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90" r:id="rId2"/>
    <p:sldId id="257" r:id="rId3"/>
    <p:sldId id="258" r:id="rId4"/>
    <p:sldId id="259" r:id="rId5"/>
    <p:sldId id="260" r:id="rId6"/>
    <p:sldId id="261" r:id="rId7"/>
    <p:sldId id="262" r:id="rId8"/>
    <p:sldId id="263" r:id="rId9"/>
    <p:sldId id="264" r:id="rId10"/>
    <p:sldId id="265" r:id="rId11"/>
    <p:sldId id="266" r:id="rId12"/>
    <p:sldId id="267" r:id="rId13"/>
    <p:sldId id="268" r:id="rId14"/>
    <p:sldId id="392" r:id="rId15"/>
    <p:sldId id="394" r:id="rId16"/>
    <p:sldId id="393" r:id="rId17"/>
    <p:sldId id="269" r:id="rId18"/>
    <p:sldId id="270" r:id="rId19"/>
    <p:sldId id="271" r:id="rId20"/>
    <p:sldId id="272"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420" r:id="rId84"/>
    <p:sldId id="421" r:id="rId85"/>
    <p:sldId id="338" r:id="rId86"/>
    <p:sldId id="339" r:id="rId87"/>
    <p:sldId id="340" r:id="rId88"/>
    <p:sldId id="341" r:id="rId89"/>
    <p:sldId id="395" r:id="rId90"/>
    <p:sldId id="396" r:id="rId91"/>
    <p:sldId id="397" r:id="rId92"/>
    <p:sldId id="342" r:id="rId93"/>
    <p:sldId id="343" r:id="rId94"/>
    <p:sldId id="344" r:id="rId95"/>
    <p:sldId id="345" r:id="rId96"/>
    <p:sldId id="346" r:id="rId97"/>
    <p:sldId id="402" r:id="rId98"/>
    <p:sldId id="408" r:id="rId99"/>
    <p:sldId id="401" r:id="rId100"/>
    <p:sldId id="403" r:id="rId101"/>
    <p:sldId id="404" r:id="rId102"/>
    <p:sldId id="405" r:id="rId103"/>
    <p:sldId id="406" r:id="rId104"/>
    <p:sldId id="407" r:id="rId105"/>
    <p:sldId id="409" r:id="rId106"/>
    <p:sldId id="410" r:id="rId107"/>
    <p:sldId id="347" r:id="rId108"/>
    <p:sldId id="398" r:id="rId109"/>
    <p:sldId id="348" r:id="rId110"/>
    <p:sldId id="349" r:id="rId111"/>
    <p:sldId id="350" r:id="rId112"/>
    <p:sldId id="400" r:id="rId113"/>
    <p:sldId id="351" r:id="rId114"/>
    <p:sldId id="352" r:id="rId115"/>
    <p:sldId id="411" r:id="rId116"/>
    <p:sldId id="412" r:id="rId117"/>
    <p:sldId id="413" r:id="rId118"/>
    <p:sldId id="418" r:id="rId119"/>
    <p:sldId id="419" r:id="rId120"/>
    <p:sldId id="417" r:id="rId121"/>
    <p:sldId id="416" r:id="rId122"/>
    <p:sldId id="415" r:id="rId123"/>
    <p:sldId id="414" r:id="rId124"/>
    <p:sldId id="353" r:id="rId125"/>
    <p:sldId id="354" r:id="rId126"/>
    <p:sldId id="355" r:id="rId127"/>
    <p:sldId id="356" r:id="rId128"/>
    <p:sldId id="357" r:id="rId129"/>
    <p:sldId id="358" r:id="rId130"/>
    <p:sldId id="359" r:id="rId131"/>
    <p:sldId id="360" r:id="rId132"/>
    <p:sldId id="361" r:id="rId133"/>
    <p:sldId id="362" r:id="rId134"/>
    <p:sldId id="363" r:id="rId135"/>
    <p:sldId id="364" r:id="rId136"/>
    <p:sldId id="365" r:id="rId137"/>
    <p:sldId id="366" r:id="rId138"/>
    <p:sldId id="367" r:id="rId139"/>
    <p:sldId id="368" r:id="rId140"/>
    <p:sldId id="369" r:id="rId141"/>
    <p:sldId id="370" r:id="rId142"/>
    <p:sldId id="371" r:id="rId143"/>
    <p:sldId id="372" r:id="rId144"/>
    <p:sldId id="373" r:id="rId145"/>
    <p:sldId id="374" r:id="rId146"/>
    <p:sldId id="375" r:id="rId147"/>
    <p:sldId id="376" r:id="rId148"/>
    <p:sldId id="377" r:id="rId149"/>
    <p:sldId id="378" r:id="rId150"/>
    <p:sldId id="379" r:id="rId151"/>
    <p:sldId id="380" r:id="rId152"/>
    <p:sldId id="381" r:id="rId153"/>
    <p:sldId id="382" r:id="rId154"/>
    <p:sldId id="383" r:id="rId155"/>
    <p:sldId id="384" r:id="rId156"/>
    <p:sldId id="385" r:id="rId157"/>
    <p:sldId id="386" r:id="rId158"/>
    <p:sldId id="387" r:id="rId159"/>
    <p:sldId id="388" r:id="rId160"/>
    <p:sldId id="389" r:id="rId161"/>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69" autoAdjust="0"/>
    <p:restoredTop sz="94660"/>
  </p:normalViewPr>
  <p:slideViewPr>
    <p:cSldViewPr>
      <p:cViewPr varScale="1">
        <p:scale>
          <a:sx n="56" d="100"/>
          <a:sy n="56" d="100"/>
        </p:scale>
        <p:origin x="1008" y="6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351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800" b="0" i="0">
                <a:solidFill>
                  <a:srgbClr val="FF0000"/>
                </a:solidFill>
                <a:latin typeface="Georgia"/>
                <a:cs typeface="Georgi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Georgia"/>
                <a:cs typeface="Georg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38099" y="204977"/>
            <a:ext cx="7719695" cy="941069"/>
          </a:xfrm>
          <a:prstGeom prst="rect">
            <a:avLst/>
          </a:prstGeom>
        </p:spPr>
        <p:txBody>
          <a:bodyPr wrap="square" lIns="0" tIns="0" rIns="0" bIns="0">
            <a:spAutoFit/>
          </a:bodyPr>
          <a:lstStyle>
            <a:lvl1pPr>
              <a:defRPr sz="2800" b="0" i="0">
                <a:solidFill>
                  <a:srgbClr val="FF0000"/>
                </a:solidFill>
                <a:latin typeface="Georgia"/>
                <a:cs typeface="Georgia"/>
              </a:defRPr>
            </a:lvl1pPr>
          </a:lstStyle>
          <a:p>
            <a:endParaRPr/>
          </a:p>
        </p:txBody>
      </p:sp>
      <p:sp>
        <p:nvSpPr>
          <p:cNvPr id="3" name="Holder 3"/>
          <p:cNvSpPr>
            <a:spLocks noGrp="1"/>
          </p:cNvSpPr>
          <p:nvPr>
            <p:ph type="body" idx="1"/>
          </p:nvPr>
        </p:nvSpPr>
        <p:spPr>
          <a:xfrm>
            <a:off x="817562" y="1254442"/>
            <a:ext cx="7451725" cy="44615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4/4/2023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ederico.rosei@units.i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jpg"/><Relationship Id="rId1" Type="http://schemas.openxmlformats.org/officeDocument/2006/relationships/slideLayout" Target="../slideLayouts/slideLayout5.xml"/><Relationship Id="rId5" Type="http://schemas.openxmlformats.org/officeDocument/2006/relationships/image" Target="../media/image114.jpg"/><Relationship Id="rId4" Type="http://schemas.openxmlformats.org/officeDocument/2006/relationships/image" Target="../media/image113.jp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jp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19.jp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image" Target="../media/image120.jp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image" Target="../media/image121.jp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2" Type="http://schemas.openxmlformats.org/officeDocument/2006/relationships/image" Target="../media/image124.jp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125.jpg"/><Relationship Id="rId1" Type="http://schemas.openxmlformats.org/officeDocument/2006/relationships/slideLayout" Target="../slideLayouts/slideLayout4.xml"/><Relationship Id="rId5" Type="http://schemas.openxmlformats.org/officeDocument/2006/relationships/image" Target="../media/image128.jpg"/><Relationship Id="rId4" Type="http://schemas.openxmlformats.org/officeDocument/2006/relationships/image" Target="../media/image127.jpg"/></Relationships>
</file>

<file path=ppt/slides/_rels/slide132.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30.jp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131.jpg"/><Relationship Id="rId1" Type="http://schemas.openxmlformats.org/officeDocument/2006/relationships/slideLayout" Target="../slideLayouts/slideLayout5.xml"/><Relationship Id="rId4" Type="http://schemas.openxmlformats.org/officeDocument/2006/relationships/image" Target="../media/image133.jpg"/></Relationships>
</file>

<file path=ppt/slides/_rels/slide135.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133.jpg"/><Relationship Id="rId1" Type="http://schemas.openxmlformats.org/officeDocument/2006/relationships/slideLayout" Target="../slideLayouts/slideLayout5.xml"/><Relationship Id="rId4" Type="http://schemas.openxmlformats.org/officeDocument/2006/relationships/image" Target="../media/image135.jpg"/></Relationships>
</file>

<file path=ppt/slides/_rels/slide136.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136.jpg"/><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48.png"/><Relationship Id="rId3" Type="http://schemas.openxmlformats.org/officeDocument/2006/relationships/image" Target="../media/image138.jpg"/><Relationship Id="rId7" Type="http://schemas.openxmlformats.org/officeDocument/2006/relationships/image" Target="../media/image142.png"/><Relationship Id="rId12" Type="http://schemas.openxmlformats.org/officeDocument/2006/relationships/image" Target="../media/image147.png"/><Relationship Id="rId2" Type="http://schemas.openxmlformats.org/officeDocument/2006/relationships/image" Target="../media/image132.jpg"/><Relationship Id="rId1" Type="http://schemas.openxmlformats.org/officeDocument/2006/relationships/slideLayout" Target="../slideLayouts/slideLayout5.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png"/><Relationship Id="rId15" Type="http://schemas.openxmlformats.org/officeDocument/2006/relationships/image" Target="../media/image150.png"/><Relationship Id="rId10" Type="http://schemas.openxmlformats.org/officeDocument/2006/relationships/image" Target="../media/image145.png"/><Relationship Id="rId4" Type="http://schemas.openxmlformats.org/officeDocument/2006/relationships/image" Target="../media/image139.png"/><Relationship Id="rId9" Type="http://schemas.openxmlformats.org/officeDocument/2006/relationships/image" Target="../media/image144.png"/><Relationship Id="rId14" Type="http://schemas.openxmlformats.org/officeDocument/2006/relationships/image" Target="../media/image149.png"/></Relationships>
</file>

<file path=ppt/slides/_rels/slide138.xml.rels><?xml version="1.0" encoding="UTF-8" standalone="yes"?>
<Relationships xmlns="http://schemas.openxmlformats.org/package/2006/relationships"><Relationship Id="rId2" Type="http://schemas.openxmlformats.org/officeDocument/2006/relationships/image" Target="../media/image151.jpg"/><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image" Target="../media/image15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3" Type="http://schemas.openxmlformats.org/officeDocument/2006/relationships/image" Target="../media/image154.jpg"/><Relationship Id="rId2" Type="http://schemas.openxmlformats.org/officeDocument/2006/relationships/image" Target="../media/image153.jp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3" Type="http://schemas.openxmlformats.org/officeDocument/2006/relationships/image" Target="../media/image156.jpg"/><Relationship Id="rId2" Type="http://schemas.openxmlformats.org/officeDocument/2006/relationships/image" Target="../media/image155.jpg"/><Relationship Id="rId1" Type="http://schemas.openxmlformats.org/officeDocument/2006/relationships/slideLayout" Target="../slideLayouts/slideLayout2.xml"/><Relationship Id="rId4" Type="http://schemas.openxmlformats.org/officeDocument/2006/relationships/image" Target="../media/image157.jpg"/></Relationships>
</file>

<file path=ppt/slides/_rels/slide142.xml.rels><?xml version="1.0" encoding="UTF-8" standalone="yes"?>
<Relationships xmlns="http://schemas.openxmlformats.org/package/2006/relationships"><Relationship Id="rId3" Type="http://schemas.openxmlformats.org/officeDocument/2006/relationships/image" Target="../media/image159.jpg"/><Relationship Id="rId2" Type="http://schemas.openxmlformats.org/officeDocument/2006/relationships/image" Target="../media/image158.jpg"/><Relationship Id="rId1" Type="http://schemas.openxmlformats.org/officeDocument/2006/relationships/slideLayout" Target="../slideLayouts/slideLayout5.xml"/><Relationship Id="rId4" Type="http://schemas.openxmlformats.org/officeDocument/2006/relationships/image" Target="../media/image160.jpg"/></Relationships>
</file>

<file path=ppt/slides/_rels/slide143.xml.rels><?xml version="1.0" encoding="UTF-8" standalone="yes"?>
<Relationships xmlns="http://schemas.openxmlformats.org/package/2006/relationships"><Relationship Id="rId2" Type="http://schemas.openxmlformats.org/officeDocument/2006/relationships/image" Target="../media/image161.jp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62.jpg"/><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image" Target="../media/image163.jpg"/><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image" Target="../media/image164.jpg"/><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3" Type="http://schemas.openxmlformats.org/officeDocument/2006/relationships/image" Target="../media/image166.jpg"/><Relationship Id="rId2" Type="http://schemas.openxmlformats.org/officeDocument/2006/relationships/image" Target="../media/image165.jpg"/><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16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jpg"/><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3" Type="http://schemas.openxmlformats.org/officeDocument/2006/relationships/image" Target="../media/image176.jpg"/><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77.jpg"/><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5.xml"/><Relationship Id="rId5" Type="http://schemas.openxmlformats.org/officeDocument/2006/relationships/image" Target="../media/image183.png"/><Relationship Id="rId4" Type="http://schemas.openxmlformats.org/officeDocument/2006/relationships/image" Target="../media/image182.png"/></Relationships>
</file>

<file path=ppt/slides/_rels/slide158.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5.xml"/><Relationship Id="rId4" Type="http://schemas.openxmlformats.org/officeDocument/2006/relationships/image" Target="../media/image48.jpg"/></Relationships>
</file>

<file path=ppt/slides/_rels/slide4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4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6"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5.xml"/><Relationship Id="rId4" Type="http://schemas.openxmlformats.org/officeDocument/2006/relationships/image" Target="../media/image77.jpg"/></Relationships>
</file>

<file path=ppt/slides/_rels/slide5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89.jp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jp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9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104.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0" y="3581400"/>
            <a:ext cx="9143999" cy="2544607"/>
          </a:xfrm>
          <a:prstGeom prst="rect">
            <a:avLst/>
          </a:prstGeom>
        </p:spPr>
        <p:txBody>
          <a:bodyPr vert="horz" wrap="square" lIns="0" tIns="16510" rIns="0" bIns="0" rtlCol="0">
            <a:spAutoFit/>
          </a:bodyPr>
          <a:lstStyle/>
          <a:p>
            <a:pPr algn="ctr">
              <a:lnSpc>
                <a:spcPct val="150000"/>
              </a:lnSpc>
              <a:spcBef>
                <a:spcPts val="130"/>
              </a:spcBef>
            </a:pPr>
            <a:r>
              <a:rPr sz="2800" i="1" spc="-60" dirty="0">
                <a:solidFill>
                  <a:schemeClr val="tx1"/>
                </a:solidFill>
                <a:latin typeface="Arial Rounded MT Bold"/>
                <a:cs typeface="Arial Rounded MT Bold"/>
              </a:rPr>
              <a:t>Prof.</a:t>
            </a:r>
            <a:r>
              <a:rPr sz="2800" i="1" spc="-45" dirty="0">
                <a:solidFill>
                  <a:schemeClr val="tx1"/>
                </a:solidFill>
                <a:latin typeface="Arial Rounded MT Bold"/>
                <a:cs typeface="Arial Rounded MT Bold"/>
              </a:rPr>
              <a:t> </a:t>
            </a:r>
            <a:r>
              <a:rPr lang="en-CA" sz="2800" i="1" spc="-45" dirty="0">
                <a:solidFill>
                  <a:schemeClr val="tx1"/>
                </a:solidFill>
                <a:latin typeface="Arial Rounded MT Bold"/>
                <a:cs typeface="Arial Rounded MT Bold"/>
              </a:rPr>
              <a:t>Federico ROSEI</a:t>
            </a:r>
            <a:endParaRPr sz="2800" dirty="0">
              <a:solidFill>
                <a:schemeClr val="tx1"/>
              </a:solidFill>
              <a:latin typeface="Arial Rounded MT Bold"/>
              <a:cs typeface="Arial Rounded MT Bold"/>
            </a:endParaRPr>
          </a:p>
          <a:p>
            <a:pPr marL="12700" marR="5080" algn="ctr">
              <a:lnSpc>
                <a:spcPct val="150000"/>
              </a:lnSpc>
              <a:spcBef>
                <a:spcPts val="85"/>
              </a:spcBef>
            </a:pPr>
            <a:r>
              <a:rPr sz="2800" i="1" spc="-35" dirty="0">
                <a:solidFill>
                  <a:schemeClr val="tx1"/>
                </a:solidFill>
                <a:latin typeface="Arial Rounded MT Bold"/>
                <a:cs typeface="Arial Rounded MT Bold"/>
              </a:rPr>
              <a:t>Dipartimento</a:t>
            </a:r>
            <a:r>
              <a:rPr sz="2800" i="1" spc="-25" dirty="0">
                <a:solidFill>
                  <a:schemeClr val="tx1"/>
                </a:solidFill>
                <a:latin typeface="Arial Rounded MT Bold"/>
                <a:cs typeface="Arial Rounded MT Bold"/>
              </a:rPr>
              <a:t> </a:t>
            </a:r>
            <a:r>
              <a:rPr sz="2800" i="1" dirty="0">
                <a:solidFill>
                  <a:schemeClr val="tx1"/>
                </a:solidFill>
                <a:latin typeface="Arial Rounded MT Bold"/>
                <a:cs typeface="Arial Rounded MT Bold"/>
              </a:rPr>
              <a:t>di</a:t>
            </a:r>
            <a:r>
              <a:rPr sz="2800" i="1" spc="-40" dirty="0">
                <a:solidFill>
                  <a:schemeClr val="tx1"/>
                </a:solidFill>
                <a:latin typeface="Arial Rounded MT Bold"/>
                <a:cs typeface="Arial Rounded MT Bold"/>
              </a:rPr>
              <a:t> </a:t>
            </a:r>
            <a:r>
              <a:rPr sz="2800" i="1" spc="-35" dirty="0">
                <a:solidFill>
                  <a:schemeClr val="tx1"/>
                </a:solidFill>
                <a:latin typeface="Arial Rounded MT Bold"/>
                <a:cs typeface="Arial Rounded MT Bold"/>
              </a:rPr>
              <a:t>Scienze </a:t>
            </a:r>
            <a:r>
              <a:rPr sz="2800" i="1" spc="-40" dirty="0">
                <a:solidFill>
                  <a:schemeClr val="tx1"/>
                </a:solidFill>
                <a:latin typeface="Arial Rounded MT Bold"/>
                <a:cs typeface="Arial Rounded MT Bold"/>
              </a:rPr>
              <a:t>Chimiche</a:t>
            </a:r>
            <a:r>
              <a:rPr sz="2800" i="1" spc="-30" dirty="0">
                <a:solidFill>
                  <a:schemeClr val="tx1"/>
                </a:solidFill>
                <a:latin typeface="Arial Rounded MT Bold"/>
                <a:cs typeface="Arial Rounded MT Bold"/>
              </a:rPr>
              <a:t> </a:t>
            </a:r>
            <a:r>
              <a:rPr sz="2800" i="1" dirty="0">
                <a:solidFill>
                  <a:schemeClr val="tx1"/>
                </a:solidFill>
                <a:latin typeface="Arial Rounded MT Bold"/>
                <a:cs typeface="Arial Rounded MT Bold"/>
              </a:rPr>
              <a:t>e</a:t>
            </a:r>
            <a:r>
              <a:rPr sz="2800" i="1" spc="-45" dirty="0">
                <a:solidFill>
                  <a:schemeClr val="tx1"/>
                </a:solidFill>
                <a:latin typeface="Arial Rounded MT Bold"/>
                <a:cs typeface="Arial Rounded MT Bold"/>
              </a:rPr>
              <a:t> </a:t>
            </a:r>
            <a:r>
              <a:rPr sz="2800" i="1" spc="-30" dirty="0" err="1">
                <a:solidFill>
                  <a:schemeClr val="tx1"/>
                </a:solidFill>
                <a:latin typeface="Arial Rounded MT Bold"/>
                <a:cs typeface="Arial Rounded MT Bold"/>
              </a:rPr>
              <a:t>Farmaceutiche</a:t>
            </a:r>
            <a:r>
              <a:rPr sz="2800" i="1" spc="-30" dirty="0">
                <a:solidFill>
                  <a:schemeClr val="tx1"/>
                </a:solidFill>
                <a:latin typeface="Arial Rounded MT Bold"/>
                <a:cs typeface="Arial Rounded MT Bold"/>
              </a:rPr>
              <a:t> </a:t>
            </a:r>
            <a:r>
              <a:rPr lang="en-CA" sz="2800" i="1" spc="-30" dirty="0" err="1">
                <a:solidFill>
                  <a:schemeClr val="tx1"/>
                </a:solidFill>
                <a:latin typeface="Arial Rounded MT Bold"/>
                <a:cs typeface="Arial Rounded MT Bold"/>
                <a:hlinkClick r:id="rId2"/>
              </a:rPr>
              <a:t>federico.rosei</a:t>
            </a:r>
            <a:r>
              <a:rPr sz="2800" i="1" spc="-10" dirty="0">
                <a:solidFill>
                  <a:schemeClr val="tx1"/>
                </a:solidFill>
                <a:latin typeface="Arial Rounded MT Bold"/>
                <a:cs typeface="Arial Rounded MT Bold"/>
                <a:hlinkClick r:id="rId2"/>
              </a:rPr>
              <a:t>@units.it</a:t>
            </a:r>
            <a:endParaRPr lang="en-CA" sz="2800" i="1" spc="-10" dirty="0">
              <a:solidFill>
                <a:schemeClr val="tx1"/>
              </a:solidFill>
              <a:latin typeface="Arial Rounded MT Bold"/>
              <a:cs typeface="Arial Rounded MT Bold"/>
            </a:endParaRPr>
          </a:p>
          <a:p>
            <a:pPr marL="12700" marR="5080" algn="ctr">
              <a:lnSpc>
                <a:spcPct val="150000"/>
              </a:lnSpc>
              <a:spcBef>
                <a:spcPts val="85"/>
              </a:spcBef>
            </a:pPr>
            <a:r>
              <a:rPr lang="en-US" altLang="zh-CN" sz="2800" i="1" spc="-10" dirty="0">
                <a:solidFill>
                  <a:schemeClr val="tx1"/>
                </a:solidFill>
                <a:latin typeface="Arial Rounded MT Bold"/>
                <a:cs typeface="Arial Rounded MT Bold"/>
              </a:rPr>
              <a:t>C11, Aula 3</a:t>
            </a:r>
            <a:endParaRPr sz="2800" dirty="0">
              <a:solidFill>
                <a:schemeClr val="tx1"/>
              </a:solidFill>
              <a:latin typeface="Arial Rounded MT Bold"/>
              <a:cs typeface="Arial Rounded MT Bold"/>
            </a:endParaRPr>
          </a:p>
        </p:txBody>
      </p:sp>
      <p:sp>
        <p:nvSpPr>
          <p:cNvPr id="7" name="object 7"/>
          <p:cNvSpPr txBox="1"/>
          <p:nvPr/>
        </p:nvSpPr>
        <p:spPr>
          <a:xfrm>
            <a:off x="4493767" y="217170"/>
            <a:ext cx="1659889" cy="289823"/>
          </a:xfrm>
          <a:prstGeom prst="rect">
            <a:avLst/>
          </a:prstGeom>
        </p:spPr>
        <p:txBody>
          <a:bodyPr vert="horz" wrap="square" lIns="0" tIns="12700" rIns="0" bIns="0" rtlCol="0">
            <a:spAutoFit/>
          </a:bodyPr>
          <a:lstStyle/>
          <a:p>
            <a:pPr marL="12700">
              <a:lnSpc>
                <a:spcPct val="100000"/>
              </a:lnSpc>
              <a:spcBef>
                <a:spcPts val="100"/>
              </a:spcBef>
            </a:pPr>
            <a:r>
              <a:rPr sz="1800" dirty="0">
                <a:solidFill>
                  <a:schemeClr val="tx1"/>
                </a:solidFill>
                <a:latin typeface="Arial Rounded MT Bold"/>
                <a:cs typeface="Arial Rounded MT Bold"/>
              </a:rPr>
              <a:t>a.a.</a:t>
            </a:r>
            <a:r>
              <a:rPr sz="1800" spc="15" dirty="0">
                <a:solidFill>
                  <a:schemeClr val="tx1"/>
                </a:solidFill>
                <a:latin typeface="Arial Rounded MT Bold"/>
                <a:cs typeface="Arial Rounded MT Bold"/>
              </a:rPr>
              <a:t> </a:t>
            </a:r>
            <a:r>
              <a:rPr sz="1800" spc="-10" dirty="0">
                <a:solidFill>
                  <a:schemeClr val="tx1"/>
                </a:solidFill>
                <a:latin typeface="Arial Rounded MT Bold"/>
                <a:cs typeface="Arial Rounded MT Bold"/>
              </a:rPr>
              <a:t>202</a:t>
            </a:r>
            <a:r>
              <a:rPr lang="en-CA" sz="1800" spc="-10" dirty="0">
                <a:solidFill>
                  <a:schemeClr val="tx1"/>
                </a:solidFill>
                <a:latin typeface="Arial Rounded MT Bold"/>
                <a:cs typeface="Arial Rounded MT Bold"/>
              </a:rPr>
              <a:t>2</a:t>
            </a:r>
            <a:r>
              <a:rPr sz="1800" spc="-10" dirty="0">
                <a:solidFill>
                  <a:schemeClr val="tx1"/>
                </a:solidFill>
                <a:latin typeface="Arial Rounded MT Bold"/>
                <a:cs typeface="Arial Rounded MT Bold"/>
              </a:rPr>
              <a:t>-</a:t>
            </a:r>
            <a:r>
              <a:rPr sz="1800" spc="-20" dirty="0">
                <a:solidFill>
                  <a:schemeClr val="tx1"/>
                </a:solidFill>
                <a:latin typeface="Arial Rounded MT Bold"/>
                <a:cs typeface="Arial Rounded MT Bold"/>
              </a:rPr>
              <a:t>202</a:t>
            </a:r>
            <a:r>
              <a:rPr lang="en-CA" sz="1800" spc="-20" dirty="0">
                <a:solidFill>
                  <a:schemeClr val="tx1"/>
                </a:solidFill>
                <a:latin typeface="Arial Rounded MT Bold"/>
                <a:cs typeface="Arial Rounded MT Bold"/>
              </a:rPr>
              <a:t>3</a:t>
            </a:r>
            <a:endParaRPr sz="1800" dirty="0">
              <a:solidFill>
                <a:schemeClr val="tx1"/>
              </a:solidFill>
              <a:latin typeface="Arial Rounded MT Bold"/>
              <a:cs typeface="Arial Rounded MT Bold"/>
            </a:endParaRPr>
          </a:p>
        </p:txBody>
      </p:sp>
      <p:sp>
        <p:nvSpPr>
          <p:cNvPr id="9" name="object 9"/>
          <p:cNvSpPr txBox="1"/>
          <p:nvPr/>
        </p:nvSpPr>
        <p:spPr>
          <a:xfrm>
            <a:off x="1447800" y="1413247"/>
            <a:ext cx="6913245" cy="1133644"/>
          </a:xfrm>
          <a:prstGeom prst="rect">
            <a:avLst/>
          </a:prstGeom>
        </p:spPr>
        <p:txBody>
          <a:bodyPr vert="horz" wrap="square" lIns="0" tIns="12700" rIns="0" bIns="0" rtlCol="0">
            <a:spAutoFit/>
          </a:bodyPr>
          <a:lstStyle/>
          <a:p>
            <a:pPr marL="12700" algn="ctr">
              <a:lnSpc>
                <a:spcPct val="100000"/>
              </a:lnSpc>
              <a:spcBef>
                <a:spcPts val="100"/>
              </a:spcBef>
              <a:tabLst>
                <a:tab pos="6757034" algn="l"/>
              </a:tabLst>
            </a:pPr>
            <a:r>
              <a:rPr lang="en-CA" sz="3600" b="0" dirty="0">
                <a:solidFill>
                  <a:schemeClr val="tx1"/>
                </a:solidFill>
                <a:latin typeface="Arial Rounded MT Bold"/>
                <a:cs typeface="Arial Rounded MT Bold"/>
              </a:rPr>
              <a:t>Corso</a:t>
            </a:r>
            <a:r>
              <a:rPr lang="en-CA" sz="3600" b="0" spc="-90" dirty="0">
                <a:solidFill>
                  <a:schemeClr val="tx1"/>
                </a:solidFill>
                <a:latin typeface="Arial Rounded MT Bold"/>
                <a:cs typeface="Arial Rounded MT Bold"/>
              </a:rPr>
              <a:t> </a:t>
            </a:r>
            <a:r>
              <a:rPr lang="en-CA" sz="3600" b="0" spc="-25" dirty="0">
                <a:solidFill>
                  <a:schemeClr val="tx1"/>
                </a:solidFill>
                <a:latin typeface="Arial Rounded MT Bold"/>
                <a:cs typeface="Arial Rounded MT Bold"/>
              </a:rPr>
              <a:t>di</a:t>
            </a:r>
            <a:endParaRPr lang="en-CA" sz="3600" dirty="0">
              <a:solidFill>
                <a:schemeClr val="tx1"/>
              </a:solidFill>
              <a:latin typeface="Arial Rounded MT Bold"/>
              <a:cs typeface="Arial Rounded MT Bold"/>
            </a:endParaRPr>
          </a:p>
          <a:p>
            <a:pPr marL="12700" algn="ctr">
              <a:lnSpc>
                <a:spcPct val="100000"/>
              </a:lnSpc>
              <a:spcBef>
                <a:spcPts val="100"/>
              </a:spcBef>
              <a:tabLst>
                <a:tab pos="6757034" algn="l"/>
              </a:tabLst>
            </a:pPr>
            <a:r>
              <a:rPr sz="3600" dirty="0" err="1">
                <a:solidFill>
                  <a:schemeClr val="tx1"/>
                </a:solidFill>
                <a:latin typeface="Arial Rounded MT Bold"/>
                <a:cs typeface="Arial Rounded MT Bold"/>
              </a:rPr>
              <a:t>Chimica</a:t>
            </a:r>
            <a:r>
              <a:rPr sz="3600" spc="-10" dirty="0">
                <a:solidFill>
                  <a:schemeClr val="tx1"/>
                </a:solidFill>
                <a:latin typeface="Arial Rounded MT Bold"/>
                <a:cs typeface="Arial Rounded MT Bold"/>
              </a:rPr>
              <a:t> </a:t>
            </a:r>
            <a:r>
              <a:rPr sz="3600" dirty="0">
                <a:solidFill>
                  <a:schemeClr val="tx1"/>
                </a:solidFill>
                <a:latin typeface="Arial Rounded MT Bold"/>
                <a:cs typeface="Arial Rounded MT Bold"/>
              </a:rPr>
              <a:t>delle</a:t>
            </a:r>
            <a:r>
              <a:rPr sz="3600" spc="-10" dirty="0">
                <a:solidFill>
                  <a:schemeClr val="tx1"/>
                </a:solidFill>
                <a:latin typeface="Arial Rounded MT Bold"/>
                <a:cs typeface="Arial Rounded MT Bold"/>
              </a:rPr>
              <a:t> Macromolecole</a:t>
            </a:r>
            <a:r>
              <a:rPr sz="3600" dirty="0">
                <a:solidFill>
                  <a:schemeClr val="tx1"/>
                </a:solidFill>
                <a:latin typeface="Arial Rounded MT Bold"/>
                <a:cs typeface="Arial Rounded MT Bold"/>
              </a:rPr>
              <a:t>	</a:t>
            </a:r>
            <a:r>
              <a:rPr sz="3600" spc="-50" dirty="0">
                <a:solidFill>
                  <a:schemeClr val="tx1"/>
                </a:solidFill>
                <a:latin typeface="Arial Rounded MT Bold"/>
                <a:cs typeface="Arial Rounded MT Bold"/>
              </a:rPr>
              <a:t>I</a:t>
            </a:r>
            <a:endParaRPr sz="3600" dirty="0">
              <a:solidFill>
                <a:schemeClr val="tx1"/>
              </a:solidFill>
              <a:latin typeface="Arial Rounded MT Bold"/>
              <a:cs typeface="Arial Rounded MT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0" y="990600"/>
            <a:ext cx="8534400" cy="5257800"/>
            <a:chOff x="1042987" y="1481137"/>
            <a:chExt cx="7058025" cy="4076700"/>
          </a:xfrm>
        </p:grpSpPr>
        <p:pic>
          <p:nvPicPr>
            <p:cNvPr id="3" name="object 3"/>
            <p:cNvPicPr/>
            <p:nvPr/>
          </p:nvPicPr>
          <p:blipFill>
            <a:blip r:embed="rId2" cstate="print"/>
            <a:stretch>
              <a:fillRect/>
            </a:stretch>
          </p:blipFill>
          <p:spPr>
            <a:xfrm>
              <a:off x="1042987" y="1481137"/>
              <a:ext cx="7058025" cy="4076700"/>
            </a:xfrm>
            <a:prstGeom prst="rect">
              <a:avLst/>
            </a:prstGeom>
          </p:spPr>
        </p:pic>
        <p:sp>
          <p:nvSpPr>
            <p:cNvPr id="4" name="object 4"/>
            <p:cNvSpPr/>
            <p:nvPr/>
          </p:nvSpPr>
          <p:spPr>
            <a:xfrm>
              <a:off x="1331595" y="4077093"/>
              <a:ext cx="5544820" cy="792480"/>
            </a:xfrm>
            <a:custGeom>
              <a:avLst/>
              <a:gdLst/>
              <a:ahLst/>
              <a:cxnLst/>
              <a:rect l="l" t="t" r="r" b="b"/>
              <a:pathLst>
                <a:path w="5544820" h="792479">
                  <a:moveTo>
                    <a:pt x="0" y="792086"/>
                  </a:moveTo>
                  <a:lnTo>
                    <a:pt x="5544565" y="792086"/>
                  </a:lnTo>
                  <a:lnTo>
                    <a:pt x="5544565" y="0"/>
                  </a:lnTo>
                  <a:lnTo>
                    <a:pt x="0" y="0"/>
                  </a:lnTo>
                  <a:lnTo>
                    <a:pt x="0" y="792086"/>
                  </a:lnTo>
                  <a:close/>
                </a:path>
              </a:pathLst>
            </a:custGeom>
            <a:ln w="25400">
              <a:solidFill>
                <a:srgbClr val="385D89"/>
              </a:solidFill>
            </a:ln>
          </p:spPr>
          <p:txBody>
            <a:bodyPr wrap="square" lIns="0" tIns="0" rIns="0" bIns="0" rtlCol="0"/>
            <a:lstStyle/>
            <a:p>
              <a:endParaRPr/>
            </a:p>
          </p:txBody>
        </p:sp>
      </p:grpSp>
      <p:sp>
        <p:nvSpPr>
          <p:cNvPr id="5" name="object 5"/>
          <p:cNvSpPr txBox="1"/>
          <p:nvPr/>
        </p:nvSpPr>
        <p:spPr>
          <a:xfrm>
            <a:off x="258267" y="134492"/>
            <a:ext cx="28174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SINTESI</a:t>
            </a:r>
            <a:r>
              <a:rPr sz="1800" b="1" spc="-20" dirty="0">
                <a:solidFill>
                  <a:srgbClr val="FF0000"/>
                </a:solidFill>
                <a:latin typeface="Calibri"/>
                <a:cs typeface="Calibri"/>
              </a:rPr>
              <a:t> </a:t>
            </a:r>
            <a:r>
              <a:rPr sz="1800" b="1" dirty="0">
                <a:solidFill>
                  <a:srgbClr val="FF0000"/>
                </a:solidFill>
                <a:latin typeface="Calibri"/>
                <a:cs typeface="Calibri"/>
              </a:rPr>
              <a:t>DI</a:t>
            </a:r>
            <a:r>
              <a:rPr sz="1800" b="1" spc="-20" dirty="0">
                <a:solidFill>
                  <a:srgbClr val="FF0000"/>
                </a:solidFill>
                <a:latin typeface="Calibri"/>
                <a:cs typeface="Calibri"/>
              </a:rPr>
              <a:t> </a:t>
            </a:r>
            <a:r>
              <a:rPr sz="1800" b="1" spc="-10" dirty="0">
                <a:solidFill>
                  <a:srgbClr val="FF0000"/>
                </a:solidFill>
                <a:latin typeface="Calibri"/>
                <a:cs typeface="Calibri"/>
              </a:rPr>
              <a:t>MACROMOLECOLE</a:t>
            </a:r>
            <a:endParaRPr sz="1800">
              <a:latin typeface="Calibri"/>
              <a:cs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0026"/>
            <a:ext cx="9067800" cy="6647974"/>
          </a:xfrm>
        </p:spPr>
        <p:txBody>
          <a:bodyPr/>
          <a:lstStyle/>
          <a:p>
            <a:r>
              <a:rPr lang="en-US" sz="2400" dirty="0">
                <a:solidFill>
                  <a:schemeClr val="tx1"/>
                </a:solidFill>
              </a:rPr>
              <a:t>In </a:t>
            </a:r>
            <a:r>
              <a:rPr lang="en-US" sz="2400" dirty="0" smtClean="0">
                <a:solidFill>
                  <a:schemeClr val="tx1"/>
                </a:solidFill>
              </a:rPr>
              <a:t>ATRP, </a:t>
            </a:r>
            <a:r>
              <a:rPr lang="en-US" sz="2400" dirty="0">
                <a:solidFill>
                  <a:schemeClr val="tx1"/>
                </a:solidFill>
              </a:rPr>
              <a:t>the dormant species is activated by the transition metal complex to generate radicals via one electron </a:t>
            </a:r>
            <a:r>
              <a:rPr lang="en-US" sz="2400" dirty="0" smtClean="0">
                <a:solidFill>
                  <a:schemeClr val="tx1"/>
                </a:solidFill>
              </a:rPr>
              <a:t>transfer.</a:t>
            </a:r>
            <a:br>
              <a:rPr lang="en-US" sz="2400" dirty="0" smtClean="0">
                <a:solidFill>
                  <a:schemeClr val="tx1"/>
                </a:solidFill>
              </a:rPr>
            </a:br>
            <a:r>
              <a:rPr lang="en-US" sz="2400" dirty="0" smtClean="0">
                <a:solidFill>
                  <a:schemeClr val="tx1"/>
                </a:solidFill>
              </a:rPr>
              <a:t>Simultaneously </a:t>
            </a:r>
            <a:r>
              <a:rPr lang="en-US" sz="2400" dirty="0">
                <a:solidFill>
                  <a:schemeClr val="tx1"/>
                </a:solidFill>
              </a:rPr>
              <a:t>the transition metal is oxidized to higher oxidation state. This reversible process rapidly establishes an equilibrium that </a:t>
            </a:r>
            <a:r>
              <a:rPr lang="en-US" sz="2400" dirty="0" smtClean="0">
                <a:solidFill>
                  <a:schemeClr val="tx1"/>
                </a:solidFill>
              </a:rPr>
              <a:t>shifts predominantly to </a:t>
            </a:r>
            <a:r>
              <a:rPr lang="en-US" sz="2400" dirty="0">
                <a:solidFill>
                  <a:schemeClr val="tx1"/>
                </a:solidFill>
              </a:rPr>
              <a:t>the side with very low radical concentrations. The number of polymer chains is determined by the number of initiators. Each growing chain has the same probability to propagate with monomers to form living/dormant polymer chains (R-</a:t>
            </a:r>
            <a:r>
              <a:rPr lang="en-US" sz="2400" dirty="0" err="1">
                <a:solidFill>
                  <a:schemeClr val="tx1"/>
                </a:solidFill>
              </a:rPr>
              <a:t>P</a:t>
            </a:r>
            <a:r>
              <a:rPr lang="en-US" sz="2400" baseline="-25000" dirty="0" err="1">
                <a:solidFill>
                  <a:schemeClr val="tx1"/>
                </a:solidFill>
              </a:rPr>
              <a:t>n</a:t>
            </a:r>
            <a:r>
              <a:rPr lang="en-US" sz="2400" dirty="0">
                <a:solidFill>
                  <a:schemeClr val="tx1"/>
                </a:solidFill>
              </a:rPr>
              <a:t>-X). </a:t>
            </a:r>
            <a:r>
              <a:rPr lang="en-US" sz="2400" dirty="0" smtClean="0">
                <a:solidFill>
                  <a:schemeClr val="tx1"/>
                </a:solidFill>
              </a:rPr>
              <a:t/>
            </a:r>
            <a:br>
              <a:rPr lang="en-US" sz="2400" dirty="0" smtClean="0">
                <a:solidFill>
                  <a:schemeClr val="tx1"/>
                </a:solidFill>
              </a:rPr>
            </a:br>
            <a:r>
              <a:rPr lang="en-US" sz="2400" dirty="0" smtClean="0">
                <a:solidFill>
                  <a:schemeClr val="tx1"/>
                </a:solidFill>
              </a:rPr>
              <a:t>=&gt; </a:t>
            </a:r>
            <a:r>
              <a:rPr lang="en-US" sz="2400" dirty="0">
                <a:solidFill>
                  <a:schemeClr val="tx1"/>
                </a:solidFill>
              </a:rPr>
              <a:t>polymers with similar molecular weights and narrow molecular weight distribution can be prepared. </a:t>
            </a:r>
            <a:r>
              <a:rPr lang="en-US" sz="2400" dirty="0" smtClean="0">
                <a:solidFill>
                  <a:schemeClr val="tx1"/>
                </a:solidFill>
              </a:rPr>
              <a:t/>
            </a:r>
            <a:br>
              <a:rPr lang="en-US" sz="2400" dirty="0" smtClean="0">
                <a:solidFill>
                  <a:schemeClr val="tx1"/>
                </a:solidFill>
              </a:rPr>
            </a:br>
            <a:r>
              <a:rPr lang="en-US" sz="1600" dirty="0">
                <a:solidFill>
                  <a:schemeClr val="tx1"/>
                </a:solidFill>
              </a:rPr>
              <a:t/>
            </a:r>
            <a:br>
              <a:rPr lang="en-US" sz="1600" dirty="0">
                <a:solidFill>
                  <a:schemeClr val="tx1"/>
                </a:solidFill>
              </a:rPr>
            </a:br>
            <a:r>
              <a:rPr lang="en-US" sz="2400" dirty="0">
                <a:solidFill>
                  <a:schemeClr val="tx1"/>
                </a:solidFill>
              </a:rPr>
              <a:t>ATRP reactions are very robust in that they are tolerant of many </a:t>
            </a:r>
            <a:r>
              <a:rPr lang="en-US" sz="2400" dirty="0" smtClean="0">
                <a:solidFill>
                  <a:schemeClr val="tx1"/>
                </a:solidFill>
              </a:rPr>
              <a:t>functional groups </a:t>
            </a:r>
            <a:r>
              <a:rPr lang="en-US" sz="2400" dirty="0">
                <a:solidFill>
                  <a:schemeClr val="tx1"/>
                </a:solidFill>
              </a:rPr>
              <a:t>like </a:t>
            </a:r>
            <a:r>
              <a:rPr lang="en-US" sz="2400" dirty="0" smtClean="0">
                <a:solidFill>
                  <a:schemeClr val="tx1"/>
                </a:solidFill>
              </a:rPr>
              <a:t>alkyl</a:t>
            </a:r>
            <a:r>
              <a:rPr lang="en-US" sz="2400" dirty="0">
                <a:solidFill>
                  <a:schemeClr val="tx1"/>
                </a:solidFill>
              </a:rPr>
              <a:t>, amino, epoxy, </a:t>
            </a:r>
            <a:r>
              <a:rPr lang="en-US" sz="2400" dirty="0" err="1">
                <a:solidFill>
                  <a:schemeClr val="tx1"/>
                </a:solidFill>
              </a:rPr>
              <a:t>hydroxy</a:t>
            </a:r>
            <a:r>
              <a:rPr lang="en-US" sz="2400" dirty="0">
                <a:solidFill>
                  <a:schemeClr val="tx1"/>
                </a:solidFill>
              </a:rPr>
              <a:t>, and vinyl groups present in either the monomer or the </a:t>
            </a:r>
            <a:r>
              <a:rPr lang="en-US" sz="2400" dirty="0" smtClean="0">
                <a:solidFill>
                  <a:schemeClr val="tx1"/>
                </a:solidFill>
              </a:rPr>
              <a:t>initiator. </a:t>
            </a:r>
            <a:r>
              <a:rPr lang="en-US" sz="2400" dirty="0">
                <a:solidFill>
                  <a:schemeClr val="tx1"/>
                </a:solidFill>
              </a:rPr>
              <a:t>ATRP methods are also advantageous due to the ease of preparation, commercially available and inexpensive </a:t>
            </a:r>
            <a:r>
              <a:rPr lang="en-US" sz="2400" dirty="0" smtClean="0">
                <a:solidFill>
                  <a:schemeClr val="tx1"/>
                </a:solidFill>
              </a:rPr>
              <a:t>catalysts (</a:t>
            </a:r>
            <a:r>
              <a:rPr lang="en-US" sz="2400" dirty="0">
                <a:solidFill>
                  <a:schemeClr val="tx1"/>
                </a:solidFill>
              </a:rPr>
              <a:t>copper complexes), pyridine-based </a:t>
            </a:r>
            <a:r>
              <a:rPr lang="en-US" sz="2400" dirty="0" smtClean="0">
                <a:solidFill>
                  <a:schemeClr val="tx1"/>
                </a:solidFill>
              </a:rPr>
              <a:t>ligands, </a:t>
            </a:r>
            <a:r>
              <a:rPr lang="en-US" sz="2400" dirty="0">
                <a:solidFill>
                  <a:schemeClr val="tx1"/>
                </a:solidFill>
              </a:rPr>
              <a:t>and initiators (alkyl halides)</a:t>
            </a:r>
            <a:endParaRPr lang="en-CA" sz="2400" dirty="0">
              <a:solidFill>
                <a:schemeClr val="tx1"/>
              </a:solidFill>
            </a:endParaRPr>
          </a:p>
        </p:txBody>
      </p:sp>
    </p:spTree>
    <p:extLst>
      <p:ext uri="{BB962C8B-B14F-4D97-AF65-F5344CB8AC3E}">
        <p14:creationId xmlns:p14="http://schemas.microsoft.com/office/powerpoint/2010/main" val="16540902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915400" cy="5539978"/>
          </a:xfrm>
        </p:spPr>
        <p:txBody>
          <a:bodyPr/>
          <a:lstStyle/>
          <a:p>
            <a:r>
              <a:rPr lang="en-US" sz="2400" b="1" dirty="0">
                <a:solidFill>
                  <a:schemeClr val="tx1"/>
                </a:solidFill>
              </a:rPr>
              <a:t>Monomer</a:t>
            </a:r>
            <a:br>
              <a:rPr lang="en-US" sz="2400" b="1" dirty="0">
                <a:solidFill>
                  <a:schemeClr val="tx1"/>
                </a:solidFill>
              </a:rPr>
            </a:br>
            <a:r>
              <a:rPr lang="en-US" sz="2400" dirty="0">
                <a:solidFill>
                  <a:schemeClr val="tx1"/>
                </a:solidFill>
              </a:rPr>
              <a:t>Monomers typically used in ATRP are molecules with substituents that can stabilize the propagating radicals; for example, </a:t>
            </a:r>
            <a:r>
              <a:rPr lang="en-US" sz="2400" dirty="0" err="1">
                <a:solidFill>
                  <a:schemeClr val="tx1"/>
                </a:solidFill>
              </a:rPr>
              <a:t>styrenes</a:t>
            </a:r>
            <a:r>
              <a:rPr lang="en-US" sz="2400" dirty="0">
                <a:solidFill>
                  <a:schemeClr val="tx1"/>
                </a:solidFill>
              </a:rPr>
              <a:t>, (meth)acrylates, (meth)acrylamides, and </a:t>
            </a:r>
            <a:r>
              <a:rPr lang="en-US" sz="2400" dirty="0" smtClean="0">
                <a:solidFill>
                  <a:schemeClr val="tx1"/>
                </a:solidFill>
              </a:rPr>
              <a:t>acrylonitrile.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ATRP successfully yields </a:t>
            </a:r>
            <a:r>
              <a:rPr lang="en-US" sz="2400" dirty="0">
                <a:solidFill>
                  <a:schemeClr val="tx1"/>
                </a:solidFill>
              </a:rPr>
              <a:t>polymers of high </a:t>
            </a:r>
            <a:r>
              <a:rPr lang="en-US" sz="2400" dirty="0" smtClean="0">
                <a:solidFill>
                  <a:schemeClr val="tx1"/>
                </a:solidFill>
              </a:rPr>
              <a:t>number average molecular weight and </a:t>
            </a:r>
            <a:r>
              <a:rPr lang="en-US" sz="2400" dirty="0">
                <a:solidFill>
                  <a:schemeClr val="tx1"/>
                </a:solidFill>
              </a:rPr>
              <a:t>low </a:t>
            </a:r>
            <a:r>
              <a:rPr lang="en-US" sz="2400" dirty="0" err="1" smtClean="0">
                <a:solidFill>
                  <a:schemeClr val="tx1"/>
                </a:solidFill>
              </a:rPr>
              <a:t>dispersity</a:t>
            </a:r>
            <a:r>
              <a:rPr lang="en-US" sz="2400" dirty="0" smtClean="0">
                <a:solidFill>
                  <a:schemeClr val="tx1"/>
                </a:solidFill>
              </a:rPr>
              <a:t> </a:t>
            </a:r>
            <a:r>
              <a:rPr lang="en-US" sz="2400" dirty="0">
                <a:solidFill>
                  <a:schemeClr val="tx1"/>
                </a:solidFill>
              </a:rPr>
              <a:t>when the concentration of the propagating radical balances the rate of radical termination. </a:t>
            </a:r>
            <a:r>
              <a:rPr lang="en-US" sz="2400" dirty="0" smtClean="0">
                <a:solidFill>
                  <a:schemeClr val="tx1"/>
                </a:solidFill>
              </a:rPr>
              <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smtClean="0">
                <a:solidFill>
                  <a:schemeClr val="tx1"/>
                </a:solidFill>
              </a:rPr>
              <a:t>The </a:t>
            </a:r>
            <a:r>
              <a:rPr lang="en-US" sz="2400" dirty="0">
                <a:solidFill>
                  <a:schemeClr val="tx1"/>
                </a:solidFill>
              </a:rPr>
              <a:t>propagating rate is unique to each individual monomer. </a:t>
            </a:r>
            <a:r>
              <a:rPr lang="en-US" sz="2400" dirty="0" smtClean="0">
                <a:solidFill>
                  <a:schemeClr val="tx1"/>
                </a:solidFill>
              </a:rPr>
              <a:t/>
            </a:r>
            <a:br>
              <a:rPr lang="en-US" sz="2400" dirty="0" smtClean="0">
                <a:solidFill>
                  <a:schemeClr val="tx1"/>
                </a:solidFill>
              </a:rPr>
            </a:br>
            <a:r>
              <a:rPr lang="en-US" sz="2400" dirty="0" smtClean="0">
                <a:solidFill>
                  <a:schemeClr val="tx1"/>
                </a:solidFill>
              </a:rPr>
              <a:t>=&gt; </a:t>
            </a:r>
            <a:r>
              <a:rPr lang="en-US" sz="2400" dirty="0">
                <a:solidFill>
                  <a:schemeClr val="tx1"/>
                </a:solidFill>
              </a:rPr>
              <a:t>it is important that the other components of the polymerization (initiator, catalyst, ligand, and solvent) are optimized </a:t>
            </a:r>
            <a:r>
              <a:rPr lang="en-US" sz="2400" dirty="0" smtClean="0">
                <a:solidFill>
                  <a:schemeClr val="tx1"/>
                </a:solidFill>
              </a:rPr>
              <a:t>for </a:t>
            </a:r>
            <a:r>
              <a:rPr lang="en-US" sz="2400" dirty="0">
                <a:solidFill>
                  <a:schemeClr val="tx1"/>
                </a:solidFill>
              </a:rPr>
              <a:t>the concentration of the dormant species to be greater than that of the propagating radical while being low enough as to prevent slowing down or halting the reaction.</a:t>
            </a:r>
            <a:endParaRPr lang="en-CA" sz="2400" dirty="0">
              <a:solidFill>
                <a:schemeClr val="tx1"/>
              </a:solidFill>
            </a:endParaRPr>
          </a:p>
        </p:txBody>
      </p:sp>
    </p:spTree>
    <p:extLst>
      <p:ext uri="{BB962C8B-B14F-4D97-AF65-F5344CB8AC3E}">
        <p14:creationId xmlns:p14="http://schemas.microsoft.com/office/powerpoint/2010/main" val="28524661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915400" cy="5170646"/>
          </a:xfrm>
        </p:spPr>
        <p:txBody>
          <a:bodyPr/>
          <a:lstStyle/>
          <a:p>
            <a:r>
              <a:rPr lang="en-US" sz="2400" b="1" dirty="0">
                <a:solidFill>
                  <a:schemeClr val="tx1"/>
                </a:solidFill>
              </a:rPr>
              <a:t>Initiator</a:t>
            </a:r>
            <a:br>
              <a:rPr lang="en-US" sz="2400" b="1" dirty="0">
                <a:solidFill>
                  <a:schemeClr val="tx1"/>
                </a:solidFill>
              </a:rPr>
            </a:br>
            <a:r>
              <a:rPr lang="en-US" sz="2400" dirty="0">
                <a:solidFill>
                  <a:schemeClr val="tx1"/>
                </a:solidFill>
              </a:rPr>
              <a:t>The number of growing polymer chains is determined by the initiator. To ensure a low </a:t>
            </a:r>
            <a:r>
              <a:rPr lang="en-US" sz="2400" dirty="0" err="1">
                <a:solidFill>
                  <a:schemeClr val="tx1"/>
                </a:solidFill>
              </a:rPr>
              <a:t>polydispersity</a:t>
            </a:r>
            <a:r>
              <a:rPr lang="en-US" sz="2400" dirty="0">
                <a:solidFill>
                  <a:schemeClr val="tx1"/>
                </a:solidFill>
              </a:rPr>
              <a:t> and a controlled polymerization, the rate of initiation must be as fast or preferably faster than the rate of </a:t>
            </a:r>
            <a:r>
              <a:rPr lang="en-US" sz="2400" dirty="0" smtClean="0">
                <a:solidFill>
                  <a:schemeClr val="tx1"/>
                </a:solidFill>
              </a:rPr>
              <a:t>propagation. </a:t>
            </a:r>
            <a:br>
              <a:rPr lang="en-US" sz="2400" dirty="0" smtClean="0">
                <a:solidFill>
                  <a:schemeClr val="tx1"/>
                </a:solidFill>
              </a:rPr>
            </a:br>
            <a:r>
              <a:rPr lang="en-US" sz="2400" dirty="0" smtClean="0">
                <a:solidFill>
                  <a:schemeClr val="tx1"/>
                </a:solidFill>
              </a:rPr>
              <a:t>Ideally</a:t>
            </a:r>
            <a:r>
              <a:rPr lang="en-US" sz="2400" dirty="0">
                <a:solidFill>
                  <a:schemeClr val="tx1"/>
                </a:solidFill>
              </a:rPr>
              <a:t>, all chains will be initiated in a very short period of time and will be propagated at the same rate. </a:t>
            </a:r>
            <a:r>
              <a:rPr lang="en-US" sz="2400" dirty="0" smtClean="0">
                <a:solidFill>
                  <a:schemeClr val="tx1"/>
                </a:solidFill>
              </a:rPr>
              <a:t/>
            </a:r>
            <a:br>
              <a:rPr lang="en-US" sz="2400" dirty="0" smtClean="0">
                <a:solidFill>
                  <a:schemeClr val="tx1"/>
                </a:solidFill>
              </a:rPr>
            </a:br>
            <a:r>
              <a:rPr lang="en-US" sz="2400" dirty="0" smtClean="0">
                <a:solidFill>
                  <a:schemeClr val="tx1"/>
                </a:solidFill>
              </a:rPr>
              <a:t>Initiators </a:t>
            </a:r>
            <a:r>
              <a:rPr lang="en-US" sz="2400" dirty="0">
                <a:solidFill>
                  <a:schemeClr val="tx1"/>
                </a:solidFill>
              </a:rPr>
              <a:t>are typically chosen to be alkyl halides whose frameworks are similar to that of the propagating </a:t>
            </a:r>
            <a:r>
              <a:rPr lang="en-US" sz="2400" dirty="0" smtClean="0">
                <a:solidFill>
                  <a:schemeClr val="tx1"/>
                </a:solidFill>
              </a:rPr>
              <a:t>radical. </a:t>
            </a:r>
            <a:r>
              <a:rPr lang="en-US" sz="2400" dirty="0">
                <a:solidFill>
                  <a:schemeClr val="tx1"/>
                </a:solidFill>
              </a:rPr>
              <a:t>Alkyl halides such as alkyl bromides are more reactive than alkyl chlorides. Both offer good molecular weight </a:t>
            </a:r>
            <a:r>
              <a:rPr lang="en-US" sz="2400" dirty="0" smtClean="0">
                <a:solidFill>
                  <a:schemeClr val="tx1"/>
                </a:solidFill>
              </a:rPr>
              <a:t>control. </a:t>
            </a:r>
            <a:r>
              <a:rPr lang="en-US" sz="2400" dirty="0">
                <a:solidFill>
                  <a:schemeClr val="tx1"/>
                </a:solidFill>
              </a:rPr>
              <a:t>The shape or structure of the initiator influences polymer architecture. For example, initiators with multiple alkyl halide groups on a single core can lead to a star-like polymer </a:t>
            </a:r>
            <a:r>
              <a:rPr lang="en-US" sz="2400" dirty="0" smtClean="0">
                <a:solidFill>
                  <a:schemeClr val="tx1"/>
                </a:solidFill>
              </a:rPr>
              <a:t>shape. </a:t>
            </a:r>
            <a:endParaRPr lang="en-CA" sz="2400" dirty="0">
              <a:solidFill>
                <a:schemeClr val="tx1"/>
              </a:solidFill>
            </a:endParaRPr>
          </a:p>
        </p:txBody>
      </p:sp>
    </p:spTree>
    <p:extLst>
      <p:ext uri="{BB962C8B-B14F-4D97-AF65-F5344CB8AC3E}">
        <p14:creationId xmlns:p14="http://schemas.microsoft.com/office/powerpoint/2010/main" val="31762708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76200"/>
            <a:ext cx="9131300" cy="6647974"/>
          </a:xfrm>
        </p:spPr>
        <p:txBody>
          <a:bodyPr/>
          <a:lstStyle/>
          <a:p>
            <a:r>
              <a:rPr lang="en-US" sz="2400" b="1" dirty="0">
                <a:solidFill>
                  <a:schemeClr val="tx1"/>
                </a:solidFill>
              </a:rPr>
              <a:t>Catalyst</a:t>
            </a:r>
            <a:br>
              <a:rPr lang="en-US" sz="2400" b="1" dirty="0">
                <a:solidFill>
                  <a:schemeClr val="tx1"/>
                </a:solidFill>
              </a:rPr>
            </a:br>
            <a:r>
              <a:rPr lang="en-US" sz="2400" dirty="0">
                <a:solidFill>
                  <a:schemeClr val="tx1"/>
                </a:solidFill>
              </a:rPr>
              <a:t>The </a:t>
            </a:r>
            <a:r>
              <a:rPr lang="en-US" sz="2400" dirty="0" smtClean="0">
                <a:solidFill>
                  <a:schemeClr val="tx1"/>
                </a:solidFill>
              </a:rPr>
              <a:t>most </a:t>
            </a:r>
            <a:r>
              <a:rPr lang="en-US" sz="2400" dirty="0">
                <a:solidFill>
                  <a:schemeClr val="tx1"/>
                </a:solidFill>
              </a:rPr>
              <a:t>important component of </a:t>
            </a:r>
            <a:r>
              <a:rPr lang="en-US" sz="2400" dirty="0" smtClean="0">
                <a:solidFill>
                  <a:schemeClr val="tx1"/>
                </a:solidFill>
              </a:rPr>
              <a:t>ATRP: determines </a:t>
            </a:r>
            <a:r>
              <a:rPr lang="en-US" sz="2400" dirty="0">
                <a:solidFill>
                  <a:schemeClr val="tx1"/>
                </a:solidFill>
              </a:rPr>
              <a:t>the equilibrium constant between the active and dormant species. This equilibrium determines the polymerization rate. An equilibrium constant that is too small </a:t>
            </a:r>
            <a:r>
              <a:rPr lang="en-US" sz="2400" dirty="0" smtClean="0">
                <a:solidFill>
                  <a:schemeClr val="tx1"/>
                </a:solidFill>
              </a:rPr>
              <a:t>inhibits </a:t>
            </a:r>
            <a:r>
              <a:rPr lang="en-US" sz="2400" dirty="0">
                <a:solidFill>
                  <a:schemeClr val="tx1"/>
                </a:solidFill>
              </a:rPr>
              <a:t>or </a:t>
            </a:r>
            <a:r>
              <a:rPr lang="en-US" sz="2400" dirty="0" smtClean="0">
                <a:solidFill>
                  <a:schemeClr val="tx1"/>
                </a:solidFill>
              </a:rPr>
              <a:t>slows </a:t>
            </a:r>
            <a:r>
              <a:rPr lang="en-US" sz="2400" dirty="0">
                <a:solidFill>
                  <a:schemeClr val="tx1"/>
                </a:solidFill>
              </a:rPr>
              <a:t>the polymerization while an equilibrium constant that is too large leads to a wide distribution of chain </a:t>
            </a:r>
            <a:r>
              <a:rPr lang="en-US" sz="2400" dirty="0" smtClean="0">
                <a:solidFill>
                  <a:schemeClr val="tx1"/>
                </a:solidFill>
              </a:rPr>
              <a:t>lengths. </a:t>
            </a:r>
            <a:r>
              <a:rPr lang="en-US" sz="2400" dirty="0">
                <a:solidFill>
                  <a:schemeClr val="tx1"/>
                </a:solidFill>
              </a:rPr>
              <a:t/>
            </a:r>
            <a:br>
              <a:rPr lang="en-US" sz="2400" dirty="0">
                <a:solidFill>
                  <a:schemeClr val="tx1"/>
                </a:solidFill>
              </a:rPr>
            </a:br>
            <a:r>
              <a:rPr lang="en-US" sz="2400" dirty="0" smtClean="0">
                <a:solidFill>
                  <a:schemeClr val="tx1"/>
                </a:solidFill>
              </a:rPr>
              <a:t>Several </a:t>
            </a:r>
            <a:r>
              <a:rPr lang="en-US" sz="2400" dirty="0">
                <a:solidFill>
                  <a:schemeClr val="tx1"/>
                </a:solidFill>
              </a:rPr>
              <a:t>requirements for the metal catalyst: </a:t>
            </a:r>
            <a:br>
              <a:rPr lang="en-US" sz="2400" dirty="0">
                <a:solidFill>
                  <a:schemeClr val="tx1"/>
                </a:solidFill>
              </a:rPr>
            </a:br>
            <a:r>
              <a:rPr lang="en-US" sz="2400" dirty="0" smtClean="0">
                <a:solidFill>
                  <a:schemeClr val="tx1"/>
                </a:solidFill>
              </a:rPr>
              <a:t>Two </a:t>
            </a:r>
            <a:r>
              <a:rPr lang="en-US" sz="2400" dirty="0">
                <a:solidFill>
                  <a:schemeClr val="tx1"/>
                </a:solidFill>
              </a:rPr>
              <a:t>accessible oxidation states that are differentiated by one electron</a:t>
            </a:r>
            <a:br>
              <a:rPr lang="en-US" sz="2400" dirty="0">
                <a:solidFill>
                  <a:schemeClr val="tx1"/>
                </a:solidFill>
              </a:rPr>
            </a:br>
            <a:r>
              <a:rPr lang="en-US" sz="2400" dirty="0">
                <a:solidFill>
                  <a:schemeClr val="tx1"/>
                </a:solidFill>
              </a:rPr>
              <a:t>The metal center needs to have </a:t>
            </a:r>
            <a:r>
              <a:rPr lang="en-US" sz="2400" dirty="0" smtClean="0">
                <a:solidFill>
                  <a:schemeClr val="tx1"/>
                </a:solidFill>
              </a:rPr>
              <a:t>affinity </a:t>
            </a:r>
            <a:r>
              <a:rPr lang="en-US" sz="2400" dirty="0">
                <a:solidFill>
                  <a:schemeClr val="tx1"/>
                </a:solidFill>
              </a:rPr>
              <a:t>for halogens</a:t>
            </a:r>
            <a:br>
              <a:rPr lang="en-US" sz="2400" dirty="0">
                <a:solidFill>
                  <a:schemeClr val="tx1"/>
                </a:solidFill>
              </a:rPr>
            </a:br>
            <a:r>
              <a:rPr lang="en-US" sz="2400" dirty="0">
                <a:solidFill>
                  <a:schemeClr val="tx1"/>
                </a:solidFill>
              </a:rPr>
              <a:t>The coordination sphere of the metal needs to be expandable when it is oxidized as to accommodate the halogen</a:t>
            </a:r>
            <a:br>
              <a:rPr lang="en-US" sz="2400" dirty="0">
                <a:solidFill>
                  <a:schemeClr val="tx1"/>
                </a:solidFill>
              </a:rPr>
            </a:br>
            <a:r>
              <a:rPr lang="en-US" sz="2400" dirty="0">
                <a:solidFill>
                  <a:schemeClr val="tx1"/>
                </a:solidFill>
              </a:rPr>
              <a:t>The transition metal catalyst should not lead to significant side </a:t>
            </a:r>
            <a:r>
              <a:rPr lang="en-US" sz="2400" dirty="0" smtClean="0">
                <a:solidFill>
                  <a:schemeClr val="tx1"/>
                </a:solidFill>
              </a:rPr>
              <a:t>reactions (e.g. </a:t>
            </a:r>
            <a:r>
              <a:rPr lang="en-US" sz="2400" dirty="0">
                <a:solidFill>
                  <a:schemeClr val="tx1"/>
                </a:solidFill>
              </a:rPr>
              <a:t>irreversible coupling with the propagating radicals and catalytic radical </a:t>
            </a:r>
            <a:r>
              <a:rPr lang="en-US" sz="2400" dirty="0" smtClean="0">
                <a:solidFill>
                  <a:schemeClr val="tx1"/>
                </a:solidFill>
              </a:rPr>
              <a:t>termination)</a:t>
            </a:r>
            <a:r>
              <a:rPr lang="en-US" sz="2400" dirty="0">
                <a:solidFill>
                  <a:schemeClr val="tx1"/>
                </a:solidFill>
              </a:rPr>
              <a:t/>
            </a:r>
            <a:br>
              <a:rPr lang="en-US" sz="2400" dirty="0">
                <a:solidFill>
                  <a:schemeClr val="tx1"/>
                </a:solidFill>
              </a:rPr>
            </a:br>
            <a:r>
              <a:rPr lang="en-US" sz="2400" dirty="0">
                <a:solidFill>
                  <a:schemeClr val="tx1"/>
                </a:solidFill>
              </a:rPr>
              <a:t>The most studied catalysts </a:t>
            </a:r>
            <a:r>
              <a:rPr lang="en-US" sz="2400" dirty="0" smtClean="0">
                <a:solidFill>
                  <a:schemeClr val="tx1"/>
                </a:solidFill>
              </a:rPr>
              <a:t>include copper </a:t>
            </a:r>
            <a:r>
              <a:rPr lang="en-US" sz="2400" dirty="0" smtClean="0">
                <a:solidFill>
                  <a:schemeClr val="tx1"/>
                </a:solidFill>
                <a:sym typeface="Wingdings" panose="05000000000000000000" pitchFamily="2" charset="2"/>
              </a:rPr>
              <a:t> </a:t>
            </a:r>
            <a:r>
              <a:rPr lang="en-US" sz="2400" dirty="0" smtClean="0">
                <a:solidFill>
                  <a:schemeClr val="tx1"/>
                </a:solidFill>
              </a:rPr>
              <a:t>has </a:t>
            </a:r>
            <a:r>
              <a:rPr lang="en-US" sz="2400" dirty="0">
                <a:solidFill>
                  <a:schemeClr val="tx1"/>
                </a:solidFill>
              </a:rPr>
              <a:t>shown the most versatility </a:t>
            </a:r>
            <a:r>
              <a:rPr lang="en-US" sz="2400" dirty="0" smtClean="0">
                <a:solidFill>
                  <a:schemeClr val="tx1"/>
                </a:solidFill>
              </a:rPr>
              <a:t>for </a:t>
            </a:r>
            <a:r>
              <a:rPr lang="en-US" sz="2400" dirty="0">
                <a:solidFill>
                  <a:schemeClr val="tx1"/>
                </a:solidFill>
              </a:rPr>
              <a:t>a wide selection of monomers. </a:t>
            </a:r>
            <a:endParaRPr lang="en-CA" sz="2400" dirty="0">
              <a:solidFill>
                <a:schemeClr val="tx1"/>
              </a:solidFill>
            </a:endParaRPr>
          </a:p>
        </p:txBody>
      </p:sp>
    </p:spTree>
    <p:extLst>
      <p:ext uri="{BB962C8B-B14F-4D97-AF65-F5344CB8AC3E}">
        <p14:creationId xmlns:p14="http://schemas.microsoft.com/office/powerpoint/2010/main" val="22893214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9144000" cy="6647974"/>
          </a:xfrm>
        </p:spPr>
        <p:txBody>
          <a:bodyPr/>
          <a:lstStyle/>
          <a:p>
            <a:r>
              <a:rPr lang="en-US" sz="2400" b="1" dirty="0">
                <a:solidFill>
                  <a:schemeClr val="tx1"/>
                </a:solidFill>
              </a:rPr>
              <a:t>Ligand</a:t>
            </a:r>
            <a:br>
              <a:rPr lang="en-US" sz="2400" b="1" dirty="0">
                <a:solidFill>
                  <a:schemeClr val="tx1"/>
                </a:solidFill>
              </a:rPr>
            </a:br>
            <a:r>
              <a:rPr lang="en-US" sz="2400" dirty="0" smtClean="0">
                <a:solidFill>
                  <a:schemeClr val="tx1"/>
                </a:solidFill>
              </a:rPr>
              <a:t>The ligand is </a:t>
            </a:r>
            <a:r>
              <a:rPr lang="en-US" sz="2400" dirty="0">
                <a:solidFill>
                  <a:schemeClr val="tx1"/>
                </a:solidFill>
              </a:rPr>
              <a:t>used in combination with the </a:t>
            </a:r>
            <a:r>
              <a:rPr lang="en-US" sz="2400" dirty="0" smtClean="0">
                <a:solidFill>
                  <a:schemeClr val="tx1"/>
                </a:solidFill>
              </a:rPr>
              <a:t>copper </a:t>
            </a:r>
            <a:r>
              <a:rPr lang="en-US" sz="2400" dirty="0">
                <a:solidFill>
                  <a:schemeClr val="tx1"/>
                </a:solidFill>
              </a:rPr>
              <a:t>halide catalyst to form the catalyst complex. The </a:t>
            </a:r>
            <a:r>
              <a:rPr lang="en-US" sz="2400" dirty="0" smtClean="0">
                <a:solidFill>
                  <a:schemeClr val="tx1"/>
                </a:solidFill>
              </a:rPr>
              <a:t>ligand’s main </a:t>
            </a:r>
            <a:r>
              <a:rPr lang="en-US" sz="2400" dirty="0">
                <a:solidFill>
                  <a:schemeClr val="tx1"/>
                </a:solidFill>
              </a:rPr>
              <a:t>function </a:t>
            </a:r>
            <a:r>
              <a:rPr lang="en-US" sz="2400" dirty="0" smtClean="0">
                <a:solidFill>
                  <a:schemeClr val="tx1"/>
                </a:solidFill>
              </a:rPr>
              <a:t>is </a:t>
            </a:r>
            <a:r>
              <a:rPr lang="en-US" sz="2400" dirty="0">
                <a:solidFill>
                  <a:schemeClr val="tx1"/>
                </a:solidFill>
              </a:rPr>
              <a:t>to solubilize the copper halide in </a:t>
            </a:r>
            <a:r>
              <a:rPr lang="en-US" sz="2400" dirty="0" smtClean="0">
                <a:solidFill>
                  <a:schemeClr val="tx1"/>
                </a:solidFill>
              </a:rPr>
              <a:t>the chosen </a:t>
            </a:r>
            <a:r>
              <a:rPr lang="en-US" sz="2400" dirty="0">
                <a:solidFill>
                  <a:schemeClr val="tx1"/>
                </a:solidFill>
              </a:rPr>
              <a:t>solvent </a:t>
            </a:r>
            <a:r>
              <a:rPr lang="en-US" sz="2400" dirty="0" smtClean="0">
                <a:solidFill>
                  <a:schemeClr val="tx1"/>
                </a:solidFill>
              </a:rPr>
              <a:t>and </a:t>
            </a:r>
            <a:r>
              <a:rPr lang="en-US" sz="2400" dirty="0">
                <a:solidFill>
                  <a:schemeClr val="tx1"/>
                </a:solidFill>
              </a:rPr>
              <a:t>to adjust the redox potential of the </a:t>
            </a:r>
            <a:r>
              <a:rPr lang="en-US" sz="2400" dirty="0" smtClean="0">
                <a:solidFill>
                  <a:schemeClr val="tx1"/>
                </a:solidFill>
              </a:rPr>
              <a:t>copper. </a:t>
            </a:r>
            <a:r>
              <a:rPr lang="en-US" sz="2400" dirty="0">
                <a:solidFill>
                  <a:schemeClr val="tx1"/>
                </a:solidFill>
              </a:rPr>
              <a:t>This changes the activity and dynamics of the halogen exchange reaction and subsequent activation and deactivation of the polymer chains during polymerization, therefore greatly affecting the kinetics of the reaction and the degree of control over the polymerization. </a:t>
            </a:r>
            <a:r>
              <a:rPr lang="en-US" sz="2400" dirty="0" smtClean="0">
                <a:solidFill>
                  <a:schemeClr val="tx1"/>
                </a:solidFill>
              </a:rPr>
              <a:t/>
            </a:r>
            <a:br>
              <a:rPr lang="en-US" sz="2400" dirty="0" smtClean="0">
                <a:solidFill>
                  <a:schemeClr val="tx1"/>
                </a:solidFill>
              </a:rPr>
            </a:br>
            <a:r>
              <a:rPr lang="en-US" sz="2400" dirty="0" smtClean="0">
                <a:solidFill>
                  <a:schemeClr val="tx1"/>
                </a:solidFill>
              </a:rPr>
              <a:t>Ligands </a:t>
            </a:r>
            <a:r>
              <a:rPr lang="en-US" sz="2400" dirty="0">
                <a:solidFill>
                  <a:schemeClr val="tx1"/>
                </a:solidFill>
              </a:rPr>
              <a:t>should be chosen based on the activity of the monomer and the choice of metal for the catalyst. As copper halides are </a:t>
            </a:r>
            <a:r>
              <a:rPr lang="en-US" sz="2400" dirty="0" smtClean="0">
                <a:solidFill>
                  <a:schemeClr val="tx1"/>
                </a:solidFill>
              </a:rPr>
              <a:t>often </a:t>
            </a:r>
            <a:r>
              <a:rPr lang="en-US" sz="2400" dirty="0">
                <a:solidFill>
                  <a:schemeClr val="tx1"/>
                </a:solidFill>
              </a:rPr>
              <a:t>used as </a:t>
            </a:r>
            <a:r>
              <a:rPr lang="en-US" sz="2400" dirty="0" smtClean="0">
                <a:solidFill>
                  <a:schemeClr val="tx1"/>
                </a:solidFill>
              </a:rPr>
              <a:t>catalyst</a:t>
            </a:r>
            <a:r>
              <a:rPr lang="en-US" sz="2400" dirty="0">
                <a:solidFill>
                  <a:schemeClr val="tx1"/>
                </a:solidFill>
              </a:rPr>
              <a:t>, amine based ligands are most commonly chosen. Ligands with higher activities are </a:t>
            </a:r>
            <a:r>
              <a:rPr lang="en-US" sz="2400" dirty="0" smtClean="0">
                <a:solidFill>
                  <a:schemeClr val="tx1"/>
                </a:solidFill>
              </a:rPr>
              <a:t>studied </a:t>
            </a:r>
            <a:r>
              <a:rPr lang="en-US" sz="2400" dirty="0">
                <a:solidFill>
                  <a:schemeClr val="tx1"/>
                </a:solidFill>
              </a:rPr>
              <a:t>to potentially decrease the concentration of catalyst in the reaction since a more active catalyst complex would </a:t>
            </a:r>
            <a:r>
              <a:rPr lang="en-US" sz="2400" dirty="0" smtClean="0">
                <a:solidFill>
                  <a:schemeClr val="tx1"/>
                </a:solidFill>
              </a:rPr>
              <a:t>yield </a:t>
            </a:r>
            <a:r>
              <a:rPr lang="en-US" sz="2400" dirty="0">
                <a:solidFill>
                  <a:schemeClr val="tx1"/>
                </a:solidFill>
              </a:rPr>
              <a:t>a higher concentration of deactivator in the reaction. </a:t>
            </a:r>
            <a:r>
              <a:rPr lang="en-US" sz="2400" dirty="0" smtClean="0">
                <a:solidFill>
                  <a:schemeClr val="tx1"/>
                </a:solidFill>
              </a:rPr>
              <a:t/>
            </a:r>
            <a:br>
              <a:rPr lang="en-US" sz="2400" dirty="0" smtClean="0">
                <a:solidFill>
                  <a:schemeClr val="tx1"/>
                </a:solidFill>
              </a:rPr>
            </a:br>
            <a:r>
              <a:rPr lang="en-US" sz="2400" dirty="0" smtClean="0">
                <a:solidFill>
                  <a:schemeClr val="tx1"/>
                </a:solidFill>
              </a:rPr>
              <a:t>A </a:t>
            </a:r>
            <a:r>
              <a:rPr lang="en-US" sz="2400" dirty="0">
                <a:solidFill>
                  <a:schemeClr val="tx1"/>
                </a:solidFill>
              </a:rPr>
              <a:t>too active catalyst can lead to a loss of control and increase the </a:t>
            </a:r>
            <a:r>
              <a:rPr lang="en-US" sz="2400" dirty="0" err="1">
                <a:solidFill>
                  <a:schemeClr val="tx1"/>
                </a:solidFill>
              </a:rPr>
              <a:t>polydispersity</a:t>
            </a:r>
            <a:r>
              <a:rPr lang="en-US" sz="2400" dirty="0">
                <a:solidFill>
                  <a:schemeClr val="tx1"/>
                </a:solidFill>
              </a:rPr>
              <a:t> of the resulting polymer. </a:t>
            </a:r>
            <a:endParaRPr lang="en-CA" sz="2400" dirty="0">
              <a:solidFill>
                <a:schemeClr val="tx1"/>
              </a:solidFill>
            </a:endParaRPr>
          </a:p>
        </p:txBody>
      </p:sp>
    </p:spTree>
    <p:extLst>
      <p:ext uri="{BB962C8B-B14F-4D97-AF65-F5344CB8AC3E}">
        <p14:creationId xmlns:p14="http://schemas.microsoft.com/office/powerpoint/2010/main" val="20647712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295400"/>
            <a:ext cx="9105900" cy="4431983"/>
          </a:xfrm>
        </p:spPr>
        <p:txBody>
          <a:bodyPr/>
          <a:lstStyle/>
          <a:p>
            <a:r>
              <a:rPr lang="en-US" sz="2400" b="1" dirty="0">
                <a:solidFill>
                  <a:schemeClr val="tx1"/>
                </a:solidFill>
              </a:rPr>
              <a:t>Advantages</a:t>
            </a:r>
            <a:br>
              <a:rPr lang="en-US" sz="2400" b="1" dirty="0">
                <a:solidFill>
                  <a:schemeClr val="tx1"/>
                </a:solidFill>
              </a:rPr>
            </a:br>
            <a:r>
              <a:rPr lang="en-US" sz="2400" dirty="0">
                <a:solidFill>
                  <a:schemeClr val="tx1"/>
                </a:solidFill>
              </a:rPr>
              <a:t>ATRP enables the polymerization of a wide variety of monomers with different chemical functionalities, proving to be more tolerant of these functionalities than </a:t>
            </a:r>
            <a:r>
              <a:rPr lang="en-US" sz="2400" dirty="0" smtClean="0">
                <a:solidFill>
                  <a:schemeClr val="tx1"/>
                </a:solidFill>
              </a:rPr>
              <a:t>ionic polymerizations.</a:t>
            </a:r>
            <a:br>
              <a:rPr lang="en-US" sz="2400" dirty="0" smtClean="0">
                <a:solidFill>
                  <a:schemeClr val="tx1"/>
                </a:solidFill>
              </a:rPr>
            </a:br>
            <a:r>
              <a:rPr lang="en-US" sz="2400" dirty="0" smtClean="0">
                <a:solidFill>
                  <a:schemeClr val="tx1"/>
                </a:solidFill>
              </a:rPr>
              <a:t>It </a:t>
            </a:r>
            <a:r>
              <a:rPr lang="en-US" sz="2400" dirty="0">
                <a:solidFill>
                  <a:schemeClr val="tx1"/>
                </a:solidFill>
              </a:rPr>
              <a:t>provides increased control of molecular weight, molecular architecture and polymer composition while maintaining a low </a:t>
            </a:r>
            <a:r>
              <a:rPr lang="en-US" sz="2400" dirty="0" err="1">
                <a:solidFill>
                  <a:schemeClr val="tx1"/>
                </a:solidFill>
              </a:rPr>
              <a:t>polydispersity</a:t>
            </a:r>
            <a:r>
              <a:rPr lang="en-US" sz="2400" dirty="0">
                <a:solidFill>
                  <a:schemeClr val="tx1"/>
                </a:solidFill>
              </a:rPr>
              <a:t> (1.05-1.2</a:t>
            </a:r>
            <a:r>
              <a:rPr lang="en-US" sz="2400" dirty="0" smtClean="0">
                <a:solidFill>
                  <a:schemeClr val="tx1"/>
                </a:solidFill>
              </a:rPr>
              <a:t>).</a:t>
            </a:r>
            <a:br>
              <a:rPr lang="en-US" sz="2400" dirty="0" smtClean="0">
                <a:solidFill>
                  <a:schemeClr val="tx1"/>
                </a:solidFill>
              </a:rPr>
            </a:br>
            <a:r>
              <a:rPr lang="en-US" sz="2400" dirty="0" smtClean="0">
                <a:solidFill>
                  <a:schemeClr val="tx1"/>
                </a:solidFill>
              </a:rPr>
              <a:t>The </a:t>
            </a:r>
            <a:r>
              <a:rPr lang="en-US" sz="2400" dirty="0">
                <a:solidFill>
                  <a:schemeClr val="tx1"/>
                </a:solidFill>
              </a:rPr>
              <a:t>halogen remaining at the end of the polymer chain after polymerization allows for facile post-polymerization chain-end modification into different reactive functional groups. </a:t>
            </a:r>
            <a:r>
              <a:rPr lang="en-US" sz="2400" dirty="0" smtClean="0">
                <a:solidFill>
                  <a:schemeClr val="tx1"/>
                </a:solidFill>
              </a:rPr>
              <a:t/>
            </a:r>
            <a:br>
              <a:rPr lang="en-US" sz="2400" dirty="0" smtClean="0">
                <a:solidFill>
                  <a:schemeClr val="tx1"/>
                </a:solidFill>
              </a:rPr>
            </a:br>
            <a:r>
              <a:rPr lang="en-US" sz="2400" dirty="0" smtClean="0">
                <a:solidFill>
                  <a:schemeClr val="tx1"/>
                </a:solidFill>
              </a:rPr>
              <a:t>The </a:t>
            </a:r>
            <a:r>
              <a:rPr lang="en-US" sz="2400" dirty="0">
                <a:solidFill>
                  <a:schemeClr val="tx1"/>
                </a:solidFill>
              </a:rPr>
              <a:t>use of multi-functional initiators facilitates the synthesis of </a:t>
            </a:r>
            <a:r>
              <a:rPr lang="en-US" sz="2400" dirty="0" smtClean="0">
                <a:solidFill>
                  <a:schemeClr val="tx1"/>
                </a:solidFill>
              </a:rPr>
              <a:t>e.g. star polymers. </a:t>
            </a:r>
            <a:endParaRPr lang="en-CA" sz="2400" dirty="0">
              <a:solidFill>
                <a:schemeClr val="tx1"/>
              </a:solidFill>
            </a:endParaRPr>
          </a:p>
        </p:txBody>
      </p:sp>
    </p:spTree>
    <p:extLst>
      <p:ext uri="{BB962C8B-B14F-4D97-AF65-F5344CB8AC3E}">
        <p14:creationId xmlns:p14="http://schemas.microsoft.com/office/powerpoint/2010/main" val="23097227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199" cy="4062651"/>
          </a:xfrm>
        </p:spPr>
        <p:txBody>
          <a:bodyPr/>
          <a:lstStyle/>
          <a:p>
            <a:r>
              <a:rPr lang="en-US" sz="2400" b="1" dirty="0">
                <a:solidFill>
                  <a:schemeClr val="tx1"/>
                </a:solidFill>
              </a:rPr>
              <a:t>Disadvantages</a:t>
            </a:r>
            <a:br>
              <a:rPr lang="en-US" sz="2400" b="1" dirty="0">
                <a:solidFill>
                  <a:schemeClr val="tx1"/>
                </a:solidFill>
              </a:rPr>
            </a:br>
            <a:r>
              <a:rPr lang="en-US" sz="2400" dirty="0">
                <a:solidFill>
                  <a:schemeClr val="tx1"/>
                </a:solidFill>
              </a:rPr>
              <a:t>The most significant drawback of ATRP is the high concentrations of catalyst </a:t>
            </a:r>
            <a:r>
              <a:rPr lang="en-US" sz="2400" dirty="0" smtClean="0">
                <a:solidFill>
                  <a:schemeClr val="tx1"/>
                </a:solidFill>
              </a:rPr>
              <a:t>(</a:t>
            </a:r>
            <a:r>
              <a:rPr lang="en-US" sz="2400" dirty="0">
                <a:solidFill>
                  <a:schemeClr val="tx1"/>
                </a:solidFill>
              </a:rPr>
              <a:t>copper halide and an amine-based ligand</a:t>
            </a:r>
            <a:r>
              <a:rPr lang="en-US" sz="2400" dirty="0" smtClean="0">
                <a:solidFill>
                  <a:schemeClr val="tx1"/>
                </a:solidFill>
              </a:rPr>
              <a:t>) required </a:t>
            </a:r>
            <a:r>
              <a:rPr lang="en-US" sz="2400" dirty="0">
                <a:solidFill>
                  <a:schemeClr val="tx1"/>
                </a:solidFill>
              </a:rPr>
              <a:t>for the reaction. </a:t>
            </a:r>
            <a:r>
              <a:rPr lang="en-US" sz="2400" dirty="0" smtClean="0">
                <a:solidFill>
                  <a:schemeClr val="tx1"/>
                </a:solidFill>
              </a:rPr>
              <a:t/>
            </a:r>
            <a:br>
              <a:rPr lang="en-US" sz="2400" dirty="0" smtClean="0">
                <a:solidFill>
                  <a:schemeClr val="tx1"/>
                </a:solidFill>
              </a:rPr>
            </a:br>
            <a:r>
              <a:rPr lang="en-US" sz="2400" dirty="0" smtClean="0">
                <a:solidFill>
                  <a:schemeClr val="tx1"/>
                </a:solidFill>
              </a:rPr>
              <a:t>The </a:t>
            </a:r>
            <a:r>
              <a:rPr lang="en-US" sz="2400" dirty="0">
                <a:solidFill>
                  <a:schemeClr val="tx1"/>
                </a:solidFill>
              </a:rPr>
              <a:t>removal of the copper from the polymer after polymerization is often tedious and expensive, limiting </a:t>
            </a:r>
            <a:r>
              <a:rPr lang="en-US" sz="2400" dirty="0" smtClean="0">
                <a:solidFill>
                  <a:schemeClr val="tx1"/>
                </a:solidFill>
              </a:rPr>
              <a:t>ATRP’s commercial use. </a:t>
            </a:r>
            <a:r>
              <a:rPr lang="en-US" sz="2400" dirty="0">
                <a:solidFill>
                  <a:schemeClr val="tx1"/>
                </a:solidFill>
              </a:rPr>
              <a:t>However, </a:t>
            </a:r>
            <a:r>
              <a:rPr lang="en-US" sz="2400" dirty="0" smtClean="0">
                <a:solidFill>
                  <a:schemeClr val="tx1"/>
                </a:solidFill>
              </a:rPr>
              <a:t>methods are being developed which </a:t>
            </a:r>
            <a:r>
              <a:rPr lang="en-US" sz="2400" dirty="0">
                <a:solidFill>
                  <a:schemeClr val="tx1"/>
                </a:solidFill>
              </a:rPr>
              <a:t>would limit the necessity of the catalyst concentration to </a:t>
            </a:r>
            <a:r>
              <a:rPr lang="en-US" sz="2400" dirty="0" smtClean="0">
                <a:solidFill>
                  <a:schemeClr val="tx1"/>
                </a:solidFill>
              </a:rPr>
              <a:t>ppm.</a:t>
            </a:r>
            <a:br>
              <a:rPr lang="en-US" sz="2400" dirty="0" smtClean="0">
                <a:solidFill>
                  <a:schemeClr val="tx1"/>
                </a:solidFill>
              </a:rPr>
            </a:br>
            <a:r>
              <a:rPr lang="en-US" sz="2400" dirty="0" smtClean="0">
                <a:solidFill>
                  <a:schemeClr val="tx1"/>
                </a:solidFill>
              </a:rPr>
              <a:t>ATRP </a:t>
            </a:r>
            <a:r>
              <a:rPr lang="en-US" sz="2400" dirty="0">
                <a:solidFill>
                  <a:schemeClr val="tx1"/>
                </a:solidFill>
              </a:rPr>
              <a:t>is also a traditionally air-sensitive reaction normally requiring freeze-pump thaw </a:t>
            </a:r>
            <a:r>
              <a:rPr lang="en-US" sz="2400" dirty="0" smtClean="0">
                <a:solidFill>
                  <a:schemeClr val="tx1"/>
                </a:solidFill>
              </a:rPr>
              <a:t>cycles; it is also difficult to conduct </a:t>
            </a:r>
            <a:r>
              <a:rPr lang="en-US" sz="2400" dirty="0">
                <a:solidFill>
                  <a:schemeClr val="tx1"/>
                </a:solidFill>
              </a:rPr>
              <a:t>ATRP in aqueous media. </a:t>
            </a:r>
            <a:endParaRPr lang="en-CA" sz="2400" dirty="0"/>
          </a:p>
        </p:txBody>
      </p:sp>
    </p:spTree>
    <p:extLst>
      <p:ext uri="{BB962C8B-B14F-4D97-AF65-F5344CB8AC3E}">
        <p14:creationId xmlns:p14="http://schemas.microsoft.com/office/powerpoint/2010/main" val="11552303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17752" y="285953"/>
            <a:ext cx="6791959" cy="1028700"/>
          </a:xfrm>
          <a:prstGeom prst="rect">
            <a:avLst/>
          </a:prstGeom>
        </p:spPr>
        <p:txBody>
          <a:bodyPr vert="horz" wrap="square" lIns="0" tIns="12700" rIns="0" bIns="0" rtlCol="0">
            <a:spAutoFit/>
          </a:bodyPr>
          <a:lstStyle/>
          <a:p>
            <a:pPr marL="12700">
              <a:lnSpc>
                <a:spcPts val="2150"/>
              </a:lnSpc>
              <a:spcBef>
                <a:spcPts val="100"/>
              </a:spcBef>
            </a:pPr>
            <a:r>
              <a:rPr sz="1800" dirty="0">
                <a:latin typeface="Times New Roman"/>
                <a:cs typeface="Times New Roman"/>
              </a:rPr>
              <a:t>Nuove</a:t>
            </a:r>
            <a:r>
              <a:rPr sz="1800" spc="-5" dirty="0">
                <a:latin typeface="Times New Roman"/>
                <a:cs typeface="Times New Roman"/>
              </a:rPr>
              <a:t> </a:t>
            </a:r>
            <a:r>
              <a:rPr sz="1800" dirty="0">
                <a:latin typeface="Times New Roman"/>
                <a:cs typeface="Times New Roman"/>
              </a:rPr>
              <a:t>tipologie</a:t>
            </a:r>
            <a:r>
              <a:rPr sz="1800" spc="-15" dirty="0">
                <a:latin typeface="Times New Roman"/>
                <a:cs typeface="Times New Roman"/>
              </a:rPr>
              <a:t> </a:t>
            </a:r>
            <a:r>
              <a:rPr sz="1800" dirty="0">
                <a:latin typeface="Times New Roman"/>
                <a:cs typeface="Times New Roman"/>
              </a:rPr>
              <a:t>di sintesi</a:t>
            </a:r>
            <a:r>
              <a:rPr sz="1800" spc="-20" dirty="0">
                <a:latin typeface="Times New Roman"/>
                <a:cs typeface="Times New Roman"/>
              </a:rPr>
              <a:t> </a:t>
            </a:r>
            <a:r>
              <a:rPr sz="1800" spc="-10" dirty="0">
                <a:latin typeface="Times New Roman"/>
                <a:cs typeface="Times New Roman"/>
              </a:rPr>
              <a:t>radicalica:</a:t>
            </a:r>
            <a:endParaRPr sz="1800" dirty="0">
              <a:latin typeface="Times New Roman"/>
              <a:cs typeface="Times New Roman"/>
            </a:endParaRPr>
          </a:p>
          <a:p>
            <a:pPr marL="299085" indent="-287020">
              <a:lnSpc>
                <a:spcPts val="2870"/>
              </a:lnSpc>
              <a:buFont typeface="Arial"/>
              <a:buChar char="•"/>
              <a:tabLst>
                <a:tab pos="299085" algn="l"/>
                <a:tab pos="299720" algn="l"/>
              </a:tabLst>
            </a:pPr>
            <a:r>
              <a:rPr sz="2400" b="1" spc="-35" dirty="0">
                <a:solidFill>
                  <a:srgbClr val="FF0000"/>
                </a:solidFill>
                <a:latin typeface="Times New Roman"/>
                <a:cs typeface="Times New Roman"/>
              </a:rPr>
              <a:t>ATRP</a:t>
            </a:r>
            <a:r>
              <a:rPr sz="2400" b="1" spc="-50" dirty="0">
                <a:solidFill>
                  <a:srgbClr val="FF0000"/>
                </a:solidFill>
                <a:latin typeface="Times New Roman"/>
                <a:cs typeface="Times New Roman"/>
              </a:rPr>
              <a:t> </a:t>
            </a:r>
            <a:r>
              <a:rPr sz="2400" dirty="0">
                <a:latin typeface="Times New Roman"/>
                <a:cs typeface="Times New Roman"/>
              </a:rPr>
              <a:t>:</a:t>
            </a:r>
            <a:r>
              <a:rPr sz="2400" spc="-150" dirty="0">
                <a:latin typeface="Times New Roman"/>
                <a:cs typeface="Times New Roman"/>
              </a:rPr>
              <a:t> </a:t>
            </a:r>
            <a:r>
              <a:rPr sz="2400" dirty="0">
                <a:latin typeface="Times New Roman"/>
                <a:cs typeface="Times New Roman"/>
              </a:rPr>
              <a:t>Atom</a:t>
            </a:r>
            <a:r>
              <a:rPr sz="2400" spc="-80" dirty="0">
                <a:latin typeface="Times New Roman"/>
                <a:cs typeface="Times New Roman"/>
              </a:rPr>
              <a:t> </a:t>
            </a:r>
            <a:r>
              <a:rPr sz="2400" dirty="0">
                <a:latin typeface="Times New Roman"/>
                <a:cs typeface="Times New Roman"/>
              </a:rPr>
              <a:t>Transfer</a:t>
            </a:r>
            <a:r>
              <a:rPr sz="2400" spc="-55" dirty="0">
                <a:latin typeface="Times New Roman"/>
                <a:cs typeface="Times New Roman"/>
              </a:rPr>
              <a:t> </a:t>
            </a:r>
            <a:r>
              <a:rPr sz="2400" dirty="0">
                <a:latin typeface="Times New Roman"/>
                <a:cs typeface="Times New Roman"/>
              </a:rPr>
              <a:t>Radical</a:t>
            </a:r>
            <a:r>
              <a:rPr sz="2400" spc="-70" dirty="0">
                <a:latin typeface="Times New Roman"/>
                <a:cs typeface="Times New Roman"/>
              </a:rPr>
              <a:t> </a:t>
            </a:r>
            <a:r>
              <a:rPr sz="2400" spc="-10" dirty="0">
                <a:latin typeface="Times New Roman"/>
                <a:cs typeface="Times New Roman"/>
              </a:rPr>
              <a:t>Polymerization</a:t>
            </a:r>
            <a:endParaRPr sz="2400" dirty="0">
              <a:latin typeface="Times New Roman"/>
              <a:cs typeface="Times New Roman"/>
            </a:endParaRPr>
          </a:p>
          <a:p>
            <a:pPr marL="299085" indent="-287020">
              <a:lnSpc>
                <a:spcPct val="100000"/>
              </a:lnSpc>
              <a:buFont typeface="Arial"/>
              <a:buChar char="•"/>
              <a:tabLst>
                <a:tab pos="299085" algn="l"/>
                <a:tab pos="299720" algn="l"/>
              </a:tabLst>
            </a:pPr>
            <a:r>
              <a:rPr sz="2400" b="1" dirty="0">
                <a:solidFill>
                  <a:srgbClr val="FF0000"/>
                </a:solidFill>
                <a:latin typeface="Times New Roman"/>
                <a:cs typeface="Times New Roman"/>
              </a:rPr>
              <a:t>RAFT</a:t>
            </a:r>
            <a:r>
              <a:rPr sz="2400" b="1" spc="-5" dirty="0">
                <a:solidFill>
                  <a:srgbClr val="FF0000"/>
                </a:solidFill>
                <a:latin typeface="Times New Roman"/>
                <a:cs typeface="Times New Roman"/>
              </a:rPr>
              <a:t> </a:t>
            </a:r>
            <a:r>
              <a:rPr sz="2400" dirty="0">
                <a:latin typeface="Times New Roman"/>
                <a:cs typeface="Times New Roman"/>
              </a:rPr>
              <a:t>:</a:t>
            </a:r>
            <a:r>
              <a:rPr sz="2400" spc="-25" dirty="0">
                <a:latin typeface="Times New Roman"/>
                <a:cs typeface="Times New Roman"/>
              </a:rPr>
              <a:t> </a:t>
            </a:r>
            <a:r>
              <a:rPr sz="2400" dirty="0">
                <a:latin typeface="Times New Roman"/>
                <a:cs typeface="Times New Roman"/>
              </a:rPr>
              <a:t>Reversible</a:t>
            </a:r>
            <a:r>
              <a:rPr sz="2400" spc="-170" dirty="0">
                <a:latin typeface="Times New Roman"/>
                <a:cs typeface="Times New Roman"/>
              </a:rPr>
              <a:t> </a:t>
            </a:r>
            <a:r>
              <a:rPr sz="2400" dirty="0">
                <a:latin typeface="Times New Roman"/>
                <a:cs typeface="Times New Roman"/>
              </a:rPr>
              <a:t>Addition-Fragmentation</a:t>
            </a:r>
            <a:r>
              <a:rPr sz="2400" spc="-90" dirty="0">
                <a:latin typeface="Times New Roman"/>
                <a:cs typeface="Times New Roman"/>
              </a:rPr>
              <a:t> </a:t>
            </a:r>
            <a:r>
              <a:rPr sz="2400" spc="-10" dirty="0">
                <a:latin typeface="Times New Roman"/>
                <a:cs typeface="Times New Roman"/>
              </a:rPr>
              <a:t>Transfer</a:t>
            </a:r>
            <a:endParaRPr sz="2400" dirty="0">
              <a:latin typeface="Times New Roman"/>
              <a:cs typeface="Times New Roman"/>
            </a:endParaRPr>
          </a:p>
        </p:txBody>
      </p:sp>
      <p:sp>
        <p:nvSpPr>
          <p:cNvPr id="3" name="object 3"/>
          <p:cNvSpPr txBox="1"/>
          <p:nvPr/>
        </p:nvSpPr>
        <p:spPr>
          <a:xfrm>
            <a:off x="3183763" y="1511769"/>
            <a:ext cx="2520315" cy="831215"/>
          </a:xfrm>
          <a:prstGeom prst="rect">
            <a:avLst/>
          </a:prstGeom>
          <a:ln w="25400">
            <a:solidFill>
              <a:srgbClr val="385D89"/>
            </a:solidFill>
          </a:ln>
        </p:spPr>
        <p:txBody>
          <a:bodyPr vert="horz" wrap="square" lIns="0" tIns="33020" rIns="0" bIns="0" rtlCol="0">
            <a:spAutoFit/>
          </a:bodyPr>
          <a:lstStyle/>
          <a:p>
            <a:pPr marL="716280">
              <a:lnSpc>
                <a:spcPct val="100000"/>
              </a:lnSpc>
              <a:spcBef>
                <a:spcPts val="260"/>
              </a:spcBef>
            </a:pPr>
            <a:r>
              <a:rPr sz="3200" b="1" spc="-20" dirty="0">
                <a:solidFill>
                  <a:srgbClr val="FF0000"/>
                </a:solidFill>
                <a:latin typeface="Times New Roman"/>
                <a:cs typeface="Times New Roman"/>
              </a:rPr>
              <a:t>ATRP</a:t>
            </a:r>
            <a:endParaRPr sz="3200">
              <a:latin typeface="Times New Roman"/>
              <a:cs typeface="Times New Roman"/>
            </a:endParaRPr>
          </a:p>
          <a:p>
            <a:pPr marR="156845" algn="ctr">
              <a:lnSpc>
                <a:spcPct val="100000"/>
              </a:lnSpc>
              <a:spcBef>
                <a:spcPts val="60"/>
              </a:spcBef>
            </a:pPr>
            <a:r>
              <a:rPr sz="1400" b="1" spc="-10" dirty="0">
                <a:solidFill>
                  <a:srgbClr val="FF0000"/>
                </a:solidFill>
                <a:latin typeface="Times New Roman"/>
                <a:cs typeface="Times New Roman"/>
              </a:rPr>
              <a:t>(1995)</a:t>
            </a:r>
            <a:endParaRPr sz="1400">
              <a:latin typeface="Times New Roman"/>
              <a:cs typeface="Times New Roman"/>
            </a:endParaRPr>
          </a:p>
        </p:txBody>
      </p:sp>
      <p:sp>
        <p:nvSpPr>
          <p:cNvPr id="4" name="object 4"/>
          <p:cNvSpPr txBox="1"/>
          <p:nvPr/>
        </p:nvSpPr>
        <p:spPr>
          <a:xfrm>
            <a:off x="1317752" y="2447035"/>
            <a:ext cx="65004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Basata</a:t>
            </a:r>
            <a:r>
              <a:rPr sz="1800" spc="-70" dirty="0">
                <a:latin typeface="Times New Roman"/>
                <a:cs typeface="Times New Roman"/>
              </a:rPr>
              <a:t> </a:t>
            </a:r>
            <a:r>
              <a:rPr sz="1800" dirty="0">
                <a:latin typeface="Times New Roman"/>
                <a:cs typeface="Times New Roman"/>
              </a:rPr>
              <a:t>sulla</a:t>
            </a:r>
            <a:r>
              <a:rPr sz="1800" spc="-50" dirty="0">
                <a:latin typeface="Times New Roman"/>
                <a:cs typeface="Times New Roman"/>
              </a:rPr>
              <a:t> </a:t>
            </a:r>
            <a:r>
              <a:rPr sz="1800" dirty="0">
                <a:latin typeface="Times New Roman"/>
                <a:cs typeface="Times New Roman"/>
              </a:rPr>
              <a:t>reazione</a:t>
            </a:r>
            <a:r>
              <a:rPr sz="1800" spc="-70" dirty="0">
                <a:latin typeface="Times New Roman"/>
                <a:cs typeface="Times New Roman"/>
              </a:rPr>
              <a:t> </a:t>
            </a:r>
            <a:r>
              <a:rPr sz="1800" dirty="0">
                <a:latin typeface="Times New Roman"/>
                <a:cs typeface="Times New Roman"/>
              </a:rPr>
              <a:t>di</a:t>
            </a:r>
            <a:r>
              <a:rPr sz="1800" spc="-50" dirty="0">
                <a:latin typeface="Times New Roman"/>
                <a:cs typeface="Times New Roman"/>
              </a:rPr>
              <a:t> </a:t>
            </a:r>
            <a:r>
              <a:rPr sz="1800" dirty="0">
                <a:latin typeface="Times New Roman"/>
                <a:cs typeface="Times New Roman"/>
              </a:rPr>
              <a:t>addizione</a:t>
            </a:r>
            <a:r>
              <a:rPr sz="1800" spc="-70" dirty="0">
                <a:latin typeface="Times New Roman"/>
                <a:cs typeface="Times New Roman"/>
              </a:rPr>
              <a:t> </a:t>
            </a:r>
            <a:r>
              <a:rPr sz="1800" dirty="0">
                <a:latin typeface="Times New Roman"/>
                <a:cs typeface="Times New Roman"/>
              </a:rPr>
              <a:t>radicalica</a:t>
            </a:r>
            <a:r>
              <a:rPr sz="1800" spc="-75" dirty="0">
                <a:latin typeface="Times New Roman"/>
                <a:cs typeface="Times New Roman"/>
              </a:rPr>
              <a:t> </a:t>
            </a:r>
            <a:r>
              <a:rPr sz="1800" dirty="0">
                <a:latin typeface="Times New Roman"/>
                <a:cs typeface="Times New Roman"/>
              </a:rPr>
              <a:t>per</a:t>
            </a:r>
            <a:r>
              <a:rPr sz="1800" spc="-55" dirty="0">
                <a:latin typeface="Times New Roman"/>
                <a:cs typeface="Times New Roman"/>
              </a:rPr>
              <a:t> </a:t>
            </a:r>
            <a:r>
              <a:rPr sz="1800" dirty="0">
                <a:latin typeface="Times New Roman"/>
                <a:cs typeface="Times New Roman"/>
              </a:rPr>
              <a:t>trasferimento</a:t>
            </a:r>
            <a:r>
              <a:rPr sz="1800" spc="-65" dirty="0">
                <a:latin typeface="Times New Roman"/>
                <a:cs typeface="Times New Roman"/>
              </a:rPr>
              <a:t> </a:t>
            </a:r>
            <a:r>
              <a:rPr sz="1800" spc="-10" dirty="0">
                <a:latin typeface="Times New Roman"/>
                <a:cs typeface="Times New Roman"/>
              </a:rPr>
              <a:t>atomico</a:t>
            </a:r>
            <a:endParaRPr sz="1800">
              <a:latin typeface="Times New Roman"/>
              <a:cs typeface="Times New Roman"/>
            </a:endParaRPr>
          </a:p>
        </p:txBody>
      </p:sp>
      <p:grpSp>
        <p:nvGrpSpPr>
          <p:cNvPr id="5" name="object 5"/>
          <p:cNvGrpSpPr/>
          <p:nvPr/>
        </p:nvGrpSpPr>
        <p:grpSpPr>
          <a:xfrm>
            <a:off x="1676480" y="2994054"/>
            <a:ext cx="6004560" cy="2442845"/>
            <a:chOff x="1676480" y="2994054"/>
            <a:chExt cx="6004560" cy="2442845"/>
          </a:xfrm>
        </p:grpSpPr>
        <p:pic>
          <p:nvPicPr>
            <p:cNvPr id="6" name="object 6"/>
            <p:cNvPicPr/>
            <p:nvPr/>
          </p:nvPicPr>
          <p:blipFill>
            <a:blip r:embed="rId2" cstate="print"/>
            <a:stretch>
              <a:fillRect/>
            </a:stretch>
          </p:blipFill>
          <p:spPr>
            <a:xfrm>
              <a:off x="1676480" y="2994054"/>
              <a:ext cx="6004278" cy="2442411"/>
            </a:xfrm>
            <a:prstGeom prst="rect">
              <a:avLst/>
            </a:prstGeom>
          </p:spPr>
        </p:pic>
        <p:sp>
          <p:nvSpPr>
            <p:cNvPr id="7" name="object 7"/>
            <p:cNvSpPr/>
            <p:nvPr/>
          </p:nvSpPr>
          <p:spPr>
            <a:xfrm>
              <a:off x="5137911" y="3861053"/>
              <a:ext cx="933450" cy="720090"/>
            </a:xfrm>
            <a:custGeom>
              <a:avLst/>
              <a:gdLst/>
              <a:ahLst/>
              <a:cxnLst/>
              <a:rect l="l" t="t" r="r" b="b"/>
              <a:pathLst>
                <a:path w="933450" h="720089">
                  <a:moveTo>
                    <a:pt x="434848" y="717804"/>
                  </a:moveTo>
                  <a:lnTo>
                    <a:pt x="506493" y="696081"/>
                  </a:lnTo>
                  <a:lnTo>
                    <a:pt x="540658" y="677005"/>
                  </a:lnTo>
                  <a:lnTo>
                    <a:pt x="573503" y="652774"/>
                  </a:lnTo>
                  <a:lnTo>
                    <a:pt x="604865" y="623629"/>
                  </a:lnTo>
                  <a:lnTo>
                    <a:pt x="634583" y="589811"/>
                  </a:lnTo>
                  <a:lnTo>
                    <a:pt x="662495" y="551561"/>
                  </a:lnTo>
                  <a:lnTo>
                    <a:pt x="688440" y="509119"/>
                  </a:lnTo>
                  <a:lnTo>
                    <a:pt x="712257" y="462728"/>
                  </a:lnTo>
                  <a:lnTo>
                    <a:pt x="733783" y="412628"/>
                  </a:lnTo>
                  <a:lnTo>
                    <a:pt x="752856" y="359060"/>
                  </a:lnTo>
                  <a:lnTo>
                    <a:pt x="769317" y="302265"/>
                  </a:lnTo>
                  <a:lnTo>
                    <a:pt x="783002" y="242484"/>
                  </a:lnTo>
                  <a:lnTo>
                    <a:pt x="793750" y="179959"/>
                  </a:lnTo>
                  <a:lnTo>
                    <a:pt x="717041" y="179959"/>
                  </a:lnTo>
                  <a:lnTo>
                    <a:pt x="838073" y="0"/>
                  </a:lnTo>
                  <a:lnTo>
                    <a:pt x="933450" y="179959"/>
                  </a:lnTo>
                  <a:lnTo>
                    <a:pt x="856868" y="179959"/>
                  </a:lnTo>
                  <a:lnTo>
                    <a:pt x="846172" y="242244"/>
                  </a:lnTo>
                  <a:lnTo>
                    <a:pt x="832579" y="301749"/>
                  </a:lnTo>
                  <a:lnTo>
                    <a:pt x="816254" y="358247"/>
                  </a:lnTo>
                  <a:lnTo>
                    <a:pt x="797358" y="411516"/>
                  </a:lnTo>
                  <a:lnTo>
                    <a:pt x="776054" y="461329"/>
                  </a:lnTo>
                  <a:lnTo>
                    <a:pt x="752505" y="507464"/>
                  </a:lnTo>
                  <a:lnTo>
                    <a:pt x="726873" y="549695"/>
                  </a:lnTo>
                  <a:lnTo>
                    <a:pt x="699321" y="587799"/>
                  </a:lnTo>
                  <a:lnTo>
                    <a:pt x="670011" y="621550"/>
                  </a:lnTo>
                  <a:lnTo>
                    <a:pt x="639106" y="650724"/>
                  </a:lnTo>
                  <a:lnTo>
                    <a:pt x="606768" y="675097"/>
                  </a:lnTo>
                  <a:lnTo>
                    <a:pt x="573161" y="694445"/>
                  </a:lnTo>
                  <a:lnTo>
                    <a:pt x="502786" y="717165"/>
                  </a:lnTo>
                  <a:lnTo>
                    <a:pt x="466343" y="720090"/>
                  </a:lnTo>
                  <a:lnTo>
                    <a:pt x="403225" y="720090"/>
                  </a:lnTo>
                  <a:lnTo>
                    <a:pt x="334479" y="709659"/>
                  </a:lnTo>
                  <a:lnTo>
                    <a:pt x="269498" y="679522"/>
                  </a:lnTo>
                  <a:lnTo>
                    <a:pt x="209250" y="631408"/>
                  </a:lnTo>
                  <a:lnTo>
                    <a:pt x="181205" y="601151"/>
                  </a:lnTo>
                  <a:lnTo>
                    <a:pt x="154707" y="567049"/>
                  </a:lnTo>
                  <a:lnTo>
                    <a:pt x="129877" y="529317"/>
                  </a:lnTo>
                  <a:lnTo>
                    <a:pt x="106836" y="488173"/>
                  </a:lnTo>
                  <a:lnTo>
                    <a:pt x="85707" y="443833"/>
                  </a:lnTo>
                  <a:lnTo>
                    <a:pt x="66609" y="396513"/>
                  </a:lnTo>
                  <a:lnTo>
                    <a:pt x="49664" y="346429"/>
                  </a:lnTo>
                  <a:lnTo>
                    <a:pt x="34994" y="293797"/>
                  </a:lnTo>
                  <a:lnTo>
                    <a:pt x="22719" y="238835"/>
                  </a:lnTo>
                  <a:lnTo>
                    <a:pt x="12961" y="181757"/>
                  </a:lnTo>
                  <a:lnTo>
                    <a:pt x="5841" y="122781"/>
                  </a:lnTo>
                  <a:lnTo>
                    <a:pt x="1480" y="62123"/>
                  </a:lnTo>
                  <a:lnTo>
                    <a:pt x="0" y="0"/>
                  </a:lnTo>
                  <a:lnTo>
                    <a:pt x="63118" y="0"/>
                  </a:lnTo>
                  <a:lnTo>
                    <a:pt x="64599" y="62123"/>
                  </a:lnTo>
                  <a:lnTo>
                    <a:pt x="68960" y="122781"/>
                  </a:lnTo>
                  <a:lnTo>
                    <a:pt x="76080" y="181757"/>
                  </a:lnTo>
                  <a:lnTo>
                    <a:pt x="85838" y="238835"/>
                  </a:lnTo>
                  <a:lnTo>
                    <a:pt x="98113" y="293797"/>
                  </a:lnTo>
                  <a:lnTo>
                    <a:pt x="112783" y="346429"/>
                  </a:lnTo>
                  <a:lnTo>
                    <a:pt x="129728" y="396513"/>
                  </a:lnTo>
                  <a:lnTo>
                    <a:pt x="148826" y="443833"/>
                  </a:lnTo>
                  <a:lnTo>
                    <a:pt x="169955" y="488173"/>
                  </a:lnTo>
                  <a:lnTo>
                    <a:pt x="192996" y="529317"/>
                  </a:lnTo>
                  <a:lnTo>
                    <a:pt x="217826" y="567049"/>
                  </a:lnTo>
                  <a:lnTo>
                    <a:pt x="244324" y="601151"/>
                  </a:lnTo>
                  <a:lnTo>
                    <a:pt x="272369" y="631408"/>
                  </a:lnTo>
                  <a:lnTo>
                    <a:pt x="301841" y="657604"/>
                  </a:lnTo>
                  <a:lnTo>
                    <a:pt x="364576" y="696946"/>
                  </a:lnTo>
                  <a:lnTo>
                    <a:pt x="431561" y="717446"/>
                  </a:lnTo>
                  <a:lnTo>
                    <a:pt x="466343" y="720090"/>
                  </a:lnTo>
                </a:path>
              </a:pathLst>
            </a:custGeom>
            <a:ln w="25399">
              <a:solidFill>
                <a:srgbClr val="000000"/>
              </a:solidFill>
            </a:ln>
          </p:spPr>
          <p:txBody>
            <a:bodyPr wrap="square" lIns="0" tIns="0" rIns="0" bIns="0" rtlCol="0"/>
            <a:lstStyle/>
            <a:p>
              <a:endParaRPr/>
            </a:p>
          </p:txBody>
        </p:sp>
      </p:grpSp>
      <p:sp>
        <p:nvSpPr>
          <p:cNvPr id="8" name="object 8"/>
          <p:cNvSpPr txBox="1"/>
          <p:nvPr/>
        </p:nvSpPr>
        <p:spPr>
          <a:xfrm>
            <a:off x="452196" y="5762345"/>
            <a:ext cx="3177540" cy="739140"/>
          </a:xfrm>
          <a:prstGeom prst="rect">
            <a:avLst/>
          </a:prstGeom>
          <a:ln w="9525">
            <a:solidFill>
              <a:srgbClr val="0000FF"/>
            </a:solidFill>
          </a:ln>
        </p:spPr>
        <p:txBody>
          <a:bodyPr vert="horz" wrap="square" lIns="0" tIns="35560" rIns="0" bIns="0" rtlCol="0">
            <a:spAutoFit/>
          </a:bodyPr>
          <a:lstStyle/>
          <a:p>
            <a:pPr marL="91440">
              <a:lnSpc>
                <a:spcPct val="100000"/>
              </a:lnSpc>
              <a:spcBef>
                <a:spcPts val="280"/>
              </a:spcBef>
            </a:pPr>
            <a:r>
              <a:rPr sz="1400" b="1" dirty="0">
                <a:latin typeface="Calibri"/>
                <a:cs typeface="Calibri"/>
              </a:rPr>
              <a:t>X=Cl,</a:t>
            </a:r>
            <a:r>
              <a:rPr sz="1400" b="1" spc="-15" dirty="0">
                <a:latin typeface="Calibri"/>
                <a:cs typeface="Calibri"/>
              </a:rPr>
              <a:t> </a:t>
            </a:r>
            <a:r>
              <a:rPr sz="1400" b="1" dirty="0">
                <a:latin typeface="Calibri"/>
                <a:cs typeface="Calibri"/>
              </a:rPr>
              <a:t>Br</a:t>
            </a:r>
            <a:r>
              <a:rPr sz="1400" b="1" spc="-25" dirty="0">
                <a:latin typeface="Calibri"/>
                <a:cs typeface="Calibri"/>
              </a:rPr>
              <a:t> </a:t>
            </a:r>
            <a:r>
              <a:rPr sz="1400" b="1" spc="-10" dirty="0">
                <a:latin typeface="Calibri"/>
                <a:cs typeface="Calibri"/>
              </a:rPr>
              <a:t>(controllore)</a:t>
            </a:r>
            <a:endParaRPr sz="1400">
              <a:latin typeface="Calibri"/>
              <a:cs typeface="Calibri"/>
            </a:endParaRPr>
          </a:p>
          <a:p>
            <a:pPr marL="91440">
              <a:lnSpc>
                <a:spcPct val="100000"/>
              </a:lnSpc>
            </a:pPr>
            <a:r>
              <a:rPr sz="1400" b="1" dirty="0">
                <a:latin typeface="Calibri"/>
                <a:cs typeface="Calibri"/>
              </a:rPr>
              <a:t>M</a:t>
            </a:r>
            <a:r>
              <a:rPr sz="1350" b="1" baseline="-21604" dirty="0">
                <a:latin typeface="Calibri"/>
                <a:cs typeface="Calibri"/>
              </a:rPr>
              <a:t>t</a:t>
            </a:r>
            <a:r>
              <a:rPr sz="1400" b="1" dirty="0">
                <a:latin typeface="Calibri"/>
                <a:cs typeface="Calibri"/>
              </a:rPr>
              <a:t>=Me</a:t>
            </a:r>
            <a:r>
              <a:rPr sz="1400" b="1" spc="-20" dirty="0">
                <a:latin typeface="Calibri"/>
                <a:cs typeface="Calibri"/>
              </a:rPr>
              <a:t> </a:t>
            </a:r>
            <a:r>
              <a:rPr sz="1400" b="1" dirty="0">
                <a:latin typeface="Calibri"/>
                <a:cs typeface="Calibri"/>
              </a:rPr>
              <a:t>di</a:t>
            </a:r>
            <a:r>
              <a:rPr sz="1400" b="1" spc="-15" dirty="0">
                <a:latin typeface="Calibri"/>
                <a:cs typeface="Calibri"/>
              </a:rPr>
              <a:t> </a:t>
            </a:r>
            <a:r>
              <a:rPr sz="1400" b="1" dirty="0">
                <a:latin typeface="Calibri"/>
                <a:cs typeface="Calibri"/>
              </a:rPr>
              <a:t>transizione</a:t>
            </a:r>
            <a:r>
              <a:rPr sz="1400" b="1" spc="-50" dirty="0">
                <a:latin typeface="Calibri"/>
                <a:cs typeface="Calibri"/>
              </a:rPr>
              <a:t> </a:t>
            </a:r>
            <a:r>
              <a:rPr sz="1400" b="1" dirty="0">
                <a:latin typeface="Calibri"/>
                <a:cs typeface="Calibri"/>
              </a:rPr>
              <a:t>(Cu,</a:t>
            </a:r>
            <a:r>
              <a:rPr sz="1400" b="1" spc="-20" dirty="0">
                <a:latin typeface="Calibri"/>
                <a:cs typeface="Calibri"/>
              </a:rPr>
              <a:t> </a:t>
            </a:r>
            <a:r>
              <a:rPr sz="1400" b="1" dirty="0">
                <a:latin typeface="Calibri"/>
                <a:cs typeface="Calibri"/>
              </a:rPr>
              <a:t>Fe,</a:t>
            </a:r>
            <a:r>
              <a:rPr sz="1400" b="1" spc="-35" dirty="0">
                <a:latin typeface="Calibri"/>
                <a:cs typeface="Calibri"/>
              </a:rPr>
              <a:t> </a:t>
            </a:r>
            <a:r>
              <a:rPr sz="1400" b="1" dirty="0">
                <a:latin typeface="Calibri"/>
                <a:cs typeface="Calibri"/>
              </a:rPr>
              <a:t>Ru,</a:t>
            </a:r>
            <a:r>
              <a:rPr sz="1400" b="1" spc="-10" dirty="0">
                <a:latin typeface="Calibri"/>
                <a:cs typeface="Calibri"/>
              </a:rPr>
              <a:t> </a:t>
            </a:r>
            <a:r>
              <a:rPr sz="1400" b="1" dirty="0">
                <a:latin typeface="Calibri"/>
                <a:cs typeface="Calibri"/>
              </a:rPr>
              <a:t>Ni,</a:t>
            </a:r>
            <a:r>
              <a:rPr sz="1400" b="1" spc="-20" dirty="0">
                <a:latin typeface="Calibri"/>
                <a:cs typeface="Calibri"/>
              </a:rPr>
              <a:t> </a:t>
            </a:r>
            <a:r>
              <a:rPr sz="1400" b="1" spc="-25" dirty="0">
                <a:latin typeface="Calibri"/>
                <a:cs typeface="Calibri"/>
              </a:rPr>
              <a:t>Os)</a:t>
            </a:r>
            <a:endParaRPr sz="1400">
              <a:latin typeface="Calibri"/>
              <a:cs typeface="Calibri"/>
            </a:endParaRPr>
          </a:p>
          <a:p>
            <a:pPr marL="91440">
              <a:lnSpc>
                <a:spcPct val="100000"/>
              </a:lnSpc>
            </a:pPr>
            <a:r>
              <a:rPr sz="1400" b="1" spc="-10" dirty="0">
                <a:latin typeface="Calibri"/>
                <a:cs typeface="Calibri"/>
              </a:rPr>
              <a:t>L=Legante</a:t>
            </a:r>
            <a:r>
              <a:rPr sz="1400" b="1" spc="-55" dirty="0">
                <a:latin typeface="Calibri"/>
                <a:cs typeface="Calibri"/>
              </a:rPr>
              <a:t> </a:t>
            </a:r>
            <a:r>
              <a:rPr sz="1400" b="1" dirty="0">
                <a:latin typeface="Calibri"/>
                <a:cs typeface="Calibri"/>
              </a:rPr>
              <a:t>(ammina</a:t>
            </a:r>
            <a:r>
              <a:rPr sz="1400" b="1" spc="-30" dirty="0">
                <a:latin typeface="Calibri"/>
                <a:cs typeface="Calibri"/>
              </a:rPr>
              <a:t> </a:t>
            </a:r>
            <a:r>
              <a:rPr sz="1400" b="1" spc="-10" dirty="0">
                <a:latin typeface="Calibri"/>
                <a:cs typeface="Calibri"/>
              </a:rPr>
              <a:t>chelante)</a:t>
            </a:r>
            <a:endParaRPr sz="1400">
              <a:latin typeface="Calibri"/>
              <a:cs typeface="Calibri"/>
            </a:endParaRPr>
          </a:p>
        </p:txBody>
      </p:sp>
      <p:sp>
        <p:nvSpPr>
          <p:cNvPr id="9" name="object 9"/>
          <p:cNvSpPr txBox="1"/>
          <p:nvPr/>
        </p:nvSpPr>
        <p:spPr>
          <a:xfrm>
            <a:off x="4104513" y="6044552"/>
            <a:ext cx="4572000" cy="646430"/>
          </a:xfrm>
          <a:prstGeom prst="rect">
            <a:avLst/>
          </a:prstGeom>
          <a:ln w="9525">
            <a:solidFill>
              <a:srgbClr val="0000FF"/>
            </a:solidFill>
          </a:ln>
        </p:spPr>
        <p:txBody>
          <a:bodyPr vert="horz" wrap="square" lIns="0" tIns="38100" rIns="0" bIns="0" rtlCol="0">
            <a:spAutoFit/>
          </a:bodyPr>
          <a:lstStyle/>
          <a:p>
            <a:pPr marL="91440" marR="236854">
              <a:lnSpc>
                <a:spcPct val="100000"/>
              </a:lnSpc>
              <a:spcBef>
                <a:spcPts val="300"/>
              </a:spcBef>
            </a:pPr>
            <a:r>
              <a:rPr sz="1200" b="1" dirty="0">
                <a:latin typeface="Calibri"/>
                <a:cs typeface="Calibri"/>
              </a:rPr>
              <a:t>La</a:t>
            </a:r>
            <a:r>
              <a:rPr sz="1200" b="1" spc="-5" dirty="0">
                <a:latin typeface="Calibri"/>
                <a:cs typeface="Calibri"/>
              </a:rPr>
              <a:t> </a:t>
            </a:r>
            <a:r>
              <a:rPr sz="1200" b="1" spc="-10" dirty="0">
                <a:latin typeface="Calibri"/>
                <a:cs typeface="Calibri"/>
              </a:rPr>
              <a:t>costante</a:t>
            </a:r>
            <a:r>
              <a:rPr sz="1200" b="1" spc="-50" dirty="0">
                <a:latin typeface="Calibri"/>
                <a:cs typeface="Calibri"/>
              </a:rPr>
              <a:t> </a:t>
            </a:r>
            <a:r>
              <a:rPr sz="1200" b="1" dirty="0">
                <a:latin typeface="Calibri"/>
                <a:cs typeface="Calibri"/>
              </a:rPr>
              <a:t>di</a:t>
            </a:r>
            <a:r>
              <a:rPr sz="1200" b="1" spc="-5" dirty="0">
                <a:latin typeface="Calibri"/>
                <a:cs typeface="Calibri"/>
              </a:rPr>
              <a:t> </a:t>
            </a:r>
            <a:r>
              <a:rPr sz="1200" b="1" dirty="0">
                <a:latin typeface="Calibri"/>
                <a:cs typeface="Calibri"/>
              </a:rPr>
              <a:t>attivazione</a:t>
            </a:r>
            <a:r>
              <a:rPr sz="1200" b="1" spc="-20" dirty="0">
                <a:latin typeface="Calibri"/>
                <a:cs typeface="Calibri"/>
              </a:rPr>
              <a:t> </a:t>
            </a:r>
            <a:r>
              <a:rPr sz="1200" b="1" dirty="0">
                <a:latin typeface="Calibri"/>
                <a:cs typeface="Calibri"/>
              </a:rPr>
              <a:t>(K</a:t>
            </a:r>
            <a:r>
              <a:rPr sz="1200" b="1" baseline="-20833" dirty="0">
                <a:latin typeface="Calibri"/>
                <a:cs typeface="Calibri"/>
              </a:rPr>
              <a:t>att</a:t>
            </a:r>
            <a:r>
              <a:rPr sz="1200" b="1" dirty="0">
                <a:latin typeface="Calibri"/>
                <a:cs typeface="Calibri"/>
              </a:rPr>
              <a:t>)</a:t>
            </a:r>
            <a:r>
              <a:rPr sz="1200" b="1" spc="-5" dirty="0">
                <a:latin typeface="Calibri"/>
                <a:cs typeface="Calibri"/>
              </a:rPr>
              <a:t> </a:t>
            </a:r>
            <a:r>
              <a:rPr sz="1200" b="1" dirty="0">
                <a:latin typeface="Calibri"/>
                <a:cs typeface="Calibri"/>
              </a:rPr>
              <a:t>è</a:t>
            </a:r>
            <a:r>
              <a:rPr sz="1200" b="1" spc="-15" dirty="0">
                <a:latin typeface="Calibri"/>
                <a:cs typeface="Calibri"/>
              </a:rPr>
              <a:t> </a:t>
            </a:r>
            <a:r>
              <a:rPr sz="1200" b="1" dirty="0">
                <a:latin typeface="Calibri"/>
                <a:cs typeface="Calibri"/>
              </a:rPr>
              <a:t>molto più</a:t>
            </a:r>
            <a:r>
              <a:rPr sz="1200" b="1" spc="-10" dirty="0">
                <a:latin typeface="Calibri"/>
                <a:cs typeface="Calibri"/>
              </a:rPr>
              <a:t> </a:t>
            </a:r>
            <a:r>
              <a:rPr sz="1200" b="1" dirty="0">
                <a:latin typeface="Calibri"/>
                <a:cs typeface="Calibri"/>
              </a:rPr>
              <a:t>piccola</a:t>
            </a:r>
            <a:r>
              <a:rPr sz="1200" b="1" spc="-15" dirty="0">
                <a:latin typeface="Calibri"/>
                <a:cs typeface="Calibri"/>
              </a:rPr>
              <a:t> </a:t>
            </a:r>
            <a:r>
              <a:rPr sz="1200" b="1" dirty="0">
                <a:latin typeface="Calibri"/>
                <a:cs typeface="Calibri"/>
              </a:rPr>
              <a:t>rispetto</a:t>
            </a:r>
            <a:r>
              <a:rPr sz="1200" b="1" spc="-30" dirty="0">
                <a:latin typeface="Calibri"/>
                <a:cs typeface="Calibri"/>
              </a:rPr>
              <a:t> </a:t>
            </a:r>
            <a:r>
              <a:rPr sz="1200" b="1" dirty="0">
                <a:latin typeface="Calibri"/>
                <a:cs typeface="Calibri"/>
              </a:rPr>
              <a:t>a</a:t>
            </a:r>
            <a:r>
              <a:rPr sz="1200" b="1" spc="-15" dirty="0">
                <a:latin typeface="Calibri"/>
                <a:cs typeface="Calibri"/>
              </a:rPr>
              <a:t> </a:t>
            </a:r>
            <a:r>
              <a:rPr sz="1200" b="1" spc="-10" dirty="0">
                <a:latin typeface="Calibri"/>
                <a:cs typeface="Calibri"/>
              </a:rPr>
              <a:t>quella </a:t>
            </a:r>
            <a:r>
              <a:rPr sz="1200" b="1" dirty="0">
                <a:latin typeface="Calibri"/>
                <a:cs typeface="Calibri"/>
              </a:rPr>
              <a:t>di</a:t>
            </a:r>
            <a:r>
              <a:rPr sz="1200" b="1" spc="-25" dirty="0">
                <a:latin typeface="Calibri"/>
                <a:cs typeface="Calibri"/>
              </a:rPr>
              <a:t> </a:t>
            </a:r>
            <a:r>
              <a:rPr sz="1200" b="1" dirty="0">
                <a:latin typeface="Calibri"/>
                <a:cs typeface="Calibri"/>
              </a:rPr>
              <a:t>deattivazione</a:t>
            </a:r>
            <a:r>
              <a:rPr sz="1200" b="1" spc="-30" dirty="0">
                <a:latin typeface="Calibri"/>
                <a:cs typeface="Calibri"/>
              </a:rPr>
              <a:t> </a:t>
            </a:r>
            <a:r>
              <a:rPr sz="1200" b="1" dirty="0">
                <a:latin typeface="Calibri"/>
                <a:cs typeface="Calibri"/>
              </a:rPr>
              <a:t>(K</a:t>
            </a:r>
            <a:r>
              <a:rPr sz="1200" b="1" baseline="-20833" dirty="0">
                <a:latin typeface="Calibri"/>
                <a:cs typeface="Calibri"/>
              </a:rPr>
              <a:t>deatt</a:t>
            </a:r>
            <a:r>
              <a:rPr sz="1200" b="1" dirty="0">
                <a:latin typeface="Calibri"/>
                <a:cs typeface="Calibri"/>
              </a:rPr>
              <a:t>)</a:t>
            </a:r>
            <a:r>
              <a:rPr sz="1200" b="1" spc="-15" dirty="0">
                <a:latin typeface="Calibri"/>
                <a:cs typeface="Calibri"/>
              </a:rPr>
              <a:t> </a:t>
            </a:r>
            <a:r>
              <a:rPr sz="1200" b="1" dirty="0">
                <a:latin typeface="Calibri"/>
                <a:cs typeface="Calibri"/>
              </a:rPr>
              <a:t>e</a:t>
            </a:r>
            <a:r>
              <a:rPr sz="1200" b="1" spc="-20" dirty="0">
                <a:latin typeface="Calibri"/>
                <a:cs typeface="Calibri"/>
              </a:rPr>
              <a:t> </a:t>
            </a:r>
            <a:r>
              <a:rPr sz="1200" b="1" dirty="0">
                <a:latin typeface="Calibri"/>
                <a:cs typeface="Calibri"/>
              </a:rPr>
              <a:t>questo</a:t>
            </a:r>
            <a:r>
              <a:rPr sz="1200" b="1" spc="-10" dirty="0">
                <a:latin typeface="Calibri"/>
                <a:cs typeface="Calibri"/>
              </a:rPr>
              <a:t> permette</a:t>
            </a:r>
            <a:r>
              <a:rPr sz="1200" b="1" spc="-40" dirty="0">
                <a:latin typeface="Calibri"/>
                <a:cs typeface="Calibri"/>
              </a:rPr>
              <a:t> </a:t>
            </a:r>
            <a:r>
              <a:rPr sz="1200" b="1" dirty="0">
                <a:latin typeface="Calibri"/>
                <a:cs typeface="Calibri"/>
              </a:rPr>
              <a:t>la</a:t>
            </a:r>
            <a:r>
              <a:rPr sz="1200" b="1" spc="-20" dirty="0">
                <a:latin typeface="Calibri"/>
                <a:cs typeface="Calibri"/>
              </a:rPr>
              <a:t> </a:t>
            </a:r>
            <a:r>
              <a:rPr sz="1200" b="1" spc="-10" dirty="0">
                <a:latin typeface="Calibri"/>
                <a:cs typeface="Calibri"/>
              </a:rPr>
              <a:t>diminuzione</a:t>
            </a:r>
            <a:endParaRPr sz="1200">
              <a:latin typeface="Calibri"/>
              <a:cs typeface="Calibri"/>
            </a:endParaRPr>
          </a:p>
          <a:p>
            <a:pPr marL="91440">
              <a:lnSpc>
                <a:spcPct val="100000"/>
              </a:lnSpc>
            </a:pPr>
            <a:r>
              <a:rPr sz="1200" b="1" dirty="0">
                <a:latin typeface="Calibri"/>
                <a:cs typeface="Calibri"/>
              </a:rPr>
              <a:t>della</a:t>
            </a:r>
            <a:r>
              <a:rPr sz="1200" b="1" spc="-15" dirty="0">
                <a:latin typeface="Calibri"/>
                <a:cs typeface="Calibri"/>
              </a:rPr>
              <a:t> </a:t>
            </a:r>
            <a:r>
              <a:rPr sz="1200" b="1" dirty="0">
                <a:latin typeface="Calibri"/>
                <a:cs typeface="Calibri"/>
              </a:rPr>
              <a:t>probabilità</a:t>
            </a:r>
            <a:r>
              <a:rPr sz="1200" b="1" spc="-15" dirty="0">
                <a:latin typeface="Calibri"/>
                <a:cs typeface="Calibri"/>
              </a:rPr>
              <a:t> </a:t>
            </a:r>
            <a:r>
              <a:rPr sz="1200" b="1" dirty="0">
                <a:latin typeface="Calibri"/>
                <a:cs typeface="Calibri"/>
              </a:rPr>
              <a:t>che possano</a:t>
            </a:r>
            <a:r>
              <a:rPr sz="1200" b="1" spc="5" dirty="0">
                <a:latin typeface="Calibri"/>
                <a:cs typeface="Calibri"/>
              </a:rPr>
              <a:t> </a:t>
            </a:r>
            <a:r>
              <a:rPr sz="1200" b="1" spc="-10" dirty="0">
                <a:latin typeface="Calibri"/>
                <a:cs typeface="Calibri"/>
              </a:rPr>
              <a:t>verificarsi</a:t>
            </a:r>
            <a:r>
              <a:rPr sz="1200" b="1" spc="-5" dirty="0">
                <a:latin typeface="Calibri"/>
                <a:cs typeface="Calibri"/>
              </a:rPr>
              <a:t> </a:t>
            </a:r>
            <a:r>
              <a:rPr sz="1200" b="1" dirty="0">
                <a:solidFill>
                  <a:srgbClr val="FF0000"/>
                </a:solidFill>
                <a:latin typeface="Calibri"/>
                <a:cs typeface="Calibri"/>
              </a:rPr>
              <a:t>processi</a:t>
            </a:r>
            <a:r>
              <a:rPr sz="1200" b="1" spc="-20" dirty="0">
                <a:solidFill>
                  <a:srgbClr val="FF0000"/>
                </a:solidFill>
                <a:latin typeface="Calibri"/>
                <a:cs typeface="Calibri"/>
              </a:rPr>
              <a:t> </a:t>
            </a:r>
            <a:r>
              <a:rPr sz="1200" b="1" dirty="0">
                <a:solidFill>
                  <a:srgbClr val="FF0000"/>
                </a:solidFill>
                <a:latin typeface="Calibri"/>
                <a:cs typeface="Calibri"/>
              </a:rPr>
              <a:t>di</a:t>
            </a:r>
            <a:r>
              <a:rPr sz="1200" b="1" spc="10" dirty="0">
                <a:solidFill>
                  <a:srgbClr val="FF0000"/>
                </a:solidFill>
                <a:latin typeface="Calibri"/>
                <a:cs typeface="Calibri"/>
              </a:rPr>
              <a:t> </a:t>
            </a:r>
            <a:r>
              <a:rPr sz="1200" b="1" spc="-10" dirty="0">
                <a:solidFill>
                  <a:srgbClr val="FF0000"/>
                </a:solidFill>
                <a:latin typeface="Calibri"/>
                <a:cs typeface="Calibri"/>
              </a:rPr>
              <a:t>terminazione</a:t>
            </a:r>
            <a:r>
              <a:rPr sz="1200" b="1" spc="-10" dirty="0">
                <a:latin typeface="Calibri"/>
                <a:cs typeface="Calibri"/>
              </a:rPr>
              <a:t>.</a:t>
            </a:r>
            <a:endParaRPr sz="1200">
              <a:latin typeface="Calibri"/>
              <a:cs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4B50AD-CCAA-D97B-4084-D6C06D7EB014}"/>
              </a:ext>
            </a:extLst>
          </p:cNvPr>
          <p:cNvSpPr txBox="1"/>
          <p:nvPr/>
        </p:nvSpPr>
        <p:spPr>
          <a:xfrm>
            <a:off x="34506" y="685800"/>
            <a:ext cx="8929254" cy="5262979"/>
          </a:xfrm>
          <a:prstGeom prst="rect">
            <a:avLst/>
          </a:prstGeom>
          <a:noFill/>
        </p:spPr>
        <p:txBody>
          <a:bodyPr wrap="square" rtlCol="0">
            <a:spAutoFit/>
          </a:bodyPr>
          <a:lstStyle/>
          <a:p>
            <a:r>
              <a:rPr lang="en-US" sz="2400" dirty="0"/>
              <a:t>A halogen X (either Cl or Br) is attached to a molecule R (doesn’t matter which), and it reacts with a chelated transition metal (Mt) which has a charge (n).</a:t>
            </a:r>
          </a:p>
          <a:p>
            <a:r>
              <a:rPr lang="en-US" sz="2400" dirty="0"/>
              <a:t>R-X + M</a:t>
            </a:r>
            <a:r>
              <a:rPr lang="en-US" sz="2400" baseline="-25000" dirty="0"/>
              <a:t>t</a:t>
            </a:r>
            <a:r>
              <a:rPr lang="en-US" sz="2400" baseline="30000" dirty="0"/>
              <a:t>n</a:t>
            </a:r>
            <a:r>
              <a:rPr lang="en-US" sz="2400" dirty="0"/>
              <a:t>/Ligand</a:t>
            </a:r>
          </a:p>
          <a:p>
            <a:endParaRPr lang="en-US" sz="2400" dirty="0"/>
          </a:p>
          <a:p>
            <a:r>
              <a:rPr lang="en-US" sz="2400" dirty="0"/>
              <a:t>The R-X bond is broken to give R* and X*, where the X* is immediately </a:t>
            </a:r>
            <a:r>
              <a:rPr lang="en-US" sz="2400" dirty="0" smtClean="0"/>
              <a:t>attracted </a:t>
            </a:r>
            <a:r>
              <a:rPr lang="en-US" sz="2400" dirty="0"/>
              <a:t>by the chelated metal, the charge of which increases by 1</a:t>
            </a:r>
          </a:p>
          <a:p>
            <a:r>
              <a:rPr lang="en-US" sz="2400" dirty="0"/>
              <a:t>R* +  X- M</a:t>
            </a:r>
            <a:r>
              <a:rPr lang="en-US" sz="2400" baseline="-25000" dirty="0"/>
              <a:t>t</a:t>
            </a:r>
            <a:r>
              <a:rPr lang="en-US" sz="2400" baseline="30000" dirty="0"/>
              <a:t>n +1</a:t>
            </a:r>
            <a:r>
              <a:rPr lang="en-US" sz="2400" dirty="0"/>
              <a:t>/Ligand</a:t>
            </a:r>
          </a:p>
          <a:p>
            <a:endParaRPr lang="en-US" sz="2400" dirty="0"/>
          </a:p>
          <a:p>
            <a:r>
              <a:rPr lang="en-US" sz="2400" dirty="0"/>
              <a:t>For this to work without constant termination, you need to have a very low </a:t>
            </a:r>
            <a:r>
              <a:rPr lang="en-US" sz="2400" dirty="0" err="1"/>
              <a:t>k</a:t>
            </a:r>
            <a:r>
              <a:rPr lang="en-US" sz="2400" baseline="-25000" dirty="0" err="1"/>
              <a:t>a</a:t>
            </a:r>
            <a:r>
              <a:rPr lang="en-US" sz="2400" baseline="-25000" dirty="0"/>
              <a:t> </a:t>
            </a:r>
            <a:r>
              <a:rPr lang="en-US" sz="2400" dirty="0" smtClean="0"/>
              <a:t> </a:t>
            </a:r>
            <a:r>
              <a:rPr lang="en-US" sz="2400" dirty="0" smtClean="0">
                <a:sym typeface="Wingdings" panose="05000000000000000000" pitchFamily="2" charset="2"/>
              </a:rPr>
              <a:t></a:t>
            </a:r>
            <a:r>
              <a:rPr lang="en-US" sz="2400" dirty="0" smtClean="0"/>
              <a:t> </a:t>
            </a:r>
            <a:r>
              <a:rPr lang="en-US" sz="2400" dirty="0"/>
              <a:t>there is relatively little R* in solution. </a:t>
            </a:r>
            <a:endParaRPr lang="en-US" sz="2400" dirty="0" smtClean="0"/>
          </a:p>
          <a:p>
            <a:r>
              <a:rPr lang="en-US" sz="2400" dirty="0" smtClean="0"/>
              <a:t>If </a:t>
            </a:r>
            <a:r>
              <a:rPr lang="en-US" sz="2400" dirty="0"/>
              <a:t>there was a lot of R*, it would interact with the free radical growing chain and terminate its propagation. </a:t>
            </a:r>
          </a:p>
        </p:txBody>
      </p:sp>
    </p:spTree>
    <p:extLst>
      <p:ext uri="{BB962C8B-B14F-4D97-AF65-F5344CB8AC3E}">
        <p14:creationId xmlns:p14="http://schemas.microsoft.com/office/powerpoint/2010/main" val="37592646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0" y="77028"/>
            <a:ext cx="6738620" cy="2460625"/>
            <a:chOff x="1014564" y="405002"/>
            <a:chExt cx="6738620" cy="2460625"/>
          </a:xfrm>
        </p:grpSpPr>
        <p:pic>
          <p:nvPicPr>
            <p:cNvPr id="3" name="object 3"/>
            <p:cNvPicPr/>
            <p:nvPr/>
          </p:nvPicPr>
          <p:blipFill>
            <a:blip r:embed="rId2" cstate="print"/>
            <a:stretch>
              <a:fillRect/>
            </a:stretch>
          </p:blipFill>
          <p:spPr>
            <a:xfrm>
              <a:off x="1014564" y="405002"/>
              <a:ext cx="6467474" cy="2343150"/>
            </a:xfrm>
            <a:prstGeom prst="rect">
              <a:avLst/>
            </a:prstGeom>
          </p:spPr>
        </p:pic>
        <p:sp>
          <p:nvSpPr>
            <p:cNvPr id="4" name="object 4"/>
            <p:cNvSpPr/>
            <p:nvPr/>
          </p:nvSpPr>
          <p:spPr>
            <a:xfrm>
              <a:off x="4860036" y="2492882"/>
              <a:ext cx="2880360" cy="360045"/>
            </a:xfrm>
            <a:custGeom>
              <a:avLst/>
              <a:gdLst/>
              <a:ahLst/>
              <a:cxnLst/>
              <a:rect l="l" t="t" r="r" b="b"/>
              <a:pathLst>
                <a:path w="2880359" h="360044">
                  <a:moveTo>
                    <a:pt x="2880360" y="0"/>
                  </a:moveTo>
                  <a:lnTo>
                    <a:pt x="0" y="0"/>
                  </a:lnTo>
                  <a:lnTo>
                    <a:pt x="0" y="360045"/>
                  </a:lnTo>
                  <a:lnTo>
                    <a:pt x="2880360" y="360045"/>
                  </a:lnTo>
                  <a:lnTo>
                    <a:pt x="2880360" y="0"/>
                  </a:lnTo>
                  <a:close/>
                </a:path>
              </a:pathLst>
            </a:custGeom>
            <a:solidFill>
              <a:srgbClr val="FFFFFF"/>
            </a:solidFill>
          </p:spPr>
          <p:txBody>
            <a:bodyPr wrap="square" lIns="0" tIns="0" rIns="0" bIns="0" rtlCol="0"/>
            <a:lstStyle/>
            <a:p>
              <a:endParaRPr/>
            </a:p>
          </p:txBody>
        </p:sp>
        <p:sp>
          <p:nvSpPr>
            <p:cNvPr id="5" name="object 5"/>
            <p:cNvSpPr/>
            <p:nvPr/>
          </p:nvSpPr>
          <p:spPr>
            <a:xfrm>
              <a:off x="4860036" y="2492882"/>
              <a:ext cx="2880360" cy="360045"/>
            </a:xfrm>
            <a:custGeom>
              <a:avLst/>
              <a:gdLst/>
              <a:ahLst/>
              <a:cxnLst/>
              <a:rect l="l" t="t" r="r" b="b"/>
              <a:pathLst>
                <a:path w="2880359" h="360044">
                  <a:moveTo>
                    <a:pt x="0" y="360045"/>
                  </a:moveTo>
                  <a:lnTo>
                    <a:pt x="2880360" y="360045"/>
                  </a:lnTo>
                  <a:lnTo>
                    <a:pt x="2880360" y="0"/>
                  </a:lnTo>
                  <a:lnTo>
                    <a:pt x="0" y="0"/>
                  </a:lnTo>
                  <a:lnTo>
                    <a:pt x="0" y="360045"/>
                  </a:lnTo>
                  <a:close/>
                </a:path>
              </a:pathLst>
            </a:custGeom>
            <a:ln w="25400">
              <a:solidFill>
                <a:srgbClr val="FFFFFF"/>
              </a:solidFill>
            </a:ln>
          </p:spPr>
          <p:txBody>
            <a:bodyPr wrap="square" lIns="0" tIns="0" rIns="0" bIns="0" rtlCol="0"/>
            <a:lstStyle/>
            <a:p>
              <a:endParaRPr/>
            </a:p>
          </p:txBody>
        </p:sp>
      </p:grpSp>
      <p:sp>
        <p:nvSpPr>
          <p:cNvPr id="6" name="object 6"/>
          <p:cNvSpPr txBox="1"/>
          <p:nvPr/>
        </p:nvSpPr>
        <p:spPr>
          <a:xfrm>
            <a:off x="114300" y="2521350"/>
            <a:ext cx="8915399" cy="3397725"/>
          </a:xfrm>
          <a:prstGeom prst="rect">
            <a:avLst/>
          </a:prstGeom>
        </p:spPr>
        <p:txBody>
          <a:bodyPr vert="horz" wrap="square" lIns="0" tIns="12065" rIns="0" bIns="0" rtlCol="0">
            <a:spAutoFit/>
          </a:bodyPr>
          <a:lstStyle/>
          <a:p>
            <a:pPr marL="38100" marR="30480" algn="just">
              <a:lnSpc>
                <a:spcPct val="100000"/>
              </a:lnSpc>
              <a:spcBef>
                <a:spcPts val="95"/>
              </a:spcBef>
            </a:pPr>
            <a:r>
              <a:rPr sz="2000" dirty="0">
                <a:solidFill>
                  <a:schemeClr val="tx1"/>
                </a:solidFill>
                <a:latin typeface="Times New Roman"/>
                <a:cs typeface="Times New Roman"/>
              </a:rPr>
              <a:t>Un</a:t>
            </a:r>
            <a:r>
              <a:rPr sz="2000" spc="495" dirty="0">
                <a:solidFill>
                  <a:schemeClr val="tx1"/>
                </a:solidFill>
                <a:latin typeface="Times New Roman"/>
                <a:cs typeface="Times New Roman"/>
              </a:rPr>
              <a:t> </a:t>
            </a:r>
            <a:r>
              <a:rPr sz="2000" b="1" dirty="0">
                <a:solidFill>
                  <a:schemeClr val="tx1"/>
                </a:solidFill>
                <a:latin typeface="Times New Roman"/>
                <a:cs typeface="Times New Roman"/>
              </a:rPr>
              <a:t>efficiente</a:t>
            </a:r>
            <a:r>
              <a:rPr sz="2000" b="1" spc="50" dirty="0">
                <a:solidFill>
                  <a:schemeClr val="tx1"/>
                </a:solidFill>
                <a:latin typeface="Times New Roman"/>
                <a:cs typeface="Times New Roman"/>
              </a:rPr>
              <a:t>  </a:t>
            </a:r>
            <a:r>
              <a:rPr sz="2000" b="1" dirty="0">
                <a:solidFill>
                  <a:schemeClr val="tx1"/>
                </a:solidFill>
                <a:latin typeface="Times New Roman"/>
                <a:cs typeface="Times New Roman"/>
              </a:rPr>
              <a:t>catalizzatore</a:t>
            </a:r>
            <a:r>
              <a:rPr sz="2000" b="1" spc="55" dirty="0">
                <a:solidFill>
                  <a:schemeClr val="tx1"/>
                </a:solidFill>
                <a:latin typeface="Times New Roman"/>
                <a:cs typeface="Times New Roman"/>
              </a:rPr>
              <a:t>  </a:t>
            </a:r>
            <a:r>
              <a:rPr sz="2000" dirty="0">
                <a:solidFill>
                  <a:schemeClr val="tx1"/>
                </a:solidFill>
                <a:latin typeface="Times New Roman"/>
                <a:cs typeface="Times New Roman"/>
              </a:rPr>
              <a:t>costituito</a:t>
            </a:r>
            <a:r>
              <a:rPr sz="2000" spc="55" dirty="0">
                <a:solidFill>
                  <a:schemeClr val="tx1"/>
                </a:solidFill>
                <a:latin typeface="Times New Roman"/>
                <a:cs typeface="Times New Roman"/>
              </a:rPr>
              <a:t>  </a:t>
            </a:r>
            <a:r>
              <a:rPr sz="2000" dirty="0">
                <a:solidFill>
                  <a:schemeClr val="tx1"/>
                </a:solidFill>
                <a:latin typeface="Times New Roman"/>
                <a:cs typeface="Times New Roman"/>
              </a:rPr>
              <a:t>da</a:t>
            </a:r>
            <a:r>
              <a:rPr sz="2000" spc="50" dirty="0">
                <a:solidFill>
                  <a:schemeClr val="tx1"/>
                </a:solidFill>
                <a:latin typeface="Times New Roman"/>
                <a:cs typeface="Times New Roman"/>
              </a:rPr>
              <a:t>  </a:t>
            </a:r>
            <a:r>
              <a:rPr sz="2000" dirty="0">
                <a:solidFill>
                  <a:schemeClr val="tx1"/>
                </a:solidFill>
                <a:latin typeface="Times New Roman"/>
                <a:cs typeface="Times New Roman"/>
              </a:rPr>
              <a:t>un</a:t>
            </a:r>
            <a:r>
              <a:rPr sz="2000" spc="55" dirty="0">
                <a:solidFill>
                  <a:schemeClr val="tx1"/>
                </a:solidFill>
                <a:latin typeface="Times New Roman"/>
                <a:cs typeface="Times New Roman"/>
              </a:rPr>
              <a:t>  </a:t>
            </a:r>
            <a:r>
              <a:rPr sz="2000" dirty="0">
                <a:solidFill>
                  <a:schemeClr val="tx1"/>
                </a:solidFill>
                <a:latin typeface="Times New Roman"/>
                <a:cs typeface="Times New Roman"/>
              </a:rPr>
              <a:t>metallo</a:t>
            </a:r>
            <a:r>
              <a:rPr sz="2000" spc="50" dirty="0">
                <a:solidFill>
                  <a:schemeClr val="tx1"/>
                </a:solidFill>
                <a:latin typeface="Times New Roman"/>
                <a:cs typeface="Times New Roman"/>
              </a:rPr>
              <a:t>  </a:t>
            </a:r>
            <a:r>
              <a:rPr sz="2000" dirty="0">
                <a:solidFill>
                  <a:schemeClr val="tx1"/>
                </a:solidFill>
                <a:latin typeface="Times New Roman"/>
                <a:cs typeface="Times New Roman"/>
              </a:rPr>
              <a:t>di</a:t>
            </a:r>
            <a:r>
              <a:rPr sz="2000" spc="495" dirty="0">
                <a:solidFill>
                  <a:schemeClr val="tx1"/>
                </a:solidFill>
                <a:latin typeface="Times New Roman"/>
                <a:cs typeface="Times New Roman"/>
              </a:rPr>
              <a:t> </a:t>
            </a:r>
            <a:r>
              <a:rPr sz="2000" dirty="0">
                <a:solidFill>
                  <a:schemeClr val="tx1"/>
                </a:solidFill>
                <a:latin typeface="Times New Roman"/>
                <a:cs typeface="Times New Roman"/>
              </a:rPr>
              <a:t>transizione</a:t>
            </a:r>
            <a:r>
              <a:rPr sz="2000" spc="50" dirty="0">
                <a:solidFill>
                  <a:schemeClr val="tx1"/>
                </a:solidFill>
                <a:latin typeface="Times New Roman"/>
                <a:cs typeface="Times New Roman"/>
              </a:rPr>
              <a:t>  </a:t>
            </a:r>
            <a:r>
              <a:rPr sz="2000" dirty="0">
                <a:solidFill>
                  <a:schemeClr val="tx1"/>
                </a:solidFill>
                <a:latin typeface="Times New Roman"/>
                <a:cs typeface="Times New Roman"/>
              </a:rPr>
              <a:t>deve</a:t>
            </a:r>
            <a:r>
              <a:rPr sz="2000" spc="495" dirty="0">
                <a:solidFill>
                  <a:schemeClr val="tx1"/>
                </a:solidFill>
                <a:latin typeface="Times New Roman"/>
                <a:cs typeface="Times New Roman"/>
              </a:rPr>
              <a:t> </a:t>
            </a:r>
            <a:r>
              <a:rPr sz="2000" dirty="0">
                <a:solidFill>
                  <a:schemeClr val="tx1"/>
                </a:solidFill>
                <a:latin typeface="Times New Roman"/>
                <a:cs typeface="Times New Roman"/>
              </a:rPr>
              <a:t>avere</a:t>
            </a:r>
            <a:r>
              <a:rPr sz="2000" spc="50" dirty="0">
                <a:solidFill>
                  <a:schemeClr val="tx1"/>
                </a:solidFill>
                <a:latin typeface="Times New Roman"/>
                <a:cs typeface="Times New Roman"/>
              </a:rPr>
              <a:t>  </a:t>
            </a:r>
            <a:r>
              <a:rPr sz="2000" spc="-10" dirty="0">
                <a:solidFill>
                  <a:schemeClr val="tx1"/>
                </a:solidFill>
                <a:latin typeface="Times New Roman"/>
                <a:cs typeface="Times New Roman"/>
              </a:rPr>
              <a:t>alcuni prerequisiti:</a:t>
            </a:r>
            <a:endParaRPr sz="2000" dirty="0">
              <a:solidFill>
                <a:schemeClr val="tx1"/>
              </a:solidFill>
              <a:latin typeface="Times New Roman"/>
              <a:cs typeface="Times New Roman"/>
            </a:endParaRPr>
          </a:p>
          <a:p>
            <a:pPr marL="254000" indent="-216535" algn="just">
              <a:lnSpc>
                <a:spcPct val="100000"/>
              </a:lnSpc>
              <a:buClr>
                <a:srgbClr val="000000"/>
              </a:buClr>
              <a:buAutoNum type="arabicPeriod"/>
              <a:tabLst>
                <a:tab pos="254635" algn="l"/>
              </a:tabLst>
            </a:pPr>
            <a:r>
              <a:rPr sz="2000" dirty="0">
                <a:solidFill>
                  <a:schemeClr val="tx1"/>
                </a:solidFill>
                <a:latin typeface="Times New Roman"/>
                <a:cs typeface="Times New Roman"/>
              </a:rPr>
              <a:t>il</a:t>
            </a:r>
            <a:r>
              <a:rPr sz="2000" spc="80" dirty="0">
                <a:solidFill>
                  <a:schemeClr val="tx1"/>
                </a:solidFill>
                <a:latin typeface="Times New Roman"/>
                <a:cs typeface="Times New Roman"/>
              </a:rPr>
              <a:t> </a:t>
            </a:r>
            <a:r>
              <a:rPr sz="2000" dirty="0">
                <a:solidFill>
                  <a:schemeClr val="tx1"/>
                </a:solidFill>
                <a:latin typeface="Times New Roman"/>
                <a:cs typeface="Times New Roman"/>
              </a:rPr>
              <a:t>centro</a:t>
            </a:r>
            <a:r>
              <a:rPr sz="2000" spc="95" dirty="0">
                <a:solidFill>
                  <a:schemeClr val="tx1"/>
                </a:solidFill>
                <a:latin typeface="Times New Roman"/>
                <a:cs typeface="Times New Roman"/>
              </a:rPr>
              <a:t> </a:t>
            </a:r>
            <a:r>
              <a:rPr sz="2000" dirty="0">
                <a:solidFill>
                  <a:schemeClr val="tx1"/>
                </a:solidFill>
                <a:latin typeface="Times New Roman"/>
                <a:cs typeface="Times New Roman"/>
              </a:rPr>
              <a:t>metallico</a:t>
            </a:r>
            <a:r>
              <a:rPr sz="2000" spc="80" dirty="0">
                <a:solidFill>
                  <a:schemeClr val="tx1"/>
                </a:solidFill>
                <a:latin typeface="Times New Roman"/>
                <a:cs typeface="Times New Roman"/>
              </a:rPr>
              <a:t> </a:t>
            </a:r>
            <a:r>
              <a:rPr sz="2000" dirty="0">
                <a:solidFill>
                  <a:schemeClr val="tx1"/>
                </a:solidFill>
                <a:latin typeface="Times New Roman"/>
                <a:cs typeface="Times New Roman"/>
              </a:rPr>
              <a:t>deve</a:t>
            </a:r>
            <a:r>
              <a:rPr sz="2000" spc="80" dirty="0">
                <a:solidFill>
                  <a:schemeClr val="tx1"/>
                </a:solidFill>
                <a:latin typeface="Times New Roman"/>
                <a:cs typeface="Times New Roman"/>
              </a:rPr>
              <a:t> </a:t>
            </a:r>
            <a:r>
              <a:rPr sz="2000" dirty="0">
                <a:solidFill>
                  <a:schemeClr val="tx1"/>
                </a:solidFill>
                <a:latin typeface="Times New Roman"/>
                <a:cs typeface="Times New Roman"/>
              </a:rPr>
              <a:t>possedere</a:t>
            </a:r>
            <a:r>
              <a:rPr sz="2000" spc="85" dirty="0">
                <a:solidFill>
                  <a:schemeClr val="tx1"/>
                </a:solidFill>
                <a:latin typeface="Times New Roman"/>
                <a:cs typeface="Times New Roman"/>
              </a:rPr>
              <a:t> </a:t>
            </a:r>
            <a:r>
              <a:rPr sz="2000" dirty="0">
                <a:solidFill>
                  <a:schemeClr val="tx1"/>
                </a:solidFill>
                <a:latin typeface="Times New Roman"/>
                <a:cs typeface="Times New Roman"/>
              </a:rPr>
              <a:t>almeno</a:t>
            </a:r>
            <a:r>
              <a:rPr sz="2000" spc="85" dirty="0">
                <a:solidFill>
                  <a:schemeClr val="tx1"/>
                </a:solidFill>
                <a:latin typeface="Times New Roman"/>
                <a:cs typeface="Times New Roman"/>
              </a:rPr>
              <a:t> </a:t>
            </a:r>
            <a:r>
              <a:rPr sz="2000" dirty="0">
                <a:solidFill>
                  <a:schemeClr val="tx1"/>
                </a:solidFill>
                <a:latin typeface="Times New Roman"/>
                <a:cs typeface="Times New Roman"/>
              </a:rPr>
              <a:t>due</a:t>
            </a:r>
            <a:r>
              <a:rPr sz="2000" spc="75" dirty="0">
                <a:solidFill>
                  <a:schemeClr val="tx1"/>
                </a:solidFill>
                <a:latin typeface="Times New Roman"/>
                <a:cs typeface="Times New Roman"/>
              </a:rPr>
              <a:t> </a:t>
            </a:r>
            <a:r>
              <a:rPr sz="2000" dirty="0">
                <a:solidFill>
                  <a:schemeClr val="tx1"/>
                </a:solidFill>
                <a:latin typeface="Times New Roman"/>
                <a:cs typeface="Times New Roman"/>
              </a:rPr>
              <a:t>stati</a:t>
            </a:r>
            <a:r>
              <a:rPr sz="2000" spc="80" dirty="0">
                <a:solidFill>
                  <a:schemeClr val="tx1"/>
                </a:solidFill>
                <a:latin typeface="Times New Roman"/>
                <a:cs typeface="Times New Roman"/>
              </a:rPr>
              <a:t> </a:t>
            </a:r>
            <a:r>
              <a:rPr sz="2000" dirty="0">
                <a:solidFill>
                  <a:schemeClr val="tx1"/>
                </a:solidFill>
                <a:latin typeface="Times New Roman"/>
                <a:cs typeface="Times New Roman"/>
              </a:rPr>
              <a:t>di</a:t>
            </a:r>
            <a:r>
              <a:rPr sz="2000" spc="75" dirty="0">
                <a:solidFill>
                  <a:schemeClr val="tx1"/>
                </a:solidFill>
                <a:latin typeface="Times New Roman"/>
                <a:cs typeface="Times New Roman"/>
              </a:rPr>
              <a:t> </a:t>
            </a:r>
            <a:r>
              <a:rPr sz="2000" dirty="0">
                <a:solidFill>
                  <a:schemeClr val="tx1"/>
                </a:solidFill>
                <a:latin typeface="Times New Roman"/>
                <a:cs typeface="Times New Roman"/>
              </a:rPr>
              <a:t>ossidazione</a:t>
            </a:r>
            <a:r>
              <a:rPr sz="2000" spc="85" dirty="0">
                <a:solidFill>
                  <a:schemeClr val="tx1"/>
                </a:solidFill>
                <a:latin typeface="Times New Roman"/>
                <a:cs typeface="Times New Roman"/>
              </a:rPr>
              <a:t> </a:t>
            </a:r>
            <a:r>
              <a:rPr sz="2000" dirty="0">
                <a:solidFill>
                  <a:schemeClr val="tx1"/>
                </a:solidFill>
                <a:latin typeface="Times New Roman"/>
                <a:cs typeface="Times New Roman"/>
              </a:rPr>
              <a:t>accessibili</a:t>
            </a:r>
            <a:r>
              <a:rPr sz="2000" spc="90" dirty="0">
                <a:solidFill>
                  <a:schemeClr val="tx1"/>
                </a:solidFill>
                <a:latin typeface="Times New Roman"/>
                <a:cs typeface="Times New Roman"/>
              </a:rPr>
              <a:t> </a:t>
            </a:r>
            <a:r>
              <a:rPr sz="2000" dirty="0" err="1">
                <a:solidFill>
                  <a:schemeClr val="tx1"/>
                </a:solidFill>
                <a:latin typeface="Times New Roman"/>
                <a:cs typeface="Times New Roman"/>
              </a:rPr>
              <a:t>separati</a:t>
            </a:r>
            <a:r>
              <a:rPr sz="2000" spc="75" dirty="0">
                <a:solidFill>
                  <a:schemeClr val="tx1"/>
                </a:solidFill>
                <a:latin typeface="Times New Roman"/>
                <a:cs typeface="Times New Roman"/>
              </a:rPr>
              <a:t> </a:t>
            </a:r>
            <a:r>
              <a:rPr sz="2000" spc="-25" dirty="0">
                <a:solidFill>
                  <a:schemeClr val="tx1"/>
                </a:solidFill>
                <a:latin typeface="Times New Roman"/>
                <a:cs typeface="Times New Roman"/>
              </a:rPr>
              <a:t>da</a:t>
            </a:r>
            <a:r>
              <a:rPr lang="en-CA" sz="2000" spc="-25" dirty="0">
                <a:solidFill>
                  <a:schemeClr val="tx1"/>
                </a:solidFill>
                <a:latin typeface="Times New Roman"/>
                <a:cs typeface="Times New Roman"/>
              </a:rPr>
              <a:t> </a:t>
            </a:r>
            <a:r>
              <a:rPr sz="2000" dirty="0">
                <a:solidFill>
                  <a:schemeClr val="tx1"/>
                </a:solidFill>
                <a:latin typeface="Times New Roman"/>
                <a:cs typeface="Times New Roman"/>
              </a:rPr>
              <a:t>un</a:t>
            </a:r>
            <a:r>
              <a:rPr sz="2000" spc="-15" dirty="0">
                <a:solidFill>
                  <a:schemeClr val="tx1"/>
                </a:solidFill>
                <a:latin typeface="Times New Roman"/>
                <a:cs typeface="Times New Roman"/>
              </a:rPr>
              <a:t> </a:t>
            </a:r>
            <a:r>
              <a:rPr sz="2000" spc="-10" dirty="0">
                <a:solidFill>
                  <a:schemeClr val="tx1"/>
                </a:solidFill>
                <a:latin typeface="Times New Roman"/>
                <a:cs typeface="Times New Roman"/>
              </a:rPr>
              <a:t>elettrone;</a:t>
            </a:r>
            <a:endParaRPr sz="2000" dirty="0">
              <a:solidFill>
                <a:schemeClr val="tx1"/>
              </a:solidFill>
              <a:latin typeface="Times New Roman"/>
              <a:cs typeface="Times New Roman"/>
            </a:endParaRPr>
          </a:p>
          <a:p>
            <a:pPr marL="240665" indent="-203200" algn="just">
              <a:lnSpc>
                <a:spcPct val="100000"/>
              </a:lnSpc>
              <a:buAutoNum type="arabicPeriod" startAt="2"/>
              <a:tabLst>
                <a:tab pos="241300" algn="l"/>
              </a:tabLst>
            </a:pPr>
            <a:r>
              <a:rPr sz="2000" dirty="0">
                <a:solidFill>
                  <a:schemeClr val="tx1"/>
                </a:solidFill>
                <a:latin typeface="Times New Roman"/>
                <a:cs typeface="Times New Roman"/>
              </a:rPr>
              <a:t>il</a:t>
            </a:r>
            <a:r>
              <a:rPr sz="2000" spc="-25" dirty="0">
                <a:solidFill>
                  <a:schemeClr val="tx1"/>
                </a:solidFill>
                <a:latin typeface="Times New Roman"/>
                <a:cs typeface="Times New Roman"/>
              </a:rPr>
              <a:t> </a:t>
            </a:r>
            <a:r>
              <a:rPr sz="2000" dirty="0">
                <a:solidFill>
                  <a:schemeClr val="tx1"/>
                </a:solidFill>
                <a:latin typeface="Times New Roman"/>
                <a:cs typeface="Times New Roman"/>
              </a:rPr>
              <a:t>centro</a:t>
            </a:r>
            <a:r>
              <a:rPr sz="2000" spc="-30" dirty="0">
                <a:solidFill>
                  <a:schemeClr val="tx1"/>
                </a:solidFill>
                <a:latin typeface="Times New Roman"/>
                <a:cs typeface="Times New Roman"/>
              </a:rPr>
              <a:t> </a:t>
            </a:r>
            <a:r>
              <a:rPr sz="2000" dirty="0">
                <a:solidFill>
                  <a:schemeClr val="tx1"/>
                </a:solidFill>
                <a:latin typeface="Times New Roman"/>
                <a:cs typeface="Times New Roman"/>
              </a:rPr>
              <a:t>metallico</a:t>
            </a:r>
            <a:r>
              <a:rPr sz="2000" spc="15" dirty="0">
                <a:solidFill>
                  <a:schemeClr val="tx1"/>
                </a:solidFill>
                <a:latin typeface="Times New Roman"/>
                <a:cs typeface="Times New Roman"/>
              </a:rPr>
              <a:t> </a:t>
            </a:r>
            <a:r>
              <a:rPr sz="2000" dirty="0">
                <a:solidFill>
                  <a:schemeClr val="tx1"/>
                </a:solidFill>
                <a:latin typeface="Times New Roman"/>
                <a:cs typeface="Times New Roman"/>
              </a:rPr>
              <a:t>dovrebbe</a:t>
            </a:r>
            <a:r>
              <a:rPr sz="2000" spc="-40" dirty="0">
                <a:solidFill>
                  <a:schemeClr val="tx1"/>
                </a:solidFill>
                <a:latin typeface="Times New Roman"/>
                <a:cs typeface="Times New Roman"/>
              </a:rPr>
              <a:t> </a:t>
            </a:r>
            <a:r>
              <a:rPr sz="2000" dirty="0">
                <a:solidFill>
                  <a:schemeClr val="tx1"/>
                </a:solidFill>
                <a:latin typeface="Times New Roman"/>
                <a:cs typeface="Times New Roman"/>
              </a:rPr>
              <a:t>avere</a:t>
            </a:r>
            <a:r>
              <a:rPr sz="2000" spc="-25" dirty="0">
                <a:solidFill>
                  <a:schemeClr val="tx1"/>
                </a:solidFill>
                <a:latin typeface="Times New Roman"/>
                <a:cs typeface="Times New Roman"/>
              </a:rPr>
              <a:t> </a:t>
            </a:r>
            <a:r>
              <a:rPr sz="2000" dirty="0">
                <a:solidFill>
                  <a:schemeClr val="tx1"/>
                </a:solidFill>
                <a:latin typeface="Times New Roman"/>
                <a:cs typeface="Times New Roman"/>
              </a:rPr>
              <a:t>affinità</a:t>
            </a:r>
            <a:r>
              <a:rPr sz="2000" spc="-30" dirty="0">
                <a:solidFill>
                  <a:schemeClr val="tx1"/>
                </a:solidFill>
                <a:latin typeface="Times New Roman"/>
                <a:cs typeface="Times New Roman"/>
              </a:rPr>
              <a:t> </a:t>
            </a:r>
            <a:r>
              <a:rPr sz="2000" dirty="0">
                <a:solidFill>
                  <a:schemeClr val="tx1"/>
                </a:solidFill>
                <a:latin typeface="Times New Roman"/>
                <a:cs typeface="Times New Roman"/>
              </a:rPr>
              <a:t>per</a:t>
            </a:r>
            <a:r>
              <a:rPr sz="2000" spc="-35" dirty="0">
                <a:solidFill>
                  <a:schemeClr val="tx1"/>
                </a:solidFill>
                <a:latin typeface="Times New Roman"/>
                <a:cs typeface="Times New Roman"/>
              </a:rPr>
              <a:t> </a:t>
            </a:r>
            <a:r>
              <a:rPr sz="2000" dirty="0">
                <a:solidFill>
                  <a:schemeClr val="tx1"/>
                </a:solidFill>
                <a:latin typeface="Times New Roman"/>
                <a:cs typeface="Times New Roman"/>
              </a:rPr>
              <a:t>l’atomo</a:t>
            </a:r>
            <a:r>
              <a:rPr sz="2000" spc="15" dirty="0">
                <a:solidFill>
                  <a:schemeClr val="tx1"/>
                </a:solidFill>
                <a:latin typeface="Times New Roman"/>
                <a:cs typeface="Times New Roman"/>
              </a:rPr>
              <a:t> </a:t>
            </a:r>
            <a:r>
              <a:rPr sz="2000" dirty="0">
                <a:solidFill>
                  <a:schemeClr val="tx1"/>
                </a:solidFill>
                <a:latin typeface="Times New Roman"/>
                <a:cs typeface="Times New Roman"/>
              </a:rPr>
              <a:t>di</a:t>
            </a:r>
            <a:r>
              <a:rPr sz="2000" spc="-35" dirty="0">
                <a:solidFill>
                  <a:schemeClr val="tx1"/>
                </a:solidFill>
                <a:latin typeface="Times New Roman"/>
                <a:cs typeface="Times New Roman"/>
              </a:rPr>
              <a:t> </a:t>
            </a:r>
            <a:r>
              <a:rPr sz="2000" spc="-10" dirty="0">
                <a:solidFill>
                  <a:schemeClr val="tx1"/>
                </a:solidFill>
                <a:latin typeface="Times New Roman"/>
                <a:cs typeface="Times New Roman"/>
              </a:rPr>
              <a:t>alogeno;</a:t>
            </a:r>
            <a:endParaRPr sz="2000" dirty="0">
              <a:solidFill>
                <a:schemeClr val="tx1"/>
              </a:solidFill>
              <a:latin typeface="Times New Roman"/>
              <a:cs typeface="Times New Roman"/>
            </a:endParaRPr>
          </a:p>
          <a:p>
            <a:pPr marL="38100" marR="31115" indent="279400" algn="just">
              <a:lnSpc>
                <a:spcPct val="100000"/>
              </a:lnSpc>
              <a:buClr>
                <a:srgbClr val="000000"/>
              </a:buClr>
              <a:buAutoNum type="arabicPeriod" startAt="2"/>
              <a:tabLst>
                <a:tab pos="317500" algn="l"/>
              </a:tabLst>
            </a:pPr>
            <a:r>
              <a:rPr sz="2000" dirty="0">
                <a:solidFill>
                  <a:schemeClr val="tx1"/>
                </a:solidFill>
                <a:latin typeface="Times New Roman"/>
                <a:cs typeface="Times New Roman"/>
              </a:rPr>
              <a:t>la</a:t>
            </a:r>
            <a:r>
              <a:rPr sz="2000" spc="75" dirty="0">
                <a:solidFill>
                  <a:schemeClr val="tx1"/>
                </a:solidFill>
                <a:latin typeface="Times New Roman"/>
                <a:cs typeface="Times New Roman"/>
              </a:rPr>
              <a:t>  </a:t>
            </a:r>
            <a:r>
              <a:rPr sz="2000" dirty="0">
                <a:solidFill>
                  <a:schemeClr val="tx1"/>
                </a:solidFill>
                <a:latin typeface="Times New Roman"/>
                <a:cs typeface="Times New Roman"/>
              </a:rPr>
              <a:t>sfera</a:t>
            </a:r>
            <a:r>
              <a:rPr sz="2000" spc="80" dirty="0">
                <a:solidFill>
                  <a:schemeClr val="tx1"/>
                </a:solidFill>
                <a:latin typeface="Times New Roman"/>
                <a:cs typeface="Times New Roman"/>
              </a:rPr>
              <a:t>  </a:t>
            </a:r>
            <a:r>
              <a:rPr sz="2000" dirty="0">
                <a:solidFill>
                  <a:schemeClr val="tx1"/>
                </a:solidFill>
                <a:latin typeface="Times New Roman"/>
                <a:cs typeface="Times New Roman"/>
              </a:rPr>
              <a:t>di</a:t>
            </a:r>
            <a:r>
              <a:rPr sz="2000" spc="85" dirty="0">
                <a:solidFill>
                  <a:schemeClr val="tx1"/>
                </a:solidFill>
                <a:latin typeface="Times New Roman"/>
                <a:cs typeface="Times New Roman"/>
              </a:rPr>
              <a:t>  </a:t>
            </a:r>
            <a:r>
              <a:rPr sz="2000" dirty="0">
                <a:solidFill>
                  <a:schemeClr val="tx1"/>
                </a:solidFill>
                <a:latin typeface="Times New Roman"/>
                <a:cs typeface="Times New Roman"/>
              </a:rPr>
              <a:t>coordinazione</a:t>
            </a:r>
            <a:r>
              <a:rPr sz="2000" spc="85" dirty="0">
                <a:solidFill>
                  <a:schemeClr val="tx1"/>
                </a:solidFill>
                <a:latin typeface="Times New Roman"/>
                <a:cs typeface="Times New Roman"/>
              </a:rPr>
              <a:t>  </a:t>
            </a:r>
            <a:r>
              <a:rPr sz="2000" dirty="0">
                <a:solidFill>
                  <a:schemeClr val="tx1"/>
                </a:solidFill>
                <a:latin typeface="Times New Roman"/>
                <a:cs typeface="Times New Roman"/>
              </a:rPr>
              <a:t>attorno</a:t>
            </a:r>
            <a:r>
              <a:rPr sz="2000" spc="85" dirty="0">
                <a:solidFill>
                  <a:schemeClr val="tx1"/>
                </a:solidFill>
                <a:latin typeface="Times New Roman"/>
                <a:cs typeface="Times New Roman"/>
              </a:rPr>
              <a:t>  </a:t>
            </a:r>
            <a:r>
              <a:rPr sz="2000" dirty="0">
                <a:solidFill>
                  <a:schemeClr val="tx1"/>
                </a:solidFill>
                <a:latin typeface="Times New Roman"/>
                <a:cs typeface="Times New Roman"/>
              </a:rPr>
              <a:t>all’atomo</a:t>
            </a:r>
            <a:r>
              <a:rPr sz="2000" spc="95" dirty="0">
                <a:solidFill>
                  <a:schemeClr val="tx1"/>
                </a:solidFill>
                <a:latin typeface="Times New Roman"/>
                <a:cs typeface="Times New Roman"/>
              </a:rPr>
              <a:t>  </a:t>
            </a:r>
            <a:r>
              <a:rPr sz="2000" dirty="0">
                <a:solidFill>
                  <a:schemeClr val="tx1"/>
                </a:solidFill>
                <a:latin typeface="Times New Roman"/>
                <a:cs typeface="Times New Roman"/>
              </a:rPr>
              <a:t>metallico</a:t>
            </a:r>
            <a:r>
              <a:rPr sz="2000" spc="80" dirty="0">
                <a:solidFill>
                  <a:schemeClr val="tx1"/>
                </a:solidFill>
                <a:latin typeface="Times New Roman"/>
                <a:cs typeface="Times New Roman"/>
              </a:rPr>
              <a:t>  </a:t>
            </a:r>
            <a:r>
              <a:rPr sz="2000" dirty="0">
                <a:solidFill>
                  <a:schemeClr val="tx1"/>
                </a:solidFill>
                <a:latin typeface="Times New Roman"/>
                <a:cs typeface="Times New Roman"/>
              </a:rPr>
              <a:t>deve</a:t>
            </a:r>
            <a:r>
              <a:rPr sz="2000" spc="80" dirty="0">
                <a:solidFill>
                  <a:schemeClr val="tx1"/>
                </a:solidFill>
                <a:latin typeface="Times New Roman"/>
                <a:cs typeface="Times New Roman"/>
              </a:rPr>
              <a:t>  </a:t>
            </a:r>
            <a:r>
              <a:rPr sz="2000" dirty="0">
                <a:solidFill>
                  <a:schemeClr val="tx1"/>
                </a:solidFill>
                <a:latin typeface="Times New Roman"/>
                <a:cs typeface="Times New Roman"/>
              </a:rPr>
              <a:t>essere</a:t>
            </a:r>
            <a:r>
              <a:rPr sz="2000" spc="85" dirty="0">
                <a:solidFill>
                  <a:schemeClr val="tx1"/>
                </a:solidFill>
                <a:latin typeface="Times New Roman"/>
                <a:cs typeface="Times New Roman"/>
              </a:rPr>
              <a:t>  </a:t>
            </a:r>
            <a:r>
              <a:rPr sz="2000" dirty="0">
                <a:solidFill>
                  <a:schemeClr val="tx1"/>
                </a:solidFill>
                <a:latin typeface="Times New Roman"/>
                <a:cs typeface="Times New Roman"/>
              </a:rPr>
              <a:t>espandibile</a:t>
            </a:r>
            <a:r>
              <a:rPr sz="2000" spc="85" dirty="0">
                <a:solidFill>
                  <a:schemeClr val="tx1"/>
                </a:solidFill>
                <a:latin typeface="Times New Roman"/>
                <a:cs typeface="Times New Roman"/>
              </a:rPr>
              <a:t>  </a:t>
            </a:r>
            <a:r>
              <a:rPr sz="2000" spc="-25" dirty="0">
                <a:solidFill>
                  <a:schemeClr val="tx1"/>
                </a:solidFill>
                <a:latin typeface="Times New Roman"/>
                <a:cs typeface="Times New Roman"/>
              </a:rPr>
              <a:t>per </a:t>
            </a:r>
            <a:r>
              <a:rPr sz="2000" dirty="0">
                <a:solidFill>
                  <a:schemeClr val="tx1"/>
                </a:solidFill>
                <a:latin typeface="Times New Roman"/>
                <a:cs typeface="Times New Roman"/>
              </a:rPr>
              <a:t>accomodare</a:t>
            </a:r>
            <a:r>
              <a:rPr sz="2000" spc="-30" dirty="0">
                <a:solidFill>
                  <a:schemeClr val="tx1"/>
                </a:solidFill>
                <a:latin typeface="Times New Roman"/>
                <a:cs typeface="Times New Roman"/>
              </a:rPr>
              <a:t> </a:t>
            </a:r>
            <a:r>
              <a:rPr sz="2000" dirty="0">
                <a:solidFill>
                  <a:schemeClr val="tx1"/>
                </a:solidFill>
                <a:latin typeface="Times New Roman"/>
                <a:cs typeface="Times New Roman"/>
              </a:rPr>
              <a:t>selettivamente</a:t>
            </a:r>
            <a:r>
              <a:rPr sz="2000" spc="-15" dirty="0">
                <a:solidFill>
                  <a:schemeClr val="tx1"/>
                </a:solidFill>
                <a:latin typeface="Times New Roman"/>
                <a:cs typeface="Times New Roman"/>
              </a:rPr>
              <a:t> </a:t>
            </a:r>
            <a:r>
              <a:rPr sz="2000" dirty="0">
                <a:solidFill>
                  <a:schemeClr val="tx1"/>
                </a:solidFill>
                <a:latin typeface="Times New Roman"/>
                <a:cs typeface="Times New Roman"/>
              </a:rPr>
              <a:t>un</a:t>
            </a:r>
            <a:r>
              <a:rPr sz="2000" spc="-70" dirty="0">
                <a:solidFill>
                  <a:schemeClr val="tx1"/>
                </a:solidFill>
                <a:latin typeface="Times New Roman"/>
                <a:cs typeface="Times New Roman"/>
              </a:rPr>
              <a:t> </a:t>
            </a:r>
            <a:r>
              <a:rPr sz="2000" spc="-10" dirty="0">
                <a:solidFill>
                  <a:schemeClr val="tx1"/>
                </a:solidFill>
                <a:latin typeface="Times New Roman"/>
                <a:cs typeface="Times New Roman"/>
              </a:rPr>
              <a:t>alogeno;</a:t>
            </a:r>
            <a:endParaRPr sz="2000" dirty="0">
              <a:solidFill>
                <a:schemeClr val="tx1"/>
              </a:solidFill>
              <a:latin typeface="Times New Roman"/>
              <a:cs typeface="Times New Roman"/>
            </a:endParaRPr>
          </a:p>
          <a:p>
            <a:pPr marL="240665" indent="-203200" algn="just">
              <a:lnSpc>
                <a:spcPct val="100000"/>
              </a:lnSpc>
              <a:spcBef>
                <a:spcPts val="5"/>
              </a:spcBef>
              <a:buAutoNum type="arabicPeriod" startAt="2"/>
              <a:tabLst>
                <a:tab pos="241300" algn="l"/>
              </a:tabLst>
            </a:pPr>
            <a:r>
              <a:rPr sz="2000" dirty="0">
                <a:solidFill>
                  <a:schemeClr val="tx1"/>
                </a:solidFill>
                <a:latin typeface="Times New Roman"/>
                <a:cs typeface="Times New Roman"/>
              </a:rPr>
              <a:t>il</a:t>
            </a:r>
            <a:r>
              <a:rPr sz="2000" spc="-35" dirty="0">
                <a:solidFill>
                  <a:schemeClr val="tx1"/>
                </a:solidFill>
                <a:latin typeface="Times New Roman"/>
                <a:cs typeface="Times New Roman"/>
              </a:rPr>
              <a:t> </a:t>
            </a:r>
            <a:r>
              <a:rPr sz="2000" dirty="0">
                <a:solidFill>
                  <a:schemeClr val="tx1"/>
                </a:solidFill>
                <a:latin typeface="Times New Roman"/>
                <a:cs typeface="Times New Roman"/>
              </a:rPr>
              <a:t>legante</a:t>
            </a:r>
            <a:r>
              <a:rPr sz="2000" spc="-40" dirty="0">
                <a:solidFill>
                  <a:schemeClr val="tx1"/>
                </a:solidFill>
                <a:latin typeface="Times New Roman"/>
                <a:cs typeface="Times New Roman"/>
              </a:rPr>
              <a:t> </a:t>
            </a:r>
            <a:r>
              <a:rPr sz="2000" dirty="0">
                <a:solidFill>
                  <a:schemeClr val="tx1"/>
                </a:solidFill>
                <a:latin typeface="Times New Roman"/>
                <a:cs typeface="Times New Roman"/>
              </a:rPr>
              <a:t>deve</a:t>
            </a:r>
            <a:r>
              <a:rPr sz="2000" spc="-40" dirty="0">
                <a:solidFill>
                  <a:schemeClr val="tx1"/>
                </a:solidFill>
                <a:latin typeface="Times New Roman"/>
                <a:cs typeface="Times New Roman"/>
              </a:rPr>
              <a:t> </a:t>
            </a:r>
            <a:r>
              <a:rPr sz="2000" dirty="0">
                <a:solidFill>
                  <a:schemeClr val="tx1"/>
                </a:solidFill>
                <a:latin typeface="Times New Roman"/>
                <a:cs typeface="Times New Roman"/>
              </a:rPr>
              <a:t>complessare</a:t>
            </a:r>
            <a:r>
              <a:rPr sz="2000" spc="5" dirty="0">
                <a:solidFill>
                  <a:schemeClr val="tx1"/>
                </a:solidFill>
                <a:latin typeface="Times New Roman"/>
                <a:cs typeface="Times New Roman"/>
              </a:rPr>
              <a:t> </a:t>
            </a:r>
            <a:r>
              <a:rPr sz="2000" dirty="0">
                <a:solidFill>
                  <a:schemeClr val="tx1"/>
                </a:solidFill>
                <a:latin typeface="Times New Roman"/>
                <a:cs typeface="Times New Roman"/>
              </a:rPr>
              <a:t>il</a:t>
            </a:r>
            <a:r>
              <a:rPr sz="2000" spc="-40" dirty="0">
                <a:solidFill>
                  <a:schemeClr val="tx1"/>
                </a:solidFill>
                <a:latin typeface="Times New Roman"/>
                <a:cs typeface="Times New Roman"/>
              </a:rPr>
              <a:t> </a:t>
            </a:r>
            <a:r>
              <a:rPr sz="2000" dirty="0">
                <a:solidFill>
                  <a:schemeClr val="tx1"/>
                </a:solidFill>
                <a:latin typeface="Times New Roman"/>
                <a:cs typeface="Times New Roman"/>
              </a:rPr>
              <a:t>metallo in</a:t>
            </a:r>
            <a:r>
              <a:rPr sz="2000" spc="-40" dirty="0">
                <a:solidFill>
                  <a:schemeClr val="tx1"/>
                </a:solidFill>
                <a:latin typeface="Times New Roman"/>
                <a:cs typeface="Times New Roman"/>
              </a:rPr>
              <a:t> </a:t>
            </a:r>
            <a:r>
              <a:rPr sz="2000" dirty="0">
                <a:solidFill>
                  <a:schemeClr val="tx1"/>
                </a:solidFill>
                <a:latin typeface="Times New Roman"/>
                <a:cs typeface="Times New Roman"/>
              </a:rPr>
              <a:t>maniera</a:t>
            </a:r>
            <a:r>
              <a:rPr sz="2000" spc="5" dirty="0">
                <a:solidFill>
                  <a:schemeClr val="tx1"/>
                </a:solidFill>
                <a:latin typeface="Times New Roman"/>
                <a:cs typeface="Times New Roman"/>
              </a:rPr>
              <a:t> </a:t>
            </a:r>
            <a:r>
              <a:rPr sz="2000" dirty="0">
                <a:solidFill>
                  <a:schemeClr val="tx1"/>
                </a:solidFill>
                <a:latin typeface="Times New Roman"/>
                <a:cs typeface="Times New Roman"/>
              </a:rPr>
              <a:t>abbastanza</a:t>
            </a:r>
            <a:r>
              <a:rPr sz="2000" spc="-40" dirty="0">
                <a:solidFill>
                  <a:schemeClr val="tx1"/>
                </a:solidFill>
                <a:latin typeface="Times New Roman"/>
                <a:cs typeface="Times New Roman"/>
              </a:rPr>
              <a:t> </a:t>
            </a:r>
            <a:r>
              <a:rPr sz="2000" spc="-10" dirty="0">
                <a:solidFill>
                  <a:schemeClr val="tx1"/>
                </a:solidFill>
                <a:latin typeface="Times New Roman"/>
                <a:cs typeface="Times New Roman"/>
              </a:rPr>
              <a:t>forte;</a:t>
            </a:r>
            <a:endParaRPr sz="2000" dirty="0">
              <a:solidFill>
                <a:schemeClr val="tx1"/>
              </a:solidFill>
              <a:latin typeface="Times New Roman"/>
              <a:cs typeface="Times New Roman"/>
            </a:endParaRPr>
          </a:p>
          <a:p>
            <a:pPr marL="38100" marR="30480" indent="210820" algn="just">
              <a:lnSpc>
                <a:spcPct val="100000"/>
              </a:lnSpc>
              <a:buClr>
                <a:srgbClr val="000000"/>
              </a:buClr>
              <a:buAutoNum type="arabicPeriod" startAt="2"/>
              <a:tabLst>
                <a:tab pos="248920" algn="l"/>
              </a:tabLst>
            </a:pPr>
            <a:r>
              <a:rPr sz="2000" dirty="0">
                <a:solidFill>
                  <a:schemeClr val="tx1"/>
                </a:solidFill>
                <a:latin typeface="Times New Roman"/>
                <a:cs typeface="Times New Roman"/>
              </a:rPr>
              <a:t>il</a:t>
            </a:r>
            <a:r>
              <a:rPr sz="2000" spc="30" dirty="0">
                <a:solidFill>
                  <a:schemeClr val="tx1"/>
                </a:solidFill>
                <a:latin typeface="Times New Roman"/>
                <a:cs typeface="Times New Roman"/>
              </a:rPr>
              <a:t> </a:t>
            </a:r>
            <a:r>
              <a:rPr sz="2000" dirty="0">
                <a:solidFill>
                  <a:schemeClr val="tx1"/>
                </a:solidFill>
                <a:latin typeface="Times New Roman"/>
                <a:cs typeface="Times New Roman"/>
              </a:rPr>
              <a:t>catalizzatore</a:t>
            </a:r>
            <a:r>
              <a:rPr sz="2000" spc="35" dirty="0">
                <a:solidFill>
                  <a:schemeClr val="tx1"/>
                </a:solidFill>
                <a:latin typeface="Times New Roman"/>
                <a:cs typeface="Times New Roman"/>
              </a:rPr>
              <a:t> </a:t>
            </a:r>
            <a:r>
              <a:rPr sz="2000" dirty="0">
                <a:solidFill>
                  <a:schemeClr val="tx1"/>
                </a:solidFill>
                <a:latin typeface="Times New Roman"/>
                <a:cs typeface="Times New Roman"/>
              </a:rPr>
              <a:t>dovrebbe</a:t>
            </a:r>
            <a:r>
              <a:rPr sz="2000" spc="30" dirty="0">
                <a:solidFill>
                  <a:schemeClr val="tx1"/>
                </a:solidFill>
                <a:latin typeface="Times New Roman"/>
                <a:cs typeface="Times New Roman"/>
              </a:rPr>
              <a:t> </a:t>
            </a:r>
            <a:r>
              <a:rPr sz="2000" dirty="0">
                <a:solidFill>
                  <a:schemeClr val="tx1"/>
                </a:solidFill>
                <a:latin typeface="Times New Roman"/>
                <a:cs typeface="Times New Roman"/>
              </a:rPr>
              <a:t>avere</a:t>
            </a:r>
            <a:r>
              <a:rPr sz="2000" spc="20" dirty="0">
                <a:solidFill>
                  <a:schemeClr val="tx1"/>
                </a:solidFill>
                <a:latin typeface="Times New Roman"/>
                <a:cs typeface="Times New Roman"/>
              </a:rPr>
              <a:t> </a:t>
            </a:r>
            <a:r>
              <a:rPr sz="2000" dirty="0">
                <a:solidFill>
                  <a:schemeClr val="tx1"/>
                </a:solidFill>
                <a:latin typeface="Times New Roman"/>
                <a:cs typeface="Times New Roman"/>
              </a:rPr>
              <a:t>una</a:t>
            </a:r>
            <a:r>
              <a:rPr sz="2000" spc="20" dirty="0">
                <a:solidFill>
                  <a:schemeClr val="tx1"/>
                </a:solidFill>
                <a:latin typeface="Times New Roman"/>
                <a:cs typeface="Times New Roman"/>
              </a:rPr>
              <a:t> </a:t>
            </a:r>
            <a:r>
              <a:rPr sz="2000" i="1" dirty="0">
                <a:solidFill>
                  <a:schemeClr val="tx1"/>
                </a:solidFill>
                <a:latin typeface="Times New Roman"/>
                <a:cs typeface="Times New Roman"/>
              </a:rPr>
              <a:t>K</a:t>
            </a:r>
            <a:r>
              <a:rPr sz="2000" i="1" spc="20" dirty="0">
                <a:solidFill>
                  <a:schemeClr val="tx1"/>
                </a:solidFill>
                <a:latin typeface="Times New Roman"/>
                <a:cs typeface="Times New Roman"/>
              </a:rPr>
              <a:t> </a:t>
            </a:r>
            <a:r>
              <a:rPr sz="2000" dirty="0">
                <a:solidFill>
                  <a:schemeClr val="tx1"/>
                </a:solidFill>
                <a:latin typeface="Times New Roman"/>
                <a:cs typeface="Times New Roman"/>
              </a:rPr>
              <a:t>piccola,</a:t>
            </a:r>
            <a:r>
              <a:rPr sz="2000" spc="45" dirty="0">
                <a:solidFill>
                  <a:schemeClr val="tx1"/>
                </a:solidFill>
                <a:latin typeface="Times New Roman"/>
                <a:cs typeface="Times New Roman"/>
              </a:rPr>
              <a:t> </a:t>
            </a:r>
            <a:r>
              <a:rPr sz="2000" dirty="0">
                <a:solidFill>
                  <a:schemeClr val="tx1"/>
                </a:solidFill>
                <a:latin typeface="Times New Roman"/>
                <a:cs typeface="Times New Roman"/>
              </a:rPr>
              <a:t>ma</a:t>
            </a:r>
            <a:r>
              <a:rPr sz="2000" spc="30" dirty="0">
                <a:solidFill>
                  <a:schemeClr val="tx1"/>
                </a:solidFill>
                <a:latin typeface="Times New Roman"/>
                <a:cs typeface="Times New Roman"/>
              </a:rPr>
              <a:t> </a:t>
            </a:r>
            <a:r>
              <a:rPr sz="2000" dirty="0">
                <a:solidFill>
                  <a:schemeClr val="tx1"/>
                </a:solidFill>
                <a:latin typeface="Times New Roman"/>
                <a:cs typeface="Times New Roman"/>
              </a:rPr>
              <a:t>sufficientemente</a:t>
            </a:r>
            <a:r>
              <a:rPr sz="2000" spc="35" dirty="0">
                <a:solidFill>
                  <a:schemeClr val="tx1"/>
                </a:solidFill>
                <a:latin typeface="Times New Roman"/>
                <a:cs typeface="Times New Roman"/>
              </a:rPr>
              <a:t> </a:t>
            </a:r>
            <a:r>
              <a:rPr sz="2000" dirty="0">
                <a:solidFill>
                  <a:schemeClr val="tx1"/>
                </a:solidFill>
                <a:latin typeface="Times New Roman"/>
                <a:cs typeface="Times New Roman"/>
              </a:rPr>
              <a:t>grande</a:t>
            </a:r>
            <a:r>
              <a:rPr sz="2000" spc="25" dirty="0">
                <a:solidFill>
                  <a:schemeClr val="tx1"/>
                </a:solidFill>
                <a:latin typeface="Times New Roman"/>
                <a:cs typeface="Times New Roman"/>
              </a:rPr>
              <a:t> </a:t>
            </a:r>
            <a:r>
              <a:rPr sz="2000" dirty="0">
                <a:solidFill>
                  <a:schemeClr val="tx1"/>
                </a:solidFill>
                <a:latin typeface="Times New Roman"/>
                <a:cs typeface="Times New Roman"/>
              </a:rPr>
              <a:t>da</a:t>
            </a:r>
            <a:r>
              <a:rPr sz="2000" spc="20" dirty="0">
                <a:solidFill>
                  <a:schemeClr val="tx1"/>
                </a:solidFill>
                <a:latin typeface="Times New Roman"/>
                <a:cs typeface="Times New Roman"/>
              </a:rPr>
              <a:t> </a:t>
            </a:r>
            <a:r>
              <a:rPr sz="2000" dirty="0">
                <a:solidFill>
                  <a:schemeClr val="tx1"/>
                </a:solidFill>
                <a:latin typeface="Times New Roman"/>
                <a:cs typeface="Times New Roman"/>
              </a:rPr>
              <a:t>poter</a:t>
            </a:r>
            <a:r>
              <a:rPr sz="2000" spc="30" dirty="0">
                <a:solidFill>
                  <a:schemeClr val="tx1"/>
                </a:solidFill>
                <a:latin typeface="Times New Roman"/>
                <a:cs typeface="Times New Roman"/>
              </a:rPr>
              <a:t> </a:t>
            </a:r>
            <a:r>
              <a:rPr sz="2000" spc="-10" dirty="0">
                <a:solidFill>
                  <a:schemeClr val="tx1"/>
                </a:solidFill>
                <a:latin typeface="Times New Roman"/>
                <a:cs typeface="Times New Roman"/>
              </a:rPr>
              <a:t>essere </a:t>
            </a:r>
            <a:r>
              <a:rPr sz="2000" dirty="0">
                <a:solidFill>
                  <a:schemeClr val="tx1"/>
                </a:solidFill>
                <a:latin typeface="Times New Roman"/>
                <a:cs typeface="Times New Roman"/>
              </a:rPr>
              <a:t>utilizzato</a:t>
            </a:r>
            <a:r>
              <a:rPr sz="2000" spc="145" dirty="0">
                <a:solidFill>
                  <a:schemeClr val="tx1"/>
                </a:solidFill>
                <a:latin typeface="Times New Roman"/>
                <a:cs typeface="Times New Roman"/>
              </a:rPr>
              <a:t> </a:t>
            </a:r>
            <a:r>
              <a:rPr sz="2000" dirty="0">
                <a:solidFill>
                  <a:schemeClr val="tx1"/>
                </a:solidFill>
                <a:latin typeface="Times New Roman"/>
                <a:cs typeface="Times New Roman"/>
              </a:rPr>
              <a:t>anche</a:t>
            </a:r>
            <a:r>
              <a:rPr sz="2000" spc="140" dirty="0">
                <a:solidFill>
                  <a:schemeClr val="tx1"/>
                </a:solidFill>
                <a:latin typeface="Times New Roman"/>
                <a:cs typeface="Times New Roman"/>
              </a:rPr>
              <a:t> </a:t>
            </a:r>
            <a:r>
              <a:rPr sz="2000" dirty="0">
                <a:solidFill>
                  <a:schemeClr val="tx1"/>
                </a:solidFill>
                <a:latin typeface="Times New Roman"/>
                <a:cs typeface="Times New Roman"/>
              </a:rPr>
              <a:t>a</a:t>
            </a:r>
            <a:r>
              <a:rPr sz="2000" spc="130" dirty="0">
                <a:solidFill>
                  <a:schemeClr val="tx1"/>
                </a:solidFill>
                <a:latin typeface="Times New Roman"/>
                <a:cs typeface="Times New Roman"/>
              </a:rPr>
              <a:t> </a:t>
            </a:r>
            <a:r>
              <a:rPr sz="2000" dirty="0">
                <a:solidFill>
                  <a:schemeClr val="tx1"/>
                </a:solidFill>
                <a:latin typeface="Times New Roman"/>
                <a:cs typeface="Times New Roman"/>
              </a:rPr>
              <a:t>basse</a:t>
            </a:r>
            <a:r>
              <a:rPr sz="2000" spc="125" dirty="0">
                <a:solidFill>
                  <a:schemeClr val="tx1"/>
                </a:solidFill>
                <a:latin typeface="Times New Roman"/>
                <a:cs typeface="Times New Roman"/>
              </a:rPr>
              <a:t> </a:t>
            </a:r>
            <a:r>
              <a:rPr sz="2000" dirty="0">
                <a:solidFill>
                  <a:schemeClr val="tx1"/>
                </a:solidFill>
                <a:latin typeface="Times New Roman"/>
                <a:cs typeface="Times New Roman"/>
              </a:rPr>
              <a:t>concentrazioni</a:t>
            </a:r>
            <a:r>
              <a:rPr sz="2000" spc="135" dirty="0">
                <a:solidFill>
                  <a:schemeClr val="tx1"/>
                </a:solidFill>
                <a:latin typeface="Times New Roman"/>
                <a:cs typeface="Times New Roman"/>
              </a:rPr>
              <a:t> </a:t>
            </a:r>
            <a:r>
              <a:rPr sz="2000" dirty="0">
                <a:solidFill>
                  <a:schemeClr val="tx1"/>
                </a:solidFill>
                <a:latin typeface="Times New Roman"/>
                <a:cs typeface="Times New Roman"/>
              </a:rPr>
              <a:t>e</a:t>
            </a:r>
            <a:r>
              <a:rPr sz="2000" spc="130" dirty="0">
                <a:solidFill>
                  <a:schemeClr val="tx1"/>
                </a:solidFill>
                <a:latin typeface="Times New Roman"/>
                <a:cs typeface="Times New Roman"/>
              </a:rPr>
              <a:t> </a:t>
            </a:r>
            <a:r>
              <a:rPr sz="2000" dirty="0">
                <a:solidFill>
                  <a:schemeClr val="tx1"/>
                </a:solidFill>
                <a:latin typeface="Times New Roman"/>
                <a:cs typeface="Times New Roman"/>
              </a:rPr>
              <a:t>una</a:t>
            </a:r>
            <a:r>
              <a:rPr sz="2000" spc="125" dirty="0">
                <a:solidFill>
                  <a:schemeClr val="tx1"/>
                </a:solidFill>
                <a:latin typeface="Times New Roman"/>
                <a:cs typeface="Times New Roman"/>
              </a:rPr>
              <a:t> </a:t>
            </a:r>
            <a:r>
              <a:rPr sz="2000" i="1" dirty="0">
                <a:solidFill>
                  <a:schemeClr val="tx1"/>
                </a:solidFill>
                <a:latin typeface="Times New Roman"/>
                <a:cs typeface="Times New Roman"/>
              </a:rPr>
              <a:t>k</a:t>
            </a:r>
            <a:r>
              <a:rPr baseline="-21164" dirty="0">
                <a:solidFill>
                  <a:schemeClr val="tx1"/>
                </a:solidFill>
                <a:latin typeface="Times New Roman"/>
                <a:cs typeface="Times New Roman"/>
              </a:rPr>
              <a:t>deatt</a:t>
            </a:r>
            <a:r>
              <a:rPr spc="397" baseline="-21164" dirty="0">
                <a:solidFill>
                  <a:schemeClr val="tx1"/>
                </a:solidFill>
                <a:latin typeface="Times New Roman"/>
                <a:cs typeface="Times New Roman"/>
              </a:rPr>
              <a:t> </a:t>
            </a:r>
            <a:r>
              <a:rPr sz="2000" dirty="0">
                <a:solidFill>
                  <a:schemeClr val="tx1"/>
                </a:solidFill>
                <a:latin typeface="Times New Roman"/>
                <a:cs typeface="Times New Roman"/>
              </a:rPr>
              <a:t>anch’essa</a:t>
            </a:r>
            <a:r>
              <a:rPr sz="2000" spc="140" dirty="0">
                <a:solidFill>
                  <a:schemeClr val="tx1"/>
                </a:solidFill>
                <a:latin typeface="Times New Roman"/>
                <a:cs typeface="Times New Roman"/>
              </a:rPr>
              <a:t> </a:t>
            </a:r>
            <a:r>
              <a:rPr sz="2000" dirty="0">
                <a:solidFill>
                  <a:schemeClr val="tx1"/>
                </a:solidFill>
                <a:latin typeface="Times New Roman"/>
                <a:cs typeface="Times New Roman"/>
              </a:rPr>
              <a:t>elevata</a:t>
            </a:r>
            <a:r>
              <a:rPr sz="2000" spc="135" dirty="0">
                <a:solidFill>
                  <a:schemeClr val="tx1"/>
                </a:solidFill>
                <a:latin typeface="Times New Roman"/>
                <a:cs typeface="Times New Roman"/>
              </a:rPr>
              <a:t> </a:t>
            </a:r>
            <a:r>
              <a:rPr sz="2000" dirty="0">
                <a:solidFill>
                  <a:schemeClr val="tx1"/>
                </a:solidFill>
                <a:latin typeface="Times New Roman"/>
                <a:cs typeface="Times New Roman"/>
              </a:rPr>
              <a:t>per</a:t>
            </a:r>
            <a:r>
              <a:rPr sz="2000" spc="135" dirty="0">
                <a:solidFill>
                  <a:schemeClr val="tx1"/>
                </a:solidFill>
                <a:latin typeface="Times New Roman"/>
                <a:cs typeface="Times New Roman"/>
              </a:rPr>
              <a:t> </a:t>
            </a:r>
            <a:r>
              <a:rPr sz="2000" dirty="0">
                <a:solidFill>
                  <a:schemeClr val="tx1"/>
                </a:solidFill>
                <a:latin typeface="Times New Roman"/>
                <a:cs typeface="Times New Roman"/>
              </a:rPr>
              <a:t>garantire</a:t>
            </a:r>
            <a:r>
              <a:rPr sz="2000" spc="130" dirty="0">
                <a:solidFill>
                  <a:schemeClr val="tx1"/>
                </a:solidFill>
                <a:latin typeface="Times New Roman"/>
                <a:cs typeface="Times New Roman"/>
              </a:rPr>
              <a:t> </a:t>
            </a:r>
            <a:r>
              <a:rPr sz="2000" dirty="0">
                <a:solidFill>
                  <a:schemeClr val="tx1"/>
                </a:solidFill>
                <a:latin typeface="Times New Roman"/>
                <a:cs typeface="Times New Roman"/>
              </a:rPr>
              <a:t>un</a:t>
            </a:r>
            <a:r>
              <a:rPr sz="2000" spc="125" dirty="0">
                <a:solidFill>
                  <a:schemeClr val="tx1"/>
                </a:solidFill>
                <a:latin typeface="Times New Roman"/>
                <a:cs typeface="Times New Roman"/>
              </a:rPr>
              <a:t> </a:t>
            </a:r>
            <a:r>
              <a:rPr sz="2000" spc="-20" dirty="0">
                <a:solidFill>
                  <a:schemeClr val="tx1"/>
                </a:solidFill>
                <a:latin typeface="Times New Roman"/>
                <a:cs typeface="Times New Roman"/>
              </a:rPr>
              <a:t>buon </a:t>
            </a:r>
            <a:r>
              <a:rPr sz="2000" dirty="0">
                <a:solidFill>
                  <a:schemeClr val="tx1"/>
                </a:solidFill>
                <a:latin typeface="Times New Roman"/>
                <a:cs typeface="Times New Roman"/>
              </a:rPr>
              <a:t>controllo</a:t>
            </a:r>
            <a:r>
              <a:rPr sz="2000" spc="-15" dirty="0">
                <a:solidFill>
                  <a:schemeClr val="tx1"/>
                </a:solidFill>
                <a:latin typeface="Times New Roman"/>
                <a:cs typeface="Times New Roman"/>
              </a:rPr>
              <a:t> </a:t>
            </a:r>
            <a:r>
              <a:rPr sz="2000" dirty="0">
                <a:solidFill>
                  <a:schemeClr val="tx1"/>
                </a:solidFill>
                <a:latin typeface="Times New Roman"/>
                <a:cs typeface="Times New Roman"/>
              </a:rPr>
              <a:t>e</a:t>
            </a:r>
            <a:r>
              <a:rPr sz="2000" spc="-45" dirty="0">
                <a:solidFill>
                  <a:schemeClr val="tx1"/>
                </a:solidFill>
                <a:latin typeface="Times New Roman"/>
                <a:cs typeface="Times New Roman"/>
              </a:rPr>
              <a:t> </a:t>
            </a:r>
            <a:r>
              <a:rPr sz="2000" dirty="0">
                <a:solidFill>
                  <a:schemeClr val="tx1"/>
                </a:solidFill>
                <a:latin typeface="Times New Roman"/>
                <a:cs typeface="Times New Roman"/>
              </a:rPr>
              <a:t>generare</a:t>
            </a:r>
            <a:r>
              <a:rPr sz="2000" spc="-5" dirty="0">
                <a:solidFill>
                  <a:schemeClr val="tx1"/>
                </a:solidFill>
                <a:latin typeface="Times New Roman"/>
                <a:cs typeface="Times New Roman"/>
              </a:rPr>
              <a:t> </a:t>
            </a:r>
            <a:r>
              <a:rPr sz="2000" dirty="0">
                <a:solidFill>
                  <a:schemeClr val="tx1"/>
                </a:solidFill>
                <a:latin typeface="Times New Roman"/>
                <a:cs typeface="Times New Roman"/>
              </a:rPr>
              <a:t>un</a:t>
            </a:r>
            <a:r>
              <a:rPr sz="2000" spc="-40" dirty="0">
                <a:solidFill>
                  <a:schemeClr val="tx1"/>
                </a:solidFill>
                <a:latin typeface="Times New Roman"/>
                <a:cs typeface="Times New Roman"/>
              </a:rPr>
              <a:t> </a:t>
            </a:r>
            <a:r>
              <a:rPr sz="2000" dirty="0">
                <a:solidFill>
                  <a:schemeClr val="tx1"/>
                </a:solidFill>
                <a:latin typeface="Times New Roman"/>
                <a:cs typeface="Times New Roman"/>
              </a:rPr>
              <a:t>polimero con</a:t>
            </a:r>
            <a:r>
              <a:rPr sz="2000" spc="-25" dirty="0">
                <a:solidFill>
                  <a:schemeClr val="tx1"/>
                </a:solidFill>
                <a:latin typeface="Times New Roman"/>
                <a:cs typeface="Times New Roman"/>
              </a:rPr>
              <a:t> </a:t>
            </a:r>
            <a:r>
              <a:rPr sz="2000" dirty="0">
                <a:solidFill>
                  <a:schemeClr val="tx1"/>
                </a:solidFill>
                <a:latin typeface="Times New Roman"/>
                <a:cs typeface="Times New Roman"/>
              </a:rPr>
              <a:t>bassa</a:t>
            </a:r>
            <a:r>
              <a:rPr sz="2000" spc="-45" dirty="0">
                <a:solidFill>
                  <a:schemeClr val="tx1"/>
                </a:solidFill>
                <a:latin typeface="Times New Roman"/>
                <a:cs typeface="Times New Roman"/>
              </a:rPr>
              <a:t> </a:t>
            </a:r>
            <a:r>
              <a:rPr sz="2000" spc="-10" dirty="0">
                <a:solidFill>
                  <a:schemeClr val="tx1"/>
                </a:solidFill>
                <a:latin typeface="Times New Roman"/>
                <a:cs typeface="Times New Roman"/>
              </a:rPr>
              <a:t>polidispersità.</a:t>
            </a:r>
            <a:endParaRPr sz="2000" dirty="0">
              <a:solidFill>
                <a:schemeClr val="tx1"/>
              </a:solidFill>
              <a:latin typeface="Times New Roman"/>
              <a:cs typeface="Times New Roman"/>
            </a:endParaRPr>
          </a:p>
        </p:txBody>
      </p:sp>
      <p:sp>
        <p:nvSpPr>
          <p:cNvPr id="7" name="object 7"/>
          <p:cNvSpPr txBox="1"/>
          <p:nvPr/>
        </p:nvSpPr>
        <p:spPr>
          <a:xfrm>
            <a:off x="152400" y="6125023"/>
            <a:ext cx="8991600" cy="655949"/>
          </a:xfrm>
          <a:prstGeom prst="rect">
            <a:avLst/>
          </a:prstGeom>
          <a:ln w="9525">
            <a:solidFill>
              <a:srgbClr val="4F81BC"/>
            </a:solidFill>
          </a:ln>
        </p:spPr>
        <p:txBody>
          <a:bodyPr vert="horz" wrap="square" lIns="0" tIns="40005" rIns="0" bIns="0" rtlCol="0">
            <a:spAutoFit/>
          </a:bodyPr>
          <a:lstStyle/>
          <a:p>
            <a:pPr marL="91440">
              <a:lnSpc>
                <a:spcPct val="100000"/>
              </a:lnSpc>
              <a:spcBef>
                <a:spcPts val="315"/>
              </a:spcBef>
            </a:pPr>
            <a:r>
              <a:rPr sz="2000" b="1" dirty="0">
                <a:solidFill>
                  <a:schemeClr val="tx1"/>
                </a:solidFill>
                <a:latin typeface="Times New Roman"/>
                <a:cs typeface="Times New Roman"/>
              </a:rPr>
              <a:t>Uno</a:t>
            </a:r>
            <a:r>
              <a:rPr sz="2000" b="1" spc="-35" dirty="0">
                <a:solidFill>
                  <a:schemeClr val="tx1"/>
                </a:solidFill>
                <a:latin typeface="Times New Roman"/>
                <a:cs typeface="Times New Roman"/>
              </a:rPr>
              <a:t> </a:t>
            </a:r>
            <a:r>
              <a:rPr sz="2000" b="1" dirty="0">
                <a:solidFill>
                  <a:schemeClr val="tx1"/>
                </a:solidFill>
                <a:latin typeface="Times New Roman"/>
                <a:cs typeface="Times New Roman"/>
              </a:rPr>
              <a:t>dei</a:t>
            </a:r>
            <a:r>
              <a:rPr sz="2000" b="1" spc="-35" dirty="0">
                <a:solidFill>
                  <a:schemeClr val="tx1"/>
                </a:solidFill>
                <a:latin typeface="Times New Roman"/>
                <a:cs typeface="Times New Roman"/>
              </a:rPr>
              <a:t> </a:t>
            </a:r>
            <a:r>
              <a:rPr sz="2000" b="1" dirty="0">
                <a:solidFill>
                  <a:schemeClr val="tx1"/>
                </a:solidFill>
                <a:latin typeface="Times New Roman"/>
                <a:cs typeface="Times New Roman"/>
              </a:rPr>
              <a:t>catalizzatori</a:t>
            </a:r>
            <a:r>
              <a:rPr sz="2000" b="1" spc="25" dirty="0">
                <a:solidFill>
                  <a:schemeClr val="tx1"/>
                </a:solidFill>
                <a:latin typeface="Times New Roman"/>
                <a:cs typeface="Times New Roman"/>
              </a:rPr>
              <a:t> </a:t>
            </a:r>
            <a:r>
              <a:rPr sz="2000" b="1" dirty="0">
                <a:solidFill>
                  <a:schemeClr val="tx1"/>
                </a:solidFill>
                <a:latin typeface="Times New Roman"/>
                <a:cs typeface="Times New Roman"/>
              </a:rPr>
              <a:t>più</a:t>
            </a:r>
            <a:r>
              <a:rPr sz="2000" b="1" spc="-40" dirty="0">
                <a:solidFill>
                  <a:schemeClr val="tx1"/>
                </a:solidFill>
                <a:latin typeface="Times New Roman"/>
                <a:cs typeface="Times New Roman"/>
              </a:rPr>
              <a:t> </a:t>
            </a:r>
            <a:r>
              <a:rPr sz="2000" b="1" dirty="0">
                <a:solidFill>
                  <a:schemeClr val="tx1"/>
                </a:solidFill>
                <a:latin typeface="Times New Roman"/>
                <a:cs typeface="Times New Roman"/>
              </a:rPr>
              <a:t>utilizzati</a:t>
            </a:r>
            <a:r>
              <a:rPr sz="2000" b="1" spc="20" dirty="0">
                <a:solidFill>
                  <a:schemeClr val="tx1"/>
                </a:solidFill>
                <a:latin typeface="Times New Roman"/>
                <a:cs typeface="Times New Roman"/>
              </a:rPr>
              <a:t> </a:t>
            </a:r>
            <a:r>
              <a:rPr sz="2000" b="1" dirty="0">
                <a:solidFill>
                  <a:schemeClr val="tx1"/>
                </a:solidFill>
                <a:latin typeface="Times New Roman"/>
                <a:cs typeface="Times New Roman"/>
              </a:rPr>
              <a:t>per</a:t>
            </a:r>
            <a:r>
              <a:rPr sz="2000" b="1" spc="-55" dirty="0">
                <a:solidFill>
                  <a:schemeClr val="tx1"/>
                </a:solidFill>
                <a:latin typeface="Times New Roman"/>
                <a:cs typeface="Times New Roman"/>
              </a:rPr>
              <a:t> </a:t>
            </a:r>
            <a:r>
              <a:rPr sz="2000" b="1" dirty="0">
                <a:solidFill>
                  <a:schemeClr val="tx1"/>
                </a:solidFill>
                <a:latin typeface="Times New Roman"/>
                <a:cs typeface="Times New Roman"/>
              </a:rPr>
              <a:t>la</a:t>
            </a:r>
            <a:r>
              <a:rPr sz="2000" b="1" spc="-25" dirty="0">
                <a:solidFill>
                  <a:schemeClr val="tx1"/>
                </a:solidFill>
                <a:latin typeface="Times New Roman"/>
                <a:cs typeface="Times New Roman"/>
              </a:rPr>
              <a:t> </a:t>
            </a:r>
            <a:r>
              <a:rPr sz="2000" b="1" dirty="0">
                <a:solidFill>
                  <a:schemeClr val="tx1"/>
                </a:solidFill>
                <a:latin typeface="Times New Roman"/>
                <a:cs typeface="Times New Roman"/>
              </a:rPr>
              <a:t>sua</a:t>
            </a:r>
            <a:r>
              <a:rPr sz="2000" b="1" spc="-30" dirty="0">
                <a:solidFill>
                  <a:schemeClr val="tx1"/>
                </a:solidFill>
                <a:latin typeface="Times New Roman"/>
                <a:cs typeface="Times New Roman"/>
              </a:rPr>
              <a:t> </a:t>
            </a:r>
            <a:r>
              <a:rPr sz="2000" b="1" dirty="0">
                <a:solidFill>
                  <a:schemeClr val="tx1"/>
                </a:solidFill>
                <a:latin typeface="Times New Roman"/>
                <a:cs typeface="Times New Roman"/>
              </a:rPr>
              <a:t>attività</a:t>
            </a:r>
            <a:r>
              <a:rPr sz="2000" b="1" spc="-15" dirty="0">
                <a:solidFill>
                  <a:schemeClr val="tx1"/>
                </a:solidFill>
                <a:latin typeface="Times New Roman"/>
                <a:cs typeface="Times New Roman"/>
              </a:rPr>
              <a:t> </a:t>
            </a:r>
            <a:r>
              <a:rPr sz="2000" b="1" dirty="0">
                <a:solidFill>
                  <a:schemeClr val="tx1"/>
                </a:solidFill>
                <a:latin typeface="Times New Roman"/>
                <a:cs typeface="Times New Roman"/>
              </a:rPr>
              <a:t>è</a:t>
            </a:r>
            <a:r>
              <a:rPr sz="2000" b="1" spc="-30" dirty="0">
                <a:solidFill>
                  <a:schemeClr val="tx1"/>
                </a:solidFill>
                <a:latin typeface="Times New Roman"/>
                <a:cs typeface="Times New Roman"/>
              </a:rPr>
              <a:t> </a:t>
            </a:r>
            <a:r>
              <a:rPr sz="2000" b="1" dirty="0">
                <a:solidFill>
                  <a:schemeClr val="tx1"/>
                </a:solidFill>
                <a:latin typeface="Times New Roman"/>
                <a:cs typeface="Times New Roman"/>
              </a:rPr>
              <a:t>il</a:t>
            </a:r>
            <a:r>
              <a:rPr sz="2000" b="1" spc="-15" dirty="0">
                <a:solidFill>
                  <a:schemeClr val="tx1"/>
                </a:solidFill>
                <a:latin typeface="Times New Roman"/>
                <a:cs typeface="Times New Roman"/>
              </a:rPr>
              <a:t> </a:t>
            </a:r>
            <a:r>
              <a:rPr sz="2000" b="1" dirty="0">
                <a:solidFill>
                  <a:schemeClr val="tx1"/>
                </a:solidFill>
                <a:latin typeface="Times New Roman"/>
                <a:cs typeface="Times New Roman"/>
              </a:rPr>
              <a:t>rame</a:t>
            </a:r>
            <a:r>
              <a:rPr sz="2000" b="1" spc="-15" dirty="0">
                <a:solidFill>
                  <a:schemeClr val="tx1"/>
                </a:solidFill>
                <a:latin typeface="Times New Roman"/>
                <a:cs typeface="Times New Roman"/>
              </a:rPr>
              <a:t> </a:t>
            </a:r>
            <a:r>
              <a:rPr sz="2000" b="1" dirty="0">
                <a:solidFill>
                  <a:schemeClr val="tx1"/>
                </a:solidFill>
                <a:latin typeface="Times New Roman"/>
                <a:cs typeface="Times New Roman"/>
              </a:rPr>
              <a:t>(I)</a:t>
            </a:r>
            <a:r>
              <a:rPr sz="2000" b="1" spc="-20" dirty="0">
                <a:solidFill>
                  <a:schemeClr val="tx1"/>
                </a:solidFill>
                <a:latin typeface="Times New Roman"/>
                <a:cs typeface="Times New Roman"/>
              </a:rPr>
              <a:t> </a:t>
            </a:r>
            <a:r>
              <a:rPr sz="2000" b="1" spc="-10" dirty="0">
                <a:solidFill>
                  <a:schemeClr val="tx1"/>
                </a:solidFill>
                <a:latin typeface="Times New Roman"/>
                <a:cs typeface="Times New Roman"/>
              </a:rPr>
              <a:t>alogenato</a:t>
            </a:r>
            <a:endParaRPr sz="2000" dirty="0">
              <a:solidFill>
                <a:schemeClr val="tx1"/>
              </a:solidFill>
              <a:latin typeface="Times New Roman"/>
              <a:cs typeface="Times New Roman"/>
            </a:endParaRPr>
          </a:p>
          <a:p>
            <a:pPr marL="91440">
              <a:lnSpc>
                <a:spcPct val="100000"/>
              </a:lnSpc>
              <a:spcBef>
                <a:spcPts val="5"/>
              </a:spcBef>
            </a:pPr>
            <a:r>
              <a:rPr sz="2000" b="1" dirty="0">
                <a:solidFill>
                  <a:schemeClr val="tx1"/>
                </a:solidFill>
                <a:latin typeface="Times New Roman"/>
                <a:cs typeface="Times New Roman"/>
              </a:rPr>
              <a:t>(Cu(I)X)</a:t>
            </a:r>
            <a:r>
              <a:rPr sz="2000" b="1" spc="-20" dirty="0">
                <a:solidFill>
                  <a:schemeClr val="tx1"/>
                </a:solidFill>
                <a:latin typeface="Times New Roman"/>
                <a:cs typeface="Times New Roman"/>
              </a:rPr>
              <a:t> </a:t>
            </a:r>
            <a:r>
              <a:rPr sz="2000" b="1" dirty="0">
                <a:solidFill>
                  <a:schemeClr val="tx1"/>
                </a:solidFill>
                <a:latin typeface="Times New Roman"/>
                <a:cs typeface="Times New Roman"/>
              </a:rPr>
              <a:t>complessato</a:t>
            </a:r>
            <a:r>
              <a:rPr sz="2000" b="1" spc="-15" dirty="0">
                <a:solidFill>
                  <a:schemeClr val="tx1"/>
                </a:solidFill>
                <a:latin typeface="Times New Roman"/>
                <a:cs typeface="Times New Roman"/>
              </a:rPr>
              <a:t> </a:t>
            </a:r>
            <a:r>
              <a:rPr sz="2000" b="1" dirty="0">
                <a:solidFill>
                  <a:schemeClr val="tx1"/>
                </a:solidFill>
                <a:latin typeface="Times New Roman"/>
                <a:cs typeface="Times New Roman"/>
              </a:rPr>
              <a:t>da</a:t>
            </a:r>
            <a:r>
              <a:rPr sz="2000" b="1" spc="-55" dirty="0">
                <a:solidFill>
                  <a:schemeClr val="tx1"/>
                </a:solidFill>
                <a:latin typeface="Times New Roman"/>
                <a:cs typeface="Times New Roman"/>
              </a:rPr>
              <a:t> </a:t>
            </a:r>
            <a:r>
              <a:rPr sz="2000" b="1" dirty="0">
                <a:solidFill>
                  <a:schemeClr val="tx1"/>
                </a:solidFill>
                <a:latin typeface="Times New Roman"/>
                <a:cs typeface="Times New Roman"/>
              </a:rPr>
              <a:t>un</a:t>
            </a:r>
            <a:r>
              <a:rPr sz="2000" b="1" spc="-55" dirty="0">
                <a:solidFill>
                  <a:schemeClr val="tx1"/>
                </a:solidFill>
                <a:latin typeface="Times New Roman"/>
                <a:cs typeface="Times New Roman"/>
              </a:rPr>
              <a:t> </a:t>
            </a:r>
            <a:r>
              <a:rPr sz="2000" b="1" dirty="0">
                <a:solidFill>
                  <a:schemeClr val="tx1"/>
                </a:solidFill>
                <a:latin typeface="Times New Roman"/>
                <a:cs typeface="Times New Roman"/>
              </a:rPr>
              <a:t>legante</a:t>
            </a:r>
            <a:r>
              <a:rPr sz="2000" b="1" spc="-40" dirty="0">
                <a:solidFill>
                  <a:schemeClr val="tx1"/>
                </a:solidFill>
                <a:latin typeface="Times New Roman"/>
                <a:cs typeface="Times New Roman"/>
              </a:rPr>
              <a:t> </a:t>
            </a:r>
            <a:r>
              <a:rPr sz="2000" b="1" dirty="0">
                <a:solidFill>
                  <a:schemeClr val="tx1"/>
                </a:solidFill>
                <a:latin typeface="Times New Roman"/>
                <a:cs typeface="Times New Roman"/>
              </a:rPr>
              <a:t>(L)</a:t>
            </a:r>
            <a:r>
              <a:rPr sz="2000" b="1" spc="-40" dirty="0">
                <a:solidFill>
                  <a:schemeClr val="tx1"/>
                </a:solidFill>
                <a:latin typeface="Times New Roman"/>
                <a:cs typeface="Times New Roman"/>
              </a:rPr>
              <a:t> </a:t>
            </a:r>
            <a:r>
              <a:rPr sz="2000" b="1" spc="-10" dirty="0">
                <a:solidFill>
                  <a:schemeClr val="tx1"/>
                </a:solidFill>
                <a:latin typeface="Times New Roman"/>
                <a:cs typeface="Times New Roman"/>
              </a:rPr>
              <a:t>azotato</a:t>
            </a:r>
            <a:r>
              <a:rPr sz="2000" spc="-10" dirty="0">
                <a:solidFill>
                  <a:schemeClr val="tx1"/>
                </a:solidFill>
                <a:latin typeface="Times New Roman"/>
                <a:cs typeface="Times New Roman"/>
              </a:rPr>
              <a:t>.</a:t>
            </a:r>
            <a:endParaRPr sz="2000" dirty="0">
              <a:solidFill>
                <a:schemeClr val="tx1"/>
              </a:solidFill>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8267" y="1676400"/>
            <a:ext cx="8504733" cy="3733800"/>
            <a:chOff x="1166812" y="2547873"/>
            <a:chExt cx="6924675" cy="2209800"/>
          </a:xfrm>
        </p:grpSpPr>
        <p:pic>
          <p:nvPicPr>
            <p:cNvPr id="3" name="object 3"/>
            <p:cNvPicPr/>
            <p:nvPr/>
          </p:nvPicPr>
          <p:blipFill>
            <a:blip r:embed="rId2" cstate="print"/>
            <a:stretch>
              <a:fillRect/>
            </a:stretch>
          </p:blipFill>
          <p:spPr>
            <a:xfrm>
              <a:off x="1166812" y="2547873"/>
              <a:ext cx="6924675" cy="2209800"/>
            </a:xfrm>
            <a:prstGeom prst="rect">
              <a:avLst/>
            </a:prstGeom>
          </p:spPr>
        </p:pic>
        <p:sp>
          <p:nvSpPr>
            <p:cNvPr id="4" name="object 4"/>
            <p:cNvSpPr/>
            <p:nvPr/>
          </p:nvSpPr>
          <p:spPr>
            <a:xfrm>
              <a:off x="5940171" y="4293107"/>
              <a:ext cx="720090" cy="0"/>
            </a:xfrm>
            <a:custGeom>
              <a:avLst/>
              <a:gdLst/>
              <a:ahLst/>
              <a:cxnLst/>
              <a:rect l="l" t="t" r="r" b="b"/>
              <a:pathLst>
                <a:path w="720090">
                  <a:moveTo>
                    <a:pt x="0" y="0"/>
                  </a:moveTo>
                  <a:lnTo>
                    <a:pt x="720089" y="0"/>
                  </a:lnTo>
                </a:path>
              </a:pathLst>
            </a:custGeom>
            <a:ln w="9525">
              <a:solidFill>
                <a:srgbClr val="FF0000"/>
              </a:solidFill>
            </a:ln>
          </p:spPr>
          <p:txBody>
            <a:bodyPr wrap="square" lIns="0" tIns="0" rIns="0" bIns="0" rtlCol="0"/>
            <a:lstStyle/>
            <a:p>
              <a:endParaRPr/>
            </a:p>
          </p:txBody>
        </p:sp>
      </p:grpSp>
      <p:sp>
        <p:nvSpPr>
          <p:cNvPr id="5" name="object 5"/>
          <p:cNvSpPr txBox="1"/>
          <p:nvPr/>
        </p:nvSpPr>
        <p:spPr>
          <a:xfrm>
            <a:off x="258267" y="134492"/>
            <a:ext cx="28174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SINTESI</a:t>
            </a:r>
            <a:r>
              <a:rPr sz="1800" b="1" spc="-20" dirty="0">
                <a:solidFill>
                  <a:srgbClr val="FF0000"/>
                </a:solidFill>
                <a:latin typeface="Calibri"/>
                <a:cs typeface="Calibri"/>
              </a:rPr>
              <a:t> </a:t>
            </a:r>
            <a:r>
              <a:rPr sz="1800" b="1" dirty="0">
                <a:solidFill>
                  <a:srgbClr val="FF0000"/>
                </a:solidFill>
                <a:latin typeface="Calibri"/>
                <a:cs typeface="Calibri"/>
              </a:rPr>
              <a:t>DI</a:t>
            </a:r>
            <a:r>
              <a:rPr sz="1800" b="1" spc="-20" dirty="0">
                <a:solidFill>
                  <a:srgbClr val="FF0000"/>
                </a:solidFill>
                <a:latin typeface="Calibri"/>
                <a:cs typeface="Calibri"/>
              </a:rPr>
              <a:t> </a:t>
            </a:r>
            <a:r>
              <a:rPr sz="1800" b="1" spc="-10" dirty="0">
                <a:solidFill>
                  <a:srgbClr val="FF0000"/>
                </a:solidFill>
                <a:latin typeface="Calibri"/>
                <a:cs typeface="Calibri"/>
              </a:rPr>
              <a:t>MACROMOLECOLE</a:t>
            </a:r>
            <a:endParaRPr sz="1800">
              <a:latin typeface="Calibri"/>
              <a:cs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9880" rIns="0" bIns="0" rtlCol="0">
            <a:spAutoFit/>
          </a:bodyPr>
          <a:lstStyle/>
          <a:p>
            <a:pPr marL="408940" marR="5080">
              <a:lnSpc>
                <a:spcPct val="100000"/>
              </a:lnSpc>
              <a:spcBef>
                <a:spcPts val="100"/>
              </a:spcBef>
            </a:pPr>
            <a:r>
              <a:rPr sz="1800" dirty="0">
                <a:solidFill>
                  <a:srgbClr val="000000"/>
                </a:solidFill>
              </a:rPr>
              <a:t>I</a:t>
            </a:r>
            <a:r>
              <a:rPr sz="1800" spc="-10" dirty="0">
                <a:solidFill>
                  <a:srgbClr val="000000"/>
                </a:solidFill>
              </a:rPr>
              <a:t> </a:t>
            </a:r>
            <a:r>
              <a:rPr sz="1800" dirty="0">
                <a:solidFill>
                  <a:srgbClr val="000000"/>
                </a:solidFill>
              </a:rPr>
              <a:t>leganti</a:t>
            </a:r>
            <a:r>
              <a:rPr sz="1800" spc="-15" dirty="0">
                <a:solidFill>
                  <a:srgbClr val="000000"/>
                </a:solidFill>
              </a:rPr>
              <a:t> </a:t>
            </a:r>
            <a:r>
              <a:rPr sz="1800" b="1" i="1" dirty="0">
                <a:solidFill>
                  <a:srgbClr val="000000"/>
                </a:solidFill>
                <a:latin typeface="Georgia"/>
                <a:cs typeface="Georgia"/>
              </a:rPr>
              <a:t>L</a:t>
            </a:r>
            <a:r>
              <a:rPr sz="1800" b="1" i="1" spc="-20" dirty="0">
                <a:solidFill>
                  <a:srgbClr val="000000"/>
                </a:solidFill>
                <a:latin typeface="Georgia"/>
                <a:cs typeface="Georgia"/>
              </a:rPr>
              <a:t> </a:t>
            </a:r>
            <a:r>
              <a:rPr sz="1800" dirty="0">
                <a:solidFill>
                  <a:srgbClr val="000000"/>
                </a:solidFill>
              </a:rPr>
              <a:t>maggiormente</a:t>
            </a:r>
            <a:r>
              <a:rPr sz="1800" spc="5" dirty="0">
                <a:solidFill>
                  <a:srgbClr val="000000"/>
                </a:solidFill>
              </a:rPr>
              <a:t> </a:t>
            </a:r>
            <a:r>
              <a:rPr sz="1800" dirty="0">
                <a:solidFill>
                  <a:srgbClr val="000000"/>
                </a:solidFill>
              </a:rPr>
              <a:t>usati</a:t>
            </a:r>
            <a:r>
              <a:rPr sz="1800" spc="-10" dirty="0">
                <a:solidFill>
                  <a:srgbClr val="000000"/>
                </a:solidFill>
              </a:rPr>
              <a:t> </a:t>
            </a:r>
            <a:r>
              <a:rPr sz="1800" dirty="0">
                <a:solidFill>
                  <a:srgbClr val="000000"/>
                </a:solidFill>
              </a:rPr>
              <a:t>sono </a:t>
            </a:r>
            <a:r>
              <a:rPr sz="1800" dirty="0"/>
              <a:t>ammine</a:t>
            </a:r>
            <a:r>
              <a:rPr sz="1800" spc="5" dirty="0"/>
              <a:t> </a:t>
            </a:r>
            <a:r>
              <a:rPr sz="1800" dirty="0"/>
              <a:t>polidentate</a:t>
            </a:r>
            <a:r>
              <a:rPr sz="1800" spc="-20" dirty="0"/>
              <a:t> </a:t>
            </a:r>
            <a:r>
              <a:rPr sz="1800" spc="-10" dirty="0"/>
              <a:t>aromatiche, </a:t>
            </a:r>
            <a:r>
              <a:rPr sz="1800" dirty="0"/>
              <a:t>alifatiche</a:t>
            </a:r>
            <a:r>
              <a:rPr sz="1800" spc="-15" dirty="0"/>
              <a:t> </a:t>
            </a:r>
            <a:r>
              <a:rPr sz="1800" dirty="0"/>
              <a:t>o</a:t>
            </a:r>
            <a:r>
              <a:rPr sz="1800" spc="5" dirty="0"/>
              <a:t> </a:t>
            </a:r>
            <a:r>
              <a:rPr sz="1800" spc="-10" dirty="0"/>
              <a:t>cicliche</a:t>
            </a:r>
            <a:r>
              <a:rPr sz="1800" spc="-10" dirty="0">
                <a:solidFill>
                  <a:srgbClr val="000000"/>
                </a:solidFill>
              </a:rPr>
              <a:t>.</a:t>
            </a:r>
            <a:endParaRPr sz="1800" dirty="0">
              <a:latin typeface="Georgia"/>
              <a:cs typeface="Georgia"/>
            </a:endParaRPr>
          </a:p>
        </p:txBody>
      </p:sp>
      <p:sp>
        <p:nvSpPr>
          <p:cNvPr id="3" name="object 3"/>
          <p:cNvSpPr txBox="1"/>
          <p:nvPr/>
        </p:nvSpPr>
        <p:spPr>
          <a:xfrm>
            <a:off x="808939" y="1325371"/>
            <a:ext cx="7814309" cy="299720"/>
          </a:xfrm>
          <a:prstGeom prst="rect">
            <a:avLst/>
          </a:prstGeom>
        </p:spPr>
        <p:txBody>
          <a:bodyPr vert="horz" wrap="square" lIns="0" tIns="12700" rIns="0" bIns="0" rtlCol="0">
            <a:spAutoFit/>
          </a:bodyPr>
          <a:lstStyle/>
          <a:p>
            <a:pPr marL="38100">
              <a:lnSpc>
                <a:spcPct val="100000"/>
              </a:lnSpc>
              <a:spcBef>
                <a:spcPts val="100"/>
              </a:spcBef>
              <a:tabLst>
                <a:tab pos="1607820" algn="l"/>
                <a:tab pos="2403475" algn="l"/>
                <a:tab pos="3299460" algn="l"/>
                <a:tab pos="4435475" algn="l"/>
                <a:tab pos="4768850" algn="l"/>
                <a:tab pos="5241290" algn="l"/>
                <a:tab pos="6895465" algn="l"/>
                <a:tab pos="7393940" algn="l"/>
              </a:tabLst>
            </a:pPr>
            <a:r>
              <a:rPr sz="1800" spc="-10" dirty="0">
                <a:latin typeface="Georgia"/>
                <a:cs typeface="Georgia"/>
              </a:rPr>
              <a:t>Generalmente</a:t>
            </a:r>
            <a:r>
              <a:rPr sz="1800" dirty="0">
                <a:latin typeface="Georgia"/>
                <a:cs typeface="Georgia"/>
              </a:rPr>
              <a:t>	</a:t>
            </a:r>
            <a:r>
              <a:rPr sz="1800" spc="-10" dirty="0">
                <a:latin typeface="Georgia"/>
                <a:cs typeface="Georgia"/>
              </a:rPr>
              <a:t>quindi</a:t>
            </a:r>
            <a:r>
              <a:rPr sz="1800" dirty="0">
                <a:latin typeface="Georgia"/>
                <a:cs typeface="Georgia"/>
              </a:rPr>
              <a:t>	</a:t>
            </a:r>
            <a:r>
              <a:rPr sz="1800" spc="-10" dirty="0">
                <a:latin typeface="Georgia"/>
                <a:cs typeface="Georgia"/>
              </a:rPr>
              <a:t>avremo</a:t>
            </a:r>
            <a:r>
              <a:rPr sz="1800" dirty="0">
                <a:latin typeface="Georgia"/>
                <a:cs typeface="Georgia"/>
              </a:rPr>
              <a:t>	</a:t>
            </a:r>
            <a:r>
              <a:rPr sz="1800" spc="-10" dirty="0">
                <a:latin typeface="Georgia"/>
                <a:cs typeface="Georgia"/>
              </a:rPr>
              <a:t>complessi</a:t>
            </a:r>
            <a:r>
              <a:rPr sz="1800" dirty="0">
                <a:latin typeface="Georgia"/>
                <a:cs typeface="Georgia"/>
              </a:rPr>
              <a:t>	</a:t>
            </a:r>
            <a:r>
              <a:rPr sz="1800" spc="-25" dirty="0">
                <a:latin typeface="Georgia"/>
                <a:cs typeface="Georgia"/>
              </a:rPr>
              <a:t>di</a:t>
            </a:r>
            <a:r>
              <a:rPr sz="1800" dirty="0">
                <a:latin typeface="Georgia"/>
                <a:cs typeface="Georgia"/>
              </a:rPr>
              <a:t>	</a:t>
            </a:r>
            <a:r>
              <a:rPr sz="1800" spc="-25" dirty="0">
                <a:latin typeface="Georgia"/>
                <a:cs typeface="Georgia"/>
              </a:rPr>
              <a:t>Cu</a:t>
            </a:r>
            <a:r>
              <a:rPr sz="1800" spc="-37" baseline="25462" dirty="0">
                <a:latin typeface="Georgia"/>
                <a:cs typeface="Georgia"/>
              </a:rPr>
              <a:t>I</a:t>
            </a:r>
            <a:r>
              <a:rPr sz="1800" baseline="25462" dirty="0">
                <a:latin typeface="Georgia"/>
                <a:cs typeface="Georgia"/>
              </a:rPr>
              <a:t>	</a:t>
            </a:r>
            <a:r>
              <a:rPr sz="1800" spc="-10" dirty="0">
                <a:latin typeface="Georgia"/>
                <a:cs typeface="Georgia"/>
              </a:rPr>
              <a:t>tetracoordinati</a:t>
            </a:r>
            <a:r>
              <a:rPr sz="1800" dirty="0">
                <a:latin typeface="Georgia"/>
                <a:cs typeface="Georgia"/>
              </a:rPr>
              <a:t>	</a:t>
            </a:r>
            <a:r>
              <a:rPr sz="1800" spc="-25" dirty="0">
                <a:latin typeface="Georgia"/>
                <a:cs typeface="Georgia"/>
              </a:rPr>
              <a:t>con</a:t>
            </a:r>
            <a:r>
              <a:rPr sz="1800" dirty="0">
                <a:latin typeface="Georgia"/>
                <a:cs typeface="Georgia"/>
              </a:rPr>
              <a:t>	</a:t>
            </a:r>
            <a:r>
              <a:rPr sz="1800" spc="-25" dirty="0">
                <a:latin typeface="Georgia"/>
                <a:cs typeface="Georgia"/>
              </a:rPr>
              <a:t>una</a:t>
            </a:r>
            <a:endParaRPr sz="1800" dirty="0">
              <a:latin typeface="Georgia"/>
              <a:cs typeface="Georgia"/>
            </a:endParaRPr>
          </a:p>
        </p:txBody>
      </p:sp>
      <p:sp>
        <p:nvSpPr>
          <p:cNvPr id="4" name="object 4"/>
          <p:cNvSpPr txBox="1"/>
          <p:nvPr/>
        </p:nvSpPr>
        <p:spPr>
          <a:xfrm>
            <a:off x="7750429" y="1531111"/>
            <a:ext cx="472440" cy="299720"/>
          </a:xfrm>
          <a:prstGeom prst="rect">
            <a:avLst/>
          </a:prstGeom>
        </p:spPr>
        <p:txBody>
          <a:bodyPr vert="horz" wrap="square" lIns="0" tIns="12700" rIns="0" bIns="0" rtlCol="0">
            <a:spAutoFit/>
          </a:bodyPr>
          <a:lstStyle/>
          <a:p>
            <a:pPr marL="38100">
              <a:lnSpc>
                <a:spcPct val="100000"/>
              </a:lnSpc>
              <a:spcBef>
                <a:spcPts val="100"/>
              </a:spcBef>
            </a:pPr>
            <a:r>
              <a:rPr sz="2700" spc="-30" baseline="-16975" dirty="0">
                <a:latin typeface="Georgia"/>
                <a:cs typeface="Georgia"/>
              </a:rPr>
              <a:t>Cu</a:t>
            </a:r>
            <a:r>
              <a:rPr sz="1200" spc="-20" dirty="0">
                <a:latin typeface="Georgia"/>
                <a:cs typeface="Georgia"/>
              </a:rPr>
              <a:t>II</a:t>
            </a:r>
            <a:endParaRPr sz="1200">
              <a:latin typeface="Georgia"/>
              <a:cs typeface="Georgia"/>
            </a:endParaRPr>
          </a:p>
        </p:txBody>
      </p:sp>
      <p:sp>
        <p:nvSpPr>
          <p:cNvPr id="5" name="object 5"/>
          <p:cNvSpPr txBox="1"/>
          <p:nvPr/>
        </p:nvSpPr>
        <p:spPr>
          <a:xfrm>
            <a:off x="834339" y="1599691"/>
            <a:ext cx="7763509" cy="299720"/>
          </a:xfrm>
          <a:prstGeom prst="rect">
            <a:avLst/>
          </a:prstGeom>
        </p:spPr>
        <p:txBody>
          <a:bodyPr vert="horz" wrap="square" lIns="0" tIns="12700" rIns="0" bIns="0" rtlCol="0">
            <a:spAutoFit/>
          </a:bodyPr>
          <a:lstStyle/>
          <a:p>
            <a:pPr marL="12700">
              <a:lnSpc>
                <a:spcPct val="100000"/>
              </a:lnSpc>
              <a:spcBef>
                <a:spcPts val="100"/>
              </a:spcBef>
              <a:tabLst>
                <a:tab pos="1800225" algn="l"/>
                <a:tab pos="3193415" algn="l"/>
                <a:tab pos="3606165" algn="l"/>
                <a:tab pos="4665980" algn="l"/>
                <a:tab pos="5932805" algn="l"/>
                <a:tab pos="7639684" algn="l"/>
              </a:tabLst>
            </a:pPr>
            <a:r>
              <a:rPr sz="1800" spc="-10" dirty="0">
                <a:latin typeface="Georgia"/>
                <a:cs typeface="Georgia"/>
              </a:rPr>
              <a:t>configurazione</a:t>
            </a:r>
            <a:r>
              <a:rPr sz="1800" dirty="0">
                <a:latin typeface="Georgia"/>
                <a:cs typeface="Georgia"/>
              </a:rPr>
              <a:t>	</a:t>
            </a:r>
            <a:r>
              <a:rPr sz="1800" spc="-10" dirty="0">
                <a:latin typeface="Georgia"/>
                <a:cs typeface="Georgia"/>
              </a:rPr>
              <a:t>tetraedrica</a:t>
            </a:r>
            <a:r>
              <a:rPr sz="1800" dirty="0">
                <a:latin typeface="Georgia"/>
                <a:cs typeface="Georgia"/>
              </a:rPr>
              <a:t>	</a:t>
            </a:r>
            <a:r>
              <a:rPr sz="1800" spc="-50" dirty="0">
                <a:latin typeface="Georgia"/>
                <a:cs typeface="Georgia"/>
              </a:rPr>
              <a:t>o</a:t>
            </a:r>
            <a:r>
              <a:rPr sz="1800" dirty="0">
                <a:latin typeface="Georgia"/>
                <a:cs typeface="Georgia"/>
              </a:rPr>
              <a:t>	</a:t>
            </a:r>
            <a:r>
              <a:rPr sz="1800" spc="-10" dirty="0">
                <a:latin typeface="Georgia"/>
                <a:cs typeface="Georgia"/>
              </a:rPr>
              <a:t>planare</a:t>
            </a:r>
            <a:r>
              <a:rPr sz="1800" dirty="0">
                <a:latin typeface="Georgia"/>
                <a:cs typeface="Georgia"/>
              </a:rPr>
              <a:t>	</a:t>
            </a:r>
            <a:r>
              <a:rPr sz="1800" spc="-10" dirty="0">
                <a:latin typeface="Georgia"/>
                <a:cs typeface="Georgia"/>
              </a:rPr>
              <a:t>quadrata,</a:t>
            </a:r>
            <a:r>
              <a:rPr sz="1800" dirty="0">
                <a:latin typeface="Georgia"/>
                <a:cs typeface="Georgia"/>
              </a:rPr>
              <a:t>	</a:t>
            </a:r>
            <a:r>
              <a:rPr sz="1800" spc="-10" dirty="0">
                <a:latin typeface="Georgia"/>
                <a:cs typeface="Georgia"/>
              </a:rPr>
              <a:t>mentre</a:t>
            </a:r>
            <a:r>
              <a:rPr sz="1800" dirty="0">
                <a:latin typeface="Georgia"/>
                <a:cs typeface="Georgia"/>
              </a:rPr>
              <a:t>	</a:t>
            </a:r>
            <a:r>
              <a:rPr sz="1800" spc="-50" dirty="0">
                <a:latin typeface="Georgia"/>
                <a:cs typeface="Georgia"/>
              </a:rPr>
              <a:t>è</a:t>
            </a:r>
            <a:endParaRPr sz="1800" dirty="0">
              <a:latin typeface="Georgia"/>
              <a:cs typeface="Georgia"/>
            </a:endParaRPr>
          </a:p>
        </p:txBody>
      </p:sp>
      <p:sp>
        <p:nvSpPr>
          <p:cNvPr id="6" name="object 6"/>
          <p:cNvSpPr txBox="1"/>
          <p:nvPr/>
        </p:nvSpPr>
        <p:spPr>
          <a:xfrm>
            <a:off x="834339" y="1873961"/>
            <a:ext cx="745426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Georgia"/>
                <a:cs typeface="Georgia"/>
              </a:rPr>
              <a:t>pentacoordinato,</a:t>
            </a:r>
            <a:r>
              <a:rPr sz="1800" spc="-35" dirty="0">
                <a:latin typeface="Georgia"/>
                <a:cs typeface="Georgia"/>
              </a:rPr>
              <a:t> </a:t>
            </a:r>
            <a:r>
              <a:rPr sz="1800" dirty="0">
                <a:latin typeface="Georgia"/>
                <a:cs typeface="Georgia"/>
              </a:rPr>
              <a:t>in</a:t>
            </a:r>
            <a:r>
              <a:rPr sz="1800" spc="-20" dirty="0">
                <a:latin typeface="Georgia"/>
                <a:cs typeface="Georgia"/>
              </a:rPr>
              <a:t> </a:t>
            </a:r>
            <a:r>
              <a:rPr sz="1800" dirty="0">
                <a:latin typeface="Georgia"/>
                <a:cs typeface="Georgia"/>
              </a:rPr>
              <a:t>strutture</a:t>
            </a:r>
            <a:r>
              <a:rPr sz="1800" spc="5" dirty="0">
                <a:latin typeface="Georgia"/>
                <a:cs typeface="Georgia"/>
              </a:rPr>
              <a:t> </a:t>
            </a:r>
            <a:r>
              <a:rPr sz="1800" dirty="0">
                <a:latin typeface="Georgia"/>
                <a:cs typeface="Georgia"/>
              </a:rPr>
              <a:t>a</a:t>
            </a:r>
            <a:r>
              <a:rPr sz="1800" spc="-20" dirty="0">
                <a:latin typeface="Georgia"/>
                <a:cs typeface="Georgia"/>
              </a:rPr>
              <a:t> </a:t>
            </a:r>
            <a:r>
              <a:rPr sz="1800" dirty="0">
                <a:latin typeface="Georgia"/>
                <a:cs typeface="Georgia"/>
              </a:rPr>
              <a:t>piramide</a:t>
            </a:r>
            <a:r>
              <a:rPr sz="1800" spc="-5" dirty="0">
                <a:latin typeface="Georgia"/>
                <a:cs typeface="Georgia"/>
              </a:rPr>
              <a:t> </a:t>
            </a:r>
            <a:r>
              <a:rPr sz="1800" dirty="0">
                <a:latin typeface="Georgia"/>
                <a:cs typeface="Georgia"/>
              </a:rPr>
              <a:t>quadrata</a:t>
            </a:r>
            <a:r>
              <a:rPr sz="1800" spc="5" dirty="0">
                <a:latin typeface="Georgia"/>
                <a:cs typeface="Georgia"/>
              </a:rPr>
              <a:t> </a:t>
            </a:r>
            <a:r>
              <a:rPr sz="1800" dirty="0">
                <a:latin typeface="Georgia"/>
                <a:cs typeface="Georgia"/>
              </a:rPr>
              <a:t>o</a:t>
            </a:r>
            <a:r>
              <a:rPr sz="1800" spc="-10" dirty="0">
                <a:latin typeface="Georgia"/>
                <a:cs typeface="Georgia"/>
              </a:rPr>
              <a:t> </a:t>
            </a:r>
            <a:r>
              <a:rPr sz="1800" dirty="0">
                <a:latin typeface="Georgia"/>
                <a:cs typeface="Georgia"/>
              </a:rPr>
              <a:t>bipiramide</a:t>
            </a:r>
            <a:r>
              <a:rPr sz="1800" spc="-10" dirty="0">
                <a:latin typeface="Georgia"/>
                <a:cs typeface="Georgia"/>
              </a:rPr>
              <a:t> trigonale.</a:t>
            </a:r>
            <a:endParaRPr sz="1800" dirty="0">
              <a:latin typeface="Georgia"/>
              <a:cs typeface="Georgia"/>
            </a:endParaRPr>
          </a:p>
        </p:txBody>
      </p:sp>
      <p:pic>
        <p:nvPicPr>
          <p:cNvPr id="7" name="object 7"/>
          <p:cNvPicPr/>
          <p:nvPr/>
        </p:nvPicPr>
        <p:blipFill>
          <a:blip r:embed="rId2" cstate="print"/>
          <a:stretch>
            <a:fillRect/>
          </a:stretch>
        </p:blipFill>
        <p:spPr>
          <a:xfrm>
            <a:off x="763807" y="2605474"/>
            <a:ext cx="4821599" cy="3307762"/>
          </a:xfrm>
          <a:prstGeom prst="rect">
            <a:avLst/>
          </a:prstGeom>
        </p:spPr>
      </p:pic>
      <p:sp>
        <p:nvSpPr>
          <p:cNvPr id="8" name="object 8"/>
          <p:cNvSpPr txBox="1"/>
          <p:nvPr/>
        </p:nvSpPr>
        <p:spPr>
          <a:xfrm>
            <a:off x="5443854" y="2878912"/>
            <a:ext cx="3157220" cy="2221230"/>
          </a:xfrm>
          <a:prstGeom prst="rect">
            <a:avLst/>
          </a:prstGeom>
        </p:spPr>
        <p:txBody>
          <a:bodyPr vert="horz" wrap="square" lIns="0" tIns="12700" rIns="0" bIns="0" rtlCol="0">
            <a:spAutoFit/>
          </a:bodyPr>
          <a:lstStyle/>
          <a:p>
            <a:pPr marL="12700" marR="5080">
              <a:lnSpc>
                <a:spcPct val="100000"/>
              </a:lnSpc>
              <a:spcBef>
                <a:spcPts val="100"/>
              </a:spcBef>
              <a:tabLst>
                <a:tab pos="285115" algn="l"/>
                <a:tab pos="796925" algn="l"/>
                <a:tab pos="934085" algn="l"/>
                <a:tab pos="1188720" algn="l"/>
                <a:tab pos="1493520" algn="l"/>
                <a:tab pos="1898014" algn="l"/>
                <a:tab pos="1941830" algn="l"/>
                <a:tab pos="2258695" algn="l"/>
                <a:tab pos="2414270" algn="l"/>
                <a:tab pos="2566670" algn="l"/>
                <a:tab pos="2690495" algn="l"/>
                <a:tab pos="2940050" algn="l"/>
              </a:tabLst>
            </a:pPr>
            <a:r>
              <a:rPr sz="1800" spc="-50" dirty="0">
                <a:latin typeface="Georgia"/>
                <a:cs typeface="Georgia"/>
              </a:rPr>
              <a:t>I</a:t>
            </a:r>
            <a:r>
              <a:rPr sz="1800" dirty="0">
                <a:latin typeface="Georgia"/>
                <a:cs typeface="Georgia"/>
              </a:rPr>
              <a:t>	</a:t>
            </a:r>
            <a:r>
              <a:rPr sz="1800" spc="-10" dirty="0">
                <a:latin typeface="Georgia"/>
                <a:cs typeface="Georgia"/>
              </a:rPr>
              <a:t>sistemi</a:t>
            </a:r>
            <a:r>
              <a:rPr sz="1800" dirty="0">
                <a:latin typeface="Georgia"/>
                <a:cs typeface="Georgia"/>
              </a:rPr>
              <a:t>	</a:t>
            </a:r>
            <a:r>
              <a:rPr sz="1800" spc="-400" dirty="0">
                <a:latin typeface="Georgia"/>
                <a:cs typeface="Georgia"/>
              </a:rPr>
              <a:t> </a:t>
            </a:r>
            <a:r>
              <a:rPr sz="1800" spc="-25" dirty="0">
                <a:latin typeface="Georgia"/>
                <a:cs typeface="Georgia"/>
              </a:rPr>
              <a:t>a</a:t>
            </a:r>
            <a:r>
              <a:rPr sz="1800" dirty="0">
                <a:latin typeface="Georgia"/>
                <a:cs typeface="Georgia"/>
              </a:rPr>
              <a:t>	</a:t>
            </a:r>
            <a:r>
              <a:rPr sz="1800" spc="-20" dirty="0">
                <a:latin typeface="Georgia"/>
                <a:cs typeface="Georgia"/>
              </a:rPr>
              <a:t>ponte</a:t>
            </a:r>
            <a:r>
              <a:rPr sz="1800" dirty="0">
                <a:latin typeface="Georgia"/>
                <a:cs typeface="Georgia"/>
              </a:rPr>
              <a:t>	</a:t>
            </a:r>
            <a:r>
              <a:rPr sz="1800" spc="-50" dirty="0">
                <a:latin typeface="Georgia"/>
                <a:cs typeface="Georgia"/>
              </a:rPr>
              <a:t>o</a:t>
            </a:r>
            <a:r>
              <a:rPr sz="1800" dirty="0">
                <a:latin typeface="Georgia"/>
                <a:cs typeface="Georgia"/>
              </a:rPr>
              <a:t>		</a:t>
            </a:r>
            <a:r>
              <a:rPr sz="1800" spc="-10" dirty="0">
                <a:latin typeface="Georgia"/>
                <a:cs typeface="Georgia"/>
              </a:rPr>
              <a:t>ciclici danno</a:t>
            </a:r>
            <a:r>
              <a:rPr sz="1800" dirty="0">
                <a:latin typeface="Georgia"/>
                <a:cs typeface="Georgia"/>
              </a:rPr>
              <a:t>	</a:t>
            </a:r>
            <a:r>
              <a:rPr sz="1800" spc="-10" dirty="0">
                <a:latin typeface="Georgia"/>
                <a:cs typeface="Georgia"/>
              </a:rPr>
              <a:t>complessi</a:t>
            </a:r>
            <a:r>
              <a:rPr sz="1800" dirty="0">
                <a:latin typeface="Georgia"/>
                <a:cs typeface="Georgia"/>
              </a:rPr>
              <a:t>		</a:t>
            </a:r>
            <a:r>
              <a:rPr sz="1800" spc="-25" dirty="0">
                <a:latin typeface="Georgia"/>
                <a:cs typeface="Georgia"/>
              </a:rPr>
              <a:t>più</a:t>
            </a:r>
            <a:r>
              <a:rPr sz="1800" dirty="0">
                <a:latin typeface="Georgia"/>
                <a:cs typeface="Georgia"/>
              </a:rPr>
              <a:t>	</a:t>
            </a:r>
            <a:r>
              <a:rPr sz="1800" spc="-10" dirty="0">
                <a:latin typeface="Georgia"/>
                <a:cs typeface="Georgia"/>
              </a:rPr>
              <a:t>reattivi rispetto</a:t>
            </a:r>
            <a:r>
              <a:rPr sz="1800" dirty="0">
                <a:latin typeface="Georgia"/>
                <a:cs typeface="Georgia"/>
              </a:rPr>
              <a:t>		</a:t>
            </a:r>
            <a:r>
              <a:rPr sz="1800" spc="-50" dirty="0">
                <a:latin typeface="Georgia"/>
                <a:cs typeface="Georgia"/>
              </a:rPr>
              <a:t>a</a:t>
            </a:r>
            <a:r>
              <a:rPr sz="1800" dirty="0">
                <a:latin typeface="Georgia"/>
                <a:cs typeface="Georgia"/>
              </a:rPr>
              <a:t>	</a:t>
            </a:r>
            <a:r>
              <a:rPr sz="1800" spc="-10" dirty="0">
                <a:latin typeface="Georgia"/>
                <a:cs typeface="Georgia"/>
              </a:rPr>
              <a:t>quelli</a:t>
            </a:r>
            <a:r>
              <a:rPr sz="1800" dirty="0">
                <a:latin typeface="Georgia"/>
                <a:cs typeface="Georgia"/>
              </a:rPr>
              <a:t>	</a:t>
            </a:r>
            <a:r>
              <a:rPr sz="1800" spc="-10" dirty="0">
                <a:latin typeface="Georgia"/>
                <a:cs typeface="Georgia"/>
              </a:rPr>
              <a:t>lineari</a:t>
            </a:r>
            <a:r>
              <a:rPr sz="1800" dirty="0">
                <a:latin typeface="Georgia"/>
                <a:cs typeface="Georgia"/>
              </a:rPr>
              <a:t>		</a:t>
            </a:r>
            <a:r>
              <a:rPr sz="1800" spc="-50" dirty="0">
                <a:latin typeface="Georgia"/>
                <a:cs typeface="Georgia"/>
              </a:rPr>
              <a:t>e</a:t>
            </a:r>
            <a:r>
              <a:rPr sz="1800" dirty="0">
                <a:latin typeface="Georgia"/>
                <a:cs typeface="Georgia"/>
              </a:rPr>
              <a:t>	</a:t>
            </a:r>
            <a:r>
              <a:rPr sz="1800" spc="-25" dirty="0">
                <a:latin typeface="Georgia"/>
                <a:cs typeface="Georgia"/>
              </a:rPr>
              <a:t>in </a:t>
            </a:r>
            <a:r>
              <a:rPr sz="1800" dirty="0">
                <a:latin typeface="Georgia"/>
                <a:cs typeface="Georgia"/>
              </a:rPr>
              <a:t>base</a:t>
            </a:r>
            <a:r>
              <a:rPr sz="1800" spc="210" dirty="0">
                <a:latin typeface="Georgia"/>
                <a:cs typeface="Georgia"/>
              </a:rPr>
              <a:t> </a:t>
            </a:r>
            <a:r>
              <a:rPr sz="1800" dirty="0">
                <a:latin typeface="Georgia"/>
                <a:cs typeface="Georgia"/>
              </a:rPr>
              <a:t>alla</a:t>
            </a:r>
            <a:r>
              <a:rPr sz="1800" spc="225" dirty="0">
                <a:latin typeface="Georgia"/>
                <a:cs typeface="Georgia"/>
              </a:rPr>
              <a:t> </a:t>
            </a:r>
            <a:r>
              <a:rPr sz="1800" dirty="0">
                <a:latin typeface="Georgia"/>
                <a:cs typeface="Georgia"/>
              </a:rPr>
              <a:t>natura</a:t>
            </a:r>
            <a:r>
              <a:rPr sz="1800" spc="225" dirty="0">
                <a:latin typeface="Georgia"/>
                <a:cs typeface="Georgia"/>
              </a:rPr>
              <a:t> </a:t>
            </a:r>
            <a:r>
              <a:rPr sz="1800" dirty="0">
                <a:latin typeface="Georgia"/>
                <a:cs typeface="Georgia"/>
              </a:rPr>
              <a:t>di</a:t>
            </a:r>
            <a:r>
              <a:rPr sz="1800" spc="220" dirty="0">
                <a:latin typeface="Georgia"/>
                <a:cs typeface="Georgia"/>
              </a:rPr>
              <a:t> </a:t>
            </a:r>
            <a:r>
              <a:rPr sz="1800" dirty="0">
                <a:latin typeface="Georgia"/>
                <a:cs typeface="Georgia"/>
              </a:rPr>
              <a:t>N</a:t>
            </a:r>
            <a:r>
              <a:rPr sz="1800" spc="215" dirty="0">
                <a:latin typeface="Georgia"/>
                <a:cs typeface="Georgia"/>
              </a:rPr>
              <a:t> </a:t>
            </a:r>
            <a:r>
              <a:rPr sz="1800" dirty="0">
                <a:latin typeface="Georgia"/>
                <a:cs typeface="Georgia"/>
              </a:rPr>
              <a:t>si</a:t>
            </a:r>
            <a:r>
              <a:rPr sz="1800" spc="220" dirty="0">
                <a:latin typeface="Georgia"/>
                <a:cs typeface="Georgia"/>
              </a:rPr>
              <a:t> </a:t>
            </a:r>
            <a:r>
              <a:rPr sz="1800" dirty="0">
                <a:latin typeface="Georgia"/>
                <a:cs typeface="Georgia"/>
              </a:rPr>
              <a:t>ha,</a:t>
            </a:r>
            <a:r>
              <a:rPr sz="1800" spc="215" dirty="0">
                <a:latin typeface="Georgia"/>
                <a:cs typeface="Georgia"/>
              </a:rPr>
              <a:t> </a:t>
            </a:r>
            <a:r>
              <a:rPr sz="1800" spc="-25" dirty="0">
                <a:latin typeface="Georgia"/>
                <a:cs typeface="Georgia"/>
              </a:rPr>
              <a:t>in </a:t>
            </a:r>
            <a:r>
              <a:rPr sz="1800" dirty="0">
                <a:latin typeface="Georgia"/>
                <a:cs typeface="Georgia"/>
              </a:rPr>
              <a:t>ordine di</a:t>
            </a:r>
            <a:r>
              <a:rPr sz="1800" spc="-20" dirty="0">
                <a:latin typeface="Georgia"/>
                <a:cs typeface="Georgia"/>
              </a:rPr>
              <a:t> </a:t>
            </a:r>
            <a:r>
              <a:rPr sz="1800" dirty="0">
                <a:latin typeface="Georgia"/>
                <a:cs typeface="Georgia"/>
              </a:rPr>
              <a:t>reattività</a:t>
            </a:r>
            <a:r>
              <a:rPr sz="1800" spc="15" dirty="0">
                <a:latin typeface="Georgia"/>
                <a:cs typeface="Georgia"/>
              </a:rPr>
              <a:t> </a:t>
            </a:r>
            <a:r>
              <a:rPr sz="1800" spc="-10" dirty="0">
                <a:latin typeface="Georgia"/>
                <a:cs typeface="Georgia"/>
              </a:rPr>
              <a:t>crescente: </a:t>
            </a:r>
            <a:r>
              <a:rPr sz="1800" b="1" dirty="0">
                <a:latin typeface="Georgia"/>
                <a:cs typeface="Georgia"/>
              </a:rPr>
              <a:t>piridina</a:t>
            </a:r>
            <a:r>
              <a:rPr sz="1800" b="1" spc="80" dirty="0">
                <a:latin typeface="Georgia"/>
                <a:cs typeface="Georgia"/>
              </a:rPr>
              <a:t> </a:t>
            </a:r>
            <a:r>
              <a:rPr sz="1800" b="1" dirty="0">
                <a:latin typeface="Cambria Math"/>
                <a:cs typeface="Cambria Math"/>
              </a:rPr>
              <a:t>≃</a:t>
            </a:r>
            <a:r>
              <a:rPr sz="1800" b="1" spc="145" dirty="0">
                <a:latin typeface="Cambria Math"/>
                <a:cs typeface="Cambria Math"/>
              </a:rPr>
              <a:t> </a:t>
            </a:r>
            <a:r>
              <a:rPr sz="1800" b="1" dirty="0">
                <a:latin typeface="Georgia"/>
                <a:cs typeface="Georgia"/>
              </a:rPr>
              <a:t>alchilammina</a:t>
            </a:r>
            <a:r>
              <a:rPr sz="1800" b="1" spc="105" dirty="0">
                <a:latin typeface="Georgia"/>
                <a:cs typeface="Georgia"/>
              </a:rPr>
              <a:t> </a:t>
            </a:r>
            <a:r>
              <a:rPr sz="1800" b="1" spc="-50" dirty="0">
                <a:latin typeface="Georgia"/>
                <a:cs typeface="Georgia"/>
              </a:rPr>
              <a:t>&lt; </a:t>
            </a:r>
            <a:r>
              <a:rPr sz="1800" b="1" dirty="0">
                <a:latin typeface="Georgia"/>
                <a:cs typeface="Georgia"/>
              </a:rPr>
              <a:t>alchilimmina&lt;</a:t>
            </a:r>
            <a:r>
              <a:rPr sz="1800" b="1" spc="20" dirty="0">
                <a:latin typeface="Georgia"/>
                <a:cs typeface="Georgia"/>
              </a:rPr>
              <a:t> </a:t>
            </a:r>
            <a:r>
              <a:rPr sz="1800" b="1" spc="-10" dirty="0">
                <a:latin typeface="Georgia"/>
                <a:cs typeface="Georgia"/>
              </a:rPr>
              <a:t>arilimmina</a:t>
            </a:r>
            <a:endParaRPr sz="1800" dirty="0">
              <a:latin typeface="Georgia"/>
              <a:cs typeface="Georgia"/>
            </a:endParaRPr>
          </a:p>
          <a:p>
            <a:pPr marL="12700">
              <a:lnSpc>
                <a:spcPct val="100000"/>
              </a:lnSpc>
              <a:spcBef>
                <a:spcPts val="5"/>
              </a:spcBef>
            </a:pPr>
            <a:r>
              <a:rPr sz="1800" b="1" dirty="0">
                <a:latin typeface="Georgia"/>
                <a:cs typeface="Georgia"/>
              </a:rPr>
              <a:t>&lt;</a:t>
            </a:r>
            <a:r>
              <a:rPr sz="1800" b="1" spc="5" dirty="0">
                <a:latin typeface="Georgia"/>
                <a:cs typeface="Georgia"/>
              </a:rPr>
              <a:t> </a:t>
            </a:r>
            <a:r>
              <a:rPr sz="1800" b="1" spc="-10" dirty="0">
                <a:latin typeface="Georgia"/>
                <a:cs typeface="Georgia"/>
              </a:rPr>
              <a:t>arilammina</a:t>
            </a:r>
            <a:endParaRPr sz="1800" dirty="0">
              <a:latin typeface="Georgia"/>
              <a:cs typeface="Georgia"/>
            </a:endParaRPr>
          </a:p>
        </p:txBody>
      </p:sp>
      <p:sp>
        <p:nvSpPr>
          <p:cNvPr id="9" name="object 9"/>
          <p:cNvSpPr txBox="1"/>
          <p:nvPr/>
        </p:nvSpPr>
        <p:spPr>
          <a:xfrm>
            <a:off x="2970402" y="6160109"/>
            <a:ext cx="394589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Georgia"/>
                <a:cs typeface="Georgia"/>
              </a:rPr>
              <a:t>PMDETA=N,N,N′,N′′,N′′-pentamethyldiethylenetriamine</a:t>
            </a:r>
            <a:endParaRPr sz="1200">
              <a:latin typeface="Georgia"/>
              <a:cs typeface="Georgia"/>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5828" y="4191000"/>
            <a:ext cx="8847338" cy="1887055"/>
          </a:xfrm>
          <a:prstGeom prst="rect">
            <a:avLst/>
          </a:prstGeom>
          <a:ln w="9525">
            <a:solidFill>
              <a:srgbClr val="4F81BC"/>
            </a:solidFill>
          </a:ln>
        </p:spPr>
        <p:txBody>
          <a:bodyPr vert="horz" wrap="square" lIns="0" tIns="40005" rIns="0" bIns="0" rtlCol="0">
            <a:spAutoFit/>
          </a:bodyPr>
          <a:lstStyle/>
          <a:p>
            <a:pPr marL="91440" algn="just">
              <a:lnSpc>
                <a:spcPct val="100000"/>
              </a:lnSpc>
              <a:spcBef>
                <a:spcPts val="315"/>
              </a:spcBef>
            </a:pPr>
            <a:r>
              <a:rPr sz="2000" dirty="0">
                <a:solidFill>
                  <a:srgbClr val="0000FF"/>
                </a:solidFill>
                <a:latin typeface="Times New Roman"/>
                <a:cs typeface="Times New Roman"/>
              </a:rPr>
              <a:t>Gli</a:t>
            </a:r>
            <a:r>
              <a:rPr sz="2000" spc="270" dirty="0">
                <a:solidFill>
                  <a:srgbClr val="0000FF"/>
                </a:solidFill>
                <a:latin typeface="Times New Roman"/>
                <a:cs typeface="Times New Roman"/>
              </a:rPr>
              <a:t> </a:t>
            </a:r>
            <a:r>
              <a:rPr sz="2000" dirty="0">
                <a:solidFill>
                  <a:srgbClr val="FF0000"/>
                </a:solidFill>
                <a:latin typeface="Times New Roman"/>
                <a:cs typeface="Times New Roman"/>
              </a:rPr>
              <a:t>iniziatori</a:t>
            </a:r>
            <a:r>
              <a:rPr sz="2000" spc="270" dirty="0">
                <a:solidFill>
                  <a:srgbClr val="FF0000"/>
                </a:solidFill>
                <a:latin typeface="Times New Roman"/>
                <a:cs typeface="Times New Roman"/>
              </a:rPr>
              <a:t> </a:t>
            </a:r>
            <a:r>
              <a:rPr sz="2000" dirty="0">
                <a:solidFill>
                  <a:srgbClr val="0000FF"/>
                </a:solidFill>
                <a:latin typeface="Times New Roman"/>
                <a:cs typeface="Times New Roman"/>
              </a:rPr>
              <a:t>più</a:t>
            </a:r>
            <a:r>
              <a:rPr sz="2000" spc="275" dirty="0">
                <a:solidFill>
                  <a:srgbClr val="0000FF"/>
                </a:solidFill>
                <a:latin typeface="Times New Roman"/>
                <a:cs typeface="Times New Roman"/>
              </a:rPr>
              <a:t> </a:t>
            </a:r>
            <a:r>
              <a:rPr sz="2000" dirty="0">
                <a:solidFill>
                  <a:srgbClr val="0000FF"/>
                </a:solidFill>
                <a:latin typeface="Times New Roman"/>
                <a:cs typeface="Times New Roman"/>
              </a:rPr>
              <a:t>frequentemente</a:t>
            </a:r>
            <a:r>
              <a:rPr sz="2000" spc="285" dirty="0">
                <a:solidFill>
                  <a:srgbClr val="0000FF"/>
                </a:solidFill>
                <a:latin typeface="Times New Roman"/>
                <a:cs typeface="Times New Roman"/>
              </a:rPr>
              <a:t> </a:t>
            </a:r>
            <a:r>
              <a:rPr sz="2000" dirty="0">
                <a:solidFill>
                  <a:srgbClr val="0000FF"/>
                </a:solidFill>
                <a:latin typeface="Times New Roman"/>
                <a:cs typeface="Times New Roman"/>
              </a:rPr>
              <a:t>utilizzati</a:t>
            </a:r>
            <a:r>
              <a:rPr sz="2000" spc="270" dirty="0">
                <a:solidFill>
                  <a:srgbClr val="0000FF"/>
                </a:solidFill>
                <a:latin typeface="Times New Roman"/>
                <a:cs typeface="Times New Roman"/>
              </a:rPr>
              <a:t> </a:t>
            </a:r>
            <a:r>
              <a:rPr sz="2000" dirty="0">
                <a:solidFill>
                  <a:srgbClr val="0000FF"/>
                </a:solidFill>
                <a:latin typeface="Times New Roman"/>
                <a:cs typeface="Times New Roman"/>
              </a:rPr>
              <a:t>sono</a:t>
            </a:r>
            <a:r>
              <a:rPr sz="2000" spc="270" dirty="0">
                <a:solidFill>
                  <a:srgbClr val="0000FF"/>
                </a:solidFill>
                <a:latin typeface="Times New Roman"/>
                <a:cs typeface="Times New Roman"/>
              </a:rPr>
              <a:t> </a:t>
            </a:r>
            <a:r>
              <a:rPr sz="2000" dirty="0">
                <a:solidFill>
                  <a:srgbClr val="FF0000"/>
                </a:solidFill>
                <a:latin typeface="Times New Roman"/>
                <a:cs typeface="Times New Roman"/>
              </a:rPr>
              <a:t>alchil</a:t>
            </a:r>
            <a:r>
              <a:rPr sz="2000" spc="265" dirty="0">
                <a:solidFill>
                  <a:srgbClr val="FF0000"/>
                </a:solidFill>
                <a:latin typeface="Times New Roman"/>
                <a:cs typeface="Times New Roman"/>
              </a:rPr>
              <a:t> </a:t>
            </a:r>
            <a:r>
              <a:rPr sz="2000" dirty="0">
                <a:solidFill>
                  <a:srgbClr val="FF0000"/>
                </a:solidFill>
                <a:latin typeface="Times New Roman"/>
                <a:cs typeface="Times New Roman"/>
              </a:rPr>
              <a:t>bromuri</a:t>
            </a:r>
            <a:r>
              <a:rPr sz="2000" spc="280" dirty="0">
                <a:solidFill>
                  <a:srgbClr val="FF0000"/>
                </a:solidFill>
                <a:latin typeface="Times New Roman"/>
                <a:cs typeface="Times New Roman"/>
              </a:rPr>
              <a:t> </a:t>
            </a:r>
            <a:r>
              <a:rPr sz="2000" dirty="0">
                <a:solidFill>
                  <a:srgbClr val="0000FF"/>
                </a:solidFill>
                <a:latin typeface="Times New Roman"/>
                <a:cs typeface="Times New Roman"/>
              </a:rPr>
              <a:t>e</a:t>
            </a:r>
            <a:r>
              <a:rPr sz="2000" spc="270" dirty="0">
                <a:solidFill>
                  <a:srgbClr val="0000FF"/>
                </a:solidFill>
                <a:latin typeface="Times New Roman"/>
                <a:cs typeface="Times New Roman"/>
              </a:rPr>
              <a:t> </a:t>
            </a:r>
            <a:r>
              <a:rPr sz="2000" dirty="0">
                <a:solidFill>
                  <a:srgbClr val="FF0000"/>
                </a:solidFill>
                <a:latin typeface="Times New Roman"/>
                <a:cs typeface="Times New Roman"/>
              </a:rPr>
              <a:t>alchil</a:t>
            </a:r>
            <a:r>
              <a:rPr sz="2000" spc="280" dirty="0">
                <a:solidFill>
                  <a:srgbClr val="FF0000"/>
                </a:solidFill>
                <a:latin typeface="Times New Roman"/>
                <a:cs typeface="Times New Roman"/>
              </a:rPr>
              <a:t> </a:t>
            </a:r>
            <a:r>
              <a:rPr sz="2000" dirty="0" err="1">
                <a:solidFill>
                  <a:srgbClr val="FF0000"/>
                </a:solidFill>
                <a:latin typeface="Times New Roman"/>
                <a:cs typeface="Times New Roman"/>
              </a:rPr>
              <a:t>cloruri</a:t>
            </a:r>
            <a:r>
              <a:rPr sz="2000" spc="275" dirty="0">
                <a:solidFill>
                  <a:srgbClr val="FF0000"/>
                </a:solidFill>
                <a:latin typeface="Times New Roman"/>
                <a:cs typeface="Times New Roman"/>
              </a:rPr>
              <a:t> </a:t>
            </a:r>
            <a:r>
              <a:rPr sz="2000" spc="-25" dirty="0" err="1">
                <a:solidFill>
                  <a:srgbClr val="0000FF"/>
                </a:solidFill>
                <a:latin typeface="Times New Roman"/>
                <a:cs typeface="Times New Roman"/>
              </a:rPr>
              <a:t>che</a:t>
            </a:r>
            <a:r>
              <a:rPr lang="en-CA" sz="2000" spc="-25" dirty="0">
                <a:solidFill>
                  <a:srgbClr val="0000FF"/>
                </a:solidFill>
                <a:latin typeface="Times New Roman"/>
                <a:cs typeface="Times New Roman"/>
              </a:rPr>
              <a:t> </a:t>
            </a:r>
            <a:r>
              <a:rPr sz="2000" dirty="0" err="1">
                <a:solidFill>
                  <a:srgbClr val="0000FF"/>
                </a:solidFill>
                <a:latin typeface="Times New Roman"/>
                <a:cs typeface="Times New Roman"/>
              </a:rPr>
              <a:t>mimano</a:t>
            </a:r>
            <a:r>
              <a:rPr sz="2000" spc="10" dirty="0">
                <a:solidFill>
                  <a:srgbClr val="0000FF"/>
                </a:solidFill>
                <a:latin typeface="Times New Roman"/>
                <a:cs typeface="Times New Roman"/>
              </a:rPr>
              <a:t> </a:t>
            </a:r>
            <a:r>
              <a:rPr sz="2000" dirty="0">
                <a:solidFill>
                  <a:srgbClr val="0000FF"/>
                </a:solidFill>
                <a:latin typeface="Times New Roman"/>
                <a:cs typeface="Times New Roman"/>
              </a:rPr>
              <a:t>la</a:t>
            </a:r>
            <a:r>
              <a:rPr sz="2000" spc="-40" dirty="0">
                <a:solidFill>
                  <a:srgbClr val="0000FF"/>
                </a:solidFill>
                <a:latin typeface="Times New Roman"/>
                <a:cs typeface="Times New Roman"/>
              </a:rPr>
              <a:t> </a:t>
            </a:r>
            <a:r>
              <a:rPr sz="2000" dirty="0">
                <a:solidFill>
                  <a:srgbClr val="0000FF"/>
                </a:solidFill>
                <a:latin typeface="Times New Roman"/>
                <a:cs typeface="Times New Roman"/>
              </a:rPr>
              <a:t>specie</a:t>
            </a:r>
            <a:r>
              <a:rPr sz="2000" spc="-25" dirty="0">
                <a:solidFill>
                  <a:srgbClr val="0000FF"/>
                </a:solidFill>
                <a:latin typeface="Times New Roman"/>
                <a:cs typeface="Times New Roman"/>
              </a:rPr>
              <a:t> </a:t>
            </a:r>
            <a:r>
              <a:rPr sz="2000" spc="-10" dirty="0">
                <a:solidFill>
                  <a:srgbClr val="0000FF"/>
                </a:solidFill>
                <a:latin typeface="Times New Roman"/>
                <a:cs typeface="Times New Roman"/>
              </a:rPr>
              <a:t>dormiente.</a:t>
            </a:r>
            <a:endParaRPr sz="2000" dirty="0">
              <a:latin typeface="Times New Roman"/>
              <a:cs typeface="Times New Roman"/>
            </a:endParaRPr>
          </a:p>
          <a:p>
            <a:pPr marL="91440" marR="83185" algn="just">
              <a:lnSpc>
                <a:spcPct val="100000"/>
              </a:lnSpc>
            </a:pPr>
            <a:r>
              <a:rPr sz="2000" dirty="0" err="1">
                <a:solidFill>
                  <a:srgbClr val="0000FF"/>
                </a:solidFill>
                <a:latin typeface="Times New Roman"/>
                <a:cs typeface="Times New Roman"/>
              </a:rPr>
              <a:t>Gli</a:t>
            </a:r>
            <a:r>
              <a:rPr sz="2000" spc="-5" dirty="0">
                <a:solidFill>
                  <a:srgbClr val="0000FF"/>
                </a:solidFill>
                <a:latin typeface="Times New Roman"/>
                <a:cs typeface="Times New Roman"/>
              </a:rPr>
              <a:t> </a:t>
            </a:r>
            <a:r>
              <a:rPr sz="2000" dirty="0">
                <a:solidFill>
                  <a:srgbClr val="0000FF"/>
                </a:solidFill>
                <a:latin typeface="Times New Roman"/>
                <a:cs typeface="Times New Roman"/>
              </a:rPr>
              <a:t>alchil</a:t>
            </a:r>
            <a:r>
              <a:rPr sz="2000" spc="5" dirty="0">
                <a:solidFill>
                  <a:srgbClr val="0000FF"/>
                </a:solidFill>
                <a:latin typeface="Times New Roman"/>
                <a:cs typeface="Times New Roman"/>
              </a:rPr>
              <a:t> </a:t>
            </a:r>
            <a:r>
              <a:rPr sz="2000" dirty="0">
                <a:solidFill>
                  <a:srgbClr val="0000FF"/>
                </a:solidFill>
                <a:latin typeface="Times New Roman"/>
                <a:cs typeface="Times New Roman"/>
              </a:rPr>
              <a:t>bromuri</a:t>
            </a:r>
            <a:r>
              <a:rPr sz="2000" spc="5" dirty="0">
                <a:solidFill>
                  <a:srgbClr val="0000FF"/>
                </a:solidFill>
                <a:latin typeface="Times New Roman"/>
                <a:cs typeface="Times New Roman"/>
              </a:rPr>
              <a:t> </a:t>
            </a:r>
            <a:r>
              <a:rPr sz="2000" dirty="0">
                <a:solidFill>
                  <a:srgbClr val="0000FF"/>
                </a:solidFill>
                <a:latin typeface="Times New Roman"/>
                <a:cs typeface="Times New Roman"/>
              </a:rPr>
              <a:t>sono</a:t>
            </a:r>
            <a:r>
              <a:rPr sz="2000" spc="-5" dirty="0">
                <a:solidFill>
                  <a:srgbClr val="0000FF"/>
                </a:solidFill>
                <a:latin typeface="Times New Roman"/>
                <a:cs typeface="Times New Roman"/>
              </a:rPr>
              <a:t> </a:t>
            </a:r>
            <a:r>
              <a:rPr sz="2000" dirty="0">
                <a:solidFill>
                  <a:srgbClr val="0000FF"/>
                </a:solidFill>
                <a:latin typeface="Times New Roman"/>
                <a:cs typeface="Times New Roman"/>
              </a:rPr>
              <a:t>in</a:t>
            </a:r>
            <a:r>
              <a:rPr sz="2000" spc="-15" dirty="0">
                <a:solidFill>
                  <a:srgbClr val="0000FF"/>
                </a:solidFill>
                <a:latin typeface="Times New Roman"/>
                <a:cs typeface="Times New Roman"/>
              </a:rPr>
              <a:t> </a:t>
            </a:r>
            <a:r>
              <a:rPr sz="2000" dirty="0">
                <a:solidFill>
                  <a:srgbClr val="0000FF"/>
                </a:solidFill>
                <a:latin typeface="Times New Roman"/>
                <a:cs typeface="Times New Roman"/>
              </a:rPr>
              <a:t>genere</a:t>
            </a:r>
            <a:r>
              <a:rPr sz="2000" spc="-10" dirty="0">
                <a:solidFill>
                  <a:srgbClr val="0000FF"/>
                </a:solidFill>
                <a:latin typeface="Times New Roman"/>
                <a:cs typeface="Times New Roman"/>
              </a:rPr>
              <a:t> </a:t>
            </a:r>
            <a:r>
              <a:rPr sz="2000" dirty="0">
                <a:solidFill>
                  <a:srgbClr val="0000FF"/>
                </a:solidFill>
                <a:latin typeface="Times New Roman"/>
                <a:cs typeface="Times New Roman"/>
              </a:rPr>
              <a:t>più</a:t>
            </a:r>
            <a:r>
              <a:rPr sz="2000" spc="5" dirty="0">
                <a:solidFill>
                  <a:srgbClr val="0000FF"/>
                </a:solidFill>
                <a:latin typeface="Times New Roman"/>
                <a:cs typeface="Times New Roman"/>
              </a:rPr>
              <a:t> </a:t>
            </a:r>
            <a:r>
              <a:rPr sz="2000" dirty="0">
                <a:solidFill>
                  <a:srgbClr val="0000FF"/>
                </a:solidFill>
                <a:latin typeface="Times New Roman"/>
                <a:cs typeface="Times New Roman"/>
              </a:rPr>
              <a:t>attivi</a:t>
            </a:r>
            <a:r>
              <a:rPr sz="2000" spc="-5" dirty="0">
                <a:solidFill>
                  <a:srgbClr val="0000FF"/>
                </a:solidFill>
                <a:latin typeface="Times New Roman"/>
                <a:cs typeface="Times New Roman"/>
              </a:rPr>
              <a:t> </a:t>
            </a:r>
            <a:r>
              <a:rPr sz="2000" dirty="0">
                <a:solidFill>
                  <a:srgbClr val="0000FF"/>
                </a:solidFill>
                <a:latin typeface="Times New Roman"/>
                <a:cs typeface="Times New Roman"/>
              </a:rPr>
              <a:t>poiché</a:t>
            </a:r>
            <a:r>
              <a:rPr sz="2000" spc="5" dirty="0">
                <a:solidFill>
                  <a:srgbClr val="0000FF"/>
                </a:solidFill>
                <a:latin typeface="Times New Roman"/>
                <a:cs typeface="Times New Roman"/>
              </a:rPr>
              <a:t> </a:t>
            </a:r>
            <a:r>
              <a:rPr sz="2000" dirty="0">
                <a:solidFill>
                  <a:srgbClr val="0000FF"/>
                </a:solidFill>
                <a:latin typeface="Times New Roman"/>
                <a:cs typeface="Times New Roman"/>
              </a:rPr>
              <a:t>il</a:t>
            </a:r>
            <a:r>
              <a:rPr sz="2000" spc="-5" dirty="0">
                <a:solidFill>
                  <a:srgbClr val="0000FF"/>
                </a:solidFill>
                <a:latin typeface="Times New Roman"/>
                <a:cs typeface="Times New Roman"/>
              </a:rPr>
              <a:t> </a:t>
            </a:r>
            <a:r>
              <a:rPr sz="2000" dirty="0">
                <a:solidFill>
                  <a:srgbClr val="0000FF"/>
                </a:solidFill>
                <a:latin typeface="Times New Roman"/>
                <a:cs typeface="Times New Roman"/>
              </a:rPr>
              <a:t>legame </a:t>
            </a:r>
            <a:r>
              <a:rPr sz="2000" spc="-20" dirty="0">
                <a:solidFill>
                  <a:srgbClr val="0000FF"/>
                </a:solidFill>
                <a:latin typeface="Times New Roman"/>
                <a:cs typeface="Times New Roman"/>
              </a:rPr>
              <a:t>C-</a:t>
            </a:r>
            <a:r>
              <a:rPr sz="2000" dirty="0">
                <a:solidFill>
                  <a:srgbClr val="0000FF"/>
                </a:solidFill>
                <a:latin typeface="Times New Roman"/>
                <a:cs typeface="Times New Roman"/>
              </a:rPr>
              <a:t>Br</a:t>
            </a:r>
            <a:r>
              <a:rPr sz="2000" spc="-5" dirty="0">
                <a:solidFill>
                  <a:srgbClr val="0000FF"/>
                </a:solidFill>
                <a:latin typeface="Times New Roman"/>
                <a:cs typeface="Times New Roman"/>
              </a:rPr>
              <a:t> </a:t>
            </a:r>
            <a:r>
              <a:rPr sz="2000" dirty="0">
                <a:solidFill>
                  <a:srgbClr val="0000FF"/>
                </a:solidFill>
                <a:latin typeface="Times New Roman"/>
                <a:cs typeface="Times New Roman"/>
              </a:rPr>
              <a:t>è</a:t>
            </a:r>
            <a:r>
              <a:rPr sz="2000" spc="-5" dirty="0">
                <a:solidFill>
                  <a:srgbClr val="0000FF"/>
                </a:solidFill>
                <a:latin typeface="Times New Roman"/>
                <a:cs typeface="Times New Roman"/>
              </a:rPr>
              <a:t> </a:t>
            </a:r>
            <a:r>
              <a:rPr sz="2000" dirty="0">
                <a:solidFill>
                  <a:srgbClr val="0000FF"/>
                </a:solidFill>
                <a:latin typeface="Times New Roman"/>
                <a:cs typeface="Times New Roman"/>
              </a:rPr>
              <a:t>più</a:t>
            </a:r>
            <a:r>
              <a:rPr sz="2000" spc="-5" dirty="0">
                <a:solidFill>
                  <a:srgbClr val="0000FF"/>
                </a:solidFill>
                <a:latin typeface="Times New Roman"/>
                <a:cs typeface="Times New Roman"/>
              </a:rPr>
              <a:t> </a:t>
            </a:r>
            <a:r>
              <a:rPr sz="2000" dirty="0">
                <a:solidFill>
                  <a:srgbClr val="0000FF"/>
                </a:solidFill>
                <a:latin typeface="Times New Roman"/>
                <a:cs typeface="Times New Roman"/>
              </a:rPr>
              <a:t>debole </a:t>
            </a:r>
            <a:r>
              <a:rPr sz="2000" spc="-10" dirty="0">
                <a:solidFill>
                  <a:srgbClr val="0000FF"/>
                </a:solidFill>
                <a:latin typeface="Times New Roman"/>
                <a:cs typeface="Times New Roman"/>
              </a:rPr>
              <a:t>rispetto </a:t>
            </a:r>
            <a:r>
              <a:rPr sz="2000" dirty="0">
                <a:solidFill>
                  <a:srgbClr val="0000FF"/>
                </a:solidFill>
                <a:latin typeface="Times New Roman"/>
                <a:cs typeface="Times New Roman"/>
              </a:rPr>
              <a:t>a</a:t>
            </a:r>
            <a:r>
              <a:rPr sz="2000" spc="325" dirty="0">
                <a:solidFill>
                  <a:srgbClr val="0000FF"/>
                </a:solidFill>
                <a:latin typeface="Times New Roman"/>
                <a:cs typeface="Times New Roman"/>
              </a:rPr>
              <a:t> </a:t>
            </a:r>
            <a:r>
              <a:rPr sz="2000" dirty="0">
                <a:solidFill>
                  <a:srgbClr val="0000FF"/>
                </a:solidFill>
                <a:latin typeface="Times New Roman"/>
                <a:cs typeface="Times New Roman"/>
              </a:rPr>
              <a:t>quello</a:t>
            </a:r>
            <a:r>
              <a:rPr sz="2000" spc="355" dirty="0">
                <a:solidFill>
                  <a:srgbClr val="0000FF"/>
                </a:solidFill>
                <a:latin typeface="Times New Roman"/>
                <a:cs typeface="Times New Roman"/>
              </a:rPr>
              <a:t> </a:t>
            </a:r>
            <a:r>
              <a:rPr sz="2000" spc="-20" dirty="0">
                <a:solidFill>
                  <a:srgbClr val="0000FF"/>
                </a:solidFill>
                <a:latin typeface="Times New Roman"/>
                <a:cs typeface="Times New Roman"/>
              </a:rPr>
              <a:t>C-</a:t>
            </a:r>
            <a:r>
              <a:rPr sz="2000" dirty="0">
                <a:solidFill>
                  <a:srgbClr val="0000FF"/>
                </a:solidFill>
                <a:latin typeface="Times New Roman"/>
                <a:cs typeface="Times New Roman"/>
              </a:rPr>
              <a:t>Cl.</a:t>
            </a:r>
            <a:r>
              <a:rPr sz="2000" spc="335" dirty="0">
                <a:solidFill>
                  <a:srgbClr val="0000FF"/>
                </a:solidFill>
                <a:latin typeface="Times New Roman"/>
                <a:cs typeface="Times New Roman"/>
              </a:rPr>
              <a:t> </a:t>
            </a:r>
            <a:r>
              <a:rPr sz="2000" dirty="0">
                <a:solidFill>
                  <a:srgbClr val="0000FF"/>
                </a:solidFill>
                <a:latin typeface="Times New Roman"/>
                <a:cs typeface="Times New Roman"/>
              </a:rPr>
              <a:t>L’ordine</a:t>
            </a:r>
            <a:r>
              <a:rPr sz="2000" spc="340" dirty="0">
                <a:solidFill>
                  <a:srgbClr val="0000FF"/>
                </a:solidFill>
                <a:latin typeface="Times New Roman"/>
                <a:cs typeface="Times New Roman"/>
              </a:rPr>
              <a:t> </a:t>
            </a:r>
            <a:r>
              <a:rPr sz="2000" dirty="0">
                <a:solidFill>
                  <a:srgbClr val="0000FF"/>
                </a:solidFill>
                <a:latin typeface="Times New Roman"/>
                <a:cs typeface="Times New Roman"/>
              </a:rPr>
              <a:t>di</a:t>
            </a:r>
            <a:r>
              <a:rPr sz="2000" spc="340" dirty="0">
                <a:solidFill>
                  <a:srgbClr val="0000FF"/>
                </a:solidFill>
                <a:latin typeface="Times New Roman"/>
                <a:cs typeface="Times New Roman"/>
              </a:rPr>
              <a:t> </a:t>
            </a:r>
            <a:r>
              <a:rPr sz="2000" dirty="0">
                <a:solidFill>
                  <a:srgbClr val="0000FF"/>
                </a:solidFill>
                <a:latin typeface="Times New Roman"/>
                <a:cs typeface="Times New Roman"/>
              </a:rPr>
              <a:t>reattività</a:t>
            </a:r>
            <a:r>
              <a:rPr sz="2000" spc="340" dirty="0">
                <a:solidFill>
                  <a:srgbClr val="0000FF"/>
                </a:solidFill>
                <a:latin typeface="Times New Roman"/>
                <a:cs typeface="Times New Roman"/>
              </a:rPr>
              <a:t> </a:t>
            </a:r>
            <a:r>
              <a:rPr sz="2000" dirty="0">
                <a:solidFill>
                  <a:srgbClr val="0000FF"/>
                </a:solidFill>
                <a:latin typeface="Times New Roman"/>
                <a:cs typeface="Times New Roman"/>
              </a:rPr>
              <a:t>degli</a:t>
            </a:r>
            <a:r>
              <a:rPr sz="2000" spc="340" dirty="0">
                <a:solidFill>
                  <a:srgbClr val="0000FF"/>
                </a:solidFill>
                <a:latin typeface="Times New Roman"/>
                <a:cs typeface="Times New Roman"/>
              </a:rPr>
              <a:t> </a:t>
            </a:r>
            <a:r>
              <a:rPr sz="2000" dirty="0">
                <a:solidFill>
                  <a:srgbClr val="0000FF"/>
                </a:solidFill>
                <a:latin typeface="Times New Roman"/>
                <a:cs typeface="Times New Roman"/>
              </a:rPr>
              <a:t>alogenuri</a:t>
            </a:r>
            <a:r>
              <a:rPr sz="2000" spc="345" dirty="0">
                <a:solidFill>
                  <a:srgbClr val="0000FF"/>
                </a:solidFill>
                <a:latin typeface="Times New Roman"/>
                <a:cs typeface="Times New Roman"/>
              </a:rPr>
              <a:t> </a:t>
            </a:r>
            <a:r>
              <a:rPr sz="2000" dirty="0">
                <a:solidFill>
                  <a:srgbClr val="0000FF"/>
                </a:solidFill>
                <a:latin typeface="Times New Roman"/>
                <a:cs typeface="Times New Roman"/>
              </a:rPr>
              <a:t>organici</a:t>
            </a:r>
            <a:r>
              <a:rPr sz="2000" spc="340" dirty="0">
                <a:solidFill>
                  <a:srgbClr val="0000FF"/>
                </a:solidFill>
                <a:latin typeface="Times New Roman"/>
                <a:cs typeface="Times New Roman"/>
              </a:rPr>
              <a:t> </a:t>
            </a:r>
            <a:r>
              <a:rPr sz="2000" dirty="0">
                <a:solidFill>
                  <a:srgbClr val="0000FF"/>
                </a:solidFill>
                <a:latin typeface="Times New Roman"/>
                <a:cs typeface="Times New Roman"/>
              </a:rPr>
              <a:t>primari,</a:t>
            </a:r>
            <a:r>
              <a:rPr sz="2000" spc="350" dirty="0">
                <a:solidFill>
                  <a:srgbClr val="0000FF"/>
                </a:solidFill>
                <a:latin typeface="Times New Roman"/>
                <a:cs typeface="Times New Roman"/>
              </a:rPr>
              <a:t> </a:t>
            </a:r>
            <a:r>
              <a:rPr sz="2000" dirty="0">
                <a:solidFill>
                  <a:srgbClr val="0000FF"/>
                </a:solidFill>
                <a:latin typeface="Times New Roman"/>
                <a:cs typeface="Times New Roman"/>
              </a:rPr>
              <a:t>secondari</a:t>
            </a:r>
            <a:r>
              <a:rPr sz="2000" spc="365" dirty="0">
                <a:solidFill>
                  <a:srgbClr val="0000FF"/>
                </a:solidFill>
                <a:latin typeface="Times New Roman"/>
                <a:cs typeface="Times New Roman"/>
              </a:rPr>
              <a:t> </a:t>
            </a:r>
            <a:r>
              <a:rPr sz="2000" spc="-50" dirty="0">
                <a:solidFill>
                  <a:srgbClr val="0000FF"/>
                </a:solidFill>
                <a:latin typeface="Times New Roman"/>
                <a:cs typeface="Times New Roman"/>
              </a:rPr>
              <a:t>e </a:t>
            </a:r>
            <a:r>
              <a:rPr sz="2000" dirty="0">
                <a:solidFill>
                  <a:srgbClr val="0000FF"/>
                </a:solidFill>
                <a:latin typeface="Times New Roman"/>
                <a:cs typeface="Times New Roman"/>
              </a:rPr>
              <a:t>terziari</a:t>
            </a:r>
            <a:r>
              <a:rPr sz="2000" spc="140" dirty="0">
                <a:solidFill>
                  <a:srgbClr val="0000FF"/>
                </a:solidFill>
                <a:latin typeface="Times New Roman"/>
                <a:cs typeface="Times New Roman"/>
              </a:rPr>
              <a:t> </a:t>
            </a:r>
            <a:r>
              <a:rPr sz="2000" dirty="0">
                <a:solidFill>
                  <a:srgbClr val="0000FF"/>
                </a:solidFill>
                <a:latin typeface="Times New Roman"/>
                <a:cs typeface="Times New Roman"/>
              </a:rPr>
              <a:t>:</a:t>
            </a:r>
            <a:r>
              <a:rPr sz="2000" spc="130" dirty="0">
                <a:solidFill>
                  <a:srgbClr val="0000FF"/>
                </a:solidFill>
                <a:latin typeface="Times New Roman"/>
                <a:cs typeface="Times New Roman"/>
              </a:rPr>
              <a:t> </a:t>
            </a:r>
            <a:r>
              <a:rPr sz="2000" dirty="0">
                <a:solidFill>
                  <a:srgbClr val="0000FF"/>
                </a:solidFill>
                <a:latin typeface="Times New Roman"/>
                <a:cs typeface="Times New Roman"/>
              </a:rPr>
              <a:t>3°</a:t>
            </a:r>
            <a:r>
              <a:rPr sz="2000" spc="125" dirty="0">
                <a:solidFill>
                  <a:srgbClr val="0000FF"/>
                </a:solidFill>
                <a:latin typeface="Times New Roman"/>
                <a:cs typeface="Times New Roman"/>
              </a:rPr>
              <a:t> </a:t>
            </a:r>
            <a:r>
              <a:rPr sz="2000" dirty="0">
                <a:solidFill>
                  <a:srgbClr val="0000FF"/>
                </a:solidFill>
                <a:latin typeface="Times New Roman"/>
                <a:cs typeface="Times New Roman"/>
              </a:rPr>
              <a:t>&gt;</a:t>
            </a:r>
            <a:r>
              <a:rPr sz="2000" spc="130" dirty="0">
                <a:solidFill>
                  <a:srgbClr val="0000FF"/>
                </a:solidFill>
                <a:latin typeface="Times New Roman"/>
                <a:cs typeface="Times New Roman"/>
              </a:rPr>
              <a:t> </a:t>
            </a:r>
            <a:r>
              <a:rPr sz="2000" dirty="0">
                <a:solidFill>
                  <a:srgbClr val="0000FF"/>
                </a:solidFill>
                <a:latin typeface="Times New Roman"/>
                <a:cs typeface="Times New Roman"/>
              </a:rPr>
              <a:t>2°</a:t>
            </a:r>
            <a:r>
              <a:rPr sz="2000" spc="140" dirty="0">
                <a:solidFill>
                  <a:srgbClr val="0000FF"/>
                </a:solidFill>
                <a:latin typeface="Times New Roman"/>
                <a:cs typeface="Times New Roman"/>
              </a:rPr>
              <a:t> </a:t>
            </a:r>
            <a:r>
              <a:rPr sz="2000" dirty="0">
                <a:solidFill>
                  <a:srgbClr val="0000FF"/>
                </a:solidFill>
                <a:latin typeface="Times New Roman"/>
                <a:cs typeface="Times New Roman"/>
              </a:rPr>
              <a:t>&gt;</a:t>
            </a:r>
            <a:r>
              <a:rPr sz="2000" spc="130" dirty="0">
                <a:solidFill>
                  <a:srgbClr val="0000FF"/>
                </a:solidFill>
                <a:latin typeface="Times New Roman"/>
                <a:cs typeface="Times New Roman"/>
              </a:rPr>
              <a:t> </a:t>
            </a:r>
            <a:r>
              <a:rPr sz="2000" dirty="0">
                <a:solidFill>
                  <a:srgbClr val="0000FF"/>
                </a:solidFill>
                <a:latin typeface="Times New Roman"/>
                <a:cs typeface="Times New Roman"/>
              </a:rPr>
              <a:t>1°.</a:t>
            </a:r>
            <a:r>
              <a:rPr sz="2000" spc="120" dirty="0">
                <a:solidFill>
                  <a:srgbClr val="0000FF"/>
                </a:solidFill>
                <a:latin typeface="Times New Roman"/>
                <a:cs typeface="Times New Roman"/>
              </a:rPr>
              <a:t> </a:t>
            </a:r>
            <a:r>
              <a:rPr sz="2000" dirty="0">
                <a:solidFill>
                  <a:srgbClr val="0000FF"/>
                </a:solidFill>
                <a:latin typeface="Times New Roman"/>
                <a:cs typeface="Times New Roman"/>
              </a:rPr>
              <a:t>Questo</a:t>
            </a:r>
            <a:r>
              <a:rPr sz="2000" spc="140" dirty="0">
                <a:solidFill>
                  <a:srgbClr val="0000FF"/>
                </a:solidFill>
                <a:latin typeface="Times New Roman"/>
                <a:cs typeface="Times New Roman"/>
              </a:rPr>
              <a:t> </a:t>
            </a:r>
            <a:r>
              <a:rPr sz="2000" dirty="0">
                <a:solidFill>
                  <a:srgbClr val="0000FF"/>
                </a:solidFill>
                <a:latin typeface="Times New Roman"/>
                <a:cs typeface="Times New Roman"/>
              </a:rPr>
              <a:t>ordine</a:t>
            </a:r>
            <a:r>
              <a:rPr sz="2000" spc="130" dirty="0">
                <a:solidFill>
                  <a:srgbClr val="0000FF"/>
                </a:solidFill>
                <a:latin typeface="Times New Roman"/>
                <a:cs typeface="Times New Roman"/>
              </a:rPr>
              <a:t> </a:t>
            </a:r>
            <a:r>
              <a:rPr sz="2000" dirty="0">
                <a:solidFill>
                  <a:srgbClr val="0000FF"/>
                </a:solidFill>
                <a:latin typeface="Times New Roman"/>
                <a:cs typeface="Times New Roman"/>
              </a:rPr>
              <a:t>di</a:t>
            </a:r>
            <a:r>
              <a:rPr sz="2000" spc="140" dirty="0">
                <a:solidFill>
                  <a:srgbClr val="0000FF"/>
                </a:solidFill>
                <a:latin typeface="Times New Roman"/>
                <a:cs typeface="Times New Roman"/>
              </a:rPr>
              <a:t> </a:t>
            </a:r>
            <a:r>
              <a:rPr sz="2000" dirty="0">
                <a:solidFill>
                  <a:srgbClr val="0000FF"/>
                </a:solidFill>
                <a:latin typeface="Times New Roman"/>
                <a:cs typeface="Times New Roman"/>
              </a:rPr>
              <a:t>reattività</a:t>
            </a:r>
            <a:r>
              <a:rPr sz="2000" spc="140" dirty="0">
                <a:solidFill>
                  <a:srgbClr val="0000FF"/>
                </a:solidFill>
                <a:latin typeface="Times New Roman"/>
                <a:cs typeface="Times New Roman"/>
              </a:rPr>
              <a:t> </a:t>
            </a:r>
            <a:r>
              <a:rPr sz="2000" dirty="0">
                <a:solidFill>
                  <a:srgbClr val="0000FF"/>
                </a:solidFill>
                <a:latin typeface="Times New Roman"/>
                <a:cs typeface="Times New Roman"/>
              </a:rPr>
              <a:t>dipende</a:t>
            </a:r>
            <a:r>
              <a:rPr sz="2000" spc="135" dirty="0">
                <a:solidFill>
                  <a:srgbClr val="0000FF"/>
                </a:solidFill>
                <a:latin typeface="Times New Roman"/>
                <a:cs typeface="Times New Roman"/>
              </a:rPr>
              <a:t> </a:t>
            </a:r>
            <a:r>
              <a:rPr sz="2000" dirty="0">
                <a:solidFill>
                  <a:srgbClr val="0000FF"/>
                </a:solidFill>
                <a:latin typeface="Times New Roman"/>
                <a:cs typeface="Times New Roman"/>
              </a:rPr>
              <a:t>dalla</a:t>
            </a:r>
            <a:r>
              <a:rPr sz="2000" spc="125" dirty="0">
                <a:solidFill>
                  <a:srgbClr val="0000FF"/>
                </a:solidFill>
                <a:latin typeface="Times New Roman"/>
                <a:cs typeface="Times New Roman"/>
              </a:rPr>
              <a:t> </a:t>
            </a:r>
            <a:r>
              <a:rPr sz="2000" dirty="0">
                <a:solidFill>
                  <a:srgbClr val="0000FF"/>
                </a:solidFill>
                <a:latin typeface="Times New Roman"/>
                <a:cs typeface="Times New Roman"/>
              </a:rPr>
              <a:t>stabilità</a:t>
            </a:r>
            <a:r>
              <a:rPr sz="2000" spc="140" dirty="0">
                <a:solidFill>
                  <a:srgbClr val="0000FF"/>
                </a:solidFill>
                <a:latin typeface="Times New Roman"/>
                <a:cs typeface="Times New Roman"/>
              </a:rPr>
              <a:t> </a:t>
            </a:r>
            <a:r>
              <a:rPr sz="2000" dirty="0">
                <a:solidFill>
                  <a:srgbClr val="0000FF"/>
                </a:solidFill>
                <a:latin typeface="Times New Roman"/>
                <a:cs typeface="Times New Roman"/>
              </a:rPr>
              <a:t>del</a:t>
            </a:r>
            <a:r>
              <a:rPr sz="2000" spc="140" dirty="0">
                <a:solidFill>
                  <a:srgbClr val="0000FF"/>
                </a:solidFill>
                <a:latin typeface="Times New Roman"/>
                <a:cs typeface="Times New Roman"/>
              </a:rPr>
              <a:t> </a:t>
            </a:r>
            <a:r>
              <a:rPr sz="2000" spc="-10" dirty="0">
                <a:solidFill>
                  <a:srgbClr val="0000FF"/>
                </a:solidFill>
                <a:latin typeface="Times New Roman"/>
                <a:cs typeface="Times New Roman"/>
              </a:rPr>
              <a:t>radicale </a:t>
            </a:r>
            <a:r>
              <a:rPr sz="2000" dirty="0">
                <a:solidFill>
                  <a:srgbClr val="0000FF"/>
                </a:solidFill>
                <a:latin typeface="Times New Roman"/>
                <a:cs typeface="Times New Roman"/>
              </a:rPr>
              <a:t>risultante</a:t>
            </a:r>
            <a:r>
              <a:rPr sz="2000" spc="-10" dirty="0">
                <a:solidFill>
                  <a:srgbClr val="0000FF"/>
                </a:solidFill>
                <a:latin typeface="Times New Roman"/>
                <a:cs typeface="Times New Roman"/>
              </a:rPr>
              <a:t> </a:t>
            </a:r>
            <a:r>
              <a:rPr sz="2000" dirty="0">
                <a:solidFill>
                  <a:srgbClr val="0000FF"/>
                </a:solidFill>
                <a:latin typeface="Times New Roman"/>
                <a:cs typeface="Times New Roman"/>
              </a:rPr>
              <a:t>e</a:t>
            </a:r>
            <a:r>
              <a:rPr sz="2000" spc="-40" dirty="0">
                <a:solidFill>
                  <a:srgbClr val="0000FF"/>
                </a:solidFill>
                <a:latin typeface="Times New Roman"/>
                <a:cs typeface="Times New Roman"/>
              </a:rPr>
              <a:t> </a:t>
            </a:r>
            <a:r>
              <a:rPr sz="2000" dirty="0">
                <a:solidFill>
                  <a:srgbClr val="0000FF"/>
                </a:solidFill>
                <a:latin typeface="Times New Roman"/>
                <a:cs typeface="Times New Roman"/>
              </a:rPr>
              <a:t>dal</a:t>
            </a:r>
            <a:r>
              <a:rPr sz="2000" spc="-35" dirty="0">
                <a:solidFill>
                  <a:srgbClr val="0000FF"/>
                </a:solidFill>
                <a:latin typeface="Times New Roman"/>
                <a:cs typeface="Times New Roman"/>
              </a:rPr>
              <a:t> </a:t>
            </a:r>
            <a:r>
              <a:rPr sz="2000" dirty="0">
                <a:solidFill>
                  <a:srgbClr val="0000FF"/>
                </a:solidFill>
                <a:latin typeface="Times New Roman"/>
                <a:cs typeface="Times New Roman"/>
              </a:rPr>
              <a:t>meccanismo</a:t>
            </a:r>
            <a:r>
              <a:rPr sz="2000" spc="15" dirty="0">
                <a:solidFill>
                  <a:srgbClr val="0000FF"/>
                </a:solidFill>
                <a:latin typeface="Times New Roman"/>
                <a:cs typeface="Times New Roman"/>
              </a:rPr>
              <a:t> </a:t>
            </a:r>
            <a:r>
              <a:rPr sz="2000" dirty="0">
                <a:solidFill>
                  <a:srgbClr val="0000FF"/>
                </a:solidFill>
                <a:latin typeface="Times New Roman"/>
                <a:cs typeface="Times New Roman"/>
              </a:rPr>
              <a:t>di</a:t>
            </a:r>
            <a:r>
              <a:rPr sz="2000" spc="-45" dirty="0">
                <a:solidFill>
                  <a:srgbClr val="0000FF"/>
                </a:solidFill>
                <a:latin typeface="Times New Roman"/>
                <a:cs typeface="Times New Roman"/>
              </a:rPr>
              <a:t> </a:t>
            </a:r>
            <a:r>
              <a:rPr sz="2000" dirty="0">
                <a:solidFill>
                  <a:srgbClr val="0000FF"/>
                </a:solidFill>
                <a:latin typeface="Times New Roman"/>
                <a:cs typeface="Times New Roman"/>
              </a:rPr>
              <a:t>trasferimento</a:t>
            </a:r>
            <a:r>
              <a:rPr sz="2000" spc="20" dirty="0">
                <a:solidFill>
                  <a:srgbClr val="0000FF"/>
                </a:solidFill>
                <a:latin typeface="Times New Roman"/>
                <a:cs typeface="Times New Roman"/>
              </a:rPr>
              <a:t> </a:t>
            </a:r>
            <a:r>
              <a:rPr sz="2000" dirty="0">
                <a:solidFill>
                  <a:srgbClr val="0000FF"/>
                </a:solidFill>
                <a:latin typeface="Times New Roman"/>
                <a:cs typeface="Times New Roman"/>
              </a:rPr>
              <a:t>elettronico</a:t>
            </a:r>
            <a:r>
              <a:rPr sz="2000" spc="5" dirty="0">
                <a:solidFill>
                  <a:srgbClr val="0000FF"/>
                </a:solidFill>
                <a:latin typeface="Times New Roman"/>
                <a:cs typeface="Times New Roman"/>
              </a:rPr>
              <a:t> </a:t>
            </a:r>
            <a:r>
              <a:rPr sz="2000" dirty="0">
                <a:solidFill>
                  <a:srgbClr val="0000FF"/>
                </a:solidFill>
                <a:latin typeface="Times New Roman"/>
                <a:cs typeface="Times New Roman"/>
              </a:rPr>
              <a:t>a</a:t>
            </a:r>
            <a:r>
              <a:rPr sz="2000" spc="-45" dirty="0">
                <a:solidFill>
                  <a:srgbClr val="0000FF"/>
                </a:solidFill>
                <a:latin typeface="Times New Roman"/>
                <a:cs typeface="Times New Roman"/>
              </a:rPr>
              <a:t> </a:t>
            </a:r>
            <a:r>
              <a:rPr sz="2000" dirty="0">
                <a:solidFill>
                  <a:srgbClr val="0000FF"/>
                </a:solidFill>
                <a:latin typeface="Times New Roman"/>
                <a:cs typeface="Times New Roman"/>
              </a:rPr>
              <a:t>sfera</a:t>
            </a:r>
            <a:r>
              <a:rPr sz="2000" spc="-30" dirty="0">
                <a:solidFill>
                  <a:srgbClr val="0000FF"/>
                </a:solidFill>
                <a:latin typeface="Times New Roman"/>
                <a:cs typeface="Times New Roman"/>
              </a:rPr>
              <a:t> </a:t>
            </a:r>
            <a:r>
              <a:rPr sz="2000" spc="-10" dirty="0">
                <a:solidFill>
                  <a:srgbClr val="0000FF"/>
                </a:solidFill>
                <a:latin typeface="Times New Roman"/>
                <a:cs typeface="Times New Roman"/>
              </a:rPr>
              <a:t>interna</a:t>
            </a:r>
            <a:endParaRPr sz="2000" dirty="0">
              <a:latin typeface="Times New Roman"/>
              <a:cs typeface="Times New Roman"/>
            </a:endParaRPr>
          </a:p>
        </p:txBody>
      </p:sp>
      <p:sp>
        <p:nvSpPr>
          <p:cNvPr id="3" name="object 3"/>
          <p:cNvSpPr txBox="1"/>
          <p:nvPr/>
        </p:nvSpPr>
        <p:spPr>
          <a:xfrm>
            <a:off x="152400" y="152400"/>
            <a:ext cx="8839200" cy="1886414"/>
          </a:xfrm>
          <a:prstGeom prst="rect">
            <a:avLst/>
          </a:prstGeom>
          <a:ln w="9525">
            <a:solidFill>
              <a:srgbClr val="4F81BC"/>
            </a:solidFill>
          </a:ln>
        </p:spPr>
        <p:txBody>
          <a:bodyPr vert="horz" wrap="square" lIns="0" tIns="39370" rIns="0" bIns="0" rtlCol="0">
            <a:spAutoFit/>
          </a:bodyPr>
          <a:lstStyle/>
          <a:p>
            <a:pPr marL="91440" marR="83820" algn="just">
              <a:lnSpc>
                <a:spcPct val="100000"/>
              </a:lnSpc>
            </a:pPr>
            <a:r>
              <a:rPr sz="2000" dirty="0">
                <a:solidFill>
                  <a:srgbClr val="0000FF"/>
                </a:solidFill>
                <a:latin typeface="Times New Roman"/>
                <a:cs typeface="Times New Roman"/>
              </a:rPr>
              <a:t>Il</a:t>
            </a:r>
            <a:r>
              <a:rPr sz="2000" spc="125" dirty="0">
                <a:solidFill>
                  <a:srgbClr val="0000FF"/>
                </a:solidFill>
                <a:latin typeface="Times New Roman"/>
                <a:cs typeface="Times New Roman"/>
              </a:rPr>
              <a:t> </a:t>
            </a:r>
            <a:r>
              <a:rPr sz="2000" dirty="0">
                <a:solidFill>
                  <a:srgbClr val="0000FF"/>
                </a:solidFill>
                <a:latin typeface="Times New Roman"/>
                <a:cs typeface="Times New Roman"/>
              </a:rPr>
              <a:t>ruolo</a:t>
            </a:r>
            <a:r>
              <a:rPr sz="2000" spc="130" dirty="0">
                <a:solidFill>
                  <a:srgbClr val="0000FF"/>
                </a:solidFill>
                <a:latin typeface="Times New Roman"/>
                <a:cs typeface="Times New Roman"/>
              </a:rPr>
              <a:t> </a:t>
            </a:r>
            <a:r>
              <a:rPr sz="2000" dirty="0">
                <a:solidFill>
                  <a:srgbClr val="0000FF"/>
                </a:solidFill>
                <a:latin typeface="Times New Roman"/>
                <a:cs typeface="Times New Roman"/>
              </a:rPr>
              <a:t>del</a:t>
            </a:r>
            <a:r>
              <a:rPr sz="2000" spc="125" dirty="0">
                <a:solidFill>
                  <a:srgbClr val="0000FF"/>
                </a:solidFill>
                <a:latin typeface="Times New Roman"/>
                <a:cs typeface="Times New Roman"/>
              </a:rPr>
              <a:t> </a:t>
            </a:r>
            <a:r>
              <a:rPr sz="2000" dirty="0">
                <a:solidFill>
                  <a:srgbClr val="FF0000"/>
                </a:solidFill>
                <a:latin typeface="Times New Roman"/>
                <a:cs typeface="Times New Roman"/>
              </a:rPr>
              <a:t>legante</a:t>
            </a:r>
            <a:r>
              <a:rPr sz="2000" spc="125" dirty="0">
                <a:solidFill>
                  <a:srgbClr val="FF0000"/>
                </a:solidFill>
                <a:latin typeface="Times New Roman"/>
                <a:cs typeface="Times New Roman"/>
              </a:rPr>
              <a:t> </a:t>
            </a:r>
            <a:r>
              <a:rPr sz="2000" dirty="0">
                <a:solidFill>
                  <a:srgbClr val="0000FF"/>
                </a:solidFill>
                <a:latin typeface="Times New Roman"/>
                <a:cs typeface="Times New Roman"/>
              </a:rPr>
              <a:t>in</a:t>
            </a:r>
            <a:r>
              <a:rPr sz="2000" spc="120" dirty="0">
                <a:solidFill>
                  <a:srgbClr val="0000FF"/>
                </a:solidFill>
                <a:latin typeface="Times New Roman"/>
                <a:cs typeface="Times New Roman"/>
              </a:rPr>
              <a:t> </a:t>
            </a:r>
            <a:r>
              <a:rPr sz="2000" spc="-10" dirty="0">
                <a:solidFill>
                  <a:srgbClr val="0000FF"/>
                </a:solidFill>
                <a:latin typeface="Times New Roman"/>
                <a:cs typeface="Times New Roman"/>
              </a:rPr>
              <a:t>ATRP</a:t>
            </a:r>
            <a:r>
              <a:rPr sz="2000" spc="80" dirty="0">
                <a:solidFill>
                  <a:srgbClr val="0000FF"/>
                </a:solidFill>
                <a:latin typeface="Times New Roman"/>
                <a:cs typeface="Times New Roman"/>
              </a:rPr>
              <a:t> </a:t>
            </a:r>
            <a:r>
              <a:rPr sz="2000" dirty="0">
                <a:solidFill>
                  <a:srgbClr val="0000FF"/>
                </a:solidFill>
                <a:latin typeface="Times New Roman"/>
                <a:cs typeface="Times New Roman"/>
              </a:rPr>
              <a:t>è</a:t>
            </a:r>
            <a:r>
              <a:rPr sz="2000" spc="114" dirty="0">
                <a:solidFill>
                  <a:srgbClr val="0000FF"/>
                </a:solidFill>
                <a:latin typeface="Times New Roman"/>
                <a:cs typeface="Times New Roman"/>
              </a:rPr>
              <a:t> </a:t>
            </a:r>
            <a:r>
              <a:rPr sz="2000" dirty="0">
                <a:solidFill>
                  <a:srgbClr val="0000FF"/>
                </a:solidFill>
                <a:latin typeface="Times New Roman"/>
                <a:cs typeface="Times New Roman"/>
              </a:rPr>
              <a:t>di</a:t>
            </a:r>
            <a:r>
              <a:rPr sz="2000" spc="120" dirty="0">
                <a:solidFill>
                  <a:srgbClr val="0000FF"/>
                </a:solidFill>
                <a:latin typeface="Times New Roman"/>
                <a:cs typeface="Times New Roman"/>
              </a:rPr>
              <a:t> </a:t>
            </a:r>
            <a:r>
              <a:rPr sz="2000" dirty="0">
                <a:solidFill>
                  <a:srgbClr val="FF0000"/>
                </a:solidFill>
                <a:latin typeface="Times New Roman"/>
                <a:cs typeface="Times New Roman"/>
              </a:rPr>
              <a:t>solubilizzare</a:t>
            </a:r>
            <a:r>
              <a:rPr sz="2000" spc="135" dirty="0">
                <a:solidFill>
                  <a:srgbClr val="FF0000"/>
                </a:solidFill>
                <a:latin typeface="Times New Roman"/>
                <a:cs typeface="Times New Roman"/>
              </a:rPr>
              <a:t> </a:t>
            </a:r>
            <a:r>
              <a:rPr sz="2000" dirty="0">
                <a:solidFill>
                  <a:srgbClr val="0000FF"/>
                </a:solidFill>
                <a:latin typeface="Times New Roman"/>
                <a:cs typeface="Times New Roman"/>
              </a:rPr>
              <a:t>il</a:t>
            </a:r>
            <a:r>
              <a:rPr sz="2000" spc="120" dirty="0">
                <a:solidFill>
                  <a:srgbClr val="0000FF"/>
                </a:solidFill>
                <a:latin typeface="Times New Roman"/>
                <a:cs typeface="Times New Roman"/>
              </a:rPr>
              <a:t> </a:t>
            </a:r>
            <a:r>
              <a:rPr sz="2000" dirty="0">
                <a:solidFill>
                  <a:srgbClr val="0000FF"/>
                </a:solidFill>
                <a:latin typeface="Times New Roman"/>
                <a:cs typeface="Times New Roman"/>
              </a:rPr>
              <a:t>sale</a:t>
            </a:r>
            <a:r>
              <a:rPr sz="2000" spc="130" dirty="0">
                <a:solidFill>
                  <a:srgbClr val="0000FF"/>
                </a:solidFill>
                <a:latin typeface="Times New Roman"/>
                <a:cs typeface="Times New Roman"/>
              </a:rPr>
              <a:t> </a:t>
            </a:r>
            <a:r>
              <a:rPr sz="2000" dirty="0">
                <a:solidFill>
                  <a:srgbClr val="0000FF"/>
                </a:solidFill>
                <a:latin typeface="Times New Roman"/>
                <a:cs typeface="Times New Roman"/>
              </a:rPr>
              <a:t>del</a:t>
            </a:r>
            <a:r>
              <a:rPr sz="2000" spc="145" dirty="0">
                <a:solidFill>
                  <a:srgbClr val="0000FF"/>
                </a:solidFill>
                <a:latin typeface="Times New Roman"/>
                <a:cs typeface="Times New Roman"/>
              </a:rPr>
              <a:t> </a:t>
            </a:r>
            <a:r>
              <a:rPr sz="2000" dirty="0">
                <a:solidFill>
                  <a:srgbClr val="0000FF"/>
                </a:solidFill>
                <a:latin typeface="Times New Roman"/>
                <a:cs typeface="Times New Roman"/>
              </a:rPr>
              <a:t>metallo</a:t>
            </a:r>
            <a:r>
              <a:rPr sz="2000" spc="130" dirty="0">
                <a:solidFill>
                  <a:srgbClr val="0000FF"/>
                </a:solidFill>
                <a:latin typeface="Times New Roman"/>
                <a:cs typeface="Times New Roman"/>
              </a:rPr>
              <a:t> </a:t>
            </a:r>
            <a:r>
              <a:rPr sz="2000" dirty="0">
                <a:solidFill>
                  <a:srgbClr val="0000FF"/>
                </a:solidFill>
                <a:latin typeface="Times New Roman"/>
                <a:cs typeface="Times New Roman"/>
              </a:rPr>
              <a:t>di</a:t>
            </a:r>
            <a:r>
              <a:rPr sz="2000" spc="125" dirty="0">
                <a:solidFill>
                  <a:srgbClr val="0000FF"/>
                </a:solidFill>
                <a:latin typeface="Times New Roman"/>
                <a:cs typeface="Times New Roman"/>
              </a:rPr>
              <a:t> </a:t>
            </a:r>
            <a:r>
              <a:rPr sz="2000" dirty="0">
                <a:solidFill>
                  <a:srgbClr val="0000FF"/>
                </a:solidFill>
                <a:latin typeface="Times New Roman"/>
                <a:cs typeface="Times New Roman"/>
              </a:rPr>
              <a:t>transizione</a:t>
            </a:r>
            <a:r>
              <a:rPr sz="2000" spc="125" dirty="0">
                <a:solidFill>
                  <a:srgbClr val="0000FF"/>
                </a:solidFill>
                <a:latin typeface="Times New Roman"/>
                <a:cs typeface="Times New Roman"/>
              </a:rPr>
              <a:t> </a:t>
            </a:r>
            <a:r>
              <a:rPr sz="2000" dirty="0">
                <a:solidFill>
                  <a:srgbClr val="0000FF"/>
                </a:solidFill>
                <a:latin typeface="Times New Roman"/>
                <a:cs typeface="Times New Roman"/>
              </a:rPr>
              <a:t>nel</a:t>
            </a:r>
            <a:r>
              <a:rPr sz="2000" spc="125" dirty="0">
                <a:solidFill>
                  <a:srgbClr val="0000FF"/>
                </a:solidFill>
                <a:latin typeface="Times New Roman"/>
                <a:cs typeface="Times New Roman"/>
              </a:rPr>
              <a:t> </a:t>
            </a:r>
            <a:r>
              <a:rPr sz="2000" spc="-10" dirty="0">
                <a:solidFill>
                  <a:srgbClr val="0000FF"/>
                </a:solidFill>
                <a:latin typeface="Times New Roman"/>
                <a:cs typeface="Times New Roman"/>
              </a:rPr>
              <a:t>solvente </a:t>
            </a:r>
            <a:r>
              <a:rPr sz="2000" dirty="0">
                <a:solidFill>
                  <a:srgbClr val="0000FF"/>
                </a:solidFill>
                <a:latin typeface="Times New Roman"/>
                <a:cs typeface="Times New Roman"/>
              </a:rPr>
              <a:t>organico</a:t>
            </a:r>
            <a:r>
              <a:rPr sz="2000" spc="-20" dirty="0">
                <a:solidFill>
                  <a:srgbClr val="0000FF"/>
                </a:solidFill>
                <a:latin typeface="Times New Roman"/>
                <a:cs typeface="Times New Roman"/>
              </a:rPr>
              <a:t> </a:t>
            </a:r>
            <a:r>
              <a:rPr sz="2000" dirty="0">
                <a:solidFill>
                  <a:srgbClr val="0000FF"/>
                </a:solidFill>
                <a:latin typeface="Times New Roman"/>
                <a:cs typeface="Times New Roman"/>
              </a:rPr>
              <a:t>e</a:t>
            </a:r>
            <a:r>
              <a:rPr sz="2000" spc="-45" dirty="0">
                <a:solidFill>
                  <a:srgbClr val="0000FF"/>
                </a:solidFill>
                <a:latin typeface="Times New Roman"/>
                <a:cs typeface="Times New Roman"/>
              </a:rPr>
              <a:t> </a:t>
            </a:r>
            <a:r>
              <a:rPr sz="2000" dirty="0">
                <a:solidFill>
                  <a:srgbClr val="0000FF"/>
                </a:solidFill>
                <a:latin typeface="Times New Roman"/>
                <a:cs typeface="Times New Roman"/>
              </a:rPr>
              <a:t>di</a:t>
            </a:r>
            <a:r>
              <a:rPr sz="2000" spc="-35" dirty="0">
                <a:solidFill>
                  <a:srgbClr val="0000FF"/>
                </a:solidFill>
                <a:latin typeface="Times New Roman"/>
                <a:cs typeface="Times New Roman"/>
              </a:rPr>
              <a:t> </a:t>
            </a:r>
            <a:r>
              <a:rPr sz="2000" dirty="0">
                <a:solidFill>
                  <a:srgbClr val="0000FF"/>
                </a:solidFill>
                <a:latin typeface="Times New Roman"/>
                <a:cs typeface="Times New Roman"/>
              </a:rPr>
              <a:t>aggiustare</a:t>
            </a:r>
            <a:r>
              <a:rPr sz="2000" spc="-15" dirty="0">
                <a:solidFill>
                  <a:srgbClr val="0000FF"/>
                </a:solidFill>
                <a:latin typeface="Times New Roman"/>
                <a:cs typeface="Times New Roman"/>
              </a:rPr>
              <a:t> </a:t>
            </a:r>
            <a:r>
              <a:rPr sz="2000" dirty="0">
                <a:solidFill>
                  <a:srgbClr val="0000FF"/>
                </a:solidFill>
                <a:latin typeface="Times New Roman"/>
                <a:cs typeface="Times New Roman"/>
              </a:rPr>
              <a:t>il</a:t>
            </a:r>
            <a:r>
              <a:rPr sz="2000" spc="-20" dirty="0">
                <a:solidFill>
                  <a:srgbClr val="0000FF"/>
                </a:solidFill>
                <a:latin typeface="Times New Roman"/>
                <a:cs typeface="Times New Roman"/>
              </a:rPr>
              <a:t> </a:t>
            </a:r>
            <a:r>
              <a:rPr sz="2000" dirty="0">
                <a:solidFill>
                  <a:srgbClr val="0000FF"/>
                </a:solidFill>
                <a:latin typeface="Times New Roman"/>
                <a:cs typeface="Times New Roman"/>
              </a:rPr>
              <a:t>potenziale</a:t>
            </a:r>
            <a:r>
              <a:rPr sz="2000" spc="-20" dirty="0">
                <a:solidFill>
                  <a:srgbClr val="0000FF"/>
                </a:solidFill>
                <a:latin typeface="Times New Roman"/>
                <a:cs typeface="Times New Roman"/>
              </a:rPr>
              <a:t> </a:t>
            </a:r>
            <a:r>
              <a:rPr sz="2000" dirty="0">
                <a:solidFill>
                  <a:srgbClr val="0000FF"/>
                </a:solidFill>
                <a:latin typeface="Times New Roman"/>
                <a:cs typeface="Times New Roman"/>
              </a:rPr>
              <a:t>redox</a:t>
            </a:r>
            <a:r>
              <a:rPr sz="2000" spc="-40" dirty="0">
                <a:solidFill>
                  <a:srgbClr val="0000FF"/>
                </a:solidFill>
                <a:latin typeface="Times New Roman"/>
                <a:cs typeface="Times New Roman"/>
              </a:rPr>
              <a:t> </a:t>
            </a:r>
            <a:r>
              <a:rPr sz="2000" dirty="0">
                <a:solidFill>
                  <a:srgbClr val="0000FF"/>
                </a:solidFill>
                <a:latin typeface="Times New Roman"/>
                <a:cs typeface="Times New Roman"/>
              </a:rPr>
              <a:t>e</a:t>
            </a:r>
            <a:r>
              <a:rPr sz="2000" spc="-35" dirty="0">
                <a:solidFill>
                  <a:srgbClr val="0000FF"/>
                </a:solidFill>
                <a:latin typeface="Times New Roman"/>
                <a:cs typeface="Times New Roman"/>
              </a:rPr>
              <a:t> </a:t>
            </a:r>
            <a:r>
              <a:rPr sz="2000" dirty="0">
                <a:solidFill>
                  <a:srgbClr val="0000FF"/>
                </a:solidFill>
                <a:latin typeface="Times New Roman"/>
                <a:cs typeface="Times New Roman"/>
              </a:rPr>
              <a:t>l’alogenofilicità</a:t>
            </a:r>
            <a:r>
              <a:rPr sz="2000" spc="25" dirty="0">
                <a:solidFill>
                  <a:srgbClr val="0000FF"/>
                </a:solidFill>
                <a:latin typeface="Times New Roman"/>
                <a:cs typeface="Times New Roman"/>
              </a:rPr>
              <a:t> </a:t>
            </a:r>
            <a:r>
              <a:rPr sz="2000" dirty="0">
                <a:solidFill>
                  <a:srgbClr val="0000FF"/>
                </a:solidFill>
                <a:latin typeface="Times New Roman"/>
                <a:cs typeface="Times New Roman"/>
              </a:rPr>
              <a:t>del</a:t>
            </a:r>
            <a:r>
              <a:rPr sz="2000" spc="-35" dirty="0">
                <a:solidFill>
                  <a:srgbClr val="0000FF"/>
                </a:solidFill>
                <a:latin typeface="Times New Roman"/>
                <a:cs typeface="Times New Roman"/>
              </a:rPr>
              <a:t> </a:t>
            </a:r>
            <a:r>
              <a:rPr sz="2000" dirty="0">
                <a:solidFill>
                  <a:srgbClr val="0000FF"/>
                </a:solidFill>
                <a:latin typeface="Times New Roman"/>
                <a:cs typeface="Times New Roman"/>
              </a:rPr>
              <a:t>centro</a:t>
            </a:r>
            <a:r>
              <a:rPr sz="2000" spc="-30" dirty="0">
                <a:solidFill>
                  <a:srgbClr val="0000FF"/>
                </a:solidFill>
                <a:latin typeface="Times New Roman"/>
                <a:cs typeface="Times New Roman"/>
              </a:rPr>
              <a:t> </a:t>
            </a:r>
            <a:r>
              <a:rPr sz="2000" spc="-10" dirty="0">
                <a:solidFill>
                  <a:srgbClr val="0000FF"/>
                </a:solidFill>
                <a:latin typeface="Times New Roman"/>
                <a:cs typeface="Times New Roman"/>
              </a:rPr>
              <a:t>metallico.</a:t>
            </a:r>
            <a:endParaRPr sz="2000" dirty="0">
              <a:latin typeface="Times New Roman"/>
              <a:cs typeface="Times New Roman"/>
            </a:endParaRPr>
          </a:p>
          <a:p>
            <a:pPr marL="91440" marR="83185" algn="just">
              <a:lnSpc>
                <a:spcPct val="100000"/>
              </a:lnSpc>
            </a:pPr>
            <a:r>
              <a:rPr sz="2000" dirty="0">
                <a:solidFill>
                  <a:srgbClr val="0000FF"/>
                </a:solidFill>
                <a:latin typeface="Times New Roman"/>
                <a:cs typeface="Times New Roman"/>
              </a:rPr>
              <a:t>Il</a:t>
            </a:r>
            <a:r>
              <a:rPr sz="2000" spc="195" dirty="0">
                <a:solidFill>
                  <a:srgbClr val="0000FF"/>
                </a:solidFill>
                <a:latin typeface="Times New Roman"/>
                <a:cs typeface="Times New Roman"/>
              </a:rPr>
              <a:t> </a:t>
            </a:r>
            <a:r>
              <a:rPr sz="2000" dirty="0">
                <a:solidFill>
                  <a:srgbClr val="0000FF"/>
                </a:solidFill>
                <a:latin typeface="Times New Roman"/>
                <a:cs typeface="Times New Roman"/>
              </a:rPr>
              <a:t>legante</a:t>
            </a:r>
            <a:r>
              <a:rPr sz="2000" spc="190" dirty="0">
                <a:solidFill>
                  <a:srgbClr val="0000FF"/>
                </a:solidFill>
                <a:latin typeface="Times New Roman"/>
                <a:cs typeface="Times New Roman"/>
              </a:rPr>
              <a:t> </a:t>
            </a:r>
            <a:r>
              <a:rPr sz="2000" dirty="0">
                <a:solidFill>
                  <a:srgbClr val="0000FF"/>
                </a:solidFill>
                <a:latin typeface="Times New Roman"/>
                <a:cs typeface="Times New Roman"/>
              </a:rPr>
              <a:t>dovrebbe</a:t>
            </a:r>
            <a:r>
              <a:rPr sz="2000" spc="190" dirty="0">
                <a:solidFill>
                  <a:srgbClr val="0000FF"/>
                </a:solidFill>
                <a:latin typeface="Times New Roman"/>
                <a:cs typeface="Times New Roman"/>
              </a:rPr>
              <a:t> </a:t>
            </a:r>
            <a:r>
              <a:rPr sz="2000" dirty="0">
                <a:solidFill>
                  <a:srgbClr val="0000FF"/>
                </a:solidFill>
                <a:latin typeface="Times New Roman"/>
                <a:cs typeface="Times New Roman"/>
              </a:rPr>
              <a:t>complessare</a:t>
            </a:r>
            <a:r>
              <a:rPr sz="2000" spc="195" dirty="0">
                <a:solidFill>
                  <a:srgbClr val="0000FF"/>
                </a:solidFill>
                <a:latin typeface="Times New Roman"/>
                <a:cs typeface="Times New Roman"/>
              </a:rPr>
              <a:t> </a:t>
            </a:r>
            <a:r>
              <a:rPr sz="2000" dirty="0">
                <a:solidFill>
                  <a:srgbClr val="0000FF"/>
                </a:solidFill>
                <a:latin typeface="Times New Roman"/>
                <a:cs typeface="Times New Roman"/>
              </a:rPr>
              <a:t>fortemente</a:t>
            </a:r>
            <a:r>
              <a:rPr sz="2000" spc="204" dirty="0">
                <a:solidFill>
                  <a:srgbClr val="0000FF"/>
                </a:solidFill>
                <a:latin typeface="Times New Roman"/>
                <a:cs typeface="Times New Roman"/>
              </a:rPr>
              <a:t> </a:t>
            </a:r>
            <a:r>
              <a:rPr sz="2000" dirty="0">
                <a:solidFill>
                  <a:srgbClr val="0000FF"/>
                </a:solidFill>
                <a:latin typeface="Times New Roman"/>
                <a:cs typeface="Times New Roman"/>
              </a:rPr>
              <a:t>il</a:t>
            </a:r>
            <a:r>
              <a:rPr sz="2000" spc="215" dirty="0">
                <a:solidFill>
                  <a:srgbClr val="0000FF"/>
                </a:solidFill>
                <a:latin typeface="Times New Roman"/>
                <a:cs typeface="Times New Roman"/>
              </a:rPr>
              <a:t> </a:t>
            </a:r>
            <a:r>
              <a:rPr sz="2000" dirty="0">
                <a:solidFill>
                  <a:srgbClr val="0000FF"/>
                </a:solidFill>
                <a:latin typeface="Times New Roman"/>
                <a:cs typeface="Times New Roman"/>
              </a:rPr>
              <a:t>metallo</a:t>
            </a:r>
            <a:r>
              <a:rPr sz="2000" spc="204" dirty="0">
                <a:solidFill>
                  <a:srgbClr val="0000FF"/>
                </a:solidFill>
                <a:latin typeface="Times New Roman"/>
                <a:cs typeface="Times New Roman"/>
              </a:rPr>
              <a:t> </a:t>
            </a:r>
            <a:r>
              <a:rPr sz="2000" dirty="0">
                <a:solidFill>
                  <a:srgbClr val="0000FF"/>
                </a:solidFill>
                <a:latin typeface="Times New Roman"/>
                <a:cs typeface="Times New Roman"/>
              </a:rPr>
              <a:t>e</a:t>
            </a:r>
            <a:r>
              <a:rPr sz="2000" spc="185" dirty="0">
                <a:solidFill>
                  <a:srgbClr val="0000FF"/>
                </a:solidFill>
                <a:latin typeface="Times New Roman"/>
                <a:cs typeface="Times New Roman"/>
              </a:rPr>
              <a:t> </a:t>
            </a:r>
            <a:r>
              <a:rPr sz="2000" dirty="0">
                <a:solidFill>
                  <a:srgbClr val="0000FF"/>
                </a:solidFill>
                <a:latin typeface="Times New Roman"/>
                <a:cs typeface="Times New Roman"/>
              </a:rPr>
              <a:t>dovrebbe</a:t>
            </a:r>
            <a:r>
              <a:rPr sz="2000" spc="190" dirty="0">
                <a:solidFill>
                  <a:srgbClr val="0000FF"/>
                </a:solidFill>
                <a:latin typeface="Times New Roman"/>
                <a:cs typeface="Times New Roman"/>
              </a:rPr>
              <a:t> </a:t>
            </a:r>
            <a:r>
              <a:rPr sz="2000" dirty="0">
                <a:solidFill>
                  <a:srgbClr val="0000FF"/>
                </a:solidFill>
                <a:latin typeface="Times New Roman"/>
                <a:cs typeface="Times New Roman"/>
              </a:rPr>
              <a:t>consentire</a:t>
            </a:r>
            <a:r>
              <a:rPr sz="2000" spc="195" dirty="0">
                <a:solidFill>
                  <a:srgbClr val="0000FF"/>
                </a:solidFill>
                <a:latin typeface="Times New Roman"/>
                <a:cs typeface="Times New Roman"/>
              </a:rPr>
              <a:t> </a:t>
            </a:r>
            <a:r>
              <a:rPr sz="2000" spc="-10" dirty="0">
                <a:solidFill>
                  <a:srgbClr val="0000FF"/>
                </a:solidFill>
                <a:latin typeface="Times New Roman"/>
                <a:cs typeface="Times New Roman"/>
              </a:rPr>
              <a:t>un’espansione </a:t>
            </a:r>
            <a:r>
              <a:rPr sz="2000" dirty="0" err="1">
                <a:solidFill>
                  <a:srgbClr val="0000FF"/>
                </a:solidFill>
                <a:latin typeface="Times New Roman"/>
                <a:cs typeface="Times New Roman"/>
              </a:rPr>
              <a:t>alla</a:t>
            </a:r>
            <a:r>
              <a:rPr sz="2000" spc="180" dirty="0">
                <a:solidFill>
                  <a:srgbClr val="0000FF"/>
                </a:solidFill>
                <a:latin typeface="Times New Roman"/>
                <a:cs typeface="Times New Roman"/>
              </a:rPr>
              <a:t> </a:t>
            </a:r>
            <a:r>
              <a:rPr sz="2000" dirty="0" err="1">
                <a:solidFill>
                  <a:srgbClr val="0000FF"/>
                </a:solidFill>
                <a:latin typeface="Times New Roman"/>
                <a:cs typeface="Times New Roman"/>
              </a:rPr>
              <a:t>sfera</a:t>
            </a:r>
            <a:r>
              <a:rPr sz="2000" spc="175" dirty="0">
                <a:solidFill>
                  <a:srgbClr val="0000FF"/>
                </a:solidFill>
                <a:latin typeface="Times New Roman"/>
                <a:cs typeface="Times New Roman"/>
              </a:rPr>
              <a:t> </a:t>
            </a:r>
            <a:r>
              <a:rPr sz="2000" dirty="0">
                <a:solidFill>
                  <a:srgbClr val="0000FF"/>
                </a:solidFill>
                <a:latin typeface="Times New Roman"/>
                <a:cs typeface="Times New Roman"/>
              </a:rPr>
              <a:t>di</a:t>
            </a:r>
            <a:r>
              <a:rPr sz="2000" spc="180" dirty="0">
                <a:solidFill>
                  <a:srgbClr val="0000FF"/>
                </a:solidFill>
                <a:latin typeface="Times New Roman"/>
                <a:cs typeface="Times New Roman"/>
              </a:rPr>
              <a:t> </a:t>
            </a:r>
            <a:r>
              <a:rPr sz="2000" dirty="0" err="1">
                <a:solidFill>
                  <a:srgbClr val="0000FF"/>
                </a:solidFill>
                <a:latin typeface="Times New Roman"/>
                <a:cs typeface="Times New Roman"/>
              </a:rPr>
              <a:t>coordinazione</a:t>
            </a:r>
            <a:r>
              <a:rPr sz="2000" spc="175" dirty="0">
                <a:solidFill>
                  <a:srgbClr val="0000FF"/>
                </a:solidFill>
                <a:latin typeface="Times New Roman"/>
                <a:cs typeface="Times New Roman"/>
              </a:rPr>
              <a:t> </a:t>
            </a:r>
            <a:r>
              <a:rPr sz="2000" dirty="0">
                <a:solidFill>
                  <a:srgbClr val="0000FF"/>
                </a:solidFill>
                <a:latin typeface="Times New Roman"/>
                <a:cs typeface="Times New Roman"/>
              </a:rPr>
              <a:t>per</a:t>
            </a:r>
            <a:r>
              <a:rPr sz="2000" spc="185" dirty="0">
                <a:solidFill>
                  <a:srgbClr val="0000FF"/>
                </a:solidFill>
                <a:latin typeface="Times New Roman"/>
                <a:cs typeface="Times New Roman"/>
              </a:rPr>
              <a:t> </a:t>
            </a:r>
            <a:r>
              <a:rPr sz="2000" dirty="0" err="1">
                <a:solidFill>
                  <a:srgbClr val="0000FF"/>
                </a:solidFill>
                <a:latin typeface="Times New Roman"/>
                <a:cs typeface="Times New Roman"/>
              </a:rPr>
              <a:t>permettere</a:t>
            </a:r>
            <a:r>
              <a:rPr sz="2000" spc="180" dirty="0">
                <a:solidFill>
                  <a:srgbClr val="0000FF"/>
                </a:solidFill>
                <a:latin typeface="Times New Roman"/>
                <a:cs typeface="Times New Roman"/>
              </a:rPr>
              <a:t> </a:t>
            </a:r>
            <a:r>
              <a:rPr sz="2000" dirty="0">
                <a:solidFill>
                  <a:srgbClr val="0000FF"/>
                </a:solidFill>
                <a:latin typeface="Times New Roman"/>
                <a:cs typeface="Times New Roman"/>
              </a:rPr>
              <a:t>un</a:t>
            </a:r>
            <a:r>
              <a:rPr sz="2000" spc="175" dirty="0">
                <a:solidFill>
                  <a:srgbClr val="0000FF"/>
                </a:solidFill>
                <a:latin typeface="Times New Roman"/>
                <a:cs typeface="Times New Roman"/>
              </a:rPr>
              <a:t> </a:t>
            </a:r>
            <a:r>
              <a:rPr sz="2000" dirty="0" err="1">
                <a:solidFill>
                  <a:srgbClr val="0000FF"/>
                </a:solidFill>
                <a:latin typeface="Times New Roman"/>
                <a:cs typeface="Times New Roman"/>
              </a:rPr>
              <a:t>trasferimento</a:t>
            </a:r>
            <a:r>
              <a:rPr sz="2000" spc="180" dirty="0">
                <a:solidFill>
                  <a:srgbClr val="0000FF"/>
                </a:solidFill>
                <a:latin typeface="Times New Roman"/>
                <a:cs typeface="Times New Roman"/>
              </a:rPr>
              <a:t> </a:t>
            </a:r>
            <a:r>
              <a:rPr sz="2000" dirty="0" err="1">
                <a:solidFill>
                  <a:srgbClr val="0000FF"/>
                </a:solidFill>
                <a:latin typeface="Times New Roman"/>
                <a:cs typeface="Times New Roman"/>
              </a:rPr>
              <a:t>atomico</a:t>
            </a:r>
            <a:r>
              <a:rPr sz="2000" spc="180" dirty="0">
                <a:solidFill>
                  <a:srgbClr val="0000FF"/>
                </a:solidFill>
                <a:latin typeface="Times New Roman"/>
                <a:cs typeface="Times New Roman"/>
              </a:rPr>
              <a:t> </a:t>
            </a:r>
            <a:r>
              <a:rPr sz="2000" dirty="0" err="1">
                <a:solidFill>
                  <a:srgbClr val="0000FF"/>
                </a:solidFill>
                <a:latin typeface="Times New Roman"/>
                <a:cs typeface="Times New Roman"/>
              </a:rPr>
              <a:t>selettivo</a:t>
            </a:r>
            <a:r>
              <a:rPr sz="2000" spc="180" dirty="0">
                <a:solidFill>
                  <a:srgbClr val="0000FF"/>
                </a:solidFill>
                <a:latin typeface="Times New Roman"/>
                <a:cs typeface="Times New Roman"/>
              </a:rPr>
              <a:t> </a:t>
            </a:r>
            <a:r>
              <a:rPr sz="2000" spc="-10" dirty="0" err="1">
                <a:solidFill>
                  <a:srgbClr val="0000FF"/>
                </a:solidFill>
                <a:latin typeface="Times New Roman"/>
                <a:cs typeface="Times New Roman"/>
              </a:rPr>
              <a:t>senza</a:t>
            </a:r>
            <a:r>
              <a:rPr sz="2000" spc="-10" dirty="0">
                <a:solidFill>
                  <a:srgbClr val="0000FF"/>
                </a:solidFill>
                <a:latin typeface="Times New Roman"/>
                <a:cs typeface="Times New Roman"/>
              </a:rPr>
              <a:t> </a:t>
            </a:r>
            <a:r>
              <a:rPr sz="2000" dirty="0">
                <a:solidFill>
                  <a:srgbClr val="0000FF"/>
                </a:solidFill>
                <a:latin typeface="Times New Roman"/>
                <a:cs typeface="Times New Roman"/>
              </a:rPr>
              <a:t>promuovere</a:t>
            </a:r>
            <a:r>
              <a:rPr sz="2000" spc="-25" dirty="0">
                <a:solidFill>
                  <a:srgbClr val="0000FF"/>
                </a:solidFill>
                <a:latin typeface="Times New Roman"/>
                <a:cs typeface="Times New Roman"/>
              </a:rPr>
              <a:t> </a:t>
            </a:r>
            <a:r>
              <a:rPr sz="2000" dirty="0">
                <a:solidFill>
                  <a:srgbClr val="0000FF"/>
                </a:solidFill>
                <a:latin typeface="Times New Roman"/>
                <a:cs typeface="Times New Roman"/>
              </a:rPr>
              <a:t>altre</a:t>
            </a:r>
            <a:r>
              <a:rPr sz="2000" spc="-45" dirty="0">
                <a:solidFill>
                  <a:srgbClr val="0000FF"/>
                </a:solidFill>
                <a:latin typeface="Times New Roman"/>
                <a:cs typeface="Times New Roman"/>
              </a:rPr>
              <a:t> </a:t>
            </a:r>
            <a:r>
              <a:rPr sz="2000" spc="-10" dirty="0">
                <a:solidFill>
                  <a:srgbClr val="0000FF"/>
                </a:solidFill>
                <a:latin typeface="Times New Roman"/>
                <a:cs typeface="Times New Roman"/>
              </a:rPr>
              <a:t>reazioni.</a:t>
            </a:r>
            <a:endParaRPr sz="2000" dirty="0">
              <a:latin typeface="Times New Roman"/>
              <a:cs typeface="Times New Roman"/>
            </a:endParaRPr>
          </a:p>
        </p:txBody>
      </p:sp>
      <p:sp>
        <p:nvSpPr>
          <p:cNvPr id="4" name="object 4"/>
          <p:cNvSpPr txBox="1"/>
          <p:nvPr/>
        </p:nvSpPr>
        <p:spPr>
          <a:xfrm>
            <a:off x="152400" y="2038814"/>
            <a:ext cx="8839200" cy="2009524"/>
          </a:xfrm>
          <a:prstGeom prst="rect">
            <a:avLst/>
          </a:prstGeom>
          <a:ln w="9525">
            <a:solidFill>
              <a:srgbClr val="4F81BC"/>
            </a:solidFill>
          </a:ln>
        </p:spPr>
        <p:txBody>
          <a:bodyPr vert="horz" wrap="square" lIns="0" tIns="39370" rIns="0" bIns="0" rtlCol="0">
            <a:spAutoFit/>
          </a:bodyPr>
          <a:lstStyle/>
          <a:p>
            <a:pPr marL="91440">
              <a:lnSpc>
                <a:spcPct val="100000"/>
              </a:lnSpc>
              <a:spcBef>
                <a:spcPts val="310"/>
              </a:spcBef>
            </a:pPr>
            <a:r>
              <a:rPr sz="2000" dirty="0">
                <a:solidFill>
                  <a:srgbClr val="0000FF"/>
                </a:solidFill>
                <a:latin typeface="Times New Roman"/>
                <a:cs typeface="Times New Roman"/>
              </a:rPr>
              <a:t>In</a:t>
            </a:r>
            <a:r>
              <a:rPr sz="2000" spc="-30" dirty="0">
                <a:solidFill>
                  <a:srgbClr val="0000FF"/>
                </a:solidFill>
                <a:latin typeface="Times New Roman"/>
                <a:cs typeface="Times New Roman"/>
              </a:rPr>
              <a:t> </a:t>
            </a:r>
            <a:r>
              <a:rPr sz="2000" dirty="0">
                <a:solidFill>
                  <a:srgbClr val="0000FF"/>
                </a:solidFill>
                <a:latin typeface="Times New Roman"/>
                <a:cs typeface="Times New Roman"/>
              </a:rPr>
              <a:t>generale</a:t>
            </a:r>
            <a:r>
              <a:rPr sz="2000" spc="-10" dirty="0">
                <a:solidFill>
                  <a:srgbClr val="0000FF"/>
                </a:solidFill>
                <a:latin typeface="Times New Roman"/>
                <a:cs typeface="Times New Roman"/>
              </a:rPr>
              <a:t> </a:t>
            </a:r>
            <a:r>
              <a:rPr sz="2000" dirty="0">
                <a:solidFill>
                  <a:srgbClr val="FF0000"/>
                </a:solidFill>
                <a:latin typeface="Times New Roman"/>
                <a:cs typeface="Times New Roman"/>
              </a:rPr>
              <a:t>leganti</a:t>
            </a:r>
            <a:r>
              <a:rPr sz="2000" spc="5" dirty="0">
                <a:solidFill>
                  <a:srgbClr val="FF0000"/>
                </a:solidFill>
                <a:latin typeface="Times New Roman"/>
                <a:cs typeface="Times New Roman"/>
              </a:rPr>
              <a:t> </a:t>
            </a:r>
            <a:r>
              <a:rPr sz="2000" dirty="0">
                <a:solidFill>
                  <a:srgbClr val="FF0000"/>
                </a:solidFill>
                <a:latin typeface="Times New Roman"/>
                <a:cs typeface="Times New Roman"/>
              </a:rPr>
              <a:t>multidentati</a:t>
            </a:r>
            <a:r>
              <a:rPr sz="2000" spc="-5" dirty="0">
                <a:solidFill>
                  <a:srgbClr val="FF0000"/>
                </a:solidFill>
                <a:latin typeface="Times New Roman"/>
                <a:cs typeface="Times New Roman"/>
              </a:rPr>
              <a:t> </a:t>
            </a:r>
            <a:r>
              <a:rPr sz="2000" dirty="0">
                <a:solidFill>
                  <a:srgbClr val="0000FF"/>
                </a:solidFill>
                <a:latin typeface="Times New Roman"/>
                <a:cs typeface="Times New Roman"/>
              </a:rPr>
              <a:t>a</a:t>
            </a:r>
            <a:r>
              <a:rPr sz="2000" spc="-35" dirty="0">
                <a:solidFill>
                  <a:srgbClr val="0000FF"/>
                </a:solidFill>
                <a:latin typeface="Times New Roman"/>
                <a:cs typeface="Times New Roman"/>
              </a:rPr>
              <a:t> </a:t>
            </a:r>
            <a:r>
              <a:rPr sz="2000" dirty="0">
                <a:solidFill>
                  <a:srgbClr val="0000FF"/>
                </a:solidFill>
                <a:latin typeface="Times New Roman"/>
                <a:cs typeface="Times New Roman"/>
              </a:rPr>
              <a:t>base</a:t>
            </a:r>
            <a:r>
              <a:rPr sz="2000" spc="-30" dirty="0">
                <a:solidFill>
                  <a:srgbClr val="0000FF"/>
                </a:solidFill>
                <a:latin typeface="Times New Roman"/>
                <a:cs typeface="Times New Roman"/>
              </a:rPr>
              <a:t> </a:t>
            </a:r>
            <a:r>
              <a:rPr sz="2000" dirty="0">
                <a:solidFill>
                  <a:srgbClr val="0000FF"/>
                </a:solidFill>
                <a:latin typeface="Times New Roman"/>
                <a:cs typeface="Times New Roman"/>
              </a:rPr>
              <a:t>di</a:t>
            </a:r>
            <a:r>
              <a:rPr sz="2000" spc="-20" dirty="0">
                <a:solidFill>
                  <a:srgbClr val="0000FF"/>
                </a:solidFill>
                <a:latin typeface="Times New Roman"/>
                <a:cs typeface="Times New Roman"/>
              </a:rPr>
              <a:t> </a:t>
            </a:r>
            <a:r>
              <a:rPr sz="2000" dirty="0">
                <a:solidFill>
                  <a:srgbClr val="0000FF"/>
                </a:solidFill>
                <a:latin typeface="Times New Roman"/>
                <a:cs typeface="Times New Roman"/>
              </a:rPr>
              <a:t>azoto</a:t>
            </a:r>
            <a:r>
              <a:rPr sz="2000" spc="-20" dirty="0">
                <a:solidFill>
                  <a:srgbClr val="0000FF"/>
                </a:solidFill>
                <a:latin typeface="Times New Roman"/>
                <a:cs typeface="Times New Roman"/>
              </a:rPr>
              <a:t> </a:t>
            </a:r>
            <a:r>
              <a:rPr sz="2000" dirty="0">
                <a:solidFill>
                  <a:srgbClr val="0000FF"/>
                </a:solidFill>
                <a:latin typeface="Times New Roman"/>
                <a:cs typeface="Times New Roman"/>
              </a:rPr>
              <a:t>sono</a:t>
            </a:r>
            <a:r>
              <a:rPr sz="2000" spc="-30" dirty="0">
                <a:solidFill>
                  <a:srgbClr val="0000FF"/>
                </a:solidFill>
                <a:latin typeface="Times New Roman"/>
                <a:cs typeface="Times New Roman"/>
              </a:rPr>
              <a:t> </a:t>
            </a:r>
            <a:r>
              <a:rPr sz="2000" dirty="0">
                <a:solidFill>
                  <a:srgbClr val="0000FF"/>
                </a:solidFill>
                <a:latin typeface="Times New Roman"/>
                <a:cs typeface="Times New Roman"/>
              </a:rPr>
              <a:t>i</a:t>
            </a:r>
            <a:r>
              <a:rPr sz="2000" spc="5" dirty="0">
                <a:solidFill>
                  <a:srgbClr val="0000FF"/>
                </a:solidFill>
                <a:latin typeface="Times New Roman"/>
                <a:cs typeface="Times New Roman"/>
              </a:rPr>
              <a:t> </a:t>
            </a:r>
            <a:r>
              <a:rPr sz="2000" dirty="0">
                <a:solidFill>
                  <a:srgbClr val="0000FF"/>
                </a:solidFill>
                <a:latin typeface="Times New Roman"/>
                <a:cs typeface="Times New Roman"/>
              </a:rPr>
              <a:t>migliori.</a:t>
            </a:r>
            <a:r>
              <a:rPr sz="2000" spc="-25" dirty="0">
                <a:solidFill>
                  <a:srgbClr val="0000FF"/>
                </a:solidFill>
                <a:latin typeface="Times New Roman"/>
                <a:cs typeface="Times New Roman"/>
              </a:rPr>
              <a:t> </a:t>
            </a:r>
            <a:r>
              <a:rPr sz="2000" spc="-20" dirty="0">
                <a:solidFill>
                  <a:srgbClr val="0000FF"/>
                </a:solidFill>
                <a:latin typeface="Times New Roman"/>
                <a:cs typeface="Times New Roman"/>
              </a:rPr>
              <a:t>L’ordine</a:t>
            </a:r>
            <a:r>
              <a:rPr sz="2000" spc="-25" dirty="0">
                <a:solidFill>
                  <a:srgbClr val="0000FF"/>
                </a:solidFill>
                <a:latin typeface="Times New Roman"/>
                <a:cs typeface="Times New Roman"/>
              </a:rPr>
              <a:t> </a:t>
            </a:r>
            <a:r>
              <a:rPr sz="2000" dirty="0">
                <a:solidFill>
                  <a:srgbClr val="0000FF"/>
                </a:solidFill>
                <a:latin typeface="Times New Roman"/>
                <a:cs typeface="Times New Roman"/>
              </a:rPr>
              <a:t>generale</a:t>
            </a:r>
            <a:r>
              <a:rPr sz="2000" spc="-15" dirty="0">
                <a:solidFill>
                  <a:srgbClr val="0000FF"/>
                </a:solidFill>
                <a:latin typeface="Times New Roman"/>
                <a:cs typeface="Times New Roman"/>
              </a:rPr>
              <a:t> </a:t>
            </a:r>
            <a:r>
              <a:rPr sz="2000" dirty="0">
                <a:solidFill>
                  <a:srgbClr val="0000FF"/>
                </a:solidFill>
                <a:latin typeface="Times New Roman"/>
                <a:cs typeface="Times New Roman"/>
              </a:rPr>
              <a:t>di</a:t>
            </a:r>
            <a:r>
              <a:rPr sz="2000" spc="-25" dirty="0">
                <a:solidFill>
                  <a:srgbClr val="0000FF"/>
                </a:solidFill>
                <a:latin typeface="Times New Roman"/>
                <a:cs typeface="Times New Roman"/>
              </a:rPr>
              <a:t> </a:t>
            </a:r>
            <a:r>
              <a:rPr sz="2000" dirty="0" err="1">
                <a:solidFill>
                  <a:srgbClr val="0000FF"/>
                </a:solidFill>
                <a:latin typeface="Times New Roman"/>
                <a:cs typeface="Times New Roman"/>
              </a:rPr>
              <a:t>attività</a:t>
            </a:r>
            <a:r>
              <a:rPr sz="2000" spc="-10" dirty="0">
                <a:solidFill>
                  <a:srgbClr val="0000FF"/>
                </a:solidFill>
                <a:latin typeface="Times New Roman"/>
                <a:cs typeface="Times New Roman"/>
              </a:rPr>
              <a:t> </a:t>
            </a:r>
            <a:r>
              <a:rPr sz="2000" spc="-25" dirty="0" err="1">
                <a:solidFill>
                  <a:srgbClr val="0000FF"/>
                </a:solidFill>
                <a:latin typeface="Times New Roman"/>
                <a:cs typeface="Times New Roman"/>
              </a:rPr>
              <a:t>dei</a:t>
            </a:r>
            <a:r>
              <a:rPr lang="en-CA" sz="2000" spc="-25" dirty="0">
                <a:solidFill>
                  <a:srgbClr val="0000FF"/>
                </a:solidFill>
                <a:latin typeface="Times New Roman"/>
                <a:cs typeface="Times New Roman"/>
              </a:rPr>
              <a:t> </a:t>
            </a:r>
            <a:r>
              <a:rPr sz="2000" dirty="0" err="1">
                <a:solidFill>
                  <a:srgbClr val="0000FF"/>
                </a:solidFill>
                <a:latin typeface="Times New Roman"/>
                <a:cs typeface="Times New Roman"/>
              </a:rPr>
              <a:t>complessi</a:t>
            </a:r>
            <a:r>
              <a:rPr sz="2000" spc="15" dirty="0">
                <a:solidFill>
                  <a:srgbClr val="0000FF"/>
                </a:solidFill>
                <a:latin typeface="Times New Roman"/>
                <a:cs typeface="Times New Roman"/>
              </a:rPr>
              <a:t> </a:t>
            </a:r>
            <a:r>
              <a:rPr sz="2000" dirty="0">
                <a:solidFill>
                  <a:srgbClr val="0000FF"/>
                </a:solidFill>
                <a:latin typeface="Times New Roman"/>
                <a:cs typeface="Times New Roman"/>
              </a:rPr>
              <a:t>di</a:t>
            </a:r>
            <a:r>
              <a:rPr sz="2000" spc="-45" dirty="0">
                <a:solidFill>
                  <a:srgbClr val="0000FF"/>
                </a:solidFill>
                <a:latin typeface="Times New Roman"/>
                <a:cs typeface="Times New Roman"/>
              </a:rPr>
              <a:t> </a:t>
            </a:r>
            <a:r>
              <a:rPr sz="2000" dirty="0">
                <a:solidFill>
                  <a:srgbClr val="0000FF"/>
                </a:solidFill>
                <a:latin typeface="Times New Roman"/>
                <a:cs typeface="Times New Roman"/>
              </a:rPr>
              <a:t>rame</a:t>
            </a:r>
            <a:r>
              <a:rPr sz="2000" spc="15" dirty="0">
                <a:solidFill>
                  <a:srgbClr val="0000FF"/>
                </a:solidFill>
                <a:latin typeface="Times New Roman"/>
                <a:cs typeface="Times New Roman"/>
              </a:rPr>
              <a:t> </a:t>
            </a:r>
            <a:r>
              <a:rPr sz="2000" dirty="0">
                <a:solidFill>
                  <a:srgbClr val="0000FF"/>
                </a:solidFill>
                <a:latin typeface="Times New Roman"/>
                <a:cs typeface="Times New Roman"/>
              </a:rPr>
              <a:t>è</a:t>
            </a:r>
            <a:r>
              <a:rPr sz="2000" spc="-35" dirty="0">
                <a:solidFill>
                  <a:srgbClr val="0000FF"/>
                </a:solidFill>
                <a:latin typeface="Times New Roman"/>
                <a:cs typeface="Times New Roman"/>
              </a:rPr>
              <a:t> </a:t>
            </a:r>
            <a:r>
              <a:rPr sz="2000" dirty="0">
                <a:solidFill>
                  <a:srgbClr val="0000FF"/>
                </a:solidFill>
                <a:latin typeface="Times New Roman"/>
                <a:cs typeface="Times New Roman"/>
              </a:rPr>
              <a:t>influenzato</a:t>
            </a:r>
            <a:r>
              <a:rPr sz="2000" spc="-30" dirty="0">
                <a:solidFill>
                  <a:srgbClr val="0000FF"/>
                </a:solidFill>
                <a:latin typeface="Times New Roman"/>
                <a:cs typeface="Times New Roman"/>
              </a:rPr>
              <a:t> </a:t>
            </a:r>
            <a:r>
              <a:rPr sz="2000" dirty="0">
                <a:solidFill>
                  <a:srgbClr val="0000FF"/>
                </a:solidFill>
                <a:latin typeface="Times New Roman"/>
                <a:cs typeface="Times New Roman"/>
              </a:rPr>
              <a:t>dalla</a:t>
            </a:r>
            <a:r>
              <a:rPr sz="2000" spc="-20" dirty="0">
                <a:solidFill>
                  <a:srgbClr val="0000FF"/>
                </a:solidFill>
                <a:latin typeface="Times New Roman"/>
                <a:cs typeface="Times New Roman"/>
              </a:rPr>
              <a:t> </a:t>
            </a:r>
            <a:r>
              <a:rPr sz="2000" dirty="0">
                <a:solidFill>
                  <a:srgbClr val="0000FF"/>
                </a:solidFill>
                <a:latin typeface="Times New Roman"/>
                <a:cs typeface="Times New Roman"/>
              </a:rPr>
              <a:t>loro</a:t>
            </a:r>
            <a:r>
              <a:rPr sz="2000" spc="-30" dirty="0">
                <a:solidFill>
                  <a:srgbClr val="0000FF"/>
                </a:solidFill>
                <a:latin typeface="Times New Roman"/>
                <a:cs typeface="Times New Roman"/>
              </a:rPr>
              <a:t> </a:t>
            </a:r>
            <a:r>
              <a:rPr sz="2000" dirty="0">
                <a:solidFill>
                  <a:srgbClr val="0000FF"/>
                </a:solidFill>
                <a:latin typeface="Times New Roman"/>
                <a:cs typeface="Times New Roman"/>
              </a:rPr>
              <a:t>struttura</a:t>
            </a:r>
            <a:r>
              <a:rPr sz="2000" spc="-10" dirty="0">
                <a:solidFill>
                  <a:srgbClr val="0000FF"/>
                </a:solidFill>
                <a:latin typeface="Times New Roman"/>
                <a:cs typeface="Times New Roman"/>
              </a:rPr>
              <a:t> </a:t>
            </a:r>
            <a:r>
              <a:rPr sz="2000" dirty="0">
                <a:solidFill>
                  <a:srgbClr val="0000FF"/>
                </a:solidFill>
                <a:latin typeface="Times New Roman"/>
                <a:cs typeface="Times New Roman"/>
              </a:rPr>
              <a:t>e</a:t>
            </a:r>
            <a:r>
              <a:rPr sz="2000" spc="-35" dirty="0">
                <a:solidFill>
                  <a:srgbClr val="0000FF"/>
                </a:solidFill>
                <a:latin typeface="Times New Roman"/>
                <a:cs typeface="Times New Roman"/>
              </a:rPr>
              <a:t> </a:t>
            </a:r>
            <a:r>
              <a:rPr sz="2000" dirty="0">
                <a:solidFill>
                  <a:srgbClr val="0000FF"/>
                </a:solidFill>
                <a:latin typeface="Times New Roman"/>
                <a:cs typeface="Times New Roman"/>
              </a:rPr>
              <a:t>segue</a:t>
            </a:r>
            <a:r>
              <a:rPr sz="2000" spc="-30" dirty="0">
                <a:solidFill>
                  <a:srgbClr val="0000FF"/>
                </a:solidFill>
                <a:latin typeface="Times New Roman"/>
                <a:cs typeface="Times New Roman"/>
              </a:rPr>
              <a:t> </a:t>
            </a:r>
            <a:r>
              <a:rPr sz="2000" dirty="0">
                <a:solidFill>
                  <a:srgbClr val="0000FF"/>
                </a:solidFill>
                <a:latin typeface="Times New Roman"/>
                <a:cs typeface="Times New Roman"/>
              </a:rPr>
              <a:t>il</a:t>
            </a:r>
            <a:r>
              <a:rPr sz="2000" spc="-30" dirty="0">
                <a:solidFill>
                  <a:srgbClr val="0000FF"/>
                </a:solidFill>
                <a:latin typeface="Times New Roman"/>
                <a:cs typeface="Times New Roman"/>
              </a:rPr>
              <a:t> </a:t>
            </a:r>
            <a:r>
              <a:rPr sz="2000" dirty="0">
                <a:solidFill>
                  <a:srgbClr val="0000FF"/>
                </a:solidFill>
                <a:latin typeface="Times New Roman"/>
                <a:cs typeface="Times New Roman"/>
              </a:rPr>
              <a:t>seguente</a:t>
            </a:r>
            <a:r>
              <a:rPr sz="2000" spc="-25" dirty="0">
                <a:solidFill>
                  <a:srgbClr val="0000FF"/>
                </a:solidFill>
                <a:latin typeface="Times New Roman"/>
                <a:cs typeface="Times New Roman"/>
              </a:rPr>
              <a:t> </a:t>
            </a:r>
            <a:r>
              <a:rPr sz="2000" dirty="0">
                <a:solidFill>
                  <a:srgbClr val="0000FF"/>
                </a:solidFill>
                <a:latin typeface="Times New Roman"/>
                <a:cs typeface="Times New Roman"/>
              </a:rPr>
              <a:t>ordine</a:t>
            </a:r>
            <a:r>
              <a:rPr sz="2000" spc="-30" dirty="0">
                <a:solidFill>
                  <a:srgbClr val="0000FF"/>
                </a:solidFill>
                <a:latin typeface="Times New Roman"/>
                <a:cs typeface="Times New Roman"/>
              </a:rPr>
              <a:t> </a:t>
            </a:r>
            <a:r>
              <a:rPr sz="2000" spc="-50" dirty="0">
                <a:solidFill>
                  <a:srgbClr val="0000FF"/>
                </a:solidFill>
                <a:latin typeface="Times New Roman"/>
                <a:cs typeface="Times New Roman"/>
              </a:rPr>
              <a:t>:</a:t>
            </a:r>
            <a:endParaRPr sz="2000" dirty="0">
              <a:latin typeface="Times New Roman"/>
              <a:cs typeface="Times New Roman"/>
            </a:endParaRPr>
          </a:p>
          <a:p>
            <a:pPr>
              <a:lnSpc>
                <a:spcPct val="100000"/>
              </a:lnSpc>
              <a:spcBef>
                <a:spcPts val="10"/>
              </a:spcBef>
            </a:pPr>
            <a:endParaRPr sz="2000" dirty="0">
              <a:latin typeface="Times New Roman"/>
              <a:cs typeface="Times New Roman"/>
            </a:endParaRPr>
          </a:p>
          <a:p>
            <a:pPr marL="144780">
              <a:lnSpc>
                <a:spcPct val="100000"/>
              </a:lnSpc>
              <a:spcBef>
                <a:spcPts val="5"/>
              </a:spcBef>
            </a:pPr>
            <a:r>
              <a:rPr sz="2400" b="1" dirty="0">
                <a:solidFill>
                  <a:srgbClr val="0000FF"/>
                </a:solidFill>
                <a:latin typeface="Times New Roman"/>
                <a:cs typeface="Times New Roman"/>
              </a:rPr>
              <a:t>tetradentati</a:t>
            </a:r>
            <a:r>
              <a:rPr sz="2400" b="1" spc="-60" dirty="0">
                <a:solidFill>
                  <a:srgbClr val="0000FF"/>
                </a:solidFill>
                <a:latin typeface="Times New Roman"/>
                <a:cs typeface="Times New Roman"/>
              </a:rPr>
              <a:t> </a:t>
            </a:r>
            <a:r>
              <a:rPr sz="2400" b="1" dirty="0">
                <a:solidFill>
                  <a:srgbClr val="0000FF"/>
                </a:solidFill>
                <a:latin typeface="Times New Roman"/>
                <a:cs typeface="Times New Roman"/>
              </a:rPr>
              <a:t>(ciclici</a:t>
            </a:r>
            <a:r>
              <a:rPr sz="2400" b="1" spc="-75" dirty="0">
                <a:solidFill>
                  <a:srgbClr val="0000FF"/>
                </a:solidFill>
                <a:latin typeface="Times New Roman"/>
                <a:cs typeface="Times New Roman"/>
              </a:rPr>
              <a:t> </a:t>
            </a:r>
            <a:r>
              <a:rPr sz="2400" b="1" dirty="0">
                <a:solidFill>
                  <a:srgbClr val="0000FF"/>
                </a:solidFill>
                <a:latin typeface="Times New Roman"/>
                <a:cs typeface="Times New Roman"/>
              </a:rPr>
              <a:t>a</a:t>
            </a:r>
            <a:r>
              <a:rPr sz="2400" b="1" spc="-55" dirty="0">
                <a:solidFill>
                  <a:srgbClr val="0000FF"/>
                </a:solidFill>
                <a:latin typeface="Times New Roman"/>
                <a:cs typeface="Times New Roman"/>
              </a:rPr>
              <a:t> </a:t>
            </a:r>
            <a:r>
              <a:rPr sz="2400" b="1" dirty="0">
                <a:solidFill>
                  <a:srgbClr val="0000FF"/>
                </a:solidFill>
                <a:latin typeface="Times New Roman"/>
                <a:cs typeface="Times New Roman"/>
              </a:rPr>
              <a:t>ponte)</a:t>
            </a:r>
            <a:r>
              <a:rPr sz="2400" b="1" spc="-55" dirty="0">
                <a:solidFill>
                  <a:srgbClr val="0000FF"/>
                </a:solidFill>
                <a:latin typeface="Times New Roman"/>
                <a:cs typeface="Times New Roman"/>
              </a:rPr>
              <a:t> </a:t>
            </a:r>
            <a:r>
              <a:rPr sz="2400" b="1" dirty="0">
                <a:solidFill>
                  <a:srgbClr val="0000FF"/>
                </a:solidFill>
                <a:latin typeface="Times New Roman"/>
                <a:cs typeface="Times New Roman"/>
              </a:rPr>
              <a:t>&gt;</a:t>
            </a:r>
            <a:r>
              <a:rPr sz="2400" b="1" spc="-60" dirty="0">
                <a:solidFill>
                  <a:srgbClr val="0000FF"/>
                </a:solidFill>
                <a:latin typeface="Times New Roman"/>
                <a:cs typeface="Times New Roman"/>
              </a:rPr>
              <a:t> </a:t>
            </a:r>
            <a:r>
              <a:rPr sz="2400" b="1" dirty="0">
                <a:solidFill>
                  <a:srgbClr val="0000FF"/>
                </a:solidFill>
                <a:latin typeface="Times New Roman"/>
                <a:cs typeface="Times New Roman"/>
              </a:rPr>
              <a:t>tetradentati</a:t>
            </a:r>
            <a:r>
              <a:rPr sz="2400" b="1" spc="-65" dirty="0">
                <a:solidFill>
                  <a:srgbClr val="0000FF"/>
                </a:solidFill>
                <a:latin typeface="Times New Roman"/>
                <a:cs typeface="Times New Roman"/>
              </a:rPr>
              <a:t> </a:t>
            </a:r>
            <a:r>
              <a:rPr sz="2400" b="1" dirty="0">
                <a:solidFill>
                  <a:srgbClr val="0000FF"/>
                </a:solidFill>
                <a:latin typeface="Times New Roman"/>
                <a:cs typeface="Times New Roman"/>
              </a:rPr>
              <a:t>(ramificati)</a:t>
            </a:r>
            <a:r>
              <a:rPr sz="2400" b="1" spc="-65" dirty="0">
                <a:solidFill>
                  <a:srgbClr val="0000FF"/>
                </a:solidFill>
                <a:latin typeface="Times New Roman"/>
                <a:cs typeface="Times New Roman"/>
              </a:rPr>
              <a:t> </a:t>
            </a:r>
            <a:r>
              <a:rPr sz="2400" b="1" dirty="0">
                <a:solidFill>
                  <a:srgbClr val="0000FF"/>
                </a:solidFill>
                <a:latin typeface="Times New Roman"/>
                <a:cs typeface="Times New Roman"/>
              </a:rPr>
              <a:t>&gt;</a:t>
            </a:r>
            <a:r>
              <a:rPr sz="2400" b="1" spc="-60" dirty="0">
                <a:solidFill>
                  <a:srgbClr val="0000FF"/>
                </a:solidFill>
                <a:latin typeface="Times New Roman"/>
                <a:cs typeface="Times New Roman"/>
              </a:rPr>
              <a:t> </a:t>
            </a:r>
            <a:r>
              <a:rPr sz="2400" b="1" dirty="0">
                <a:solidFill>
                  <a:srgbClr val="0000FF"/>
                </a:solidFill>
                <a:latin typeface="Times New Roman"/>
                <a:cs typeface="Times New Roman"/>
              </a:rPr>
              <a:t>tetradentati</a:t>
            </a:r>
            <a:r>
              <a:rPr sz="2400" b="1" spc="-60" dirty="0">
                <a:solidFill>
                  <a:srgbClr val="0000FF"/>
                </a:solidFill>
                <a:latin typeface="Times New Roman"/>
                <a:cs typeface="Times New Roman"/>
              </a:rPr>
              <a:t> </a:t>
            </a:r>
            <a:r>
              <a:rPr sz="2400" b="1" dirty="0">
                <a:solidFill>
                  <a:srgbClr val="0000FF"/>
                </a:solidFill>
                <a:latin typeface="Times New Roman"/>
                <a:cs typeface="Times New Roman"/>
              </a:rPr>
              <a:t>(ciclici)</a:t>
            </a:r>
            <a:r>
              <a:rPr sz="2400" b="1" spc="-85" dirty="0">
                <a:solidFill>
                  <a:srgbClr val="0000FF"/>
                </a:solidFill>
                <a:latin typeface="Times New Roman"/>
                <a:cs typeface="Times New Roman"/>
              </a:rPr>
              <a:t> </a:t>
            </a:r>
            <a:r>
              <a:rPr sz="2400" b="1" spc="-50" dirty="0">
                <a:solidFill>
                  <a:srgbClr val="0000FF"/>
                </a:solidFill>
                <a:latin typeface="Times New Roman"/>
                <a:cs typeface="Times New Roman"/>
              </a:rPr>
              <a:t>&gt;</a:t>
            </a:r>
            <a:r>
              <a:rPr sz="2400" b="1" spc="-15" dirty="0">
                <a:solidFill>
                  <a:srgbClr val="0000FF"/>
                </a:solidFill>
                <a:latin typeface="Times New Roman"/>
                <a:cs typeface="Times New Roman"/>
              </a:rPr>
              <a:t> </a:t>
            </a:r>
            <a:r>
              <a:rPr sz="2400" b="1" dirty="0">
                <a:solidFill>
                  <a:srgbClr val="0000FF"/>
                </a:solidFill>
                <a:latin typeface="Times New Roman"/>
                <a:cs typeface="Times New Roman"/>
              </a:rPr>
              <a:t>tridentati &gt; tetradentati</a:t>
            </a:r>
            <a:r>
              <a:rPr sz="2400" b="1" spc="-10" dirty="0">
                <a:solidFill>
                  <a:srgbClr val="0000FF"/>
                </a:solidFill>
                <a:latin typeface="Times New Roman"/>
                <a:cs typeface="Times New Roman"/>
              </a:rPr>
              <a:t> </a:t>
            </a:r>
            <a:r>
              <a:rPr sz="2400" b="1" dirty="0">
                <a:solidFill>
                  <a:srgbClr val="0000FF"/>
                </a:solidFill>
                <a:latin typeface="Times New Roman"/>
                <a:cs typeface="Times New Roman"/>
              </a:rPr>
              <a:t>(lineari)</a:t>
            </a:r>
            <a:r>
              <a:rPr sz="2400" b="1" spc="-20" dirty="0">
                <a:solidFill>
                  <a:srgbClr val="0000FF"/>
                </a:solidFill>
                <a:latin typeface="Times New Roman"/>
                <a:cs typeface="Times New Roman"/>
              </a:rPr>
              <a:t> </a:t>
            </a:r>
            <a:r>
              <a:rPr sz="2400" b="1" dirty="0">
                <a:solidFill>
                  <a:srgbClr val="0000FF"/>
                </a:solidFill>
                <a:latin typeface="Times New Roman"/>
                <a:cs typeface="Times New Roman"/>
              </a:rPr>
              <a:t>&gt;</a:t>
            </a:r>
            <a:r>
              <a:rPr sz="2400" b="1" spc="20" dirty="0">
                <a:solidFill>
                  <a:srgbClr val="0000FF"/>
                </a:solidFill>
                <a:latin typeface="Times New Roman"/>
                <a:cs typeface="Times New Roman"/>
              </a:rPr>
              <a:t> </a:t>
            </a:r>
            <a:r>
              <a:rPr sz="2400" b="1" spc="-10" dirty="0">
                <a:solidFill>
                  <a:srgbClr val="0000FF"/>
                </a:solidFill>
                <a:latin typeface="Times New Roman"/>
                <a:cs typeface="Times New Roman"/>
              </a:rPr>
              <a:t>bidentati</a:t>
            </a:r>
            <a:endParaRPr sz="2400" dirty="0">
              <a:latin typeface="Times New Roman"/>
              <a:cs typeface="Times New Roman"/>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685800"/>
            <a:ext cx="8534400" cy="6001643"/>
          </a:xfrm>
          <a:prstGeom prst="rect">
            <a:avLst/>
          </a:prstGeom>
          <a:noFill/>
        </p:spPr>
        <p:txBody>
          <a:bodyPr wrap="square" rtlCol="0">
            <a:spAutoFit/>
          </a:bodyPr>
          <a:lstStyle/>
          <a:p>
            <a:r>
              <a:rPr lang="en-US" sz="2400" dirty="0"/>
              <a:t>The catalyst is key, and needs to have certain physical characteristics in order to work, namely it has to have two oxidation states </a:t>
            </a:r>
            <a:r>
              <a:rPr lang="en-US" sz="2400" dirty="0" smtClean="0"/>
              <a:t>in which one </a:t>
            </a:r>
            <a:r>
              <a:rPr lang="en-US" sz="2400" dirty="0"/>
              <a:t>extra electron can switch from one to the </a:t>
            </a:r>
            <a:r>
              <a:rPr lang="en-US" sz="2400" dirty="0" smtClean="0"/>
              <a:t>other </a:t>
            </a:r>
            <a:endParaRPr lang="en-US" sz="2400" dirty="0"/>
          </a:p>
          <a:p>
            <a:r>
              <a:rPr lang="en-US" sz="2400" dirty="0"/>
              <a:t>The metal needs to have affinity for the halogen</a:t>
            </a:r>
          </a:p>
          <a:p>
            <a:r>
              <a:rPr lang="en-US" sz="2400" dirty="0"/>
              <a:t>The space in which the metal is chelated needs to be large enough to accommodate the halogen</a:t>
            </a:r>
          </a:p>
          <a:p>
            <a:r>
              <a:rPr lang="en-US" sz="2400" dirty="0"/>
              <a:t>The metal has to be properly chelated by the ligand, i.e. has to be trapped at both oxidation states so that the catalyst does not fall apart</a:t>
            </a:r>
          </a:p>
          <a:p>
            <a:endParaRPr lang="en-US" sz="2400" dirty="0"/>
          </a:p>
          <a:p>
            <a:r>
              <a:rPr lang="en-US" sz="2400" dirty="0"/>
              <a:t>Most ligands are azo compounds (compounds with N=N)</a:t>
            </a:r>
          </a:p>
          <a:p>
            <a:r>
              <a:rPr lang="en-US" sz="2400" dirty="0"/>
              <a:t>As mentioned above, the </a:t>
            </a:r>
            <a:r>
              <a:rPr lang="en-US" sz="2400" dirty="0" err="1"/>
              <a:t>ka</a:t>
            </a:r>
            <a:r>
              <a:rPr lang="en-US" sz="2400" dirty="0"/>
              <a:t> needs to be smaller than </a:t>
            </a:r>
            <a:r>
              <a:rPr lang="en-US" sz="2400" dirty="0" err="1"/>
              <a:t>kd</a:t>
            </a:r>
            <a:r>
              <a:rPr lang="en-US" sz="2400" dirty="0"/>
              <a:t>, to discourage termination. </a:t>
            </a:r>
          </a:p>
          <a:p>
            <a:r>
              <a:rPr lang="en-US" sz="2400" dirty="0"/>
              <a:t>To fit these stringent requirements, the ligand has to form a </a:t>
            </a:r>
            <a:r>
              <a:rPr lang="en-US" sz="2400" dirty="0" smtClean="0"/>
              <a:t>suitable trap </a:t>
            </a:r>
            <a:r>
              <a:rPr lang="en-US" sz="2400" dirty="0"/>
              <a:t>for the metal ion. </a:t>
            </a:r>
          </a:p>
        </p:txBody>
      </p:sp>
    </p:spTree>
    <p:extLst>
      <p:ext uri="{BB962C8B-B14F-4D97-AF65-F5344CB8AC3E}">
        <p14:creationId xmlns:p14="http://schemas.microsoft.com/office/powerpoint/2010/main" val="8595126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8200" y="152400"/>
            <a:ext cx="7543800" cy="6477000"/>
            <a:chOff x="2179021" y="1095628"/>
            <a:chExt cx="5095240" cy="4176395"/>
          </a:xfrm>
        </p:grpSpPr>
        <p:pic>
          <p:nvPicPr>
            <p:cNvPr id="3" name="object 3"/>
            <p:cNvPicPr/>
            <p:nvPr/>
          </p:nvPicPr>
          <p:blipFill>
            <a:blip r:embed="rId2" cstate="print"/>
            <a:stretch>
              <a:fillRect/>
            </a:stretch>
          </p:blipFill>
          <p:spPr>
            <a:xfrm>
              <a:off x="2179021" y="1095628"/>
              <a:ext cx="5094784" cy="4175982"/>
            </a:xfrm>
            <a:prstGeom prst="rect">
              <a:avLst/>
            </a:prstGeom>
          </p:spPr>
        </p:pic>
        <p:sp>
          <p:nvSpPr>
            <p:cNvPr id="4" name="object 4"/>
            <p:cNvSpPr/>
            <p:nvPr/>
          </p:nvSpPr>
          <p:spPr>
            <a:xfrm>
              <a:off x="2267712" y="1484756"/>
              <a:ext cx="4968875" cy="226695"/>
            </a:xfrm>
            <a:custGeom>
              <a:avLst/>
              <a:gdLst/>
              <a:ahLst/>
              <a:cxnLst/>
              <a:rect l="l" t="t" r="r" b="b"/>
              <a:pathLst>
                <a:path w="4968875" h="226694">
                  <a:moveTo>
                    <a:pt x="3600450" y="0"/>
                  </a:moveTo>
                  <a:lnTo>
                    <a:pt x="4968620" y="0"/>
                  </a:lnTo>
                </a:path>
                <a:path w="4968875" h="226694">
                  <a:moveTo>
                    <a:pt x="0" y="226694"/>
                  </a:moveTo>
                  <a:lnTo>
                    <a:pt x="2808351" y="226694"/>
                  </a:lnTo>
                </a:path>
              </a:pathLst>
            </a:custGeom>
            <a:ln w="9525">
              <a:solidFill>
                <a:srgbClr val="FF0000"/>
              </a:solidFill>
            </a:ln>
          </p:spPr>
          <p:txBody>
            <a:bodyPr wrap="square" lIns="0" tIns="0" rIns="0" bIns="0" rtlCol="0"/>
            <a:lstStyle/>
            <a:p>
              <a:endParaRPr/>
            </a:p>
          </p:txBody>
        </p:sp>
      </p:gr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21486" y="4000499"/>
            <a:ext cx="3276600" cy="2857497"/>
          </a:xfrm>
          <a:prstGeom prst="rect">
            <a:avLst/>
          </a:prstGeom>
        </p:spPr>
      </p:pic>
      <p:pic>
        <p:nvPicPr>
          <p:cNvPr id="3" name="object 3"/>
          <p:cNvPicPr/>
          <p:nvPr/>
        </p:nvPicPr>
        <p:blipFill>
          <a:blip r:embed="rId3" cstate="print"/>
          <a:stretch>
            <a:fillRect/>
          </a:stretch>
        </p:blipFill>
        <p:spPr>
          <a:xfrm>
            <a:off x="2077847" y="1151636"/>
            <a:ext cx="4495800" cy="885825"/>
          </a:xfrm>
          <a:prstGeom prst="rect">
            <a:avLst/>
          </a:prstGeom>
        </p:spPr>
      </p:pic>
      <p:sp>
        <p:nvSpPr>
          <p:cNvPr id="4" name="object 4"/>
          <p:cNvSpPr txBox="1"/>
          <p:nvPr/>
        </p:nvSpPr>
        <p:spPr>
          <a:xfrm>
            <a:off x="1187627" y="404622"/>
            <a:ext cx="7200900" cy="2719334"/>
          </a:xfrm>
          <a:prstGeom prst="rect">
            <a:avLst/>
          </a:prstGeom>
          <a:ln w="25400">
            <a:solidFill>
              <a:srgbClr val="0000FF"/>
            </a:solidFill>
          </a:ln>
        </p:spPr>
        <p:txBody>
          <a:bodyPr vert="horz" wrap="square" lIns="0" tIns="102235" rIns="0" bIns="0" rtlCol="0">
            <a:spAutoFit/>
          </a:bodyPr>
          <a:lstStyle/>
          <a:p>
            <a:pPr marL="401955">
              <a:lnSpc>
                <a:spcPct val="100000"/>
              </a:lnSpc>
              <a:spcBef>
                <a:spcPts val="805"/>
              </a:spcBef>
            </a:pPr>
            <a:r>
              <a:rPr sz="2000" spc="-10" dirty="0">
                <a:latin typeface="Calibri"/>
                <a:cs typeface="Calibri"/>
              </a:rPr>
              <a:t>ESEMPIO:</a:t>
            </a:r>
            <a:endParaRPr sz="2000" dirty="0">
              <a:latin typeface="Calibri"/>
              <a:cs typeface="Calibri"/>
            </a:endParaRPr>
          </a:p>
          <a:p>
            <a:pPr marL="401955">
              <a:lnSpc>
                <a:spcPct val="100000"/>
              </a:lnSpc>
              <a:spcBef>
                <a:spcPts val="5"/>
              </a:spcBef>
            </a:pPr>
            <a:r>
              <a:rPr sz="2000" spc="-25" dirty="0">
                <a:solidFill>
                  <a:srgbClr val="FF0000"/>
                </a:solidFill>
                <a:latin typeface="Calibri"/>
                <a:cs typeface="Calibri"/>
              </a:rPr>
              <a:t>ATRP</a:t>
            </a:r>
            <a:r>
              <a:rPr sz="2000" spc="-50" dirty="0">
                <a:solidFill>
                  <a:srgbClr val="FF0000"/>
                </a:solidFill>
                <a:latin typeface="Calibri"/>
                <a:cs typeface="Calibri"/>
              </a:rPr>
              <a:t> </a:t>
            </a:r>
            <a:r>
              <a:rPr sz="2000" dirty="0">
                <a:solidFill>
                  <a:srgbClr val="FF0000"/>
                </a:solidFill>
                <a:latin typeface="Calibri"/>
                <a:cs typeface="Calibri"/>
              </a:rPr>
              <a:t>dello</a:t>
            </a:r>
            <a:r>
              <a:rPr sz="2000" spc="-15" dirty="0">
                <a:solidFill>
                  <a:srgbClr val="FF0000"/>
                </a:solidFill>
                <a:latin typeface="Calibri"/>
                <a:cs typeface="Calibri"/>
              </a:rPr>
              <a:t> </a:t>
            </a:r>
            <a:r>
              <a:rPr sz="2000" spc="-10" dirty="0">
                <a:solidFill>
                  <a:srgbClr val="FF0000"/>
                </a:solidFill>
                <a:latin typeface="Calibri"/>
                <a:cs typeface="Calibri"/>
              </a:rPr>
              <a:t>stirene</a:t>
            </a:r>
            <a:endParaRPr sz="2000" dirty="0">
              <a:latin typeface="Calibri"/>
              <a:cs typeface="Calibri"/>
            </a:endParaRPr>
          </a:p>
          <a:p>
            <a:pPr>
              <a:lnSpc>
                <a:spcPct val="100000"/>
              </a:lnSpc>
            </a:pPr>
            <a:endParaRPr sz="1800" dirty="0">
              <a:latin typeface="Calibri"/>
              <a:cs typeface="Calibri"/>
            </a:endParaRPr>
          </a:p>
          <a:p>
            <a:pPr>
              <a:lnSpc>
                <a:spcPct val="100000"/>
              </a:lnSpc>
            </a:pPr>
            <a:endParaRPr sz="1800" dirty="0">
              <a:latin typeface="Calibri"/>
              <a:cs typeface="Calibri"/>
            </a:endParaRPr>
          </a:p>
          <a:p>
            <a:pPr>
              <a:lnSpc>
                <a:spcPct val="100000"/>
              </a:lnSpc>
            </a:pPr>
            <a:endParaRPr sz="1800" dirty="0">
              <a:latin typeface="Calibri"/>
              <a:cs typeface="Calibri"/>
            </a:endParaRPr>
          </a:p>
          <a:p>
            <a:pPr>
              <a:lnSpc>
                <a:spcPct val="100000"/>
              </a:lnSpc>
            </a:pPr>
            <a:endParaRPr sz="1800" dirty="0">
              <a:latin typeface="Calibri"/>
              <a:cs typeface="Calibri"/>
            </a:endParaRPr>
          </a:p>
          <a:p>
            <a:pPr>
              <a:lnSpc>
                <a:spcPct val="100000"/>
              </a:lnSpc>
              <a:spcBef>
                <a:spcPts val="5"/>
              </a:spcBef>
            </a:pPr>
            <a:endParaRPr sz="1800" dirty="0">
              <a:latin typeface="Calibri"/>
              <a:cs typeface="Calibri"/>
            </a:endParaRPr>
          </a:p>
          <a:p>
            <a:pPr marL="235585" marR="266065">
              <a:lnSpc>
                <a:spcPct val="100000"/>
              </a:lnSpc>
            </a:pPr>
            <a:r>
              <a:rPr sz="2000" dirty="0">
                <a:latin typeface="Calibri"/>
                <a:cs typeface="Calibri"/>
              </a:rPr>
              <a:t>Al</a:t>
            </a:r>
            <a:r>
              <a:rPr sz="2000" spc="-35" dirty="0">
                <a:latin typeface="Calibri"/>
                <a:cs typeface="Calibri"/>
              </a:rPr>
              <a:t> </a:t>
            </a:r>
            <a:r>
              <a:rPr sz="2000" dirty="0">
                <a:latin typeface="Calibri"/>
                <a:cs typeface="Calibri"/>
              </a:rPr>
              <a:t>100%</a:t>
            </a:r>
            <a:r>
              <a:rPr sz="2000" spc="-30" dirty="0">
                <a:latin typeface="Calibri"/>
                <a:cs typeface="Calibri"/>
              </a:rPr>
              <a:t> </a:t>
            </a:r>
            <a:r>
              <a:rPr sz="2000" dirty="0">
                <a:latin typeface="Calibri"/>
                <a:cs typeface="Calibri"/>
              </a:rPr>
              <a:t>di</a:t>
            </a:r>
            <a:r>
              <a:rPr sz="2000" spc="-20" dirty="0">
                <a:latin typeface="Calibri"/>
                <a:cs typeface="Calibri"/>
              </a:rPr>
              <a:t> </a:t>
            </a:r>
            <a:r>
              <a:rPr sz="2000" spc="-10" dirty="0">
                <a:latin typeface="Calibri"/>
                <a:cs typeface="Calibri"/>
              </a:rPr>
              <a:t>conversione,</a:t>
            </a:r>
            <a:r>
              <a:rPr sz="2000" spc="-30" dirty="0">
                <a:latin typeface="Calibri"/>
                <a:cs typeface="Calibri"/>
              </a:rPr>
              <a:t> </a:t>
            </a:r>
            <a:r>
              <a:rPr sz="2000" dirty="0">
                <a:latin typeface="Calibri"/>
                <a:cs typeface="Calibri"/>
              </a:rPr>
              <a:t>con</a:t>
            </a:r>
            <a:r>
              <a:rPr sz="2000" spc="-15" dirty="0">
                <a:latin typeface="Calibri"/>
                <a:cs typeface="Calibri"/>
              </a:rPr>
              <a:t> </a:t>
            </a:r>
            <a:r>
              <a:rPr sz="2000" dirty="0">
                <a:latin typeface="Calibri"/>
                <a:cs typeface="Calibri"/>
              </a:rPr>
              <a:t>questo</a:t>
            </a:r>
            <a:r>
              <a:rPr sz="2000" spc="-30" dirty="0">
                <a:latin typeface="Calibri"/>
                <a:cs typeface="Calibri"/>
              </a:rPr>
              <a:t> </a:t>
            </a:r>
            <a:r>
              <a:rPr sz="2000" dirty="0">
                <a:latin typeface="Calibri"/>
                <a:cs typeface="Calibri"/>
              </a:rPr>
              <a:t>rapporto</a:t>
            </a:r>
            <a:r>
              <a:rPr sz="2000" spc="-25" dirty="0">
                <a:latin typeface="Calibri"/>
                <a:cs typeface="Calibri"/>
              </a:rPr>
              <a:t> </a:t>
            </a:r>
            <a:r>
              <a:rPr sz="2000" dirty="0">
                <a:latin typeface="Calibri"/>
                <a:cs typeface="Calibri"/>
              </a:rPr>
              <a:t>stechiometrico,</a:t>
            </a:r>
            <a:r>
              <a:rPr sz="2000" spc="5" dirty="0">
                <a:latin typeface="Calibri"/>
                <a:cs typeface="Calibri"/>
              </a:rPr>
              <a:t> </a:t>
            </a:r>
            <a:r>
              <a:rPr sz="2000" dirty="0">
                <a:latin typeface="Calibri"/>
                <a:cs typeface="Calibri"/>
              </a:rPr>
              <a:t>il</a:t>
            </a:r>
            <a:r>
              <a:rPr sz="2000" spc="-25" dirty="0">
                <a:latin typeface="Calibri"/>
                <a:cs typeface="Calibri"/>
              </a:rPr>
              <a:t> </a:t>
            </a:r>
            <a:r>
              <a:rPr sz="2000" spc="-10" dirty="0">
                <a:latin typeface="Calibri"/>
                <a:cs typeface="Calibri"/>
              </a:rPr>
              <a:t>polimero </a:t>
            </a:r>
            <a:r>
              <a:rPr sz="2000" dirty="0">
                <a:latin typeface="Calibri"/>
                <a:cs typeface="Calibri"/>
              </a:rPr>
              <a:t>raggiungerà</a:t>
            </a:r>
            <a:r>
              <a:rPr sz="2000" spc="-20" dirty="0">
                <a:latin typeface="Calibri"/>
                <a:cs typeface="Calibri"/>
              </a:rPr>
              <a:t> </a:t>
            </a:r>
            <a:r>
              <a:rPr sz="2000" dirty="0">
                <a:latin typeface="Calibri"/>
                <a:cs typeface="Calibri"/>
              </a:rPr>
              <a:t>il</a:t>
            </a:r>
            <a:r>
              <a:rPr sz="2000" spc="5" dirty="0">
                <a:latin typeface="Calibri"/>
                <a:cs typeface="Calibri"/>
              </a:rPr>
              <a:t> </a:t>
            </a:r>
            <a:r>
              <a:rPr sz="2000" dirty="0">
                <a:latin typeface="Calibri"/>
                <a:cs typeface="Calibri"/>
              </a:rPr>
              <a:t>DP</a:t>
            </a:r>
            <a:r>
              <a:rPr sz="2000" spc="-20" dirty="0">
                <a:latin typeface="Calibri"/>
                <a:cs typeface="Calibri"/>
              </a:rPr>
              <a:t> </a:t>
            </a:r>
            <a:r>
              <a:rPr sz="2000" dirty="0">
                <a:latin typeface="Calibri"/>
                <a:cs typeface="Calibri"/>
              </a:rPr>
              <a:t>di</a:t>
            </a:r>
            <a:r>
              <a:rPr sz="2000" spc="-10" dirty="0">
                <a:latin typeface="Calibri"/>
                <a:cs typeface="Calibri"/>
              </a:rPr>
              <a:t> </a:t>
            </a:r>
            <a:r>
              <a:rPr sz="2000" dirty="0">
                <a:latin typeface="Calibri"/>
                <a:cs typeface="Calibri"/>
              </a:rPr>
              <a:t>100</a:t>
            </a:r>
            <a:r>
              <a:rPr sz="2000" spc="-10" dirty="0">
                <a:latin typeface="Calibri"/>
                <a:cs typeface="Calibri"/>
              </a:rPr>
              <a:t> </a:t>
            </a:r>
            <a:r>
              <a:rPr sz="2000" spc="-20" dirty="0">
                <a:latin typeface="Calibri"/>
                <a:cs typeface="Calibri"/>
              </a:rPr>
              <a:t>unità</a:t>
            </a:r>
            <a:endParaRPr sz="2000" dirty="0">
              <a:latin typeface="Calibri"/>
              <a:cs typeface="Calibri"/>
            </a:endParaRPr>
          </a:p>
        </p:txBody>
      </p:sp>
      <p:sp>
        <p:nvSpPr>
          <p:cNvPr id="5" name="object 5"/>
          <p:cNvSpPr txBox="1"/>
          <p:nvPr/>
        </p:nvSpPr>
        <p:spPr>
          <a:xfrm>
            <a:off x="1198206" y="3541311"/>
            <a:ext cx="7190740" cy="462306"/>
          </a:xfrm>
          <a:prstGeom prst="rect">
            <a:avLst/>
          </a:prstGeom>
          <a:ln w="25400">
            <a:solidFill>
              <a:srgbClr val="0000FF"/>
            </a:solidFill>
          </a:ln>
        </p:spPr>
        <p:txBody>
          <a:bodyPr vert="horz" wrap="square" lIns="0" tIns="153035" rIns="0" bIns="0" rtlCol="0">
            <a:spAutoFit/>
          </a:bodyPr>
          <a:lstStyle/>
          <a:p>
            <a:pPr marL="91440">
              <a:lnSpc>
                <a:spcPct val="100000"/>
              </a:lnSpc>
              <a:spcBef>
                <a:spcPts val="1205"/>
              </a:spcBef>
            </a:pPr>
            <a:r>
              <a:rPr sz="2000" dirty="0">
                <a:latin typeface="Calibri"/>
                <a:cs typeface="Calibri"/>
              </a:rPr>
              <a:t>Ottenimento</a:t>
            </a:r>
            <a:r>
              <a:rPr sz="2000" spc="-35" dirty="0">
                <a:latin typeface="Calibri"/>
                <a:cs typeface="Calibri"/>
              </a:rPr>
              <a:t> </a:t>
            </a:r>
            <a:r>
              <a:rPr sz="2000" dirty="0">
                <a:latin typeface="Calibri"/>
                <a:cs typeface="Calibri"/>
              </a:rPr>
              <a:t>di</a:t>
            </a:r>
            <a:r>
              <a:rPr sz="2000" spc="-25" dirty="0">
                <a:latin typeface="Calibri"/>
                <a:cs typeface="Calibri"/>
              </a:rPr>
              <a:t> </a:t>
            </a:r>
            <a:r>
              <a:rPr sz="2000" dirty="0">
                <a:latin typeface="Calibri"/>
                <a:cs typeface="Calibri"/>
              </a:rPr>
              <a:t>polimeri</a:t>
            </a:r>
            <a:r>
              <a:rPr sz="2000" spc="-15" dirty="0">
                <a:latin typeface="Calibri"/>
                <a:cs typeface="Calibri"/>
              </a:rPr>
              <a:t> </a:t>
            </a:r>
            <a:r>
              <a:rPr sz="2000" dirty="0">
                <a:latin typeface="Calibri"/>
                <a:cs typeface="Calibri"/>
              </a:rPr>
              <a:t>a</a:t>
            </a:r>
            <a:r>
              <a:rPr sz="2000" spc="-30" dirty="0">
                <a:latin typeface="Calibri"/>
                <a:cs typeface="Calibri"/>
              </a:rPr>
              <a:t> </a:t>
            </a:r>
            <a:r>
              <a:rPr sz="2000" dirty="0">
                <a:latin typeface="Calibri"/>
                <a:cs typeface="Calibri"/>
              </a:rPr>
              <a:t>blocchi,</a:t>
            </a:r>
            <a:r>
              <a:rPr sz="2000" spc="5" dirty="0">
                <a:latin typeface="Calibri"/>
                <a:cs typeface="Calibri"/>
              </a:rPr>
              <a:t> </a:t>
            </a:r>
            <a:r>
              <a:rPr sz="2000" dirty="0">
                <a:latin typeface="Calibri"/>
                <a:cs typeface="Calibri"/>
              </a:rPr>
              <a:t>a</a:t>
            </a:r>
            <a:r>
              <a:rPr sz="2000" spc="-35" dirty="0">
                <a:latin typeface="Calibri"/>
                <a:cs typeface="Calibri"/>
              </a:rPr>
              <a:t> </a:t>
            </a:r>
            <a:r>
              <a:rPr sz="2000" dirty="0">
                <a:latin typeface="Calibri"/>
                <a:cs typeface="Calibri"/>
              </a:rPr>
              <a:t>stella</a:t>
            </a:r>
            <a:r>
              <a:rPr sz="2000" spc="-15" dirty="0">
                <a:latin typeface="Calibri"/>
                <a:cs typeface="Calibri"/>
              </a:rPr>
              <a:t> </a:t>
            </a:r>
            <a:r>
              <a:rPr sz="2000" dirty="0">
                <a:latin typeface="Calibri"/>
                <a:cs typeface="Calibri"/>
              </a:rPr>
              <a:t>, dendrimerici, </a:t>
            </a:r>
            <a:r>
              <a:rPr sz="2000" spc="-20" dirty="0">
                <a:latin typeface="Calibri"/>
                <a:cs typeface="Calibri"/>
              </a:rPr>
              <a:t>etc…</a:t>
            </a:r>
            <a:endParaRPr sz="2000" dirty="0">
              <a:latin typeface="Calibri"/>
              <a:cs typeface="Calibri"/>
            </a:endParaRPr>
          </a:p>
        </p:txBody>
      </p:sp>
      <p:grpSp>
        <p:nvGrpSpPr>
          <p:cNvPr id="6" name="object 6"/>
          <p:cNvGrpSpPr/>
          <p:nvPr/>
        </p:nvGrpSpPr>
        <p:grpSpPr>
          <a:xfrm>
            <a:off x="6074600" y="4057802"/>
            <a:ext cx="2114550" cy="2295525"/>
            <a:chOff x="6074600" y="4057802"/>
            <a:chExt cx="2114550" cy="2295525"/>
          </a:xfrm>
        </p:grpSpPr>
        <p:pic>
          <p:nvPicPr>
            <p:cNvPr id="7" name="object 7"/>
            <p:cNvPicPr/>
            <p:nvPr/>
          </p:nvPicPr>
          <p:blipFill>
            <a:blip r:embed="rId4" cstate="print"/>
            <a:stretch>
              <a:fillRect/>
            </a:stretch>
          </p:blipFill>
          <p:spPr>
            <a:xfrm>
              <a:off x="6084189" y="4067327"/>
              <a:ext cx="1981199" cy="2276475"/>
            </a:xfrm>
            <a:prstGeom prst="rect">
              <a:avLst/>
            </a:prstGeom>
          </p:spPr>
        </p:pic>
        <p:sp>
          <p:nvSpPr>
            <p:cNvPr id="8" name="object 8"/>
            <p:cNvSpPr/>
            <p:nvPr/>
          </p:nvSpPr>
          <p:spPr>
            <a:xfrm>
              <a:off x="6079363" y="4062564"/>
              <a:ext cx="2105025" cy="2286000"/>
            </a:xfrm>
            <a:custGeom>
              <a:avLst/>
              <a:gdLst/>
              <a:ahLst/>
              <a:cxnLst/>
              <a:rect l="l" t="t" r="r" b="b"/>
              <a:pathLst>
                <a:path w="2105025" h="2286000">
                  <a:moveTo>
                    <a:pt x="0" y="2286000"/>
                  </a:moveTo>
                  <a:lnTo>
                    <a:pt x="2105025" y="2286000"/>
                  </a:lnTo>
                  <a:lnTo>
                    <a:pt x="2105025" y="0"/>
                  </a:lnTo>
                  <a:lnTo>
                    <a:pt x="0" y="0"/>
                  </a:lnTo>
                  <a:lnTo>
                    <a:pt x="0" y="2286000"/>
                  </a:lnTo>
                  <a:close/>
                </a:path>
              </a:pathLst>
            </a:custGeom>
            <a:ln w="9525">
              <a:solidFill>
                <a:srgbClr val="0000FF"/>
              </a:solidFill>
            </a:ln>
          </p:spPr>
          <p:txBody>
            <a:bodyPr wrap="square" lIns="0" tIns="0" rIns="0" bIns="0" rtlCol="0"/>
            <a:lstStyle/>
            <a:p>
              <a:endParaRPr/>
            </a:p>
          </p:txBody>
        </p:sp>
      </p:grpSp>
      <p:grpSp>
        <p:nvGrpSpPr>
          <p:cNvPr id="9" name="object 9"/>
          <p:cNvGrpSpPr/>
          <p:nvPr/>
        </p:nvGrpSpPr>
        <p:grpSpPr>
          <a:xfrm>
            <a:off x="3201733" y="3967314"/>
            <a:ext cx="1876425" cy="2476500"/>
            <a:chOff x="3201733" y="3967314"/>
            <a:chExt cx="1876425" cy="2476500"/>
          </a:xfrm>
        </p:grpSpPr>
        <p:pic>
          <p:nvPicPr>
            <p:cNvPr id="10" name="object 10"/>
            <p:cNvPicPr/>
            <p:nvPr/>
          </p:nvPicPr>
          <p:blipFill>
            <a:blip r:embed="rId5" cstate="print"/>
            <a:stretch>
              <a:fillRect/>
            </a:stretch>
          </p:blipFill>
          <p:spPr>
            <a:xfrm>
              <a:off x="3211321" y="3976839"/>
              <a:ext cx="1857375" cy="2457450"/>
            </a:xfrm>
            <a:prstGeom prst="rect">
              <a:avLst/>
            </a:prstGeom>
          </p:spPr>
        </p:pic>
        <p:sp>
          <p:nvSpPr>
            <p:cNvPr id="11" name="object 11"/>
            <p:cNvSpPr/>
            <p:nvPr/>
          </p:nvSpPr>
          <p:spPr>
            <a:xfrm>
              <a:off x="3206495" y="3972077"/>
              <a:ext cx="1866900" cy="2466975"/>
            </a:xfrm>
            <a:custGeom>
              <a:avLst/>
              <a:gdLst/>
              <a:ahLst/>
              <a:cxnLst/>
              <a:rect l="l" t="t" r="r" b="b"/>
              <a:pathLst>
                <a:path w="1866900" h="2466975">
                  <a:moveTo>
                    <a:pt x="0" y="2466975"/>
                  </a:moveTo>
                  <a:lnTo>
                    <a:pt x="1866900" y="2466975"/>
                  </a:lnTo>
                  <a:lnTo>
                    <a:pt x="1866900" y="0"/>
                  </a:lnTo>
                  <a:lnTo>
                    <a:pt x="0" y="0"/>
                  </a:lnTo>
                  <a:lnTo>
                    <a:pt x="0" y="2466975"/>
                  </a:lnTo>
                  <a:close/>
                </a:path>
              </a:pathLst>
            </a:custGeom>
            <a:ln w="9525">
              <a:solidFill>
                <a:srgbClr val="000000"/>
              </a:solidFill>
            </a:ln>
          </p:spPr>
          <p:txBody>
            <a:bodyPr wrap="square" lIns="0" tIns="0" rIns="0" bIns="0" rtlCol="0"/>
            <a:lstStyle/>
            <a:p>
              <a:endParaRPr/>
            </a:p>
          </p:txBody>
        </p:sp>
      </p:gr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6" y="304800"/>
            <a:ext cx="9067800" cy="6001643"/>
          </a:xfrm>
          <a:prstGeom prst="rect">
            <a:avLst/>
          </a:prstGeom>
          <a:noFill/>
        </p:spPr>
        <p:txBody>
          <a:bodyPr wrap="square" rtlCol="0">
            <a:spAutoFit/>
          </a:bodyPr>
          <a:lstStyle/>
          <a:p>
            <a:r>
              <a:rPr lang="en-US" sz="2400" b="1" dirty="0" smtClean="0"/>
              <a:t>Reversible addition−fragmentation chain-transfer</a:t>
            </a:r>
            <a:r>
              <a:rPr lang="en-US" sz="2400" dirty="0" smtClean="0"/>
              <a:t> (</a:t>
            </a:r>
            <a:r>
              <a:rPr lang="en-US" sz="2400" b="1" dirty="0" smtClean="0"/>
              <a:t>RAFT</a:t>
            </a:r>
            <a:r>
              <a:rPr lang="en-US" sz="2400" dirty="0" smtClean="0"/>
              <a:t>) uses a chain transfer agent in the form of a </a:t>
            </a:r>
            <a:r>
              <a:rPr lang="en-US" sz="2400" dirty="0" err="1" smtClean="0"/>
              <a:t>thiocarbonylthio</a:t>
            </a:r>
            <a:r>
              <a:rPr lang="en-US" sz="2400" dirty="0" smtClean="0"/>
              <a:t> compound (or similar, referred to as RAFT agent) to control the generated molecular weight and </a:t>
            </a:r>
            <a:r>
              <a:rPr lang="en-US" sz="2400" dirty="0" err="1" smtClean="0"/>
              <a:t>polydispersity</a:t>
            </a:r>
            <a:r>
              <a:rPr lang="en-US" sz="2400" dirty="0" smtClean="0"/>
              <a:t> during free-radical polymerization. </a:t>
            </a:r>
          </a:p>
          <a:p>
            <a:r>
              <a:rPr lang="en-US" sz="2400" dirty="0" smtClean="0"/>
              <a:t>Discovered at CSIRO in Australia in 1998, RAFT polymerization is one of several living radical polymerization techniques.</a:t>
            </a:r>
          </a:p>
          <a:p>
            <a:r>
              <a:rPr lang="en-US" sz="2400" dirty="0" smtClean="0"/>
              <a:t>RAFT uses </a:t>
            </a:r>
            <a:r>
              <a:rPr lang="en-US" sz="2400" dirty="0" err="1" smtClean="0"/>
              <a:t>thiocarbonylthio</a:t>
            </a:r>
            <a:r>
              <a:rPr lang="en-US" sz="2400" dirty="0" smtClean="0"/>
              <a:t> compounds, such as </a:t>
            </a:r>
            <a:r>
              <a:rPr lang="en-US" sz="2400" dirty="0" err="1" smtClean="0"/>
              <a:t>dithioesters</a:t>
            </a:r>
            <a:r>
              <a:rPr lang="en-US" sz="2400" dirty="0" smtClean="0"/>
              <a:t>, </a:t>
            </a:r>
            <a:r>
              <a:rPr lang="en-US" sz="2400" dirty="0" err="1" smtClean="0"/>
              <a:t>thiocarbamates</a:t>
            </a:r>
            <a:r>
              <a:rPr lang="en-US" sz="2400" dirty="0" smtClean="0"/>
              <a:t>, and xanthates, to mediate the polymerization via a reversible chain-transfer process. </a:t>
            </a:r>
          </a:p>
          <a:p>
            <a:r>
              <a:rPr lang="en-US" sz="2400" dirty="0" smtClean="0"/>
              <a:t>RAFT polymerizations can be performed with conditions to favor low </a:t>
            </a:r>
            <a:r>
              <a:rPr lang="en-US" sz="2400" dirty="0" err="1" smtClean="0"/>
              <a:t>dispersity</a:t>
            </a:r>
            <a:r>
              <a:rPr lang="en-US" sz="2400" dirty="0" smtClean="0"/>
              <a:t> (molecular weight distribution) and a pre-chosen molecular weight. </a:t>
            </a:r>
          </a:p>
          <a:p>
            <a:r>
              <a:rPr lang="en-US" sz="2400" dirty="0" smtClean="0"/>
              <a:t>RAFT polymerization can be used to design polymers of complex architectures, such as linear block copolymers, comb-like, star, brush polymers, dendrimers and cross-linked networks. </a:t>
            </a:r>
            <a:endParaRPr lang="en-CA" sz="2400" dirty="0"/>
          </a:p>
        </p:txBody>
      </p:sp>
    </p:spTree>
    <p:extLst>
      <p:ext uri="{BB962C8B-B14F-4D97-AF65-F5344CB8AC3E}">
        <p14:creationId xmlns:p14="http://schemas.microsoft.com/office/powerpoint/2010/main" val="16325965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76200"/>
            <a:ext cx="91440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rPr>
              <a:t>Important components of RAFT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Typically, a RAFT polymerization system consists of: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Arial" panose="020B0604020202020204" pitchFamily="34" charset="0"/>
              </a:rPr>
              <a:t>a radical source (e.g. thermochemical initiator or the interaction of gamma radiation with some reagent)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Arial" panose="020B0604020202020204" pitchFamily="34" charset="0"/>
              </a:rPr>
              <a:t>monomer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Arial" panose="020B0604020202020204" pitchFamily="34" charset="0"/>
              </a:rPr>
              <a:t>RAFT agent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Arial" panose="020B0604020202020204" pitchFamily="34" charset="0"/>
              </a:rPr>
              <a:t>solvent (not strictly required if the monomer is a liquid)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A temperature is chosen such that (a) chain growth occurs at an appropriate rate, (b) the chemical initiator (radical source) delivers radicals at an appropriate rate and (c) the central RAFT equilibrium favors the active rather than dormant state to an acceptable extent.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RAFT polymerization can be performed by adding a chosen quantity of an appropriate RAFT agent to conventional radical polymerization. Usually the same monomers, initiators, solvents and temperatures can be used. Radical initiators such as </a:t>
            </a:r>
            <a:r>
              <a:rPr kumimoji="0" lang="en-US" altLang="en-US" sz="2400" b="0" i="0" u="none" strike="noStrike" cap="none" normalizeH="0" baseline="0" dirty="0" err="1" smtClean="0">
                <a:ln>
                  <a:noFill/>
                </a:ln>
                <a:solidFill>
                  <a:schemeClr val="tx1"/>
                </a:solidFill>
                <a:effectLst/>
                <a:latin typeface="Arial" panose="020B0604020202020204" pitchFamily="34" charset="0"/>
              </a:rPr>
              <a:t>azobisisobutyronitrile</a:t>
            </a:r>
            <a:r>
              <a:rPr kumimoji="0" lang="en-US" altLang="en-US" sz="2400" b="0" i="0" u="none" strike="noStrike" cap="none" normalizeH="0" baseline="0" dirty="0" smtClean="0">
                <a:ln>
                  <a:noFill/>
                </a:ln>
                <a:solidFill>
                  <a:schemeClr val="tx1"/>
                </a:solidFill>
                <a:effectLst/>
                <a:latin typeface="Arial" panose="020B0604020202020204" pitchFamily="34" charset="0"/>
              </a:rPr>
              <a:t> (AIBN) and 4,4'-azobis(4-cyanovaleric acid) (ACVA), are widely used as initiator in RAFT. </a:t>
            </a:r>
          </a:p>
        </p:txBody>
      </p:sp>
    </p:spTree>
    <p:extLst>
      <p:ext uri="{BB962C8B-B14F-4D97-AF65-F5344CB8AC3E}">
        <p14:creationId xmlns:p14="http://schemas.microsoft.com/office/powerpoint/2010/main" val="353120308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700"/>
            <a:ext cx="9144000" cy="6740307"/>
          </a:xfrm>
          <a:prstGeom prst="rect">
            <a:avLst/>
          </a:prstGeom>
          <a:noFill/>
        </p:spPr>
        <p:txBody>
          <a:bodyPr wrap="square" rtlCol="0">
            <a:spAutoFit/>
          </a:bodyPr>
          <a:lstStyle/>
          <a:p>
            <a:r>
              <a:rPr lang="en-US" sz="2400" dirty="0" smtClean="0"/>
              <a:t>RAFT is compatible with a wide range of monomers compared to other controlled radical polymerizations, including (meth)acrylates, (meth)acrylamides, acrylonitrile, styrene and derivatives, butadiene, vinyl acetate and N-</a:t>
            </a:r>
            <a:r>
              <a:rPr lang="en-US" sz="2400" dirty="0" err="1" smtClean="0"/>
              <a:t>vinylpyrrolidone</a:t>
            </a:r>
            <a:r>
              <a:rPr lang="en-US" sz="2400" dirty="0" smtClean="0"/>
              <a:t>.</a:t>
            </a:r>
          </a:p>
          <a:p>
            <a:r>
              <a:rPr lang="en-US" sz="2400" dirty="0" smtClean="0"/>
              <a:t>It is also suitable for use under a wide range of reaction parameters such as temperature or the level of impurities. </a:t>
            </a:r>
          </a:p>
          <a:p>
            <a:r>
              <a:rPr lang="en-US" sz="2400" dirty="0" smtClean="0"/>
              <a:t>The Z and R group of a RAFT agent must be chosen according to a number of considerations. The Z group primarily affects the stability of the S=C bond and the stability of the adduct radical (Polymer-S-C•(Z)-S-Polymer, see section on Mechanism). These in turn affect the position and rates of the elementary reactions in the pre- and main-equilibrium. The R group must stabilize a radical such that the right hand side of the pre-equilibrium is favored, but unstable enough that it can reinitiate growth of a new polymer chain. As such, a RAFT agent must be designed with consideration of the monomer and temperature, since these also strongly influence the kinetics and thermodynamics of RAFT equilibria. </a:t>
            </a:r>
          </a:p>
        </p:txBody>
      </p:sp>
    </p:spTree>
    <p:extLst>
      <p:ext uri="{BB962C8B-B14F-4D97-AF65-F5344CB8AC3E}">
        <p14:creationId xmlns:p14="http://schemas.microsoft.com/office/powerpoint/2010/main" val="14272390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674132"/>
            <a:ext cx="9144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rPr>
              <a:t>Kinetics overview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RAFT: conventional radical polymerization which is mediated by a RAFT agent. Monomers must be capable of radical polymerization.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There are a number of steps in a RAFT polymerization: initiation, propagation,</a:t>
            </a:r>
            <a:r>
              <a:rPr kumimoji="0" lang="en-US" altLang="en-US" sz="2400" b="0" i="0" u="none" strike="noStrike" cap="none" normalizeH="0" dirty="0" smtClean="0">
                <a:ln>
                  <a:noFill/>
                </a:ln>
                <a:solidFill>
                  <a:schemeClr val="tx1"/>
                </a:solidFill>
                <a:effectLst/>
                <a:latin typeface="Arial" panose="020B0604020202020204" pitchFamily="34" charset="0"/>
              </a:rPr>
              <a:t> </a:t>
            </a:r>
            <a:r>
              <a:rPr kumimoji="0" lang="en-US" altLang="en-US" sz="2400" b="0" i="0" u="none" strike="noStrike" cap="none" normalizeH="0" baseline="0" dirty="0" smtClean="0">
                <a:ln>
                  <a:noFill/>
                </a:ln>
                <a:solidFill>
                  <a:schemeClr val="tx1"/>
                </a:solidFill>
                <a:effectLst/>
                <a:latin typeface="Arial" panose="020B0604020202020204" pitchFamily="34" charset="0"/>
              </a:rPr>
              <a:t>pre-equilibrium, re-initiation, main equilibrium, and termination.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rPr>
              <a:t>Initiation:</a:t>
            </a:r>
            <a:r>
              <a:rPr kumimoji="0" lang="en-US" altLang="en-US" sz="2400" b="0" i="0" u="none" strike="noStrike" cap="none" normalizeH="0" baseline="0" dirty="0" smtClean="0">
                <a:ln>
                  <a:noFill/>
                </a:ln>
                <a:solidFill>
                  <a:schemeClr val="tx1"/>
                </a:solidFill>
                <a:effectLst/>
                <a:latin typeface="Arial" panose="020B0604020202020204" pitchFamily="34" charset="0"/>
              </a:rPr>
              <a:t> The reaction is started by a free-radical source which may be a decomposing radical initiator</a:t>
            </a:r>
            <a:r>
              <a:rPr kumimoji="0" lang="en-US" altLang="en-US" sz="2400" b="0" i="0" u="none" strike="noStrike" cap="none" normalizeH="0" dirty="0" smtClean="0">
                <a:ln>
                  <a:noFill/>
                </a:ln>
                <a:solidFill>
                  <a:schemeClr val="tx1"/>
                </a:solidFill>
                <a:effectLst/>
                <a:latin typeface="Arial" panose="020B0604020202020204" pitchFamily="34" charset="0"/>
              </a:rPr>
              <a:t> </a:t>
            </a:r>
            <a:r>
              <a:rPr kumimoji="0" lang="en-US" altLang="en-US" sz="2400" b="0" i="0" u="none" strike="noStrike" cap="none" normalizeH="0" baseline="0" dirty="0" smtClean="0">
                <a:ln>
                  <a:noFill/>
                </a:ln>
                <a:solidFill>
                  <a:schemeClr val="tx1"/>
                </a:solidFill>
                <a:effectLst/>
                <a:latin typeface="Arial" panose="020B0604020202020204" pitchFamily="34" charset="0"/>
              </a:rPr>
              <a:t>such as AIBN.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The initiator decomposes to form two fragments (I•) which react with a single monomer molecule to yield a propagating (i.e. growing) polymeric radical of length 1, denoted P</a:t>
            </a:r>
            <a:r>
              <a:rPr kumimoji="0" lang="en-US" altLang="en-US" sz="2400" b="0" i="0" u="none" strike="noStrike" cap="none" normalizeH="0" baseline="-30000" dirty="0" smtClean="0">
                <a:ln>
                  <a:noFill/>
                </a:ln>
                <a:solidFill>
                  <a:schemeClr val="tx1"/>
                </a:solidFill>
                <a:effectLst/>
                <a:latin typeface="Arial" panose="020B0604020202020204" pitchFamily="34" charset="0"/>
              </a:rPr>
              <a:t>1</a:t>
            </a:r>
            <a:r>
              <a:rPr kumimoji="0" lang="en-US" altLang="en-US" sz="24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rPr>
              <a:t>Propagation:</a:t>
            </a:r>
            <a:r>
              <a:rPr kumimoji="0" lang="en-US" altLang="en-US" sz="2400" b="0" i="0" u="none" strike="noStrike" cap="none" normalizeH="0" baseline="0" dirty="0" smtClean="0">
                <a:ln>
                  <a:noFill/>
                </a:ln>
                <a:solidFill>
                  <a:schemeClr val="tx1"/>
                </a:solidFill>
                <a:effectLst/>
                <a:latin typeface="Arial" panose="020B0604020202020204" pitchFamily="34" charset="0"/>
              </a:rPr>
              <a:t> Propagating radical chains of length </a:t>
            </a:r>
            <a:r>
              <a:rPr kumimoji="0" lang="en-US" altLang="en-US" sz="2400" b="0" i="1" u="none" strike="noStrike" cap="none" normalizeH="0" baseline="0" dirty="0" smtClean="0">
                <a:ln>
                  <a:noFill/>
                </a:ln>
                <a:solidFill>
                  <a:schemeClr val="tx1"/>
                </a:solidFill>
                <a:effectLst/>
                <a:latin typeface="Arial" panose="020B0604020202020204" pitchFamily="34" charset="0"/>
              </a:rPr>
              <a:t>n</a:t>
            </a:r>
            <a:r>
              <a:rPr kumimoji="0" lang="en-US" altLang="en-US" sz="2400" b="0" i="0" u="none" strike="noStrike" cap="none" normalizeH="0" baseline="0" dirty="0" smtClean="0">
                <a:ln>
                  <a:noFill/>
                </a:ln>
                <a:solidFill>
                  <a:schemeClr val="tx1"/>
                </a:solidFill>
                <a:effectLst/>
                <a:latin typeface="Arial" panose="020B0604020202020204" pitchFamily="34" charset="0"/>
              </a:rPr>
              <a:t> in their active (radical) form, </a:t>
            </a:r>
            <a:r>
              <a:rPr kumimoji="0" lang="en-US" altLang="en-US" sz="2400" b="0" i="0" u="none" strike="noStrike" cap="none" normalizeH="0" baseline="0" dirty="0" err="1" smtClean="0">
                <a:ln>
                  <a:noFill/>
                </a:ln>
                <a:solidFill>
                  <a:schemeClr val="tx1"/>
                </a:solidFill>
                <a:effectLst/>
                <a:latin typeface="Arial" panose="020B0604020202020204" pitchFamily="34" charset="0"/>
              </a:rPr>
              <a:t>P</a:t>
            </a:r>
            <a:r>
              <a:rPr kumimoji="0" lang="en-US" altLang="en-US" sz="2400" b="0" i="0" u="none" strike="noStrike" cap="none" normalizeH="0" baseline="-30000" dirty="0" err="1" smtClean="0">
                <a:ln>
                  <a:noFill/>
                </a:ln>
                <a:solidFill>
                  <a:schemeClr val="tx1"/>
                </a:solidFill>
                <a:effectLst/>
                <a:latin typeface="Arial" panose="020B0604020202020204" pitchFamily="34" charset="0"/>
              </a:rPr>
              <a:t>n</a:t>
            </a:r>
            <a:r>
              <a:rPr kumimoji="0" lang="en-US" altLang="en-US" sz="2400" b="0" i="0" u="none" strike="noStrike" cap="none" normalizeH="0" baseline="0" dirty="0" smtClean="0">
                <a:ln>
                  <a:noFill/>
                </a:ln>
                <a:solidFill>
                  <a:schemeClr val="tx1"/>
                </a:solidFill>
                <a:effectLst/>
                <a:latin typeface="Arial" panose="020B0604020202020204" pitchFamily="34" charset="0"/>
              </a:rPr>
              <a:t>•, add to monomer, M, to form longer propagating radicals, P</a:t>
            </a:r>
            <a:r>
              <a:rPr kumimoji="0" lang="en-US" altLang="en-US" sz="2400" b="0" i="0" u="none" strike="noStrike" cap="none" normalizeH="0" baseline="-30000" dirty="0" smtClean="0">
                <a:ln>
                  <a:noFill/>
                </a:ln>
                <a:solidFill>
                  <a:schemeClr val="tx1"/>
                </a:solidFill>
                <a:effectLst/>
                <a:latin typeface="Arial" panose="020B0604020202020204" pitchFamily="34" charset="0"/>
              </a:rPr>
              <a:t>n+1</a:t>
            </a:r>
            <a:r>
              <a:rPr kumimoji="0" lang="en-US" altLang="en-US" sz="24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42889016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755"/>
            <a:ext cx="9144000" cy="67403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rPr>
              <a:t>RAFT pre-equilibrium:</a:t>
            </a:r>
            <a:r>
              <a:rPr kumimoji="0" lang="en-US" altLang="en-US" sz="2400" b="0" i="0" u="none" strike="noStrike" cap="none" normalizeH="0" baseline="0" dirty="0" smtClean="0">
                <a:ln>
                  <a:noFill/>
                </a:ln>
                <a:solidFill>
                  <a:schemeClr val="tx1"/>
                </a:solidFill>
                <a:effectLst/>
                <a:latin typeface="Arial" panose="020B0604020202020204" pitchFamily="34" charset="0"/>
              </a:rPr>
              <a:t> A polymeric radical with n monomer units (</a:t>
            </a:r>
            <a:r>
              <a:rPr kumimoji="0" lang="en-US" altLang="en-US" sz="2400" b="0" i="0" u="none" strike="noStrike" cap="none" normalizeH="0" baseline="0" dirty="0" err="1" smtClean="0">
                <a:ln>
                  <a:noFill/>
                </a:ln>
                <a:solidFill>
                  <a:schemeClr val="tx1"/>
                </a:solidFill>
                <a:effectLst/>
                <a:latin typeface="Arial" panose="020B0604020202020204" pitchFamily="34" charset="0"/>
              </a:rPr>
              <a:t>P</a:t>
            </a:r>
            <a:r>
              <a:rPr kumimoji="0" lang="en-US" altLang="en-US" sz="2400" b="0" i="0" u="none" strike="noStrike" cap="none" normalizeH="0" baseline="-30000" dirty="0" err="1" smtClean="0">
                <a:ln>
                  <a:noFill/>
                </a:ln>
                <a:solidFill>
                  <a:schemeClr val="tx1"/>
                </a:solidFill>
                <a:effectLst/>
                <a:latin typeface="Arial" panose="020B0604020202020204" pitchFamily="34" charset="0"/>
              </a:rPr>
              <a:t>n</a:t>
            </a:r>
            <a:r>
              <a:rPr kumimoji="0" lang="en-US" altLang="en-US" sz="2400" b="0" i="0" u="none" strike="noStrike" cap="none" normalizeH="0" baseline="0" dirty="0" smtClean="0">
                <a:ln>
                  <a:noFill/>
                </a:ln>
                <a:solidFill>
                  <a:schemeClr val="tx1"/>
                </a:solidFill>
                <a:effectLst/>
                <a:latin typeface="Arial" panose="020B0604020202020204" pitchFamily="34" charset="0"/>
              </a:rPr>
              <a:t>) reacts with the RAFT agent to form a RAFT adduct radical. This may undergo a fragmentation reaction in either direction to yield either the starting species or a radical (R•) and a polymeric RAFT agent (S=C(Z)S-</a:t>
            </a:r>
            <a:r>
              <a:rPr kumimoji="0" lang="en-US" altLang="en-US" sz="2400" b="0" i="0" u="none" strike="noStrike" cap="none" normalizeH="0" baseline="0" dirty="0" err="1" smtClean="0">
                <a:ln>
                  <a:noFill/>
                </a:ln>
                <a:solidFill>
                  <a:schemeClr val="tx1"/>
                </a:solidFill>
                <a:effectLst/>
                <a:latin typeface="Arial" panose="020B0604020202020204" pitchFamily="34" charset="0"/>
              </a:rPr>
              <a:t>P</a:t>
            </a:r>
            <a:r>
              <a:rPr kumimoji="0" lang="en-US" altLang="en-US" sz="2400" b="0" i="0" u="none" strike="noStrike" cap="none" normalizeH="0" baseline="-30000" dirty="0" err="1" smtClean="0">
                <a:ln>
                  <a:noFill/>
                </a:ln>
                <a:solidFill>
                  <a:schemeClr val="tx1"/>
                </a:solidFill>
                <a:effectLst/>
                <a:latin typeface="Arial" panose="020B0604020202020204" pitchFamily="34" charset="0"/>
              </a:rPr>
              <a:t>n</a:t>
            </a:r>
            <a:r>
              <a:rPr kumimoji="0" lang="en-US" altLang="en-US" sz="2400" b="0" i="0" u="none" strike="noStrike" cap="none" normalizeH="0" baseline="0" dirty="0" smtClean="0">
                <a:ln>
                  <a:noFill/>
                </a:ln>
                <a:solidFill>
                  <a:schemeClr val="tx1"/>
                </a:solidFill>
                <a:effectLst/>
                <a:latin typeface="Arial" panose="020B0604020202020204" pitchFamily="34" charset="0"/>
              </a:rPr>
              <a:t>). This is a reversible step in which the intermediate RAFT adduct radical is capable of losing either the R group (R•) or the polymeric species (</a:t>
            </a:r>
            <a:r>
              <a:rPr kumimoji="0" lang="en-US" altLang="en-US" sz="2400" b="0" i="0" u="none" strike="noStrike" cap="none" normalizeH="0" baseline="0" dirty="0" err="1" smtClean="0">
                <a:ln>
                  <a:noFill/>
                </a:ln>
                <a:solidFill>
                  <a:schemeClr val="tx1"/>
                </a:solidFill>
                <a:effectLst/>
                <a:latin typeface="Arial" panose="020B0604020202020204" pitchFamily="34" charset="0"/>
              </a:rPr>
              <a:t>P</a:t>
            </a:r>
            <a:r>
              <a:rPr kumimoji="0" lang="en-US" altLang="en-US" sz="2400" b="0" i="0" u="none" strike="noStrike" cap="none" normalizeH="0" baseline="-30000" dirty="0" err="1" smtClean="0">
                <a:ln>
                  <a:noFill/>
                </a:ln>
                <a:solidFill>
                  <a:schemeClr val="tx1"/>
                </a:solidFill>
                <a:effectLst/>
                <a:latin typeface="Arial" panose="020B0604020202020204" pitchFamily="34" charset="0"/>
              </a:rPr>
              <a:t>n</a:t>
            </a:r>
            <a:r>
              <a:rPr kumimoji="0" lang="en-US" altLang="en-US" sz="24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rPr>
              <a:t>Re-initiation:</a:t>
            </a:r>
            <a:r>
              <a:rPr kumimoji="0" lang="en-US" altLang="en-US" sz="2400" b="0" i="0" u="none" strike="noStrike" cap="none" normalizeH="0" baseline="0" dirty="0" smtClean="0">
                <a:ln>
                  <a:noFill/>
                </a:ln>
                <a:solidFill>
                  <a:schemeClr val="tx1"/>
                </a:solidFill>
                <a:effectLst/>
                <a:latin typeface="Arial" panose="020B0604020202020204" pitchFamily="34" charset="0"/>
              </a:rPr>
              <a:t> The leaving group radical (R•) then reacts with another monomer species, starting another active polymer chain.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rPr>
              <a:t>Main RAFT equilibrium:</a:t>
            </a:r>
            <a:r>
              <a:rPr kumimoji="0" lang="en-US" altLang="en-US" sz="2400" b="0" i="0" u="none" strike="noStrike" cap="none" normalizeH="0" baseline="0" dirty="0" smtClean="0">
                <a:ln>
                  <a:noFill/>
                </a:ln>
                <a:solidFill>
                  <a:schemeClr val="tx1"/>
                </a:solidFill>
                <a:effectLst/>
                <a:latin typeface="Arial" panose="020B0604020202020204" pitchFamily="34" charset="0"/>
              </a:rPr>
              <a:t> The most important part in RAFT: by a process of rapid interchange, the present radicals (= opportunities for polymer chain growth) are "shared" among all species that have not yet undergone termination (</a:t>
            </a:r>
            <a:r>
              <a:rPr kumimoji="0" lang="en-US" altLang="en-US" sz="2400" b="0" i="0" u="none" strike="noStrike" cap="none" normalizeH="0" baseline="0" dirty="0" err="1" smtClean="0">
                <a:ln>
                  <a:noFill/>
                </a:ln>
                <a:solidFill>
                  <a:schemeClr val="tx1"/>
                </a:solidFill>
                <a:effectLst/>
                <a:latin typeface="Arial" panose="020B0604020202020204" pitchFamily="34" charset="0"/>
              </a:rPr>
              <a:t>P</a:t>
            </a:r>
            <a:r>
              <a:rPr kumimoji="0" lang="en-US" altLang="en-US" sz="2400" b="0" i="0" u="none" strike="noStrike" cap="none" normalizeH="0" baseline="-30000" dirty="0" err="1" smtClean="0">
                <a:ln>
                  <a:noFill/>
                </a:ln>
                <a:solidFill>
                  <a:schemeClr val="tx1"/>
                </a:solidFill>
                <a:effectLst/>
                <a:latin typeface="Arial" panose="020B0604020202020204" pitchFamily="34" charset="0"/>
              </a:rPr>
              <a:t>n</a:t>
            </a:r>
            <a:r>
              <a:rPr kumimoji="0" lang="en-US" altLang="en-US" sz="2400" b="0" i="0" u="none" strike="noStrike" cap="none" normalizeH="0" baseline="0" dirty="0" smtClean="0">
                <a:ln>
                  <a:noFill/>
                </a:ln>
                <a:solidFill>
                  <a:schemeClr val="tx1"/>
                </a:solidFill>
                <a:effectLst/>
                <a:latin typeface="Arial" panose="020B0604020202020204" pitchFamily="34" charset="0"/>
              </a:rPr>
              <a:t>• and S=C(Z)S-</a:t>
            </a:r>
            <a:r>
              <a:rPr kumimoji="0" lang="en-US" altLang="en-US" sz="2400" b="0" i="0" u="none" strike="noStrike" cap="none" normalizeH="0" baseline="0" dirty="0" err="1" smtClean="0">
                <a:ln>
                  <a:noFill/>
                </a:ln>
                <a:solidFill>
                  <a:schemeClr val="tx1"/>
                </a:solidFill>
                <a:effectLst/>
                <a:latin typeface="Arial" panose="020B0604020202020204" pitchFamily="34" charset="0"/>
              </a:rPr>
              <a:t>P</a:t>
            </a:r>
            <a:r>
              <a:rPr kumimoji="0" lang="en-US" altLang="en-US" sz="2400" b="0" i="0" u="none" strike="noStrike" cap="none" normalizeH="0" baseline="-30000" dirty="0" err="1" smtClean="0">
                <a:ln>
                  <a:noFill/>
                </a:ln>
                <a:solidFill>
                  <a:schemeClr val="tx1"/>
                </a:solidFill>
                <a:effectLst/>
                <a:latin typeface="Arial" panose="020B0604020202020204" pitchFamily="34" charset="0"/>
              </a:rPr>
              <a:t>n</a:t>
            </a:r>
            <a:r>
              <a:rPr kumimoji="0" lang="en-US" altLang="en-US" sz="24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rPr>
              <a:t>Termination:</a:t>
            </a:r>
            <a:r>
              <a:rPr kumimoji="0" lang="en-US" altLang="en-US" sz="2400" b="0" i="0" u="none" strike="noStrike" cap="none" normalizeH="0" baseline="0" dirty="0" smtClean="0">
                <a:ln>
                  <a:noFill/>
                </a:ln>
                <a:solidFill>
                  <a:schemeClr val="tx1"/>
                </a:solidFill>
                <a:effectLst/>
                <a:latin typeface="Arial" panose="020B0604020202020204" pitchFamily="34" charset="0"/>
              </a:rPr>
              <a:t> Chains in their active form react via a process known as bi-radical termination to form chains that cannot react further (dead polymer). Ideally, the RAFT adduct radical is sufficiently hindered such that it does not undergo termination reactions.</a:t>
            </a:r>
            <a:endParaRPr lang="en-CA" sz="2400" dirty="0"/>
          </a:p>
        </p:txBody>
      </p:sp>
    </p:spTree>
    <p:extLst>
      <p:ext uri="{BB962C8B-B14F-4D97-AF65-F5344CB8AC3E}">
        <p14:creationId xmlns:p14="http://schemas.microsoft.com/office/powerpoint/2010/main" val="370512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246075" y="134492"/>
            <a:ext cx="28174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SINTESI</a:t>
            </a:r>
            <a:r>
              <a:rPr sz="1800" b="1" spc="-20" dirty="0">
                <a:solidFill>
                  <a:srgbClr val="FF0000"/>
                </a:solidFill>
                <a:latin typeface="Calibri"/>
                <a:cs typeface="Calibri"/>
              </a:rPr>
              <a:t> </a:t>
            </a:r>
            <a:r>
              <a:rPr sz="1800" b="1" dirty="0">
                <a:solidFill>
                  <a:srgbClr val="FF0000"/>
                </a:solidFill>
                <a:latin typeface="Calibri"/>
                <a:cs typeface="Calibri"/>
              </a:rPr>
              <a:t>DI</a:t>
            </a:r>
            <a:r>
              <a:rPr sz="1800" b="1" spc="-20" dirty="0">
                <a:solidFill>
                  <a:srgbClr val="FF0000"/>
                </a:solidFill>
                <a:latin typeface="Calibri"/>
                <a:cs typeface="Calibri"/>
              </a:rPr>
              <a:t> </a:t>
            </a:r>
            <a:r>
              <a:rPr sz="1800" b="1" spc="-10" dirty="0">
                <a:solidFill>
                  <a:srgbClr val="FF0000"/>
                </a:solidFill>
                <a:latin typeface="Calibri"/>
                <a:cs typeface="Calibri"/>
              </a:rPr>
              <a:t>MACROMOLECOLE</a:t>
            </a:r>
            <a:endParaRPr sz="1800" dirty="0">
              <a:latin typeface="Calibri"/>
              <a:cs typeface="Calibri"/>
            </a:endParaRPr>
          </a:p>
        </p:txBody>
      </p:sp>
      <p:pic>
        <p:nvPicPr>
          <p:cNvPr id="12" name="Picture 11">
            <a:extLst>
              <a:ext uri="{FF2B5EF4-FFF2-40B4-BE49-F238E27FC236}">
                <a16:creationId xmlns:a16="http://schemas.microsoft.com/office/drawing/2014/main" id="{C0B2D6C5-7D77-E8F1-A2D9-B804C0EAAB30}"/>
              </a:ext>
            </a:extLst>
          </p:cNvPr>
          <p:cNvPicPr>
            <a:picLocks noChangeAspect="1"/>
          </p:cNvPicPr>
          <p:nvPr/>
        </p:nvPicPr>
        <p:blipFill>
          <a:blip r:embed="rId2"/>
          <a:stretch>
            <a:fillRect/>
          </a:stretch>
        </p:blipFill>
        <p:spPr>
          <a:xfrm>
            <a:off x="260870" y="606316"/>
            <a:ext cx="8502129" cy="6117192"/>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304800"/>
            <a:ext cx="8072468" cy="6248400"/>
          </a:xfrm>
          <a:prstGeom prst="rect">
            <a:avLst/>
          </a:prstGeom>
        </p:spPr>
      </p:pic>
    </p:spTree>
    <p:extLst>
      <p:ext uri="{BB962C8B-B14F-4D97-AF65-F5344CB8AC3E}">
        <p14:creationId xmlns:p14="http://schemas.microsoft.com/office/powerpoint/2010/main" val="37080768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0" y="76200"/>
            <a:ext cx="9169400" cy="7171194"/>
          </a:xfrm>
          <a:prstGeom prst="rect">
            <a:avLst/>
          </a:prstGeom>
          <a:noFill/>
        </p:spPr>
        <p:txBody>
          <a:bodyPr wrap="square" rtlCol="0">
            <a:spAutoFit/>
          </a:bodyPr>
          <a:lstStyle/>
          <a:p>
            <a:r>
              <a:rPr lang="en-US" sz="2000" b="1" dirty="0" smtClean="0"/>
              <a:t>Thermodynamics of main RAFT equilibrium</a:t>
            </a:r>
          </a:p>
          <a:p>
            <a:r>
              <a:rPr lang="en-US" sz="2000" dirty="0" smtClean="0"/>
              <a:t>The position of the main RAFT equilibrium is affected by the relative stabilities of the RAFT adduct radical (</a:t>
            </a:r>
            <a:r>
              <a:rPr lang="en-US" sz="2000" dirty="0" err="1" smtClean="0"/>
              <a:t>P</a:t>
            </a:r>
            <a:r>
              <a:rPr lang="en-US" sz="2000" baseline="-25000" dirty="0" err="1" smtClean="0"/>
              <a:t>n</a:t>
            </a:r>
            <a:r>
              <a:rPr lang="en-US" sz="2000" dirty="0" smtClean="0"/>
              <a:t>-S-C•(Z)-S-P</a:t>
            </a:r>
            <a:r>
              <a:rPr lang="en-US" sz="2000" baseline="-25000" dirty="0" smtClean="0"/>
              <a:t>m</a:t>
            </a:r>
            <a:r>
              <a:rPr lang="en-US" sz="2000" dirty="0" smtClean="0"/>
              <a:t>) and its fragmentation products, namely S=C(Z)S-</a:t>
            </a:r>
            <a:r>
              <a:rPr lang="en-US" sz="2000" dirty="0" err="1" smtClean="0"/>
              <a:t>P</a:t>
            </a:r>
            <a:r>
              <a:rPr lang="en-US" sz="2000" baseline="-25000" dirty="0" err="1" smtClean="0"/>
              <a:t>n</a:t>
            </a:r>
            <a:r>
              <a:rPr lang="en-US" sz="2000" dirty="0" smtClean="0"/>
              <a:t> and polymeric radical (P</a:t>
            </a:r>
            <a:r>
              <a:rPr lang="en-US" sz="2000" baseline="-25000" dirty="0" smtClean="0"/>
              <a:t>m</a:t>
            </a:r>
            <a:r>
              <a:rPr lang="en-US" sz="2000" dirty="0" smtClean="0"/>
              <a:t>•). If formation of the RAFT adduct radical is sufficiently thermodynamically favorable, the concentration of active species, P</a:t>
            </a:r>
            <a:r>
              <a:rPr lang="en-US" sz="2000" baseline="-25000" dirty="0" smtClean="0"/>
              <a:t>m</a:t>
            </a:r>
            <a:r>
              <a:rPr lang="en-US" sz="2000" dirty="0" smtClean="0"/>
              <a:t>•, will be reduced to the extent that a reduction in the rate of conversion of monomer into polymer is also observed, as compared to an equivalent polymerization without RAFT agent. Such a polymerization, is referred to as a rate-retarded RAFT polymerization. </a:t>
            </a:r>
          </a:p>
          <a:p>
            <a:r>
              <a:rPr lang="en-US" sz="2000" dirty="0" smtClean="0"/>
              <a:t>The rate in RAFT (rate of conversion of monomer into polymer), mainly depends on the rate of the Propagation reaction because the rate of initiation and termination are much higher than the rate of propagation. The rate of propagation is proportional to the concentration, [P•], of the active species P•, whereas the rate of the termination reaction (second order), is proportional to the square [P•]</a:t>
            </a:r>
            <a:r>
              <a:rPr lang="en-US" sz="2000" baseline="30000" dirty="0" smtClean="0"/>
              <a:t>2</a:t>
            </a:r>
            <a:r>
              <a:rPr lang="en-US" sz="2000" dirty="0" smtClean="0"/>
              <a:t>. This means that during rate-retarded RAFT polymerizations, the rate of formation of termination products is suppressed compared to the rate of chain growth. </a:t>
            </a:r>
          </a:p>
          <a:p>
            <a:r>
              <a:rPr lang="en-US" sz="2000" dirty="0" smtClean="0"/>
              <a:t>The main RAFT equilibrium and hence the rate retardation of the reaction is influenced by both temperature and chemical factors. High temperature favors formation of the fragmentation products rather than the adduct radical </a:t>
            </a:r>
            <a:r>
              <a:rPr lang="en-US" sz="2000" dirty="0" err="1" smtClean="0"/>
              <a:t>P</a:t>
            </a:r>
            <a:r>
              <a:rPr lang="en-US" sz="2000" baseline="-25000" dirty="0" err="1" smtClean="0"/>
              <a:t>n</a:t>
            </a:r>
            <a:r>
              <a:rPr lang="en-US" sz="2000" dirty="0" smtClean="0"/>
              <a:t>-S-C•(Z)-S-P</a:t>
            </a:r>
            <a:r>
              <a:rPr lang="en-US" sz="2000" baseline="-25000" dirty="0" smtClean="0"/>
              <a:t>m</a:t>
            </a:r>
            <a:r>
              <a:rPr lang="en-US" sz="2000" dirty="0" smtClean="0"/>
              <a:t>. RAFT agents with a radical </a:t>
            </a:r>
            <a:r>
              <a:rPr lang="en-US" sz="2000" dirty="0" err="1" smtClean="0"/>
              <a:t>stabilising</a:t>
            </a:r>
            <a:r>
              <a:rPr lang="en-US" sz="2000" dirty="0" smtClean="0"/>
              <a:t> Z-group such as phenyl group favor the adduct radical, as do propagating radicals whose monomers lack radical </a:t>
            </a:r>
            <a:r>
              <a:rPr lang="en-US" sz="2000" dirty="0" err="1" smtClean="0"/>
              <a:t>stabilising</a:t>
            </a:r>
            <a:r>
              <a:rPr lang="en-US" sz="2000" dirty="0" smtClean="0"/>
              <a:t> features, for example vinyl acetate. </a:t>
            </a:r>
          </a:p>
        </p:txBody>
      </p:sp>
    </p:spTree>
    <p:extLst>
      <p:ext uri="{BB962C8B-B14F-4D97-AF65-F5344CB8AC3E}">
        <p14:creationId xmlns:p14="http://schemas.microsoft.com/office/powerpoint/2010/main" val="4473156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533400"/>
            <a:ext cx="90043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rPr>
              <a:t>Applications</a:t>
            </a:r>
            <a:r>
              <a:rPr kumimoji="0" lang="en-US" altLang="en-US" sz="2400" b="0" i="0" u="none" strike="noStrike" cap="none" normalizeH="0" baseline="0" dirty="0" smtClean="0">
                <a:ln>
                  <a:noFill/>
                </a:ln>
                <a:solidFill>
                  <a:schemeClr val="tx1"/>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RAFT polymerization has been used to synthesize a wide range of polymers with controlled molecular weight and low </a:t>
            </a:r>
            <a:r>
              <a:rPr kumimoji="0" lang="en-US" altLang="en-US" sz="2400" b="0" i="0" u="none" strike="noStrike" cap="none" normalizeH="0" baseline="0" dirty="0" err="1" smtClean="0">
                <a:ln>
                  <a:noFill/>
                </a:ln>
                <a:solidFill>
                  <a:schemeClr val="tx1"/>
                </a:solidFill>
                <a:effectLst/>
                <a:latin typeface="Arial" panose="020B0604020202020204" pitchFamily="34" charset="0"/>
              </a:rPr>
              <a:t>polydispersities</a:t>
            </a:r>
            <a:r>
              <a:rPr kumimoji="0" lang="en-US" altLang="en-US" sz="2400" b="0" i="0" u="none" strike="noStrike" cap="none" normalizeH="0" baseline="0" dirty="0" smtClean="0">
                <a:ln>
                  <a:noFill/>
                </a:ln>
                <a:solidFill>
                  <a:schemeClr val="tx1"/>
                </a:solidFill>
                <a:effectLst/>
                <a:latin typeface="Arial" panose="020B0604020202020204" pitchFamily="34" charset="0"/>
              </a:rPr>
              <a:t> (1.05–1.4).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RAFT polymerization is known for its compatibility with a wide range of monomers as compared to other controlled radical polymerizations. </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dirty="0" smtClean="0">
                <a:solidFill>
                  <a:schemeClr val="tx1"/>
                </a:solidFill>
                <a:latin typeface="Arial" panose="020B0604020202020204" pitchFamily="34" charset="0"/>
              </a:rPr>
              <a:t>Examples include </a:t>
            </a:r>
            <a:r>
              <a:rPr kumimoji="0" lang="en-US" altLang="en-US" sz="2400" b="0" i="0" u="none" strike="noStrike" cap="none" normalizeH="0" baseline="0" dirty="0" err="1" smtClean="0">
                <a:ln>
                  <a:noFill/>
                </a:ln>
                <a:solidFill>
                  <a:schemeClr val="tx1"/>
                </a:solidFill>
                <a:effectLst/>
                <a:latin typeface="Arial" panose="020B0604020202020204" pitchFamily="34" charset="0"/>
              </a:rPr>
              <a:t>styrenes</a:t>
            </a:r>
            <a:r>
              <a:rPr kumimoji="0" lang="en-US" altLang="en-US" sz="2400" b="0" i="0" u="none" strike="noStrike" cap="none" normalizeH="0" baseline="0" dirty="0" smtClean="0">
                <a:ln>
                  <a:noFill/>
                </a:ln>
                <a:solidFill>
                  <a:schemeClr val="tx1"/>
                </a:solidFill>
                <a:effectLst/>
                <a:latin typeface="Arial" panose="020B0604020202020204" pitchFamily="34" charset="0"/>
              </a:rPr>
              <a:t>, acrylates, acrylamides, and many vinyl monomers.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Additionally, the RAFT process allows the synthesis of polymers with specific macromolecular architectures</a:t>
            </a:r>
            <a:r>
              <a:rPr kumimoji="0" lang="en-US" altLang="en-US" sz="2400" b="0" i="0" u="none" strike="noStrike" cap="none" normalizeH="0" dirty="0" smtClean="0">
                <a:ln>
                  <a:noFill/>
                </a:ln>
                <a:solidFill>
                  <a:schemeClr val="tx1"/>
                </a:solidFill>
                <a:effectLst/>
                <a:latin typeface="Arial" panose="020B0604020202020204" pitchFamily="34" charset="0"/>
              </a:rPr>
              <a:t> </a:t>
            </a:r>
            <a:r>
              <a:rPr kumimoji="0" lang="en-US" altLang="en-US" sz="2400" b="0" i="0" u="none" strike="noStrike" cap="none" normalizeH="0" baseline="0" dirty="0" smtClean="0">
                <a:ln>
                  <a:noFill/>
                </a:ln>
                <a:solidFill>
                  <a:schemeClr val="tx1"/>
                </a:solidFill>
                <a:effectLst/>
                <a:latin typeface="Arial" panose="020B0604020202020204" pitchFamily="34" charset="0"/>
              </a:rPr>
              <a:t>such as block, gradient, statistical, comb, brush, star, </a:t>
            </a:r>
            <a:r>
              <a:rPr kumimoji="0" lang="en-US" altLang="en-US" sz="2400" b="0" i="0" u="none" strike="noStrike" cap="none" normalizeH="0" baseline="0" dirty="0" err="1" smtClean="0">
                <a:ln>
                  <a:noFill/>
                </a:ln>
                <a:solidFill>
                  <a:schemeClr val="tx1"/>
                </a:solidFill>
                <a:effectLst/>
                <a:latin typeface="Arial" panose="020B0604020202020204" pitchFamily="34" charset="0"/>
              </a:rPr>
              <a:t>hyperbranched</a:t>
            </a:r>
            <a:r>
              <a:rPr kumimoji="0" lang="en-US" altLang="en-US" sz="2400" b="0" i="0" u="none" strike="noStrike" cap="none" normalizeH="0" baseline="0" dirty="0" smtClean="0">
                <a:ln>
                  <a:noFill/>
                </a:ln>
                <a:solidFill>
                  <a:schemeClr val="tx1"/>
                </a:solidFill>
                <a:effectLst/>
                <a:latin typeface="Arial" panose="020B0604020202020204" pitchFamily="34" charset="0"/>
              </a:rPr>
              <a:t>, and network copolymers.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These properties make RAFT useful in many types of polymer synthesis.</a:t>
            </a:r>
          </a:p>
        </p:txBody>
      </p:sp>
    </p:spTree>
    <p:extLst>
      <p:ext uri="{BB962C8B-B14F-4D97-AF65-F5344CB8AC3E}">
        <p14:creationId xmlns:p14="http://schemas.microsoft.com/office/powerpoint/2010/main" val="372319813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7693"/>
            <a:ext cx="9144000" cy="6370975"/>
          </a:xfrm>
          <a:prstGeom prst="rect">
            <a:avLst/>
          </a:prstGeom>
          <a:noFill/>
        </p:spPr>
        <p:txBody>
          <a:bodyPr wrap="square" rtlCol="0">
            <a:spAutoFit/>
          </a:bodyPr>
          <a:lstStyle/>
          <a:p>
            <a:r>
              <a:rPr lang="en-US" sz="2400" b="1" dirty="0" smtClean="0"/>
              <a:t>Advantages</a:t>
            </a:r>
          </a:p>
          <a:p>
            <a:r>
              <a:rPr lang="en-US" sz="2400" dirty="0" smtClean="0"/>
              <a:t>Polymerization can be performed in a large range of solvents (including water), within a wide temperature range, high functional group tolerance and absent of metals for polymerization. As of 2014, the range of commercially available RAFT agents covers close to all the monomer classes that can undergo radical polymerization. </a:t>
            </a:r>
          </a:p>
          <a:p>
            <a:r>
              <a:rPr lang="en-US" sz="2400" b="1" dirty="0" smtClean="0"/>
              <a:t>Disadvantages</a:t>
            </a:r>
          </a:p>
          <a:p>
            <a:r>
              <a:rPr lang="en-US" sz="2400" dirty="0" smtClean="0"/>
              <a:t>A particular RAFT agent is only suitable for a limited set of monomers and the synthesis of a RAFT agent typically requires a multistep synthetic procedure and subsequent purification. RAFT agents can be unstable over long time periods, are highly colored and can have a pungent odor due to gradual decomposition of the </a:t>
            </a:r>
            <a:r>
              <a:rPr lang="en-US" sz="2400" dirty="0" err="1" smtClean="0"/>
              <a:t>dithioester</a:t>
            </a:r>
            <a:r>
              <a:rPr lang="en-US" sz="2400" dirty="0" smtClean="0"/>
              <a:t> moiety to yield small sulfur compounds. The presence of sulfur and color in the resulting polymer may also be undesirable for some applications; however, this can, to an extent, be eliminated with further chemical and physical purification steps. </a:t>
            </a:r>
          </a:p>
        </p:txBody>
      </p:sp>
    </p:spTree>
    <p:extLst>
      <p:ext uri="{BB962C8B-B14F-4D97-AF65-F5344CB8AC3E}">
        <p14:creationId xmlns:p14="http://schemas.microsoft.com/office/powerpoint/2010/main" val="362332373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7504" y="533987"/>
            <a:ext cx="8619490" cy="6135370"/>
            <a:chOff x="107504" y="533987"/>
            <a:chExt cx="8619490" cy="6135370"/>
          </a:xfrm>
        </p:grpSpPr>
        <p:pic>
          <p:nvPicPr>
            <p:cNvPr id="3" name="object 3"/>
            <p:cNvPicPr/>
            <p:nvPr/>
          </p:nvPicPr>
          <p:blipFill>
            <a:blip r:embed="rId2" cstate="print"/>
            <a:stretch>
              <a:fillRect/>
            </a:stretch>
          </p:blipFill>
          <p:spPr>
            <a:xfrm>
              <a:off x="4222662" y="533987"/>
              <a:ext cx="4504043" cy="3091139"/>
            </a:xfrm>
            <a:prstGeom prst="rect">
              <a:avLst/>
            </a:prstGeom>
          </p:spPr>
        </p:pic>
        <p:sp>
          <p:nvSpPr>
            <p:cNvPr id="4" name="object 4"/>
            <p:cNvSpPr/>
            <p:nvPr/>
          </p:nvSpPr>
          <p:spPr>
            <a:xfrm>
              <a:off x="107504" y="2699080"/>
              <a:ext cx="8569325" cy="3970654"/>
            </a:xfrm>
            <a:custGeom>
              <a:avLst/>
              <a:gdLst/>
              <a:ahLst/>
              <a:cxnLst/>
              <a:rect l="l" t="t" r="r" b="b"/>
              <a:pathLst>
                <a:path w="8569325" h="3970654">
                  <a:moveTo>
                    <a:pt x="8568944" y="0"/>
                  </a:moveTo>
                  <a:lnTo>
                    <a:pt x="0" y="0"/>
                  </a:lnTo>
                  <a:lnTo>
                    <a:pt x="0" y="3970274"/>
                  </a:lnTo>
                  <a:lnTo>
                    <a:pt x="8568944" y="3970274"/>
                  </a:lnTo>
                  <a:lnTo>
                    <a:pt x="8568944" y="0"/>
                  </a:lnTo>
                  <a:close/>
                </a:path>
              </a:pathLst>
            </a:custGeom>
            <a:solidFill>
              <a:srgbClr val="FFFFFF"/>
            </a:solidFill>
          </p:spPr>
          <p:txBody>
            <a:bodyPr wrap="square" lIns="0" tIns="0" rIns="0" bIns="0" rtlCol="0"/>
            <a:lstStyle/>
            <a:p>
              <a:endParaRPr/>
            </a:p>
          </p:txBody>
        </p:sp>
      </p:grpSp>
      <p:sp>
        <p:nvSpPr>
          <p:cNvPr id="5" name="object 5"/>
          <p:cNvSpPr txBox="1"/>
          <p:nvPr/>
        </p:nvSpPr>
        <p:spPr>
          <a:xfrm>
            <a:off x="0" y="2726563"/>
            <a:ext cx="9144000" cy="3891450"/>
          </a:xfrm>
          <a:prstGeom prst="rect">
            <a:avLst/>
          </a:prstGeom>
        </p:spPr>
        <p:txBody>
          <a:bodyPr vert="horz" wrap="square" lIns="0" tIns="13335" rIns="0" bIns="0" rtlCol="0">
            <a:spAutoFit/>
          </a:bodyPr>
          <a:lstStyle/>
          <a:p>
            <a:pPr marL="387985" marR="189230" indent="-287020">
              <a:lnSpc>
                <a:spcPct val="100000"/>
              </a:lnSpc>
              <a:spcBef>
                <a:spcPts val="105"/>
              </a:spcBef>
              <a:buFont typeface="Arial"/>
              <a:buChar char="•"/>
              <a:tabLst>
                <a:tab pos="387985" algn="l"/>
                <a:tab pos="388620" algn="l"/>
              </a:tabLst>
            </a:pPr>
            <a:r>
              <a:rPr dirty="0">
                <a:latin typeface="Times New Roman"/>
                <a:cs typeface="Times New Roman"/>
              </a:rPr>
              <a:t>Nelle</a:t>
            </a:r>
            <a:r>
              <a:rPr spc="-20" dirty="0">
                <a:latin typeface="Times New Roman"/>
                <a:cs typeface="Times New Roman"/>
              </a:rPr>
              <a:t> </a:t>
            </a:r>
            <a:r>
              <a:rPr dirty="0">
                <a:latin typeface="Times New Roman"/>
                <a:cs typeface="Times New Roman"/>
              </a:rPr>
              <a:t>fasi</a:t>
            </a:r>
            <a:r>
              <a:rPr spc="-15" dirty="0">
                <a:latin typeface="Times New Roman"/>
                <a:cs typeface="Times New Roman"/>
              </a:rPr>
              <a:t> </a:t>
            </a:r>
            <a:r>
              <a:rPr dirty="0">
                <a:latin typeface="Times New Roman"/>
                <a:cs typeface="Times New Roman"/>
              </a:rPr>
              <a:t>iniziali</a:t>
            </a:r>
            <a:r>
              <a:rPr spc="-45" dirty="0">
                <a:latin typeface="Times New Roman"/>
                <a:cs typeface="Times New Roman"/>
              </a:rPr>
              <a:t> </a:t>
            </a:r>
            <a:r>
              <a:rPr dirty="0">
                <a:latin typeface="Times New Roman"/>
                <a:cs typeface="Times New Roman"/>
              </a:rPr>
              <a:t>della</a:t>
            </a:r>
            <a:r>
              <a:rPr spc="-15" dirty="0">
                <a:latin typeface="Times New Roman"/>
                <a:cs typeface="Times New Roman"/>
              </a:rPr>
              <a:t> </a:t>
            </a:r>
            <a:r>
              <a:rPr dirty="0">
                <a:latin typeface="Times New Roman"/>
                <a:cs typeface="Times New Roman"/>
              </a:rPr>
              <a:t>polimerizzazione,</a:t>
            </a:r>
            <a:r>
              <a:rPr spc="-40" dirty="0">
                <a:latin typeface="Times New Roman"/>
                <a:cs typeface="Times New Roman"/>
              </a:rPr>
              <a:t> </a:t>
            </a:r>
            <a:r>
              <a:rPr dirty="0">
                <a:latin typeface="Times New Roman"/>
                <a:cs typeface="Times New Roman"/>
              </a:rPr>
              <a:t>il</a:t>
            </a:r>
            <a:r>
              <a:rPr spc="-15" dirty="0">
                <a:latin typeface="Times New Roman"/>
                <a:cs typeface="Times New Roman"/>
              </a:rPr>
              <a:t> </a:t>
            </a:r>
            <a:r>
              <a:rPr dirty="0">
                <a:latin typeface="Times New Roman"/>
                <a:cs typeface="Times New Roman"/>
              </a:rPr>
              <a:t>radicale</a:t>
            </a:r>
            <a:r>
              <a:rPr spc="-30" dirty="0">
                <a:latin typeface="Times New Roman"/>
                <a:cs typeface="Times New Roman"/>
              </a:rPr>
              <a:t> </a:t>
            </a:r>
            <a:r>
              <a:rPr dirty="0">
                <a:latin typeface="Times New Roman"/>
                <a:cs typeface="Times New Roman"/>
              </a:rPr>
              <a:t>propagante</a:t>
            </a:r>
            <a:r>
              <a:rPr spc="-30" dirty="0">
                <a:latin typeface="Times New Roman"/>
                <a:cs typeface="Times New Roman"/>
              </a:rPr>
              <a:t> </a:t>
            </a:r>
            <a:r>
              <a:rPr dirty="0">
                <a:latin typeface="Times New Roman"/>
                <a:cs typeface="Times New Roman"/>
              </a:rPr>
              <a:t>(</a:t>
            </a:r>
            <a:r>
              <a:rPr b="1" dirty="0">
                <a:latin typeface="Times New Roman"/>
                <a:cs typeface="Times New Roman"/>
              </a:rPr>
              <a:t>P</a:t>
            </a:r>
            <a:r>
              <a:rPr b="1" baseline="-21604" dirty="0">
                <a:latin typeface="Times New Roman"/>
                <a:cs typeface="Times New Roman"/>
              </a:rPr>
              <a:t>n</a:t>
            </a:r>
            <a:r>
              <a:rPr b="1" dirty="0">
                <a:latin typeface="Times New Roman"/>
                <a:cs typeface="Times New Roman"/>
              </a:rPr>
              <a:t>·</a:t>
            </a:r>
            <a:r>
              <a:rPr dirty="0">
                <a:latin typeface="Times New Roman"/>
                <a:cs typeface="Times New Roman"/>
              </a:rPr>
              <a:t>)</a:t>
            </a:r>
            <a:r>
              <a:rPr spc="-15" dirty="0">
                <a:latin typeface="Times New Roman"/>
                <a:cs typeface="Times New Roman"/>
              </a:rPr>
              <a:t> </a:t>
            </a:r>
            <a:r>
              <a:rPr dirty="0">
                <a:latin typeface="Times New Roman"/>
                <a:cs typeface="Times New Roman"/>
              </a:rPr>
              <a:t>si</a:t>
            </a:r>
            <a:r>
              <a:rPr spc="-15" dirty="0">
                <a:latin typeface="Times New Roman"/>
                <a:cs typeface="Times New Roman"/>
              </a:rPr>
              <a:t> </a:t>
            </a:r>
            <a:r>
              <a:rPr dirty="0">
                <a:latin typeface="Times New Roman"/>
                <a:cs typeface="Times New Roman"/>
              </a:rPr>
              <a:t>lega</a:t>
            </a:r>
            <a:r>
              <a:rPr spc="-15" dirty="0">
                <a:latin typeface="Times New Roman"/>
                <a:cs typeface="Times New Roman"/>
              </a:rPr>
              <a:t> </a:t>
            </a:r>
            <a:r>
              <a:rPr dirty="0">
                <a:latin typeface="Times New Roman"/>
                <a:cs typeface="Times New Roman"/>
              </a:rPr>
              <a:t>all’agente</a:t>
            </a:r>
            <a:r>
              <a:rPr spc="325" dirty="0">
                <a:latin typeface="Times New Roman"/>
                <a:cs typeface="Times New Roman"/>
              </a:rPr>
              <a:t> </a:t>
            </a:r>
            <a:r>
              <a:rPr dirty="0">
                <a:latin typeface="Times New Roman"/>
                <a:cs typeface="Times New Roman"/>
              </a:rPr>
              <a:t>RAFT</a:t>
            </a:r>
            <a:r>
              <a:rPr spc="315" dirty="0">
                <a:latin typeface="Times New Roman"/>
                <a:cs typeface="Times New Roman"/>
              </a:rPr>
              <a:t> </a:t>
            </a:r>
            <a:r>
              <a:rPr dirty="0">
                <a:latin typeface="Times New Roman"/>
                <a:cs typeface="Times New Roman"/>
              </a:rPr>
              <a:t>per</a:t>
            </a:r>
            <a:r>
              <a:rPr spc="345" dirty="0">
                <a:latin typeface="Times New Roman"/>
                <a:cs typeface="Times New Roman"/>
              </a:rPr>
              <a:t> </a:t>
            </a:r>
            <a:r>
              <a:rPr dirty="0">
                <a:latin typeface="Times New Roman"/>
                <a:cs typeface="Times New Roman"/>
              </a:rPr>
              <a:t>formare</a:t>
            </a:r>
            <a:r>
              <a:rPr spc="345" dirty="0">
                <a:latin typeface="Times New Roman"/>
                <a:cs typeface="Times New Roman"/>
              </a:rPr>
              <a:t> </a:t>
            </a:r>
            <a:r>
              <a:rPr spc="-25" dirty="0">
                <a:latin typeface="Times New Roman"/>
                <a:cs typeface="Times New Roman"/>
              </a:rPr>
              <a:t>un </a:t>
            </a:r>
            <a:r>
              <a:rPr dirty="0" err="1">
                <a:latin typeface="Times New Roman"/>
                <a:cs typeface="Times New Roman"/>
              </a:rPr>
              <a:t>intermedio</a:t>
            </a:r>
            <a:r>
              <a:rPr spc="300" dirty="0">
                <a:latin typeface="Times New Roman"/>
                <a:cs typeface="Times New Roman"/>
              </a:rPr>
              <a:t> </a:t>
            </a:r>
            <a:r>
              <a:rPr spc="-10" dirty="0" err="1">
                <a:latin typeface="Times New Roman"/>
                <a:cs typeface="Times New Roman"/>
              </a:rPr>
              <a:t>radicalico</a:t>
            </a:r>
            <a:endParaRPr dirty="0">
              <a:latin typeface="Times New Roman"/>
              <a:cs typeface="Times New Roman"/>
            </a:endParaRPr>
          </a:p>
          <a:p>
            <a:pPr marL="387985" marR="68580" indent="-287020">
              <a:lnSpc>
                <a:spcPct val="100000"/>
              </a:lnSpc>
              <a:buFont typeface="Arial"/>
              <a:buChar char="•"/>
              <a:tabLst>
                <a:tab pos="387985" algn="l"/>
                <a:tab pos="388620" algn="l"/>
              </a:tabLst>
            </a:pPr>
            <a:r>
              <a:rPr dirty="0">
                <a:latin typeface="Times New Roman"/>
                <a:cs typeface="Times New Roman"/>
              </a:rPr>
              <a:t>questo</a:t>
            </a:r>
            <a:r>
              <a:rPr spc="-35" dirty="0">
                <a:latin typeface="Times New Roman"/>
                <a:cs typeface="Times New Roman"/>
              </a:rPr>
              <a:t> </a:t>
            </a:r>
            <a:r>
              <a:rPr dirty="0">
                <a:latin typeface="Times New Roman"/>
                <a:cs typeface="Times New Roman"/>
              </a:rPr>
              <a:t>radicale</a:t>
            </a:r>
            <a:r>
              <a:rPr spc="325" dirty="0">
                <a:latin typeface="Times New Roman"/>
                <a:cs typeface="Times New Roman"/>
              </a:rPr>
              <a:t> </a:t>
            </a:r>
            <a:r>
              <a:rPr dirty="0">
                <a:latin typeface="Times New Roman"/>
                <a:cs typeface="Times New Roman"/>
              </a:rPr>
              <a:t>è</a:t>
            </a:r>
            <a:r>
              <a:rPr spc="360" dirty="0">
                <a:latin typeface="Times New Roman"/>
                <a:cs typeface="Times New Roman"/>
              </a:rPr>
              <a:t> </a:t>
            </a:r>
            <a:r>
              <a:rPr dirty="0">
                <a:latin typeface="Times New Roman"/>
                <a:cs typeface="Times New Roman"/>
              </a:rPr>
              <a:t>poi</a:t>
            </a:r>
            <a:r>
              <a:rPr spc="325" dirty="0">
                <a:latin typeface="Times New Roman"/>
                <a:cs typeface="Times New Roman"/>
              </a:rPr>
              <a:t> </a:t>
            </a:r>
            <a:r>
              <a:rPr dirty="0">
                <a:latin typeface="Times New Roman"/>
                <a:cs typeface="Times New Roman"/>
              </a:rPr>
              <a:t>in</a:t>
            </a:r>
            <a:r>
              <a:rPr spc="-5" dirty="0">
                <a:latin typeface="Times New Roman"/>
                <a:cs typeface="Times New Roman"/>
              </a:rPr>
              <a:t> </a:t>
            </a:r>
            <a:r>
              <a:rPr dirty="0">
                <a:latin typeface="Times New Roman"/>
                <a:cs typeface="Times New Roman"/>
              </a:rPr>
              <a:t>grado</a:t>
            </a:r>
            <a:r>
              <a:rPr spc="325" dirty="0">
                <a:latin typeface="Times New Roman"/>
                <a:cs typeface="Times New Roman"/>
              </a:rPr>
              <a:t> </a:t>
            </a:r>
            <a:r>
              <a:rPr dirty="0">
                <a:latin typeface="Times New Roman"/>
                <a:cs typeface="Times New Roman"/>
              </a:rPr>
              <a:t>di</a:t>
            </a:r>
            <a:r>
              <a:rPr spc="345" dirty="0">
                <a:latin typeface="Times New Roman"/>
                <a:cs typeface="Times New Roman"/>
              </a:rPr>
              <a:t> </a:t>
            </a:r>
            <a:r>
              <a:rPr dirty="0">
                <a:latin typeface="Times New Roman"/>
                <a:cs typeface="Times New Roman"/>
              </a:rPr>
              <a:t>scindersi</a:t>
            </a:r>
            <a:r>
              <a:rPr spc="315" dirty="0">
                <a:latin typeface="Times New Roman"/>
                <a:cs typeface="Times New Roman"/>
              </a:rPr>
              <a:t> </a:t>
            </a:r>
            <a:r>
              <a:rPr dirty="0">
                <a:latin typeface="Times New Roman"/>
                <a:cs typeface="Times New Roman"/>
              </a:rPr>
              <a:t>dando</a:t>
            </a:r>
            <a:r>
              <a:rPr spc="325" dirty="0">
                <a:latin typeface="Times New Roman"/>
                <a:cs typeface="Times New Roman"/>
              </a:rPr>
              <a:t> </a:t>
            </a:r>
            <a:r>
              <a:rPr dirty="0">
                <a:latin typeface="Times New Roman"/>
                <a:cs typeface="Times New Roman"/>
              </a:rPr>
              <a:t>un</a:t>
            </a:r>
            <a:r>
              <a:rPr spc="385" dirty="0">
                <a:latin typeface="Times New Roman"/>
                <a:cs typeface="Times New Roman"/>
              </a:rPr>
              <a:t> </a:t>
            </a:r>
            <a:r>
              <a:rPr dirty="0">
                <a:latin typeface="Times New Roman"/>
                <a:cs typeface="Times New Roman"/>
              </a:rPr>
              <a:t>ditiocarbonil</a:t>
            </a:r>
            <a:r>
              <a:rPr spc="325" dirty="0">
                <a:latin typeface="Times New Roman"/>
                <a:cs typeface="Times New Roman"/>
              </a:rPr>
              <a:t> </a:t>
            </a:r>
            <a:r>
              <a:rPr dirty="0">
                <a:latin typeface="Times New Roman"/>
                <a:cs typeface="Times New Roman"/>
              </a:rPr>
              <a:t>derivato</a:t>
            </a:r>
            <a:r>
              <a:rPr spc="-45" dirty="0">
                <a:latin typeface="Times New Roman"/>
                <a:cs typeface="Times New Roman"/>
              </a:rPr>
              <a:t> </a:t>
            </a:r>
            <a:r>
              <a:rPr dirty="0">
                <a:latin typeface="Times New Roman"/>
                <a:cs typeface="Times New Roman"/>
              </a:rPr>
              <a:t>polimerico</a:t>
            </a:r>
            <a:r>
              <a:rPr spc="330" dirty="0">
                <a:latin typeface="Times New Roman"/>
                <a:cs typeface="Times New Roman"/>
              </a:rPr>
              <a:t> </a:t>
            </a:r>
            <a:r>
              <a:rPr spc="-10" dirty="0">
                <a:latin typeface="Times New Roman"/>
                <a:cs typeface="Times New Roman"/>
              </a:rPr>
              <a:t>(macro-</a:t>
            </a:r>
            <a:r>
              <a:rPr dirty="0">
                <a:latin typeface="Times New Roman"/>
                <a:cs typeface="Times New Roman"/>
              </a:rPr>
              <a:t>RAFT)</a:t>
            </a:r>
            <a:r>
              <a:rPr spc="340" dirty="0">
                <a:latin typeface="Times New Roman"/>
                <a:cs typeface="Times New Roman"/>
              </a:rPr>
              <a:t> </a:t>
            </a:r>
            <a:r>
              <a:rPr dirty="0">
                <a:latin typeface="Times New Roman"/>
                <a:cs typeface="Times New Roman"/>
              </a:rPr>
              <a:t>e</a:t>
            </a:r>
            <a:r>
              <a:rPr spc="360" dirty="0">
                <a:latin typeface="Times New Roman"/>
                <a:cs typeface="Times New Roman"/>
              </a:rPr>
              <a:t> </a:t>
            </a:r>
            <a:r>
              <a:rPr spc="-25" dirty="0">
                <a:latin typeface="Times New Roman"/>
                <a:cs typeface="Times New Roman"/>
              </a:rPr>
              <a:t>un </a:t>
            </a:r>
            <a:r>
              <a:rPr dirty="0">
                <a:latin typeface="Times New Roman"/>
                <a:cs typeface="Times New Roman"/>
              </a:rPr>
              <a:t>nuovo</a:t>
            </a:r>
            <a:r>
              <a:rPr spc="310" dirty="0">
                <a:latin typeface="Times New Roman"/>
                <a:cs typeface="Times New Roman"/>
              </a:rPr>
              <a:t> </a:t>
            </a:r>
            <a:r>
              <a:rPr dirty="0">
                <a:latin typeface="Times New Roman"/>
                <a:cs typeface="Times New Roman"/>
              </a:rPr>
              <a:t>radicale</a:t>
            </a:r>
            <a:r>
              <a:rPr spc="330" dirty="0">
                <a:latin typeface="Times New Roman"/>
                <a:cs typeface="Times New Roman"/>
              </a:rPr>
              <a:t> </a:t>
            </a:r>
            <a:r>
              <a:rPr spc="-20" dirty="0">
                <a:latin typeface="Times New Roman"/>
                <a:cs typeface="Times New Roman"/>
              </a:rPr>
              <a:t>(</a:t>
            </a:r>
            <a:r>
              <a:rPr b="1" spc="-20" dirty="0">
                <a:latin typeface="Times New Roman"/>
                <a:cs typeface="Times New Roman"/>
              </a:rPr>
              <a:t>R·</a:t>
            </a:r>
            <a:r>
              <a:rPr spc="-20" dirty="0">
                <a:latin typeface="Times New Roman"/>
                <a:cs typeface="Times New Roman"/>
              </a:rPr>
              <a:t>).</a:t>
            </a:r>
            <a:endParaRPr dirty="0">
              <a:latin typeface="Times New Roman"/>
              <a:cs typeface="Times New Roman"/>
            </a:endParaRPr>
          </a:p>
          <a:p>
            <a:pPr marL="387985" indent="-287020">
              <a:lnSpc>
                <a:spcPct val="100000"/>
              </a:lnSpc>
              <a:spcBef>
                <a:spcPts val="5"/>
              </a:spcBef>
              <a:buFont typeface="Arial"/>
              <a:buChar char="•"/>
              <a:tabLst>
                <a:tab pos="387985" algn="l"/>
                <a:tab pos="388620" algn="l"/>
              </a:tabLst>
            </a:pPr>
            <a:r>
              <a:rPr dirty="0">
                <a:latin typeface="Times New Roman"/>
                <a:cs typeface="Times New Roman"/>
              </a:rPr>
              <a:t>reagendo</a:t>
            </a:r>
            <a:r>
              <a:rPr spc="290" dirty="0">
                <a:latin typeface="Times New Roman"/>
                <a:cs typeface="Times New Roman"/>
              </a:rPr>
              <a:t> </a:t>
            </a:r>
            <a:r>
              <a:rPr dirty="0">
                <a:latin typeface="Times New Roman"/>
                <a:cs typeface="Times New Roman"/>
              </a:rPr>
              <a:t>con</a:t>
            </a:r>
            <a:r>
              <a:rPr spc="335" dirty="0">
                <a:latin typeface="Times New Roman"/>
                <a:cs typeface="Times New Roman"/>
              </a:rPr>
              <a:t> </a:t>
            </a:r>
            <a:r>
              <a:rPr dirty="0">
                <a:latin typeface="Times New Roman"/>
                <a:cs typeface="Times New Roman"/>
              </a:rPr>
              <a:t>il</a:t>
            </a:r>
            <a:r>
              <a:rPr spc="310" dirty="0">
                <a:latin typeface="Times New Roman"/>
                <a:cs typeface="Times New Roman"/>
              </a:rPr>
              <a:t> </a:t>
            </a:r>
            <a:r>
              <a:rPr dirty="0">
                <a:latin typeface="Times New Roman"/>
                <a:cs typeface="Times New Roman"/>
              </a:rPr>
              <a:t>monomero</a:t>
            </a:r>
            <a:r>
              <a:rPr spc="5" dirty="0">
                <a:latin typeface="Times New Roman"/>
                <a:cs typeface="Times New Roman"/>
              </a:rPr>
              <a:t> </a:t>
            </a:r>
            <a:r>
              <a:rPr dirty="0">
                <a:latin typeface="Times New Roman"/>
                <a:cs typeface="Times New Roman"/>
              </a:rPr>
              <a:t>forma</a:t>
            </a:r>
            <a:r>
              <a:rPr spc="330" dirty="0">
                <a:latin typeface="Times New Roman"/>
                <a:cs typeface="Times New Roman"/>
              </a:rPr>
              <a:t> </a:t>
            </a:r>
            <a:r>
              <a:rPr dirty="0">
                <a:latin typeface="Times New Roman"/>
                <a:cs typeface="Times New Roman"/>
              </a:rPr>
              <a:t>una</a:t>
            </a:r>
            <a:r>
              <a:rPr spc="325" dirty="0">
                <a:latin typeface="Times New Roman"/>
                <a:cs typeface="Times New Roman"/>
              </a:rPr>
              <a:t> </a:t>
            </a:r>
            <a:r>
              <a:rPr dirty="0">
                <a:latin typeface="Times New Roman"/>
                <a:cs typeface="Times New Roman"/>
              </a:rPr>
              <a:t>nuova</a:t>
            </a:r>
            <a:r>
              <a:rPr spc="310" dirty="0">
                <a:latin typeface="Times New Roman"/>
                <a:cs typeface="Times New Roman"/>
              </a:rPr>
              <a:t> </a:t>
            </a:r>
            <a:r>
              <a:rPr dirty="0">
                <a:latin typeface="Times New Roman"/>
                <a:cs typeface="Times New Roman"/>
              </a:rPr>
              <a:t>catena</a:t>
            </a:r>
            <a:r>
              <a:rPr spc="-20" dirty="0">
                <a:latin typeface="Times New Roman"/>
                <a:cs typeface="Times New Roman"/>
              </a:rPr>
              <a:t> </a:t>
            </a:r>
            <a:r>
              <a:rPr dirty="0">
                <a:latin typeface="Times New Roman"/>
                <a:cs typeface="Times New Roman"/>
              </a:rPr>
              <a:t>propagante</a:t>
            </a:r>
            <a:r>
              <a:rPr spc="300" dirty="0">
                <a:latin typeface="Times New Roman"/>
                <a:cs typeface="Times New Roman"/>
              </a:rPr>
              <a:t> </a:t>
            </a:r>
            <a:r>
              <a:rPr spc="-10" dirty="0">
                <a:latin typeface="Times New Roman"/>
                <a:cs typeface="Times New Roman"/>
              </a:rPr>
              <a:t>(</a:t>
            </a:r>
            <a:r>
              <a:rPr b="1" spc="-10" dirty="0">
                <a:latin typeface="Times New Roman"/>
                <a:cs typeface="Times New Roman"/>
              </a:rPr>
              <a:t>P</a:t>
            </a:r>
            <a:r>
              <a:rPr b="1" spc="-15" baseline="-21604" dirty="0">
                <a:latin typeface="Times New Roman"/>
                <a:cs typeface="Times New Roman"/>
              </a:rPr>
              <a:t>m</a:t>
            </a:r>
            <a:r>
              <a:rPr b="1" spc="-10" dirty="0">
                <a:latin typeface="Times New Roman"/>
                <a:cs typeface="Times New Roman"/>
              </a:rPr>
              <a:t>·</a:t>
            </a:r>
            <a:r>
              <a:rPr spc="-10" dirty="0">
                <a:latin typeface="Times New Roman"/>
                <a:cs typeface="Times New Roman"/>
              </a:rPr>
              <a:t>).</a:t>
            </a:r>
            <a:endParaRPr dirty="0">
              <a:latin typeface="Times New Roman"/>
              <a:cs typeface="Times New Roman"/>
            </a:endParaRPr>
          </a:p>
          <a:p>
            <a:pPr marL="387985" marR="229235" indent="-287020">
              <a:lnSpc>
                <a:spcPct val="100000"/>
              </a:lnSpc>
              <a:buFont typeface="Arial"/>
              <a:buChar char="•"/>
              <a:tabLst>
                <a:tab pos="387985" algn="l"/>
                <a:tab pos="388620" algn="l"/>
                <a:tab pos="1192530" algn="l"/>
                <a:tab pos="2320925" algn="l"/>
                <a:tab pos="2582545" algn="l"/>
                <a:tab pos="6767830" algn="l"/>
                <a:tab pos="7337425" algn="l"/>
                <a:tab pos="7608570" algn="l"/>
                <a:tab pos="8145780" algn="l"/>
              </a:tabLst>
            </a:pPr>
            <a:r>
              <a:rPr dirty="0">
                <a:latin typeface="Times New Roman"/>
                <a:cs typeface="Times New Roman"/>
              </a:rPr>
              <a:t>Il</a:t>
            </a:r>
            <a:r>
              <a:rPr spc="-15" dirty="0">
                <a:latin typeface="Times New Roman"/>
                <a:cs typeface="Times New Roman"/>
              </a:rPr>
              <a:t> </a:t>
            </a:r>
            <a:r>
              <a:rPr dirty="0">
                <a:latin typeface="Times New Roman"/>
                <a:cs typeface="Times New Roman"/>
              </a:rPr>
              <a:t>gruppo</a:t>
            </a:r>
            <a:r>
              <a:rPr spc="310" dirty="0">
                <a:latin typeface="Times New Roman"/>
                <a:cs typeface="Times New Roman"/>
              </a:rPr>
              <a:t> </a:t>
            </a:r>
            <a:r>
              <a:rPr dirty="0">
                <a:latin typeface="Times New Roman"/>
                <a:cs typeface="Times New Roman"/>
              </a:rPr>
              <a:t>R</a:t>
            </a:r>
            <a:r>
              <a:rPr spc="345" dirty="0">
                <a:latin typeface="Times New Roman"/>
                <a:cs typeface="Times New Roman"/>
              </a:rPr>
              <a:t> </a:t>
            </a:r>
            <a:r>
              <a:rPr dirty="0">
                <a:latin typeface="Times New Roman"/>
                <a:cs typeface="Times New Roman"/>
              </a:rPr>
              <a:t>dell’agente</a:t>
            </a:r>
            <a:r>
              <a:rPr spc="310" dirty="0">
                <a:latin typeface="Times New Roman"/>
                <a:cs typeface="Times New Roman"/>
              </a:rPr>
              <a:t> </a:t>
            </a:r>
            <a:r>
              <a:rPr dirty="0">
                <a:latin typeface="Times New Roman"/>
                <a:cs typeface="Times New Roman"/>
              </a:rPr>
              <a:t>RAFT</a:t>
            </a:r>
            <a:r>
              <a:rPr spc="320" dirty="0">
                <a:latin typeface="Times New Roman"/>
                <a:cs typeface="Times New Roman"/>
              </a:rPr>
              <a:t> </a:t>
            </a:r>
            <a:r>
              <a:rPr dirty="0">
                <a:latin typeface="Times New Roman"/>
                <a:cs typeface="Times New Roman"/>
              </a:rPr>
              <a:t>deve</a:t>
            </a:r>
            <a:r>
              <a:rPr spc="335" dirty="0">
                <a:latin typeface="Times New Roman"/>
                <a:cs typeface="Times New Roman"/>
              </a:rPr>
              <a:t> </a:t>
            </a:r>
            <a:r>
              <a:rPr dirty="0">
                <a:latin typeface="Times New Roman"/>
                <a:cs typeface="Times New Roman"/>
              </a:rPr>
              <a:t>quindi</a:t>
            </a:r>
            <a:r>
              <a:rPr spc="310" dirty="0">
                <a:latin typeface="Times New Roman"/>
                <a:cs typeface="Times New Roman"/>
              </a:rPr>
              <a:t> </a:t>
            </a:r>
            <a:r>
              <a:rPr dirty="0">
                <a:latin typeface="Times New Roman"/>
                <a:cs typeface="Times New Roman"/>
              </a:rPr>
              <a:t>essere</a:t>
            </a:r>
            <a:r>
              <a:rPr spc="335" dirty="0">
                <a:latin typeface="Times New Roman"/>
                <a:cs typeface="Times New Roman"/>
              </a:rPr>
              <a:t> </a:t>
            </a:r>
            <a:r>
              <a:rPr dirty="0">
                <a:latin typeface="Times New Roman"/>
                <a:cs typeface="Times New Roman"/>
              </a:rPr>
              <a:t>un</a:t>
            </a:r>
            <a:r>
              <a:rPr spc="345" dirty="0">
                <a:latin typeface="Times New Roman"/>
                <a:cs typeface="Times New Roman"/>
              </a:rPr>
              <a:t> </a:t>
            </a:r>
            <a:r>
              <a:rPr dirty="0">
                <a:latin typeface="Times New Roman"/>
                <a:cs typeface="Times New Roman"/>
              </a:rPr>
              <a:t>buon</a:t>
            </a:r>
            <a:r>
              <a:rPr spc="325" dirty="0">
                <a:latin typeface="Times New Roman"/>
                <a:cs typeface="Times New Roman"/>
              </a:rPr>
              <a:t> </a:t>
            </a:r>
            <a:r>
              <a:rPr dirty="0">
                <a:latin typeface="Times New Roman"/>
                <a:cs typeface="Times New Roman"/>
              </a:rPr>
              <a:t>gruppo</a:t>
            </a:r>
            <a:r>
              <a:rPr spc="310" dirty="0">
                <a:latin typeface="Times New Roman"/>
                <a:cs typeface="Times New Roman"/>
              </a:rPr>
              <a:t> </a:t>
            </a:r>
            <a:r>
              <a:rPr dirty="0">
                <a:latin typeface="Times New Roman"/>
                <a:cs typeface="Times New Roman"/>
              </a:rPr>
              <a:t>uscente</a:t>
            </a:r>
            <a:r>
              <a:rPr spc="325" dirty="0">
                <a:latin typeface="Times New Roman"/>
                <a:cs typeface="Times New Roman"/>
              </a:rPr>
              <a:t> </a:t>
            </a:r>
            <a:r>
              <a:rPr dirty="0">
                <a:latin typeface="Times New Roman"/>
                <a:cs typeface="Times New Roman"/>
              </a:rPr>
              <a:t>e </a:t>
            </a:r>
            <a:r>
              <a:rPr spc="-20" dirty="0">
                <a:latin typeface="Times New Roman"/>
                <a:cs typeface="Times New Roman"/>
              </a:rPr>
              <a:t>deve</a:t>
            </a:r>
            <a:r>
              <a:rPr dirty="0">
                <a:latin typeface="Times New Roman"/>
                <a:cs typeface="Times New Roman"/>
              </a:rPr>
              <a:t>	</a:t>
            </a:r>
            <a:r>
              <a:rPr spc="-10" dirty="0" err="1">
                <a:latin typeface="Times New Roman"/>
                <a:cs typeface="Times New Roman"/>
              </a:rPr>
              <a:t>essere</a:t>
            </a:r>
            <a:r>
              <a:rPr lang="en-CA" dirty="0">
                <a:latin typeface="Times New Roman"/>
                <a:cs typeface="Times New Roman"/>
              </a:rPr>
              <a:t> </a:t>
            </a:r>
            <a:r>
              <a:rPr spc="-25" dirty="0">
                <a:latin typeface="Times New Roman"/>
                <a:cs typeface="Times New Roman"/>
              </a:rPr>
              <a:t>in</a:t>
            </a:r>
            <a:r>
              <a:rPr lang="en-CA" spc="-25" dirty="0">
                <a:latin typeface="Times New Roman"/>
                <a:cs typeface="Times New Roman"/>
              </a:rPr>
              <a:t> </a:t>
            </a:r>
            <a:r>
              <a:rPr spc="-10" dirty="0" err="1">
                <a:latin typeface="Times New Roman"/>
                <a:cs typeface="Times New Roman"/>
              </a:rPr>
              <a:t>grado</a:t>
            </a:r>
            <a:r>
              <a:rPr lang="en-CA" spc="-10" dirty="0">
                <a:latin typeface="Times New Roman"/>
                <a:cs typeface="Times New Roman"/>
              </a:rPr>
              <a:t> </a:t>
            </a:r>
            <a:r>
              <a:rPr spc="-25" dirty="0">
                <a:latin typeface="Times New Roman"/>
                <a:cs typeface="Times New Roman"/>
              </a:rPr>
              <a:t>di </a:t>
            </a:r>
            <a:r>
              <a:rPr spc="-10" dirty="0" err="1">
                <a:latin typeface="Times New Roman"/>
                <a:cs typeface="Times New Roman"/>
              </a:rPr>
              <a:t>reiniziare</a:t>
            </a:r>
            <a:r>
              <a:rPr lang="en-CA" spc="-10" dirty="0">
                <a:latin typeface="Times New Roman"/>
                <a:cs typeface="Times New Roman"/>
              </a:rPr>
              <a:t> </a:t>
            </a:r>
            <a:r>
              <a:rPr spc="-10" dirty="0" err="1">
                <a:latin typeface="Times New Roman"/>
                <a:cs typeface="Times New Roman"/>
              </a:rPr>
              <a:t>efficacemente</a:t>
            </a:r>
            <a:r>
              <a:rPr lang="en-CA" spc="-10" dirty="0">
                <a:latin typeface="Times New Roman"/>
                <a:cs typeface="Times New Roman"/>
              </a:rPr>
              <a:t> </a:t>
            </a:r>
            <a:r>
              <a:rPr spc="-25" dirty="0">
                <a:latin typeface="Times New Roman"/>
                <a:cs typeface="Times New Roman"/>
              </a:rPr>
              <a:t>la</a:t>
            </a:r>
            <a:r>
              <a:rPr lang="en-CA" spc="-25" dirty="0">
                <a:latin typeface="Times New Roman"/>
                <a:cs typeface="Times New Roman"/>
              </a:rPr>
              <a:t> </a:t>
            </a:r>
            <a:r>
              <a:rPr dirty="0" err="1">
                <a:latin typeface="Times New Roman"/>
                <a:cs typeface="Times New Roman"/>
              </a:rPr>
              <a:t>polimerizzazione</a:t>
            </a:r>
            <a:r>
              <a:rPr dirty="0">
                <a:latin typeface="Times New Roman"/>
                <a:cs typeface="Times New Roman"/>
              </a:rPr>
              <a:t>,</a:t>
            </a:r>
            <a:r>
              <a:rPr spc="-55" dirty="0">
                <a:latin typeface="Times New Roman"/>
                <a:cs typeface="Times New Roman"/>
              </a:rPr>
              <a:t> </a:t>
            </a:r>
            <a:r>
              <a:rPr dirty="0" err="1">
                <a:latin typeface="Times New Roman"/>
                <a:cs typeface="Times New Roman"/>
              </a:rPr>
              <a:t>facendo</a:t>
            </a:r>
            <a:r>
              <a:rPr spc="320" dirty="0">
                <a:latin typeface="Times New Roman"/>
                <a:cs typeface="Times New Roman"/>
              </a:rPr>
              <a:t> </a:t>
            </a:r>
            <a:r>
              <a:rPr dirty="0">
                <a:latin typeface="Times New Roman"/>
                <a:cs typeface="Times New Roman"/>
              </a:rPr>
              <a:t>in</a:t>
            </a:r>
            <a:r>
              <a:rPr spc="335" dirty="0">
                <a:latin typeface="Times New Roman"/>
                <a:cs typeface="Times New Roman"/>
              </a:rPr>
              <a:t> </a:t>
            </a:r>
            <a:r>
              <a:rPr dirty="0">
                <a:latin typeface="Times New Roman"/>
                <a:cs typeface="Times New Roman"/>
              </a:rPr>
              <a:t>modo</a:t>
            </a:r>
            <a:r>
              <a:rPr spc="345" dirty="0">
                <a:latin typeface="Times New Roman"/>
                <a:cs typeface="Times New Roman"/>
              </a:rPr>
              <a:t> </a:t>
            </a:r>
            <a:r>
              <a:rPr dirty="0">
                <a:latin typeface="Times New Roman"/>
                <a:cs typeface="Times New Roman"/>
              </a:rPr>
              <a:t>che</a:t>
            </a:r>
            <a:r>
              <a:rPr spc="340" dirty="0">
                <a:latin typeface="Times New Roman"/>
                <a:cs typeface="Times New Roman"/>
              </a:rPr>
              <a:t> </a:t>
            </a:r>
            <a:r>
              <a:rPr dirty="0">
                <a:latin typeface="Times New Roman"/>
                <a:cs typeface="Times New Roman"/>
              </a:rPr>
              <a:t>la</a:t>
            </a:r>
            <a:r>
              <a:rPr spc="340" dirty="0">
                <a:latin typeface="Times New Roman"/>
                <a:cs typeface="Times New Roman"/>
              </a:rPr>
              <a:t> </a:t>
            </a:r>
            <a:r>
              <a:rPr dirty="0">
                <a:latin typeface="Times New Roman"/>
                <a:cs typeface="Times New Roman"/>
              </a:rPr>
              <a:t>maggior</a:t>
            </a:r>
            <a:r>
              <a:rPr spc="320" dirty="0">
                <a:latin typeface="Times New Roman"/>
                <a:cs typeface="Times New Roman"/>
              </a:rPr>
              <a:t> </a:t>
            </a:r>
            <a:r>
              <a:rPr dirty="0">
                <a:latin typeface="Times New Roman"/>
                <a:cs typeface="Times New Roman"/>
              </a:rPr>
              <a:t>parte</a:t>
            </a:r>
            <a:r>
              <a:rPr spc="330" dirty="0">
                <a:latin typeface="Times New Roman"/>
                <a:cs typeface="Times New Roman"/>
              </a:rPr>
              <a:t> </a:t>
            </a:r>
            <a:r>
              <a:rPr dirty="0">
                <a:latin typeface="Times New Roman"/>
                <a:cs typeface="Times New Roman"/>
              </a:rPr>
              <a:t>delle</a:t>
            </a:r>
            <a:r>
              <a:rPr spc="325" dirty="0">
                <a:latin typeface="Times New Roman"/>
                <a:cs typeface="Times New Roman"/>
              </a:rPr>
              <a:t> </a:t>
            </a:r>
            <a:r>
              <a:rPr spc="-10" dirty="0">
                <a:latin typeface="Times New Roman"/>
                <a:cs typeface="Times New Roman"/>
              </a:rPr>
              <a:t>catene </a:t>
            </a:r>
            <a:r>
              <a:rPr dirty="0">
                <a:latin typeface="Times New Roman"/>
                <a:cs typeface="Times New Roman"/>
              </a:rPr>
              <a:t>propaganti</a:t>
            </a:r>
            <a:r>
              <a:rPr spc="290" dirty="0">
                <a:latin typeface="Times New Roman"/>
                <a:cs typeface="Times New Roman"/>
              </a:rPr>
              <a:t> </a:t>
            </a:r>
            <a:r>
              <a:rPr dirty="0">
                <a:latin typeface="Times New Roman"/>
                <a:cs typeface="Times New Roman"/>
              </a:rPr>
              <a:t>siano</a:t>
            </a:r>
            <a:r>
              <a:rPr spc="-25" dirty="0">
                <a:latin typeface="Times New Roman"/>
                <a:cs typeface="Times New Roman"/>
              </a:rPr>
              <a:t> </a:t>
            </a:r>
            <a:r>
              <a:rPr dirty="0">
                <a:latin typeface="Times New Roman"/>
                <a:cs typeface="Times New Roman"/>
              </a:rPr>
              <a:t>iniziate</a:t>
            </a:r>
            <a:r>
              <a:rPr spc="305" dirty="0">
                <a:latin typeface="Times New Roman"/>
                <a:cs typeface="Times New Roman"/>
              </a:rPr>
              <a:t> </a:t>
            </a:r>
            <a:r>
              <a:rPr dirty="0">
                <a:latin typeface="Times New Roman"/>
                <a:cs typeface="Times New Roman"/>
              </a:rPr>
              <a:t>da</a:t>
            </a:r>
            <a:r>
              <a:rPr spc="365" dirty="0">
                <a:latin typeface="Times New Roman"/>
                <a:cs typeface="Times New Roman"/>
              </a:rPr>
              <a:t> </a:t>
            </a:r>
            <a:r>
              <a:rPr b="1" dirty="0">
                <a:latin typeface="Times New Roman"/>
                <a:cs typeface="Times New Roman"/>
              </a:rPr>
              <a:t>R·</a:t>
            </a:r>
            <a:r>
              <a:rPr b="1" spc="345" dirty="0">
                <a:latin typeface="Times New Roman"/>
                <a:cs typeface="Times New Roman"/>
              </a:rPr>
              <a:t> </a:t>
            </a:r>
            <a:r>
              <a:rPr dirty="0">
                <a:latin typeface="Times New Roman"/>
                <a:cs typeface="Times New Roman"/>
              </a:rPr>
              <a:t>e</a:t>
            </a:r>
            <a:r>
              <a:rPr spc="355" dirty="0">
                <a:latin typeface="Times New Roman"/>
                <a:cs typeface="Times New Roman"/>
              </a:rPr>
              <a:t> </a:t>
            </a:r>
            <a:r>
              <a:rPr dirty="0">
                <a:latin typeface="Times New Roman"/>
                <a:cs typeface="Times New Roman"/>
              </a:rPr>
              <a:t>in</a:t>
            </a:r>
            <a:r>
              <a:rPr spc="340" dirty="0">
                <a:latin typeface="Times New Roman"/>
                <a:cs typeface="Times New Roman"/>
              </a:rPr>
              <a:t> </a:t>
            </a:r>
            <a:r>
              <a:rPr dirty="0">
                <a:latin typeface="Times New Roman"/>
                <a:cs typeface="Times New Roman"/>
              </a:rPr>
              <a:t>parte</a:t>
            </a:r>
            <a:r>
              <a:rPr spc="320" dirty="0">
                <a:latin typeface="Times New Roman"/>
                <a:cs typeface="Times New Roman"/>
              </a:rPr>
              <a:t> </a:t>
            </a:r>
            <a:r>
              <a:rPr dirty="0">
                <a:latin typeface="Times New Roman"/>
                <a:cs typeface="Times New Roman"/>
              </a:rPr>
              <a:t>minore</a:t>
            </a:r>
            <a:r>
              <a:rPr spc="345" dirty="0">
                <a:latin typeface="Times New Roman"/>
                <a:cs typeface="Times New Roman"/>
              </a:rPr>
              <a:t> </a:t>
            </a:r>
            <a:r>
              <a:rPr spc="-10" dirty="0" err="1">
                <a:latin typeface="Times New Roman"/>
                <a:cs typeface="Times New Roman"/>
              </a:rPr>
              <a:t>dall’iniziatore</a:t>
            </a:r>
            <a:r>
              <a:rPr spc="-10" dirty="0">
                <a:latin typeface="Times New Roman"/>
                <a:cs typeface="Times New Roman"/>
              </a:rPr>
              <a:t>.</a:t>
            </a:r>
            <a:endParaRPr dirty="0">
              <a:latin typeface="Times New Roman"/>
              <a:cs typeface="Times New Roman"/>
            </a:endParaRPr>
          </a:p>
          <a:p>
            <a:pPr marL="387985" marR="338455" indent="-287020">
              <a:lnSpc>
                <a:spcPct val="100000"/>
              </a:lnSpc>
              <a:buFont typeface="Arial"/>
              <a:buChar char="•"/>
              <a:tabLst>
                <a:tab pos="387985" algn="l"/>
                <a:tab pos="388620" algn="l"/>
              </a:tabLst>
            </a:pPr>
            <a:r>
              <a:rPr dirty="0">
                <a:latin typeface="Times New Roman"/>
                <a:cs typeface="Times New Roman"/>
              </a:rPr>
              <a:t>un</a:t>
            </a:r>
            <a:r>
              <a:rPr spc="335" dirty="0">
                <a:latin typeface="Times New Roman"/>
                <a:cs typeface="Times New Roman"/>
              </a:rPr>
              <a:t> </a:t>
            </a:r>
            <a:r>
              <a:rPr dirty="0">
                <a:solidFill>
                  <a:srgbClr val="FF0000"/>
                </a:solidFill>
                <a:latin typeface="Times New Roman"/>
                <a:cs typeface="Times New Roman"/>
              </a:rPr>
              <a:t>rapido</a:t>
            </a:r>
            <a:r>
              <a:rPr spc="-35" dirty="0">
                <a:solidFill>
                  <a:srgbClr val="FF0000"/>
                </a:solidFill>
                <a:latin typeface="Times New Roman"/>
                <a:cs typeface="Times New Roman"/>
              </a:rPr>
              <a:t> </a:t>
            </a:r>
            <a:r>
              <a:rPr dirty="0">
                <a:solidFill>
                  <a:srgbClr val="FF0000"/>
                </a:solidFill>
                <a:latin typeface="Times New Roman"/>
                <a:cs typeface="Times New Roman"/>
              </a:rPr>
              <a:t>equilibrio</a:t>
            </a:r>
            <a:r>
              <a:rPr spc="320" dirty="0">
                <a:solidFill>
                  <a:srgbClr val="FF0000"/>
                </a:solidFill>
                <a:latin typeface="Times New Roman"/>
                <a:cs typeface="Times New Roman"/>
              </a:rPr>
              <a:t> </a:t>
            </a:r>
            <a:r>
              <a:rPr dirty="0">
                <a:latin typeface="Times New Roman"/>
                <a:cs typeface="Times New Roman"/>
              </a:rPr>
              <a:t>tra</a:t>
            </a:r>
            <a:r>
              <a:rPr spc="330" dirty="0">
                <a:latin typeface="Times New Roman"/>
                <a:cs typeface="Times New Roman"/>
              </a:rPr>
              <a:t> </a:t>
            </a:r>
            <a:r>
              <a:rPr dirty="0">
                <a:latin typeface="Times New Roman"/>
                <a:cs typeface="Times New Roman"/>
              </a:rPr>
              <a:t>i</a:t>
            </a:r>
            <a:r>
              <a:rPr spc="330" dirty="0">
                <a:latin typeface="Times New Roman"/>
                <a:cs typeface="Times New Roman"/>
              </a:rPr>
              <a:t> </a:t>
            </a:r>
            <a:r>
              <a:rPr dirty="0">
                <a:latin typeface="Times New Roman"/>
                <a:cs typeface="Times New Roman"/>
              </a:rPr>
              <a:t>radicali</a:t>
            </a:r>
            <a:r>
              <a:rPr spc="330" dirty="0">
                <a:latin typeface="Times New Roman"/>
                <a:cs typeface="Times New Roman"/>
              </a:rPr>
              <a:t> </a:t>
            </a:r>
            <a:r>
              <a:rPr dirty="0">
                <a:latin typeface="Times New Roman"/>
                <a:cs typeface="Times New Roman"/>
              </a:rPr>
              <a:t>propaganti</a:t>
            </a:r>
            <a:r>
              <a:rPr spc="310" dirty="0">
                <a:latin typeface="Times New Roman"/>
                <a:cs typeface="Times New Roman"/>
              </a:rPr>
              <a:t> </a:t>
            </a:r>
            <a:r>
              <a:rPr dirty="0">
                <a:latin typeface="Times New Roman"/>
                <a:cs typeface="Times New Roman"/>
              </a:rPr>
              <a:t>(</a:t>
            </a:r>
            <a:r>
              <a:rPr b="1" dirty="0">
                <a:latin typeface="Times New Roman"/>
                <a:cs typeface="Times New Roman"/>
              </a:rPr>
              <a:t>P</a:t>
            </a:r>
            <a:r>
              <a:rPr b="1" baseline="-21604" dirty="0">
                <a:latin typeface="Times New Roman"/>
                <a:cs typeface="Times New Roman"/>
              </a:rPr>
              <a:t>n</a:t>
            </a:r>
            <a:r>
              <a:rPr b="1" dirty="0">
                <a:latin typeface="Times New Roman"/>
                <a:cs typeface="Times New Roman"/>
              </a:rPr>
              <a:t>·</a:t>
            </a:r>
            <a:r>
              <a:rPr b="1" spc="340" dirty="0">
                <a:latin typeface="Times New Roman"/>
                <a:cs typeface="Times New Roman"/>
              </a:rPr>
              <a:t> </a:t>
            </a:r>
            <a:r>
              <a:rPr dirty="0">
                <a:latin typeface="Times New Roman"/>
                <a:cs typeface="Times New Roman"/>
              </a:rPr>
              <a:t>e</a:t>
            </a:r>
            <a:r>
              <a:rPr spc="345" dirty="0">
                <a:latin typeface="Times New Roman"/>
                <a:cs typeface="Times New Roman"/>
              </a:rPr>
              <a:t> </a:t>
            </a:r>
            <a:r>
              <a:rPr b="1" dirty="0">
                <a:latin typeface="Times New Roman"/>
                <a:cs typeface="Times New Roman"/>
              </a:rPr>
              <a:t>P</a:t>
            </a:r>
            <a:r>
              <a:rPr b="1" baseline="-21604" dirty="0">
                <a:latin typeface="Times New Roman"/>
                <a:cs typeface="Times New Roman"/>
              </a:rPr>
              <a:t>m</a:t>
            </a:r>
            <a:r>
              <a:rPr b="1" dirty="0">
                <a:latin typeface="Times New Roman"/>
                <a:cs typeface="Times New Roman"/>
              </a:rPr>
              <a:t>·</a:t>
            </a:r>
            <a:r>
              <a:rPr dirty="0">
                <a:latin typeface="Times New Roman"/>
                <a:cs typeface="Times New Roman"/>
              </a:rPr>
              <a:t>)</a:t>
            </a:r>
            <a:r>
              <a:rPr spc="355" dirty="0">
                <a:latin typeface="Times New Roman"/>
                <a:cs typeface="Times New Roman"/>
              </a:rPr>
              <a:t> </a:t>
            </a:r>
            <a:r>
              <a:rPr dirty="0">
                <a:latin typeface="Times New Roman"/>
                <a:cs typeface="Times New Roman"/>
              </a:rPr>
              <a:t>e</a:t>
            </a:r>
            <a:r>
              <a:rPr spc="350" dirty="0">
                <a:latin typeface="Times New Roman"/>
                <a:cs typeface="Times New Roman"/>
              </a:rPr>
              <a:t> </a:t>
            </a:r>
            <a:r>
              <a:rPr dirty="0">
                <a:latin typeface="Times New Roman"/>
                <a:cs typeface="Times New Roman"/>
              </a:rPr>
              <a:t>il</a:t>
            </a:r>
            <a:r>
              <a:rPr spc="335" dirty="0">
                <a:latin typeface="Times New Roman"/>
                <a:cs typeface="Times New Roman"/>
              </a:rPr>
              <a:t> </a:t>
            </a:r>
            <a:r>
              <a:rPr spc="-10" dirty="0">
                <a:latin typeface="Times New Roman"/>
                <a:cs typeface="Times New Roman"/>
              </a:rPr>
              <a:t>macro-</a:t>
            </a:r>
            <a:r>
              <a:rPr dirty="0">
                <a:latin typeface="Times New Roman"/>
                <a:cs typeface="Times New Roman"/>
              </a:rPr>
              <a:t>RAFT</a:t>
            </a:r>
            <a:r>
              <a:rPr spc="305" dirty="0">
                <a:latin typeface="Times New Roman"/>
                <a:cs typeface="Times New Roman"/>
              </a:rPr>
              <a:t> </a:t>
            </a:r>
            <a:r>
              <a:rPr dirty="0">
                <a:latin typeface="Times New Roman"/>
                <a:cs typeface="Times New Roman"/>
              </a:rPr>
              <a:t>(</a:t>
            </a:r>
            <a:r>
              <a:rPr dirty="0">
                <a:solidFill>
                  <a:srgbClr val="FF0000"/>
                </a:solidFill>
                <a:latin typeface="Times New Roman"/>
                <a:cs typeface="Times New Roman"/>
              </a:rPr>
              <a:t>specie</a:t>
            </a:r>
            <a:r>
              <a:rPr spc="-25" dirty="0">
                <a:solidFill>
                  <a:srgbClr val="FF0000"/>
                </a:solidFill>
                <a:latin typeface="Times New Roman"/>
                <a:cs typeface="Times New Roman"/>
              </a:rPr>
              <a:t> </a:t>
            </a:r>
            <a:r>
              <a:rPr dirty="0">
                <a:solidFill>
                  <a:srgbClr val="FF0000"/>
                </a:solidFill>
                <a:latin typeface="Times New Roman"/>
                <a:cs typeface="Times New Roman"/>
              </a:rPr>
              <a:t>dormiente</a:t>
            </a:r>
            <a:r>
              <a:rPr dirty="0">
                <a:latin typeface="Times New Roman"/>
                <a:cs typeface="Times New Roman"/>
              </a:rPr>
              <a:t>)</a:t>
            </a:r>
            <a:r>
              <a:rPr spc="320" dirty="0">
                <a:latin typeface="Times New Roman"/>
                <a:cs typeface="Times New Roman"/>
              </a:rPr>
              <a:t> </a:t>
            </a:r>
            <a:r>
              <a:rPr spc="-10" dirty="0">
                <a:latin typeface="Times New Roman"/>
                <a:cs typeface="Times New Roman"/>
              </a:rPr>
              <a:t>assicura </a:t>
            </a:r>
            <a:r>
              <a:rPr dirty="0">
                <a:latin typeface="Times New Roman"/>
                <a:cs typeface="Times New Roman"/>
              </a:rPr>
              <a:t>una</a:t>
            </a:r>
            <a:r>
              <a:rPr spc="330" dirty="0">
                <a:latin typeface="Times New Roman"/>
                <a:cs typeface="Times New Roman"/>
              </a:rPr>
              <a:t> </a:t>
            </a:r>
            <a:r>
              <a:rPr dirty="0">
                <a:latin typeface="Times New Roman"/>
                <a:cs typeface="Times New Roman"/>
              </a:rPr>
              <a:t>uguale</a:t>
            </a:r>
            <a:r>
              <a:rPr spc="320" dirty="0">
                <a:latin typeface="Times New Roman"/>
                <a:cs typeface="Times New Roman"/>
              </a:rPr>
              <a:t> </a:t>
            </a:r>
            <a:r>
              <a:rPr dirty="0">
                <a:latin typeface="Times New Roman"/>
                <a:cs typeface="Times New Roman"/>
              </a:rPr>
              <a:t>probabilità</a:t>
            </a:r>
            <a:r>
              <a:rPr spc="310" dirty="0">
                <a:latin typeface="Times New Roman"/>
                <a:cs typeface="Times New Roman"/>
              </a:rPr>
              <a:t> </a:t>
            </a:r>
            <a:r>
              <a:rPr dirty="0">
                <a:latin typeface="Times New Roman"/>
                <a:cs typeface="Times New Roman"/>
              </a:rPr>
              <a:t>di</a:t>
            </a:r>
            <a:r>
              <a:rPr spc="335" dirty="0">
                <a:latin typeface="Times New Roman"/>
                <a:cs typeface="Times New Roman"/>
              </a:rPr>
              <a:t> </a:t>
            </a:r>
            <a:r>
              <a:rPr dirty="0">
                <a:latin typeface="Times New Roman"/>
                <a:cs typeface="Times New Roman"/>
              </a:rPr>
              <a:t>accrescimento</a:t>
            </a:r>
            <a:r>
              <a:rPr spc="335" dirty="0">
                <a:latin typeface="Times New Roman"/>
                <a:cs typeface="Times New Roman"/>
              </a:rPr>
              <a:t> </a:t>
            </a:r>
            <a:r>
              <a:rPr dirty="0">
                <a:latin typeface="Times New Roman"/>
                <a:cs typeface="Times New Roman"/>
              </a:rPr>
              <a:t>a</a:t>
            </a:r>
            <a:r>
              <a:rPr spc="350" dirty="0">
                <a:latin typeface="Times New Roman"/>
                <a:cs typeface="Times New Roman"/>
              </a:rPr>
              <a:t> </a:t>
            </a:r>
            <a:r>
              <a:rPr dirty="0">
                <a:latin typeface="Times New Roman"/>
                <a:cs typeface="Times New Roman"/>
              </a:rPr>
              <a:t>tutte</a:t>
            </a:r>
            <a:r>
              <a:rPr spc="320" dirty="0">
                <a:latin typeface="Times New Roman"/>
                <a:cs typeface="Times New Roman"/>
              </a:rPr>
              <a:t> </a:t>
            </a:r>
            <a:r>
              <a:rPr dirty="0">
                <a:latin typeface="Times New Roman"/>
                <a:cs typeface="Times New Roman"/>
              </a:rPr>
              <a:t>le</a:t>
            </a:r>
            <a:r>
              <a:rPr spc="-15" dirty="0">
                <a:latin typeface="Times New Roman"/>
                <a:cs typeface="Times New Roman"/>
              </a:rPr>
              <a:t> </a:t>
            </a:r>
            <a:r>
              <a:rPr dirty="0">
                <a:latin typeface="Times New Roman"/>
                <a:cs typeface="Times New Roman"/>
              </a:rPr>
              <a:t>catene,</a:t>
            </a:r>
            <a:r>
              <a:rPr spc="335" dirty="0">
                <a:latin typeface="Times New Roman"/>
                <a:cs typeface="Times New Roman"/>
              </a:rPr>
              <a:t> </a:t>
            </a:r>
            <a:r>
              <a:rPr dirty="0" err="1">
                <a:latin typeface="Times New Roman"/>
                <a:cs typeface="Times New Roman"/>
              </a:rPr>
              <a:t>permettendo</a:t>
            </a:r>
            <a:r>
              <a:rPr spc="310" dirty="0">
                <a:latin typeface="Times New Roman"/>
                <a:cs typeface="Times New Roman"/>
              </a:rPr>
              <a:t> </a:t>
            </a:r>
            <a:r>
              <a:rPr lang="en-CA" spc="310" dirty="0">
                <a:latin typeface="Times New Roman"/>
                <a:cs typeface="Times New Roman"/>
              </a:rPr>
              <a:t>di</a:t>
            </a:r>
            <a:r>
              <a:rPr spc="335" dirty="0">
                <a:latin typeface="Times New Roman"/>
                <a:cs typeface="Times New Roman"/>
              </a:rPr>
              <a:t> </a:t>
            </a:r>
            <a:r>
              <a:rPr dirty="0">
                <a:latin typeface="Times New Roman"/>
                <a:cs typeface="Times New Roman"/>
              </a:rPr>
              <a:t>ottenere</a:t>
            </a:r>
            <a:r>
              <a:rPr spc="305" dirty="0">
                <a:latin typeface="Times New Roman"/>
                <a:cs typeface="Times New Roman"/>
              </a:rPr>
              <a:t> </a:t>
            </a:r>
            <a:r>
              <a:rPr dirty="0">
                <a:latin typeface="Times New Roman"/>
                <a:cs typeface="Times New Roman"/>
              </a:rPr>
              <a:t>polimeri</a:t>
            </a:r>
            <a:r>
              <a:rPr spc="335" dirty="0">
                <a:latin typeface="Times New Roman"/>
                <a:cs typeface="Times New Roman"/>
              </a:rPr>
              <a:t> </a:t>
            </a:r>
            <a:r>
              <a:rPr spc="-25" dirty="0">
                <a:latin typeface="Times New Roman"/>
                <a:cs typeface="Times New Roman"/>
              </a:rPr>
              <a:t>con </a:t>
            </a:r>
            <a:r>
              <a:rPr dirty="0">
                <a:latin typeface="Times New Roman"/>
                <a:cs typeface="Times New Roman"/>
              </a:rPr>
              <a:t>indici</a:t>
            </a:r>
            <a:r>
              <a:rPr spc="305" dirty="0">
                <a:latin typeface="Times New Roman"/>
                <a:cs typeface="Times New Roman"/>
              </a:rPr>
              <a:t> </a:t>
            </a:r>
            <a:r>
              <a:rPr dirty="0">
                <a:latin typeface="Times New Roman"/>
                <a:cs typeface="Times New Roman"/>
              </a:rPr>
              <a:t>di</a:t>
            </a:r>
            <a:r>
              <a:rPr spc="340" dirty="0">
                <a:latin typeface="Times New Roman"/>
                <a:cs typeface="Times New Roman"/>
              </a:rPr>
              <a:t> </a:t>
            </a:r>
            <a:r>
              <a:rPr dirty="0">
                <a:latin typeface="Times New Roman"/>
                <a:cs typeface="Times New Roman"/>
              </a:rPr>
              <a:t>polidispersità</a:t>
            </a:r>
            <a:r>
              <a:rPr spc="-25" dirty="0">
                <a:latin typeface="Times New Roman"/>
                <a:cs typeface="Times New Roman"/>
              </a:rPr>
              <a:t> </a:t>
            </a:r>
            <a:r>
              <a:rPr dirty="0">
                <a:latin typeface="Times New Roman"/>
                <a:cs typeface="Times New Roman"/>
              </a:rPr>
              <a:t>molto</a:t>
            </a:r>
            <a:r>
              <a:rPr spc="-20" dirty="0">
                <a:latin typeface="Times New Roman"/>
                <a:cs typeface="Times New Roman"/>
              </a:rPr>
              <a:t> </a:t>
            </a:r>
            <a:r>
              <a:rPr dirty="0">
                <a:latin typeface="Times New Roman"/>
                <a:cs typeface="Times New Roman"/>
              </a:rPr>
              <a:t>bassi,</a:t>
            </a:r>
            <a:r>
              <a:rPr spc="-25" dirty="0">
                <a:latin typeface="Times New Roman"/>
                <a:cs typeface="Times New Roman"/>
              </a:rPr>
              <a:t> </a:t>
            </a:r>
            <a:r>
              <a:rPr dirty="0">
                <a:latin typeface="Times New Roman"/>
                <a:cs typeface="Times New Roman"/>
              </a:rPr>
              <a:t>tendenti</a:t>
            </a:r>
            <a:r>
              <a:rPr spc="-50" dirty="0">
                <a:latin typeface="Times New Roman"/>
                <a:cs typeface="Times New Roman"/>
              </a:rPr>
              <a:t> </a:t>
            </a:r>
            <a:r>
              <a:rPr dirty="0">
                <a:latin typeface="Times New Roman"/>
                <a:cs typeface="Times New Roman"/>
              </a:rPr>
              <a:t>a </a:t>
            </a:r>
            <a:r>
              <a:rPr spc="-25" dirty="0">
                <a:latin typeface="Times New Roman"/>
                <a:cs typeface="Times New Roman"/>
              </a:rPr>
              <a:t>1.</a:t>
            </a:r>
            <a:endParaRPr dirty="0">
              <a:latin typeface="Times New Roman"/>
              <a:cs typeface="Times New Roman"/>
            </a:endParaRPr>
          </a:p>
          <a:p>
            <a:pPr marL="387985" marR="122555" indent="-287020">
              <a:lnSpc>
                <a:spcPct val="100000"/>
              </a:lnSpc>
              <a:spcBef>
                <a:spcPts val="5"/>
              </a:spcBef>
              <a:buFont typeface="Arial"/>
              <a:buChar char="•"/>
              <a:tabLst>
                <a:tab pos="387985" algn="l"/>
                <a:tab pos="388620" algn="l"/>
              </a:tabLst>
            </a:pPr>
            <a:r>
              <a:rPr dirty="0">
                <a:latin typeface="Times New Roman"/>
                <a:cs typeface="Times New Roman"/>
              </a:rPr>
              <a:t>Quando</a:t>
            </a:r>
            <a:r>
              <a:rPr spc="-35" dirty="0">
                <a:latin typeface="Times New Roman"/>
                <a:cs typeface="Times New Roman"/>
              </a:rPr>
              <a:t> </a:t>
            </a:r>
            <a:r>
              <a:rPr dirty="0">
                <a:latin typeface="Times New Roman"/>
                <a:cs typeface="Times New Roman"/>
              </a:rPr>
              <a:t>la</a:t>
            </a:r>
            <a:r>
              <a:rPr spc="-20" dirty="0">
                <a:latin typeface="Times New Roman"/>
                <a:cs typeface="Times New Roman"/>
              </a:rPr>
              <a:t> </a:t>
            </a:r>
            <a:r>
              <a:rPr dirty="0">
                <a:latin typeface="Times New Roman"/>
                <a:cs typeface="Times New Roman"/>
              </a:rPr>
              <a:t>polimerizzazione</a:t>
            </a:r>
            <a:r>
              <a:rPr spc="-50" dirty="0">
                <a:latin typeface="Times New Roman"/>
                <a:cs typeface="Times New Roman"/>
              </a:rPr>
              <a:t> </a:t>
            </a:r>
            <a:r>
              <a:rPr dirty="0">
                <a:latin typeface="Times New Roman"/>
                <a:cs typeface="Times New Roman"/>
              </a:rPr>
              <a:t>è</a:t>
            </a:r>
            <a:r>
              <a:rPr spc="-5" dirty="0">
                <a:latin typeface="Times New Roman"/>
                <a:cs typeface="Times New Roman"/>
              </a:rPr>
              <a:t> </a:t>
            </a:r>
            <a:r>
              <a:rPr dirty="0">
                <a:latin typeface="Times New Roman"/>
                <a:cs typeface="Times New Roman"/>
              </a:rPr>
              <a:t>completata</a:t>
            </a:r>
            <a:r>
              <a:rPr spc="-25" dirty="0">
                <a:latin typeface="Times New Roman"/>
                <a:cs typeface="Times New Roman"/>
              </a:rPr>
              <a:t> </a:t>
            </a:r>
            <a:r>
              <a:rPr dirty="0">
                <a:latin typeface="Times New Roman"/>
                <a:cs typeface="Times New Roman"/>
              </a:rPr>
              <a:t>(o</a:t>
            </a:r>
            <a:r>
              <a:rPr spc="15" dirty="0">
                <a:latin typeface="Times New Roman"/>
                <a:cs typeface="Times New Roman"/>
              </a:rPr>
              <a:t> </a:t>
            </a:r>
            <a:r>
              <a:rPr dirty="0">
                <a:solidFill>
                  <a:srgbClr val="FF0000"/>
                </a:solidFill>
                <a:latin typeface="Times New Roman"/>
                <a:cs typeface="Times New Roman"/>
              </a:rPr>
              <a:t>fermata</a:t>
            </a:r>
            <a:r>
              <a:rPr dirty="0">
                <a:latin typeface="Times New Roman"/>
                <a:cs typeface="Times New Roman"/>
              </a:rPr>
              <a:t>)</a:t>
            </a:r>
            <a:r>
              <a:rPr spc="-5" dirty="0">
                <a:latin typeface="Times New Roman"/>
                <a:cs typeface="Times New Roman"/>
              </a:rPr>
              <a:t> </a:t>
            </a:r>
            <a:r>
              <a:rPr dirty="0">
                <a:latin typeface="Times New Roman"/>
                <a:cs typeface="Times New Roman"/>
              </a:rPr>
              <a:t>la</a:t>
            </a:r>
            <a:r>
              <a:rPr spc="-20" dirty="0">
                <a:latin typeface="Times New Roman"/>
                <a:cs typeface="Times New Roman"/>
              </a:rPr>
              <a:t> </a:t>
            </a:r>
            <a:r>
              <a:rPr dirty="0">
                <a:latin typeface="Times New Roman"/>
                <a:cs typeface="Times New Roman"/>
              </a:rPr>
              <a:t>maggior</a:t>
            </a:r>
            <a:r>
              <a:rPr spc="-20" dirty="0">
                <a:latin typeface="Times New Roman"/>
                <a:cs typeface="Times New Roman"/>
              </a:rPr>
              <a:t> </a:t>
            </a:r>
            <a:r>
              <a:rPr dirty="0">
                <a:latin typeface="Times New Roman"/>
                <a:cs typeface="Times New Roman"/>
              </a:rPr>
              <a:t>parte</a:t>
            </a:r>
            <a:r>
              <a:rPr spc="-25" dirty="0">
                <a:latin typeface="Times New Roman"/>
                <a:cs typeface="Times New Roman"/>
              </a:rPr>
              <a:t> </a:t>
            </a:r>
            <a:r>
              <a:rPr dirty="0">
                <a:latin typeface="Times New Roman"/>
                <a:cs typeface="Times New Roman"/>
              </a:rPr>
              <a:t>delle</a:t>
            </a:r>
            <a:r>
              <a:rPr spc="-35" dirty="0">
                <a:latin typeface="Times New Roman"/>
                <a:cs typeface="Times New Roman"/>
              </a:rPr>
              <a:t> </a:t>
            </a:r>
            <a:r>
              <a:rPr dirty="0">
                <a:latin typeface="Times New Roman"/>
                <a:cs typeface="Times New Roman"/>
              </a:rPr>
              <a:t>catene</a:t>
            </a:r>
            <a:r>
              <a:rPr spc="-25" dirty="0">
                <a:latin typeface="Times New Roman"/>
                <a:cs typeface="Times New Roman"/>
              </a:rPr>
              <a:t> </a:t>
            </a:r>
            <a:r>
              <a:rPr dirty="0">
                <a:latin typeface="Times New Roman"/>
                <a:cs typeface="Times New Roman"/>
              </a:rPr>
              <a:t>mantiene</a:t>
            </a:r>
            <a:r>
              <a:rPr spc="-20" dirty="0">
                <a:latin typeface="Times New Roman"/>
                <a:cs typeface="Times New Roman"/>
              </a:rPr>
              <a:t> </a:t>
            </a:r>
            <a:r>
              <a:rPr dirty="0">
                <a:latin typeface="Times New Roman"/>
                <a:cs typeface="Times New Roman"/>
              </a:rPr>
              <a:t>la</a:t>
            </a:r>
            <a:r>
              <a:rPr spc="-10" dirty="0">
                <a:latin typeface="Times New Roman"/>
                <a:cs typeface="Times New Roman"/>
              </a:rPr>
              <a:t> </a:t>
            </a:r>
            <a:r>
              <a:rPr dirty="0">
                <a:latin typeface="Times New Roman"/>
                <a:cs typeface="Times New Roman"/>
              </a:rPr>
              <a:t>forma</a:t>
            </a:r>
            <a:r>
              <a:rPr spc="-5" dirty="0">
                <a:latin typeface="Times New Roman"/>
                <a:cs typeface="Times New Roman"/>
              </a:rPr>
              <a:t> </a:t>
            </a:r>
            <a:r>
              <a:rPr spc="-10" dirty="0">
                <a:latin typeface="Times New Roman"/>
                <a:cs typeface="Times New Roman"/>
              </a:rPr>
              <a:t>“vivente”, </a:t>
            </a:r>
            <a:r>
              <a:rPr dirty="0">
                <a:latin typeface="Times New Roman"/>
                <a:cs typeface="Times New Roman"/>
              </a:rPr>
              <a:t>sono</a:t>
            </a:r>
            <a:r>
              <a:rPr spc="-35" dirty="0">
                <a:latin typeface="Times New Roman"/>
                <a:cs typeface="Times New Roman"/>
              </a:rPr>
              <a:t> </a:t>
            </a:r>
            <a:r>
              <a:rPr dirty="0">
                <a:latin typeface="Times New Roman"/>
                <a:cs typeface="Times New Roman"/>
              </a:rPr>
              <a:t>cioè</a:t>
            </a:r>
            <a:r>
              <a:rPr spc="-15" dirty="0">
                <a:latin typeface="Times New Roman"/>
                <a:cs typeface="Times New Roman"/>
              </a:rPr>
              <a:t> </a:t>
            </a:r>
            <a:r>
              <a:rPr dirty="0">
                <a:latin typeface="Times New Roman"/>
                <a:cs typeface="Times New Roman"/>
              </a:rPr>
              <a:t>legate</a:t>
            </a:r>
            <a:r>
              <a:rPr spc="-30" dirty="0">
                <a:latin typeface="Times New Roman"/>
                <a:cs typeface="Times New Roman"/>
              </a:rPr>
              <a:t> </a:t>
            </a:r>
            <a:r>
              <a:rPr dirty="0">
                <a:latin typeface="Times New Roman"/>
                <a:cs typeface="Times New Roman"/>
              </a:rPr>
              <a:t>al</a:t>
            </a:r>
            <a:r>
              <a:rPr spc="5" dirty="0">
                <a:latin typeface="Times New Roman"/>
                <a:cs typeface="Times New Roman"/>
              </a:rPr>
              <a:t> </a:t>
            </a:r>
            <a:r>
              <a:rPr dirty="0">
                <a:latin typeface="Times New Roman"/>
                <a:cs typeface="Times New Roman"/>
              </a:rPr>
              <a:t>gruppo</a:t>
            </a:r>
            <a:r>
              <a:rPr spc="325" dirty="0">
                <a:latin typeface="Times New Roman"/>
                <a:cs typeface="Times New Roman"/>
              </a:rPr>
              <a:t> </a:t>
            </a:r>
            <a:r>
              <a:rPr dirty="0">
                <a:latin typeface="Times New Roman"/>
                <a:cs typeface="Times New Roman"/>
              </a:rPr>
              <a:t>ditio-carbonilico</a:t>
            </a:r>
            <a:r>
              <a:rPr spc="315" dirty="0">
                <a:latin typeface="Times New Roman"/>
                <a:cs typeface="Times New Roman"/>
              </a:rPr>
              <a:t> </a:t>
            </a:r>
            <a:r>
              <a:rPr dirty="0">
                <a:latin typeface="Times New Roman"/>
                <a:cs typeface="Times New Roman"/>
              </a:rPr>
              <a:t>terminale</a:t>
            </a:r>
            <a:r>
              <a:rPr spc="335" dirty="0">
                <a:latin typeface="Times New Roman"/>
                <a:cs typeface="Times New Roman"/>
              </a:rPr>
              <a:t> </a:t>
            </a:r>
            <a:r>
              <a:rPr dirty="0">
                <a:latin typeface="Times New Roman"/>
                <a:cs typeface="Times New Roman"/>
              </a:rPr>
              <a:t>o</a:t>
            </a:r>
            <a:r>
              <a:rPr spc="340" dirty="0">
                <a:latin typeface="Times New Roman"/>
                <a:cs typeface="Times New Roman"/>
              </a:rPr>
              <a:t> </a:t>
            </a:r>
            <a:r>
              <a:rPr spc="-10" dirty="0">
                <a:latin typeface="Times New Roman"/>
                <a:cs typeface="Times New Roman"/>
              </a:rPr>
              <a:t>macro-RAFT.</a:t>
            </a:r>
            <a:endParaRPr dirty="0">
              <a:latin typeface="Times New Roman"/>
              <a:cs typeface="Times New Roman"/>
            </a:endParaRPr>
          </a:p>
        </p:txBody>
      </p:sp>
      <p:grpSp>
        <p:nvGrpSpPr>
          <p:cNvPr id="6" name="object 6"/>
          <p:cNvGrpSpPr/>
          <p:nvPr/>
        </p:nvGrpSpPr>
        <p:grpSpPr>
          <a:xfrm>
            <a:off x="107504" y="52277"/>
            <a:ext cx="3905250" cy="723900"/>
            <a:chOff x="260591" y="762063"/>
            <a:chExt cx="3905250" cy="723900"/>
          </a:xfrm>
        </p:grpSpPr>
        <p:pic>
          <p:nvPicPr>
            <p:cNvPr id="7" name="object 7"/>
            <p:cNvPicPr/>
            <p:nvPr/>
          </p:nvPicPr>
          <p:blipFill>
            <a:blip r:embed="rId3" cstate="print"/>
            <a:stretch>
              <a:fillRect/>
            </a:stretch>
          </p:blipFill>
          <p:spPr>
            <a:xfrm>
              <a:off x="327266" y="847852"/>
              <a:ext cx="3752850" cy="552450"/>
            </a:xfrm>
            <a:prstGeom prst="rect">
              <a:avLst/>
            </a:prstGeom>
          </p:spPr>
        </p:pic>
        <p:sp>
          <p:nvSpPr>
            <p:cNvPr id="8" name="object 8"/>
            <p:cNvSpPr/>
            <p:nvPr/>
          </p:nvSpPr>
          <p:spPr>
            <a:xfrm>
              <a:off x="265353" y="766826"/>
              <a:ext cx="3895725" cy="714375"/>
            </a:xfrm>
            <a:custGeom>
              <a:avLst/>
              <a:gdLst/>
              <a:ahLst/>
              <a:cxnLst/>
              <a:rect l="l" t="t" r="r" b="b"/>
              <a:pathLst>
                <a:path w="3895725" h="714375">
                  <a:moveTo>
                    <a:pt x="0" y="714375"/>
                  </a:moveTo>
                  <a:lnTo>
                    <a:pt x="3895725" y="714375"/>
                  </a:lnTo>
                  <a:lnTo>
                    <a:pt x="3895725" y="0"/>
                  </a:lnTo>
                  <a:lnTo>
                    <a:pt x="0" y="0"/>
                  </a:lnTo>
                  <a:lnTo>
                    <a:pt x="0" y="714375"/>
                  </a:lnTo>
                  <a:close/>
                </a:path>
              </a:pathLst>
            </a:custGeom>
            <a:ln w="9525">
              <a:solidFill>
                <a:srgbClr val="FF0000"/>
              </a:solidFill>
            </a:ln>
          </p:spPr>
          <p:txBody>
            <a:bodyPr wrap="square" lIns="0" tIns="0" rIns="0" bIns="0" rtlCol="0"/>
            <a:lstStyle/>
            <a:p>
              <a:endParaRPr/>
            </a:p>
          </p:txBody>
        </p:sp>
      </p:grpSp>
      <p:sp>
        <p:nvSpPr>
          <p:cNvPr id="9" name="object 9"/>
          <p:cNvSpPr txBox="1"/>
          <p:nvPr/>
        </p:nvSpPr>
        <p:spPr>
          <a:xfrm>
            <a:off x="4260215" y="44576"/>
            <a:ext cx="3672840" cy="2664460"/>
          </a:xfrm>
          <a:prstGeom prst="rect">
            <a:avLst/>
          </a:prstGeom>
          <a:ln w="25400">
            <a:solidFill>
              <a:srgbClr val="385D89"/>
            </a:solidFill>
          </a:ln>
        </p:spPr>
        <p:txBody>
          <a:bodyPr vert="horz" wrap="square" lIns="0" tIns="0" rIns="0" bIns="0" rtlCol="0">
            <a:spAutoFit/>
          </a:bodyPr>
          <a:lstStyle/>
          <a:p>
            <a:pPr>
              <a:lnSpc>
                <a:spcPct val="100000"/>
              </a:lnSpc>
            </a:pPr>
            <a:endParaRPr sz="1100">
              <a:latin typeface="Times New Roman"/>
              <a:cs typeface="Times New Roman"/>
            </a:endParaRPr>
          </a:p>
          <a:p>
            <a:pPr marL="549275">
              <a:lnSpc>
                <a:spcPct val="100000"/>
              </a:lnSpc>
              <a:spcBef>
                <a:spcPts val="725"/>
              </a:spcBef>
            </a:pPr>
            <a:r>
              <a:rPr sz="1100" b="1" dirty="0">
                <a:solidFill>
                  <a:srgbClr val="FF0000"/>
                </a:solidFill>
                <a:latin typeface="Calibri"/>
                <a:cs typeface="Calibri"/>
              </a:rPr>
              <a:t>Agente</a:t>
            </a:r>
            <a:r>
              <a:rPr sz="1100" b="1" spc="-20" dirty="0">
                <a:solidFill>
                  <a:srgbClr val="FF0000"/>
                </a:solidFill>
                <a:latin typeface="Calibri"/>
                <a:cs typeface="Calibri"/>
              </a:rPr>
              <a:t> RAFT</a:t>
            </a:r>
            <a:endParaRPr sz="1100">
              <a:latin typeface="Calibri"/>
              <a:cs typeface="Calibri"/>
            </a:endParaRPr>
          </a:p>
          <a:p>
            <a:pPr>
              <a:lnSpc>
                <a:spcPct val="100000"/>
              </a:lnSpc>
            </a:pPr>
            <a:endParaRPr sz="1100">
              <a:latin typeface="Calibri"/>
              <a:cs typeface="Calibri"/>
            </a:endParaRPr>
          </a:p>
          <a:p>
            <a:pPr>
              <a:lnSpc>
                <a:spcPct val="100000"/>
              </a:lnSpc>
            </a:pPr>
            <a:endParaRPr sz="1100">
              <a:latin typeface="Calibri"/>
              <a:cs typeface="Calibri"/>
            </a:endParaRPr>
          </a:p>
          <a:p>
            <a:pPr>
              <a:lnSpc>
                <a:spcPct val="100000"/>
              </a:lnSpc>
            </a:pPr>
            <a:endParaRPr sz="1100">
              <a:latin typeface="Calibri"/>
              <a:cs typeface="Calibri"/>
            </a:endParaRPr>
          </a:p>
          <a:p>
            <a:pPr>
              <a:lnSpc>
                <a:spcPct val="100000"/>
              </a:lnSpc>
            </a:pPr>
            <a:endParaRPr sz="1100">
              <a:latin typeface="Calibri"/>
              <a:cs typeface="Calibri"/>
            </a:endParaRPr>
          </a:p>
          <a:p>
            <a:pPr marL="835660">
              <a:lnSpc>
                <a:spcPct val="100000"/>
              </a:lnSpc>
              <a:spcBef>
                <a:spcPts val="815"/>
              </a:spcBef>
            </a:pPr>
            <a:r>
              <a:rPr sz="1100" b="1" spc="-10" dirty="0">
                <a:solidFill>
                  <a:srgbClr val="FF0000"/>
                </a:solidFill>
                <a:latin typeface="Calibri"/>
                <a:cs typeface="Calibri"/>
              </a:rPr>
              <a:t>macro-</a:t>
            </a:r>
            <a:r>
              <a:rPr sz="1100" b="1" spc="-20" dirty="0">
                <a:solidFill>
                  <a:srgbClr val="FF0000"/>
                </a:solidFill>
                <a:latin typeface="Calibri"/>
                <a:cs typeface="Calibri"/>
              </a:rPr>
              <a:t>RAFT</a:t>
            </a:r>
            <a:endParaRPr sz="1100">
              <a:latin typeface="Calibri"/>
              <a:cs typeface="Calibri"/>
            </a:endParaRPr>
          </a:p>
        </p:txBody>
      </p:sp>
      <p:grpSp>
        <p:nvGrpSpPr>
          <p:cNvPr id="10" name="object 10"/>
          <p:cNvGrpSpPr/>
          <p:nvPr/>
        </p:nvGrpSpPr>
        <p:grpSpPr>
          <a:xfrm>
            <a:off x="7007606" y="1462150"/>
            <a:ext cx="452755" cy="368935"/>
            <a:chOff x="7007606" y="1462150"/>
            <a:chExt cx="452755" cy="368935"/>
          </a:xfrm>
        </p:grpSpPr>
        <p:sp>
          <p:nvSpPr>
            <p:cNvPr id="11" name="object 11"/>
            <p:cNvSpPr/>
            <p:nvPr/>
          </p:nvSpPr>
          <p:spPr>
            <a:xfrm>
              <a:off x="7214870" y="1474850"/>
              <a:ext cx="233045" cy="343535"/>
            </a:xfrm>
            <a:custGeom>
              <a:avLst/>
              <a:gdLst/>
              <a:ahLst/>
              <a:cxnLst/>
              <a:rect l="l" t="t" r="r" b="b"/>
              <a:pathLst>
                <a:path w="233045" h="343535">
                  <a:moveTo>
                    <a:pt x="151510" y="0"/>
                  </a:moveTo>
                  <a:lnTo>
                    <a:pt x="60832" y="85978"/>
                  </a:lnTo>
                  <a:lnTo>
                    <a:pt x="103758" y="85978"/>
                  </a:lnTo>
                  <a:lnTo>
                    <a:pt x="95032" y="142210"/>
                  </a:lnTo>
                  <a:lnTo>
                    <a:pt x="82333" y="193435"/>
                  </a:lnTo>
                  <a:lnTo>
                    <a:pt x="66071" y="238712"/>
                  </a:lnTo>
                  <a:lnTo>
                    <a:pt x="46656" y="277099"/>
                  </a:lnTo>
                  <a:lnTo>
                    <a:pt x="0" y="329438"/>
                  </a:lnTo>
                  <a:lnTo>
                    <a:pt x="4952" y="332613"/>
                  </a:lnTo>
                  <a:lnTo>
                    <a:pt x="35333" y="343184"/>
                  </a:lnTo>
                  <a:lnTo>
                    <a:pt x="65115" y="339939"/>
                  </a:lnTo>
                  <a:lnTo>
                    <a:pt x="93557" y="323870"/>
                  </a:lnTo>
                  <a:lnTo>
                    <a:pt x="119919" y="295973"/>
                  </a:lnTo>
                  <a:lnTo>
                    <a:pt x="143459" y="257241"/>
                  </a:lnTo>
                  <a:lnTo>
                    <a:pt x="163437" y="208668"/>
                  </a:lnTo>
                  <a:lnTo>
                    <a:pt x="179110" y="151250"/>
                  </a:lnTo>
                  <a:lnTo>
                    <a:pt x="189737" y="85978"/>
                  </a:lnTo>
                  <a:lnTo>
                    <a:pt x="232663" y="85978"/>
                  </a:lnTo>
                  <a:lnTo>
                    <a:pt x="151510" y="0"/>
                  </a:lnTo>
                  <a:close/>
                </a:path>
              </a:pathLst>
            </a:custGeom>
            <a:solidFill>
              <a:srgbClr val="4F81BC"/>
            </a:solidFill>
          </p:spPr>
          <p:txBody>
            <a:bodyPr wrap="square" lIns="0" tIns="0" rIns="0" bIns="0" rtlCol="0"/>
            <a:lstStyle/>
            <a:p>
              <a:endParaRPr/>
            </a:p>
          </p:txBody>
        </p:sp>
        <p:sp>
          <p:nvSpPr>
            <p:cNvPr id="12" name="object 12"/>
            <p:cNvSpPr/>
            <p:nvPr/>
          </p:nvSpPr>
          <p:spPr>
            <a:xfrm>
              <a:off x="7020306" y="1474850"/>
              <a:ext cx="237490" cy="343535"/>
            </a:xfrm>
            <a:custGeom>
              <a:avLst/>
              <a:gdLst/>
              <a:ahLst/>
              <a:cxnLst/>
              <a:rect l="l" t="t" r="r" b="b"/>
              <a:pathLst>
                <a:path w="237490" h="343535">
                  <a:moveTo>
                    <a:pt x="85851" y="0"/>
                  </a:moveTo>
                  <a:lnTo>
                    <a:pt x="0" y="0"/>
                  </a:lnTo>
                  <a:lnTo>
                    <a:pt x="2440" y="61753"/>
                  </a:lnTo>
                  <a:lnTo>
                    <a:pt x="9478" y="119874"/>
                  </a:lnTo>
                  <a:lnTo>
                    <a:pt x="20686" y="173392"/>
                  </a:lnTo>
                  <a:lnTo>
                    <a:pt x="35639" y="221338"/>
                  </a:lnTo>
                  <a:lnTo>
                    <a:pt x="53909" y="262742"/>
                  </a:lnTo>
                  <a:lnTo>
                    <a:pt x="75071" y="296634"/>
                  </a:lnTo>
                  <a:lnTo>
                    <a:pt x="124361" y="338000"/>
                  </a:lnTo>
                  <a:lnTo>
                    <a:pt x="151638" y="343535"/>
                  </a:lnTo>
                  <a:lnTo>
                    <a:pt x="237490" y="343535"/>
                  </a:lnTo>
                  <a:lnTo>
                    <a:pt x="210213" y="338000"/>
                  </a:lnTo>
                  <a:lnTo>
                    <a:pt x="184549" y="322043"/>
                  </a:lnTo>
                  <a:lnTo>
                    <a:pt x="139761" y="262742"/>
                  </a:lnTo>
                  <a:lnTo>
                    <a:pt x="121491" y="221338"/>
                  </a:lnTo>
                  <a:lnTo>
                    <a:pt x="106538" y="173392"/>
                  </a:lnTo>
                  <a:lnTo>
                    <a:pt x="95330" y="119874"/>
                  </a:lnTo>
                  <a:lnTo>
                    <a:pt x="88292" y="61753"/>
                  </a:lnTo>
                  <a:lnTo>
                    <a:pt x="85851" y="0"/>
                  </a:lnTo>
                  <a:close/>
                </a:path>
              </a:pathLst>
            </a:custGeom>
            <a:solidFill>
              <a:srgbClr val="406897"/>
            </a:solidFill>
          </p:spPr>
          <p:txBody>
            <a:bodyPr wrap="square" lIns="0" tIns="0" rIns="0" bIns="0" rtlCol="0"/>
            <a:lstStyle/>
            <a:p>
              <a:endParaRPr/>
            </a:p>
          </p:txBody>
        </p:sp>
        <p:sp>
          <p:nvSpPr>
            <p:cNvPr id="13" name="object 13"/>
            <p:cNvSpPr/>
            <p:nvPr/>
          </p:nvSpPr>
          <p:spPr>
            <a:xfrm>
              <a:off x="7020306" y="1474850"/>
              <a:ext cx="427355" cy="343535"/>
            </a:xfrm>
            <a:custGeom>
              <a:avLst/>
              <a:gdLst/>
              <a:ahLst/>
              <a:cxnLst/>
              <a:rect l="l" t="t" r="r" b="b"/>
              <a:pathLst>
                <a:path w="427354" h="343535">
                  <a:moveTo>
                    <a:pt x="194564" y="329438"/>
                  </a:moveTo>
                  <a:lnTo>
                    <a:pt x="241220" y="277099"/>
                  </a:lnTo>
                  <a:lnTo>
                    <a:pt x="260635" y="238712"/>
                  </a:lnTo>
                  <a:lnTo>
                    <a:pt x="276897" y="193435"/>
                  </a:lnTo>
                  <a:lnTo>
                    <a:pt x="289596" y="142210"/>
                  </a:lnTo>
                  <a:lnTo>
                    <a:pt x="298323" y="85978"/>
                  </a:lnTo>
                  <a:lnTo>
                    <a:pt x="255397" y="85978"/>
                  </a:lnTo>
                  <a:lnTo>
                    <a:pt x="346075" y="0"/>
                  </a:lnTo>
                  <a:lnTo>
                    <a:pt x="427227" y="85978"/>
                  </a:lnTo>
                  <a:lnTo>
                    <a:pt x="384301" y="85978"/>
                  </a:lnTo>
                  <a:lnTo>
                    <a:pt x="374356" y="147992"/>
                  </a:lnTo>
                  <a:lnTo>
                    <a:pt x="359728" y="203353"/>
                  </a:lnTo>
                  <a:lnTo>
                    <a:pt x="341021" y="251010"/>
                  </a:lnTo>
                  <a:lnTo>
                    <a:pt x="318839" y="289910"/>
                  </a:lnTo>
                  <a:lnTo>
                    <a:pt x="293787" y="318999"/>
                  </a:lnTo>
                  <a:lnTo>
                    <a:pt x="237490" y="343535"/>
                  </a:lnTo>
                  <a:lnTo>
                    <a:pt x="151638" y="343535"/>
                  </a:lnTo>
                  <a:lnTo>
                    <a:pt x="98697" y="322043"/>
                  </a:lnTo>
                  <a:lnTo>
                    <a:pt x="53909" y="262742"/>
                  </a:lnTo>
                  <a:lnTo>
                    <a:pt x="35639" y="221338"/>
                  </a:lnTo>
                  <a:lnTo>
                    <a:pt x="20686" y="173392"/>
                  </a:lnTo>
                  <a:lnTo>
                    <a:pt x="9478" y="119874"/>
                  </a:lnTo>
                  <a:lnTo>
                    <a:pt x="2440" y="61753"/>
                  </a:lnTo>
                  <a:lnTo>
                    <a:pt x="0" y="0"/>
                  </a:lnTo>
                  <a:lnTo>
                    <a:pt x="85851" y="0"/>
                  </a:lnTo>
                  <a:lnTo>
                    <a:pt x="88292" y="61753"/>
                  </a:lnTo>
                  <a:lnTo>
                    <a:pt x="95330" y="119874"/>
                  </a:lnTo>
                  <a:lnTo>
                    <a:pt x="106538" y="173392"/>
                  </a:lnTo>
                  <a:lnTo>
                    <a:pt x="121491" y="221338"/>
                  </a:lnTo>
                  <a:lnTo>
                    <a:pt x="139761" y="262742"/>
                  </a:lnTo>
                  <a:lnTo>
                    <a:pt x="160923" y="296634"/>
                  </a:lnTo>
                  <a:lnTo>
                    <a:pt x="210213" y="338000"/>
                  </a:lnTo>
                  <a:lnTo>
                    <a:pt x="237490" y="343535"/>
                  </a:lnTo>
                </a:path>
              </a:pathLst>
            </a:custGeom>
            <a:ln w="25400">
              <a:solidFill>
                <a:srgbClr val="385D89"/>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2134" y="742569"/>
            <a:ext cx="5607050" cy="51562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agente</a:t>
            </a:r>
            <a:r>
              <a:rPr sz="1800" b="1" spc="350" dirty="0">
                <a:latin typeface="Times New Roman"/>
                <a:cs typeface="Times New Roman"/>
              </a:rPr>
              <a:t> </a:t>
            </a:r>
            <a:r>
              <a:rPr sz="1800" b="1" dirty="0">
                <a:latin typeface="Times New Roman"/>
                <a:cs typeface="Times New Roman"/>
              </a:rPr>
              <a:t>RAFT</a:t>
            </a:r>
            <a:r>
              <a:rPr sz="1800" b="1" spc="325" dirty="0">
                <a:latin typeface="Times New Roman"/>
                <a:cs typeface="Times New Roman"/>
              </a:rPr>
              <a:t> </a:t>
            </a:r>
            <a:r>
              <a:rPr sz="1800" b="1" dirty="0">
                <a:latin typeface="Times New Roman"/>
                <a:cs typeface="Times New Roman"/>
              </a:rPr>
              <a:t>(Chain</a:t>
            </a:r>
            <a:r>
              <a:rPr sz="1800" b="1" spc="-65" dirty="0">
                <a:latin typeface="Times New Roman"/>
                <a:cs typeface="Times New Roman"/>
              </a:rPr>
              <a:t> </a:t>
            </a:r>
            <a:r>
              <a:rPr sz="1800" b="1" dirty="0">
                <a:latin typeface="Times New Roman"/>
                <a:cs typeface="Times New Roman"/>
              </a:rPr>
              <a:t>Transfer</a:t>
            </a:r>
            <a:r>
              <a:rPr sz="1800" b="1" spc="245" dirty="0">
                <a:latin typeface="Times New Roman"/>
                <a:cs typeface="Times New Roman"/>
              </a:rPr>
              <a:t> </a:t>
            </a:r>
            <a:r>
              <a:rPr sz="1800" b="1" dirty="0">
                <a:latin typeface="Times New Roman"/>
                <a:cs typeface="Times New Roman"/>
              </a:rPr>
              <a:t>Agent,</a:t>
            </a:r>
            <a:r>
              <a:rPr sz="1800" b="1" spc="360" dirty="0">
                <a:latin typeface="Times New Roman"/>
                <a:cs typeface="Times New Roman"/>
              </a:rPr>
              <a:t> </a:t>
            </a:r>
            <a:r>
              <a:rPr sz="1800" b="1" spc="-10" dirty="0">
                <a:latin typeface="Times New Roman"/>
                <a:cs typeface="Times New Roman"/>
              </a:rPr>
              <a:t>CTA):</a:t>
            </a:r>
            <a:endParaRPr sz="1800">
              <a:latin typeface="Times New Roman"/>
              <a:cs typeface="Times New Roman"/>
            </a:endParaRPr>
          </a:p>
          <a:p>
            <a:pPr marL="12700">
              <a:lnSpc>
                <a:spcPct val="100000"/>
              </a:lnSpc>
              <a:spcBef>
                <a:spcPts val="15"/>
              </a:spcBef>
              <a:tabLst>
                <a:tab pos="887094" algn="l"/>
                <a:tab pos="2254250" algn="l"/>
                <a:tab pos="3289935" algn="l"/>
              </a:tabLst>
            </a:pPr>
            <a:r>
              <a:rPr sz="1400" spc="-10" dirty="0">
                <a:solidFill>
                  <a:srgbClr val="000000"/>
                </a:solidFill>
                <a:latin typeface="Times New Roman"/>
                <a:cs typeface="Times New Roman"/>
              </a:rPr>
              <a:t>composti</a:t>
            </a:r>
            <a:r>
              <a:rPr sz="1400" dirty="0">
                <a:solidFill>
                  <a:srgbClr val="000000"/>
                </a:solidFill>
                <a:latin typeface="Times New Roman"/>
                <a:cs typeface="Times New Roman"/>
              </a:rPr>
              <a:t>	ditio-</a:t>
            </a:r>
            <a:r>
              <a:rPr sz="1400" spc="-10" dirty="0">
                <a:solidFill>
                  <a:srgbClr val="000000"/>
                </a:solidFill>
                <a:latin typeface="Times New Roman"/>
                <a:cs typeface="Times New Roman"/>
              </a:rPr>
              <a:t>carbonilici</a:t>
            </a:r>
            <a:r>
              <a:rPr sz="1400" dirty="0">
                <a:solidFill>
                  <a:srgbClr val="000000"/>
                </a:solidFill>
                <a:latin typeface="Times New Roman"/>
                <a:cs typeface="Times New Roman"/>
              </a:rPr>
              <a:t>	</a:t>
            </a:r>
            <a:r>
              <a:rPr sz="1400" spc="-10" dirty="0">
                <a:solidFill>
                  <a:srgbClr val="000000"/>
                </a:solidFill>
                <a:latin typeface="Times New Roman"/>
                <a:cs typeface="Times New Roman"/>
              </a:rPr>
              <a:t>(ditioesteri,</a:t>
            </a:r>
            <a:r>
              <a:rPr sz="1400" dirty="0">
                <a:solidFill>
                  <a:srgbClr val="000000"/>
                </a:solidFill>
                <a:latin typeface="Times New Roman"/>
                <a:cs typeface="Times New Roman"/>
              </a:rPr>
              <a:t>	tritiocarbonati,</a:t>
            </a:r>
            <a:r>
              <a:rPr sz="1400" spc="-80" dirty="0">
                <a:solidFill>
                  <a:srgbClr val="000000"/>
                </a:solidFill>
                <a:latin typeface="Times New Roman"/>
                <a:cs typeface="Times New Roman"/>
              </a:rPr>
              <a:t> </a:t>
            </a:r>
            <a:r>
              <a:rPr sz="1400" spc="-10" dirty="0">
                <a:solidFill>
                  <a:srgbClr val="000000"/>
                </a:solidFill>
                <a:latin typeface="Times New Roman"/>
                <a:cs typeface="Times New Roman"/>
              </a:rPr>
              <a:t>ditiocarbammati,</a:t>
            </a:r>
            <a:endParaRPr sz="1400">
              <a:latin typeface="Times New Roman"/>
              <a:cs typeface="Times New Roman"/>
            </a:endParaRPr>
          </a:p>
        </p:txBody>
      </p:sp>
      <p:sp>
        <p:nvSpPr>
          <p:cNvPr id="3" name="object 3"/>
          <p:cNvSpPr txBox="1"/>
          <p:nvPr/>
        </p:nvSpPr>
        <p:spPr>
          <a:xfrm>
            <a:off x="6630298" y="1018413"/>
            <a:ext cx="572770"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Times New Roman"/>
                <a:cs typeface="Times New Roman"/>
              </a:rPr>
              <a:t>xantati)</a:t>
            </a:r>
            <a:endParaRPr sz="1400" dirty="0">
              <a:latin typeface="Times New Roman"/>
              <a:cs typeface="Times New Roman"/>
            </a:endParaRPr>
          </a:p>
        </p:txBody>
      </p:sp>
      <p:sp>
        <p:nvSpPr>
          <p:cNvPr id="4" name="object 4"/>
          <p:cNvSpPr txBox="1"/>
          <p:nvPr/>
        </p:nvSpPr>
        <p:spPr>
          <a:xfrm>
            <a:off x="-1438" y="1431252"/>
            <a:ext cx="9144000" cy="3089948"/>
          </a:xfrm>
          <a:prstGeom prst="rect">
            <a:avLst/>
          </a:prstGeom>
        </p:spPr>
        <p:txBody>
          <a:bodyPr vert="horz" wrap="square" lIns="0" tIns="12065" rIns="0" bIns="0" rtlCol="0">
            <a:spAutoFit/>
          </a:bodyPr>
          <a:lstStyle/>
          <a:p>
            <a:pPr marL="299085" marR="29845" indent="-287020">
              <a:lnSpc>
                <a:spcPct val="100000"/>
              </a:lnSpc>
              <a:spcBef>
                <a:spcPts val="95"/>
              </a:spcBef>
              <a:buFont typeface="Arial"/>
              <a:buChar char="•"/>
              <a:tabLst>
                <a:tab pos="299085" algn="l"/>
                <a:tab pos="299720" algn="l"/>
              </a:tabLst>
            </a:pPr>
            <a:r>
              <a:rPr sz="2000" spc="-20" dirty="0">
                <a:solidFill>
                  <a:srgbClr val="FF0000"/>
                </a:solidFill>
                <a:latin typeface="Times New Roman"/>
                <a:cs typeface="Times New Roman"/>
              </a:rPr>
              <a:t>L’efficacia</a:t>
            </a:r>
            <a:r>
              <a:rPr sz="2000" spc="-10" dirty="0">
                <a:solidFill>
                  <a:srgbClr val="FF0000"/>
                </a:solidFill>
                <a:latin typeface="Times New Roman"/>
                <a:cs typeface="Times New Roman"/>
              </a:rPr>
              <a:t> </a:t>
            </a:r>
            <a:r>
              <a:rPr sz="2000" dirty="0">
                <a:solidFill>
                  <a:srgbClr val="FF0000"/>
                </a:solidFill>
                <a:latin typeface="Times New Roman"/>
                <a:cs typeface="Times New Roman"/>
              </a:rPr>
              <a:t>di</a:t>
            </a:r>
            <a:r>
              <a:rPr sz="2000" spc="-30" dirty="0">
                <a:solidFill>
                  <a:srgbClr val="FF0000"/>
                </a:solidFill>
                <a:latin typeface="Times New Roman"/>
                <a:cs typeface="Times New Roman"/>
              </a:rPr>
              <a:t> </a:t>
            </a:r>
            <a:r>
              <a:rPr sz="2000" dirty="0">
                <a:solidFill>
                  <a:srgbClr val="FF0000"/>
                </a:solidFill>
                <a:latin typeface="Times New Roman"/>
                <a:cs typeface="Times New Roman"/>
              </a:rPr>
              <a:t>un</a:t>
            </a:r>
            <a:r>
              <a:rPr sz="2000" spc="-50" dirty="0">
                <a:solidFill>
                  <a:srgbClr val="FF0000"/>
                </a:solidFill>
                <a:latin typeface="Times New Roman"/>
                <a:cs typeface="Times New Roman"/>
              </a:rPr>
              <a:t> </a:t>
            </a:r>
            <a:r>
              <a:rPr sz="2000" dirty="0">
                <a:solidFill>
                  <a:srgbClr val="FF0000"/>
                </a:solidFill>
                <a:latin typeface="Times New Roman"/>
                <a:cs typeface="Times New Roman"/>
              </a:rPr>
              <a:t>generico</a:t>
            </a:r>
            <a:r>
              <a:rPr sz="2000" spc="-15" dirty="0">
                <a:solidFill>
                  <a:srgbClr val="FF0000"/>
                </a:solidFill>
                <a:latin typeface="Times New Roman"/>
                <a:cs typeface="Times New Roman"/>
              </a:rPr>
              <a:t> </a:t>
            </a:r>
            <a:r>
              <a:rPr sz="2000" dirty="0">
                <a:solidFill>
                  <a:srgbClr val="FF0000"/>
                </a:solidFill>
                <a:latin typeface="Times New Roman"/>
                <a:cs typeface="Times New Roman"/>
              </a:rPr>
              <a:t>agente</a:t>
            </a:r>
            <a:r>
              <a:rPr sz="2000" spc="-20" dirty="0">
                <a:solidFill>
                  <a:srgbClr val="FF0000"/>
                </a:solidFill>
                <a:latin typeface="Times New Roman"/>
                <a:cs typeface="Times New Roman"/>
              </a:rPr>
              <a:t> RAFT</a:t>
            </a:r>
            <a:r>
              <a:rPr sz="2000" spc="-20" dirty="0">
                <a:latin typeface="Times New Roman"/>
                <a:cs typeface="Times New Roman"/>
              </a:rPr>
              <a:t>,</a:t>
            </a:r>
            <a:r>
              <a:rPr sz="2000" spc="-30" dirty="0">
                <a:latin typeface="Times New Roman"/>
                <a:cs typeface="Times New Roman"/>
              </a:rPr>
              <a:t> </a:t>
            </a:r>
            <a:r>
              <a:rPr sz="2000" dirty="0">
                <a:latin typeface="Times New Roman"/>
                <a:cs typeface="Times New Roman"/>
              </a:rPr>
              <a:t>oltre</a:t>
            </a:r>
            <a:r>
              <a:rPr sz="2000" spc="-20" dirty="0">
                <a:latin typeface="Times New Roman"/>
                <a:cs typeface="Times New Roman"/>
              </a:rPr>
              <a:t> </a:t>
            </a:r>
            <a:r>
              <a:rPr sz="2000" dirty="0">
                <a:latin typeface="Times New Roman"/>
                <a:cs typeface="Times New Roman"/>
              </a:rPr>
              <a:t>che</a:t>
            </a:r>
            <a:r>
              <a:rPr sz="2000" spc="-30" dirty="0">
                <a:latin typeface="Times New Roman"/>
                <a:cs typeface="Times New Roman"/>
              </a:rPr>
              <a:t> </a:t>
            </a:r>
            <a:r>
              <a:rPr sz="2000" dirty="0">
                <a:latin typeface="Times New Roman"/>
                <a:cs typeface="Times New Roman"/>
              </a:rPr>
              <a:t>dal</a:t>
            </a:r>
            <a:r>
              <a:rPr sz="2000" spc="-30" dirty="0">
                <a:latin typeface="Times New Roman"/>
                <a:cs typeface="Times New Roman"/>
              </a:rPr>
              <a:t> </a:t>
            </a:r>
            <a:r>
              <a:rPr sz="2000" dirty="0">
                <a:latin typeface="Times New Roman"/>
                <a:cs typeface="Times New Roman"/>
              </a:rPr>
              <a:t>monomero</a:t>
            </a:r>
            <a:r>
              <a:rPr sz="2000" spc="15" dirty="0">
                <a:latin typeface="Times New Roman"/>
                <a:cs typeface="Times New Roman"/>
              </a:rPr>
              <a:t> </a:t>
            </a:r>
            <a:r>
              <a:rPr sz="2000" dirty="0">
                <a:latin typeface="Times New Roman"/>
                <a:cs typeface="Times New Roman"/>
              </a:rPr>
              <a:t>che</a:t>
            </a:r>
            <a:r>
              <a:rPr sz="2000" spc="330" dirty="0">
                <a:latin typeface="Times New Roman"/>
                <a:cs typeface="Times New Roman"/>
              </a:rPr>
              <a:t> </a:t>
            </a:r>
            <a:r>
              <a:rPr sz="2000" spc="-10" dirty="0">
                <a:latin typeface="Times New Roman"/>
                <a:cs typeface="Times New Roman"/>
              </a:rPr>
              <a:t>viene </a:t>
            </a:r>
            <a:r>
              <a:rPr sz="2000" dirty="0">
                <a:latin typeface="Times New Roman"/>
                <a:cs typeface="Times New Roman"/>
              </a:rPr>
              <a:t>polimerizzato,</a:t>
            </a:r>
            <a:r>
              <a:rPr sz="2000" spc="385" dirty="0">
                <a:latin typeface="Times New Roman"/>
                <a:cs typeface="Times New Roman"/>
              </a:rPr>
              <a:t> </a:t>
            </a:r>
            <a:r>
              <a:rPr sz="2000" dirty="0">
                <a:latin typeface="Times New Roman"/>
                <a:cs typeface="Times New Roman"/>
              </a:rPr>
              <a:t>è</a:t>
            </a:r>
            <a:r>
              <a:rPr sz="2000" spc="340" dirty="0">
                <a:latin typeface="Times New Roman"/>
                <a:cs typeface="Times New Roman"/>
              </a:rPr>
              <a:t> </a:t>
            </a:r>
            <a:r>
              <a:rPr sz="2000" dirty="0">
                <a:latin typeface="Times New Roman"/>
                <a:cs typeface="Times New Roman"/>
              </a:rPr>
              <a:t>fortemente</a:t>
            </a:r>
            <a:r>
              <a:rPr sz="2000" spc="380" dirty="0">
                <a:latin typeface="Times New Roman"/>
                <a:cs typeface="Times New Roman"/>
              </a:rPr>
              <a:t> </a:t>
            </a:r>
            <a:r>
              <a:rPr sz="2000" dirty="0">
                <a:latin typeface="Times New Roman"/>
                <a:cs typeface="Times New Roman"/>
              </a:rPr>
              <a:t>influenzata</a:t>
            </a:r>
            <a:r>
              <a:rPr sz="2000" spc="360" dirty="0">
                <a:latin typeface="Times New Roman"/>
                <a:cs typeface="Times New Roman"/>
              </a:rPr>
              <a:t> </a:t>
            </a:r>
            <a:r>
              <a:rPr sz="2000" dirty="0">
                <a:latin typeface="Times New Roman"/>
                <a:cs typeface="Times New Roman"/>
              </a:rPr>
              <a:t>dal</a:t>
            </a:r>
            <a:r>
              <a:rPr sz="2000" spc="365" dirty="0">
                <a:latin typeface="Times New Roman"/>
                <a:cs typeface="Times New Roman"/>
              </a:rPr>
              <a:t> </a:t>
            </a:r>
            <a:r>
              <a:rPr sz="2000" dirty="0">
                <a:solidFill>
                  <a:srgbClr val="FF0000"/>
                </a:solidFill>
                <a:latin typeface="Times New Roman"/>
                <a:cs typeface="Times New Roman"/>
              </a:rPr>
              <a:t>gruppo</a:t>
            </a:r>
            <a:r>
              <a:rPr sz="2000" spc="325" dirty="0">
                <a:solidFill>
                  <a:srgbClr val="FF0000"/>
                </a:solidFill>
                <a:latin typeface="Times New Roman"/>
                <a:cs typeface="Times New Roman"/>
              </a:rPr>
              <a:t> </a:t>
            </a:r>
            <a:r>
              <a:rPr sz="2000" dirty="0">
                <a:solidFill>
                  <a:srgbClr val="FF0000"/>
                </a:solidFill>
                <a:latin typeface="Times New Roman"/>
                <a:cs typeface="Times New Roman"/>
              </a:rPr>
              <a:t>radicalico uscente</a:t>
            </a:r>
            <a:r>
              <a:rPr sz="2000" spc="-15" dirty="0">
                <a:solidFill>
                  <a:srgbClr val="FF0000"/>
                </a:solidFill>
                <a:latin typeface="Times New Roman"/>
                <a:cs typeface="Times New Roman"/>
              </a:rPr>
              <a:t> </a:t>
            </a:r>
            <a:r>
              <a:rPr sz="2000" dirty="0">
                <a:solidFill>
                  <a:srgbClr val="FF0000"/>
                </a:solidFill>
                <a:latin typeface="Times New Roman"/>
                <a:cs typeface="Times New Roman"/>
              </a:rPr>
              <a:t>R</a:t>
            </a:r>
            <a:r>
              <a:rPr sz="2000" spc="-35" dirty="0">
                <a:solidFill>
                  <a:srgbClr val="FF0000"/>
                </a:solidFill>
                <a:latin typeface="Times New Roman"/>
                <a:cs typeface="Times New Roman"/>
              </a:rPr>
              <a:t> </a:t>
            </a:r>
            <a:r>
              <a:rPr sz="2000" dirty="0">
                <a:solidFill>
                  <a:srgbClr val="FF0000"/>
                </a:solidFill>
                <a:latin typeface="Times New Roman"/>
                <a:cs typeface="Times New Roman"/>
              </a:rPr>
              <a:t>e</a:t>
            </a:r>
            <a:r>
              <a:rPr sz="2000" spc="-40" dirty="0">
                <a:solidFill>
                  <a:srgbClr val="FF0000"/>
                </a:solidFill>
                <a:latin typeface="Times New Roman"/>
                <a:cs typeface="Times New Roman"/>
              </a:rPr>
              <a:t> </a:t>
            </a:r>
            <a:r>
              <a:rPr sz="2000" spc="-25" dirty="0">
                <a:solidFill>
                  <a:srgbClr val="FF0000"/>
                </a:solidFill>
                <a:latin typeface="Times New Roman"/>
                <a:cs typeface="Times New Roman"/>
              </a:rPr>
              <a:t>dal </a:t>
            </a:r>
            <a:r>
              <a:rPr sz="2000" dirty="0">
                <a:solidFill>
                  <a:srgbClr val="FF0000"/>
                </a:solidFill>
                <a:latin typeface="Times New Roman"/>
                <a:cs typeface="Times New Roman"/>
              </a:rPr>
              <a:t>gruppo</a:t>
            </a:r>
            <a:r>
              <a:rPr sz="2000" spc="-50" dirty="0">
                <a:solidFill>
                  <a:srgbClr val="FF0000"/>
                </a:solidFill>
                <a:latin typeface="Times New Roman"/>
                <a:cs typeface="Times New Roman"/>
              </a:rPr>
              <a:t> </a:t>
            </a:r>
            <a:r>
              <a:rPr sz="2000" dirty="0">
                <a:solidFill>
                  <a:srgbClr val="FF0000"/>
                </a:solidFill>
                <a:latin typeface="Times New Roman"/>
                <a:cs typeface="Times New Roman"/>
              </a:rPr>
              <a:t>Z</a:t>
            </a:r>
            <a:r>
              <a:rPr sz="2000" spc="-35" dirty="0">
                <a:solidFill>
                  <a:srgbClr val="FF0000"/>
                </a:solidFill>
                <a:latin typeface="Times New Roman"/>
                <a:cs typeface="Times New Roman"/>
              </a:rPr>
              <a:t> </a:t>
            </a:r>
            <a:r>
              <a:rPr sz="2000" dirty="0">
                <a:solidFill>
                  <a:srgbClr val="FF0000"/>
                </a:solidFill>
                <a:latin typeface="Times New Roman"/>
                <a:cs typeface="Times New Roman"/>
              </a:rPr>
              <a:t>che</a:t>
            </a:r>
            <a:r>
              <a:rPr sz="2000" spc="-25" dirty="0">
                <a:solidFill>
                  <a:srgbClr val="FF0000"/>
                </a:solidFill>
                <a:latin typeface="Times New Roman"/>
                <a:cs typeface="Times New Roman"/>
              </a:rPr>
              <a:t> </a:t>
            </a:r>
            <a:r>
              <a:rPr sz="2000" dirty="0">
                <a:solidFill>
                  <a:srgbClr val="FF0000"/>
                </a:solidFill>
                <a:latin typeface="Times New Roman"/>
                <a:cs typeface="Times New Roman"/>
              </a:rPr>
              <a:t>conferisce</a:t>
            </a:r>
            <a:r>
              <a:rPr sz="2000" spc="-20" dirty="0">
                <a:solidFill>
                  <a:srgbClr val="FF0000"/>
                </a:solidFill>
                <a:latin typeface="Times New Roman"/>
                <a:cs typeface="Times New Roman"/>
              </a:rPr>
              <a:t> </a:t>
            </a:r>
            <a:r>
              <a:rPr sz="2000" dirty="0">
                <a:solidFill>
                  <a:srgbClr val="FF0000"/>
                </a:solidFill>
                <a:latin typeface="Times New Roman"/>
                <a:cs typeface="Times New Roman"/>
              </a:rPr>
              <a:t>stabilità</a:t>
            </a:r>
            <a:r>
              <a:rPr sz="2000" spc="-10" dirty="0">
                <a:solidFill>
                  <a:srgbClr val="FF0000"/>
                </a:solidFill>
                <a:latin typeface="Times New Roman"/>
                <a:cs typeface="Times New Roman"/>
              </a:rPr>
              <a:t> </a:t>
            </a:r>
            <a:r>
              <a:rPr sz="2000" dirty="0">
                <a:solidFill>
                  <a:srgbClr val="FF0000"/>
                </a:solidFill>
                <a:latin typeface="Times New Roman"/>
                <a:cs typeface="Times New Roman"/>
              </a:rPr>
              <a:t>al</a:t>
            </a:r>
            <a:r>
              <a:rPr sz="2000" spc="-15" dirty="0">
                <a:solidFill>
                  <a:srgbClr val="FF0000"/>
                </a:solidFill>
                <a:latin typeface="Times New Roman"/>
                <a:cs typeface="Times New Roman"/>
              </a:rPr>
              <a:t> </a:t>
            </a:r>
            <a:r>
              <a:rPr sz="2000" dirty="0">
                <a:solidFill>
                  <a:srgbClr val="FF0000"/>
                </a:solidFill>
                <a:latin typeface="Times New Roman"/>
                <a:cs typeface="Times New Roman"/>
              </a:rPr>
              <a:t>radicale</a:t>
            </a:r>
            <a:r>
              <a:rPr sz="2000" spc="-10" dirty="0">
                <a:solidFill>
                  <a:srgbClr val="FF0000"/>
                </a:solidFill>
                <a:latin typeface="Times New Roman"/>
                <a:cs typeface="Times New Roman"/>
              </a:rPr>
              <a:t> intermedio.</a:t>
            </a:r>
            <a:endParaRPr sz="2000" dirty="0">
              <a:latin typeface="Times New Roman"/>
              <a:cs typeface="Times New Roman"/>
            </a:endParaRPr>
          </a:p>
          <a:p>
            <a:pPr>
              <a:lnSpc>
                <a:spcPct val="100000"/>
              </a:lnSpc>
              <a:spcBef>
                <a:spcPts val="25"/>
              </a:spcBef>
              <a:buFont typeface="Arial"/>
              <a:buChar char="•"/>
            </a:pPr>
            <a:endParaRPr sz="2000" dirty="0">
              <a:latin typeface="Times New Roman"/>
              <a:cs typeface="Times New Roman"/>
            </a:endParaRPr>
          </a:p>
          <a:p>
            <a:pPr marL="299085" marR="5080" indent="-287020">
              <a:lnSpc>
                <a:spcPct val="100000"/>
              </a:lnSpc>
              <a:buFont typeface="Arial"/>
              <a:buChar char="•"/>
              <a:tabLst>
                <a:tab pos="299085" algn="l"/>
                <a:tab pos="299720" algn="l"/>
              </a:tabLst>
            </a:pPr>
            <a:r>
              <a:rPr sz="2000" dirty="0">
                <a:latin typeface="Times New Roman"/>
                <a:cs typeface="Times New Roman"/>
              </a:rPr>
              <a:t>Un</a:t>
            </a:r>
            <a:r>
              <a:rPr sz="2000" spc="-45" dirty="0">
                <a:latin typeface="Times New Roman"/>
                <a:cs typeface="Times New Roman"/>
              </a:rPr>
              <a:t> </a:t>
            </a:r>
            <a:r>
              <a:rPr sz="2000" dirty="0">
                <a:latin typeface="Times New Roman"/>
                <a:cs typeface="Times New Roman"/>
              </a:rPr>
              <a:t>buon</a:t>
            </a:r>
            <a:r>
              <a:rPr sz="2000" spc="-60" dirty="0">
                <a:latin typeface="Times New Roman"/>
                <a:cs typeface="Times New Roman"/>
              </a:rPr>
              <a:t> </a:t>
            </a:r>
            <a:r>
              <a:rPr sz="2000" dirty="0">
                <a:latin typeface="Times New Roman"/>
                <a:cs typeface="Times New Roman"/>
              </a:rPr>
              <a:t>reagente</a:t>
            </a:r>
            <a:r>
              <a:rPr sz="2000" spc="-30" dirty="0">
                <a:latin typeface="Times New Roman"/>
                <a:cs typeface="Times New Roman"/>
              </a:rPr>
              <a:t> </a:t>
            </a:r>
            <a:r>
              <a:rPr sz="2000" dirty="0">
                <a:latin typeface="Times New Roman"/>
                <a:cs typeface="Times New Roman"/>
              </a:rPr>
              <a:t>RAFT</a:t>
            </a:r>
            <a:r>
              <a:rPr sz="2000" spc="-65" dirty="0">
                <a:latin typeface="Times New Roman"/>
                <a:cs typeface="Times New Roman"/>
              </a:rPr>
              <a:t> </a:t>
            </a:r>
            <a:r>
              <a:rPr sz="2000" dirty="0">
                <a:latin typeface="Times New Roman"/>
                <a:cs typeface="Times New Roman"/>
              </a:rPr>
              <a:t>dovrebbe</a:t>
            </a:r>
            <a:r>
              <a:rPr sz="2000" spc="-35" dirty="0">
                <a:latin typeface="Times New Roman"/>
                <a:cs typeface="Times New Roman"/>
              </a:rPr>
              <a:t> </a:t>
            </a:r>
            <a:r>
              <a:rPr sz="2000" dirty="0">
                <a:solidFill>
                  <a:srgbClr val="FF0000"/>
                </a:solidFill>
                <a:latin typeface="Times New Roman"/>
                <a:cs typeface="Times New Roman"/>
              </a:rPr>
              <a:t>avere</a:t>
            </a:r>
            <a:r>
              <a:rPr sz="2000" spc="-35" dirty="0">
                <a:solidFill>
                  <a:srgbClr val="FF0000"/>
                </a:solidFill>
                <a:latin typeface="Times New Roman"/>
                <a:cs typeface="Times New Roman"/>
              </a:rPr>
              <a:t> </a:t>
            </a:r>
            <a:r>
              <a:rPr sz="2000" dirty="0">
                <a:solidFill>
                  <a:srgbClr val="FF0000"/>
                </a:solidFill>
                <a:latin typeface="Times New Roman"/>
                <a:cs typeface="Times New Roman"/>
              </a:rPr>
              <a:t>un</a:t>
            </a:r>
            <a:r>
              <a:rPr sz="2000" spc="-40" dirty="0">
                <a:solidFill>
                  <a:srgbClr val="FF0000"/>
                </a:solidFill>
                <a:latin typeface="Times New Roman"/>
                <a:cs typeface="Times New Roman"/>
              </a:rPr>
              <a:t> </a:t>
            </a:r>
            <a:r>
              <a:rPr sz="2000" dirty="0">
                <a:solidFill>
                  <a:srgbClr val="FF0000"/>
                </a:solidFill>
                <a:latin typeface="Times New Roman"/>
                <a:cs typeface="Times New Roman"/>
              </a:rPr>
              <a:t>doppio</a:t>
            </a:r>
            <a:r>
              <a:rPr sz="2000" spc="-60" dirty="0">
                <a:solidFill>
                  <a:srgbClr val="FF0000"/>
                </a:solidFill>
                <a:latin typeface="Times New Roman"/>
                <a:cs typeface="Times New Roman"/>
              </a:rPr>
              <a:t> </a:t>
            </a:r>
            <a:r>
              <a:rPr sz="2000" dirty="0">
                <a:solidFill>
                  <a:srgbClr val="FF0000"/>
                </a:solidFill>
                <a:latin typeface="Times New Roman"/>
                <a:cs typeface="Times New Roman"/>
              </a:rPr>
              <a:t>legame</a:t>
            </a:r>
            <a:r>
              <a:rPr sz="2000" spc="15" dirty="0">
                <a:solidFill>
                  <a:srgbClr val="FF0000"/>
                </a:solidFill>
                <a:latin typeface="Times New Roman"/>
                <a:cs typeface="Times New Roman"/>
              </a:rPr>
              <a:t> </a:t>
            </a:r>
            <a:r>
              <a:rPr sz="2000" b="1" dirty="0">
                <a:solidFill>
                  <a:srgbClr val="FF0000"/>
                </a:solidFill>
                <a:latin typeface="Times New Roman"/>
                <a:cs typeface="Times New Roman"/>
              </a:rPr>
              <a:t>C=S</a:t>
            </a:r>
            <a:r>
              <a:rPr sz="2000" b="1" spc="-45" dirty="0">
                <a:solidFill>
                  <a:srgbClr val="FF0000"/>
                </a:solidFill>
                <a:latin typeface="Times New Roman"/>
                <a:cs typeface="Times New Roman"/>
              </a:rPr>
              <a:t> </a:t>
            </a:r>
            <a:r>
              <a:rPr sz="2000" b="1" dirty="0">
                <a:solidFill>
                  <a:srgbClr val="FF0000"/>
                </a:solidFill>
                <a:latin typeface="Times New Roman"/>
                <a:cs typeface="Times New Roman"/>
              </a:rPr>
              <a:t>reattivo</a:t>
            </a:r>
            <a:r>
              <a:rPr sz="2000" dirty="0">
                <a:latin typeface="Times New Roman"/>
                <a:cs typeface="Times New Roman"/>
              </a:rPr>
              <a:t>,</a:t>
            </a:r>
            <a:r>
              <a:rPr sz="2000" spc="-30" dirty="0">
                <a:latin typeface="Times New Roman"/>
                <a:cs typeface="Times New Roman"/>
              </a:rPr>
              <a:t> </a:t>
            </a:r>
            <a:r>
              <a:rPr sz="2000" spc="-10" dirty="0">
                <a:latin typeface="Times New Roman"/>
                <a:cs typeface="Times New Roman"/>
              </a:rPr>
              <a:t>questo </a:t>
            </a:r>
            <a:r>
              <a:rPr sz="2000" dirty="0">
                <a:latin typeface="Times New Roman"/>
                <a:cs typeface="Times New Roman"/>
              </a:rPr>
              <a:t>dipende</a:t>
            </a:r>
            <a:r>
              <a:rPr sz="2000" spc="-35" dirty="0">
                <a:latin typeface="Times New Roman"/>
                <a:cs typeface="Times New Roman"/>
              </a:rPr>
              <a:t> </a:t>
            </a:r>
            <a:r>
              <a:rPr sz="2000" dirty="0">
                <a:latin typeface="Times New Roman"/>
                <a:cs typeface="Times New Roman"/>
              </a:rPr>
              <a:t>molto</a:t>
            </a:r>
            <a:r>
              <a:rPr sz="2000" spc="10" dirty="0">
                <a:latin typeface="Times New Roman"/>
                <a:cs typeface="Times New Roman"/>
              </a:rPr>
              <a:t> </a:t>
            </a:r>
            <a:r>
              <a:rPr sz="2000" dirty="0">
                <a:latin typeface="Times New Roman"/>
                <a:cs typeface="Times New Roman"/>
              </a:rPr>
              <a:t>dal</a:t>
            </a:r>
            <a:r>
              <a:rPr sz="2000" spc="-20" dirty="0">
                <a:latin typeface="Times New Roman"/>
                <a:cs typeface="Times New Roman"/>
              </a:rPr>
              <a:t> </a:t>
            </a:r>
            <a:r>
              <a:rPr sz="2000" dirty="0">
                <a:latin typeface="Times New Roman"/>
                <a:cs typeface="Times New Roman"/>
              </a:rPr>
              <a:t>sostituente</a:t>
            </a:r>
            <a:r>
              <a:rPr sz="2000" spc="-15" dirty="0">
                <a:latin typeface="Times New Roman"/>
                <a:cs typeface="Times New Roman"/>
              </a:rPr>
              <a:t> </a:t>
            </a:r>
            <a:r>
              <a:rPr sz="2000" dirty="0">
                <a:latin typeface="Times New Roman"/>
                <a:cs typeface="Times New Roman"/>
              </a:rPr>
              <a:t>Z</a:t>
            </a:r>
            <a:r>
              <a:rPr sz="2000" spc="-30" dirty="0">
                <a:latin typeface="Times New Roman"/>
                <a:cs typeface="Times New Roman"/>
              </a:rPr>
              <a:t> </a:t>
            </a:r>
            <a:r>
              <a:rPr sz="2000" dirty="0">
                <a:latin typeface="Times New Roman"/>
                <a:cs typeface="Times New Roman"/>
              </a:rPr>
              <a:t>ad</a:t>
            </a:r>
            <a:r>
              <a:rPr sz="2000" spc="-30" dirty="0">
                <a:latin typeface="Times New Roman"/>
                <a:cs typeface="Times New Roman"/>
              </a:rPr>
              <a:t> </a:t>
            </a:r>
            <a:r>
              <a:rPr sz="2000" dirty="0">
                <a:latin typeface="Times New Roman"/>
                <a:cs typeface="Times New Roman"/>
              </a:rPr>
              <a:t>esso</a:t>
            </a:r>
            <a:r>
              <a:rPr sz="2000" spc="-20" dirty="0">
                <a:latin typeface="Times New Roman"/>
                <a:cs typeface="Times New Roman"/>
              </a:rPr>
              <a:t> </a:t>
            </a:r>
            <a:r>
              <a:rPr sz="2000" dirty="0">
                <a:latin typeface="Times New Roman"/>
                <a:cs typeface="Times New Roman"/>
              </a:rPr>
              <a:t>legato,</a:t>
            </a:r>
            <a:r>
              <a:rPr sz="2000" spc="-25" dirty="0">
                <a:latin typeface="Times New Roman"/>
                <a:cs typeface="Times New Roman"/>
              </a:rPr>
              <a:t> </a:t>
            </a:r>
            <a:r>
              <a:rPr sz="2000" dirty="0">
                <a:latin typeface="Times New Roman"/>
                <a:cs typeface="Times New Roman"/>
              </a:rPr>
              <a:t>il</a:t>
            </a:r>
            <a:r>
              <a:rPr sz="2000" spc="-10" dirty="0">
                <a:latin typeface="Times New Roman"/>
                <a:cs typeface="Times New Roman"/>
              </a:rPr>
              <a:t> </a:t>
            </a:r>
            <a:r>
              <a:rPr sz="2000" dirty="0">
                <a:latin typeface="Times New Roman"/>
                <a:cs typeface="Times New Roman"/>
              </a:rPr>
              <a:t>quale</a:t>
            </a:r>
            <a:r>
              <a:rPr sz="2000" spc="-25" dirty="0">
                <a:latin typeface="Times New Roman"/>
                <a:cs typeface="Times New Roman"/>
              </a:rPr>
              <a:t> </a:t>
            </a:r>
            <a:r>
              <a:rPr sz="2000" dirty="0">
                <a:latin typeface="Times New Roman"/>
                <a:cs typeface="Times New Roman"/>
              </a:rPr>
              <a:t>è</a:t>
            </a:r>
            <a:r>
              <a:rPr sz="2000" spc="-35" dirty="0">
                <a:latin typeface="Times New Roman"/>
                <a:cs typeface="Times New Roman"/>
              </a:rPr>
              <a:t> </a:t>
            </a:r>
            <a:r>
              <a:rPr sz="2000" dirty="0">
                <a:latin typeface="Times New Roman"/>
                <a:cs typeface="Times New Roman"/>
              </a:rPr>
              <a:t>in</a:t>
            </a:r>
            <a:r>
              <a:rPr sz="2000" spc="-25" dirty="0">
                <a:latin typeface="Times New Roman"/>
                <a:cs typeface="Times New Roman"/>
              </a:rPr>
              <a:t> </a:t>
            </a:r>
            <a:r>
              <a:rPr sz="2000" dirty="0">
                <a:latin typeface="Times New Roman"/>
                <a:cs typeface="Times New Roman"/>
              </a:rPr>
              <a:t>grado</a:t>
            </a:r>
            <a:r>
              <a:rPr sz="2000" spc="-20" dirty="0">
                <a:latin typeface="Times New Roman"/>
                <a:cs typeface="Times New Roman"/>
              </a:rPr>
              <a:t> </a:t>
            </a:r>
            <a:r>
              <a:rPr sz="2000" dirty="0">
                <a:latin typeface="Times New Roman"/>
                <a:cs typeface="Times New Roman"/>
              </a:rPr>
              <a:t>di</a:t>
            </a:r>
            <a:r>
              <a:rPr sz="2000" spc="-20" dirty="0">
                <a:latin typeface="Times New Roman"/>
                <a:cs typeface="Times New Roman"/>
              </a:rPr>
              <a:t> </a:t>
            </a:r>
            <a:r>
              <a:rPr sz="2000" spc="-10" dirty="0">
                <a:latin typeface="Times New Roman"/>
                <a:cs typeface="Times New Roman"/>
              </a:rPr>
              <a:t>attivare </a:t>
            </a:r>
            <a:r>
              <a:rPr sz="2000" dirty="0">
                <a:latin typeface="Times New Roman"/>
                <a:cs typeface="Times New Roman"/>
              </a:rPr>
              <a:t>l’addizione</a:t>
            </a:r>
            <a:r>
              <a:rPr sz="2000" spc="365" dirty="0">
                <a:latin typeface="Times New Roman"/>
                <a:cs typeface="Times New Roman"/>
              </a:rPr>
              <a:t> </a:t>
            </a:r>
            <a:r>
              <a:rPr sz="2000" dirty="0">
                <a:latin typeface="Times New Roman"/>
                <a:cs typeface="Times New Roman"/>
              </a:rPr>
              <a:t>radicalica</a:t>
            </a:r>
            <a:r>
              <a:rPr sz="2000" spc="380" dirty="0">
                <a:latin typeface="Times New Roman"/>
                <a:cs typeface="Times New Roman"/>
              </a:rPr>
              <a:t> </a:t>
            </a:r>
            <a:r>
              <a:rPr sz="2000" dirty="0">
                <a:latin typeface="Times New Roman"/>
                <a:cs typeface="Times New Roman"/>
              </a:rPr>
              <a:t>stabilizzando</a:t>
            </a:r>
            <a:r>
              <a:rPr sz="2000" spc="370" dirty="0">
                <a:latin typeface="Times New Roman"/>
                <a:cs typeface="Times New Roman"/>
              </a:rPr>
              <a:t> </a:t>
            </a:r>
            <a:r>
              <a:rPr sz="2000" dirty="0">
                <a:latin typeface="Times New Roman"/>
                <a:cs typeface="Times New Roman"/>
              </a:rPr>
              <a:t>il</a:t>
            </a:r>
            <a:r>
              <a:rPr sz="2000" spc="360" dirty="0">
                <a:latin typeface="Times New Roman"/>
                <a:cs typeface="Times New Roman"/>
              </a:rPr>
              <a:t> </a:t>
            </a:r>
            <a:r>
              <a:rPr sz="2000" dirty="0">
                <a:latin typeface="Times New Roman"/>
                <a:cs typeface="Times New Roman"/>
              </a:rPr>
              <a:t>radicale</a:t>
            </a:r>
            <a:r>
              <a:rPr sz="2000" spc="365" dirty="0">
                <a:latin typeface="Times New Roman"/>
                <a:cs typeface="Times New Roman"/>
              </a:rPr>
              <a:t> </a:t>
            </a:r>
            <a:r>
              <a:rPr sz="2000" spc="-10" dirty="0">
                <a:latin typeface="Times New Roman"/>
                <a:cs typeface="Times New Roman"/>
              </a:rPr>
              <a:t>intermedio;</a:t>
            </a:r>
            <a:endParaRPr sz="2000" dirty="0">
              <a:latin typeface="Times New Roman"/>
              <a:cs typeface="Times New Roman"/>
            </a:endParaRPr>
          </a:p>
          <a:p>
            <a:pPr>
              <a:lnSpc>
                <a:spcPct val="100000"/>
              </a:lnSpc>
              <a:spcBef>
                <a:spcPts val="25"/>
              </a:spcBef>
              <a:buFont typeface="Arial"/>
              <a:buChar char="•"/>
            </a:pPr>
            <a:endParaRPr sz="2000" dirty="0">
              <a:latin typeface="Times New Roman"/>
              <a:cs typeface="Times New Roman"/>
            </a:endParaRPr>
          </a:p>
          <a:p>
            <a:pPr marL="299085" marR="140335" indent="-287020">
              <a:lnSpc>
                <a:spcPct val="100000"/>
              </a:lnSpc>
              <a:buFont typeface="Arial"/>
              <a:buChar char="•"/>
              <a:tabLst>
                <a:tab pos="299085" algn="l"/>
                <a:tab pos="299720" algn="l"/>
              </a:tabLst>
            </a:pPr>
            <a:r>
              <a:rPr sz="2000" dirty="0">
                <a:solidFill>
                  <a:srgbClr val="FF0000"/>
                </a:solidFill>
                <a:latin typeface="Times New Roman"/>
                <a:cs typeface="Times New Roman"/>
              </a:rPr>
              <a:t>il</a:t>
            </a:r>
            <a:r>
              <a:rPr sz="2000" spc="355" dirty="0">
                <a:solidFill>
                  <a:srgbClr val="FF0000"/>
                </a:solidFill>
                <a:latin typeface="Times New Roman"/>
                <a:cs typeface="Times New Roman"/>
              </a:rPr>
              <a:t> </a:t>
            </a:r>
            <a:r>
              <a:rPr sz="2000" dirty="0">
                <a:solidFill>
                  <a:srgbClr val="FF0000"/>
                </a:solidFill>
                <a:latin typeface="Times New Roman"/>
                <a:cs typeface="Times New Roman"/>
              </a:rPr>
              <a:t>sostituente</a:t>
            </a:r>
            <a:r>
              <a:rPr sz="2000" spc="360" dirty="0">
                <a:solidFill>
                  <a:srgbClr val="FF0000"/>
                </a:solidFill>
                <a:latin typeface="Times New Roman"/>
                <a:cs typeface="Times New Roman"/>
              </a:rPr>
              <a:t> </a:t>
            </a:r>
            <a:r>
              <a:rPr sz="2000" dirty="0">
                <a:solidFill>
                  <a:srgbClr val="FF0000"/>
                </a:solidFill>
                <a:latin typeface="Times New Roman"/>
                <a:cs typeface="Times New Roman"/>
              </a:rPr>
              <a:t>R</a:t>
            </a:r>
            <a:r>
              <a:rPr sz="2000" spc="-30" dirty="0">
                <a:solidFill>
                  <a:srgbClr val="FF0000"/>
                </a:solidFill>
                <a:latin typeface="Times New Roman"/>
                <a:cs typeface="Times New Roman"/>
              </a:rPr>
              <a:t> </a:t>
            </a:r>
            <a:r>
              <a:rPr sz="2000" dirty="0">
                <a:solidFill>
                  <a:srgbClr val="FF0000"/>
                </a:solidFill>
                <a:latin typeface="Times New Roman"/>
                <a:cs typeface="Times New Roman"/>
              </a:rPr>
              <a:t>dovrebbe</a:t>
            </a:r>
            <a:r>
              <a:rPr sz="2000" spc="-35" dirty="0">
                <a:solidFill>
                  <a:srgbClr val="FF0000"/>
                </a:solidFill>
                <a:latin typeface="Times New Roman"/>
                <a:cs typeface="Times New Roman"/>
              </a:rPr>
              <a:t> </a:t>
            </a:r>
            <a:r>
              <a:rPr sz="2000" dirty="0">
                <a:solidFill>
                  <a:srgbClr val="FF0000"/>
                </a:solidFill>
                <a:latin typeface="Times New Roman"/>
                <a:cs typeface="Times New Roman"/>
              </a:rPr>
              <a:t>essere un</a:t>
            </a:r>
            <a:r>
              <a:rPr sz="2000" spc="-45" dirty="0">
                <a:solidFill>
                  <a:srgbClr val="FF0000"/>
                </a:solidFill>
                <a:latin typeface="Times New Roman"/>
                <a:cs typeface="Times New Roman"/>
              </a:rPr>
              <a:t> </a:t>
            </a:r>
            <a:r>
              <a:rPr sz="2000" dirty="0">
                <a:solidFill>
                  <a:srgbClr val="FF0000"/>
                </a:solidFill>
                <a:latin typeface="Times New Roman"/>
                <a:cs typeface="Times New Roman"/>
              </a:rPr>
              <a:t>buon</a:t>
            </a:r>
            <a:r>
              <a:rPr sz="2000" spc="-40" dirty="0">
                <a:solidFill>
                  <a:srgbClr val="FF0000"/>
                </a:solidFill>
                <a:latin typeface="Times New Roman"/>
                <a:cs typeface="Times New Roman"/>
              </a:rPr>
              <a:t> </a:t>
            </a:r>
            <a:r>
              <a:rPr sz="2000" dirty="0">
                <a:solidFill>
                  <a:srgbClr val="FF0000"/>
                </a:solidFill>
                <a:latin typeface="Times New Roman"/>
                <a:cs typeface="Times New Roman"/>
              </a:rPr>
              <a:t>gruppo</a:t>
            </a:r>
            <a:r>
              <a:rPr sz="2000" spc="-25" dirty="0">
                <a:solidFill>
                  <a:srgbClr val="FF0000"/>
                </a:solidFill>
                <a:latin typeface="Times New Roman"/>
                <a:cs typeface="Times New Roman"/>
              </a:rPr>
              <a:t> </a:t>
            </a:r>
            <a:r>
              <a:rPr sz="2000" dirty="0">
                <a:solidFill>
                  <a:srgbClr val="FF0000"/>
                </a:solidFill>
                <a:latin typeface="Times New Roman"/>
                <a:cs typeface="Times New Roman"/>
              </a:rPr>
              <a:t>uscente</a:t>
            </a:r>
            <a:r>
              <a:rPr sz="2000" spc="-25" dirty="0">
                <a:solidFill>
                  <a:srgbClr val="FF0000"/>
                </a:solidFill>
                <a:latin typeface="Times New Roman"/>
                <a:cs typeface="Times New Roman"/>
              </a:rPr>
              <a:t> </a:t>
            </a:r>
            <a:r>
              <a:rPr sz="2000" dirty="0">
                <a:solidFill>
                  <a:srgbClr val="FF0000"/>
                </a:solidFill>
                <a:latin typeface="Times New Roman"/>
                <a:cs typeface="Times New Roman"/>
              </a:rPr>
              <a:t>capace</a:t>
            </a:r>
            <a:r>
              <a:rPr sz="2000" spc="-10" dirty="0">
                <a:solidFill>
                  <a:srgbClr val="FF0000"/>
                </a:solidFill>
                <a:latin typeface="Times New Roman"/>
                <a:cs typeface="Times New Roman"/>
              </a:rPr>
              <a:t> </a:t>
            </a:r>
            <a:r>
              <a:rPr sz="2000" dirty="0">
                <a:solidFill>
                  <a:srgbClr val="FF0000"/>
                </a:solidFill>
                <a:latin typeface="Times New Roman"/>
                <a:cs typeface="Times New Roman"/>
              </a:rPr>
              <a:t>di</a:t>
            </a:r>
            <a:r>
              <a:rPr sz="2000" spc="-20" dirty="0">
                <a:solidFill>
                  <a:srgbClr val="FF0000"/>
                </a:solidFill>
                <a:latin typeface="Times New Roman"/>
                <a:cs typeface="Times New Roman"/>
              </a:rPr>
              <a:t> </a:t>
            </a:r>
            <a:r>
              <a:rPr sz="2000" spc="-10" dirty="0">
                <a:solidFill>
                  <a:srgbClr val="FF0000"/>
                </a:solidFill>
                <a:latin typeface="Times New Roman"/>
                <a:cs typeface="Times New Roman"/>
              </a:rPr>
              <a:t>scindersi </a:t>
            </a:r>
            <a:r>
              <a:rPr sz="2000" dirty="0">
                <a:solidFill>
                  <a:srgbClr val="FF0000"/>
                </a:solidFill>
                <a:latin typeface="Times New Roman"/>
                <a:cs typeface="Times New Roman"/>
              </a:rPr>
              <a:t>omoliticamente</a:t>
            </a:r>
            <a:r>
              <a:rPr sz="2000" spc="20" dirty="0">
                <a:solidFill>
                  <a:srgbClr val="FF0000"/>
                </a:solidFill>
                <a:latin typeface="Times New Roman"/>
                <a:cs typeface="Times New Roman"/>
              </a:rPr>
              <a:t> </a:t>
            </a:r>
            <a:r>
              <a:rPr sz="2000" dirty="0">
                <a:solidFill>
                  <a:srgbClr val="FF0000"/>
                </a:solidFill>
                <a:latin typeface="Times New Roman"/>
                <a:cs typeface="Times New Roman"/>
              </a:rPr>
              <a:t>dando</a:t>
            </a:r>
            <a:r>
              <a:rPr sz="2000" spc="-55" dirty="0">
                <a:solidFill>
                  <a:srgbClr val="FF0000"/>
                </a:solidFill>
                <a:latin typeface="Times New Roman"/>
                <a:cs typeface="Times New Roman"/>
              </a:rPr>
              <a:t> </a:t>
            </a:r>
            <a:r>
              <a:rPr sz="2000" dirty="0">
                <a:solidFill>
                  <a:srgbClr val="FF0000"/>
                </a:solidFill>
                <a:latin typeface="Times New Roman"/>
                <a:cs typeface="Times New Roman"/>
              </a:rPr>
              <a:t>un</a:t>
            </a:r>
            <a:r>
              <a:rPr sz="2000" spc="-40" dirty="0">
                <a:solidFill>
                  <a:srgbClr val="FF0000"/>
                </a:solidFill>
                <a:latin typeface="Times New Roman"/>
                <a:cs typeface="Times New Roman"/>
              </a:rPr>
              <a:t> </a:t>
            </a:r>
            <a:r>
              <a:rPr sz="2000" dirty="0">
                <a:solidFill>
                  <a:srgbClr val="FF0000"/>
                </a:solidFill>
                <a:latin typeface="Times New Roman"/>
                <a:cs typeface="Times New Roman"/>
              </a:rPr>
              <a:t>radicale</a:t>
            </a:r>
            <a:r>
              <a:rPr sz="2000" spc="-15" dirty="0">
                <a:solidFill>
                  <a:srgbClr val="FF0000"/>
                </a:solidFill>
                <a:latin typeface="Times New Roman"/>
                <a:cs typeface="Times New Roman"/>
              </a:rPr>
              <a:t> </a:t>
            </a:r>
            <a:r>
              <a:rPr sz="2000" dirty="0">
                <a:solidFill>
                  <a:srgbClr val="FF0000"/>
                </a:solidFill>
                <a:latin typeface="Times New Roman"/>
                <a:cs typeface="Times New Roman"/>
              </a:rPr>
              <a:t>R·</a:t>
            </a:r>
            <a:r>
              <a:rPr sz="2000" spc="-35" dirty="0">
                <a:solidFill>
                  <a:srgbClr val="FF0000"/>
                </a:solidFill>
                <a:latin typeface="Times New Roman"/>
                <a:cs typeface="Times New Roman"/>
              </a:rPr>
              <a:t> </a:t>
            </a:r>
            <a:r>
              <a:rPr sz="2000" dirty="0">
                <a:solidFill>
                  <a:srgbClr val="FF0000"/>
                </a:solidFill>
                <a:latin typeface="Times New Roman"/>
                <a:cs typeface="Times New Roman"/>
              </a:rPr>
              <a:t>in</a:t>
            </a:r>
            <a:r>
              <a:rPr sz="2000" spc="-35" dirty="0">
                <a:solidFill>
                  <a:srgbClr val="FF0000"/>
                </a:solidFill>
                <a:latin typeface="Times New Roman"/>
                <a:cs typeface="Times New Roman"/>
              </a:rPr>
              <a:t> </a:t>
            </a:r>
            <a:r>
              <a:rPr sz="2000" dirty="0">
                <a:solidFill>
                  <a:srgbClr val="FF0000"/>
                </a:solidFill>
                <a:latin typeface="Times New Roman"/>
                <a:cs typeface="Times New Roman"/>
              </a:rPr>
              <a:t>grado</a:t>
            </a:r>
            <a:r>
              <a:rPr sz="2000" spc="-30" dirty="0">
                <a:solidFill>
                  <a:srgbClr val="FF0000"/>
                </a:solidFill>
                <a:latin typeface="Times New Roman"/>
                <a:cs typeface="Times New Roman"/>
              </a:rPr>
              <a:t> </a:t>
            </a:r>
            <a:r>
              <a:rPr sz="2000" dirty="0">
                <a:solidFill>
                  <a:srgbClr val="FF0000"/>
                </a:solidFill>
                <a:latin typeface="Times New Roman"/>
                <a:cs typeface="Times New Roman"/>
              </a:rPr>
              <a:t>di</a:t>
            </a:r>
            <a:r>
              <a:rPr sz="2000" spc="-45" dirty="0">
                <a:solidFill>
                  <a:srgbClr val="FF0000"/>
                </a:solidFill>
                <a:latin typeface="Times New Roman"/>
                <a:cs typeface="Times New Roman"/>
              </a:rPr>
              <a:t> </a:t>
            </a:r>
            <a:r>
              <a:rPr sz="2000" dirty="0">
                <a:solidFill>
                  <a:srgbClr val="FF0000"/>
                </a:solidFill>
                <a:latin typeface="Times New Roman"/>
                <a:cs typeface="Times New Roman"/>
              </a:rPr>
              <a:t>reiniziare</a:t>
            </a:r>
            <a:r>
              <a:rPr sz="2000" spc="5" dirty="0">
                <a:solidFill>
                  <a:srgbClr val="FF0000"/>
                </a:solidFill>
                <a:latin typeface="Times New Roman"/>
                <a:cs typeface="Times New Roman"/>
              </a:rPr>
              <a:t> </a:t>
            </a:r>
            <a:r>
              <a:rPr sz="2000" dirty="0">
                <a:solidFill>
                  <a:srgbClr val="FF0000"/>
                </a:solidFill>
                <a:latin typeface="Times New Roman"/>
                <a:cs typeface="Times New Roman"/>
              </a:rPr>
              <a:t>la</a:t>
            </a:r>
            <a:r>
              <a:rPr sz="2000" spc="-30" dirty="0">
                <a:solidFill>
                  <a:srgbClr val="FF0000"/>
                </a:solidFill>
                <a:latin typeface="Times New Roman"/>
                <a:cs typeface="Times New Roman"/>
              </a:rPr>
              <a:t> </a:t>
            </a:r>
            <a:r>
              <a:rPr sz="2000" spc="-10" dirty="0">
                <a:solidFill>
                  <a:srgbClr val="FF0000"/>
                </a:solidFill>
                <a:latin typeface="Times New Roman"/>
                <a:cs typeface="Times New Roman"/>
              </a:rPr>
              <a:t>polimerizzazione.</a:t>
            </a:r>
            <a:endParaRPr sz="2000" dirty="0">
              <a:latin typeface="Times New Roman"/>
              <a:cs typeface="Times New Roman"/>
            </a:endParaRPr>
          </a:p>
        </p:txBody>
      </p:sp>
      <p:pic>
        <p:nvPicPr>
          <p:cNvPr id="5" name="object 5"/>
          <p:cNvPicPr/>
          <p:nvPr/>
        </p:nvPicPr>
        <p:blipFill>
          <a:blip r:embed="rId2" cstate="print"/>
          <a:stretch>
            <a:fillRect/>
          </a:stretch>
        </p:blipFill>
        <p:spPr>
          <a:xfrm>
            <a:off x="3389757" y="4694263"/>
            <a:ext cx="1952625" cy="1362075"/>
          </a:xfrm>
          <a:prstGeom prst="rect">
            <a:avLst/>
          </a:prstGeo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58900" y="2400250"/>
            <a:ext cx="6578600" cy="4471035"/>
            <a:chOff x="958900" y="2400250"/>
            <a:chExt cx="6578600" cy="4471035"/>
          </a:xfrm>
        </p:grpSpPr>
        <p:pic>
          <p:nvPicPr>
            <p:cNvPr id="3" name="object 3"/>
            <p:cNvPicPr/>
            <p:nvPr/>
          </p:nvPicPr>
          <p:blipFill>
            <a:blip r:embed="rId2" cstate="print"/>
            <a:stretch>
              <a:fillRect/>
            </a:stretch>
          </p:blipFill>
          <p:spPr>
            <a:xfrm>
              <a:off x="1333499" y="2400250"/>
              <a:ext cx="5791200" cy="4419645"/>
            </a:xfrm>
            <a:prstGeom prst="rect">
              <a:avLst/>
            </a:prstGeom>
          </p:spPr>
        </p:pic>
        <p:sp>
          <p:nvSpPr>
            <p:cNvPr id="4" name="object 4"/>
            <p:cNvSpPr/>
            <p:nvPr/>
          </p:nvSpPr>
          <p:spPr>
            <a:xfrm>
              <a:off x="971600" y="4293058"/>
              <a:ext cx="6553200" cy="2565400"/>
            </a:xfrm>
            <a:custGeom>
              <a:avLst/>
              <a:gdLst/>
              <a:ahLst/>
              <a:cxnLst/>
              <a:rect l="l" t="t" r="r" b="b"/>
              <a:pathLst>
                <a:path w="6553200" h="2565400">
                  <a:moveTo>
                    <a:pt x="6552692" y="0"/>
                  </a:moveTo>
                  <a:lnTo>
                    <a:pt x="0" y="0"/>
                  </a:lnTo>
                  <a:lnTo>
                    <a:pt x="0" y="2564938"/>
                  </a:lnTo>
                  <a:lnTo>
                    <a:pt x="6552692" y="2564938"/>
                  </a:lnTo>
                  <a:lnTo>
                    <a:pt x="6552692" y="0"/>
                  </a:lnTo>
                  <a:close/>
                </a:path>
              </a:pathLst>
            </a:custGeom>
            <a:solidFill>
              <a:srgbClr val="FFFFFF"/>
            </a:solidFill>
          </p:spPr>
          <p:txBody>
            <a:bodyPr wrap="square" lIns="0" tIns="0" rIns="0" bIns="0" rtlCol="0"/>
            <a:lstStyle/>
            <a:p>
              <a:endParaRPr/>
            </a:p>
          </p:txBody>
        </p:sp>
        <p:sp>
          <p:nvSpPr>
            <p:cNvPr id="5" name="object 5"/>
            <p:cNvSpPr/>
            <p:nvPr/>
          </p:nvSpPr>
          <p:spPr>
            <a:xfrm>
              <a:off x="971600" y="4293058"/>
              <a:ext cx="6553200" cy="2565400"/>
            </a:xfrm>
            <a:custGeom>
              <a:avLst/>
              <a:gdLst/>
              <a:ahLst/>
              <a:cxnLst/>
              <a:rect l="l" t="t" r="r" b="b"/>
              <a:pathLst>
                <a:path w="6553200" h="2565400">
                  <a:moveTo>
                    <a:pt x="6552692" y="2564938"/>
                  </a:moveTo>
                  <a:lnTo>
                    <a:pt x="6552692" y="0"/>
                  </a:lnTo>
                  <a:lnTo>
                    <a:pt x="0" y="0"/>
                  </a:lnTo>
                  <a:lnTo>
                    <a:pt x="0" y="2564938"/>
                  </a:lnTo>
                </a:path>
              </a:pathLst>
            </a:custGeom>
            <a:ln w="25400">
              <a:solidFill>
                <a:srgbClr val="FFFFFF"/>
              </a:solidFill>
            </a:ln>
          </p:spPr>
          <p:txBody>
            <a:bodyPr wrap="square" lIns="0" tIns="0" rIns="0" bIns="0" rtlCol="0"/>
            <a:lstStyle/>
            <a:p>
              <a:endParaRPr/>
            </a:p>
          </p:txBody>
        </p:sp>
      </p:grpSp>
      <p:sp>
        <p:nvSpPr>
          <p:cNvPr id="6" name="object 6"/>
          <p:cNvSpPr txBox="1"/>
          <p:nvPr/>
        </p:nvSpPr>
        <p:spPr>
          <a:xfrm>
            <a:off x="0" y="358266"/>
            <a:ext cx="9144000" cy="1551707"/>
          </a:xfrm>
          <a:prstGeom prst="rect">
            <a:avLst/>
          </a:prstGeom>
        </p:spPr>
        <p:txBody>
          <a:bodyPr vert="horz" wrap="square" lIns="0" tIns="12700" rIns="0" bIns="0" rtlCol="0">
            <a:spAutoFit/>
          </a:bodyPr>
          <a:lstStyle/>
          <a:p>
            <a:pPr marL="12700" marR="756285">
              <a:lnSpc>
                <a:spcPct val="100000"/>
              </a:lnSpc>
              <a:spcBef>
                <a:spcPts val="100"/>
              </a:spcBef>
            </a:pPr>
            <a:r>
              <a:rPr sz="2000" dirty="0">
                <a:latin typeface="Times New Roman"/>
                <a:cs typeface="Times New Roman"/>
              </a:rPr>
              <a:t>Questa</a:t>
            </a:r>
            <a:r>
              <a:rPr sz="2000" spc="445" dirty="0">
                <a:latin typeface="Times New Roman"/>
                <a:cs typeface="Times New Roman"/>
              </a:rPr>
              <a:t> </a:t>
            </a:r>
            <a:r>
              <a:rPr sz="2000" dirty="0">
                <a:latin typeface="Times New Roman"/>
                <a:cs typeface="Times New Roman"/>
              </a:rPr>
              <a:t>capacità</a:t>
            </a:r>
            <a:r>
              <a:rPr sz="2000" spc="425" dirty="0">
                <a:latin typeface="Times New Roman"/>
                <a:cs typeface="Times New Roman"/>
              </a:rPr>
              <a:t> </a:t>
            </a:r>
            <a:r>
              <a:rPr sz="2000" dirty="0">
                <a:latin typeface="Times New Roman"/>
                <a:cs typeface="Times New Roman"/>
              </a:rPr>
              <a:t>di</a:t>
            </a:r>
            <a:r>
              <a:rPr sz="2000" spc="450" dirty="0">
                <a:latin typeface="Times New Roman"/>
                <a:cs typeface="Times New Roman"/>
              </a:rPr>
              <a:t> </a:t>
            </a:r>
            <a:r>
              <a:rPr sz="2000" dirty="0">
                <a:latin typeface="Times New Roman"/>
                <a:cs typeface="Times New Roman"/>
              </a:rPr>
              <a:t>controllo</a:t>
            </a:r>
            <a:r>
              <a:rPr sz="2000" spc="420" dirty="0">
                <a:latin typeface="Times New Roman"/>
                <a:cs typeface="Times New Roman"/>
              </a:rPr>
              <a:t> </a:t>
            </a:r>
            <a:r>
              <a:rPr sz="2000" dirty="0">
                <a:latin typeface="Times New Roman"/>
                <a:cs typeface="Times New Roman"/>
              </a:rPr>
              <a:t>è</a:t>
            </a:r>
            <a:r>
              <a:rPr sz="2000" spc="450" dirty="0">
                <a:latin typeface="Times New Roman"/>
                <a:cs typeface="Times New Roman"/>
              </a:rPr>
              <a:t> </a:t>
            </a:r>
            <a:r>
              <a:rPr sz="2000" dirty="0">
                <a:latin typeface="Times New Roman"/>
                <a:cs typeface="Times New Roman"/>
              </a:rPr>
              <a:t>facilmente</a:t>
            </a:r>
            <a:r>
              <a:rPr sz="2000" spc="-25" dirty="0">
                <a:latin typeface="Times New Roman"/>
                <a:cs typeface="Times New Roman"/>
              </a:rPr>
              <a:t> </a:t>
            </a:r>
            <a:r>
              <a:rPr sz="2000" dirty="0">
                <a:latin typeface="Times New Roman"/>
                <a:cs typeface="Times New Roman"/>
              </a:rPr>
              <a:t>sfruttabile</a:t>
            </a:r>
            <a:r>
              <a:rPr sz="2000" spc="440" dirty="0">
                <a:latin typeface="Times New Roman"/>
                <a:cs typeface="Times New Roman"/>
              </a:rPr>
              <a:t> </a:t>
            </a:r>
            <a:r>
              <a:rPr sz="2000" dirty="0">
                <a:latin typeface="Times New Roman"/>
                <a:cs typeface="Times New Roman"/>
              </a:rPr>
              <a:t>per</a:t>
            </a:r>
            <a:r>
              <a:rPr sz="2000" spc="450" dirty="0">
                <a:latin typeface="Times New Roman"/>
                <a:cs typeface="Times New Roman"/>
              </a:rPr>
              <a:t> </a:t>
            </a:r>
            <a:r>
              <a:rPr sz="2000" spc="-10" dirty="0">
                <a:latin typeface="Times New Roman"/>
                <a:cs typeface="Times New Roman"/>
              </a:rPr>
              <a:t>ottenere </a:t>
            </a:r>
            <a:r>
              <a:rPr sz="2000" dirty="0">
                <a:solidFill>
                  <a:srgbClr val="FF0000"/>
                </a:solidFill>
                <a:latin typeface="Times New Roman"/>
                <a:cs typeface="Times New Roman"/>
              </a:rPr>
              <a:t>omopolimeri</a:t>
            </a:r>
            <a:r>
              <a:rPr sz="2000" spc="440" dirty="0">
                <a:solidFill>
                  <a:srgbClr val="FF0000"/>
                </a:solidFill>
                <a:latin typeface="Times New Roman"/>
                <a:cs typeface="Times New Roman"/>
              </a:rPr>
              <a:t> </a:t>
            </a:r>
            <a:r>
              <a:rPr sz="2000" dirty="0">
                <a:solidFill>
                  <a:srgbClr val="FF0000"/>
                </a:solidFill>
                <a:latin typeface="Times New Roman"/>
                <a:cs typeface="Times New Roman"/>
              </a:rPr>
              <a:t>o</a:t>
            </a:r>
            <a:r>
              <a:rPr sz="2000" spc="445" dirty="0">
                <a:solidFill>
                  <a:srgbClr val="FF0000"/>
                </a:solidFill>
                <a:latin typeface="Times New Roman"/>
                <a:cs typeface="Times New Roman"/>
              </a:rPr>
              <a:t> </a:t>
            </a:r>
            <a:r>
              <a:rPr sz="2000" dirty="0">
                <a:solidFill>
                  <a:srgbClr val="FF0000"/>
                </a:solidFill>
                <a:latin typeface="Times New Roman"/>
                <a:cs typeface="Times New Roman"/>
              </a:rPr>
              <a:t>copolimeri</a:t>
            </a:r>
            <a:r>
              <a:rPr sz="2000" spc="450" dirty="0">
                <a:solidFill>
                  <a:srgbClr val="FF0000"/>
                </a:solidFill>
                <a:latin typeface="Times New Roman"/>
                <a:cs typeface="Times New Roman"/>
              </a:rPr>
              <a:t> </a:t>
            </a:r>
            <a:r>
              <a:rPr sz="2000" dirty="0">
                <a:solidFill>
                  <a:srgbClr val="FF0000"/>
                </a:solidFill>
                <a:latin typeface="Times New Roman"/>
                <a:cs typeface="Times New Roman"/>
              </a:rPr>
              <a:t>a</a:t>
            </a:r>
            <a:r>
              <a:rPr sz="2000" spc="434" dirty="0">
                <a:solidFill>
                  <a:srgbClr val="FF0000"/>
                </a:solidFill>
                <a:latin typeface="Times New Roman"/>
                <a:cs typeface="Times New Roman"/>
              </a:rPr>
              <a:t> </a:t>
            </a:r>
            <a:r>
              <a:rPr sz="2000" dirty="0">
                <a:solidFill>
                  <a:srgbClr val="FF0000"/>
                </a:solidFill>
                <a:latin typeface="Times New Roman"/>
                <a:cs typeface="Times New Roman"/>
              </a:rPr>
              <a:t>blocchi</a:t>
            </a:r>
            <a:r>
              <a:rPr sz="2000" spc="440" dirty="0">
                <a:solidFill>
                  <a:srgbClr val="FF0000"/>
                </a:solidFill>
                <a:latin typeface="Times New Roman"/>
                <a:cs typeface="Times New Roman"/>
              </a:rPr>
              <a:t> </a:t>
            </a:r>
            <a:r>
              <a:rPr sz="2000" dirty="0">
                <a:solidFill>
                  <a:srgbClr val="FF0000"/>
                </a:solidFill>
                <a:latin typeface="Times New Roman"/>
                <a:cs typeface="Times New Roman"/>
              </a:rPr>
              <a:t>di</a:t>
            </a:r>
            <a:r>
              <a:rPr sz="2000" spc="450" dirty="0">
                <a:solidFill>
                  <a:srgbClr val="FF0000"/>
                </a:solidFill>
                <a:latin typeface="Times New Roman"/>
                <a:cs typeface="Times New Roman"/>
              </a:rPr>
              <a:t> </a:t>
            </a:r>
            <a:r>
              <a:rPr sz="2000" dirty="0">
                <a:solidFill>
                  <a:srgbClr val="FF0000"/>
                </a:solidFill>
                <a:latin typeface="Times New Roman"/>
                <a:cs typeface="Times New Roman"/>
              </a:rPr>
              <a:t>dimensioni</a:t>
            </a:r>
            <a:r>
              <a:rPr sz="2000" spc="-15" dirty="0">
                <a:solidFill>
                  <a:srgbClr val="FF0000"/>
                </a:solidFill>
                <a:latin typeface="Times New Roman"/>
                <a:cs typeface="Times New Roman"/>
              </a:rPr>
              <a:t> </a:t>
            </a:r>
            <a:r>
              <a:rPr sz="2000" spc="-10" dirty="0">
                <a:solidFill>
                  <a:srgbClr val="FF0000"/>
                </a:solidFill>
                <a:latin typeface="Times New Roman"/>
                <a:cs typeface="Times New Roman"/>
              </a:rPr>
              <a:t>prestabilite</a:t>
            </a:r>
            <a:r>
              <a:rPr sz="2000" spc="-10" dirty="0">
                <a:latin typeface="Times New Roman"/>
                <a:cs typeface="Times New Roman"/>
              </a:rPr>
              <a:t>.</a:t>
            </a:r>
            <a:endParaRPr sz="2000" dirty="0">
              <a:latin typeface="Times New Roman"/>
              <a:cs typeface="Times New Roman"/>
            </a:endParaRPr>
          </a:p>
          <a:p>
            <a:pPr>
              <a:lnSpc>
                <a:spcPct val="100000"/>
              </a:lnSpc>
              <a:spcBef>
                <a:spcPts val="30"/>
              </a:spcBef>
            </a:pPr>
            <a:endParaRPr sz="2000" dirty="0">
              <a:latin typeface="Times New Roman"/>
              <a:cs typeface="Times New Roman"/>
            </a:endParaRPr>
          </a:p>
          <a:p>
            <a:pPr marL="12700">
              <a:lnSpc>
                <a:spcPct val="100000"/>
              </a:lnSpc>
              <a:spcBef>
                <a:spcPts val="5"/>
              </a:spcBef>
              <a:tabLst>
                <a:tab pos="373380" algn="l"/>
                <a:tab pos="1294130" algn="l"/>
                <a:tab pos="2063114" algn="l"/>
                <a:tab pos="3331210" algn="l"/>
                <a:tab pos="4341495" algn="l"/>
                <a:tab pos="5197475" algn="l"/>
              </a:tabLst>
            </a:pPr>
            <a:r>
              <a:rPr sz="2000" spc="-25" dirty="0">
                <a:latin typeface="Times New Roman"/>
                <a:cs typeface="Times New Roman"/>
              </a:rPr>
              <a:t>Si</a:t>
            </a:r>
            <a:r>
              <a:rPr sz="2000" dirty="0">
                <a:latin typeface="Times New Roman"/>
                <a:cs typeface="Times New Roman"/>
              </a:rPr>
              <a:t>	</a:t>
            </a:r>
            <a:r>
              <a:rPr sz="2000" spc="-10" dirty="0">
                <a:latin typeface="Times New Roman"/>
                <a:cs typeface="Times New Roman"/>
              </a:rPr>
              <a:t>possono</a:t>
            </a:r>
            <a:r>
              <a:rPr sz="2000" dirty="0">
                <a:latin typeface="Times New Roman"/>
                <a:cs typeface="Times New Roman"/>
              </a:rPr>
              <a:t>	</a:t>
            </a:r>
            <a:r>
              <a:rPr sz="2000" spc="-10" dirty="0">
                <a:latin typeface="Times New Roman"/>
                <a:cs typeface="Times New Roman"/>
              </a:rPr>
              <a:t>inoltre</a:t>
            </a:r>
            <a:r>
              <a:rPr sz="2000" dirty="0">
                <a:latin typeface="Times New Roman"/>
                <a:cs typeface="Times New Roman"/>
              </a:rPr>
              <a:t>	</a:t>
            </a:r>
            <a:r>
              <a:rPr sz="2000" spc="-10" dirty="0">
                <a:latin typeface="Times New Roman"/>
                <a:cs typeface="Times New Roman"/>
              </a:rPr>
              <a:t>sintetizzare,</a:t>
            </a:r>
            <a:r>
              <a:rPr sz="2000" dirty="0">
                <a:latin typeface="Times New Roman"/>
                <a:cs typeface="Times New Roman"/>
              </a:rPr>
              <a:t>	</a:t>
            </a:r>
            <a:r>
              <a:rPr sz="2000" spc="-10" dirty="0">
                <a:latin typeface="Times New Roman"/>
                <a:cs typeface="Times New Roman"/>
              </a:rPr>
              <a:t>mediante</a:t>
            </a:r>
            <a:r>
              <a:rPr sz="2000" dirty="0">
                <a:latin typeface="Times New Roman"/>
                <a:cs typeface="Times New Roman"/>
              </a:rPr>
              <a:t>	</a:t>
            </a:r>
            <a:r>
              <a:rPr sz="2000" spc="-10" dirty="0">
                <a:latin typeface="Times New Roman"/>
                <a:cs typeface="Times New Roman"/>
              </a:rPr>
              <a:t>metodo</a:t>
            </a:r>
            <a:r>
              <a:rPr sz="2000" dirty="0">
                <a:latin typeface="Times New Roman"/>
                <a:cs typeface="Times New Roman"/>
              </a:rPr>
              <a:t>	</a:t>
            </a:r>
            <a:r>
              <a:rPr sz="2000" spc="-10" dirty="0">
                <a:latin typeface="Times New Roman"/>
                <a:cs typeface="Times New Roman"/>
              </a:rPr>
              <a:t>RAFT,</a:t>
            </a:r>
            <a:r>
              <a:rPr sz="2000" spc="-60" dirty="0">
                <a:latin typeface="Times New Roman"/>
                <a:cs typeface="Times New Roman"/>
              </a:rPr>
              <a:t> </a:t>
            </a:r>
            <a:r>
              <a:rPr sz="2000" dirty="0">
                <a:latin typeface="Times New Roman"/>
                <a:cs typeface="Times New Roman"/>
              </a:rPr>
              <a:t>copolimeri</a:t>
            </a:r>
            <a:r>
              <a:rPr sz="2000" spc="-55" dirty="0">
                <a:latin typeface="Times New Roman"/>
                <a:cs typeface="Times New Roman"/>
              </a:rPr>
              <a:t> </a:t>
            </a:r>
            <a:r>
              <a:rPr sz="2000" spc="-50" dirty="0">
                <a:latin typeface="Times New Roman"/>
                <a:cs typeface="Times New Roman"/>
              </a:rPr>
              <a:t>a</a:t>
            </a:r>
            <a:endParaRPr sz="2000" dirty="0">
              <a:latin typeface="Times New Roman"/>
              <a:cs typeface="Times New Roman"/>
            </a:endParaRPr>
          </a:p>
          <a:p>
            <a:pPr marL="12700">
              <a:lnSpc>
                <a:spcPct val="100000"/>
              </a:lnSpc>
            </a:pPr>
            <a:r>
              <a:rPr sz="2000" dirty="0">
                <a:latin typeface="Times New Roman"/>
                <a:cs typeface="Times New Roman"/>
              </a:rPr>
              <a:t>blocchi</a:t>
            </a:r>
            <a:r>
              <a:rPr sz="2000" spc="-20" dirty="0">
                <a:latin typeface="Times New Roman"/>
                <a:cs typeface="Times New Roman"/>
              </a:rPr>
              <a:t> </a:t>
            </a:r>
            <a:r>
              <a:rPr sz="2000" dirty="0">
                <a:latin typeface="Times New Roman"/>
                <a:cs typeface="Times New Roman"/>
              </a:rPr>
              <a:t>multipli,</a:t>
            </a:r>
            <a:r>
              <a:rPr sz="2000" spc="-20"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stella,</a:t>
            </a:r>
            <a:r>
              <a:rPr sz="2000" spc="-15" dirty="0">
                <a:latin typeface="Times New Roman"/>
                <a:cs typeface="Times New Roman"/>
              </a:rPr>
              <a:t> </a:t>
            </a:r>
            <a:r>
              <a:rPr sz="2000" dirty="0">
                <a:latin typeface="Times New Roman"/>
                <a:cs typeface="Times New Roman"/>
              </a:rPr>
              <a:t>graft,</a:t>
            </a:r>
            <a:r>
              <a:rPr sz="2000" spc="-15" dirty="0">
                <a:latin typeface="Times New Roman"/>
                <a:cs typeface="Times New Roman"/>
              </a:rPr>
              <a:t> </a:t>
            </a:r>
            <a:r>
              <a:rPr sz="2000" dirty="0">
                <a:latin typeface="Times New Roman"/>
                <a:cs typeface="Times New Roman"/>
              </a:rPr>
              <a:t>statistici,</a:t>
            </a:r>
            <a:r>
              <a:rPr sz="2000" spc="-35" dirty="0">
                <a:latin typeface="Times New Roman"/>
                <a:cs typeface="Times New Roman"/>
              </a:rPr>
              <a:t> </a:t>
            </a:r>
            <a:r>
              <a:rPr sz="2000" dirty="0">
                <a:latin typeface="Times New Roman"/>
                <a:cs typeface="Times New Roman"/>
              </a:rPr>
              <a:t>alternati</a:t>
            </a:r>
            <a:r>
              <a:rPr sz="2000" spc="-15" dirty="0">
                <a:latin typeface="Times New Roman"/>
                <a:cs typeface="Times New Roman"/>
              </a:rPr>
              <a:t> </a:t>
            </a:r>
            <a:r>
              <a:rPr sz="2000" dirty="0">
                <a:latin typeface="Times New Roman"/>
                <a:cs typeface="Times New Roman"/>
              </a:rPr>
              <a:t>e</a:t>
            </a:r>
            <a:r>
              <a:rPr sz="2000" spc="-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spc="-10" dirty="0">
                <a:latin typeface="Times New Roman"/>
                <a:cs typeface="Times New Roman"/>
              </a:rPr>
              <a:t>gradiente</a:t>
            </a:r>
            <a:endParaRPr sz="2000" dirty="0">
              <a:latin typeface="Times New Roman"/>
              <a:cs typeface="Times New Roman"/>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8201" y="381001"/>
            <a:ext cx="7391400" cy="6096000"/>
            <a:chOff x="1462913" y="965593"/>
            <a:chExt cx="5981065" cy="4735195"/>
          </a:xfrm>
        </p:grpSpPr>
        <p:pic>
          <p:nvPicPr>
            <p:cNvPr id="3" name="object 3"/>
            <p:cNvPicPr/>
            <p:nvPr/>
          </p:nvPicPr>
          <p:blipFill>
            <a:blip r:embed="rId2" cstate="print"/>
            <a:stretch>
              <a:fillRect/>
            </a:stretch>
          </p:blipFill>
          <p:spPr>
            <a:xfrm>
              <a:off x="1576451" y="1157287"/>
              <a:ext cx="5867400" cy="4543425"/>
            </a:xfrm>
            <a:prstGeom prst="rect">
              <a:avLst/>
            </a:prstGeom>
          </p:spPr>
        </p:pic>
        <p:sp>
          <p:nvSpPr>
            <p:cNvPr id="4" name="object 4"/>
            <p:cNvSpPr/>
            <p:nvPr/>
          </p:nvSpPr>
          <p:spPr>
            <a:xfrm>
              <a:off x="1475613" y="1052702"/>
              <a:ext cx="432434" cy="360045"/>
            </a:xfrm>
            <a:custGeom>
              <a:avLst/>
              <a:gdLst/>
              <a:ahLst/>
              <a:cxnLst/>
              <a:rect l="l" t="t" r="r" b="b"/>
              <a:pathLst>
                <a:path w="432435" h="360044">
                  <a:moveTo>
                    <a:pt x="432054" y="0"/>
                  </a:moveTo>
                  <a:lnTo>
                    <a:pt x="0" y="0"/>
                  </a:lnTo>
                  <a:lnTo>
                    <a:pt x="0" y="360045"/>
                  </a:lnTo>
                  <a:lnTo>
                    <a:pt x="432054" y="360045"/>
                  </a:lnTo>
                  <a:lnTo>
                    <a:pt x="432054" y="0"/>
                  </a:lnTo>
                  <a:close/>
                </a:path>
              </a:pathLst>
            </a:custGeom>
            <a:solidFill>
              <a:srgbClr val="FFFFFF"/>
            </a:solidFill>
          </p:spPr>
          <p:txBody>
            <a:bodyPr wrap="square" lIns="0" tIns="0" rIns="0" bIns="0" rtlCol="0"/>
            <a:lstStyle/>
            <a:p>
              <a:endParaRPr/>
            </a:p>
          </p:txBody>
        </p:sp>
        <p:sp>
          <p:nvSpPr>
            <p:cNvPr id="5" name="object 5"/>
            <p:cNvSpPr/>
            <p:nvPr/>
          </p:nvSpPr>
          <p:spPr>
            <a:xfrm>
              <a:off x="1475613" y="1052702"/>
              <a:ext cx="432434" cy="360045"/>
            </a:xfrm>
            <a:custGeom>
              <a:avLst/>
              <a:gdLst/>
              <a:ahLst/>
              <a:cxnLst/>
              <a:rect l="l" t="t" r="r" b="b"/>
              <a:pathLst>
                <a:path w="432435" h="360044">
                  <a:moveTo>
                    <a:pt x="0" y="360045"/>
                  </a:moveTo>
                  <a:lnTo>
                    <a:pt x="432054" y="360045"/>
                  </a:lnTo>
                  <a:lnTo>
                    <a:pt x="432054" y="0"/>
                  </a:lnTo>
                  <a:lnTo>
                    <a:pt x="0" y="0"/>
                  </a:lnTo>
                  <a:lnTo>
                    <a:pt x="0" y="360045"/>
                  </a:lnTo>
                  <a:close/>
                </a:path>
              </a:pathLst>
            </a:custGeom>
            <a:ln w="25400">
              <a:solidFill>
                <a:srgbClr val="FFFFFF"/>
              </a:solidFill>
            </a:ln>
          </p:spPr>
          <p:txBody>
            <a:bodyPr wrap="square" lIns="0" tIns="0" rIns="0" bIns="0" rtlCol="0"/>
            <a:lstStyle/>
            <a:p>
              <a:endParaRPr/>
            </a:p>
          </p:txBody>
        </p:sp>
        <p:sp>
          <p:nvSpPr>
            <p:cNvPr id="6" name="object 6"/>
            <p:cNvSpPr/>
            <p:nvPr/>
          </p:nvSpPr>
          <p:spPr>
            <a:xfrm>
              <a:off x="1763649" y="978293"/>
              <a:ext cx="4680585" cy="504190"/>
            </a:xfrm>
            <a:custGeom>
              <a:avLst/>
              <a:gdLst/>
              <a:ahLst/>
              <a:cxnLst/>
              <a:rect l="l" t="t" r="r" b="b"/>
              <a:pathLst>
                <a:path w="4680585" h="504190">
                  <a:moveTo>
                    <a:pt x="0" y="504050"/>
                  </a:moveTo>
                  <a:lnTo>
                    <a:pt x="4680458" y="504050"/>
                  </a:lnTo>
                  <a:lnTo>
                    <a:pt x="4680458" y="0"/>
                  </a:lnTo>
                  <a:lnTo>
                    <a:pt x="0" y="0"/>
                  </a:lnTo>
                  <a:lnTo>
                    <a:pt x="0" y="504050"/>
                  </a:lnTo>
                  <a:close/>
                </a:path>
              </a:pathLst>
            </a:custGeom>
            <a:ln w="25400">
              <a:solidFill>
                <a:srgbClr val="FF0000"/>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90675" y="376237"/>
            <a:ext cx="5876925" cy="5991225"/>
          </a:xfrm>
          <a:prstGeom prst="rect">
            <a:avLst/>
          </a:prstGeo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83994" y="763523"/>
            <a:ext cx="5857875" cy="1152525"/>
          </a:xfrm>
          <a:prstGeom prst="rect">
            <a:avLst/>
          </a:prstGeom>
        </p:spPr>
      </p:pic>
      <p:pic>
        <p:nvPicPr>
          <p:cNvPr id="3" name="object 3"/>
          <p:cNvPicPr/>
          <p:nvPr/>
        </p:nvPicPr>
        <p:blipFill>
          <a:blip r:embed="rId3" cstate="print"/>
          <a:stretch>
            <a:fillRect/>
          </a:stretch>
        </p:blipFill>
        <p:spPr>
          <a:xfrm>
            <a:off x="1456182" y="2444114"/>
            <a:ext cx="5857875" cy="1809750"/>
          </a:xfrm>
          <a:prstGeom prst="rect">
            <a:avLst/>
          </a:prstGeom>
        </p:spPr>
      </p:pic>
      <p:grpSp>
        <p:nvGrpSpPr>
          <p:cNvPr id="4" name="object 4"/>
          <p:cNvGrpSpPr/>
          <p:nvPr/>
        </p:nvGrpSpPr>
        <p:grpSpPr>
          <a:xfrm>
            <a:off x="1367282" y="607948"/>
            <a:ext cx="6242050" cy="1537970"/>
            <a:chOff x="1367282" y="607948"/>
            <a:chExt cx="6242050" cy="1537970"/>
          </a:xfrm>
        </p:grpSpPr>
        <p:sp>
          <p:nvSpPr>
            <p:cNvPr id="5" name="object 5"/>
            <p:cNvSpPr/>
            <p:nvPr/>
          </p:nvSpPr>
          <p:spPr>
            <a:xfrm>
              <a:off x="6156197" y="1052702"/>
              <a:ext cx="432434" cy="234950"/>
            </a:xfrm>
            <a:custGeom>
              <a:avLst/>
              <a:gdLst/>
              <a:ahLst/>
              <a:cxnLst/>
              <a:rect l="l" t="t" r="r" b="b"/>
              <a:pathLst>
                <a:path w="432434" h="234950">
                  <a:moveTo>
                    <a:pt x="432053" y="0"/>
                  </a:moveTo>
                  <a:lnTo>
                    <a:pt x="0" y="0"/>
                  </a:lnTo>
                  <a:lnTo>
                    <a:pt x="0" y="234696"/>
                  </a:lnTo>
                  <a:lnTo>
                    <a:pt x="432053" y="234696"/>
                  </a:lnTo>
                  <a:lnTo>
                    <a:pt x="432053" y="0"/>
                  </a:lnTo>
                  <a:close/>
                </a:path>
              </a:pathLst>
            </a:custGeom>
            <a:solidFill>
              <a:srgbClr val="FFFFFF"/>
            </a:solidFill>
          </p:spPr>
          <p:txBody>
            <a:bodyPr wrap="square" lIns="0" tIns="0" rIns="0" bIns="0" rtlCol="0"/>
            <a:lstStyle/>
            <a:p>
              <a:endParaRPr/>
            </a:p>
          </p:txBody>
        </p:sp>
        <p:sp>
          <p:nvSpPr>
            <p:cNvPr id="6" name="object 6"/>
            <p:cNvSpPr/>
            <p:nvPr/>
          </p:nvSpPr>
          <p:spPr>
            <a:xfrm>
              <a:off x="6156197" y="1052702"/>
              <a:ext cx="432434" cy="234950"/>
            </a:xfrm>
            <a:custGeom>
              <a:avLst/>
              <a:gdLst/>
              <a:ahLst/>
              <a:cxnLst/>
              <a:rect l="l" t="t" r="r" b="b"/>
              <a:pathLst>
                <a:path w="432434" h="234950">
                  <a:moveTo>
                    <a:pt x="0" y="234696"/>
                  </a:moveTo>
                  <a:lnTo>
                    <a:pt x="432053" y="234696"/>
                  </a:lnTo>
                  <a:lnTo>
                    <a:pt x="432053" y="0"/>
                  </a:lnTo>
                  <a:lnTo>
                    <a:pt x="0" y="0"/>
                  </a:lnTo>
                  <a:lnTo>
                    <a:pt x="0" y="234696"/>
                  </a:lnTo>
                  <a:close/>
                </a:path>
              </a:pathLst>
            </a:custGeom>
            <a:ln w="25400">
              <a:solidFill>
                <a:srgbClr val="FFFFFF"/>
              </a:solidFill>
            </a:ln>
          </p:spPr>
          <p:txBody>
            <a:bodyPr wrap="square" lIns="0" tIns="0" rIns="0" bIns="0" rtlCol="0"/>
            <a:lstStyle/>
            <a:p>
              <a:endParaRPr/>
            </a:p>
          </p:txBody>
        </p:sp>
        <p:sp>
          <p:nvSpPr>
            <p:cNvPr id="7" name="object 7"/>
            <p:cNvSpPr/>
            <p:nvPr/>
          </p:nvSpPr>
          <p:spPr>
            <a:xfrm>
              <a:off x="1379982" y="620648"/>
              <a:ext cx="6216650" cy="1512570"/>
            </a:xfrm>
            <a:custGeom>
              <a:avLst/>
              <a:gdLst/>
              <a:ahLst/>
              <a:cxnLst/>
              <a:rect l="l" t="t" r="r" b="b"/>
              <a:pathLst>
                <a:path w="6216650" h="1512570">
                  <a:moveTo>
                    <a:pt x="0" y="1512189"/>
                  </a:moveTo>
                  <a:lnTo>
                    <a:pt x="6216396" y="1512189"/>
                  </a:lnTo>
                  <a:lnTo>
                    <a:pt x="6216396" y="0"/>
                  </a:lnTo>
                  <a:lnTo>
                    <a:pt x="0" y="0"/>
                  </a:lnTo>
                  <a:lnTo>
                    <a:pt x="0" y="1512189"/>
                  </a:lnTo>
                  <a:close/>
                </a:path>
              </a:pathLst>
            </a:custGeom>
            <a:ln w="25400">
              <a:solidFill>
                <a:srgbClr val="FF0000"/>
              </a:solidFill>
            </a:ln>
          </p:spPr>
          <p:txBody>
            <a:bodyPr wrap="square" lIns="0" tIns="0" rIns="0" bIns="0" rtlCol="0"/>
            <a:lstStyle/>
            <a:p>
              <a:endParaRPr/>
            </a:p>
          </p:txBody>
        </p:sp>
      </p:grpSp>
      <p:sp>
        <p:nvSpPr>
          <p:cNvPr id="8" name="object 8"/>
          <p:cNvSpPr/>
          <p:nvPr/>
        </p:nvSpPr>
        <p:spPr>
          <a:xfrm>
            <a:off x="1379982" y="2348864"/>
            <a:ext cx="6216650" cy="2019300"/>
          </a:xfrm>
          <a:custGeom>
            <a:avLst/>
            <a:gdLst/>
            <a:ahLst/>
            <a:cxnLst/>
            <a:rect l="l" t="t" r="r" b="b"/>
            <a:pathLst>
              <a:path w="6216650" h="2019300">
                <a:moveTo>
                  <a:pt x="0" y="2019300"/>
                </a:moveTo>
                <a:lnTo>
                  <a:pt x="6216396" y="2019300"/>
                </a:lnTo>
                <a:lnTo>
                  <a:pt x="6216396" y="0"/>
                </a:lnTo>
                <a:lnTo>
                  <a:pt x="0" y="0"/>
                </a:lnTo>
                <a:lnTo>
                  <a:pt x="0" y="2019300"/>
                </a:lnTo>
                <a:close/>
              </a:path>
            </a:pathLst>
          </a:custGeom>
          <a:ln w="25399">
            <a:solidFill>
              <a:srgbClr val="FF0000"/>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600" y="1219200"/>
            <a:ext cx="8686800" cy="5181600"/>
          </a:xfrm>
          <a:prstGeom prst="rect">
            <a:avLst/>
          </a:prstGeom>
        </p:spPr>
      </p:pic>
      <p:pic>
        <p:nvPicPr>
          <p:cNvPr id="3" name="object 3"/>
          <p:cNvPicPr/>
          <p:nvPr/>
        </p:nvPicPr>
        <p:blipFill>
          <a:blip r:embed="rId3" cstate="print"/>
          <a:stretch>
            <a:fillRect/>
          </a:stretch>
        </p:blipFill>
        <p:spPr>
          <a:xfrm>
            <a:off x="625271" y="259461"/>
            <a:ext cx="6781800" cy="447674"/>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3400" y="762000"/>
            <a:ext cx="8229600" cy="5791200"/>
          </a:xfrm>
          <a:prstGeom prst="rect">
            <a:avLst/>
          </a:prstGeom>
        </p:spPr>
      </p:pic>
      <p:sp>
        <p:nvSpPr>
          <p:cNvPr id="3" name="object 3"/>
          <p:cNvSpPr txBox="1"/>
          <p:nvPr/>
        </p:nvSpPr>
        <p:spPr>
          <a:xfrm>
            <a:off x="4499990" y="2939122"/>
            <a:ext cx="258445" cy="254000"/>
          </a:xfrm>
          <a:prstGeom prst="rect">
            <a:avLst/>
          </a:prstGeom>
          <a:solidFill>
            <a:srgbClr val="FFFFFF"/>
          </a:solidFill>
        </p:spPr>
        <p:txBody>
          <a:bodyPr vert="horz" wrap="square" lIns="0" tIns="38100" rIns="0" bIns="0" rtlCol="0">
            <a:spAutoFit/>
          </a:bodyPr>
          <a:lstStyle/>
          <a:p>
            <a:pPr algn="ctr">
              <a:lnSpc>
                <a:spcPct val="100000"/>
              </a:lnSpc>
              <a:spcBef>
                <a:spcPts val="300"/>
              </a:spcBef>
            </a:pPr>
            <a:r>
              <a:rPr sz="1050" b="1" dirty="0">
                <a:latin typeface="Calibri"/>
                <a:cs typeface="Calibri"/>
              </a:rPr>
              <a:t>X</a:t>
            </a:r>
            <a:endParaRPr sz="1050">
              <a:latin typeface="Calibri"/>
              <a:cs typeface="Calibri"/>
            </a:endParaRPr>
          </a:p>
        </p:txBody>
      </p:sp>
      <p:sp>
        <p:nvSpPr>
          <p:cNvPr id="4" name="object 4"/>
          <p:cNvSpPr txBox="1"/>
          <p:nvPr/>
        </p:nvSpPr>
        <p:spPr>
          <a:xfrm>
            <a:off x="4499990" y="3210140"/>
            <a:ext cx="258445" cy="254000"/>
          </a:xfrm>
          <a:prstGeom prst="rect">
            <a:avLst/>
          </a:prstGeom>
          <a:solidFill>
            <a:srgbClr val="FFFFFF"/>
          </a:solidFill>
        </p:spPr>
        <p:txBody>
          <a:bodyPr vert="horz" wrap="square" lIns="0" tIns="38100" rIns="0" bIns="0" rtlCol="0">
            <a:spAutoFit/>
          </a:bodyPr>
          <a:lstStyle/>
          <a:p>
            <a:pPr algn="ctr">
              <a:lnSpc>
                <a:spcPct val="100000"/>
              </a:lnSpc>
              <a:spcBef>
                <a:spcPts val="300"/>
              </a:spcBef>
            </a:pPr>
            <a:r>
              <a:rPr sz="1050" b="1" dirty="0">
                <a:latin typeface="Calibri"/>
                <a:cs typeface="Calibri"/>
              </a:rPr>
              <a:t>X</a:t>
            </a:r>
            <a:endParaRPr sz="1050">
              <a:latin typeface="Calibri"/>
              <a:cs typeface="Calibri"/>
            </a:endParaRPr>
          </a:p>
        </p:txBody>
      </p:sp>
      <p:sp>
        <p:nvSpPr>
          <p:cNvPr id="5" name="object 5"/>
          <p:cNvSpPr txBox="1"/>
          <p:nvPr/>
        </p:nvSpPr>
        <p:spPr>
          <a:xfrm>
            <a:off x="4499990" y="4538179"/>
            <a:ext cx="258445" cy="254000"/>
          </a:xfrm>
          <a:prstGeom prst="rect">
            <a:avLst/>
          </a:prstGeom>
          <a:solidFill>
            <a:srgbClr val="FFFFFF"/>
          </a:solidFill>
        </p:spPr>
        <p:txBody>
          <a:bodyPr vert="horz" wrap="square" lIns="0" tIns="38100" rIns="0" bIns="0" rtlCol="0">
            <a:spAutoFit/>
          </a:bodyPr>
          <a:lstStyle/>
          <a:p>
            <a:pPr algn="ctr">
              <a:lnSpc>
                <a:spcPct val="100000"/>
              </a:lnSpc>
              <a:spcBef>
                <a:spcPts val="300"/>
              </a:spcBef>
            </a:pPr>
            <a:r>
              <a:rPr sz="1050" b="1" dirty="0">
                <a:latin typeface="Calibri"/>
                <a:cs typeface="Calibri"/>
              </a:rPr>
              <a:t>X</a:t>
            </a:r>
            <a:endParaRPr sz="1050">
              <a:latin typeface="Calibri"/>
              <a:cs typeface="Calibri"/>
            </a:endParaRPr>
          </a:p>
        </p:txBody>
      </p:sp>
      <p:sp>
        <p:nvSpPr>
          <p:cNvPr id="6" name="object 6"/>
          <p:cNvSpPr txBox="1"/>
          <p:nvPr/>
        </p:nvSpPr>
        <p:spPr>
          <a:xfrm>
            <a:off x="4521200" y="4802466"/>
            <a:ext cx="258445" cy="254000"/>
          </a:xfrm>
          <a:prstGeom prst="rect">
            <a:avLst/>
          </a:prstGeom>
          <a:solidFill>
            <a:srgbClr val="FFFFFF"/>
          </a:solidFill>
        </p:spPr>
        <p:txBody>
          <a:bodyPr vert="horz" wrap="square" lIns="0" tIns="38100" rIns="0" bIns="0" rtlCol="0">
            <a:spAutoFit/>
          </a:bodyPr>
          <a:lstStyle/>
          <a:p>
            <a:pPr algn="ctr">
              <a:lnSpc>
                <a:spcPct val="100000"/>
              </a:lnSpc>
              <a:spcBef>
                <a:spcPts val="300"/>
              </a:spcBef>
            </a:pPr>
            <a:r>
              <a:rPr sz="1050" b="1" dirty="0">
                <a:latin typeface="Calibri"/>
                <a:cs typeface="Calibri"/>
              </a:rPr>
              <a:t>X</a:t>
            </a:r>
            <a:endParaRPr sz="1050">
              <a:latin typeface="Calibri"/>
              <a:cs typeface="Calibri"/>
            </a:endParaRPr>
          </a:p>
        </p:txBody>
      </p:sp>
      <p:sp>
        <p:nvSpPr>
          <p:cNvPr id="7" name="object 7"/>
          <p:cNvSpPr txBox="1"/>
          <p:nvPr/>
        </p:nvSpPr>
        <p:spPr>
          <a:xfrm>
            <a:off x="5660390" y="2146642"/>
            <a:ext cx="258445" cy="254000"/>
          </a:xfrm>
          <a:prstGeom prst="rect">
            <a:avLst/>
          </a:prstGeom>
          <a:solidFill>
            <a:srgbClr val="FFFFFF"/>
          </a:solidFill>
        </p:spPr>
        <p:txBody>
          <a:bodyPr vert="horz" wrap="square" lIns="0" tIns="38100" rIns="0" bIns="0" rtlCol="0">
            <a:spAutoFit/>
          </a:bodyPr>
          <a:lstStyle/>
          <a:p>
            <a:pPr algn="ctr">
              <a:lnSpc>
                <a:spcPct val="100000"/>
              </a:lnSpc>
              <a:spcBef>
                <a:spcPts val="300"/>
              </a:spcBef>
            </a:pPr>
            <a:r>
              <a:rPr sz="1050" b="1" dirty="0">
                <a:latin typeface="Calibri"/>
                <a:cs typeface="Calibri"/>
              </a:rPr>
              <a:t>X</a:t>
            </a:r>
            <a:endParaRPr sz="1050">
              <a:latin typeface="Calibri"/>
              <a:cs typeface="Calibri"/>
            </a:endParaRPr>
          </a:p>
        </p:txBody>
      </p:sp>
      <p:sp>
        <p:nvSpPr>
          <p:cNvPr id="8" name="object 8"/>
          <p:cNvSpPr txBox="1"/>
          <p:nvPr/>
        </p:nvSpPr>
        <p:spPr>
          <a:xfrm>
            <a:off x="5684011" y="2407373"/>
            <a:ext cx="258445" cy="254000"/>
          </a:xfrm>
          <a:prstGeom prst="rect">
            <a:avLst/>
          </a:prstGeom>
          <a:solidFill>
            <a:srgbClr val="FFFFFF"/>
          </a:solidFill>
        </p:spPr>
        <p:txBody>
          <a:bodyPr vert="horz" wrap="square" lIns="0" tIns="37465" rIns="0" bIns="0" rtlCol="0">
            <a:spAutoFit/>
          </a:bodyPr>
          <a:lstStyle/>
          <a:p>
            <a:pPr algn="ctr">
              <a:lnSpc>
                <a:spcPct val="100000"/>
              </a:lnSpc>
              <a:spcBef>
                <a:spcPts val="295"/>
              </a:spcBef>
            </a:pPr>
            <a:r>
              <a:rPr sz="1050" b="1" dirty="0">
                <a:latin typeface="Calibri"/>
                <a:cs typeface="Calibri"/>
              </a:rPr>
              <a:t>X</a:t>
            </a:r>
            <a:endParaRPr sz="1050">
              <a:latin typeface="Calibri"/>
              <a:cs typeface="Calibri"/>
            </a:endParaRPr>
          </a:p>
        </p:txBody>
      </p:sp>
      <p:sp>
        <p:nvSpPr>
          <p:cNvPr id="9" name="object 9"/>
          <p:cNvSpPr txBox="1"/>
          <p:nvPr/>
        </p:nvSpPr>
        <p:spPr>
          <a:xfrm>
            <a:off x="5708777" y="3210140"/>
            <a:ext cx="258445" cy="254000"/>
          </a:xfrm>
          <a:prstGeom prst="rect">
            <a:avLst/>
          </a:prstGeom>
          <a:solidFill>
            <a:srgbClr val="FFFFFF"/>
          </a:solidFill>
        </p:spPr>
        <p:txBody>
          <a:bodyPr vert="horz" wrap="square" lIns="0" tIns="38100" rIns="0" bIns="0" rtlCol="0">
            <a:spAutoFit/>
          </a:bodyPr>
          <a:lstStyle/>
          <a:p>
            <a:pPr algn="ctr">
              <a:lnSpc>
                <a:spcPct val="100000"/>
              </a:lnSpc>
              <a:spcBef>
                <a:spcPts val="300"/>
              </a:spcBef>
            </a:pPr>
            <a:r>
              <a:rPr sz="1050" b="1" dirty="0">
                <a:latin typeface="Calibri"/>
                <a:cs typeface="Calibri"/>
              </a:rPr>
              <a:t>X</a:t>
            </a:r>
            <a:endParaRPr sz="1050">
              <a:latin typeface="Calibri"/>
              <a:cs typeface="Calibri"/>
            </a:endParaRPr>
          </a:p>
        </p:txBody>
      </p:sp>
      <p:sp>
        <p:nvSpPr>
          <p:cNvPr id="10" name="object 10"/>
          <p:cNvSpPr txBox="1"/>
          <p:nvPr/>
        </p:nvSpPr>
        <p:spPr>
          <a:xfrm>
            <a:off x="6905879" y="3197313"/>
            <a:ext cx="258445" cy="254000"/>
          </a:xfrm>
          <a:prstGeom prst="rect">
            <a:avLst/>
          </a:prstGeom>
          <a:solidFill>
            <a:srgbClr val="FFFFFF"/>
          </a:solidFill>
        </p:spPr>
        <p:txBody>
          <a:bodyPr vert="horz" wrap="square" lIns="0" tIns="38100" rIns="0" bIns="0" rtlCol="0">
            <a:spAutoFit/>
          </a:bodyPr>
          <a:lstStyle/>
          <a:p>
            <a:pPr algn="ctr">
              <a:lnSpc>
                <a:spcPct val="100000"/>
              </a:lnSpc>
              <a:spcBef>
                <a:spcPts val="300"/>
              </a:spcBef>
            </a:pPr>
            <a:r>
              <a:rPr sz="1050" b="1" dirty="0">
                <a:latin typeface="Calibri"/>
                <a:cs typeface="Calibri"/>
              </a:rPr>
              <a:t>X</a:t>
            </a:r>
            <a:endParaRPr sz="1050">
              <a:latin typeface="Calibri"/>
              <a:cs typeface="Calibri"/>
            </a:endParaRPr>
          </a:p>
        </p:txBody>
      </p:sp>
      <p:sp>
        <p:nvSpPr>
          <p:cNvPr id="11" name="object 11"/>
          <p:cNvSpPr txBox="1"/>
          <p:nvPr/>
        </p:nvSpPr>
        <p:spPr>
          <a:xfrm>
            <a:off x="6916419" y="3476840"/>
            <a:ext cx="258445" cy="254000"/>
          </a:xfrm>
          <a:prstGeom prst="rect">
            <a:avLst/>
          </a:prstGeom>
          <a:solidFill>
            <a:srgbClr val="FFFFFF"/>
          </a:solidFill>
        </p:spPr>
        <p:txBody>
          <a:bodyPr vert="horz" wrap="square" lIns="0" tIns="38100" rIns="0" bIns="0" rtlCol="0">
            <a:spAutoFit/>
          </a:bodyPr>
          <a:lstStyle/>
          <a:p>
            <a:pPr algn="ctr">
              <a:lnSpc>
                <a:spcPct val="100000"/>
              </a:lnSpc>
              <a:spcBef>
                <a:spcPts val="300"/>
              </a:spcBef>
            </a:pPr>
            <a:r>
              <a:rPr sz="1050" b="1" dirty="0">
                <a:latin typeface="Calibri"/>
                <a:cs typeface="Calibri"/>
              </a:rPr>
              <a:t>X</a:t>
            </a:r>
            <a:endParaRPr sz="1050">
              <a:latin typeface="Calibri"/>
              <a:cs typeface="Calibri"/>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74927" y="535952"/>
            <a:ext cx="6507480" cy="2376170"/>
            <a:chOff x="1174927" y="535952"/>
            <a:chExt cx="6507480" cy="2376170"/>
          </a:xfrm>
        </p:grpSpPr>
        <p:pic>
          <p:nvPicPr>
            <p:cNvPr id="3" name="object 3"/>
            <p:cNvPicPr/>
            <p:nvPr/>
          </p:nvPicPr>
          <p:blipFill>
            <a:blip r:embed="rId2" cstate="print"/>
            <a:stretch>
              <a:fillRect/>
            </a:stretch>
          </p:blipFill>
          <p:spPr>
            <a:xfrm>
              <a:off x="1408569" y="808120"/>
              <a:ext cx="6273398" cy="2103987"/>
            </a:xfrm>
            <a:prstGeom prst="rect">
              <a:avLst/>
            </a:prstGeom>
          </p:spPr>
        </p:pic>
        <p:sp>
          <p:nvSpPr>
            <p:cNvPr id="4" name="object 4"/>
            <p:cNvSpPr/>
            <p:nvPr/>
          </p:nvSpPr>
          <p:spPr>
            <a:xfrm>
              <a:off x="1187627" y="548652"/>
              <a:ext cx="576580" cy="576580"/>
            </a:xfrm>
            <a:custGeom>
              <a:avLst/>
              <a:gdLst/>
              <a:ahLst/>
              <a:cxnLst/>
              <a:rect l="l" t="t" r="r" b="b"/>
              <a:pathLst>
                <a:path w="576580" h="576580">
                  <a:moveTo>
                    <a:pt x="576059" y="0"/>
                  </a:moveTo>
                  <a:lnTo>
                    <a:pt x="0" y="0"/>
                  </a:lnTo>
                  <a:lnTo>
                    <a:pt x="0" y="576059"/>
                  </a:lnTo>
                  <a:lnTo>
                    <a:pt x="576059" y="576059"/>
                  </a:lnTo>
                  <a:lnTo>
                    <a:pt x="576059" y="0"/>
                  </a:lnTo>
                  <a:close/>
                </a:path>
              </a:pathLst>
            </a:custGeom>
            <a:solidFill>
              <a:srgbClr val="FFFFFF"/>
            </a:solidFill>
          </p:spPr>
          <p:txBody>
            <a:bodyPr wrap="square" lIns="0" tIns="0" rIns="0" bIns="0" rtlCol="0"/>
            <a:lstStyle/>
            <a:p>
              <a:endParaRPr/>
            </a:p>
          </p:txBody>
        </p:sp>
        <p:sp>
          <p:nvSpPr>
            <p:cNvPr id="5" name="object 5"/>
            <p:cNvSpPr/>
            <p:nvPr/>
          </p:nvSpPr>
          <p:spPr>
            <a:xfrm>
              <a:off x="1187627" y="548652"/>
              <a:ext cx="576580" cy="576580"/>
            </a:xfrm>
            <a:custGeom>
              <a:avLst/>
              <a:gdLst/>
              <a:ahLst/>
              <a:cxnLst/>
              <a:rect l="l" t="t" r="r" b="b"/>
              <a:pathLst>
                <a:path w="576580" h="576580">
                  <a:moveTo>
                    <a:pt x="0" y="576059"/>
                  </a:moveTo>
                  <a:lnTo>
                    <a:pt x="576059" y="576059"/>
                  </a:lnTo>
                  <a:lnTo>
                    <a:pt x="576059" y="0"/>
                  </a:lnTo>
                  <a:lnTo>
                    <a:pt x="0" y="0"/>
                  </a:lnTo>
                  <a:lnTo>
                    <a:pt x="0" y="576059"/>
                  </a:lnTo>
                  <a:close/>
                </a:path>
              </a:pathLst>
            </a:custGeom>
            <a:ln w="25399">
              <a:solidFill>
                <a:srgbClr val="FFFFFF"/>
              </a:solidFill>
            </a:ln>
          </p:spPr>
          <p:txBody>
            <a:bodyPr wrap="square" lIns="0" tIns="0" rIns="0" bIns="0" rtlCol="0"/>
            <a:lstStyle/>
            <a:p>
              <a:endParaRPr/>
            </a:p>
          </p:txBody>
        </p:sp>
      </p:grpSp>
      <p:grpSp>
        <p:nvGrpSpPr>
          <p:cNvPr id="6" name="object 6"/>
          <p:cNvGrpSpPr/>
          <p:nvPr/>
        </p:nvGrpSpPr>
        <p:grpSpPr>
          <a:xfrm>
            <a:off x="1363105" y="3431498"/>
            <a:ext cx="6534150" cy="1811020"/>
            <a:chOff x="1363105" y="3431498"/>
            <a:chExt cx="6534150" cy="1811020"/>
          </a:xfrm>
        </p:grpSpPr>
        <p:pic>
          <p:nvPicPr>
            <p:cNvPr id="7" name="object 7"/>
            <p:cNvPicPr/>
            <p:nvPr/>
          </p:nvPicPr>
          <p:blipFill>
            <a:blip r:embed="rId3" cstate="print"/>
            <a:stretch>
              <a:fillRect/>
            </a:stretch>
          </p:blipFill>
          <p:spPr>
            <a:xfrm>
              <a:off x="1363105" y="3431498"/>
              <a:ext cx="6324544" cy="1642527"/>
            </a:xfrm>
            <a:prstGeom prst="rect">
              <a:avLst/>
            </a:prstGeom>
          </p:spPr>
        </p:pic>
        <p:sp>
          <p:nvSpPr>
            <p:cNvPr id="8" name="object 8"/>
            <p:cNvSpPr/>
            <p:nvPr/>
          </p:nvSpPr>
          <p:spPr>
            <a:xfrm>
              <a:off x="4283963" y="4797171"/>
              <a:ext cx="3600450" cy="432434"/>
            </a:xfrm>
            <a:custGeom>
              <a:avLst/>
              <a:gdLst/>
              <a:ahLst/>
              <a:cxnLst/>
              <a:rect l="l" t="t" r="r" b="b"/>
              <a:pathLst>
                <a:path w="3600450" h="432435">
                  <a:moveTo>
                    <a:pt x="3600449" y="0"/>
                  </a:moveTo>
                  <a:lnTo>
                    <a:pt x="0" y="0"/>
                  </a:lnTo>
                  <a:lnTo>
                    <a:pt x="0" y="432053"/>
                  </a:lnTo>
                  <a:lnTo>
                    <a:pt x="3600449" y="432053"/>
                  </a:lnTo>
                  <a:lnTo>
                    <a:pt x="3600449" y="0"/>
                  </a:lnTo>
                  <a:close/>
                </a:path>
              </a:pathLst>
            </a:custGeom>
            <a:solidFill>
              <a:srgbClr val="FFFFFF"/>
            </a:solidFill>
          </p:spPr>
          <p:txBody>
            <a:bodyPr wrap="square" lIns="0" tIns="0" rIns="0" bIns="0" rtlCol="0"/>
            <a:lstStyle/>
            <a:p>
              <a:endParaRPr/>
            </a:p>
          </p:txBody>
        </p:sp>
        <p:sp>
          <p:nvSpPr>
            <p:cNvPr id="9" name="object 9"/>
            <p:cNvSpPr/>
            <p:nvPr/>
          </p:nvSpPr>
          <p:spPr>
            <a:xfrm>
              <a:off x="4283963" y="4797171"/>
              <a:ext cx="3600450" cy="432434"/>
            </a:xfrm>
            <a:custGeom>
              <a:avLst/>
              <a:gdLst/>
              <a:ahLst/>
              <a:cxnLst/>
              <a:rect l="l" t="t" r="r" b="b"/>
              <a:pathLst>
                <a:path w="3600450" h="432435">
                  <a:moveTo>
                    <a:pt x="0" y="432053"/>
                  </a:moveTo>
                  <a:lnTo>
                    <a:pt x="3600449" y="432053"/>
                  </a:lnTo>
                  <a:lnTo>
                    <a:pt x="3600449" y="0"/>
                  </a:lnTo>
                  <a:lnTo>
                    <a:pt x="0" y="0"/>
                  </a:lnTo>
                  <a:lnTo>
                    <a:pt x="0" y="432053"/>
                  </a:lnTo>
                  <a:close/>
                </a:path>
              </a:pathLst>
            </a:custGeom>
            <a:ln w="25400">
              <a:solidFill>
                <a:srgbClr val="FFFFFF"/>
              </a:solidFill>
            </a:ln>
          </p:spPr>
          <p:txBody>
            <a:bodyPr wrap="square" lIns="0" tIns="0" rIns="0" bIns="0" rtlCol="0"/>
            <a:lstStyle/>
            <a:p>
              <a:endParaRPr/>
            </a:p>
          </p:txBody>
        </p:sp>
      </p:grpSp>
      <p:sp>
        <p:nvSpPr>
          <p:cNvPr id="10" name="object 10"/>
          <p:cNvSpPr/>
          <p:nvPr/>
        </p:nvSpPr>
        <p:spPr>
          <a:xfrm>
            <a:off x="1331594" y="1124711"/>
            <a:ext cx="6459855" cy="1944370"/>
          </a:xfrm>
          <a:custGeom>
            <a:avLst/>
            <a:gdLst/>
            <a:ahLst/>
            <a:cxnLst/>
            <a:rect l="l" t="t" r="r" b="b"/>
            <a:pathLst>
              <a:path w="6459855" h="1944370">
                <a:moveTo>
                  <a:pt x="0" y="1944243"/>
                </a:moveTo>
                <a:lnTo>
                  <a:pt x="6459474" y="1944243"/>
                </a:lnTo>
                <a:lnTo>
                  <a:pt x="6459474" y="0"/>
                </a:lnTo>
                <a:lnTo>
                  <a:pt x="0" y="0"/>
                </a:lnTo>
                <a:lnTo>
                  <a:pt x="0" y="1944243"/>
                </a:lnTo>
                <a:close/>
              </a:path>
            </a:pathLst>
          </a:custGeom>
          <a:ln w="25400">
            <a:solidFill>
              <a:srgbClr val="385D89"/>
            </a:solidFill>
          </a:ln>
        </p:spPr>
        <p:txBody>
          <a:bodyPr wrap="square" lIns="0" tIns="0" rIns="0" bIns="0" rtlCol="0"/>
          <a:lstStyle/>
          <a:p>
            <a:endParaRPr/>
          </a:p>
        </p:txBody>
      </p:sp>
      <p:sp>
        <p:nvSpPr>
          <p:cNvPr id="11" name="object 11"/>
          <p:cNvSpPr/>
          <p:nvPr/>
        </p:nvSpPr>
        <p:spPr>
          <a:xfrm>
            <a:off x="1335150" y="3284982"/>
            <a:ext cx="6459855" cy="1944370"/>
          </a:xfrm>
          <a:custGeom>
            <a:avLst/>
            <a:gdLst/>
            <a:ahLst/>
            <a:cxnLst/>
            <a:rect l="l" t="t" r="r" b="b"/>
            <a:pathLst>
              <a:path w="6459855" h="1944370">
                <a:moveTo>
                  <a:pt x="0" y="1944243"/>
                </a:moveTo>
                <a:lnTo>
                  <a:pt x="6459474" y="1944243"/>
                </a:lnTo>
                <a:lnTo>
                  <a:pt x="6459474" y="0"/>
                </a:lnTo>
                <a:lnTo>
                  <a:pt x="0" y="0"/>
                </a:lnTo>
                <a:lnTo>
                  <a:pt x="0" y="1944243"/>
                </a:lnTo>
                <a:close/>
              </a:path>
            </a:pathLst>
          </a:custGeom>
          <a:ln w="25400">
            <a:solidFill>
              <a:srgbClr val="385D89"/>
            </a:solidFill>
          </a:ln>
        </p:spPr>
        <p:txBody>
          <a:bodyPr wrap="square" lIns="0" tIns="0" rIns="0" bIns="0" rtlCol="0"/>
          <a:lstStyle/>
          <a:p>
            <a:endParaRPr/>
          </a:p>
        </p:txBody>
      </p:sp>
      <p:sp>
        <p:nvSpPr>
          <p:cNvPr id="12" name="object 12"/>
          <p:cNvSpPr/>
          <p:nvPr/>
        </p:nvSpPr>
        <p:spPr>
          <a:xfrm>
            <a:off x="2411729" y="2636901"/>
            <a:ext cx="1872614" cy="0"/>
          </a:xfrm>
          <a:custGeom>
            <a:avLst/>
            <a:gdLst/>
            <a:ahLst/>
            <a:cxnLst/>
            <a:rect l="l" t="t" r="r" b="b"/>
            <a:pathLst>
              <a:path w="1872614">
                <a:moveTo>
                  <a:pt x="0" y="0"/>
                </a:moveTo>
                <a:lnTo>
                  <a:pt x="1872233" y="0"/>
                </a:lnTo>
              </a:path>
            </a:pathLst>
          </a:custGeom>
          <a:ln w="9525">
            <a:solidFill>
              <a:srgbClr val="497DBA"/>
            </a:solidFill>
          </a:ln>
        </p:spPr>
        <p:txBody>
          <a:bodyPr wrap="square" lIns="0" tIns="0" rIns="0" bIns="0" rtlCol="0"/>
          <a:lstStyle/>
          <a:p>
            <a:endParaRPr/>
          </a:p>
        </p:txBody>
      </p:sp>
      <p:sp>
        <p:nvSpPr>
          <p:cNvPr id="13" name="object 13"/>
          <p:cNvSpPr/>
          <p:nvPr/>
        </p:nvSpPr>
        <p:spPr>
          <a:xfrm>
            <a:off x="3923919" y="1808860"/>
            <a:ext cx="2520315" cy="0"/>
          </a:xfrm>
          <a:custGeom>
            <a:avLst/>
            <a:gdLst/>
            <a:ahLst/>
            <a:cxnLst/>
            <a:rect l="l" t="t" r="r" b="b"/>
            <a:pathLst>
              <a:path w="2520315">
                <a:moveTo>
                  <a:pt x="0" y="0"/>
                </a:moveTo>
                <a:lnTo>
                  <a:pt x="2520315" y="0"/>
                </a:lnTo>
              </a:path>
            </a:pathLst>
          </a:custGeom>
          <a:ln w="9525">
            <a:solidFill>
              <a:srgbClr val="497DBA"/>
            </a:solidFill>
          </a:ln>
        </p:spPr>
        <p:txBody>
          <a:bodyPr wrap="square" lIns="0" tIns="0" rIns="0" bIns="0" rtlCol="0"/>
          <a:lstStyle/>
          <a:p>
            <a:endParaRPr/>
          </a:p>
        </p:txBody>
      </p:sp>
      <p:sp>
        <p:nvSpPr>
          <p:cNvPr id="14" name="object 14"/>
          <p:cNvSpPr/>
          <p:nvPr/>
        </p:nvSpPr>
        <p:spPr>
          <a:xfrm>
            <a:off x="5292090" y="3645027"/>
            <a:ext cx="1152525" cy="0"/>
          </a:xfrm>
          <a:custGeom>
            <a:avLst/>
            <a:gdLst/>
            <a:ahLst/>
            <a:cxnLst/>
            <a:rect l="l" t="t" r="r" b="b"/>
            <a:pathLst>
              <a:path w="1152525">
                <a:moveTo>
                  <a:pt x="0" y="0"/>
                </a:moveTo>
                <a:lnTo>
                  <a:pt x="1152144" y="0"/>
                </a:lnTo>
              </a:path>
            </a:pathLst>
          </a:custGeom>
          <a:ln w="9525">
            <a:solidFill>
              <a:srgbClr val="497DBA"/>
            </a:solidFill>
          </a:ln>
        </p:spPr>
        <p:txBody>
          <a:bodyPr wrap="square" lIns="0" tIns="0" rIns="0" bIns="0" rtlCol="0"/>
          <a:lstStyle/>
          <a:p>
            <a:endParaRPr/>
          </a:p>
        </p:txBody>
      </p:sp>
      <p:grpSp>
        <p:nvGrpSpPr>
          <p:cNvPr id="15" name="object 15"/>
          <p:cNvGrpSpPr/>
          <p:nvPr/>
        </p:nvGrpSpPr>
        <p:grpSpPr>
          <a:xfrm>
            <a:off x="1275841" y="5468530"/>
            <a:ext cx="6549390" cy="997585"/>
            <a:chOff x="1275841" y="5468530"/>
            <a:chExt cx="6549390" cy="997585"/>
          </a:xfrm>
        </p:grpSpPr>
        <p:pic>
          <p:nvPicPr>
            <p:cNvPr id="16" name="object 16"/>
            <p:cNvPicPr/>
            <p:nvPr/>
          </p:nvPicPr>
          <p:blipFill>
            <a:blip r:embed="rId4" cstate="print"/>
            <a:stretch>
              <a:fillRect/>
            </a:stretch>
          </p:blipFill>
          <p:spPr>
            <a:xfrm>
              <a:off x="1375409" y="5581027"/>
              <a:ext cx="3182111" cy="280416"/>
            </a:xfrm>
            <a:prstGeom prst="rect">
              <a:avLst/>
            </a:prstGeom>
          </p:spPr>
        </p:pic>
        <p:pic>
          <p:nvPicPr>
            <p:cNvPr id="17" name="object 17"/>
            <p:cNvPicPr/>
            <p:nvPr/>
          </p:nvPicPr>
          <p:blipFill>
            <a:blip r:embed="rId5" cstate="print"/>
            <a:stretch>
              <a:fillRect/>
            </a:stretch>
          </p:blipFill>
          <p:spPr>
            <a:xfrm>
              <a:off x="1275841" y="5854115"/>
              <a:ext cx="6248527" cy="311188"/>
            </a:xfrm>
            <a:prstGeom prst="rect">
              <a:avLst/>
            </a:prstGeom>
          </p:spPr>
        </p:pic>
        <p:sp>
          <p:nvSpPr>
            <p:cNvPr id="18" name="object 18"/>
            <p:cNvSpPr/>
            <p:nvPr/>
          </p:nvSpPr>
          <p:spPr>
            <a:xfrm>
              <a:off x="1440052" y="6105931"/>
              <a:ext cx="5940425" cy="0"/>
            </a:xfrm>
            <a:custGeom>
              <a:avLst/>
              <a:gdLst/>
              <a:ahLst/>
              <a:cxnLst/>
              <a:rect l="l" t="t" r="r" b="b"/>
              <a:pathLst>
                <a:path w="5940425">
                  <a:moveTo>
                    <a:pt x="0" y="0"/>
                  </a:moveTo>
                  <a:lnTo>
                    <a:pt x="5940298" y="0"/>
                  </a:lnTo>
                </a:path>
              </a:pathLst>
            </a:custGeom>
            <a:ln w="9525">
              <a:solidFill>
                <a:srgbClr val="FF0000"/>
              </a:solidFill>
            </a:ln>
          </p:spPr>
          <p:txBody>
            <a:bodyPr wrap="square" lIns="0" tIns="0" rIns="0" bIns="0" rtlCol="0"/>
            <a:lstStyle/>
            <a:p>
              <a:endParaRPr/>
            </a:p>
          </p:txBody>
        </p:sp>
        <p:sp>
          <p:nvSpPr>
            <p:cNvPr id="19" name="object 19"/>
            <p:cNvSpPr/>
            <p:nvPr/>
          </p:nvSpPr>
          <p:spPr>
            <a:xfrm>
              <a:off x="1352930" y="5481230"/>
              <a:ext cx="6459855" cy="972185"/>
            </a:xfrm>
            <a:custGeom>
              <a:avLst/>
              <a:gdLst/>
              <a:ahLst/>
              <a:cxnLst/>
              <a:rect l="l" t="t" r="r" b="b"/>
              <a:pathLst>
                <a:path w="6459855" h="972185">
                  <a:moveTo>
                    <a:pt x="0" y="972108"/>
                  </a:moveTo>
                  <a:lnTo>
                    <a:pt x="6459474" y="972108"/>
                  </a:lnTo>
                  <a:lnTo>
                    <a:pt x="6459474" y="0"/>
                  </a:lnTo>
                  <a:lnTo>
                    <a:pt x="0" y="0"/>
                  </a:lnTo>
                  <a:lnTo>
                    <a:pt x="0" y="972108"/>
                  </a:lnTo>
                  <a:close/>
                </a:path>
              </a:pathLst>
            </a:custGeom>
            <a:ln w="25400">
              <a:solidFill>
                <a:srgbClr val="385D89"/>
              </a:solidFill>
            </a:ln>
          </p:spPr>
          <p:txBody>
            <a:bodyPr wrap="square" lIns="0" tIns="0" rIns="0" bIns="0" rtlCol="0"/>
            <a:lstStyle/>
            <a:p>
              <a:endParaRPr/>
            </a:p>
          </p:txBody>
        </p:sp>
      </p:grpSp>
      <p:grpSp>
        <p:nvGrpSpPr>
          <p:cNvPr id="20" name="object 20"/>
          <p:cNvGrpSpPr/>
          <p:nvPr/>
        </p:nvGrpSpPr>
        <p:grpSpPr>
          <a:xfrm>
            <a:off x="1678939" y="679958"/>
            <a:ext cx="2859405" cy="385445"/>
            <a:chOff x="1678939" y="679958"/>
            <a:chExt cx="2859405" cy="385445"/>
          </a:xfrm>
        </p:grpSpPr>
        <p:sp>
          <p:nvSpPr>
            <p:cNvPr id="21" name="object 21"/>
            <p:cNvSpPr/>
            <p:nvPr/>
          </p:nvSpPr>
          <p:spPr>
            <a:xfrm>
              <a:off x="1691639" y="692658"/>
              <a:ext cx="2834005" cy="360045"/>
            </a:xfrm>
            <a:custGeom>
              <a:avLst/>
              <a:gdLst/>
              <a:ahLst/>
              <a:cxnLst/>
              <a:rect l="l" t="t" r="r" b="b"/>
              <a:pathLst>
                <a:path w="2834004" h="360044">
                  <a:moveTo>
                    <a:pt x="2833751" y="0"/>
                  </a:moveTo>
                  <a:lnTo>
                    <a:pt x="0" y="0"/>
                  </a:lnTo>
                  <a:lnTo>
                    <a:pt x="0" y="360045"/>
                  </a:lnTo>
                  <a:lnTo>
                    <a:pt x="2833751" y="360045"/>
                  </a:lnTo>
                  <a:lnTo>
                    <a:pt x="2833751" y="0"/>
                  </a:lnTo>
                  <a:close/>
                </a:path>
              </a:pathLst>
            </a:custGeom>
            <a:solidFill>
              <a:srgbClr val="FFFFFF"/>
            </a:solidFill>
          </p:spPr>
          <p:txBody>
            <a:bodyPr wrap="square" lIns="0" tIns="0" rIns="0" bIns="0" rtlCol="0"/>
            <a:lstStyle/>
            <a:p>
              <a:endParaRPr/>
            </a:p>
          </p:txBody>
        </p:sp>
        <p:sp>
          <p:nvSpPr>
            <p:cNvPr id="22" name="object 22"/>
            <p:cNvSpPr/>
            <p:nvPr/>
          </p:nvSpPr>
          <p:spPr>
            <a:xfrm>
              <a:off x="1691639" y="692658"/>
              <a:ext cx="2834005" cy="360045"/>
            </a:xfrm>
            <a:custGeom>
              <a:avLst/>
              <a:gdLst/>
              <a:ahLst/>
              <a:cxnLst/>
              <a:rect l="l" t="t" r="r" b="b"/>
              <a:pathLst>
                <a:path w="2834004" h="360044">
                  <a:moveTo>
                    <a:pt x="0" y="360045"/>
                  </a:moveTo>
                  <a:lnTo>
                    <a:pt x="2833751" y="360045"/>
                  </a:lnTo>
                  <a:lnTo>
                    <a:pt x="2833751" y="0"/>
                  </a:lnTo>
                  <a:lnTo>
                    <a:pt x="0" y="0"/>
                  </a:lnTo>
                  <a:lnTo>
                    <a:pt x="0" y="360045"/>
                  </a:lnTo>
                  <a:close/>
                </a:path>
              </a:pathLst>
            </a:custGeom>
            <a:ln w="25399">
              <a:solidFill>
                <a:srgbClr val="FFFFFF"/>
              </a:solidFill>
            </a:ln>
          </p:spPr>
          <p:txBody>
            <a:bodyPr wrap="square" lIns="0" tIns="0" rIns="0" bIns="0" rtlCol="0"/>
            <a:lstStyle/>
            <a:p>
              <a:endParaRPr/>
            </a:p>
          </p:txBody>
        </p:sp>
      </p:grpSp>
      <p:sp>
        <p:nvSpPr>
          <p:cNvPr id="23" name="object 23"/>
          <p:cNvSpPr txBox="1">
            <a:spLocks noGrp="1"/>
          </p:cNvSpPr>
          <p:nvPr>
            <p:ph type="title"/>
          </p:nvPr>
        </p:nvSpPr>
        <p:spPr>
          <a:prstGeom prst="rect">
            <a:avLst/>
          </a:prstGeom>
        </p:spPr>
        <p:txBody>
          <a:bodyPr vert="horz" wrap="square" lIns="0" tIns="234188" rIns="0" bIns="0" rtlCol="0">
            <a:spAutoFit/>
          </a:bodyPr>
          <a:lstStyle/>
          <a:p>
            <a:pPr marL="2065020">
              <a:lnSpc>
                <a:spcPct val="100000"/>
              </a:lnSpc>
              <a:spcBef>
                <a:spcPts val="95"/>
              </a:spcBef>
            </a:pPr>
            <a:r>
              <a:rPr spc="-10" dirty="0"/>
              <a:t>Polimerizzazioni</a:t>
            </a:r>
            <a:r>
              <a:rPr spc="-30" dirty="0"/>
              <a:t> </a:t>
            </a:r>
            <a:r>
              <a:rPr spc="-10" dirty="0"/>
              <a:t>ioniche</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2680" y="430148"/>
            <a:ext cx="745617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0000"/>
                </a:solidFill>
                <a:latin typeface="Times New Roman"/>
                <a:cs typeface="Times New Roman"/>
              </a:rPr>
              <a:t>I</a:t>
            </a:r>
            <a:r>
              <a:rPr sz="1800" spc="-35" dirty="0">
                <a:solidFill>
                  <a:srgbClr val="000000"/>
                </a:solidFill>
                <a:latin typeface="Times New Roman"/>
                <a:cs typeface="Times New Roman"/>
              </a:rPr>
              <a:t> </a:t>
            </a:r>
            <a:r>
              <a:rPr sz="1800" dirty="0">
                <a:solidFill>
                  <a:srgbClr val="000000"/>
                </a:solidFill>
                <a:latin typeface="Times New Roman"/>
                <a:cs typeface="Times New Roman"/>
              </a:rPr>
              <a:t>centri</a:t>
            </a:r>
            <a:r>
              <a:rPr sz="1800" spc="-35" dirty="0">
                <a:solidFill>
                  <a:srgbClr val="000000"/>
                </a:solidFill>
                <a:latin typeface="Times New Roman"/>
                <a:cs typeface="Times New Roman"/>
              </a:rPr>
              <a:t> </a:t>
            </a:r>
            <a:r>
              <a:rPr sz="1800" dirty="0">
                <a:solidFill>
                  <a:srgbClr val="000000"/>
                </a:solidFill>
                <a:latin typeface="Times New Roman"/>
                <a:cs typeface="Times New Roman"/>
              </a:rPr>
              <a:t>attivi</a:t>
            </a:r>
            <a:r>
              <a:rPr sz="1800" spc="-60" dirty="0">
                <a:solidFill>
                  <a:srgbClr val="000000"/>
                </a:solidFill>
                <a:latin typeface="Times New Roman"/>
                <a:cs typeface="Times New Roman"/>
              </a:rPr>
              <a:t> </a:t>
            </a:r>
            <a:r>
              <a:rPr sz="1800" dirty="0">
                <a:solidFill>
                  <a:srgbClr val="000000"/>
                </a:solidFill>
                <a:latin typeface="Times New Roman"/>
                <a:cs typeface="Times New Roman"/>
              </a:rPr>
              <a:t>nelle</a:t>
            </a:r>
            <a:r>
              <a:rPr sz="1800" spc="-30" dirty="0">
                <a:solidFill>
                  <a:srgbClr val="000000"/>
                </a:solidFill>
                <a:latin typeface="Times New Roman"/>
                <a:cs typeface="Times New Roman"/>
              </a:rPr>
              <a:t> </a:t>
            </a:r>
            <a:r>
              <a:rPr sz="1800" spc="-10" dirty="0">
                <a:solidFill>
                  <a:srgbClr val="000000"/>
                </a:solidFill>
                <a:latin typeface="Times New Roman"/>
                <a:cs typeface="Times New Roman"/>
              </a:rPr>
              <a:t>polimerizzazioni</a:t>
            </a:r>
            <a:r>
              <a:rPr sz="1800" spc="-55" dirty="0">
                <a:solidFill>
                  <a:srgbClr val="000000"/>
                </a:solidFill>
                <a:latin typeface="Times New Roman"/>
                <a:cs typeface="Times New Roman"/>
              </a:rPr>
              <a:t> </a:t>
            </a:r>
            <a:r>
              <a:rPr sz="1800" dirty="0">
                <a:solidFill>
                  <a:srgbClr val="000000"/>
                </a:solidFill>
                <a:latin typeface="Times New Roman"/>
                <a:cs typeface="Times New Roman"/>
              </a:rPr>
              <a:t>ioniche</a:t>
            </a:r>
            <a:r>
              <a:rPr sz="1800" spc="-50" dirty="0">
                <a:solidFill>
                  <a:srgbClr val="000000"/>
                </a:solidFill>
                <a:latin typeface="Times New Roman"/>
                <a:cs typeface="Times New Roman"/>
              </a:rPr>
              <a:t> </a:t>
            </a:r>
            <a:r>
              <a:rPr sz="1800" dirty="0">
                <a:solidFill>
                  <a:srgbClr val="000000"/>
                </a:solidFill>
                <a:latin typeface="Times New Roman"/>
                <a:cs typeface="Times New Roman"/>
              </a:rPr>
              <a:t>di</a:t>
            </a:r>
            <a:r>
              <a:rPr sz="1800" spc="-30" dirty="0">
                <a:solidFill>
                  <a:srgbClr val="000000"/>
                </a:solidFill>
                <a:latin typeface="Times New Roman"/>
                <a:cs typeface="Times New Roman"/>
              </a:rPr>
              <a:t> </a:t>
            </a:r>
            <a:r>
              <a:rPr sz="1800" dirty="0">
                <a:solidFill>
                  <a:srgbClr val="000000"/>
                </a:solidFill>
                <a:latin typeface="Times New Roman"/>
                <a:cs typeface="Times New Roman"/>
              </a:rPr>
              <a:t>monomeri</a:t>
            </a:r>
            <a:r>
              <a:rPr sz="1800" spc="-25" dirty="0">
                <a:solidFill>
                  <a:srgbClr val="000000"/>
                </a:solidFill>
                <a:latin typeface="Times New Roman"/>
                <a:cs typeface="Times New Roman"/>
              </a:rPr>
              <a:t> </a:t>
            </a:r>
            <a:r>
              <a:rPr sz="1800" dirty="0">
                <a:solidFill>
                  <a:srgbClr val="000000"/>
                </a:solidFill>
                <a:latin typeface="Times New Roman"/>
                <a:cs typeface="Times New Roman"/>
              </a:rPr>
              <a:t>etilenici</a:t>
            </a:r>
            <a:r>
              <a:rPr sz="1800" spc="-55" dirty="0">
                <a:solidFill>
                  <a:srgbClr val="000000"/>
                </a:solidFill>
                <a:latin typeface="Times New Roman"/>
                <a:cs typeface="Times New Roman"/>
              </a:rPr>
              <a:t> </a:t>
            </a:r>
            <a:r>
              <a:rPr sz="1800" dirty="0">
                <a:solidFill>
                  <a:srgbClr val="000000"/>
                </a:solidFill>
                <a:latin typeface="Times New Roman"/>
                <a:cs typeface="Times New Roman"/>
              </a:rPr>
              <a:t>o</a:t>
            </a:r>
            <a:r>
              <a:rPr sz="1800" spc="-40" dirty="0">
                <a:solidFill>
                  <a:srgbClr val="000000"/>
                </a:solidFill>
                <a:latin typeface="Times New Roman"/>
                <a:cs typeface="Times New Roman"/>
              </a:rPr>
              <a:t> </a:t>
            </a:r>
            <a:r>
              <a:rPr sz="1800" dirty="0">
                <a:solidFill>
                  <a:srgbClr val="000000"/>
                </a:solidFill>
                <a:latin typeface="Times New Roman"/>
                <a:cs typeface="Times New Roman"/>
              </a:rPr>
              <a:t>dienici</a:t>
            </a:r>
            <a:r>
              <a:rPr sz="1800" spc="-50" dirty="0">
                <a:solidFill>
                  <a:srgbClr val="000000"/>
                </a:solidFill>
                <a:latin typeface="Times New Roman"/>
                <a:cs typeface="Times New Roman"/>
              </a:rPr>
              <a:t> </a:t>
            </a:r>
            <a:r>
              <a:rPr sz="1800" spc="-10" dirty="0">
                <a:solidFill>
                  <a:srgbClr val="000000"/>
                </a:solidFill>
                <a:latin typeface="Times New Roman"/>
                <a:cs typeface="Times New Roman"/>
              </a:rPr>
              <a:t>sono:</a:t>
            </a:r>
            <a:endParaRPr sz="1800">
              <a:latin typeface="Times New Roman"/>
              <a:cs typeface="Times New Roman"/>
            </a:endParaRPr>
          </a:p>
        </p:txBody>
      </p:sp>
      <p:sp>
        <p:nvSpPr>
          <p:cNvPr id="3" name="object 3"/>
          <p:cNvSpPr txBox="1"/>
          <p:nvPr/>
        </p:nvSpPr>
        <p:spPr>
          <a:xfrm>
            <a:off x="1122680" y="929975"/>
            <a:ext cx="7600315" cy="1720850"/>
          </a:xfrm>
          <a:prstGeom prst="rect">
            <a:avLst/>
          </a:prstGeom>
        </p:spPr>
        <p:txBody>
          <a:bodyPr vert="horz" wrap="square" lIns="0" tIns="149860" rIns="0" bIns="0" rtlCol="0">
            <a:spAutoFit/>
          </a:bodyPr>
          <a:lstStyle/>
          <a:p>
            <a:pPr marL="299085" indent="-287020">
              <a:lnSpc>
                <a:spcPct val="100000"/>
              </a:lnSpc>
              <a:spcBef>
                <a:spcPts val="1180"/>
              </a:spcBef>
              <a:buFont typeface="Arial"/>
              <a:buChar char="•"/>
              <a:tabLst>
                <a:tab pos="299085" algn="l"/>
                <a:tab pos="299720" algn="l"/>
              </a:tabLst>
            </a:pPr>
            <a:r>
              <a:rPr sz="1800" b="1" spc="-10" dirty="0">
                <a:solidFill>
                  <a:srgbClr val="FF0000"/>
                </a:solidFill>
                <a:latin typeface="Times New Roman"/>
                <a:cs typeface="Times New Roman"/>
              </a:rPr>
              <a:t>Carbocationi</a:t>
            </a:r>
            <a:endParaRPr sz="1800">
              <a:latin typeface="Times New Roman"/>
              <a:cs typeface="Times New Roman"/>
            </a:endParaRPr>
          </a:p>
          <a:p>
            <a:pPr marL="299085" indent="-287020">
              <a:lnSpc>
                <a:spcPct val="100000"/>
              </a:lnSpc>
              <a:spcBef>
                <a:spcPts val="1080"/>
              </a:spcBef>
              <a:buFont typeface="Arial"/>
              <a:buChar char="•"/>
              <a:tabLst>
                <a:tab pos="299085" algn="l"/>
                <a:tab pos="299720" algn="l"/>
              </a:tabLst>
            </a:pPr>
            <a:r>
              <a:rPr sz="1800" b="1" spc="-10" dirty="0">
                <a:solidFill>
                  <a:srgbClr val="FF0000"/>
                </a:solidFill>
                <a:latin typeface="Times New Roman"/>
                <a:cs typeface="Times New Roman"/>
              </a:rPr>
              <a:t>Carbanioni</a:t>
            </a:r>
            <a:endParaRPr sz="1800">
              <a:latin typeface="Times New Roman"/>
              <a:cs typeface="Times New Roman"/>
            </a:endParaRPr>
          </a:p>
          <a:p>
            <a:pPr>
              <a:lnSpc>
                <a:spcPct val="100000"/>
              </a:lnSpc>
              <a:spcBef>
                <a:spcPts val="15"/>
              </a:spcBef>
            </a:pPr>
            <a:endParaRPr sz="2200">
              <a:latin typeface="Times New Roman"/>
              <a:cs typeface="Times New Roman"/>
            </a:endParaRPr>
          </a:p>
          <a:p>
            <a:pPr marL="12700" marR="5080">
              <a:lnSpc>
                <a:spcPct val="100000"/>
              </a:lnSpc>
            </a:pPr>
            <a:r>
              <a:rPr sz="1800" dirty="0">
                <a:latin typeface="Times New Roman"/>
                <a:cs typeface="Times New Roman"/>
              </a:rPr>
              <a:t>Monomeri</a:t>
            </a:r>
            <a:r>
              <a:rPr sz="1800" spc="5" dirty="0">
                <a:latin typeface="Times New Roman"/>
                <a:cs typeface="Times New Roman"/>
              </a:rPr>
              <a:t> </a:t>
            </a:r>
            <a:r>
              <a:rPr sz="1800" dirty="0">
                <a:latin typeface="Times New Roman"/>
                <a:cs typeface="Times New Roman"/>
              </a:rPr>
              <a:t>diversi</a:t>
            </a:r>
            <a:r>
              <a:rPr sz="1800" spc="-10" dirty="0">
                <a:latin typeface="Times New Roman"/>
                <a:cs typeface="Times New Roman"/>
              </a:rPr>
              <a:t> </a:t>
            </a:r>
            <a:r>
              <a:rPr sz="1800" dirty="0">
                <a:latin typeface="Times New Roman"/>
                <a:cs typeface="Times New Roman"/>
              </a:rPr>
              <a:t>dai monomeri</a:t>
            </a:r>
            <a:r>
              <a:rPr sz="1800" spc="10" dirty="0">
                <a:latin typeface="Times New Roman"/>
                <a:cs typeface="Times New Roman"/>
              </a:rPr>
              <a:t> </a:t>
            </a:r>
            <a:r>
              <a:rPr sz="1800" dirty="0">
                <a:latin typeface="Times New Roman"/>
                <a:cs typeface="Times New Roman"/>
              </a:rPr>
              <a:t>vinilici</a:t>
            </a:r>
            <a:r>
              <a:rPr sz="1800" spc="-25" dirty="0">
                <a:latin typeface="Times New Roman"/>
                <a:cs typeface="Times New Roman"/>
              </a:rPr>
              <a:t> </a:t>
            </a:r>
            <a:r>
              <a:rPr sz="1800" dirty="0">
                <a:latin typeface="Times New Roman"/>
                <a:cs typeface="Times New Roman"/>
              </a:rPr>
              <a:t>(aldeidi,</a:t>
            </a:r>
            <a:r>
              <a:rPr sz="1800" spc="-15" dirty="0">
                <a:latin typeface="Times New Roman"/>
                <a:cs typeface="Times New Roman"/>
              </a:rPr>
              <a:t> </a:t>
            </a:r>
            <a:r>
              <a:rPr sz="1800" dirty="0">
                <a:latin typeface="Times New Roman"/>
                <a:cs typeface="Times New Roman"/>
              </a:rPr>
              <a:t>chetoni,</a:t>
            </a:r>
            <a:r>
              <a:rPr sz="1800" spc="-30" dirty="0">
                <a:latin typeface="Times New Roman"/>
                <a:cs typeface="Times New Roman"/>
              </a:rPr>
              <a:t> </a:t>
            </a:r>
            <a:r>
              <a:rPr sz="1800" dirty="0">
                <a:latin typeface="Times New Roman"/>
                <a:cs typeface="Times New Roman"/>
              </a:rPr>
              <a:t>eteri</a:t>
            </a:r>
            <a:r>
              <a:rPr sz="1800" spc="-15" dirty="0">
                <a:latin typeface="Times New Roman"/>
                <a:cs typeface="Times New Roman"/>
              </a:rPr>
              <a:t> </a:t>
            </a:r>
            <a:r>
              <a:rPr sz="1800" dirty="0">
                <a:latin typeface="Times New Roman"/>
                <a:cs typeface="Times New Roman"/>
              </a:rPr>
              <a:t>e</a:t>
            </a:r>
            <a:r>
              <a:rPr sz="1800" spc="5" dirty="0">
                <a:latin typeface="Times New Roman"/>
                <a:cs typeface="Times New Roman"/>
              </a:rPr>
              <a:t> </a:t>
            </a:r>
            <a:r>
              <a:rPr sz="1800" dirty="0">
                <a:latin typeface="Times New Roman"/>
                <a:cs typeface="Times New Roman"/>
              </a:rPr>
              <a:t>lattami</a:t>
            </a:r>
            <a:r>
              <a:rPr sz="1800" spc="-20" dirty="0">
                <a:latin typeface="Times New Roman"/>
                <a:cs typeface="Times New Roman"/>
              </a:rPr>
              <a:t> </a:t>
            </a:r>
            <a:r>
              <a:rPr sz="1800" spc="-10" dirty="0">
                <a:latin typeface="Times New Roman"/>
                <a:cs typeface="Times New Roman"/>
              </a:rPr>
              <a:t>ciclici,…) </a:t>
            </a:r>
            <a:r>
              <a:rPr sz="1800" dirty="0">
                <a:latin typeface="Times New Roman"/>
                <a:cs typeface="Times New Roman"/>
              </a:rPr>
              <a:t>hanno</a:t>
            </a:r>
            <a:r>
              <a:rPr sz="1800" spc="5" dirty="0">
                <a:latin typeface="Times New Roman"/>
                <a:cs typeface="Times New Roman"/>
              </a:rPr>
              <a:t> </a:t>
            </a:r>
            <a:r>
              <a:rPr sz="1800" dirty="0">
                <a:latin typeface="Times New Roman"/>
                <a:cs typeface="Times New Roman"/>
              </a:rPr>
              <a:t>centri</a:t>
            </a:r>
            <a:r>
              <a:rPr sz="1800" spc="-10" dirty="0">
                <a:latin typeface="Times New Roman"/>
                <a:cs typeface="Times New Roman"/>
              </a:rPr>
              <a:t> </a:t>
            </a:r>
            <a:r>
              <a:rPr sz="1800" dirty="0">
                <a:latin typeface="Times New Roman"/>
                <a:cs typeface="Times New Roman"/>
              </a:rPr>
              <a:t>attivi</a:t>
            </a:r>
            <a:r>
              <a:rPr sz="1800" spc="-10" dirty="0">
                <a:latin typeface="Times New Roman"/>
                <a:cs typeface="Times New Roman"/>
              </a:rPr>
              <a:t> come:</a:t>
            </a:r>
            <a:endParaRPr sz="1800">
              <a:latin typeface="Times New Roman"/>
              <a:cs typeface="Times New Roman"/>
            </a:endParaRPr>
          </a:p>
        </p:txBody>
      </p:sp>
      <p:sp>
        <p:nvSpPr>
          <p:cNvPr id="4" name="object 4"/>
          <p:cNvSpPr txBox="1"/>
          <p:nvPr/>
        </p:nvSpPr>
        <p:spPr>
          <a:xfrm>
            <a:off x="1097280" y="2899664"/>
            <a:ext cx="2510155" cy="299720"/>
          </a:xfrm>
          <a:prstGeom prst="rect">
            <a:avLst/>
          </a:prstGeom>
        </p:spPr>
        <p:txBody>
          <a:bodyPr vert="horz" wrap="square" lIns="0" tIns="12700" rIns="0" bIns="0" rtlCol="0">
            <a:spAutoFit/>
          </a:bodyPr>
          <a:lstStyle/>
          <a:p>
            <a:pPr marL="324485" indent="-287020">
              <a:lnSpc>
                <a:spcPct val="100000"/>
              </a:lnSpc>
              <a:spcBef>
                <a:spcPts val="100"/>
              </a:spcBef>
              <a:buFont typeface="Arial"/>
              <a:buChar char="•"/>
              <a:tabLst>
                <a:tab pos="324485" algn="l"/>
                <a:tab pos="325120" algn="l"/>
                <a:tab pos="1828164" algn="l"/>
              </a:tabLst>
            </a:pPr>
            <a:r>
              <a:rPr sz="1800" dirty="0">
                <a:latin typeface="Times New Roman"/>
                <a:cs typeface="Times New Roman"/>
              </a:rPr>
              <a:t>Ione</a:t>
            </a:r>
            <a:r>
              <a:rPr sz="1800" spc="-5" dirty="0">
                <a:latin typeface="Times New Roman"/>
                <a:cs typeface="Times New Roman"/>
              </a:rPr>
              <a:t> </a:t>
            </a:r>
            <a:r>
              <a:rPr sz="1800" spc="-10" dirty="0">
                <a:latin typeface="Times New Roman"/>
                <a:cs typeface="Times New Roman"/>
              </a:rPr>
              <a:t>ossonio</a:t>
            </a:r>
            <a:r>
              <a:rPr sz="1800" dirty="0">
                <a:latin typeface="Times New Roman"/>
                <a:cs typeface="Times New Roman"/>
              </a:rPr>
              <a:t>	</a:t>
            </a:r>
            <a:r>
              <a:rPr sz="1800" spc="-10" dirty="0">
                <a:latin typeface="Times New Roman"/>
                <a:cs typeface="Times New Roman"/>
              </a:rPr>
              <a:t>[R</a:t>
            </a:r>
            <a:r>
              <a:rPr sz="1800" spc="-15" baseline="-20833" dirty="0">
                <a:latin typeface="Times New Roman"/>
                <a:cs typeface="Times New Roman"/>
              </a:rPr>
              <a:t>3</a:t>
            </a:r>
            <a:r>
              <a:rPr sz="1800" spc="-10" dirty="0">
                <a:latin typeface="Times New Roman"/>
                <a:cs typeface="Times New Roman"/>
              </a:rPr>
              <a:t>O]</a:t>
            </a:r>
            <a:r>
              <a:rPr sz="1800" spc="-15" baseline="25462" dirty="0">
                <a:latin typeface="Times New Roman"/>
                <a:cs typeface="Times New Roman"/>
              </a:rPr>
              <a:t>+</a:t>
            </a:r>
            <a:endParaRPr sz="1800" baseline="25462">
              <a:latin typeface="Times New Roman"/>
              <a:cs typeface="Times New Roman"/>
            </a:endParaRPr>
          </a:p>
        </p:txBody>
      </p:sp>
      <p:sp>
        <p:nvSpPr>
          <p:cNvPr id="5" name="object 5"/>
          <p:cNvSpPr txBox="1"/>
          <p:nvPr/>
        </p:nvSpPr>
        <p:spPr>
          <a:xfrm>
            <a:off x="3815334" y="2899664"/>
            <a:ext cx="2042795" cy="848994"/>
          </a:xfrm>
          <a:prstGeom prst="rect">
            <a:avLst/>
          </a:prstGeom>
        </p:spPr>
        <p:txBody>
          <a:bodyPr vert="horz" wrap="square" lIns="0" tIns="12700" rIns="0" bIns="0" rtlCol="0">
            <a:spAutoFit/>
          </a:bodyPr>
          <a:lstStyle/>
          <a:p>
            <a:pPr marL="25400" marR="30480" indent="4445">
              <a:lnSpc>
                <a:spcPct val="100000"/>
              </a:lnSpc>
              <a:spcBef>
                <a:spcPts val="100"/>
              </a:spcBef>
            </a:pPr>
            <a:r>
              <a:rPr sz="1800" dirty="0">
                <a:latin typeface="Times New Roman"/>
                <a:cs typeface="Times New Roman"/>
              </a:rPr>
              <a:t>primari</a:t>
            </a:r>
            <a:r>
              <a:rPr sz="1800" spc="-60" dirty="0">
                <a:latin typeface="Times New Roman"/>
                <a:cs typeface="Times New Roman"/>
              </a:rPr>
              <a:t> </a:t>
            </a:r>
            <a:r>
              <a:rPr sz="1800" spc="-10" dirty="0">
                <a:latin typeface="Times New Roman"/>
                <a:cs typeface="Times New Roman"/>
              </a:rPr>
              <a:t>[RH</a:t>
            </a:r>
            <a:r>
              <a:rPr sz="1800" spc="-15" baseline="-20833" dirty="0">
                <a:latin typeface="Times New Roman"/>
                <a:cs typeface="Times New Roman"/>
              </a:rPr>
              <a:t>2</a:t>
            </a:r>
            <a:r>
              <a:rPr sz="1800" spc="-10" dirty="0">
                <a:latin typeface="Times New Roman"/>
                <a:cs typeface="Times New Roman"/>
              </a:rPr>
              <a:t>O]</a:t>
            </a:r>
            <a:r>
              <a:rPr sz="1800" spc="-15" baseline="25462" dirty="0">
                <a:latin typeface="Times New Roman"/>
                <a:cs typeface="Times New Roman"/>
              </a:rPr>
              <a:t>+</a:t>
            </a:r>
            <a:r>
              <a:rPr sz="1800" spc="-10" dirty="0">
                <a:latin typeface="Times New Roman"/>
                <a:cs typeface="Times New Roman"/>
              </a:rPr>
              <a:t>X</a:t>
            </a:r>
            <a:r>
              <a:rPr sz="1800" spc="-15" baseline="25462" dirty="0">
                <a:latin typeface="Times New Roman"/>
                <a:cs typeface="Times New Roman"/>
              </a:rPr>
              <a:t>− </a:t>
            </a:r>
            <a:r>
              <a:rPr sz="1800" dirty="0">
                <a:latin typeface="Times New Roman"/>
                <a:cs typeface="Times New Roman"/>
              </a:rPr>
              <a:t>secondari</a:t>
            </a:r>
            <a:r>
              <a:rPr sz="1800" spc="-25" dirty="0">
                <a:latin typeface="Times New Roman"/>
                <a:cs typeface="Times New Roman"/>
              </a:rPr>
              <a:t> </a:t>
            </a:r>
            <a:r>
              <a:rPr sz="1800" spc="-10" dirty="0">
                <a:latin typeface="Times New Roman"/>
                <a:cs typeface="Times New Roman"/>
              </a:rPr>
              <a:t>[R</a:t>
            </a:r>
            <a:r>
              <a:rPr sz="1800" spc="-15" baseline="-20833" dirty="0">
                <a:latin typeface="Times New Roman"/>
                <a:cs typeface="Times New Roman"/>
              </a:rPr>
              <a:t>2</a:t>
            </a:r>
            <a:r>
              <a:rPr sz="1800" spc="-10" dirty="0">
                <a:latin typeface="Times New Roman"/>
                <a:cs typeface="Times New Roman"/>
              </a:rPr>
              <a:t>HO]</a:t>
            </a:r>
            <a:r>
              <a:rPr sz="1800" spc="-15" baseline="25462" dirty="0">
                <a:latin typeface="Times New Roman"/>
                <a:cs typeface="Times New Roman"/>
              </a:rPr>
              <a:t>+</a:t>
            </a:r>
            <a:r>
              <a:rPr sz="1800" spc="-10" dirty="0">
                <a:latin typeface="Times New Roman"/>
                <a:cs typeface="Times New Roman"/>
              </a:rPr>
              <a:t>X</a:t>
            </a:r>
            <a:r>
              <a:rPr sz="1800" spc="-15" baseline="25462" dirty="0">
                <a:latin typeface="Times New Roman"/>
                <a:cs typeface="Times New Roman"/>
              </a:rPr>
              <a:t>− </a:t>
            </a:r>
            <a:r>
              <a:rPr sz="1800" dirty="0">
                <a:latin typeface="Times New Roman"/>
                <a:cs typeface="Times New Roman"/>
              </a:rPr>
              <a:t>terziari</a:t>
            </a:r>
            <a:r>
              <a:rPr sz="1800" spc="-15" dirty="0">
                <a:latin typeface="Times New Roman"/>
                <a:cs typeface="Times New Roman"/>
              </a:rPr>
              <a:t> </a:t>
            </a:r>
            <a:r>
              <a:rPr sz="1800" spc="-10" dirty="0">
                <a:latin typeface="Times New Roman"/>
                <a:cs typeface="Times New Roman"/>
              </a:rPr>
              <a:t>[R</a:t>
            </a:r>
            <a:r>
              <a:rPr sz="1800" spc="-15" baseline="-20833" dirty="0">
                <a:latin typeface="Times New Roman"/>
                <a:cs typeface="Times New Roman"/>
              </a:rPr>
              <a:t>3</a:t>
            </a:r>
            <a:r>
              <a:rPr sz="1800" spc="-10" dirty="0">
                <a:latin typeface="Times New Roman"/>
                <a:cs typeface="Times New Roman"/>
              </a:rPr>
              <a:t>O]</a:t>
            </a:r>
            <a:r>
              <a:rPr sz="1800" spc="-15" baseline="25462" dirty="0">
                <a:latin typeface="Times New Roman"/>
                <a:cs typeface="Times New Roman"/>
              </a:rPr>
              <a:t>+</a:t>
            </a:r>
            <a:r>
              <a:rPr sz="1800" spc="-10" dirty="0">
                <a:latin typeface="Times New Roman"/>
                <a:cs typeface="Times New Roman"/>
              </a:rPr>
              <a:t>X</a:t>
            </a:r>
            <a:r>
              <a:rPr sz="1800" spc="-15" baseline="25462" dirty="0">
                <a:latin typeface="Times New Roman"/>
                <a:cs typeface="Times New Roman"/>
              </a:rPr>
              <a:t>−</a:t>
            </a:r>
            <a:endParaRPr sz="1800" baseline="25462">
              <a:latin typeface="Times New Roman"/>
              <a:cs typeface="Times New Roman"/>
            </a:endParaRPr>
          </a:p>
        </p:txBody>
      </p:sp>
      <p:sp>
        <p:nvSpPr>
          <p:cNvPr id="6" name="object 6"/>
          <p:cNvSpPr txBox="1"/>
          <p:nvPr/>
        </p:nvSpPr>
        <p:spPr>
          <a:xfrm>
            <a:off x="1122680" y="4017009"/>
            <a:ext cx="1627505" cy="299720"/>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1800" dirty="0">
                <a:latin typeface="Times New Roman"/>
                <a:cs typeface="Times New Roman"/>
              </a:rPr>
              <a:t>Ione</a:t>
            </a:r>
            <a:r>
              <a:rPr sz="1800" spc="-5" dirty="0">
                <a:latin typeface="Times New Roman"/>
                <a:cs typeface="Times New Roman"/>
              </a:rPr>
              <a:t> </a:t>
            </a:r>
            <a:r>
              <a:rPr sz="1800" spc="-10" dirty="0">
                <a:latin typeface="Times New Roman"/>
                <a:cs typeface="Times New Roman"/>
              </a:rPr>
              <a:t>alcossido</a:t>
            </a:r>
            <a:endParaRPr sz="1800">
              <a:latin typeface="Times New Roman"/>
              <a:cs typeface="Times New Roman"/>
            </a:endParaRPr>
          </a:p>
        </p:txBody>
      </p:sp>
      <p:sp>
        <p:nvSpPr>
          <p:cNvPr id="7" name="object 7"/>
          <p:cNvSpPr txBox="1"/>
          <p:nvPr/>
        </p:nvSpPr>
        <p:spPr>
          <a:xfrm>
            <a:off x="1122680" y="4703191"/>
            <a:ext cx="1626870" cy="299720"/>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1800" dirty="0">
                <a:latin typeface="Times New Roman"/>
                <a:cs typeface="Times New Roman"/>
              </a:rPr>
              <a:t>Ione</a:t>
            </a:r>
            <a:r>
              <a:rPr sz="1800" spc="-5" dirty="0">
                <a:latin typeface="Times New Roman"/>
                <a:cs typeface="Times New Roman"/>
              </a:rPr>
              <a:t> </a:t>
            </a:r>
            <a:r>
              <a:rPr sz="1800" spc="-10" dirty="0">
                <a:latin typeface="Times New Roman"/>
                <a:cs typeface="Times New Roman"/>
              </a:rPr>
              <a:t>solfonico</a:t>
            </a:r>
            <a:endParaRPr sz="1800">
              <a:latin typeface="Times New Roman"/>
              <a:cs typeface="Times New Roman"/>
            </a:endParaRPr>
          </a:p>
        </p:txBody>
      </p:sp>
      <p:sp>
        <p:nvSpPr>
          <p:cNvPr id="8" name="object 8"/>
          <p:cNvSpPr txBox="1"/>
          <p:nvPr/>
        </p:nvSpPr>
        <p:spPr>
          <a:xfrm>
            <a:off x="1097280" y="5388965"/>
            <a:ext cx="2835275" cy="340995"/>
          </a:xfrm>
          <a:prstGeom prst="rect">
            <a:avLst/>
          </a:prstGeom>
        </p:spPr>
        <p:txBody>
          <a:bodyPr vert="horz" wrap="square" lIns="0" tIns="12700" rIns="0" bIns="0" rtlCol="0">
            <a:spAutoFit/>
          </a:bodyPr>
          <a:lstStyle/>
          <a:p>
            <a:pPr marL="324485" indent="-287020">
              <a:lnSpc>
                <a:spcPts val="1600"/>
              </a:lnSpc>
              <a:spcBef>
                <a:spcPts val="100"/>
              </a:spcBef>
              <a:buFont typeface="Arial"/>
              <a:buChar char="•"/>
              <a:tabLst>
                <a:tab pos="324485" algn="l"/>
                <a:tab pos="325120" algn="l"/>
                <a:tab pos="2049780" algn="l"/>
              </a:tabLst>
            </a:pPr>
            <a:r>
              <a:rPr sz="1800" dirty="0">
                <a:latin typeface="Times New Roman"/>
                <a:cs typeface="Times New Roman"/>
              </a:rPr>
              <a:t>Ione</a:t>
            </a:r>
            <a:r>
              <a:rPr sz="1800" spc="-5" dirty="0">
                <a:latin typeface="Times New Roman"/>
                <a:cs typeface="Times New Roman"/>
              </a:rPr>
              <a:t> </a:t>
            </a:r>
            <a:r>
              <a:rPr sz="1800" spc="-10" dirty="0">
                <a:latin typeface="Times New Roman"/>
                <a:cs typeface="Times New Roman"/>
              </a:rPr>
              <a:t>ammonio</a:t>
            </a:r>
            <a:r>
              <a:rPr sz="1800" dirty="0">
                <a:latin typeface="Times New Roman"/>
                <a:cs typeface="Times New Roman"/>
              </a:rPr>
              <a:t>	R-NH</a:t>
            </a:r>
            <a:r>
              <a:rPr sz="1800" spc="120" dirty="0">
                <a:latin typeface="Times New Roman"/>
                <a:cs typeface="Times New Roman"/>
              </a:rPr>
              <a:t> </a:t>
            </a:r>
            <a:r>
              <a:rPr sz="1800" spc="-75" baseline="25462" dirty="0">
                <a:latin typeface="Times New Roman"/>
                <a:cs typeface="Times New Roman"/>
              </a:rPr>
              <a:t>+</a:t>
            </a:r>
            <a:endParaRPr sz="1800" baseline="25462">
              <a:latin typeface="Times New Roman"/>
              <a:cs typeface="Times New Roman"/>
            </a:endParaRPr>
          </a:p>
          <a:p>
            <a:pPr marR="141605" algn="r">
              <a:lnSpc>
                <a:spcPts val="880"/>
              </a:lnSpc>
            </a:pPr>
            <a:r>
              <a:rPr sz="1200" dirty="0">
                <a:latin typeface="Times New Roman"/>
                <a:cs typeface="Times New Roman"/>
              </a:rPr>
              <a:t>3</a:t>
            </a:r>
            <a:endParaRPr sz="1200">
              <a:latin typeface="Times New Roman"/>
              <a:cs typeface="Times New Roman"/>
            </a:endParaRPr>
          </a:p>
        </p:txBody>
      </p:sp>
      <p:grpSp>
        <p:nvGrpSpPr>
          <p:cNvPr id="9" name="object 9"/>
          <p:cNvGrpSpPr/>
          <p:nvPr/>
        </p:nvGrpSpPr>
        <p:grpSpPr>
          <a:xfrm>
            <a:off x="3027362" y="4017708"/>
            <a:ext cx="3267075" cy="381000"/>
            <a:chOff x="3027362" y="4017708"/>
            <a:chExt cx="3267075" cy="381000"/>
          </a:xfrm>
        </p:grpSpPr>
        <p:pic>
          <p:nvPicPr>
            <p:cNvPr id="10" name="object 10"/>
            <p:cNvPicPr/>
            <p:nvPr/>
          </p:nvPicPr>
          <p:blipFill>
            <a:blip r:embed="rId2" cstate="print"/>
            <a:stretch>
              <a:fillRect/>
            </a:stretch>
          </p:blipFill>
          <p:spPr>
            <a:xfrm>
              <a:off x="3122548" y="4084447"/>
              <a:ext cx="3095625" cy="200025"/>
            </a:xfrm>
            <a:prstGeom prst="rect">
              <a:avLst/>
            </a:prstGeom>
          </p:spPr>
        </p:pic>
        <p:sp>
          <p:nvSpPr>
            <p:cNvPr id="11" name="object 11"/>
            <p:cNvSpPr/>
            <p:nvPr/>
          </p:nvSpPr>
          <p:spPr>
            <a:xfrm>
              <a:off x="3032125" y="4022471"/>
              <a:ext cx="3257550" cy="371475"/>
            </a:xfrm>
            <a:custGeom>
              <a:avLst/>
              <a:gdLst/>
              <a:ahLst/>
              <a:cxnLst/>
              <a:rect l="l" t="t" r="r" b="b"/>
              <a:pathLst>
                <a:path w="3257550" h="371475">
                  <a:moveTo>
                    <a:pt x="0" y="371474"/>
                  </a:moveTo>
                  <a:lnTo>
                    <a:pt x="3257550" y="371474"/>
                  </a:lnTo>
                  <a:lnTo>
                    <a:pt x="3257550" y="0"/>
                  </a:lnTo>
                  <a:lnTo>
                    <a:pt x="0" y="0"/>
                  </a:lnTo>
                  <a:lnTo>
                    <a:pt x="0" y="371474"/>
                  </a:lnTo>
                  <a:close/>
                </a:path>
              </a:pathLst>
            </a:custGeom>
            <a:ln w="9525">
              <a:solidFill>
                <a:srgbClr val="000000"/>
              </a:solidFill>
            </a:ln>
          </p:spPr>
          <p:txBody>
            <a:bodyPr wrap="square" lIns="0" tIns="0" rIns="0" bIns="0" rtlCol="0"/>
            <a:lstStyle/>
            <a:p>
              <a:endParaRPr/>
            </a:p>
          </p:txBody>
        </p:sp>
      </p:grpSp>
      <p:sp>
        <p:nvSpPr>
          <p:cNvPr id="12" name="object 12"/>
          <p:cNvSpPr txBox="1"/>
          <p:nvPr/>
        </p:nvSpPr>
        <p:spPr>
          <a:xfrm>
            <a:off x="3038220" y="4692256"/>
            <a:ext cx="1520190" cy="369570"/>
          </a:xfrm>
          <a:prstGeom prst="rect">
            <a:avLst/>
          </a:prstGeom>
          <a:ln w="9525">
            <a:solidFill>
              <a:srgbClr val="000000"/>
            </a:solidFill>
          </a:ln>
        </p:spPr>
        <p:txBody>
          <a:bodyPr vert="horz" wrap="square" lIns="0" tIns="39370" rIns="0" bIns="0" rtlCol="0">
            <a:spAutoFit/>
          </a:bodyPr>
          <a:lstStyle/>
          <a:p>
            <a:pPr marL="92075">
              <a:lnSpc>
                <a:spcPct val="100000"/>
              </a:lnSpc>
              <a:spcBef>
                <a:spcPts val="310"/>
              </a:spcBef>
            </a:pPr>
            <a:r>
              <a:rPr sz="1800" spc="-10" dirty="0">
                <a:latin typeface="Times New Roman"/>
                <a:cs typeface="Times New Roman"/>
              </a:rPr>
              <a:t>R-S(=O)</a:t>
            </a:r>
            <a:r>
              <a:rPr sz="1800" spc="-15" baseline="-20833" dirty="0">
                <a:latin typeface="Times New Roman"/>
                <a:cs typeface="Times New Roman"/>
              </a:rPr>
              <a:t>2</a:t>
            </a:r>
            <a:r>
              <a:rPr sz="1800" spc="-10" dirty="0">
                <a:latin typeface="Times New Roman"/>
                <a:cs typeface="Times New Roman"/>
              </a:rPr>
              <a:t>-</a:t>
            </a:r>
            <a:r>
              <a:rPr sz="1800" spc="-25" dirty="0">
                <a:latin typeface="Times New Roman"/>
                <a:cs typeface="Times New Roman"/>
              </a:rPr>
              <a:t>OH</a:t>
            </a:r>
            <a:endParaRPr sz="1800">
              <a:latin typeface="Times New Roman"/>
              <a:cs typeface="Times New Roman"/>
            </a:endParaRPr>
          </a:p>
        </p:txBody>
      </p:sp>
      <p:sp>
        <p:nvSpPr>
          <p:cNvPr id="13" name="object 13"/>
          <p:cNvSpPr/>
          <p:nvPr/>
        </p:nvSpPr>
        <p:spPr>
          <a:xfrm>
            <a:off x="2843783" y="2924949"/>
            <a:ext cx="4112260" cy="864235"/>
          </a:xfrm>
          <a:custGeom>
            <a:avLst/>
            <a:gdLst/>
            <a:ahLst/>
            <a:cxnLst/>
            <a:rect l="l" t="t" r="r" b="b"/>
            <a:pathLst>
              <a:path w="4112259" h="864235">
                <a:moveTo>
                  <a:pt x="0" y="864095"/>
                </a:moveTo>
                <a:lnTo>
                  <a:pt x="4112133" y="864095"/>
                </a:lnTo>
                <a:lnTo>
                  <a:pt x="4112133" y="0"/>
                </a:lnTo>
                <a:lnTo>
                  <a:pt x="0" y="0"/>
                </a:lnTo>
                <a:lnTo>
                  <a:pt x="0" y="864095"/>
                </a:lnTo>
                <a:close/>
              </a:path>
            </a:pathLst>
          </a:custGeom>
          <a:ln w="25400">
            <a:solidFill>
              <a:srgbClr val="000000"/>
            </a:solidFill>
          </a:ln>
        </p:spPr>
        <p:txBody>
          <a:bodyPr wrap="square" lIns="0" tIns="0" rIns="0" bIns="0" rtlCol="0"/>
          <a:lstStyle/>
          <a:p>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72234" y="699227"/>
            <a:ext cx="6020435" cy="5451475"/>
            <a:chOff x="1572234" y="699227"/>
            <a:chExt cx="6020435" cy="5451475"/>
          </a:xfrm>
        </p:grpSpPr>
        <p:pic>
          <p:nvPicPr>
            <p:cNvPr id="3" name="object 3"/>
            <p:cNvPicPr/>
            <p:nvPr/>
          </p:nvPicPr>
          <p:blipFill>
            <a:blip r:embed="rId2" cstate="print"/>
            <a:stretch>
              <a:fillRect/>
            </a:stretch>
          </p:blipFill>
          <p:spPr>
            <a:xfrm>
              <a:off x="1572234" y="699227"/>
              <a:ext cx="6020318" cy="5451235"/>
            </a:xfrm>
            <a:prstGeom prst="rect">
              <a:avLst/>
            </a:prstGeom>
          </p:spPr>
        </p:pic>
        <p:sp>
          <p:nvSpPr>
            <p:cNvPr id="4" name="object 4"/>
            <p:cNvSpPr/>
            <p:nvPr/>
          </p:nvSpPr>
          <p:spPr>
            <a:xfrm>
              <a:off x="1835657" y="1124711"/>
              <a:ext cx="864235" cy="216535"/>
            </a:xfrm>
            <a:custGeom>
              <a:avLst/>
              <a:gdLst/>
              <a:ahLst/>
              <a:cxnLst/>
              <a:rect l="l" t="t" r="r" b="b"/>
              <a:pathLst>
                <a:path w="864235" h="216534">
                  <a:moveTo>
                    <a:pt x="864095" y="0"/>
                  </a:moveTo>
                  <a:lnTo>
                    <a:pt x="0" y="0"/>
                  </a:lnTo>
                  <a:lnTo>
                    <a:pt x="0" y="216026"/>
                  </a:lnTo>
                  <a:lnTo>
                    <a:pt x="864095" y="216026"/>
                  </a:lnTo>
                  <a:lnTo>
                    <a:pt x="864095" y="0"/>
                  </a:lnTo>
                  <a:close/>
                </a:path>
              </a:pathLst>
            </a:custGeom>
            <a:solidFill>
              <a:srgbClr val="FFFFFF"/>
            </a:solidFill>
          </p:spPr>
          <p:txBody>
            <a:bodyPr wrap="square" lIns="0" tIns="0" rIns="0" bIns="0" rtlCol="0"/>
            <a:lstStyle/>
            <a:p>
              <a:endParaRPr/>
            </a:p>
          </p:txBody>
        </p:sp>
        <p:sp>
          <p:nvSpPr>
            <p:cNvPr id="5" name="object 5"/>
            <p:cNvSpPr/>
            <p:nvPr/>
          </p:nvSpPr>
          <p:spPr>
            <a:xfrm>
              <a:off x="1835657" y="1124711"/>
              <a:ext cx="864235" cy="216535"/>
            </a:xfrm>
            <a:custGeom>
              <a:avLst/>
              <a:gdLst/>
              <a:ahLst/>
              <a:cxnLst/>
              <a:rect l="l" t="t" r="r" b="b"/>
              <a:pathLst>
                <a:path w="864235" h="216534">
                  <a:moveTo>
                    <a:pt x="0" y="216026"/>
                  </a:moveTo>
                  <a:lnTo>
                    <a:pt x="864095" y="216026"/>
                  </a:lnTo>
                  <a:lnTo>
                    <a:pt x="864095" y="0"/>
                  </a:lnTo>
                  <a:lnTo>
                    <a:pt x="0" y="0"/>
                  </a:lnTo>
                  <a:lnTo>
                    <a:pt x="0" y="216026"/>
                  </a:lnTo>
                  <a:close/>
                </a:path>
              </a:pathLst>
            </a:custGeom>
            <a:ln w="25400">
              <a:solidFill>
                <a:srgbClr val="FFFFFF"/>
              </a:solidFill>
            </a:ln>
          </p:spPr>
          <p:txBody>
            <a:bodyPr wrap="square" lIns="0" tIns="0" rIns="0" bIns="0" rtlCol="0"/>
            <a:lstStyle/>
            <a:p>
              <a:endParaRPr/>
            </a:p>
          </p:txBody>
        </p:sp>
      </p:grpSp>
      <p:sp>
        <p:nvSpPr>
          <p:cNvPr id="6" name="object 6"/>
          <p:cNvSpPr txBox="1"/>
          <p:nvPr/>
        </p:nvSpPr>
        <p:spPr>
          <a:xfrm>
            <a:off x="906576" y="269240"/>
            <a:ext cx="298132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POLIMERIZZAZIONE</a:t>
            </a:r>
            <a:r>
              <a:rPr sz="1800" b="1" spc="355" dirty="0">
                <a:solidFill>
                  <a:srgbClr val="FF0000"/>
                </a:solidFill>
                <a:latin typeface="Calibri"/>
                <a:cs typeface="Calibri"/>
              </a:rPr>
              <a:t> </a:t>
            </a:r>
            <a:r>
              <a:rPr sz="1800" b="1" spc="-10" dirty="0">
                <a:solidFill>
                  <a:srgbClr val="FF0000"/>
                </a:solidFill>
                <a:latin typeface="Calibri"/>
                <a:cs typeface="Calibri"/>
              </a:rPr>
              <a:t>ANIONICA</a:t>
            </a:r>
            <a:endParaRPr sz="1800">
              <a:latin typeface="Calibri"/>
              <a:cs typeface="Calibri"/>
            </a:endParaRPr>
          </a:p>
        </p:txBody>
      </p:sp>
      <p:sp>
        <p:nvSpPr>
          <p:cNvPr id="7" name="object 7"/>
          <p:cNvSpPr txBox="1"/>
          <p:nvPr/>
        </p:nvSpPr>
        <p:spPr>
          <a:xfrm>
            <a:off x="1597913" y="1276350"/>
            <a:ext cx="1259840"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Georgia"/>
                <a:cs typeface="Georgia"/>
              </a:rPr>
              <a:t>a)</a:t>
            </a:r>
            <a:r>
              <a:rPr sz="1400" b="1" spc="-10" dirty="0">
                <a:latin typeface="Georgia"/>
                <a:cs typeface="Georgia"/>
              </a:rPr>
              <a:t> iniziazione</a:t>
            </a:r>
            <a:endParaRPr sz="1400">
              <a:latin typeface="Georgia"/>
              <a:cs typeface="Georgia"/>
            </a:endParaRPr>
          </a:p>
        </p:txBody>
      </p:sp>
      <p:grpSp>
        <p:nvGrpSpPr>
          <p:cNvPr id="8" name="object 8"/>
          <p:cNvGrpSpPr/>
          <p:nvPr/>
        </p:nvGrpSpPr>
        <p:grpSpPr>
          <a:xfrm>
            <a:off x="1518348" y="2972447"/>
            <a:ext cx="1696720" cy="317500"/>
            <a:chOff x="1518348" y="2972447"/>
            <a:chExt cx="1696720" cy="317500"/>
          </a:xfrm>
        </p:grpSpPr>
        <p:sp>
          <p:nvSpPr>
            <p:cNvPr id="9" name="object 9"/>
            <p:cNvSpPr/>
            <p:nvPr/>
          </p:nvSpPr>
          <p:spPr>
            <a:xfrm>
              <a:off x="1523111" y="2977210"/>
              <a:ext cx="1687195" cy="307975"/>
            </a:xfrm>
            <a:custGeom>
              <a:avLst/>
              <a:gdLst/>
              <a:ahLst/>
              <a:cxnLst/>
              <a:rect l="l" t="t" r="r" b="b"/>
              <a:pathLst>
                <a:path w="1687195" h="307975">
                  <a:moveTo>
                    <a:pt x="1686687" y="0"/>
                  </a:moveTo>
                  <a:lnTo>
                    <a:pt x="0" y="0"/>
                  </a:lnTo>
                  <a:lnTo>
                    <a:pt x="0" y="307771"/>
                  </a:lnTo>
                  <a:lnTo>
                    <a:pt x="1686687" y="307771"/>
                  </a:lnTo>
                  <a:lnTo>
                    <a:pt x="1686687" y="0"/>
                  </a:lnTo>
                  <a:close/>
                </a:path>
              </a:pathLst>
            </a:custGeom>
            <a:solidFill>
              <a:srgbClr val="FFFFFF"/>
            </a:solidFill>
          </p:spPr>
          <p:txBody>
            <a:bodyPr wrap="square" lIns="0" tIns="0" rIns="0" bIns="0" rtlCol="0"/>
            <a:lstStyle/>
            <a:p>
              <a:endParaRPr/>
            </a:p>
          </p:txBody>
        </p:sp>
        <p:sp>
          <p:nvSpPr>
            <p:cNvPr id="10" name="object 10"/>
            <p:cNvSpPr/>
            <p:nvPr/>
          </p:nvSpPr>
          <p:spPr>
            <a:xfrm>
              <a:off x="1523111" y="2977210"/>
              <a:ext cx="1687195" cy="307975"/>
            </a:xfrm>
            <a:custGeom>
              <a:avLst/>
              <a:gdLst/>
              <a:ahLst/>
              <a:cxnLst/>
              <a:rect l="l" t="t" r="r" b="b"/>
              <a:pathLst>
                <a:path w="1687195" h="307975">
                  <a:moveTo>
                    <a:pt x="0" y="307771"/>
                  </a:moveTo>
                  <a:lnTo>
                    <a:pt x="1686687" y="307771"/>
                  </a:lnTo>
                  <a:lnTo>
                    <a:pt x="1686687" y="0"/>
                  </a:lnTo>
                  <a:lnTo>
                    <a:pt x="0" y="0"/>
                  </a:lnTo>
                  <a:lnTo>
                    <a:pt x="0" y="307771"/>
                  </a:lnTo>
                  <a:close/>
                </a:path>
              </a:pathLst>
            </a:custGeom>
            <a:ln w="9525">
              <a:solidFill>
                <a:srgbClr val="FFFFFF"/>
              </a:solidFill>
            </a:ln>
          </p:spPr>
          <p:txBody>
            <a:bodyPr wrap="square" lIns="0" tIns="0" rIns="0" bIns="0" rtlCol="0"/>
            <a:lstStyle/>
            <a:p>
              <a:endParaRPr/>
            </a:p>
          </p:txBody>
        </p:sp>
      </p:grpSp>
      <p:sp>
        <p:nvSpPr>
          <p:cNvPr id="11" name="object 11"/>
          <p:cNvSpPr txBox="1"/>
          <p:nvPr/>
        </p:nvSpPr>
        <p:spPr>
          <a:xfrm>
            <a:off x="1602105" y="3004820"/>
            <a:ext cx="1512570"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Georgia"/>
                <a:cs typeface="Georgia"/>
              </a:rPr>
              <a:t>b)</a:t>
            </a:r>
            <a:r>
              <a:rPr sz="1400" b="1" spc="-20" dirty="0">
                <a:latin typeface="Georgia"/>
                <a:cs typeface="Georgia"/>
              </a:rPr>
              <a:t> </a:t>
            </a:r>
            <a:r>
              <a:rPr sz="1400" b="1" spc="-10" dirty="0">
                <a:latin typeface="Georgia"/>
                <a:cs typeface="Georgia"/>
              </a:rPr>
              <a:t>propagazione</a:t>
            </a:r>
            <a:endParaRPr sz="1400">
              <a:latin typeface="Georgia"/>
              <a:cs typeface="Georgia"/>
            </a:endParaRPr>
          </a:p>
        </p:txBody>
      </p:sp>
      <p:grpSp>
        <p:nvGrpSpPr>
          <p:cNvPr id="12" name="object 12"/>
          <p:cNvGrpSpPr/>
          <p:nvPr/>
        </p:nvGrpSpPr>
        <p:grpSpPr>
          <a:xfrm>
            <a:off x="1523047" y="4628654"/>
            <a:ext cx="1659889" cy="317500"/>
            <a:chOff x="1523047" y="4628654"/>
            <a:chExt cx="1659889" cy="317500"/>
          </a:xfrm>
        </p:grpSpPr>
        <p:sp>
          <p:nvSpPr>
            <p:cNvPr id="13" name="object 13"/>
            <p:cNvSpPr/>
            <p:nvPr/>
          </p:nvSpPr>
          <p:spPr>
            <a:xfrm>
              <a:off x="1527810" y="4633417"/>
              <a:ext cx="1650364" cy="307975"/>
            </a:xfrm>
            <a:custGeom>
              <a:avLst/>
              <a:gdLst/>
              <a:ahLst/>
              <a:cxnLst/>
              <a:rect l="l" t="t" r="r" b="b"/>
              <a:pathLst>
                <a:path w="1650364" h="307975">
                  <a:moveTo>
                    <a:pt x="1649856" y="0"/>
                  </a:moveTo>
                  <a:lnTo>
                    <a:pt x="0" y="0"/>
                  </a:lnTo>
                  <a:lnTo>
                    <a:pt x="0" y="307771"/>
                  </a:lnTo>
                  <a:lnTo>
                    <a:pt x="1649856" y="307771"/>
                  </a:lnTo>
                  <a:lnTo>
                    <a:pt x="1649856" y="0"/>
                  </a:lnTo>
                  <a:close/>
                </a:path>
              </a:pathLst>
            </a:custGeom>
            <a:solidFill>
              <a:srgbClr val="FFFFFF"/>
            </a:solidFill>
          </p:spPr>
          <p:txBody>
            <a:bodyPr wrap="square" lIns="0" tIns="0" rIns="0" bIns="0" rtlCol="0"/>
            <a:lstStyle/>
            <a:p>
              <a:endParaRPr/>
            </a:p>
          </p:txBody>
        </p:sp>
        <p:sp>
          <p:nvSpPr>
            <p:cNvPr id="14" name="object 14"/>
            <p:cNvSpPr/>
            <p:nvPr/>
          </p:nvSpPr>
          <p:spPr>
            <a:xfrm>
              <a:off x="1527810" y="4633417"/>
              <a:ext cx="1650364" cy="307975"/>
            </a:xfrm>
            <a:custGeom>
              <a:avLst/>
              <a:gdLst/>
              <a:ahLst/>
              <a:cxnLst/>
              <a:rect l="l" t="t" r="r" b="b"/>
              <a:pathLst>
                <a:path w="1650364" h="307975">
                  <a:moveTo>
                    <a:pt x="0" y="307771"/>
                  </a:moveTo>
                  <a:lnTo>
                    <a:pt x="1649856" y="307771"/>
                  </a:lnTo>
                  <a:lnTo>
                    <a:pt x="1649856" y="0"/>
                  </a:lnTo>
                  <a:lnTo>
                    <a:pt x="0" y="0"/>
                  </a:lnTo>
                  <a:lnTo>
                    <a:pt x="0" y="307771"/>
                  </a:lnTo>
                  <a:close/>
                </a:path>
              </a:pathLst>
            </a:custGeom>
            <a:ln w="9525">
              <a:solidFill>
                <a:srgbClr val="FFFFFF"/>
              </a:solidFill>
            </a:ln>
          </p:spPr>
          <p:txBody>
            <a:bodyPr wrap="square" lIns="0" tIns="0" rIns="0" bIns="0" rtlCol="0"/>
            <a:lstStyle/>
            <a:p>
              <a:endParaRPr/>
            </a:p>
          </p:txBody>
        </p:sp>
      </p:grpSp>
      <p:sp>
        <p:nvSpPr>
          <p:cNvPr id="15" name="object 15"/>
          <p:cNvSpPr txBox="1"/>
          <p:nvPr/>
        </p:nvSpPr>
        <p:spPr>
          <a:xfrm>
            <a:off x="1606677" y="4661408"/>
            <a:ext cx="1478280"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Georgia"/>
                <a:cs typeface="Georgia"/>
              </a:rPr>
              <a:t>c)</a:t>
            </a:r>
            <a:r>
              <a:rPr sz="1400" b="1" spc="-10" dirty="0">
                <a:latin typeface="Georgia"/>
                <a:cs typeface="Georgia"/>
              </a:rPr>
              <a:t> terminazione</a:t>
            </a:r>
            <a:endParaRPr sz="1400">
              <a:latin typeface="Georgia"/>
              <a:cs typeface="Georgia"/>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61260" y="659891"/>
            <a:ext cx="5720715" cy="2134235"/>
            <a:chOff x="1461260" y="659891"/>
            <a:chExt cx="5720715" cy="2134235"/>
          </a:xfrm>
        </p:grpSpPr>
        <p:pic>
          <p:nvPicPr>
            <p:cNvPr id="3" name="object 3"/>
            <p:cNvPicPr/>
            <p:nvPr/>
          </p:nvPicPr>
          <p:blipFill>
            <a:blip r:embed="rId2" cstate="print"/>
            <a:stretch>
              <a:fillRect/>
            </a:stretch>
          </p:blipFill>
          <p:spPr>
            <a:xfrm>
              <a:off x="1461260" y="659891"/>
              <a:ext cx="5638828" cy="1994915"/>
            </a:xfrm>
            <a:prstGeom prst="rect">
              <a:avLst/>
            </a:prstGeom>
          </p:spPr>
        </p:pic>
        <p:sp>
          <p:nvSpPr>
            <p:cNvPr id="4" name="object 4"/>
            <p:cNvSpPr/>
            <p:nvPr/>
          </p:nvSpPr>
          <p:spPr>
            <a:xfrm>
              <a:off x="1907666" y="1412747"/>
              <a:ext cx="792480" cy="0"/>
            </a:xfrm>
            <a:custGeom>
              <a:avLst/>
              <a:gdLst/>
              <a:ahLst/>
              <a:cxnLst/>
              <a:rect l="l" t="t" r="r" b="b"/>
              <a:pathLst>
                <a:path w="792480">
                  <a:moveTo>
                    <a:pt x="0" y="0"/>
                  </a:moveTo>
                  <a:lnTo>
                    <a:pt x="792099" y="0"/>
                  </a:lnTo>
                </a:path>
              </a:pathLst>
            </a:custGeom>
            <a:ln w="9525">
              <a:solidFill>
                <a:srgbClr val="FF0000"/>
              </a:solidFill>
            </a:ln>
          </p:spPr>
          <p:txBody>
            <a:bodyPr wrap="square" lIns="0" tIns="0" rIns="0" bIns="0" rtlCol="0"/>
            <a:lstStyle/>
            <a:p>
              <a:endParaRPr/>
            </a:p>
          </p:txBody>
        </p:sp>
        <p:sp>
          <p:nvSpPr>
            <p:cNvPr id="5" name="object 5"/>
            <p:cNvSpPr/>
            <p:nvPr/>
          </p:nvSpPr>
          <p:spPr>
            <a:xfrm>
              <a:off x="5148072" y="2420874"/>
              <a:ext cx="2021205" cy="360045"/>
            </a:xfrm>
            <a:custGeom>
              <a:avLst/>
              <a:gdLst/>
              <a:ahLst/>
              <a:cxnLst/>
              <a:rect l="l" t="t" r="r" b="b"/>
              <a:pathLst>
                <a:path w="2021204" h="360044">
                  <a:moveTo>
                    <a:pt x="2021204" y="0"/>
                  </a:moveTo>
                  <a:lnTo>
                    <a:pt x="0" y="0"/>
                  </a:lnTo>
                  <a:lnTo>
                    <a:pt x="0" y="360045"/>
                  </a:lnTo>
                  <a:lnTo>
                    <a:pt x="2021204" y="360045"/>
                  </a:lnTo>
                  <a:lnTo>
                    <a:pt x="2021204" y="0"/>
                  </a:lnTo>
                  <a:close/>
                </a:path>
              </a:pathLst>
            </a:custGeom>
            <a:solidFill>
              <a:srgbClr val="FFFFFF"/>
            </a:solidFill>
          </p:spPr>
          <p:txBody>
            <a:bodyPr wrap="square" lIns="0" tIns="0" rIns="0" bIns="0" rtlCol="0"/>
            <a:lstStyle/>
            <a:p>
              <a:endParaRPr/>
            </a:p>
          </p:txBody>
        </p:sp>
        <p:sp>
          <p:nvSpPr>
            <p:cNvPr id="6" name="object 6"/>
            <p:cNvSpPr/>
            <p:nvPr/>
          </p:nvSpPr>
          <p:spPr>
            <a:xfrm>
              <a:off x="5148072" y="2420874"/>
              <a:ext cx="2021205" cy="360045"/>
            </a:xfrm>
            <a:custGeom>
              <a:avLst/>
              <a:gdLst/>
              <a:ahLst/>
              <a:cxnLst/>
              <a:rect l="l" t="t" r="r" b="b"/>
              <a:pathLst>
                <a:path w="2021204" h="360044">
                  <a:moveTo>
                    <a:pt x="0" y="360045"/>
                  </a:moveTo>
                  <a:lnTo>
                    <a:pt x="2021204" y="360045"/>
                  </a:lnTo>
                  <a:lnTo>
                    <a:pt x="2021204" y="0"/>
                  </a:lnTo>
                  <a:lnTo>
                    <a:pt x="0" y="0"/>
                  </a:lnTo>
                  <a:lnTo>
                    <a:pt x="0" y="360045"/>
                  </a:lnTo>
                  <a:close/>
                </a:path>
              </a:pathLst>
            </a:custGeom>
            <a:ln w="25400">
              <a:solidFill>
                <a:srgbClr val="FFFFFF"/>
              </a:solidFill>
            </a:ln>
          </p:spPr>
          <p:txBody>
            <a:bodyPr wrap="square" lIns="0" tIns="0" rIns="0" bIns="0" rtlCol="0"/>
            <a:lstStyle/>
            <a:p>
              <a:endParaRPr/>
            </a:p>
          </p:txBody>
        </p:sp>
      </p:grpSp>
      <p:sp>
        <p:nvSpPr>
          <p:cNvPr id="7" name="object 7"/>
          <p:cNvSpPr txBox="1"/>
          <p:nvPr/>
        </p:nvSpPr>
        <p:spPr>
          <a:xfrm>
            <a:off x="906576" y="269240"/>
            <a:ext cx="298132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POLIMERIZZAZIONE</a:t>
            </a:r>
            <a:r>
              <a:rPr sz="1800" b="1" spc="355" dirty="0">
                <a:solidFill>
                  <a:srgbClr val="FF0000"/>
                </a:solidFill>
                <a:latin typeface="Calibri"/>
                <a:cs typeface="Calibri"/>
              </a:rPr>
              <a:t> </a:t>
            </a:r>
            <a:r>
              <a:rPr sz="1800" b="1" spc="-10" dirty="0">
                <a:solidFill>
                  <a:srgbClr val="FF0000"/>
                </a:solidFill>
                <a:latin typeface="Calibri"/>
                <a:cs typeface="Calibri"/>
              </a:rPr>
              <a:t>ANIONICA</a:t>
            </a:r>
            <a:endParaRPr sz="1800">
              <a:latin typeface="Calibri"/>
              <a:cs typeface="Calibri"/>
            </a:endParaRPr>
          </a:p>
        </p:txBody>
      </p:sp>
      <p:sp>
        <p:nvSpPr>
          <p:cNvPr id="8" name="object 8"/>
          <p:cNvSpPr txBox="1"/>
          <p:nvPr/>
        </p:nvSpPr>
        <p:spPr>
          <a:xfrm>
            <a:off x="394309" y="4054030"/>
            <a:ext cx="3027045" cy="584835"/>
          </a:xfrm>
          <a:prstGeom prst="rect">
            <a:avLst/>
          </a:prstGeom>
          <a:ln w="9525">
            <a:solidFill>
              <a:srgbClr val="FF0000"/>
            </a:solidFill>
          </a:ln>
        </p:spPr>
        <p:txBody>
          <a:bodyPr vert="horz" wrap="square" lIns="0" tIns="40005" rIns="0" bIns="0" rtlCol="0">
            <a:spAutoFit/>
          </a:bodyPr>
          <a:lstStyle/>
          <a:p>
            <a:pPr marL="583565" marR="156845" indent="-478790">
              <a:lnSpc>
                <a:spcPct val="100000"/>
              </a:lnSpc>
              <a:spcBef>
                <a:spcPts val="315"/>
              </a:spcBef>
            </a:pPr>
            <a:r>
              <a:rPr sz="1600" dirty="0">
                <a:latin typeface="Times New Roman"/>
                <a:cs typeface="Times New Roman"/>
              </a:rPr>
              <a:t>I</a:t>
            </a:r>
            <a:r>
              <a:rPr sz="1600" spc="-45" dirty="0">
                <a:latin typeface="Times New Roman"/>
                <a:cs typeface="Times New Roman"/>
              </a:rPr>
              <a:t> </a:t>
            </a:r>
            <a:r>
              <a:rPr sz="1600" dirty="0">
                <a:latin typeface="Times New Roman"/>
                <a:cs typeface="Times New Roman"/>
              </a:rPr>
              <a:t>carbanioni</a:t>
            </a:r>
            <a:r>
              <a:rPr sz="1600" spc="-15" dirty="0">
                <a:latin typeface="Times New Roman"/>
                <a:cs typeface="Times New Roman"/>
              </a:rPr>
              <a:t> </a:t>
            </a:r>
            <a:r>
              <a:rPr sz="1600" dirty="0">
                <a:latin typeface="Times New Roman"/>
                <a:cs typeface="Times New Roman"/>
              </a:rPr>
              <a:t>si</a:t>
            </a:r>
            <a:r>
              <a:rPr sz="1600" spc="-30" dirty="0">
                <a:latin typeface="Times New Roman"/>
                <a:cs typeface="Times New Roman"/>
              </a:rPr>
              <a:t> </a:t>
            </a:r>
            <a:r>
              <a:rPr sz="1600" dirty="0">
                <a:latin typeface="Times New Roman"/>
                <a:cs typeface="Times New Roman"/>
              </a:rPr>
              <a:t>formano</a:t>
            </a:r>
            <a:r>
              <a:rPr sz="1600" spc="-10" dirty="0">
                <a:latin typeface="Times New Roman"/>
                <a:cs typeface="Times New Roman"/>
              </a:rPr>
              <a:t> attraverso </a:t>
            </a:r>
            <a:r>
              <a:rPr sz="1600" dirty="0">
                <a:latin typeface="Times New Roman"/>
                <a:cs typeface="Times New Roman"/>
              </a:rPr>
              <a:t>due</a:t>
            </a:r>
            <a:r>
              <a:rPr sz="1600" spc="-50" dirty="0">
                <a:latin typeface="Times New Roman"/>
                <a:cs typeface="Times New Roman"/>
              </a:rPr>
              <a:t> </a:t>
            </a:r>
            <a:r>
              <a:rPr sz="1600" dirty="0">
                <a:latin typeface="Times New Roman"/>
                <a:cs typeface="Times New Roman"/>
              </a:rPr>
              <a:t>differenti</a:t>
            </a:r>
            <a:r>
              <a:rPr sz="1600" spc="-30" dirty="0">
                <a:latin typeface="Times New Roman"/>
                <a:cs typeface="Times New Roman"/>
              </a:rPr>
              <a:t> </a:t>
            </a:r>
            <a:r>
              <a:rPr sz="1600" spc="-10" dirty="0">
                <a:latin typeface="Times New Roman"/>
                <a:cs typeface="Times New Roman"/>
              </a:rPr>
              <a:t>modalità</a:t>
            </a:r>
            <a:endParaRPr sz="1600">
              <a:latin typeface="Times New Roman"/>
              <a:cs typeface="Times New Roman"/>
            </a:endParaRPr>
          </a:p>
        </p:txBody>
      </p:sp>
      <p:grpSp>
        <p:nvGrpSpPr>
          <p:cNvPr id="9" name="object 9"/>
          <p:cNvGrpSpPr/>
          <p:nvPr/>
        </p:nvGrpSpPr>
        <p:grpSpPr>
          <a:xfrm>
            <a:off x="3408807" y="3421900"/>
            <a:ext cx="5277485" cy="1889125"/>
            <a:chOff x="3408807" y="3421900"/>
            <a:chExt cx="5277485" cy="1889125"/>
          </a:xfrm>
        </p:grpSpPr>
        <p:pic>
          <p:nvPicPr>
            <p:cNvPr id="10" name="object 10"/>
            <p:cNvPicPr/>
            <p:nvPr/>
          </p:nvPicPr>
          <p:blipFill>
            <a:blip r:embed="rId3" cstate="print"/>
            <a:stretch>
              <a:fillRect/>
            </a:stretch>
          </p:blipFill>
          <p:spPr>
            <a:xfrm>
              <a:off x="3885652" y="4838871"/>
              <a:ext cx="4692486" cy="462362"/>
            </a:xfrm>
            <a:prstGeom prst="rect">
              <a:avLst/>
            </a:prstGeom>
          </p:spPr>
        </p:pic>
        <p:sp>
          <p:nvSpPr>
            <p:cNvPr id="11" name="object 11"/>
            <p:cNvSpPr/>
            <p:nvPr/>
          </p:nvSpPr>
          <p:spPr>
            <a:xfrm>
              <a:off x="3802126" y="4696320"/>
              <a:ext cx="4879340" cy="610235"/>
            </a:xfrm>
            <a:custGeom>
              <a:avLst/>
              <a:gdLst/>
              <a:ahLst/>
              <a:cxnLst/>
              <a:rect l="l" t="t" r="r" b="b"/>
              <a:pathLst>
                <a:path w="4879340" h="610235">
                  <a:moveTo>
                    <a:pt x="0" y="609612"/>
                  </a:moveTo>
                  <a:lnTo>
                    <a:pt x="4879085" y="609612"/>
                  </a:lnTo>
                  <a:lnTo>
                    <a:pt x="4879085" y="0"/>
                  </a:lnTo>
                  <a:lnTo>
                    <a:pt x="0" y="0"/>
                  </a:lnTo>
                  <a:lnTo>
                    <a:pt x="0" y="609612"/>
                  </a:lnTo>
                  <a:close/>
                </a:path>
              </a:pathLst>
            </a:custGeom>
            <a:ln w="9525">
              <a:solidFill>
                <a:srgbClr val="FF0000"/>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3872528" y="3521189"/>
              <a:ext cx="4754150" cy="607967"/>
            </a:xfrm>
            <a:prstGeom prst="rect">
              <a:avLst/>
            </a:prstGeom>
          </p:spPr>
        </p:pic>
        <p:sp>
          <p:nvSpPr>
            <p:cNvPr id="13" name="object 13"/>
            <p:cNvSpPr/>
            <p:nvPr/>
          </p:nvSpPr>
          <p:spPr>
            <a:xfrm>
              <a:off x="3797935" y="3426663"/>
              <a:ext cx="4883785" cy="727710"/>
            </a:xfrm>
            <a:custGeom>
              <a:avLst/>
              <a:gdLst/>
              <a:ahLst/>
              <a:cxnLst/>
              <a:rect l="l" t="t" r="r" b="b"/>
              <a:pathLst>
                <a:path w="4883784" h="727710">
                  <a:moveTo>
                    <a:pt x="0" y="727125"/>
                  </a:moveTo>
                  <a:lnTo>
                    <a:pt x="4883276" y="727125"/>
                  </a:lnTo>
                  <a:lnTo>
                    <a:pt x="4883276" y="0"/>
                  </a:lnTo>
                  <a:lnTo>
                    <a:pt x="0" y="0"/>
                  </a:lnTo>
                  <a:lnTo>
                    <a:pt x="0" y="727125"/>
                  </a:lnTo>
                  <a:close/>
                </a:path>
              </a:pathLst>
            </a:custGeom>
            <a:ln w="9525">
              <a:solidFill>
                <a:srgbClr val="FF0000"/>
              </a:solidFill>
            </a:ln>
          </p:spPr>
          <p:txBody>
            <a:bodyPr wrap="square" lIns="0" tIns="0" rIns="0" bIns="0" rtlCol="0"/>
            <a:lstStyle/>
            <a:p>
              <a:endParaRPr/>
            </a:p>
          </p:txBody>
        </p:sp>
        <p:sp>
          <p:nvSpPr>
            <p:cNvPr id="14" name="object 14"/>
            <p:cNvSpPr/>
            <p:nvPr/>
          </p:nvSpPr>
          <p:spPr>
            <a:xfrm>
              <a:off x="3408807" y="3790187"/>
              <a:ext cx="398145" cy="1211580"/>
            </a:xfrm>
            <a:custGeom>
              <a:avLst/>
              <a:gdLst/>
              <a:ahLst/>
              <a:cxnLst/>
              <a:rect l="l" t="t" r="r" b="b"/>
              <a:pathLst>
                <a:path w="398145" h="1211579">
                  <a:moveTo>
                    <a:pt x="398145" y="1211072"/>
                  </a:moveTo>
                  <a:lnTo>
                    <a:pt x="398068" y="1193800"/>
                  </a:lnTo>
                  <a:lnTo>
                    <a:pt x="397637" y="1087374"/>
                  </a:lnTo>
                  <a:lnTo>
                    <a:pt x="397637" y="1079373"/>
                  </a:lnTo>
                  <a:lnTo>
                    <a:pt x="391160" y="1073023"/>
                  </a:lnTo>
                  <a:lnTo>
                    <a:pt x="383286" y="1073023"/>
                  </a:lnTo>
                  <a:lnTo>
                    <a:pt x="375412" y="1073150"/>
                  </a:lnTo>
                  <a:lnTo>
                    <a:pt x="369189" y="1079373"/>
                  </a:lnTo>
                  <a:lnTo>
                    <a:pt x="369062" y="1087374"/>
                  </a:lnTo>
                  <a:lnTo>
                    <a:pt x="369239" y="1133729"/>
                  </a:lnTo>
                  <a:lnTo>
                    <a:pt x="29222" y="556831"/>
                  </a:lnTo>
                  <a:lnTo>
                    <a:pt x="359740" y="75069"/>
                  </a:lnTo>
                  <a:lnTo>
                    <a:pt x="356362" y="121285"/>
                  </a:lnTo>
                  <a:lnTo>
                    <a:pt x="355854" y="129159"/>
                  </a:lnTo>
                  <a:lnTo>
                    <a:pt x="361696" y="136017"/>
                  </a:lnTo>
                  <a:lnTo>
                    <a:pt x="369570" y="136652"/>
                  </a:lnTo>
                  <a:lnTo>
                    <a:pt x="377444" y="137160"/>
                  </a:lnTo>
                  <a:lnTo>
                    <a:pt x="384302" y="131318"/>
                  </a:lnTo>
                  <a:lnTo>
                    <a:pt x="384937" y="123444"/>
                  </a:lnTo>
                  <a:lnTo>
                    <a:pt x="392823" y="15367"/>
                  </a:lnTo>
                  <a:lnTo>
                    <a:pt x="393954" y="0"/>
                  </a:lnTo>
                  <a:lnTo>
                    <a:pt x="274955" y="56261"/>
                  </a:lnTo>
                  <a:lnTo>
                    <a:pt x="271907" y="64770"/>
                  </a:lnTo>
                  <a:lnTo>
                    <a:pt x="275209" y="71882"/>
                  </a:lnTo>
                  <a:lnTo>
                    <a:pt x="278638" y="78994"/>
                  </a:lnTo>
                  <a:lnTo>
                    <a:pt x="287147" y="82042"/>
                  </a:lnTo>
                  <a:lnTo>
                    <a:pt x="336257" y="58902"/>
                  </a:lnTo>
                  <a:lnTo>
                    <a:pt x="508" y="548132"/>
                  </a:lnTo>
                  <a:lnTo>
                    <a:pt x="12357" y="556234"/>
                  </a:lnTo>
                  <a:lnTo>
                    <a:pt x="0" y="563499"/>
                  </a:lnTo>
                  <a:lnTo>
                    <a:pt x="344690" y="1148384"/>
                  </a:lnTo>
                  <a:lnTo>
                    <a:pt x="304165" y="1125728"/>
                  </a:lnTo>
                  <a:lnTo>
                    <a:pt x="297307" y="1121791"/>
                  </a:lnTo>
                  <a:lnTo>
                    <a:pt x="288544" y="1124331"/>
                  </a:lnTo>
                  <a:lnTo>
                    <a:pt x="284734" y="1131189"/>
                  </a:lnTo>
                  <a:lnTo>
                    <a:pt x="280797" y="1138047"/>
                  </a:lnTo>
                  <a:lnTo>
                    <a:pt x="283337" y="1146810"/>
                  </a:lnTo>
                  <a:lnTo>
                    <a:pt x="398145" y="1211072"/>
                  </a:lnTo>
                  <a:close/>
                </a:path>
              </a:pathLst>
            </a:custGeom>
            <a:solidFill>
              <a:srgbClr val="FF0000"/>
            </a:solidFill>
          </p:spPr>
          <p:txBody>
            <a:bodyPr wrap="square" lIns="0" tIns="0" rIns="0" bIns="0" rtlCol="0"/>
            <a:lstStyle/>
            <a:p>
              <a:endParaRPr/>
            </a:p>
          </p:txBody>
        </p:sp>
        <p:sp>
          <p:nvSpPr>
            <p:cNvPr id="15" name="object 15"/>
            <p:cNvSpPr/>
            <p:nvPr/>
          </p:nvSpPr>
          <p:spPr>
            <a:xfrm>
              <a:off x="4091559" y="3912997"/>
              <a:ext cx="2047239" cy="1088390"/>
            </a:xfrm>
            <a:custGeom>
              <a:avLst/>
              <a:gdLst/>
              <a:ahLst/>
              <a:cxnLst/>
              <a:rect l="l" t="t" r="r" b="b"/>
              <a:pathLst>
                <a:path w="2047239" h="1088389">
                  <a:moveTo>
                    <a:pt x="820419" y="0"/>
                  </a:moveTo>
                  <a:lnTo>
                    <a:pt x="2046986" y="0"/>
                  </a:lnTo>
                </a:path>
                <a:path w="2047239" h="1088389">
                  <a:moveTo>
                    <a:pt x="0" y="1088135"/>
                  </a:moveTo>
                  <a:lnTo>
                    <a:pt x="1920620" y="1088135"/>
                  </a:lnTo>
                </a:path>
              </a:pathLst>
            </a:custGeom>
            <a:ln w="9525">
              <a:solidFill>
                <a:srgbClr val="FF0000"/>
              </a:solidFill>
            </a:ln>
          </p:spPr>
          <p:txBody>
            <a:bodyPr wrap="square" lIns="0" tIns="0" rIns="0" bIns="0" rtlCol="0"/>
            <a:lstStyle/>
            <a:p>
              <a:endParaRPr/>
            </a:p>
          </p:txBody>
        </p:sp>
      </p:gr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49325" y="107073"/>
            <a:ext cx="4893310" cy="737235"/>
            <a:chOff x="749325" y="107073"/>
            <a:chExt cx="4893310" cy="737235"/>
          </a:xfrm>
        </p:grpSpPr>
        <p:pic>
          <p:nvPicPr>
            <p:cNvPr id="3" name="object 3"/>
            <p:cNvPicPr/>
            <p:nvPr/>
          </p:nvPicPr>
          <p:blipFill>
            <a:blip r:embed="rId2" cstate="print"/>
            <a:stretch>
              <a:fillRect/>
            </a:stretch>
          </p:blipFill>
          <p:spPr>
            <a:xfrm>
              <a:off x="828617" y="206351"/>
              <a:ext cx="4754150" cy="607978"/>
            </a:xfrm>
            <a:prstGeom prst="rect">
              <a:avLst/>
            </a:prstGeom>
          </p:spPr>
        </p:pic>
        <p:sp>
          <p:nvSpPr>
            <p:cNvPr id="4" name="object 4"/>
            <p:cNvSpPr/>
            <p:nvPr/>
          </p:nvSpPr>
          <p:spPr>
            <a:xfrm>
              <a:off x="754087" y="111836"/>
              <a:ext cx="4883785" cy="727710"/>
            </a:xfrm>
            <a:custGeom>
              <a:avLst/>
              <a:gdLst/>
              <a:ahLst/>
              <a:cxnLst/>
              <a:rect l="l" t="t" r="r" b="b"/>
              <a:pathLst>
                <a:path w="4883785" h="727710">
                  <a:moveTo>
                    <a:pt x="0" y="727125"/>
                  </a:moveTo>
                  <a:lnTo>
                    <a:pt x="4883277" y="727125"/>
                  </a:lnTo>
                  <a:lnTo>
                    <a:pt x="4883277" y="0"/>
                  </a:lnTo>
                  <a:lnTo>
                    <a:pt x="0" y="0"/>
                  </a:lnTo>
                  <a:lnTo>
                    <a:pt x="0" y="727125"/>
                  </a:lnTo>
                  <a:close/>
                </a:path>
              </a:pathLst>
            </a:custGeom>
            <a:ln w="9525">
              <a:solidFill>
                <a:srgbClr val="FF0000"/>
              </a:solidFill>
            </a:ln>
          </p:spPr>
          <p:txBody>
            <a:bodyPr wrap="square" lIns="0" tIns="0" rIns="0" bIns="0" rtlCol="0"/>
            <a:lstStyle/>
            <a:p>
              <a:endParaRPr/>
            </a:p>
          </p:txBody>
        </p:sp>
      </p:grpSp>
      <p:pic>
        <p:nvPicPr>
          <p:cNvPr id="5" name="object 5"/>
          <p:cNvPicPr/>
          <p:nvPr/>
        </p:nvPicPr>
        <p:blipFill>
          <a:blip r:embed="rId3" cstate="print"/>
          <a:stretch>
            <a:fillRect/>
          </a:stretch>
        </p:blipFill>
        <p:spPr>
          <a:xfrm>
            <a:off x="2547489" y="1071813"/>
            <a:ext cx="4975061" cy="899106"/>
          </a:xfrm>
          <a:prstGeom prst="rect">
            <a:avLst/>
          </a:prstGeom>
        </p:spPr>
      </p:pic>
      <p:grpSp>
        <p:nvGrpSpPr>
          <p:cNvPr id="6" name="object 6"/>
          <p:cNvGrpSpPr/>
          <p:nvPr/>
        </p:nvGrpSpPr>
        <p:grpSpPr>
          <a:xfrm>
            <a:off x="2327020" y="2090801"/>
            <a:ext cx="5400040" cy="2791460"/>
            <a:chOff x="2327020" y="2090801"/>
            <a:chExt cx="5400040" cy="2791460"/>
          </a:xfrm>
        </p:grpSpPr>
        <p:pic>
          <p:nvPicPr>
            <p:cNvPr id="7" name="object 7"/>
            <p:cNvPicPr/>
            <p:nvPr/>
          </p:nvPicPr>
          <p:blipFill>
            <a:blip r:embed="rId4" cstate="print"/>
            <a:stretch>
              <a:fillRect/>
            </a:stretch>
          </p:blipFill>
          <p:spPr>
            <a:xfrm>
              <a:off x="2342889" y="2090801"/>
              <a:ext cx="5044297" cy="2407954"/>
            </a:xfrm>
            <a:prstGeom prst="rect">
              <a:avLst/>
            </a:prstGeom>
          </p:spPr>
        </p:pic>
        <p:sp>
          <p:nvSpPr>
            <p:cNvPr id="8" name="object 8"/>
            <p:cNvSpPr/>
            <p:nvPr/>
          </p:nvSpPr>
          <p:spPr>
            <a:xfrm>
              <a:off x="2339720" y="4077093"/>
              <a:ext cx="5374640" cy="792480"/>
            </a:xfrm>
            <a:custGeom>
              <a:avLst/>
              <a:gdLst/>
              <a:ahLst/>
              <a:cxnLst/>
              <a:rect l="l" t="t" r="r" b="b"/>
              <a:pathLst>
                <a:path w="5374640" h="792479">
                  <a:moveTo>
                    <a:pt x="5374639" y="0"/>
                  </a:moveTo>
                  <a:lnTo>
                    <a:pt x="0" y="0"/>
                  </a:lnTo>
                  <a:lnTo>
                    <a:pt x="0" y="792086"/>
                  </a:lnTo>
                  <a:lnTo>
                    <a:pt x="5374639" y="792086"/>
                  </a:lnTo>
                  <a:lnTo>
                    <a:pt x="5374639" y="0"/>
                  </a:lnTo>
                  <a:close/>
                </a:path>
              </a:pathLst>
            </a:custGeom>
            <a:solidFill>
              <a:srgbClr val="FFFFFF"/>
            </a:solidFill>
          </p:spPr>
          <p:txBody>
            <a:bodyPr wrap="square" lIns="0" tIns="0" rIns="0" bIns="0" rtlCol="0"/>
            <a:lstStyle/>
            <a:p>
              <a:endParaRPr/>
            </a:p>
          </p:txBody>
        </p:sp>
        <p:sp>
          <p:nvSpPr>
            <p:cNvPr id="9" name="object 9"/>
            <p:cNvSpPr/>
            <p:nvPr/>
          </p:nvSpPr>
          <p:spPr>
            <a:xfrm>
              <a:off x="2339720" y="4077093"/>
              <a:ext cx="5374640" cy="792480"/>
            </a:xfrm>
            <a:custGeom>
              <a:avLst/>
              <a:gdLst/>
              <a:ahLst/>
              <a:cxnLst/>
              <a:rect l="l" t="t" r="r" b="b"/>
              <a:pathLst>
                <a:path w="5374640" h="792479">
                  <a:moveTo>
                    <a:pt x="0" y="792086"/>
                  </a:moveTo>
                  <a:lnTo>
                    <a:pt x="5374639" y="792086"/>
                  </a:lnTo>
                  <a:lnTo>
                    <a:pt x="5374639" y="0"/>
                  </a:lnTo>
                  <a:lnTo>
                    <a:pt x="0" y="0"/>
                  </a:lnTo>
                  <a:lnTo>
                    <a:pt x="0" y="792086"/>
                  </a:lnTo>
                  <a:close/>
                </a:path>
              </a:pathLst>
            </a:custGeom>
            <a:ln w="25400">
              <a:solidFill>
                <a:srgbClr val="FFFFFF"/>
              </a:solidFill>
            </a:ln>
          </p:spPr>
          <p:txBody>
            <a:bodyPr wrap="square" lIns="0" tIns="0" rIns="0" bIns="0" rtlCol="0"/>
            <a:lstStyle/>
            <a:p>
              <a:endParaRPr/>
            </a:p>
          </p:txBody>
        </p:sp>
      </p:gr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99031" y="584023"/>
            <a:ext cx="5202614" cy="3408632"/>
          </a:xfrm>
          <a:prstGeom prst="rect">
            <a:avLst/>
          </a:prstGeom>
        </p:spPr>
      </p:pic>
      <p:grpSp>
        <p:nvGrpSpPr>
          <p:cNvPr id="3" name="object 3"/>
          <p:cNvGrpSpPr/>
          <p:nvPr/>
        </p:nvGrpSpPr>
        <p:grpSpPr>
          <a:xfrm>
            <a:off x="1246936" y="4077118"/>
            <a:ext cx="6290310" cy="2794000"/>
            <a:chOff x="1246936" y="4077118"/>
            <a:chExt cx="6290310" cy="2794000"/>
          </a:xfrm>
        </p:grpSpPr>
        <p:pic>
          <p:nvPicPr>
            <p:cNvPr id="4" name="object 4"/>
            <p:cNvPicPr/>
            <p:nvPr/>
          </p:nvPicPr>
          <p:blipFill>
            <a:blip r:embed="rId3" cstate="print"/>
            <a:stretch>
              <a:fillRect/>
            </a:stretch>
          </p:blipFill>
          <p:spPr>
            <a:xfrm>
              <a:off x="1758497" y="4077118"/>
              <a:ext cx="5114598" cy="2484839"/>
            </a:xfrm>
            <a:prstGeom prst="rect">
              <a:avLst/>
            </a:prstGeom>
          </p:spPr>
        </p:pic>
        <p:sp>
          <p:nvSpPr>
            <p:cNvPr id="5" name="object 5"/>
            <p:cNvSpPr/>
            <p:nvPr/>
          </p:nvSpPr>
          <p:spPr>
            <a:xfrm>
              <a:off x="1691639" y="4869179"/>
              <a:ext cx="5400675" cy="432434"/>
            </a:xfrm>
            <a:custGeom>
              <a:avLst/>
              <a:gdLst/>
              <a:ahLst/>
              <a:cxnLst/>
              <a:rect l="l" t="t" r="r" b="b"/>
              <a:pathLst>
                <a:path w="5400675" h="432435">
                  <a:moveTo>
                    <a:pt x="5400548" y="0"/>
                  </a:moveTo>
                  <a:lnTo>
                    <a:pt x="0" y="0"/>
                  </a:lnTo>
                  <a:lnTo>
                    <a:pt x="0" y="432054"/>
                  </a:lnTo>
                  <a:lnTo>
                    <a:pt x="5400548" y="432054"/>
                  </a:lnTo>
                  <a:lnTo>
                    <a:pt x="5400548" y="0"/>
                  </a:lnTo>
                  <a:close/>
                </a:path>
              </a:pathLst>
            </a:custGeom>
            <a:solidFill>
              <a:srgbClr val="FFFFFF"/>
            </a:solidFill>
          </p:spPr>
          <p:txBody>
            <a:bodyPr wrap="square" lIns="0" tIns="0" rIns="0" bIns="0" rtlCol="0"/>
            <a:lstStyle/>
            <a:p>
              <a:endParaRPr/>
            </a:p>
          </p:txBody>
        </p:sp>
        <p:sp>
          <p:nvSpPr>
            <p:cNvPr id="6" name="object 6"/>
            <p:cNvSpPr/>
            <p:nvPr/>
          </p:nvSpPr>
          <p:spPr>
            <a:xfrm>
              <a:off x="1691639" y="4869179"/>
              <a:ext cx="5400675" cy="432434"/>
            </a:xfrm>
            <a:custGeom>
              <a:avLst/>
              <a:gdLst/>
              <a:ahLst/>
              <a:cxnLst/>
              <a:rect l="l" t="t" r="r" b="b"/>
              <a:pathLst>
                <a:path w="5400675" h="432435">
                  <a:moveTo>
                    <a:pt x="0" y="432054"/>
                  </a:moveTo>
                  <a:lnTo>
                    <a:pt x="5400548" y="432054"/>
                  </a:lnTo>
                  <a:lnTo>
                    <a:pt x="5400548" y="0"/>
                  </a:lnTo>
                  <a:lnTo>
                    <a:pt x="0" y="0"/>
                  </a:lnTo>
                  <a:lnTo>
                    <a:pt x="0" y="432054"/>
                  </a:lnTo>
                  <a:close/>
                </a:path>
              </a:pathLst>
            </a:custGeom>
            <a:ln w="25400">
              <a:solidFill>
                <a:srgbClr val="FFFFFF"/>
              </a:solidFill>
            </a:ln>
          </p:spPr>
          <p:txBody>
            <a:bodyPr wrap="square" lIns="0" tIns="0" rIns="0" bIns="0" rtlCol="0"/>
            <a:lstStyle/>
            <a:p>
              <a:endParaRPr/>
            </a:p>
          </p:txBody>
        </p:sp>
        <p:sp>
          <p:nvSpPr>
            <p:cNvPr id="7" name="object 7"/>
            <p:cNvSpPr/>
            <p:nvPr/>
          </p:nvSpPr>
          <p:spPr>
            <a:xfrm>
              <a:off x="1259636" y="5229224"/>
              <a:ext cx="6264910" cy="1628775"/>
            </a:xfrm>
            <a:custGeom>
              <a:avLst/>
              <a:gdLst/>
              <a:ahLst/>
              <a:cxnLst/>
              <a:rect l="l" t="t" r="r" b="b"/>
              <a:pathLst>
                <a:path w="6264909" h="1628775">
                  <a:moveTo>
                    <a:pt x="6264656" y="0"/>
                  </a:moveTo>
                  <a:lnTo>
                    <a:pt x="0" y="0"/>
                  </a:lnTo>
                  <a:lnTo>
                    <a:pt x="0" y="1628775"/>
                  </a:lnTo>
                  <a:lnTo>
                    <a:pt x="6264656" y="1628775"/>
                  </a:lnTo>
                  <a:lnTo>
                    <a:pt x="6264656" y="0"/>
                  </a:lnTo>
                  <a:close/>
                </a:path>
              </a:pathLst>
            </a:custGeom>
            <a:solidFill>
              <a:srgbClr val="FFFFFF"/>
            </a:solidFill>
          </p:spPr>
          <p:txBody>
            <a:bodyPr wrap="square" lIns="0" tIns="0" rIns="0" bIns="0" rtlCol="0"/>
            <a:lstStyle/>
            <a:p>
              <a:endParaRPr/>
            </a:p>
          </p:txBody>
        </p:sp>
        <p:sp>
          <p:nvSpPr>
            <p:cNvPr id="8" name="object 8"/>
            <p:cNvSpPr/>
            <p:nvPr/>
          </p:nvSpPr>
          <p:spPr>
            <a:xfrm>
              <a:off x="1259636" y="5229224"/>
              <a:ext cx="6264910" cy="1628775"/>
            </a:xfrm>
            <a:custGeom>
              <a:avLst/>
              <a:gdLst/>
              <a:ahLst/>
              <a:cxnLst/>
              <a:rect l="l" t="t" r="r" b="b"/>
              <a:pathLst>
                <a:path w="6264909" h="1628775">
                  <a:moveTo>
                    <a:pt x="0" y="1628775"/>
                  </a:moveTo>
                  <a:lnTo>
                    <a:pt x="6264656" y="1628775"/>
                  </a:lnTo>
                  <a:lnTo>
                    <a:pt x="6264656" y="0"/>
                  </a:lnTo>
                  <a:lnTo>
                    <a:pt x="0" y="0"/>
                  </a:lnTo>
                  <a:lnTo>
                    <a:pt x="0" y="1628775"/>
                  </a:lnTo>
                  <a:close/>
                </a:path>
              </a:pathLst>
            </a:custGeom>
            <a:ln w="25400">
              <a:solidFill>
                <a:srgbClr val="FFFFFF"/>
              </a:solidFill>
            </a:ln>
          </p:spPr>
          <p:txBody>
            <a:bodyPr wrap="square" lIns="0" tIns="0" rIns="0" bIns="0" rtlCol="0"/>
            <a:lstStyle/>
            <a:p>
              <a:endParaRPr/>
            </a:p>
          </p:txBody>
        </p:sp>
      </p:gr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0021" y="323138"/>
            <a:ext cx="5473065" cy="691515"/>
            <a:chOff x="530021" y="323138"/>
            <a:chExt cx="5473065" cy="691515"/>
          </a:xfrm>
        </p:grpSpPr>
        <p:pic>
          <p:nvPicPr>
            <p:cNvPr id="3" name="object 3"/>
            <p:cNvPicPr/>
            <p:nvPr/>
          </p:nvPicPr>
          <p:blipFill>
            <a:blip r:embed="rId2" cstate="print"/>
            <a:stretch>
              <a:fillRect/>
            </a:stretch>
          </p:blipFill>
          <p:spPr>
            <a:xfrm>
              <a:off x="627690" y="486852"/>
              <a:ext cx="5255564" cy="517844"/>
            </a:xfrm>
            <a:prstGeom prst="rect">
              <a:avLst/>
            </a:prstGeom>
          </p:spPr>
        </p:pic>
        <p:sp>
          <p:nvSpPr>
            <p:cNvPr id="4" name="object 4"/>
            <p:cNvSpPr/>
            <p:nvPr/>
          </p:nvSpPr>
          <p:spPr>
            <a:xfrm>
              <a:off x="534784" y="327901"/>
              <a:ext cx="5463540" cy="681990"/>
            </a:xfrm>
            <a:custGeom>
              <a:avLst/>
              <a:gdLst/>
              <a:ahLst/>
              <a:cxnLst/>
              <a:rect l="l" t="t" r="r" b="b"/>
              <a:pathLst>
                <a:path w="5463540" h="681990">
                  <a:moveTo>
                    <a:pt x="0" y="681621"/>
                  </a:moveTo>
                  <a:lnTo>
                    <a:pt x="5463413" y="681621"/>
                  </a:lnTo>
                  <a:lnTo>
                    <a:pt x="5463413" y="0"/>
                  </a:lnTo>
                  <a:lnTo>
                    <a:pt x="0" y="0"/>
                  </a:lnTo>
                  <a:lnTo>
                    <a:pt x="0" y="681621"/>
                  </a:lnTo>
                  <a:close/>
                </a:path>
              </a:pathLst>
            </a:custGeom>
            <a:ln w="9525">
              <a:solidFill>
                <a:srgbClr val="FF0000"/>
              </a:solidFill>
            </a:ln>
          </p:spPr>
          <p:txBody>
            <a:bodyPr wrap="square" lIns="0" tIns="0" rIns="0" bIns="0" rtlCol="0"/>
            <a:lstStyle/>
            <a:p>
              <a:endParaRPr/>
            </a:p>
          </p:txBody>
        </p:sp>
      </p:grpSp>
      <p:grpSp>
        <p:nvGrpSpPr>
          <p:cNvPr id="5" name="object 5"/>
          <p:cNvGrpSpPr/>
          <p:nvPr/>
        </p:nvGrpSpPr>
        <p:grpSpPr>
          <a:xfrm>
            <a:off x="1182129" y="1180187"/>
            <a:ext cx="6360160" cy="5598795"/>
            <a:chOff x="1182129" y="1180187"/>
            <a:chExt cx="6360160" cy="5598795"/>
          </a:xfrm>
        </p:grpSpPr>
        <p:pic>
          <p:nvPicPr>
            <p:cNvPr id="6" name="object 6"/>
            <p:cNvPicPr/>
            <p:nvPr/>
          </p:nvPicPr>
          <p:blipFill>
            <a:blip r:embed="rId3" cstate="print"/>
            <a:stretch>
              <a:fillRect/>
            </a:stretch>
          </p:blipFill>
          <p:spPr>
            <a:xfrm>
              <a:off x="1182129" y="1180187"/>
              <a:ext cx="6360131" cy="5598211"/>
            </a:xfrm>
            <a:prstGeom prst="rect">
              <a:avLst/>
            </a:prstGeom>
          </p:spPr>
        </p:pic>
        <p:sp>
          <p:nvSpPr>
            <p:cNvPr id="7" name="object 7"/>
            <p:cNvSpPr/>
            <p:nvPr/>
          </p:nvSpPr>
          <p:spPr>
            <a:xfrm>
              <a:off x="1475613" y="1772792"/>
              <a:ext cx="5113020" cy="1192530"/>
            </a:xfrm>
            <a:custGeom>
              <a:avLst/>
              <a:gdLst/>
              <a:ahLst/>
              <a:cxnLst/>
              <a:rect l="l" t="t" r="r" b="b"/>
              <a:pathLst>
                <a:path w="5113020" h="1192530">
                  <a:moveTo>
                    <a:pt x="72009" y="0"/>
                  </a:moveTo>
                  <a:lnTo>
                    <a:pt x="1440180" y="0"/>
                  </a:lnTo>
                </a:path>
                <a:path w="5113020" h="1192530">
                  <a:moveTo>
                    <a:pt x="2376297" y="936117"/>
                  </a:moveTo>
                  <a:lnTo>
                    <a:pt x="5112639" y="936117"/>
                  </a:lnTo>
                </a:path>
                <a:path w="5113020" h="1192530">
                  <a:moveTo>
                    <a:pt x="0" y="1192276"/>
                  </a:moveTo>
                  <a:lnTo>
                    <a:pt x="3312414" y="1192276"/>
                  </a:lnTo>
                </a:path>
              </a:pathLst>
            </a:custGeom>
            <a:ln w="19050">
              <a:solidFill>
                <a:srgbClr val="FF0000"/>
              </a:solidFill>
            </a:ln>
          </p:spPr>
          <p:txBody>
            <a:bodyPr wrap="square" lIns="0" tIns="0" rIns="0" bIns="0" rtlCol="0"/>
            <a:lstStyle/>
            <a:p>
              <a:endParaRPr/>
            </a:p>
          </p:txBody>
        </p:sp>
      </p:grpSp>
      <p:sp>
        <p:nvSpPr>
          <p:cNvPr id="8" name="object 8"/>
          <p:cNvSpPr txBox="1"/>
          <p:nvPr/>
        </p:nvSpPr>
        <p:spPr>
          <a:xfrm>
            <a:off x="2219325" y="2082545"/>
            <a:ext cx="11620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2</a:t>
            </a:r>
            <a:endParaRPr sz="1400">
              <a:latin typeface="Calibri"/>
              <a:cs typeface="Calibri"/>
            </a:endParaRPr>
          </a:p>
        </p:txBody>
      </p:sp>
      <p:grpSp>
        <p:nvGrpSpPr>
          <p:cNvPr id="9" name="object 9"/>
          <p:cNvGrpSpPr/>
          <p:nvPr/>
        </p:nvGrpSpPr>
        <p:grpSpPr>
          <a:xfrm>
            <a:off x="2708148" y="1512379"/>
            <a:ext cx="4381500" cy="922655"/>
            <a:chOff x="2708148" y="1512379"/>
            <a:chExt cx="4381500" cy="922655"/>
          </a:xfrm>
        </p:grpSpPr>
        <p:pic>
          <p:nvPicPr>
            <p:cNvPr id="10" name="object 10"/>
            <p:cNvPicPr/>
            <p:nvPr/>
          </p:nvPicPr>
          <p:blipFill>
            <a:blip r:embed="rId4" cstate="print"/>
            <a:stretch>
              <a:fillRect/>
            </a:stretch>
          </p:blipFill>
          <p:spPr>
            <a:xfrm>
              <a:off x="3090037" y="2050757"/>
              <a:ext cx="310921" cy="384086"/>
            </a:xfrm>
            <a:prstGeom prst="rect">
              <a:avLst/>
            </a:prstGeom>
          </p:spPr>
        </p:pic>
        <p:pic>
          <p:nvPicPr>
            <p:cNvPr id="11" name="object 11"/>
            <p:cNvPicPr/>
            <p:nvPr/>
          </p:nvPicPr>
          <p:blipFill>
            <a:blip r:embed="rId5" cstate="print"/>
            <a:stretch>
              <a:fillRect/>
            </a:stretch>
          </p:blipFill>
          <p:spPr>
            <a:xfrm>
              <a:off x="2708148" y="2010790"/>
              <a:ext cx="238760" cy="147447"/>
            </a:xfrm>
            <a:prstGeom prst="rect">
              <a:avLst/>
            </a:prstGeom>
          </p:spPr>
        </p:pic>
        <p:pic>
          <p:nvPicPr>
            <p:cNvPr id="12" name="object 12"/>
            <p:cNvPicPr/>
            <p:nvPr/>
          </p:nvPicPr>
          <p:blipFill>
            <a:blip r:embed="rId6" cstate="print"/>
            <a:stretch>
              <a:fillRect/>
            </a:stretch>
          </p:blipFill>
          <p:spPr>
            <a:xfrm>
              <a:off x="3204972" y="2010790"/>
              <a:ext cx="238760" cy="147447"/>
            </a:xfrm>
            <a:prstGeom prst="rect">
              <a:avLst/>
            </a:prstGeom>
          </p:spPr>
        </p:pic>
        <p:pic>
          <p:nvPicPr>
            <p:cNvPr id="13" name="object 13"/>
            <p:cNvPicPr/>
            <p:nvPr/>
          </p:nvPicPr>
          <p:blipFill>
            <a:blip r:embed="rId7" cstate="print"/>
            <a:stretch>
              <a:fillRect/>
            </a:stretch>
          </p:blipFill>
          <p:spPr>
            <a:xfrm>
              <a:off x="4216527" y="2048763"/>
              <a:ext cx="156210" cy="90805"/>
            </a:xfrm>
            <a:prstGeom prst="rect">
              <a:avLst/>
            </a:prstGeom>
          </p:spPr>
        </p:pic>
        <p:pic>
          <p:nvPicPr>
            <p:cNvPr id="14" name="object 14"/>
            <p:cNvPicPr/>
            <p:nvPr/>
          </p:nvPicPr>
          <p:blipFill>
            <a:blip r:embed="rId8" cstate="print"/>
            <a:stretch>
              <a:fillRect/>
            </a:stretch>
          </p:blipFill>
          <p:spPr>
            <a:xfrm>
              <a:off x="5035296" y="2010790"/>
              <a:ext cx="238760" cy="147447"/>
            </a:xfrm>
            <a:prstGeom prst="rect">
              <a:avLst/>
            </a:prstGeom>
          </p:spPr>
        </p:pic>
        <p:pic>
          <p:nvPicPr>
            <p:cNvPr id="15" name="object 15"/>
            <p:cNvPicPr/>
            <p:nvPr/>
          </p:nvPicPr>
          <p:blipFill>
            <a:blip r:embed="rId9" cstate="print"/>
            <a:stretch>
              <a:fillRect/>
            </a:stretch>
          </p:blipFill>
          <p:spPr>
            <a:xfrm>
              <a:off x="5553455" y="2010790"/>
              <a:ext cx="238760" cy="147447"/>
            </a:xfrm>
            <a:prstGeom prst="rect">
              <a:avLst/>
            </a:prstGeom>
          </p:spPr>
        </p:pic>
        <p:sp>
          <p:nvSpPr>
            <p:cNvPr id="16" name="object 16"/>
            <p:cNvSpPr/>
            <p:nvPr/>
          </p:nvSpPr>
          <p:spPr>
            <a:xfrm>
              <a:off x="6446138" y="1986996"/>
              <a:ext cx="81915" cy="8890"/>
            </a:xfrm>
            <a:custGeom>
              <a:avLst/>
              <a:gdLst/>
              <a:ahLst/>
              <a:cxnLst/>
              <a:rect l="l" t="t" r="r" b="b"/>
              <a:pathLst>
                <a:path w="81915" h="8889">
                  <a:moveTo>
                    <a:pt x="81593" y="0"/>
                  </a:moveTo>
                  <a:lnTo>
                    <a:pt x="0" y="0"/>
                  </a:lnTo>
                  <a:lnTo>
                    <a:pt x="0" y="8808"/>
                  </a:lnTo>
                  <a:lnTo>
                    <a:pt x="81593" y="8808"/>
                  </a:lnTo>
                  <a:lnTo>
                    <a:pt x="81593" y="0"/>
                  </a:lnTo>
                  <a:close/>
                </a:path>
              </a:pathLst>
            </a:custGeom>
            <a:solidFill>
              <a:srgbClr val="000000"/>
            </a:solidFill>
          </p:spPr>
          <p:txBody>
            <a:bodyPr wrap="square" lIns="0" tIns="0" rIns="0" bIns="0" rtlCol="0"/>
            <a:lstStyle/>
            <a:p>
              <a:endParaRPr/>
            </a:p>
          </p:txBody>
        </p:sp>
        <p:sp>
          <p:nvSpPr>
            <p:cNvPr id="17" name="object 17"/>
            <p:cNvSpPr/>
            <p:nvPr/>
          </p:nvSpPr>
          <p:spPr>
            <a:xfrm>
              <a:off x="6446138" y="1986996"/>
              <a:ext cx="81915" cy="8890"/>
            </a:xfrm>
            <a:custGeom>
              <a:avLst/>
              <a:gdLst/>
              <a:ahLst/>
              <a:cxnLst/>
              <a:rect l="l" t="t" r="r" b="b"/>
              <a:pathLst>
                <a:path w="81915" h="8889">
                  <a:moveTo>
                    <a:pt x="0" y="8808"/>
                  </a:moveTo>
                  <a:lnTo>
                    <a:pt x="81593" y="8808"/>
                  </a:lnTo>
                  <a:lnTo>
                    <a:pt x="81593" y="0"/>
                  </a:lnTo>
                  <a:lnTo>
                    <a:pt x="0" y="0"/>
                  </a:lnTo>
                  <a:lnTo>
                    <a:pt x="0" y="8808"/>
                  </a:lnTo>
                  <a:close/>
                </a:path>
              </a:pathLst>
            </a:custGeom>
            <a:ln w="9144">
              <a:solidFill>
                <a:srgbClr val="000000"/>
              </a:solidFill>
            </a:ln>
          </p:spPr>
          <p:txBody>
            <a:bodyPr wrap="square" lIns="0" tIns="0" rIns="0" bIns="0" rtlCol="0"/>
            <a:lstStyle/>
            <a:p>
              <a:endParaRPr/>
            </a:p>
          </p:txBody>
        </p:sp>
        <p:pic>
          <p:nvPicPr>
            <p:cNvPr id="18" name="object 18"/>
            <p:cNvPicPr/>
            <p:nvPr/>
          </p:nvPicPr>
          <p:blipFill>
            <a:blip r:embed="rId10" cstate="print"/>
            <a:stretch>
              <a:fillRect/>
            </a:stretch>
          </p:blipFill>
          <p:spPr>
            <a:xfrm>
              <a:off x="6739001" y="1987041"/>
              <a:ext cx="330580" cy="171196"/>
            </a:xfrm>
            <a:prstGeom prst="rect">
              <a:avLst/>
            </a:prstGeom>
          </p:spPr>
        </p:pic>
        <p:sp>
          <p:nvSpPr>
            <p:cNvPr id="19" name="object 19"/>
            <p:cNvSpPr/>
            <p:nvPr/>
          </p:nvSpPr>
          <p:spPr>
            <a:xfrm>
              <a:off x="5179822" y="1526666"/>
              <a:ext cx="1909445" cy="0"/>
            </a:xfrm>
            <a:custGeom>
              <a:avLst/>
              <a:gdLst/>
              <a:ahLst/>
              <a:cxnLst/>
              <a:rect l="l" t="t" r="r" b="b"/>
              <a:pathLst>
                <a:path w="1909445">
                  <a:moveTo>
                    <a:pt x="0" y="0"/>
                  </a:moveTo>
                  <a:lnTo>
                    <a:pt x="1909445" y="0"/>
                  </a:lnTo>
                </a:path>
              </a:pathLst>
            </a:custGeom>
            <a:ln w="28575">
              <a:solidFill>
                <a:srgbClr val="FF0000"/>
              </a:solidFill>
            </a:ln>
          </p:spPr>
          <p:txBody>
            <a:bodyPr wrap="square" lIns="0" tIns="0" rIns="0" bIns="0" rtlCol="0"/>
            <a:lstStyle/>
            <a:p>
              <a:endParaRPr/>
            </a:p>
          </p:txBody>
        </p:sp>
      </p:grpSp>
      <p:sp>
        <p:nvSpPr>
          <p:cNvPr id="20" name="object 20"/>
          <p:cNvSpPr txBox="1"/>
          <p:nvPr/>
        </p:nvSpPr>
        <p:spPr>
          <a:xfrm>
            <a:off x="3999738" y="2062352"/>
            <a:ext cx="11620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3</a:t>
            </a:r>
            <a:endParaRPr sz="1400">
              <a:latin typeface="Calibri"/>
              <a:cs typeface="Calibri"/>
            </a:endParaRPr>
          </a:p>
        </p:txBody>
      </p:sp>
      <p:grpSp>
        <p:nvGrpSpPr>
          <p:cNvPr id="21" name="object 21"/>
          <p:cNvGrpSpPr/>
          <p:nvPr/>
        </p:nvGrpSpPr>
        <p:grpSpPr>
          <a:xfrm>
            <a:off x="1462913" y="1979802"/>
            <a:ext cx="4910455" cy="382270"/>
            <a:chOff x="1462913" y="1979802"/>
            <a:chExt cx="4910455" cy="382270"/>
          </a:xfrm>
        </p:grpSpPr>
        <p:sp>
          <p:nvSpPr>
            <p:cNvPr id="22" name="object 22"/>
            <p:cNvSpPr/>
            <p:nvPr/>
          </p:nvSpPr>
          <p:spPr>
            <a:xfrm>
              <a:off x="1475613" y="1992502"/>
              <a:ext cx="4518025" cy="356870"/>
            </a:xfrm>
            <a:custGeom>
              <a:avLst/>
              <a:gdLst/>
              <a:ahLst/>
              <a:cxnLst/>
              <a:rect l="l" t="t" r="r" b="b"/>
              <a:pathLst>
                <a:path w="4518025" h="356869">
                  <a:moveTo>
                    <a:pt x="4517771" y="0"/>
                  </a:moveTo>
                  <a:lnTo>
                    <a:pt x="0" y="0"/>
                  </a:lnTo>
                  <a:lnTo>
                    <a:pt x="0" y="356362"/>
                  </a:lnTo>
                  <a:lnTo>
                    <a:pt x="4517771" y="356362"/>
                  </a:lnTo>
                  <a:lnTo>
                    <a:pt x="4517771" y="0"/>
                  </a:lnTo>
                  <a:close/>
                </a:path>
              </a:pathLst>
            </a:custGeom>
            <a:solidFill>
              <a:srgbClr val="FFFFFF"/>
            </a:solidFill>
          </p:spPr>
          <p:txBody>
            <a:bodyPr wrap="square" lIns="0" tIns="0" rIns="0" bIns="0" rtlCol="0"/>
            <a:lstStyle/>
            <a:p>
              <a:endParaRPr/>
            </a:p>
          </p:txBody>
        </p:sp>
        <p:sp>
          <p:nvSpPr>
            <p:cNvPr id="23" name="object 23"/>
            <p:cNvSpPr/>
            <p:nvPr/>
          </p:nvSpPr>
          <p:spPr>
            <a:xfrm>
              <a:off x="1475613" y="1992502"/>
              <a:ext cx="4518025" cy="356870"/>
            </a:xfrm>
            <a:custGeom>
              <a:avLst/>
              <a:gdLst/>
              <a:ahLst/>
              <a:cxnLst/>
              <a:rect l="l" t="t" r="r" b="b"/>
              <a:pathLst>
                <a:path w="4518025" h="356869">
                  <a:moveTo>
                    <a:pt x="0" y="356362"/>
                  </a:moveTo>
                  <a:lnTo>
                    <a:pt x="4517771" y="356362"/>
                  </a:lnTo>
                  <a:lnTo>
                    <a:pt x="4517771" y="0"/>
                  </a:lnTo>
                  <a:lnTo>
                    <a:pt x="0" y="0"/>
                  </a:lnTo>
                  <a:lnTo>
                    <a:pt x="0" y="356362"/>
                  </a:lnTo>
                  <a:close/>
                </a:path>
              </a:pathLst>
            </a:custGeom>
            <a:ln w="25400">
              <a:solidFill>
                <a:srgbClr val="FFFFFF"/>
              </a:solidFill>
            </a:ln>
          </p:spPr>
          <p:txBody>
            <a:bodyPr wrap="square" lIns="0" tIns="0" rIns="0" bIns="0" rtlCol="0"/>
            <a:lstStyle/>
            <a:p>
              <a:endParaRPr/>
            </a:p>
          </p:txBody>
        </p:sp>
        <p:pic>
          <p:nvPicPr>
            <p:cNvPr id="24" name="object 24"/>
            <p:cNvPicPr/>
            <p:nvPr/>
          </p:nvPicPr>
          <p:blipFill>
            <a:blip r:embed="rId11" cstate="print"/>
            <a:stretch>
              <a:fillRect/>
            </a:stretch>
          </p:blipFill>
          <p:spPr>
            <a:xfrm>
              <a:off x="1525397" y="2012441"/>
              <a:ext cx="229616" cy="145796"/>
            </a:xfrm>
            <a:prstGeom prst="rect">
              <a:avLst/>
            </a:prstGeom>
          </p:spPr>
        </p:pic>
        <p:sp>
          <p:nvSpPr>
            <p:cNvPr id="25" name="object 25"/>
            <p:cNvSpPr/>
            <p:nvPr/>
          </p:nvSpPr>
          <p:spPr>
            <a:xfrm>
              <a:off x="1860677" y="2030729"/>
              <a:ext cx="122555" cy="127000"/>
            </a:xfrm>
            <a:custGeom>
              <a:avLst/>
              <a:gdLst/>
              <a:ahLst/>
              <a:cxnLst/>
              <a:rect l="l" t="t" r="r" b="b"/>
              <a:pathLst>
                <a:path w="122555" h="127000">
                  <a:moveTo>
                    <a:pt x="122047" y="57150"/>
                  </a:moveTo>
                  <a:lnTo>
                    <a:pt x="68072" y="57150"/>
                  </a:lnTo>
                  <a:lnTo>
                    <a:pt x="68072" y="0"/>
                  </a:lnTo>
                  <a:lnTo>
                    <a:pt x="53975" y="0"/>
                  </a:lnTo>
                  <a:lnTo>
                    <a:pt x="53975" y="57150"/>
                  </a:lnTo>
                  <a:lnTo>
                    <a:pt x="0" y="57150"/>
                  </a:lnTo>
                  <a:lnTo>
                    <a:pt x="0" y="69850"/>
                  </a:lnTo>
                  <a:lnTo>
                    <a:pt x="53975" y="69850"/>
                  </a:lnTo>
                  <a:lnTo>
                    <a:pt x="53975" y="127000"/>
                  </a:lnTo>
                  <a:lnTo>
                    <a:pt x="68072" y="127000"/>
                  </a:lnTo>
                  <a:lnTo>
                    <a:pt x="68072" y="69850"/>
                  </a:lnTo>
                  <a:lnTo>
                    <a:pt x="122047" y="69850"/>
                  </a:lnTo>
                  <a:lnTo>
                    <a:pt x="122047" y="57150"/>
                  </a:lnTo>
                  <a:close/>
                </a:path>
              </a:pathLst>
            </a:custGeom>
            <a:solidFill>
              <a:srgbClr val="000000"/>
            </a:solidFill>
          </p:spPr>
          <p:txBody>
            <a:bodyPr wrap="square" lIns="0" tIns="0" rIns="0" bIns="0" rtlCol="0"/>
            <a:lstStyle/>
            <a:p>
              <a:endParaRPr/>
            </a:p>
          </p:txBody>
        </p:sp>
        <p:sp>
          <p:nvSpPr>
            <p:cNvPr id="26" name="object 26"/>
            <p:cNvSpPr/>
            <p:nvPr/>
          </p:nvSpPr>
          <p:spPr>
            <a:xfrm>
              <a:off x="1860677" y="2030475"/>
              <a:ext cx="122555" cy="127635"/>
            </a:xfrm>
            <a:custGeom>
              <a:avLst/>
              <a:gdLst/>
              <a:ahLst/>
              <a:cxnLst/>
              <a:rect l="l" t="t" r="r" b="b"/>
              <a:pathLst>
                <a:path w="122555" h="127635">
                  <a:moveTo>
                    <a:pt x="53975" y="0"/>
                  </a:moveTo>
                  <a:lnTo>
                    <a:pt x="68072" y="0"/>
                  </a:lnTo>
                  <a:lnTo>
                    <a:pt x="68072" y="57023"/>
                  </a:lnTo>
                  <a:lnTo>
                    <a:pt x="122047" y="57023"/>
                  </a:lnTo>
                  <a:lnTo>
                    <a:pt x="122047" y="70231"/>
                  </a:lnTo>
                  <a:lnTo>
                    <a:pt x="68072" y="70231"/>
                  </a:lnTo>
                  <a:lnTo>
                    <a:pt x="68072" y="127253"/>
                  </a:lnTo>
                  <a:lnTo>
                    <a:pt x="53975" y="127253"/>
                  </a:lnTo>
                  <a:lnTo>
                    <a:pt x="53975" y="70231"/>
                  </a:lnTo>
                  <a:lnTo>
                    <a:pt x="0" y="70231"/>
                  </a:lnTo>
                  <a:lnTo>
                    <a:pt x="0" y="57023"/>
                  </a:lnTo>
                  <a:lnTo>
                    <a:pt x="53975" y="57023"/>
                  </a:lnTo>
                  <a:lnTo>
                    <a:pt x="53975" y="0"/>
                  </a:lnTo>
                  <a:close/>
                </a:path>
              </a:pathLst>
            </a:custGeom>
            <a:ln w="9144">
              <a:solidFill>
                <a:srgbClr val="000000"/>
              </a:solidFill>
            </a:ln>
          </p:spPr>
          <p:txBody>
            <a:bodyPr wrap="square" lIns="0" tIns="0" rIns="0" bIns="0" rtlCol="0"/>
            <a:lstStyle/>
            <a:p>
              <a:endParaRPr/>
            </a:p>
          </p:txBody>
        </p:sp>
        <p:pic>
          <p:nvPicPr>
            <p:cNvPr id="27" name="object 27"/>
            <p:cNvPicPr/>
            <p:nvPr/>
          </p:nvPicPr>
          <p:blipFill>
            <a:blip r:embed="rId12" cstate="print"/>
            <a:stretch>
              <a:fillRect/>
            </a:stretch>
          </p:blipFill>
          <p:spPr>
            <a:xfrm>
              <a:off x="2093976" y="2010790"/>
              <a:ext cx="322707" cy="186944"/>
            </a:xfrm>
            <a:prstGeom prst="rect">
              <a:avLst/>
            </a:prstGeom>
          </p:spPr>
        </p:pic>
        <p:sp>
          <p:nvSpPr>
            <p:cNvPr id="28" name="object 28"/>
            <p:cNvSpPr/>
            <p:nvPr/>
          </p:nvSpPr>
          <p:spPr>
            <a:xfrm>
              <a:off x="2506853" y="2067051"/>
              <a:ext cx="122555" cy="54610"/>
            </a:xfrm>
            <a:custGeom>
              <a:avLst/>
              <a:gdLst/>
              <a:ahLst/>
              <a:cxnLst/>
              <a:rect l="l" t="t" r="r" b="b"/>
              <a:pathLst>
                <a:path w="122555" h="54610">
                  <a:moveTo>
                    <a:pt x="122047" y="41021"/>
                  </a:moveTo>
                  <a:lnTo>
                    <a:pt x="0" y="41021"/>
                  </a:lnTo>
                  <a:lnTo>
                    <a:pt x="0" y="54229"/>
                  </a:lnTo>
                  <a:lnTo>
                    <a:pt x="122047" y="54229"/>
                  </a:lnTo>
                  <a:lnTo>
                    <a:pt x="122047" y="41021"/>
                  </a:lnTo>
                  <a:close/>
                </a:path>
                <a:path w="122555" h="54610">
                  <a:moveTo>
                    <a:pt x="122047" y="0"/>
                  </a:moveTo>
                  <a:lnTo>
                    <a:pt x="0" y="0"/>
                  </a:lnTo>
                  <a:lnTo>
                    <a:pt x="0" y="13208"/>
                  </a:lnTo>
                  <a:lnTo>
                    <a:pt x="122047" y="13208"/>
                  </a:lnTo>
                  <a:lnTo>
                    <a:pt x="122047" y="0"/>
                  </a:lnTo>
                  <a:close/>
                </a:path>
              </a:pathLst>
            </a:custGeom>
            <a:solidFill>
              <a:srgbClr val="000000"/>
            </a:solidFill>
          </p:spPr>
          <p:txBody>
            <a:bodyPr wrap="square" lIns="0" tIns="0" rIns="0" bIns="0" rtlCol="0"/>
            <a:lstStyle/>
            <a:p>
              <a:endParaRPr/>
            </a:p>
          </p:txBody>
        </p:sp>
        <p:sp>
          <p:nvSpPr>
            <p:cNvPr id="29" name="object 29"/>
            <p:cNvSpPr/>
            <p:nvPr/>
          </p:nvSpPr>
          <p:spPr>
            <a:xfrm>
              <a:off x="2506852" y="2067051"/>
              <a:ext cx="122555" cy="54610"/>
            </a:xfrm>
            <a:custGeom>
              <a:avLst/>
              <a:gdLst/>
              <a:ahLst/>
              <a:cxnLst/>
              <a:rect l="l" t="t" r="r" b="b"/>
              <a:pathLst>
                <a:path w="122555" h="54610">
                  <a:moveTo>
                    <a:pt x="0" y="41021"/>
                  </a:moveTo>
                  <a:lnTo>
                    <a:pt x="122047" y="41021"/>
                  </a:lnTo>
                  <a:lnTo>
                    <a:pt x="122047" y="54228"/>
                  </a:lnTo>
                  <a:lnTo>
                    <a:pt x="0" y="54228"/>
                  </a:lnTo>
                  <a:lnTo>
                    <a:pt x="0" y="41021"/>
                  </a:lnTo>
                  <a:close/>
                </a:path>
                <a:path w="122555" h="54610">
                  <a:moveTo>
                    <a:pt x="0" y="0"/>
                  </a:moveTo>
                  <a:lnTo>
                    <a:pt x="122047" y="0"/>
                  </a:lnTo>
                  <a:lnTo>
                    <a:pt x="122047" y="13208"/>
                  </a:lnTo>
                  <a:lnTo>
                    <a:pt x="0" y="13208"/>
                  </a:lnTo>
                  <a:lnTo>
                    <a:pt x="0" y="0"/>
                  </a:lnTo>
                  <a:close/>
                </a:path>
              </a:pathLst>
            </a:custGeom>
            <a:ln w="9144">
              <a:solidFill>
                <a:srgbClr val="000000"/>
              </a:solidFill>
            </a:ln>
          </p:spPr>
          <p:txBody>
            <a:bodyPr wrap="square" lIns="0" tIns="0" rIns="0" bIns="0" rtlCol="0"/>
            <a:lstStyle/>
            <a:p>
              <a:endParaRPr/>
            </a:p>
          </p:txBody>
        </p:sp>
        <p:sp>
          <p:nvSpPr>
            <p:cNvPr id="30" name="object 30"/>
            <p:cNvSpPr/>
            <p:nvPr/>
          </p:nvSpPr>
          <p:spPr>
            <a:xfrm>
              <a:off x="3014345" y="2087543"/>
              <a:ext cx="122555" cy="13335"/>
            </a:xfrm>
            <a:custGeom>
              <a:avLst/>
              <a:gdLst/>
              <a:ahLst/>
              <a:cxnLst/>
              <a:rect l="l" t="t" r="r" b="b"/>
              <a:pathLst>
                <a:path w="122555" h="13335">
                  <a:moveTo>
                    <a:pt x="121931" y="0"/>
                  </a:moveTo>
                  <a:lnTo>
                    <a:pt x="0" y="0"/>
                  </a:lnTo>
                  <a:lnTo>
                    <a:pt x="0" y="13163"/>
                  </a:lnTo>
                  <a:lnTo>
                    <a:pt x="121931" y="13163"/>
                  </a:lnTo>
                  <a:lnTo>
                    <a:pt x="121931" y="0"/>
                  </a:lnTo>
                  <a:close/>
                </a:path>
              </a:pathLst>
            </a:custGeom>
            <a:solidFill>
              <a:srgbClr val="000000"/>
            </a:solidFill>
          </p:spPr>
          <p:txBody>
            <a:bodyPr wrap="square" lIns="0" tIns="0" rIns="0" bIns="0" rtlCol="0"/>
            <a:lstStyle/>
            <a:p>
              <a:endParaRPr/>
            </a:p>
          </p:txBody>
        </p:sp>
        <p:sp>
          <p:nvSpPr>
            <p:cNvPr id="31" name="object 31"/>
            <p:cNvSpPr/>
            <p:nvPr/>
          </p:nvSpPr>
          <p:spPr>
            <a:xfrm>
              <a:off x="3014345" y="2087543"/>
              <a:ext cx="122555" cy="13335"/>
            </a:xfrm>
            <a:custGeom>
              <a:avLst/>
              <a:gdLst/>
              <a:ahLst/>
              <a:cxnLst/>
              <a:rect l="l" t="t" r="r" b="b"/>
              <a:pathLst>
                <a:path w="122555" h="13335">
                  <a:moveTo>
                    <a:pt x="0" y="13163"/>
                  </a:moveTo>
                  <a:lnTo>
                    <a:pt x="121931" y="13163"/>
                  </a:lnTo>
                  <a:lnTo>
                    <a:pt x="121931" y="0"/>
                  </a:lnTo>
                  <a:lnTo>
                    <a:pt x="0" y="0"/>
                  </a:lnTo>
                  <a:lnTo>
                    <a:pt x="0" y="13163"/>
                  </a:lnTo>
                  <a:close/>
                </a:path>
              </a:pathLst>
            </a:custGeom>
            <a:ln w="9143">
              <a:solidFill>
                <a:srgbClr val="000000"/>
              </a:solidFill>
            </a:ln>
          </p:spPr>
          <p:txBody>
            <a:bodyPr wrap="square" lIns="0" tIns="0" rIns="0" bIns="0" rtlCol="0"/>
            <a:lstStyle/>
            <a:p>
              <a:endParaRPr/>
            </a:p>
          </p:txBody>
        </p:sp>
        <p:sp>
          <p:nvSpPr>
            <p:cNvPr id="32" name="object 32"/>
            <p:cNvSpPr/>
            <p:nvPr/>
          </p:nvSpPr>
          <p:spPr>
            <a:xfrm>
              <a:off x="3523361" y="2067051"/>
              <a:ext cx="122555" cy="54610"/>
            </a:xfrm>
            <a:custGeom>
              <a:avLst/>
              <a:gdLst/>
              <a:ahLst/>
              <a:cxnLst/>
              <a:rect l="l" t="t" r="r" b="b"/>
              <a:pathLst>
                <a:path w="122554" h="54610">
                  <a:moveTo>
                    <a:pt x="122047" y="41021"/>
                  </a:moveTo>
                  <a:lnTo>
                    <a:pt x="0" y="41021"/>
                  </a:lnTo>
                  <a:lnTo>
                    <a:pt x="0" y="54229"/>
                  </a:lnTo>
                  <a:lnTo>
                    <a:pt x="122047" y="54229"/>
                  </a:lnTo>
                  <a:lnTo>
                    <a:pt x="122047" y="41021"/>
                  </a:lnTo>
                  <a:close/>
                </a:path>
                <a:path w="122554" h="54610">
                  <a:moveTo>
                    <a:pt x="122047" y="0"/>
                  </a:moveTo>
                  <a:lnTo>
                    <a:pt x="0" y="0"/>
                  </a:lnTo>
                  <a:lnTo>
                    <a:pt x="0" y="13208"/>
                  </a:lnTo>
                  <a:lnTo>
                    <a:pt x="122047" y="13208"/>
                  </a:lnTo>
                  <a:lnTo>
                    <a:pt x="122047" y="0"/>
                  </a:lnTo>
                  <a:close/>
                </a:path>
              </a:pathLst>
            </a:custGeom>
            <a:solidFill>
              <a:srgbClr val="000000"/>
            </a:solidFill>
          </p:spPr>
          <p:txBody>
            <a:bodyPr wrap="square" lIns="0" tIns="0" rIns="0" bIns="0" rtlCol="0"/>
            <a:lstStyle/>
            <a:p>
              <a:endParaRPr/>
            </a:p>
          </p:txBody>
        </p:sp>
        <p:sp>
          <p:nvSpPr>
            <p:cNvPr id="33" name="object 33"/>
            <p:cNvSpPr/>
            <p:nvPr/>
          </p:nvSpPr>
          <p:spPr>
            <a:xfrm>
              <a:off x="3523361" y="2067051"/>
              <a:ext cx="122555" cy="54610"/>
            </a:xfrm>
            <a:custGeom>
              <a:avLst/>
              <a:gdLst/>
              <a:ahLst/>
              <a:cxnLst/>
              <a:rect l="l" t="t" r="r" b="b"/>
              <a:pathLst>
                <a:path w="122554" h="54610">
                  <a:moveTo>
                    <a:pt x="0" y="41021"/>
                  </a:moveTo>
                  <a:lnTo>
                    <a:pt x="122047" y="41021"/>
                  </a:lnTo>
                  <a:lnTo>
                    <a:pt x="122047" y="54228"/>
                  </a:lnTo>
                  <a:lnTo>
                    <a:pt x="0" y="54228"/>
                  </a:lnTo>
                  <a:lnTo>
                    <a:pt x="0" y="41021"/>
                  </a:lnTo>
                  <a:close/>
                </a:path>
                <a:path w="122554" h="54610">
                  <a:moveTo>
                    <a:pt x="0" y="0"/>
                  </a:moveTo>
                  <a:lnTo>
                    <a:pt x="122047" y="0"/>
                  </a:lnTo>
                  <a:lnTo>
                    <a:pt x="122047" y="13208"/>
                  </a:lnTo>
                  <a:lnTo>
                    <a:pt x="0" y="13208"/>
                  </a:lnTo>
                  <a:lnTo>
                    <a:pt x="0" y="0"/>
                  </a:lnTo>
                  <a:close/>
                </a:path>
              </a:pathLst>
            </a:custGeom>
            <a:ln w="9144">
              <a:solidFill>
                <a:srgbClr val="000000"/>
              </a:solidFill>
            </a:ln>
          </p:spPr>
          <p:txBody>
            <a:bodyPr wrap="square" lIns="0" tIns="0" rIns="0" bIns="0" rtlCol="0"/>
            <a:lstStyle/>
            <a:p>
              <a:endParaRPr/>
            </a:p>
          </p:txBody>
        </p:sp>
        <p:pic>
          <p:nvPicPr>
            <p:cNvPr id="34" name="object 34"/>
            <p:cNvPicPr/>
            <p:nvPr/>
          </p:nvPicPr>
          <p:blipFill>
            <a:blip r:embed="rId13" cstate="print"/>
            <a:stretch>
              <a:fillRect/>
            </a:stretch>
          </p:blipFill>
          <p:spPr>
            <a:xfrm>
              <a:off x="3724655" y="2010790"/>
              <a:ext cx="322707" cy="186944"/>
            </a:xfrm>
            <a:prstGeom prst="rect">
              <a:avLst/>
            </a:prstGeom>
          </p:spPr>
        </p:pic>
        <p:pic>
          <p:nvPicPr>
            <p:cNvPr id="35" name="object 35"/>
            <p:cNvPicPr/>
            <p:nvPr/>
          </p:nvPicPr>
          <p:blipFill>
            <a:blip r:embed="rId14" cstate="print"/>
            <a:stretch>
              <a:fillRect/>
            </a:stretch>
          </p:blipFill>
          <p:spPr>
            <a:xfrm>
              <a:off x="4443983" y="2010790"/>
              <a:ext cx="322707" cy="188214"/>
            </a:xfrm>
            <a:prstGeom prst="rect">
              <a:avLst/>
            </a:prstGeom>
          </p:spPr>
        </p:pic>
        <p:sp>
          <p:nvSpPr>
            <p:cNvPr id="36" name="object 36"/>
            <p:cNvSpPr/>
            <p:nvPr/>
          </p:nvSpPr>
          <p:spPr>
            <a:xfrm>
              <a:off x="4844669" y="2087543"/>
              <a:ext cx="122555" cy="13335"/>
            </a:xfrm>
            <a:custGeom>
              <a:avLst/>
              <a:gdLst/>
              <a:ahLst/>
              <a:cxnLst/>
              <a:rect l="l" t="t" r="r" b="b"/>
              <a:pathLst>
                <a:path w="122554" h="13335">
                  <a:moveTo>
                    <a:pt x="121932" y="0"/>
                  </a:moveTo>
                  <a:lnTo>
                    <a:pt x="0" y="0"/>
                  </a:lnTo>
                  <a:lnTo>
                    <a:pt x="0" y="13163"/>
                  </a:lnTo>
                  <a:lnTo>
                    <a:pt x="121932" y="13163"/>
                  </a:lnTo>
                  <a:lnTo>
                    <a:pt x="121932" y="0"/>
                  </a:lnTo>
                  <a:close/>
                </a:path>
              </a:pathLst>
            </a:custGeom>
            <a:solidFill>
              <a:srgbClr val="000000"/>
            </a:solidFill>
          </p:spPr>
          <p:txBody>
            <a:bodyPr wrap="square" lIns="0" tIns="0" rIns="0" bIns="0" rtlCol="0"/>
            <a:lstStyle/>
            <a:p>
              <a:endParaRPr/>
            </a:p>
          </p:txBody>
        </p:sp>
        <p:sp>
          <p:nvSpPr>
            <p:cNvPr id="37" name="object 37"/>
            <p:cNvSpPr/>
            <p:nvPr/>
          </p:nvSpPr>
          <p:spPr>
            <a:xfrm>
              <a:off x="4844669" y="2087543"/>
              <a:ext cx="122555" cy="13335"/>
            </a:xfrm>
            <a:custGeom>
              <a:avLst/>
              <a:gdLst/>
              <a:ahLst/>
              <a:cxnLst/>
              <a:rect l="l" t="t" r="r" b="b"/>
              <a:pathLst>
                <a:path w="122554" h="13335">
                  <a:moveTo>
                    <a:pt x="0" y="13163"/>
                  </a:moveTo>
                  <a:lnTo>
                    <a:pt x="121932" y="13163"/>
                  </a:lnTo>
                  <a:lnTo>
                    <a:pt x="121932" y="0"/>
                  </a:lnTo>
                  <a:lnTo>
                    <a:pt x="0" y="0"/>
                  </a:lnTo>
                  <a:lnTo>
                    <a:pt x="0" y="13163"/>
                  </a:lnTo>
                  <a:close/>
                </a:path>
              </a:pathLst>
            </a:custGeom>
            <a:ln w="9143">
              <a:solidFill>
                <a:srgbClr val="000000"/>
              </a:solidFill>
            </a:ln>
          </p:spPr>
          <p:txBody>
            <a:bodyPr wrap="square" lIns="0" tIns="0" rIns="0" bIns="0" rtlCol="0"/>
            <a:lstStyle/>
            <a:p>
              <a:endParaRPr/>
            </a:p>
          </p:txBody>
        </p:sp>
        <p:sp>
          <p:nvSpPr>
            <p:cNvPr id="38" name="object 38"/>
            <p:cNvSpPr/>
            <p:nvPr/>
          </p:nvSpPr>
          <p:spPr>
            <a:xfrm>
              <a:off x="5352161" y="2067051"/>
              <a:ext cx="122555" cy="54610"/>
            </a:xfrm>
            <a:custGeom>
              <a:avLst/>
              <a:gdLst/>
              <a:ahLst/>
              <a:cxnLst/>
              <a:rect l="l" t="t" r="r" b="b"/>
              <a:pathLst>
                <a:path w="122554" h="54610">
                  <a:moveTo>
                    <a:pt x="122047" y="41021"/>
                  </a:moveTo>
                  <a:lnTo>
                    <a:pt x="0" y="41021"/>
                  </a:lnTo>
                  <a:lnTo>
                    <a:pt x="0" y="54229"/>
                  </a:lnTo>
                  <a:lnTo>
                    <a:pt x="122047" y="54229"/>
                  </a:lnTo>
                  <a:lnTo>
                    <a:pt x="122047" y="41021"/>
                  </a:lnTo>
                  <a:close/>
                </a:path>
                <a:path w="122554" h="54610">
                  <a:moveTo>
                    <a:pt x="122047" y="0"/>
                  </a:moveTo>
                  <a:lnTo>
                    <a:pt x="0" y="0"/>
                  </a:lnTo>
                  <a:lnTo>
                    <a:pt x="0" y="13208"/>
                  </a:lnTo>
                  <a:lnTo>
                    <a:pt x="122047" y="13208"/>
                  </a:lnTo>
                  <a:lnTo>
                    <a:pt x="122047" y="0"/>
                  </a:lnTo>
                  <a:close/>
                </a:path>
              </a:pathLst>
            </a:custGeom>
            <a:solidFill>
              <a:srgbClr val="000000"/>
            </a:solidFill>
          </p:spPr>
          <p:txBody>
            <a:bodyPr wrap="square" lIns="0" tIns="0" rIns="0" bIns="0" rtlCol="0"/>
            <a:lstStyle/>
            <a:p>
              <a:endParaRPr/>
            </a:p>
          </p:txBody>
        </p:sp>
        <p:sp>
          <p:nvSpPr>
            <p:cNvPr id="39" name="object 39"/>
            <p:cNvSpPr/>
            <p:nvPr/>
          </p:nvSpPr>
          <p:spPr>
            <a:xfrm>
              <a:off x="5352160" y="2067051"/>
              <a:ext cx="122555" cy="54610"/>
            </a:xfrm>
            <a:custGeom>
              <a:avLst/>
              <a:gdLst/>
              <a:ahLst/>
              <a:cxnLst/>
              <a:rect l="l" t="t" r="r" b="b"/>
              <a:pathLst>
                <a:path w="122554" h="54610">
                  <a:moveTo>
                    <a:pt x="0" y="41021"/>
                  </a:moveTo>
                  <a:lnTo>
                    <a:pt x="122047" y="41021"/>
                  </a:lnTo>
                  <a:lnTo>
                    <a:pt x="122047" y="54228"/>
                  </a:lnTo>
                  <a:lnTo>
                    <a:pt x="0" y="54228"/>
                  </a:lnTo>
                  <a:lnTo>
                    <a:pt x="0" y="41021"/>
                  </a:lnTo>
                  <a:close/>
                </a:path>
                <a:path w="122554" h="54610">
                  <a:moveTo>
                    <a:pt x="0" y="0"/>
                  </a:moveTo>
                  <a:lnTo>
                    <a:pt x="122047" y="0"/>
                  </a:lnTo>
                  <a:lnTo>
                    <a:pt x="122047" y="13208"/>
                  </a:lnTo>
                  <a:lnTo>
                    <a:pt x="0" y="13208"/>
                  </a:lnTo>
                  <a:lnTo>
                    <a:pt x="0" y="0"/>
                  </a:lnTo>
                  <a:close/>
                </a:path>
              </a:pathLst>
            </a:custGeom>
            <a:ln w="9144">
              <a:solidFill>
                <a:srgbClr val="000000"/>
              </a:solidFill>
            </a:ln>
          </p:spPr>
          <p:txBody>
            <a:bodyPr wrap="square" lIns="0" tIns="0" rIns="0" bIns="0" rtlCol="0"/>
            <a:lstStyle/>
            <a:p>
              <a:endParaRPr/>
            </a:p>
          </p:txBody>
        </p:sp>
        <p:pic>
          <p:nvPicPr>
            <p:cNvPr id="40" name="object 40"/>
            <p:cNvPicPr/>
            <p:nvPr/>
          </p:nvPicPr>
          <p:blipFill>
            <a:blip r:embed="rId15" cstate="print"/>
            <a:stretch>
              <a:fillRect/>
            </a:stretch>
          </p:blipFill>
          <p:spPr>
            <a:xfrm>
              <a:off x="5856604" y="2010790"/>
              <a:ext cx="516382" cy="186944"/>
            </a:xfrm>
            <a:prstGeom prst="rect">
              <a:avLst/>
            </a:prstGeom>
          </p:spPr>
        </p:pic>
      </p:gr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71057" y="677897"/>
            <a:ext cx="6451770" cy="5485581"/>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84295" y="1254985"/>
            <a:ext cx="6374130" cy="4635500"/>
            <a:chOff x="1584295" y="1254985"/>
            <a:chExt cx="6374130" cy="4635500"/>
          </a:xfrm>
        </p:grpSpPr>
        <p:pic>
          <p:nvPicPr>
            <p:cNvPr id="3" name="object 3"/>
            <p:cNvPicPr/>
            <p:nvPr/>
          </p:nvPicPr>
          <p:blipFill>
            <a:blip r:embed="rId2" cstate="print"/>
            <a:stretch>
              <a:fillRect/>
            </a:stretch>
          </p:blipFill>
          <p:spPr>
            <a:xfrm>
              <a:off x="1584295" y="1254985"/>
              <a:ext cx="6373595" cy="4116344"/>
            </a:xfrm>
            <a:prstGeom prst="rect">
              <a:avLst/>
            </a:prstGeom>
          </p:spPr>
        </p:pic>
        <p:sp>
          <p:nvSpPr>
            <p:cNvPr id="4" name="object 4"/>
            <p:cNvSpPr/>
            <p:nvPr/>
          </p:nvSpPr>
          <p:spPr>
            <a:xfrm>
              <a:off x="1619631" y="3212972"/>
              <a:ext cx="4104640" cy="432434"/>
            </a:xfrm>
            <a:custGeom>
              <a:avLst/>
              <a:gdLst/>
              <a:ahLst/>
              <a:cxnLst/>
              <a:rect l="l" t="t" r="r" b="b"/>
              <a:pathLst>
                <a:path w="4104640" h="432435">
                  <a:moveTo>
                    <a:pt x="0" y="432053"/>
                  </a:moveTo>
                  <a:lnTo>
                    <a:pt x="4104513" y="432053"/>
                  </a:lnTo>
                  <a:lnTo>
                    <a:pt x="4104513" y="0"/>
                  </a:lnTo>
                  <a:lnTo>
                    <a:pt x="0" y="0"/>
                  </a:lnTo>
                  <a:lnTo>
                    <a:pt x="0" y="432053"/>
                  </a:lnTo>
                  <a:close/>
                </a:path>
              </a:pathLst>
            </a:custGeom>
            <a:ln w="25399">
              <a:solidFill>
                <a:srgbClr val="FF0000"/>
              </a:solidFill>
            </a:ln>
          </p:spPr>
          <p:txBody>
            <a:bodyPr wrap="square" lIns="0" tIns="0" rIns="0" bIns="0" rtlCol="0"/>
            <a:lstStyle/>
            <a:p>
              <a:endParaRPr/>
            </a:p>
          </p:txBody>
        </p:sp>
        <p:sp>
          <p:nvSpPr>
            <p:cNvPr id="5" name="object 5"/>
            <p:cNvSpPr/>
            <p:nvPr/>
          </p:nvSpPr>
          <p:spPr>
            <a:xfrm>
              <a:off x="1619631" y="3716997"/>
              <a:ext cx="6049010" cy="2160270"/>
            </a:xfrm>
            <a:custGeom>
              <a:avLst/>
              <a:gdLst/>
              <a:ahLst/>
              <a:cxnLst/>
              <a:rect l="l" t="t" r="r" b="b"/>
              <a:pathLst>
                <a:path w="6049009" h="2160270">
                  <a:moveTo>
                    <a:pt x="6048629" y="0"/>
                  </a:moveTo>
                  <a:lnTo>
                    <a:pt x="0" y="0"/>
                  </a:lnTo>
                  <a:lnTo>
                    <a:pt x="0" y="2160269"/>
                  </a:lnTo>
                  <a:lnTo>
                    <a:pt x="6048629" y="2160269"/>
                  </a:lnTo>
                  <a:lnTo>
                    <a:pt x="6048629" y="0"/>
                  </a:lnTo>
                  <a:close/>
                </a:path>
              </a:pathLst>
            </a:custGeom>
            <a:solidFill>
              <a:srgbClr val="FFFFFF"/>
            </a:solidFill>
          </p:spPr>
          <p:txBody>
            <a:bodyPr wrap="square" lIns="0" tIns="0" rIns="0" bIns="0" rtlCol="0"/>
            <a:lstStyle/>
            <a:p>
              <a:endParaRPr/>
            </a:p>
          </p:txBody>
        </p:sp>
        <p:sp>
          <p:nvSpPr>
            <p:cNvPr id="6" name="object 6"/>
            <p:cNvSpPr/>
            <p:nvPr/>
          </p:nvSpPr>
          <p:spPr>
            <a:xfrm>
              <a:off x="1619631" y="3716997"/>
              <a:ext cx="6049010" cy="2160270"/>
            </a:xfrm>
            <a:custGeom>
              <a:avLst/>
              <a:gdLst/>
              <a:ahLst/>
              <a:cxnLst/>
              <a:rect l="l" t="t" r="r" b="b"/>
              <a:pathLst>
                <a:path w="6049009" h="2160270">
                  <a:moveTo>
                    <a:pt x="0" y="2160269"/>
                  </a:moveTo>
                  <a:lnTo>
                    <a:pt x="6048629" y="2160269"/>
                  </a:lnTo>
                  <a:lnTo>
                    <a:pt x="6048629" y="0"/>
                  </a:lnTo>
                  <a:lnTo>
                    <a:pt x="0" y="0"/>
                  </a:lnTo>
                  <a:lnTo>
                    <a:pt x="0" y="2160269"/>
                  </a:lnTo>
                  <a:close/>
                </a:path>
              </a:pathLst>
            </a:custGeom>
            <a:ln w="25400">
              <a:solidFill>
                <a:srgbClr val="FFFFFF"/>
              </a:solidFill>
            </a:ln>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2E2F78BB-B952-1561-B947-B88389CF0778}"/>
              </a:ext>
            </a:extLst>
          </p:cNvPr>
          <p:cNvSpPr>
            <a:spLocks noChangeArrowheads="1"/>
          </p:cNvSpPr>
          <p:nvPr/>
        </p:nvSpPr>
        <p:spPr bwMode="auto">
          <a:xfrm>
            <a:off x="457200" y="2209800"/>
            <a:ext cx="774124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H = E + PV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Enthalpy is the sum of the internal energy</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and pressure times volume.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We cannot measure the enthalpy of a system, but we can look at changes in enthalpy</a:t>
            </a:r>
          </a:p>
        </p:txBody>
      </p:sp>
      <p:sp>
        <p:nvSpPr>
          <p:cNvPr id="4" name="TextBox 3">
            <a:extLst>
              <a:ext uri="{FF2B5EF4-FFF2-40B4-BE49-F238E27FC236}">
                <a16:creationId xmlns:a16="http://schemas.microsoft.com/office/drawing/2014/main" id="{EA5F705F-ABEF-9B1D-DA04-D4B5BD0B09F0}"/>
              </a:ext>
            </a:extLst>
          </p:cNvPr>
          <p:cNvSpPr txBox="1"/>
          <p:nvPr/>
        </p:nvSpPr>
        <p:spPr>
          <a:xfrm>
            <a:off x="1371600" y="533400"/>
            <a:ext cx="1980029" cy="646331"/>
          </a:xfrm>
          <a:prstGeom prst="rect">
            <a:avLst/>
          </a:prstGeom>
          <a:noFill/>
        </p:spPr>
        <p:txBody>
          <a:bodyPr wrap="none" rtlCol="0">
            <a:spAutoFit/>
          </a:bodyPr>
          <a:lstStyle/>
          <a:p>
            <a:r>
              <a:rPr lang="en-CA" sz="3600" dirty="0"/>
              <a:t>Enthalpy</a:t>
            </a:r>
          </a:p>
        </p:txBody>
      </p:sp>
    </p:spTree>
    <p:extLst>
      <p:ext uri="{BB962C8B-B14F-4D97-AF65-F5344CB8AC3E}">
        <p14:creationId xmlns:p14="http://schemas.microsoft.com/office/powerpoint/2010/main" val="355350331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03499" y="2401138"/>
            <a:ext cx="5760720" cy="4210050"/>
            <a:chOff x="1503499" y="2401138"/>
            <a:chExt cx="5760720" cy="4210050"/>
          </a:xfrm>
        </p:grpSpPr>
        <p:pic>
          <p:nvPicPr>
            <p:cNvPr id="3" name="object 3"/>
            <p:cNvPicPr/>
            <p:nvPr/>
          </p:nvPicPr>
          <p:blipFill>
            <a:blip r:embed="rId2" cstate="print"/>
            <a:stretch>
              <a:fillRect/>
            </a:stretch>
          </p:blipFill>
          <p:spPr>
            <a:xfrm>
              <a:off x="1503499" y="2548610"/>
              <a:ext cx="5760638" cy="4062470"/>
            </a:xfrm>
            <a:prstGeom prst="rect">
              <a:avLst/>
            </a:prstGeom>
          </p:spPr>
        </p:pic>
        <p:sp>
          <p:nvSpPr>
            <p:cNvPr id="4" name="object 4"/>
            <p:cNvSpPr/>
            <p:nvPr/>
          </p:nvSpPr>
          <p:spPr>
            <a:xfrm>
              <a:off x="2061718" y="2401138"/>
              <a:ext cx="4433570" cy="307975"/>
            </a:xfrm>
            <a:custGeom>
              <a:avLst/>
              <a:gdLst/>
              <a:ahLst/>
              <a:cxnLst/>
              <a:rect l="l" t="t" r="r" b="b"/>
              <a:pathLst>
                <a:path w="4433570" h="307975">
                  <a:moveTo>
                    <a:pt x="4433061" y="0"/>
                  </a:moveTo>
                  <a:lnTo>
                    <a:pt x="0" y="0"/>
                  </a:lnTo>
                  <a:lnTo>
                    <a:pt x="0" y="307771"/>
                  </a:lnTo>
                  <a:lnTo>
                    <a:pt x="4433061" y="307771"/>
                  </a:lnTo>
                  <a:lnTo>
                    <a:pt x="4433061" y="0"/>
                  </a:lnTo>
                  <a:close/>
                </a:path>
              </a:pathLst>
            </a:custGeom>
            <a:solidFill>
              <a:srgbClr val="FFFFFF"/>
            </a:solidFill>
          </p:spPr>
          <p:txBody>
            <a:bodyPr wrap="square" lIns="0" tIns="0" rIns="0" bIns="0" rtlCol="0"/>
            <a:lstStyle/>
            <a:p>
              <a:endParaRPr/>
            </a:p>
          </p:txBody>
        </p:sp>
      </p:grpSp>
      <p:sp>
        <p:nvSpPr>
          <p:cNvPr id="5" name="object 5"/>
          <p:cNvSpPr txBox="1"/>
          <p:nvPr/>
        </p:nvSpPr>
        <p:spPr>
          <a:xfrm>
            <a:off x="2140711" y="2422651"/>
            <a:ext cx="2650490"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Costanti</a:t>
            </a:r>
            <a:r>
              <a:rPr sz="1400" b="1" spc="-50" dirty="0">
                <a:latin typeface="Calibri"/>
                <a:cs typeface="Calibri"/>
              </a:rPr>
              <a:t> </a:t>
            </a:r>
            <a:r>
              <a:rPr sz="1400" b="1" dirty="0">
                <a:latin typeface="Calibri"/>
                <a:cs typeface="Calibri"/>
              </a:rPr>
              <a:t>di</a:t>
            </a:r>
            <a:r>
              <a:rPr sz="1400" b="1" spc="-35" dirty="0">
                <a:latin typeface="Calibri"/>
                <a:cs typeface="Calibri"/>
              </a:rPr>
              <a:t> </a:t>
            </a:r>
            <a:r>
              <a:rPr sz="1400" b="1" dirty="0">
                <a:latin typeface="Calibri"/>
                <a:cs typeface="Calibri"/>
              </a:rPr>
              <a:t>velocità</a:t>
            </a:r>
            <a:r>
              <a:rPr sz="1400" b="1" spc="-45" dirty="0">
                <a:latin typeface="Calibri"/>
                <a:cs typeface="Calibri"/>
              </a:rPr>
              <a:t> </a:t>
            </a:r>
            <a:r>
              <a:rPr sz="1400" b="1" dirty="0">
                <a:latin typeface="Calibri"/>
                <a:cs typeface="Calibri"/>
              </a:rPr>
              <a:t>di</a:t>
            </a:r>
            <a:r>
              <a:rPr sz="1400" b="1" spc="-25" dirty="0">
                <a:latin typeface="Calibri"/>
                <a:cs typeface="Calibri"/>
              </a:rPr>
              <a:t> </a:t>
            </a:r>
            <a:r>
              <a:rPr sz="1400" b="1" spc="-10" dirty="0">
                <a:latin typeface="Calibri"/>
                <a:cs typeface="Calibri"/>
              </a:rPr>
              <a:t>propagazione</a:t>
            </a:r>
            <a:endParaRPr sz="1400">
              <a:latin typeface="Calibri"/>
              <a:cs typeface="Calibri"/>
            </a:endParaRPr>
          </a:p>
        </p:txBody>
      </p:sp>
      <p:sp>
        <p:nvSpPr>
          <p:cNvPr id="6" name="object 6"/>
          <p:cNvSpPr txBox="1"/>
          <p:nvPr/>
        </p:nvSpPr>
        <p:spPr>
          <a:xfrm>
            <a:off x="4366005" y="3347707"/>
            <a:ext cx="369570" cy="369570"/>
          </a:xfrm>
          <a:prstGeom prst="rect">
            <a:avLst/>
          </a:prstGeom>
          <a:solidFill>
            <a:srgbClr val="FFFFFF"/>
          </a:solidFill>
        </p:spPr>
        <p:txBody>
          <a:bodyPr vert="horz" wrap="square" lIns="0" tIns="31115" rIns="0" bIns="0" rtlCol="0">
            <a:spAutoFit/>
          </a:bodyPr>
          <a:lstStyle/>
          <a:p>
            <a:pPr marL="92075">
              <a:lnSpc>
                <a:spcPct val="100000"/>
              </a:lnSpc>
              <a:spcBef>
                <a:spcPts val="245"/>
              </a:spcBef>
            </a:pPr>
            <a:r>
              <a:rPr sz="1800" spc="-25" dirty="0">
                <a:latin typeface="Calibri"/>
                <a:cs typeface="Calibri"/>
              </a:rPr>
              <a:t>k</a:t>
            </a:r>
            <a:r>
              <a:rPr sz="1800" spc="-37" baseline="-20833" dirty="0">
                <a:latin typeface="Calibri"/>
                <a:cs typeface="Calibri"/>
              </a:rPr>
              <a:t>P</a:t>
            </a:r>
            <a:endParaRPr sz="1800" baseline="-20833">
              <a:latin typeface="Calibri"/>
              <a:cs typeface="Calibri"/>
            </a:endParaRPr>
          </a:p>
        </p:txBody>
      </p:sp>
      <p:pic>
        <p:nvPicPr>
          <p:cNvPr id="7" name="object 7"/>
          <p:cNvPicPr/>
          <p:nvPr/>
        </p:nvPicPr>
        <p:blipFill>
          <a:blip r:embed="rId3" cstate="print"/>
          <a:stretch>
            <a:fillRect/>
          </a:stretch>
        </p:blipFill>
        <p:spPr>
          <a:xfrm>
            <a:off x="1043609" y="477393"/>
            <a:ext cx="6842506" cy="1777247"/>
          </a:xfrm>
          <a:prstGeom prst="rect">
            <a:avLst/>
          </a:prstGeo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27448" y="908685"/>
            <a:ext cx="6065520" cy="3397250"/>
            <a:chOff x="1327448" y="908685"/>
            <a:chExt cx="6065520" cy="3397250"/>
          </a:xfrm>
        </p:grpSpPr>
        <p:pic>
          <p:nvPicPr>
            <p:cNvPr id="3" name="object 3"/>
            <p:cNvPicPr/>
            <p:nvPr/>
          </p:nvPicPr>
          <p:blipFill>
            <a:blip r:embed="rId2" cstate="print"/>
            <a:stretch>
              <a:fillRect/>
            </a:stretch>
          </p:blipFill>
          <p:spPr>
            <a:xfrm>
              <a:off x="1327448" y="908685"/>
              <a:ext cx="6013866" cy="3172968"/>
            </a:xfrm>
            <a:prstGeom prst="rect">
              <a:avLst/>
            </a:prstGeom>
          </p:spPr>
        </p:pic>
        <p:sp>
          <p:nvSpPr>
            <p:cNvPr id="4" name="object 4"/>
            <p:cNvSpPr/>
            <p:nvPr/>
          </p:nvSpPr>
          <p:spPr>
            <a:xfrm>
              <a:off x="5176012" y="991362"/>
              <a:ext cx="648335" cy="144145"/>
            </a:xfrm>
            <a:custGeom>
              <a:avLst/>
              <a:gdLst/>
              <a:ahLst/>
              <a:cxnLst/>
              <a:rect l="l" t="t" r="r" b="b"/>
              <a:pathLst>
                <a:path w="648335" h="144144">
                  <a:moveTo>
                    <a:pt x="648068" y="0"/>
                  </a:moveTo>
                  <a:lnTo>
                    <a:pt x="0" y="0"/>
                  </a:lnTo>
                  <a:lnTo>
                    <a:pt x="0" y="144017"/>
                  </a:lnTo>
                  <a:lnTo>
                    <a:pt x="648068" y="144017"/>
                  </a:lnTo>
                  <a:lnTo>
                    <a:pt x="648068" y="0"/>
                  </a:lnTo>
                  <a:close/>
                </a:path>
              </a:pathLst>
            </a:custGeom>
            <a:solidFill>
              <a:srgbClr val="FFFFFF"/>
            </a:solidFill>
          </p:spPr>
          <p:txBody>
            <a:bodyPr wrap="square" lIns="0" tIns="0" rIns="0" bIns="0" rtlCol="0"/>
            <a:lstStyle/>
            <a:p>
              <a:endParaRPr/>
            </a:p>
          </p:txBody>
        </p:sp>
        <p:sp>
          <p:nvSpPr>
            <p:cNvPr id="5" name="object 5"/>
            <p:cNvSpPr/>
            <p:nvPr/>
          </p:nvSpPr>
          <p:spPr>
            <a:xfrm>
              <a:off x="5176012" y="991362"/>
              <a:ext cx="648335" cy="144145"/>
            </a:xfrm>
            <a:custGeom>
              <a:avLst/>
              <a:gdLst/>
              <a:ahLst/>
              <a:cxnLst/>
              <a:rect l="l" t="t" r="r" b="b"/>
              <a:pathLst>
                <a:path w="648335" h="144144">
                  <a:moveTo>
                    <a:pt x="0" y="144017"/>
                  </a:moveTo>
                  <a:lnTo>
                    <a:pt x="648068" y="144017"/>
                  </a:lnTo>
                  <a:lnTo>
                    <a:pt x="648068" y="0"/>
                  </a:lnTo>
                  <a:lnTo>
                    <a:pt x="0" y="0"/>
                  </a:lnTo>
                  <a:lnTo>
                    <a:pt x="0" y="144017"/>
                  </a:lnTo>
                  <a:close/>
                </a:path>
              </a:pathLst>
            </a:custGeom>
            <a:ln w="25399">
              <a:solidFill>
                <a:srgbClr val="FFFFFF"/>
              </a:solidFill>
            </a:ln>
          </p:spPr>
          <p:txBody>
            <a:bodyPr wrap="square" lIns="0" tIns="0" rIns="0" bIns="0" rtlCol="0"/>
            <a:lstStyle/>
            <a:p>
              <a:endParaRPr/>
            </a:p>
          </p:txBody>
        </p:sp>
        <p:sp>
          <p:nvSpPr>
            <p:cNvPr id="6" name="object 6"/>
            <p:cNvSpPr/>
            <p:nvPr/>
          </p:nvSpPr>
          <p:spPr>
            <a:xfrm>
              <a:off x="2555747" y="3789057"/>
              <a:ext cx="4824730" cy="504190"/>
            </a:xfrm>
            <a:custGeom>
              <a:avLst/>
              <a:gdLst/>
              <a:ahLst/>
              <a:cxnLst/>
              <a:rect l="l" t="t" r="r" b="b"/>
              <a:pathLst>
                <a:path w="4824730" h="504189">
                  <a:moveTo>
                    <a:pt x="4824476" y="0"/>
                  </a:moveTo>
                  <a:lnTo>
                    <a:pt x="0" y="0"/>
                  </a:lnTo>
                  <a:lnTo>
                    <a:pt x="0" y="504050"/>
                  </a:lnTo>
                  <a:lnTo>
                    <a:pt x="4824476" y="504050"/>
                  </a:lnTo>
                  <a:lnTo>
                    <a:pt x="4824476" y="0"/>
                  </a:lnTo>
                  <a:close/>
                </a:path>
              </a:pathLst>
            </a:custGeom>
            <a:solidFill>
              <a:srgbClr val="FFFFFF"/>
            </a:solidFill>
          </p:spPr>
          <p:txBody>
            <a:bodyPr wrap="square" lIns="0" tIns="0" rIns="0" bIns="0" rtlCol="0"/>
            <a:lstStyle/>
            <a:p>
              <a:endParaRPr/>
            </a:p>
          </p:txBody>
        </p:sp>
        <p:sp>
          <p:nvSpPr>
            <p:cNvPr id="7" name="object 7"/>
            <p:cNvSpPr/>
            <p:nvPr/>
          </p:nvSpPr>
          <p:spPr>
            <a:xfrm>
              <a:off x="2555747" y="3789057"/>
              <a:ext cx="4824730" cy="504190"/>
            </a:xfrm>
            <a:custGeom>
              <a:avLst/>
              <a:gdLst/>
              <a:ahLst/>
              <a:cxnLst/>
              <a:rect l="l" t="t" r="r" b="b"/>
              <a:pathLst>
                <a:path w="4824730" h="504189">
                  <a:moveTo>
                    <a:pt x="0" y="504050"/>
                  </a:moveTo>
                  <a:lnTo>
                    <a:pt x="4824476" y="504050"/>
                  </a:lnTo>
                  <a:lnTo>
                    <a:pt x="4824476" y="0"/>
                  </a:lnTo>
                  <a:lnTo>
                    <a:pt x="0" y="0"/>
                  </a:lnTo>
                  <a:lnTo>
                    <a:pt x="0" y="504050"/>
                  </a:lnTo>
                  <a:close/>
                </a:path>
              </a:pathLst>
            </a:custGeom>
            <a:ln w="25400">
              <a:solidFill>
                <a:srgbClr val="FFFFFF"/>
              </a:solidFill>
            </a:ln>
          </p:spPr>
          <p:txBody>
            <a:bodyPr wrap="square" lIns="0" tIns="0" rIns="0" bIns="0" rtlCol="0"/>
            <a:lstStyle/>
            <a:p>
              <a:endParaRPr/>
            </a:p>
          </p:txBody>
        </p:sp>
        <p:sp>
          <p:nvSpPr>
            <p:cNvPr id="8" name="object 8"/>
            <p:cNvSpPr/>
            <p:nvPr/>
          </p:nvSpPr>
          <p:spPr>
            <a:xfrm>
              <a:off x="1835657" y="3284982"/>
              <a:ext cx="4392930" cy="0"/>
            </a:xfrm>
            <a:custGeom>
              <a:avLst/>
              <a:gdLst/>
              <a:ahLst/>
              <a:cxnLst/>
              <a:rect l="l" t="t" r="r" b="b"/>
              <a:pathLst>
                <a:path w="4392930">
                  <a:moveTo>
                    <a:pt x="0" y="0"/>
                  </a:moveTo>
                  <a:lnTo>
                    <a:pt x="4392549" y="0"/>
                  </a:lnTo>
                </a:path>
              </a:pathLst>
            </a:custGeom>
            <a:ln w="9525">
              <a:solidFill>
                <a:srgbClr val="FF0000"/>
              </a:solidFill>
            </a:ln>
          </p:spPr>
          <p:txBody>
            <a:bodyPr wrap="square" lIns="0" tIns="0" rIns="0" bIns="0" rtlCol="0"/>
            <a:lstStyle/>
            <a:p>
              <a:endParaRPr/>
            </a:p>
          </p:txBody>
        </p:sp>
      </p:grpSp>
      <p:sp>
        <p:nvSpPr>
          <p:cNvPr id="9" name="object 9"/>
          <p:cNvSpPr txBox="1">
            <a:spLocks noGrp="1"/>
          </p:cNvSpPr>
          <p:nvPr>
            <p:ph type="title"/>
          </p:nvPr>
        </p:nvSpPr>
        <p:spPr>
          <a:xfrm>
            <a:off x="611555" y="188696"/>
            <a:ext cx="5657215" cy="462280"/>
          </a:xfrm>
          <a:prstGeom prst="rect">
            <a:avLst/>
          </a:prstGeom>
          <a:ln w="9525">
            <a:solidFill>
              <a:srgbClr val="FF0000"/>
            </a:solidFill>
          </a:ln>
        </p:spPr>
        <p:txBody>
          <a:bodyPr vert="horz" wrap="square" lIns="0" tIns="34925" rIns="0" bIns="0" rtlCol="0">
            <a:spAutoFit/>
          </a:bodyPr>
          <a:lstStyle/>
          <a:p>
            <a:pPr marL="91440">
              <a:lnSpc>
                <a:spcPct val="100000"/>
              </a:lnSpc>
              <a:spcBef>
                <a:spcPts val="275"/>
              </a:spcBef>
              <a:tabLst>
                <a:tab pos="3728085" algn="l"/>
              </a:tabLst>
            </a:pPr>
            <a:r>
              <a:rPr sz="2400" b="1" dirty="0">
                <a:latin typeface="Times New Roman"/>
                <a:cs typeface="Times New Roman"/>
              </a:rPr>
              <a:t>Polimerizzazione</a:t>
            </a:r>
            <a:r>
              <a:rPr sz="2400" b="1" spc="-60" dirty="0">
                <a:latin typeface="Times New Roman"/>
                <a:cs typeface="Times New Roman"/>
              </a:rPr>
              <a:t> </a:t>
            </a:r>
            <a:r>
              <a:rPr sz="2400" b="1" spc="-10" dirty="0">
                <a:latin typeface="Times New Roman"/>
                <a:cs typeface="Times New Roman"/>
              </a:rPr>
              <a:t>anionica:</a:t>
            </a:r>
            <a:r>
              <a:rPr sz="2400" b="1" dirty="0">
                <a:latin typeface="Times New Roman"/>
                <a:cs typeface="Times New Roman"/>
              </a:rPr>
              <a:t>	</a:t>
            </a:r>
            <a:r>
              <a:rPr sz="2400" b="1" spc="-10" dirty="0">
                <a:latin typeface="Times New Roman"/>
                <a:cs typeface="Times New Roman"/>
              </a:rPr>
              <a:t>Terminazione</a:t>
            </a:r>
            <a:endParaRPr sz="2400">
              <a:latin typeface="Times New Roman"/>
              <a:cs typeface="Times New Roman"/>
            </a:endParaRPr>
          </a:p>
        </p:txBody>
      </p:sp>
      <p:sp>
        <p:nvSpPr>
          <p:cNvPr id="10" name="object 10"/>
          <p:cNvSpPr txBox="1"/>
          <p:nvPr/>
        </p:nvSpPr>
        <p:spPr>
          <a:xfrm>
            <a:off x="2771775" y="2391257"/>
            <a:ext cx="3601085" cy="462280"/>
          </a:xfrm>
          <a:prstGeom prst="rect">
            <a:avLst/>
          </a:prstGeom>
          <a:solidFill>
            <a:srgbClr val="FFFFFF"/>
          </a:solidFill>
          <a:ln w="9525">
            <a:solidFill>
              <a:srgbClr val="FF0000"/>
            </a:solidFill>
          </a:ln>
        </p:spPr>
        <p:txBody>
          <a:bodyPr vert="horz" wrap="square" lIns="0" tIns="29844" rIns="0" bIns="0" rtlCol="0">
            <a:spAutoFit/>
          </a:bodyPr>
          <a:lstStyle/>
          <a:p>
            <a:pPr marL="91440">
              <a:lnSpc>
                <a:spcPct val="100000"/>
              </a:lnSpc>
              <a:spcBef>
                <a:spcPts val="234"/>
              </a:spcBef>
              <a:tabLst>
                <a:tab pos="969644" algn="l"/>
                <a:tab pos="1472565" algn="l"/>
                <a:tab pos="1910080" algn="l"/>
                <a:tab pos="2402840" algn="l"/>
                <a:tab pos="2690495" algn="l"/>
              </a:tabLst>
            </a:pPr>
            <a:r>
              <a:rPr sz="2400" spc="-10" dirty="0">
                <a:latin typeface="Calibri"/>
                <a:cs typeface="Calibri"/>
              </a:rPr>
              <a:t>R</a:t>
            </a:r>
            <a:r>
              <a:rPr sz="2400" spc="-15" baseline="24305" dirty="0">
                <a:latin typeface="Calibri"/>
                <a:cs typeface="Calibri"/>
              </a:rPr>
              <a:t>-</a:t>
            </a:r>
            <a:r>
              <a:rPr sz="2400" spc="-25" dirty="0">
                <a:latin typeface="Calibri"/>
                <a:cs typeface="Calibri"/>
              </a:rPr>
              <a:t>Me</a:t>
            </a:r>
            <a:r>
              <a:rPr sz="2400" spc="-37" baseline="24305" dirty="0">
                <a:latin typeface="Calibri"/>
                <a:cs typeface="Calibri"/>
              </a:rPr>
              <a:t>+</a:t>
            </a:r>
            <a:r>
              <a:rPr sz="2400" baseline="24305" dirty="0">
                <a:latin typeface="Calibri"/>
                <a:cs typeface="Calibri"/>
              </a:rPr>
              <a:t>	</a:t>
            </a:r>
            <a:r>
              <a:rPr sz="2400" spc="-25" dirty="0">
                <a:latin typeface="Calibri"/>
                <a:cs typeface="Calibri"/>
              </a:rPr>
              <a:t>HA</a:t>
            </a:r>
            <a:r>
              <a:rPr sz="2400" dirty="0">
                <a:latin typeface="Calibri"/>
                <a:cs typeface="Calibri"/>
              </a:rPr>
              <a:t>	</a:t>
            </a:r>
            <a:r>
              <a:rPr sz="2400" spc="-50" dirty="0">
                <a:latin typeface="Symbol"/>
                <a:cs typeface="Symbol"/>
              </a:rPr>
              <a:t></a:t>
            </a:r>
            <a:r>
              <a:rPr sz="2400" dirty="0">
                <a:latin typeface="Times New Roman"/>
                <a:cs typeface="Times New Roman"/>
              </a:rPr>
              <a:t>	</a:t>
            </a:r>
            <a:r>
              <a:rPr sz="2400" spc="-25" dirty="0">
                <a:latin typeface="Calibri"/>
                <a:cs typeface="Calibri"/>
              </a:rPr>
              <a:t>RH</a:t>
            </a:r>
            <a:r>
              <a:rPr sz="2400" dirty="0">
                <a:latin typeface="Calibri"/>
                <a:cs typeface="Calibri"/>
              </a:rPr>
              <a:t>	</a:t>
            </a:r>
            <a:r>
              <a:rPr sz="2400" spc="-50" dirty="0">
                <a:latin typeface="Calibri"/>
                <a:cs typeface="Calibri"/>
              </a:rPr>
              <a:t>+</a:t>
            </a:r>
            <a:r>
              <a:rPr sz="2400" dirty="0">
                <a:latin typeface="Calibri"/>
                <a:cs typeface="Calibri"/>
              </a:rPr>
              <a:t>	</a:t>
            </a:r>
            <a:r>
              <a:rPr sz="2400" spc="-10" dirty="0">
                <a:latin typeface="Calibri"/>
                <a:cs typeface="Calibri"/>
              </a:rPr>
              <a:t>Me</a:t>
            </a:r>
            <a:r>
              <a:rPr sz="2400" spc="-15" baseline="24305" dirty="0">
                <a:latin typeface="Calibri"/>
                <a:cs typeface="Calibri"/>
              </a:rPr>
              <a:t>+</a:t>
            </a:r>
            <a:r>
              <a:rPr sz="2400" spc="-10" dirty="0">
                <a:latin typeface="Calibri"/>
                <a:cs typeface="Calibri"/>
              </a:rPr>
              <a:t>A</a:t>
            </a:r>
            <a:r>
              <a:rPr sz="2400" spc="-15" baseline="24305" dirty="0">
                <a:latin typeface="Calibri"/>
                <a:cs typeface="Calibri"/>
              </a:rPr>
              <a:t>-</a:t>
            </a:r>
            <a:endParaRPr sz="2400" baseline="24305">
              <a:latin typeface="Calibri"/>
              <a:cs typeface="Calibri"/>
            </a:endParaRPr>
          </a:p>
        </p:txBody>
      </p:sp>
      <p:grpSp>
        <p:nvGrpSpPr>
          <p:cNvPr id="11" name="object 11"/>
          <p:cNvGrpSpPr/>
          <p:nvPr/>
        </p:nvGrpSpPr>
        <p:grpSpPr>
          <a:xfrm>
            <a:off x="1187627" y="4221124"/>
            <a:ext cx="6049010" cy="1377315"/>
            <a:chOff x="1187627" y="4221124"/>
            <a:chExt cx="6049010" cy="1377315"/>
          </a:xfrm>
        </p:grpSpPr>
        <p:pic>
          <p:nvPicPr>
            <p:cNvPr id="12" name="object 12"/>
            <p:cNvPicPr/>
            <p:nvPr/>
          </p:nvPicPr>
          <p:blipFill>
            <a:blip r:embed="rId3" cstate="print"/>
            <a:stretch>
              <a:fillRect/>
            </a:stretch>
          </p:blipFill>
          <p:spPr>
            <a:xfrm>
              <a:off x="1268272" y="4221124"/>
              <a:ext cx="5000244" cy="363956"/>
            </a:xfrm>
            <a:prstGeom prst="rect">
              <a:avLst/>
            </a:prstGeom>
          </p:spPr>
        </p:pic>
        <p:pic>
          <p:nvPicPr>
            <p:cNvPr id="13" name="object 13"/>
            <p:cNvPicPr/>
            <p:nvPr/>
          </p:nvPicPr>
          <p:blipFill>
            <a:blip r:embed="rId4" cstate="print"/>
            <a:stretch>
              <a:fillRect/>
            </a:stretch>
          </p:blipFill>
          <p:spPr>
            <a:xfrm>
              <a:off x="1187627" y="4484293"/>
              <a:ext cx="6048629" cy="1113967"/>
            </a:xfrm>
            <a:prstGeom prst="rect">
              <a:avLst/>
            </a:prstGeom>
          </p:spPr>
        </p:pic>
        <p:sp>
          <p:nvSpPr>
            <p:cNvPr id="14" name="object 14"/>
            <p:cNvSpPr/>
            <p:nvPr/>
          </p:nvSpPr>
          <p:spPr>
            <a:xfrm>
              <a:off x="1331595" y="4477258"/>
              <a:ext cx="5257165" cy="805180"/>
            </a:xfrm>
            <a:custGeom>
              <a:avLst/>
              <a:gdLst/>
              <a:ahLst/>
              <a:cxnLst/>
              <a:rect l="l" t="t" r="r" b="b"/>
              <a:pathLst>
                <a:path w="5257165" h="805179">
                  <a:moveTo>
                    <a:pt x="3848734" y="805053"/>
                  </a:moveTo>
                  <a:lnTo>
                    <a:pt x="5256657" y="805053"/>
                  </a:lnTo>
                </a:path>
                <a:path w="5257165" h="805179">
                  <a:moveTo>
                    <a:pt x="0" y="0"/>
                  </a:moveTo>
                  <a:lnTo>
                    <a:pt x="3021076" y="0"/>
                  </a:lnTo>
                </a:path>
              </a:pathLst>
            </a:custGeom>
            <a:ln w="9525">
              <a:solidFill>
                <a:srgbClr val="FF0000"/>
              </a:solidFill>
            </a:ln>
          </p:spPr>
          <p:txBody>
            <a:bodyPr wrap="square" lIns="0" tIns="0" rIns="0" bIns="0" rtlCol="0"/>
            <a:lstStyle/>
            <a:p>
              <a:endParaRPr/>
            </a:p>
          </p:txBody>
        </p:sp>
      </p:gr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6576" y="269240"/>
            <a:ext cx="30454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POLIMERIZZAZIONE</a:t>
            </a:r>
            <a:r>
              <a:rPr sz="1800" b="1" spc="365" dirty="0">
                <a:solidFill>
                  <a:srgbClr val="FF0000"/>
                </a:solidFill>
                <a:latin typeface="Calibri"/>
                <a:cs typeface="Calibri"/>
              </a:rPr>
              <a:t> </a:t>
            </a:r>
            <a:r>
              <a:rPr sz="1800" b="1" spc="-10" dirty="0">
                <a:solidFill>
                  <a:srgbClr val="FF0000"/>
                </a:solidFill>
                <a:latin typeface="Calibri"/>
                <a:cs typeface="Calibri"/>
              </a:rPr>
              <a:t>CATIONICA</a:t>
            </a:r>
            <a:endParaRPr sz="1800">
              <a:latin typeface="Calibri"/>
              <a:cs typeface="Calibri"/>
            </a:endParaRPr>
          </a:p>
        </p:txBody>
      </p:sp>
      <p:grpSp>
        <p:nvGrpSpPr>
          <p:cNvPr id="3" name="object 3"/>
          <p:cNvGrpSpPr/>
          <p:nvPr/>
        </p:nvGrpSpPr>
        <p:grpSpPr>
          <a:xfrm>
            <a:off x="1786468" y="780148"/>
            <a:ext cx="5579745" cy="970280"/>
            <a:chOff x="1786468" y="780148"/>
            <a:chExt cx="5579745" cy="970280"/>
          </a:xfrm>
        </p:grpSpPr>
        <p:pic>
          <p:nvPicPr>
            <p:cNvPr id="4" name="object 4"/>
            <p:cNvPicPr/>
            <p:nvPr/>
          </p:nvPicPr>
          <p:blipFill>
            <a:blip r:embed="rId2" cstate="print"/>
            <a:stretch>
              <a:fillRect/>
            </a:stretch>
          </p:blipFill>
          <p:spPr>
            <a:xfrm>
              <a:off x="1786468" y="780148"/>
              <a:ext cx="5579418" cy="969825"/>
            </a:xfrm>
            <a:prstGeom prst="rect">
              <a:avLst/>
            </a:prstGeom>
          </p:spPr>
        </p:pic>
        <p:sp>
          <p:nvSpPr>
            <p:cNvPr id="5" name="object 5"/>
            <p:cNvSpPr/>
            <p:nvPr/>
          </p:nvSpPr>
          <p:spPr>
            <a:xfrm>
              <a:off x="2843783" y="1248029"/>
              <a:ext cx="2520315" cy="0"/>
            </a:xfrm>
            <a:custGeom>
              <a:avLst/>
              <a:gdLst/>
              <a:ahLst/>
              <a:cxnLst/>
              <a:rect l="l" t="t" r="r" b="b"/>
              <a:pathLst>
                <a:path w="2520315">
                  <a:moveTo>
                    <a:pt x="0" y="0"/>
                  </a:moveTo>
                  <a:lnTo>
                    <a:pt x="2520315" y="0"/>
                  </a:lnTo>
                </a:path>
              </a:pathLst>
            </a:custGeom>
            <a:ln w="19050">
              <a:solidFill>
                <a:srgbClr val="FF0000"/>
              </a:solidFill>
            </a:ln>
          </p:spPr>
          <p:txBody>
            <a:bodyPr wrap="square" lIns="0" tIns="0" rIns="0" bIns="0" rtlCol="0"/>
            <a:lstStyle/>
            <a:p>
              <a:endParaRPr/>
            </a:p>
          </p:txBody>
        </p:sp>
      </p:grpSp>
      <p:pic>
        <p:nvPicPr>
          <p:cNvPr id="6" name="object 6"/>
          <p:cNvPicPr/>
          <p:nvPr/>
        </p:nvPicPr>
        <p:blipFill>
          <a:blip r:embed="rId3" cstate="print"/>
          <a:stretch>
            <a:fillRect/>
          </a:stretch>
        </p:blipFill>
        <p:spPr>
          <a:xfrm>
            <a:off x="1774834" y="2250076"/>
            <a:ext cx="5469587" cy="1442829"/>
          </a:xfrm>
          <a:prstGeom prst="rect">
            <a:avLst/>
          </a:prstGeom>
        </p:spPr>
      </p:pic>
      <p:grpSp>
        <p:nvGrpSpPr>
          <p:cNvPr id="7" name="object 7"/>
          <p:cNvGrpSpPr/>
          <p:nvPr/>
        </p:nvGrpSpPr>
        <p:grpSpPr>
          <a:xfrm>
            <a:off x="1807429" y="4196330"/>
            <a:ext cx="5352415" cy="1609090"/>
            <a:chOff x="1807429" y="4196330"/>
            <a:chExt cx="5352415" cy="1609090"/>
          </a:xfrm>
        </p:grpSpPr>
        <p:pic>
          <p:nvPicPr>
            <p:cNvPr id="8" name="object 8"/>
            <p:cNvPicPr/>
            <p:nvPr/>
          </p:nvPicPr>
          <p:blipFill>
            <a:blip r:embed="rId4" cstate="print"/>
            <a:stretch>
              <a:fillRect/>
            </a:stretch>
          </p:blipFill>
          <p:spPr>
            <a:xfrm>
              <a:off x="1807429" y="4196330"/>
              <a:ext cx="5352160" cy="1608928"/>
            </a:xfrm>
            <a:prstGeom prst="rect">
              <a:avLst/>
            </a:prstGeom>
          </p:spPr>
        </p:pic>
        <p:sp>
          <p:nvSpPr>
            <p:cNvPr id="9" name="object 9"/>
            <p:cNvSpPr/>
            <p:nvPr/>
          </p:nvSpPr>
          <p:spPr>
            <a:xfrm>
              <a:off x="1827529" y="4869180"/>
              <a:ext cx="5264785" cy="461645"/>
            </a:xfrm>
            <a:custGeom>
              <a:avLst/>
              <a:gdLst/>
              <a:ahLst/>
              <a:cxnLst/>
              <a:rect l="l" t="t" r="r" b="b"/>
              <a:pathLst>
                <a:path w="5264784" h="461645">
                  <a:moveTo>
                    <a:pt x="1376299" y="0"/>
                  </a:moveTo>
                  <a:lnTo>
                    <a:pt x="5264785" y="0"/>
                  </a:lnTo>
                </a:path>
                <a:path w="5264784" h="461645">
                  <a:moveTo>
                    <a:pt x="8127" y="216027"/>
                  </a:moveTo>
                  <a:lnTo>
                    <a:pt x="5264785" y="216027"/>
                  </a:lnTo>
                </a:path>
                <a:path w="5264784" h="461645">
                  <a:moveTo>
                    <a:pt x="0" y="461518"/>
                  </a:moveTo>
                  <a:lnTo>
                    <a:pt x="1008126" y="461518"/>
                  </a:lnTo>
                </a:path>
              </a:pathLst>
            </a:custGeom>
            <a:ln w="9525">
              <a:solidFill>
                <a:srgbClr val="FF0000"/>
              </a:solidFill>
            </a:ln>
          </p:spPr>
          <p:txBody>
            <a:bodyPr wrap="square" lIns="0" tIns="0" rIns="0" bIns="0" rtlCol="0"/>
            <a:lstStyle/>
            <a:p>
              <a:endParaRPr/>
            </a:p>
          </p:txBody>
        </p:sp>
      </p:gr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873691"/>
            <a:ext cx="4053204" cy="391795"/>
          </a:xfrm>
          <a:prstGeom prst="rect">
            <a:avLst/>
          </a:prstGeom>
        </p:spPr>
        <p:txBody>
          <a:bodyPr vert="horz" wrap="square" lIns="0" tIns="12700" rIns="0" bIns="0" rtlCol="0">
            <a:spAutoFit/>
          </a:bodyPr>
          <a:lstStyle/>
          <a:p>
            <a:pPr marL="12700">
              <a:lnSpc>
                <a:spcPct val="100000"/>
              </a:lnSpc>
              <a:spcBef>
                <a:spcPts val="100"/>
              </a:spcBef>
              <a:tabLst>
                <a:tab pos="2652395" algn="l"/>
              </a:tabLst>
            </a:pPr>
            <a:r>
              <a:rPr sz="2400" b="1" spc="-10" dirty="0">
                <a:latin typeface="Calibri"/>
                <a:cs typeface="Calibri"/>
              </a:rPr>
              <a:t>POLIMERIZZAZIONE</a:t>
            </a:r>
            <a:r>
              <a:rPr sz="2400" b="1" dirty="0">
                <a:latin typeface="Calibri"/>
                <a:cs typeface="Calibri"/>
              </a:rPr>
              <a:t>	</a:t>
            </a:r>
            <a:r>
              <a:rPr sz="2400" b="1" spc="-25" dirty="0">
                <a:latin typeface="Calibri"/>
                <a:cs typeface="Calibri"/>
              </a:rPr>
              <a:t>CATIONICA</a:t>
            </a:r>
            <a:endParaRPr sz="2400" dirty="0">
              <a:latin typeface="Calibri"/>
              <a:cs typeface="Calibri"/>
            </a:endParaRPr>
          </a:p>
        </p:txBody>
      </p:sp>
      <p:pic>
        <p:nvPicPr>
          <p:cNvPr id="5" name="object 5"/>
          <p:cNvPicPr/>
          <p:nvPr/>
        </p:nvPicPr>
        <p:blipFill>
          <a:blip r:embed="rId2" cstate="print"/>
          <a:stretch>
            <a:fillRect/>
          </a:stretch>
        </p:blipFill>
        <p:spPr>
          <a:xfrm>
            <a:off x="304800" y="2209800"/>
            <a:ext cx="8534400" cy="3276059"/>
          </a:xfrm>
          <a:prstGeom prst="rect">
            <a:avLst/>
          </a:prstGeo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48556" y="664718"/>
            <a:ext cx="6614159" cy="5516245"/>
            <a:chOff x="1248556" y="664718"/>
            <a:chExt cx="6614159" cy="5516245"/>
          </a:xfrm>
        </p:grpSpPr>
        <p:pic>
          <p:nvPicPr>
            <p:cNvPr id="3" name="object 3"/>
            <p:cNvPicPr/>
            <p:nvPr/>
          </p:nvPicPr>
          <p:blipFill>
            <a:blip r:embed="rId2" cstate="print"/>
            <a:stretch>
              <a:fillRect/>
            </a:stretch>
          </p:blipFill>
          <p:spPr>
            <a:xfrm>
              <a:off x="1248556" y="664718"/>
              <a:ext cx="6613628" cy="5516152"/>
            </a:xfrm>
            <a:prstGeom prst="rect">
              <a:avLst/>
            </a:prstGeom>
          </p:spPr>
        </p:pic>
        <p:sp>
          <p:nvSpPr>
            <p:cNvPr id="4" name="object 4"/>
            <p:cNvSpPr/>
            <p:nvPr/>
          </p:nvSpPr>
          <p:spPr>
            <a:xfrm>
              <a:off x="3779900" y="1134745"/>
              <a:ext cx="3528695" cy="0"/>
            </a:xfrm>
            <a:custGeom>
              <a:avLst/>
              <a:gdLst/>
              <a:ahLst/>
              <a:cxnLst/>
              <a:rect l="l" t="t" r="r" b="b"/>
              <a:pathLst>
                <a:path w="3528695">
                  <a:moveTo>
                    <a:pt x="0" y="0"/>
                  </a:moveTo>
                  <a:lnTo>
                    <a:pt x="3528441" y="0"/>
                  </a:lnTo>
                </a:path>
              </a:pathLst>
            </a:custGeom>
            <a:ln w="12700">
              <a:solidFill>
                <a:srgbClr val="FF0000"/>
              </a:solidFill>
            </a:ln>
          </p:spPr>
          <p:txBody>
            <a:bodyPr wrap="square" lIns="0" tIns="0" rIns="0" bIns="0" rtlCol="0"/>
            <a:lstStyle/>
            <a:p>
              <a:endParaRPr/>
            </a:p>
          </p:txBody>
        </p:sp>
        <p:sp>
          <p:nvSpPr>
            <p:cNvPr id="5" name="object 5"/>
            <p:cNvSpPr/>
            <p:nvPr/>
          </p:nvSpPr>
          <p:spPr>
            <a:xfrm>
              <a:off x="1691640" y="5610504"/>
              <a:ext cx="2367915" cy="0"/>
            </a:xfrm>
            <a:custGeom>
              <a:avLst/>
              <a:gdLst/>
              <a:ahLst/>
              <a:cxnLst/>
              <a:rect l="l" t="t" r="r" b="b"/>
              <a:pathLst>
                <a:path w="2367915">
                  <a:moveTo>
                    <a:pt x="0" y="0"/>
                  </a:moveTo>
                  <a:lnTo>
                    <a:pt x="2367534" y="0"/>
                  </a:lnTo>
                </a:path>
              </a:pathLst>
            </a:custGeom>
            <a:ln w="19050">
              <a:solidFill>
                <a:srgbClr val="FF0000"/>
              </a:solidFill>
            </a:ln>
          </p:spPr>
          <p:txBody>
            <a:bodyPr wrap="square" lIns="0" tIns="0" rIns="0" bIns="0" rtlCol="0"/>
            <a:lstStyle/>
            <a:p>
              <a:endParaRPr/>
            </a:p>
          </p:txBody>
        </p:sp>
      </p:grpSp>
      <p:sp>
        <p:nvSpPr>
          <p:cNvPr id="6" name="object 6"/>
          <p:cNvSpPr txBox="1"/>
          <p:nvPr/>
        </p:nvSpPr>
        <p:spPr>
          <a:xfrm>
            <a:off x="906576" y="269240"/>
            <a:ext cx="30454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POLIMERIZZAZIONE</a:t>
            </a:r>
            <a:r>
              <a:rPr sz="1800" b="1" spc="365" dirty="0">
                <a:solidFill>
                  <a:srgbClr val="FF0000"/>
                </a:solidFill>
                <a:latin typeface="Calibri"/>
                <a:cs typeface="Calibri"/>
              </a:rPr>
              <a:t> </a:t>
            </a:r>
            <a:r>
              <a:rPr sz="1800" b="1" spc="-10" dirty="0">
                <a:solidFill>
                  <a:srgbClr val="FF0000"/>
                </a:solidFill>
                <a:latin typeface="Calibri"/>
                <a:cs typeface="Calibri"/>
              </a:rPr>
              <a:t>CATIONICA</a:t>
            </a:r>
            <a:endParaRPr sz="1800">
              <a:latin typeface="Calibri"/>
              <a:cs typeface="Calibri"/>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74927" y="1119275"/>
            <a:ext cx="6579234" cy="3402965"/>
            <a:chOff x="1174927" y="1119275"/>
            <a:chExt cx="6579234" cy="3402965"/>
          </a:xfrm>
        </p:grpSpPr>
        <p:pic>
          <p:nvPicPr>
            <p:cNvPr id="3" name="object 3"/>
            <p:cNvPicPr/>
            <p:nvPr/>
          </p:nvPicPr>
          <p:blipFill>
            <a:blip r:embed="rId2" cstate="print"/>
            <a:stretch>
              <a:fillRect/>
            </a:stretch>
          </p:blipFill>
          <p:spPr>
            <a:xfrm>
              <a:off x="1185609" y="1119275"/>
              <a:ext cx="6568526" cy="3391037"/>
            </a:xfrm>
            <a:prstGeom prst="rect">
              <a:avLst/>
            </a:prstGeom>
          </p:spPr>
        </p:pic>
        <p:sp>
          <p:nvSpPr>
            <p:cNvPr id="4" name="object 4"/>
            <p:cNvSpPr/>
            <p:nvPr/>
          </p:nvSpPr>
          <p:spPr>
            <a:xfrm>
              <a:off x="1187627" y="3933075"/>
              <a:ext cx="3744595" cy="576580"/>
            </a:xfrm>
            <a:custGeom>
              <a:avLst/>
              <a:gdLst/>
              <a:ahLst/>
              <a:cxnLst/>
              <a:rect l="l" t="t" r="r" b="b"/>
              <a:pathLst>
                <a:path w="3744595" h="576579">
                  <a:moveTo>
                    <a:pt x="0" y="576059"/>
                  </a:moveTo>
                  <a:lnTo>
                    <a:pt x="3744467" y="576059"/>
                  </a:lnTo>
                  <a:lnTo>
                    <a:pt x="3744467" y="0"/>
                  </a:lnTo>
                  <a:lnTo>
                    <a:pt x="0" y="0"/>
                  </a:lnTo>
                  <a:lnTo>
                    <a:pt x="0" y="576059"/>
                  </a:lnTo>
                  <a:close/>
                </a:path>
              </a:pathLst>
            </a:custGeom>
            <a:ln w="25400">
              <a:solidFill>
                <a:srgbClr val="FF0000"/>
              </a:solidFill>
            </a:ln>
          </p:spPr>
          <p:txBody>
            <a:bodyPr wrap="square" lIns="0" tIns="0" rIns="0" bIns="0" rtlCol="0"/>
            <a:lstStyle/>
            <a:p>
              <a:endParaRPr/>
            </a:p>
          </p:txBody>
        </p:sp>
      </p:grpSp>
      <p:sp>
        <p:nvSpPr>
          <p:cNvPr id="5" name="object 5"/>
          <p:cNvSpPr txBox="1"/>
          <p:nvPr/>
        </p:nvSpPr>
        <p:spPr>
          <a:xfrm>
            <a:off x="906576" y="269240"/>
            <a:ext cx="30454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POLIMERIZZAZIONE</a:t>
            </a:r>
            <a:r>
              <a:rPr sz="1800" b="1" spc="365" dirty="0">
                <a:solidFill>
                  <a:srgbClr val="FF0000"/>
                </a:solidFill>
                <a:latin typeface="Calibri"/>
                <a:cs typeface="Calibri"/>
              </a:rPr>
              <a:t> </a:t>
            </a:r>
            <a:r>
              <a:rPr sz="1800" b="1" spc="-10" dirty="0">
                <a:solidFill>
                  <a:srgbClr val="FF0000"/>
                </a:solidFill>
                <a:latin typeface="Calibri"/>
                <a:cs typeface="Calibri"/>
              </a:rPr>
              <a:t>CATIONICA</a:t>
            </a:r>
            <a:endParaRPr sz="1800">
              <a:latin typeface="Calibri"/>
              <a:cs typeface="Calibri"/>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6576" y="269240"/>
            <a:ext cx="30454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POLIMERIZZAZIONE</a:t>
            </a:r>
            <a:r>
              <a:rPr sz="1800" b="1" spc="365" dirty="0">
                <a:solidFill>
                  <a:srgbClr val="FF0000"/>
                </a:solidFill>
                <a:latin typeface="Calibri"/>
                <a:cs typeface="Calibri"/>
              </a:rPr>
              <a:t> </a:t>
            </a:r>
            <a:r>
              <a:rPr sz="1800" b="1" spc="-10" dirty="0">
                <a:solidFill>
                  <a:srgbClr val="FF0000"/>
                </a:solidFill>
                <a:latin typeface="Calibri"/>
                <a:cs typeface="Calibri"/>
              </a:rPr>
              <a:t>CATIONICA</a:t>
            </a:r>
            <a:endParaRPr sz="1800">
              <a:latin typeface="Calibri"/>
              <a:cs typeface="Calibri"/>
            </a:endParaRPr>
          </a:p>
        </p:txBody>
      </p:sp>
      <p:grpSp>
        <p:nvGrpSpPr>
          <p:cNvPr id="3" name="object 3"/>
          <p:cNvGrpSpPr/>
          <p:nvPr/>
        </p:nvGrpSpPr>
        <p:grpSpPr>
          <a:xfrm>
            <a:off x="1010808" y="1256030"/>
            <a:ext cx="6640195" cy="3791585"/>
            <a:chOff x="1010808" y="1256030"/>
            <a:chExt cx="6640195" cy="3791585"/>
          </a:xfrm>
        </p:grpSpPr>
        <p:pic>
          <p:nvPicPr>
            <p:cNvPr id="4" name="object 4"/>
            <p:cNvPicPr/>
            <p:nvPr/>
          </p:nvPicPr>
          <p:blipFill>
            <a:blip r:embed="rId2" cstate="print"/>
            <a:stretch>
              <a:fillRect/>
            </a:stretch>
          </p:blipFill>
          <p:spPr>
            <a:xfrm>
              <a:off x="1010808" y="1330350"/>
              <a:ext cx="6639690" cy="3716723"/>
            </a:xfrm>
            <a:prstGeom prst="rect">
              <a:avLst/>
            </a:prstGeom>
          </p:spPr>
        </p:pic>
        <p:sp>
          <p:nvSpPr>
            <p:cNvPr id="5" name="object 5"/>
            <p:cNvSpPr/>
            <p:nvPr/>
          </p:nvSpPr>
          <p:spPr>
            <a:xfrm>
              <a:off x="1043609" y="1268730"/>
              <a:ext cx="216535" cy="288290"/>
            </a:xfrm>
            <a:custGeom>
              <a:avLst/>
              <a:gdLst/>
              <a:ahLst/>
              <a:cxnLst/>
              <a:rect l="l" t="t" r="r" b="b"/>
              <a:pathLst>
                <a:path w="216534" h="288290">
                  <a:moveTo>
                    <a:pt x="216027" y="0"/>
                  </a:moveTo>
                  <a:lnTo>
                    <a:pt x="0" y="0"/>
                  </a:lnTo>
                  <a:lnTo>
                    <a:pt x="0" y="288036"/>
                  </a:lnTo>
                  <a:lnTo>
                    <a:pt x="216027" y="288036"/>
                  </a:lnTo>
                  <a:lnTo>
                    <a:pt x="216027" y="0"/>
                  </a:lnTo>
                  <a:close/>
                </a:path>
              </a:pathLst>
            </a:custGeom>
            <a:solidFill>
              <a:srgbClr val="FFFFFF"/>
            </a:solidFill>
          </p:spPr>
          <p:txBody>
            <a:bodyPr wrap="square" lIns="0" tIns="0" rIns="0" bIns="0" rtlCol="0"/>
            <a:lstStyle/>
            <a:p>
              <a:endParaRPr/>
            </a:p>
          </p:txBody>
        </p:sp>
        <p:sp>
          <p:nvSpPr>
            <p:cNvPr id="6" name="object 6"/>
            <p:cNvSpPr/>
            <p:nvPr/>
          </p:nvSpPr>
          <p:spPr>
            <a:xfrm>
              <a:off x="1043609" y="1268730"/>
              <a:ext cx="216535" cy="288290"/>
            </a:xfrm>
            <a:custGeom>
              <a:avLst/>
              <a:gdLst/>
              <a:ahLst/>
              <a:cxnLst/>
              <a:rect l="l" t="t" r="r" b="b"/>
              <a:pathLst>
                <a:path w="216534" h="288290">
                  <a:moveTo>
                    <a:pt x="0" y="288036"/>
                  </a:moveTo>
                  <a:lnTo>
                    <a:pt x="216027" y="288036"/>
                  </a:lnTo>
                  <a:lnTo>
                    <a:pt x="216027" y="0"/>
                  </a:lnTo>
                  <a:lnTo>
                    <a:pt x="0" y="0"/>
                  </a:lnTo>
                  <a:lnTo>
                    <a:pt x="0" y="288036"/>
                  </a:lnTo>
                  <a:close/>
                </a:path>
              </a:pathLst>
            </a:custGeom>
            <a:ln w="25399">
              <a:solidFill>
                <a:srgbClr val="FFFFFF"/>
              </a:solidFill>
            </a:ln>
          </p:spPr>
          <p:txBody>
            <a:bodyPr wrap="square" lIns="0" tIns="0" rIns="0" bIns="0" rtlCol="0"/>
            <a:lstStyle/>
            <a:p>
              <a:endParaRPr/>
            </a:p>
          </p:txBody>
        </p:sp>
        <p:sp>
          <p:nvSpPr>
            <p:cNvPr id="7" name="object 7"/>
            <p:cNvSpPr/>
            <p:nvPr/>
          </p:nvSpPr>
          <p:spPr>
            <a:xfrm>
              <a:off x="1043609" y="1988820"/>
              <a:ext cx="2736850" cy="1482090"/>
            </a:xfrm>
            <a:custGeom>
              <a:avLst/>
              <a:gdLst/>
              <a:ahLst/>
              <a:cxnLst/>
              <a:rect l="l" t="t" r="r" b="b"/>
              <a:pathLst>
                <a:path w="2736850" h="1482089">
                  <a:moveTo>
                    <a:pt x="0" y="432053"/>
                  </a:moveTo>
                  <a:lnTo>
                    <a:pt x="2736342" y="432053"/>
                  </a:lnTo>
                  <a:lnTo>
                    <a:pt x="2736342" y="0"/>
                  </a:lnTo>
                  <a:lnTo>
                    <a:pt x="0" y="0"/>
                  </a:lnTo>
                  <a:lnTo>
                    <a:pt x="0" y="432053"/>
                  </a:lnTo>
                  <a:close/>
                </a:path>
                <a:path w="2736850" h="1482089">
                  <a:moveTo>
                    <a:pt x="0" y="1482089"/>
                  </a:moveTo>
                  <a:lnTo>
                    <a:pt x="2736342" y="1482089"/>
                  </a:lnTo>
                  <a:lnTo>
                    <a:pt x="2736342" y="1050036"/>
                  </a:lnTo>
                  <a:lnTo>
                    <a:pt x="0" y="1050036"/>
                  </a:lnTo>
                  <a:lnTo>
                    <a:pt x="0" y="1482089"/>
                  </a:lnTo>
                  <a:close/>
                </a:path>
              </a:pathLst>
            </a:custGeom>
            <a:ln w="25400">
              <a:solidFill>
                <a:srgbClr val="FF0000"/>
              </a:solidFill>
            </a:ln>
          </p:spPr>
          <p:txBody>
            <a:bodyPr wrap="square" lIns="0" tIns="0" rIns="0" bIns="0" rtlCol="0"/>
            <a:lstStyle/>
            <a:p>
              <a:endParaRPr/>
            </a:p>
          </p:txBody>
        </p:sp>
      </p:gr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19630" y="116712"/>
            <a:ext cx="5974715" cy="6662420"/>
            <a:chOff x="1619630" y="116712"/>
            <a:chExt cx="5974715" cy="6662420"/>
          </a:xfrm>
        </p:grpSpPr>
        <p:pic>
          <p:nvPicPr>
            <p:cNvPr id="3" name="object 3"/>
            <p:cNvPicPr/>
            <p:nvPr/>
          </p:nvPicPr>
          <p:blipFill>
            <a:blip r:embed="rId2" cstate="print"/>
            <a:stretch>
              <a:fillRect/>
            </a:stretch>
          </p:blipFill>
          <p:spPr>
            <a:xfrm>
              <a:off x="1935478" y="5216534"/>
              <a:ext cx="5646972" cy="1562506"/>
            </a:xfrm>
            <a:prstGeom prst="rect">
              <a:avLst/>
            </a:prstGeom>
          </p:spPr>
        </p:pic>
        <p:pic>
          <p:nvPicPr>
            <p:cNvPr id="4" name="object 4"/>
            <p:cNvPicPr/>
            <p:nvPr/>
          </p:nvPicPr>
          <p:blipFill>
            <a:blip r:embed="rId3" cstate="print"/>
            <a:stretch>
              <a:fillRect/>
            </a:stretch>
          </p:blipFill>
          <p:spPr>
            <a:xfrm>
              <a:off x="1619630" y="116712"/>
              <a:ext cx="5974461" cy="5130799"/>
            </a:xfrm>
            <a:prstGeom prst="rect">
              <a:avLst/>
            </a:prstGeom>
          </p:spPr>
        </p:pic>
      </p:gr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2351" y="500888"/>
            <a:ext cx="548830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Times New Roman"/>
                <a:cs typeface="Times New Roman"/>
              </a:rPr>
              <a:t>Polimerizzazione</a:t>
            </a:r>
            <a:r>
              <a:rPr sz="2400" b="1" spc="-25" dirty="0">
                <a:latin typeface="Times New Roman"/>
                <a:cs typeface="Times New Roman"/>
              </a:rPr>
              <a:t> </a:t>
            </a:r>
            <a:r>
              <a:rPr sz="2400" b="1" dirty="0">
                <a:latin typeface="Times New Roman"/>
                <a:cs typeface="Times New Roman"/>
              </a:rPr>
              <a:t>ionica</a:t>
            </a:r>
            <a:r>
              <a:rPr sz="2400" b="1" spc="-45" dirty="0">
                <a:latin typeface="Times New Roman"/>
                <a:cs typeface="Times New Roman"/>
              </a:rPr>
              <a:t> </a:t>
            </a:r>
            <a:r>
              <a:rPr sz="2400" b="1" dirty="0">
                <a:latin typeface="Times New Roman"/>
                <a:cs typeface="Times New Roman"/>
              </a:rPr>
              <a:t>di</a:t>
            </a:r>
            <a:r>
              <a:rPr sz="2400" b="1" spc="-45" dirty="0">
                <a:latin typeface="Times New Roman"/>
                <a:cs typeface="Times New Roman"/>
              </a:rPr>
              <a:t> </a:t>
            </a:r>
            <a:r>
              <a:rPr sz="2400" b="1" dirty="0">
                <a:latin typeface="Times New Roman"/>
                <a:cs typeface="Times New Roman"/>
              </a:rPr>
              <a:t>composti</a:t>
            </a:r>
            <a:r>
              <a:rPr sz="2400" b="1" spc="-35" dirty="0">
                <a:latin typeface="Times New Roman"/>
                <a:cs typeface="Times New Roman"/>
              </a:rPr>
              <a:t> </a:t>
            </a:r>
            <a:r>
              <a:rPr sz="2400" b="1" spc="-10" dirty="0">
                <a:latin typeface="Times New Roman"/>
                <a:cs typeface="Times New Roman"/>
              </a:rPr>
              <a:t>ciclici</a:t>
            </a:r>
            <a:endParaRPr sz="2400">
              <a:latin typeface="Times New Roman"/>
              <a:cs typeface="Times New Roman"/>
            </a:endParaRPr>
          </a:p>
        </p:txBody>
      </p:sp>
      <p:sp>
        <p:nvSpPr>
          <p:cNvPr id="3" name="object 3"/>
          <p:cNvSpPr txBox="1"/>
          <p:nvPr/>
        </p:nvSpPr>
        <p:spPr>
          <a:xfrm>
            <a:off x="1030325" y="871219"/>
            <a:ext cx="7159625" cy="5328285"/>
          </a:xfrm>
          <a:prstGeom prst="rect">
            <a:avLst/>
          </a:prstGeom>
        </p:spPr>
        <p:txBody>
          <a:bodyPr vert="horz" wrap="square" lIns="0" tIns="12065" rIns="0" bIns="0" rtlCol="0">
            <a:spAutoFit/>
          </a:bodyPr>
          <a:lstStyle/>
          <a:p>
            <a:pPr marR="137160" algn="ctr">
              <a:lnSpc>
                <a:spcPct val="100000"/>
              </a:lnSpc>
              <a:spcBef>
                <a:spcPts val="95"/>
              </a:spcBef>
            </a:pPr>
            <a:r>
              <a:rPr sz="1600" b="1" dirty="0">
                <a:solidFill>
                  <a:srgbClr val="FF0000"/>
                </a:solidFill>
                <a:latin typeface="Times New Roman"/>
                <a:cs typeface="Times New Roman"/>
              </a:rPr>
              <a:t>(Ring</a:t>
            </a:r>
            <a:r>
              <a:rPr sz="1600" b="1" spc="-65" dirty="0">
                <a:solidFill>
                  <a:srgbClr val="FF0000"/>
                </a:solidFill>
                <a:latin typeface="Times New Roman"/>
                <a:cs typeface="Times New Roman"/>
              </a:rPr>
              <a:t> </a:t>
            </a:r>
            <a:r>
              <a:rPr sz="1600" b="1" dirty="0">
                <a:solidFill>
                  <a:srgbClr val="FF0000"/>
                </a:solidFill>
                <a:latin typeface="Times New Roman"/>
                <a:cs typeface="Times New Roman"/>
              </a:rPr>
              <a:t>Opening</a:t>
            </a:r>
            <a:r>
              <a:rPr sz="1600" b="1" spc="-45" dirty="0">
                <a:solidFill>
                  <a:srgbClr val="FF0000"/>
                </a:solidFill>
                <a:latin typeface="Times New Roman"/>
                <a:cs typeface="Times New Roman"/>
              </a:rPr>
              <a:t> </a:t>
            </a:r>
            <a:r>
              <a:rPr sz="1600" b="1" dirty="0">
                <a:solidFill>
                  <a:srgbClr val="FF0000"/>
                </a:solidFill>
                <a:latin typeface="Times New Roman"/>
                <a:cs typeface="Times New Roman"/>
              </a:rPr>
              <a:t>Polymerisation,</a:t>
            </a:r>
            <a:r>
              <a:rPr sz="1600" b="1" spc="-25" dirty="0">
                <a:solidFill>
                  <a:srgbClr val="FF0000"/>
                </a:solidFill>
                <a:latin typeface="Times New Roman"/>
                <a:cs typeface="Times New Roman"/>
              </a:rPr>
              <a:t> </a:t>
            </a:r>
            <a:r>
              <a:rPr sz="1600" b="1" spc="-20" dirty="0">
                <a:solidFill>
                  <a:srgbClr val="FF0000"/>
                </a:solidFill>
                <a:latin typeface="Times New Roman"/>
                <a:cs typeface="Times New Roman"/>
              </a:rPr>
              <a:t>ROP)</a:t>
            </a:r>
            <a:endParaRPr sz="1600">
              <a:latin typeface="Times New Roman"/>
              <a:cs typeface="Times New Roman"/>
            </a:endParaRPr>
          </a:p>
          <a:p>
            <a:pPr marL="12700" marR="5080" algn="just">
              <a:lnSpc>
                <a:spcPct val="100000"/>
              </a:lnSpc>
              <a:spcBef>
                <a:spcPts val="1425"/>
              </a:spcBef>
            </a:pPr>
            <a:r>
              <a:rPr sz="1600" dirty="0">
                <a:solidFill>
                  <a:srgbClr val="0000FF"/>
                </a:solidFill>
                <a:latin typeface="Times New Roman"/>
                <a:cs typeface="Times New Roman"/>
              </a:rPr>
              <a:t>La</a:t>
            </a:r>
            <a:r>
              <a:rPr sz="1600" spc="50" dirty="0">
                <a:solidFill>
                  <a:srgbClr val="0000FF"/>
                </a:solidFill>
                <a:latin typeface="Times New Roman"/>
                <a:cs typeface="Times New Roman"/>
              </a:rPr>
              <a:t>  </a:t>
            </a:r>
            <a:r>
              <a:rPr sz="1600" dirty="0">
                <a:solidFill>
                  <a:srgbClr val="0000FF"/>
                </a:solidFill>
                <a:latin typeface="Times New Roman"/>
                <a:cs typeface="Times New Roman"/>
              </a:rPr>
              <a:t>polimerizzazione</a:t>
            </a:r>
            <a:r>
              <a:rPr sz="1600" spc="60" dirty="0">
                <a:solidFill>
                  <a:srgbClr val="0000FF"/>
                </a:solidFill>
                <a:latin typeface="Times New Roman"/>
                <a:cs typeface="Times New Roman"/>
              </a:rPr>
              <a:t>  </a:t>
            </a:r>
            <a:r>
              <a:rPr sz="1600" dirty="0">
                <a:solidFill>
                  <a:srgbClr val="0000FF"/>
                </a:solidFill>
                <a:latin typeface="Times New Roman"/>
                <a:cs typeface="Times New Roman"/>
              </a:rPr>
              <a:t>ad</a:t>
            </a:r>
            <a:r>
              <a:rPr sz="1600" spc="60" dirty="0">
                <a:solidFill>
                  <a:srgbClr val="0000FF"/>
                </a:solidFill>
                <a:latin typeface="Times New Roman"/>
                <a:cs typeface="Times New Roman"/>
              </a:rPr>
              <a:t>  </a:t>
            </a:r>
            <a:r>
              <a:rPr sz="1600" dirty="0">
                <a:solidFill>
                  <a:srgbClr val="0000FF"/>
                </a:solidFill>
                <a:latin typeface="Times New Roman"/>
                <a:cs typeface="Times New Roman"/>
              </a:rPr>
              <a:t>apertura</a:t>
            </a:r>
            <a:r>
              <a:rPr sz="1600" spc="60" dirty="0">
                <a:solidFill>
                  <a:srgbClr val="0000FF"/>
                </a:solidFill>
                <a:latin typeface="Times New Roman"/>
                <a:cs typeface="Times New Roman"/>
              </a:rPr>
              <a:t>  </a:t>
            </a:r>
            <a:r>
              <a:rPr sz="1600" dirty="0">
                <a:solidFill>
                  <a:srgbClr val="0000FF"/>
                </a:solidFill>
                <a:latin typeface="Times New Roman"/>
                <a:cs typeface="Times New Roman"/>
              </a:rPr>
              <a:t>di</a:t>
            </a:r>
            <a:r>
              <a:rPr sz="1600" spc="55" dirty="0">
                <a:solidFill>
                  <a:srgbClr val="0000FF"/>
                </a:solidFill>
                <a:latin typeface="Times New Roman"/>
                <a:cs typeface="Times New Roman"/>
              </a:rPr>
              <a:t>  </a:t>
            </a:r>
            <a:r>
              <a:rPr sz="1600" dirty="0">
                <a:solidFill>
                  <a:srgbClr val="0000FF"/>
                </a:solidFill>
                <a:latin typeface="Times New Roman"/>
                <a:cs typeface="Times New Roman"/>
              </a:rPr>
              <a:t>anello</a:t>
            </a:r>
            <a:r>
              <a:rPr sz="1600" spc="65" dirty="0">
                <a:solidFill>
                  <a:srgbClr val="0000FF"/>
                </a:solidFill>
                <a:latin typeface="Times New Roman"/>
                <a:cs typeface="Times New Roman"/>
              </a:rPr>
              <a:t>  </a:t>
            </a:r>
            <a:r>
              <a:rPr sz="1600" dirty="0">
                <a:solidFill>
                  <a:srgbClr val="0000FF"/>
                </a:solidFill>
                <a:latin typeface="Times New Roman"/>
                <a:cs typeface="Times New Roman"/>
              </a:rPr>
              <a:t>è</a:t>
            </a:r>
            <a:r>
              <a:rPr sz="1600" spc="55" dirty="0">
                <a:solidFill>
                  <a:srgbClr val="0000FF"/>
                </a:solidFill>
                <a:latin typeface="Times New Roman"/>
                <a:cs typeface="Times New Roman"/>
              </a:rPr>
              <a:t>  </a:t>
            </a:r>
            <a:r>
              <a:rPr sz="1600" dirty="0">
                <a:solidFill>
                  <a:srgbClr val="0000FF"/>
                </a:solidFill>
                <a:latin typeface="Times New Roman"/>
                <a:cs typeface="Times New Roman"/>
              </a:rPr>
              <a:t>un</a:t>
            </a:r>
            <a:r>
              <a:rPr sz="1600" spc="55" dirty="0">
                <a:solidFill>
                  <a:srgbClr val="0000FF"/>
                </a:solidFill>
                <a:latin typeface="Times New Roman"/>
                <a:cs typeface="Times New Roman"/>
              </a:rPr>
              <a:t>  </a:t>
            </a:r>
            <a:r>
              <a:rPr sz="1600" dirty="0">
                <a:solidFill>
                  <a:srgbClr val="0000FF"/>
                </a:solidFill>
                <a:latin typeface="Times New Roman"/>
                <a:cs typeface="Times New Roman"/>
              </a:rPr>
              <a:t>processo</a:t>
            </a:r>
            <a:r>
              <a:rPr sz="1600" spc="55" dirty="0">
                <a:solidFill>
                  <a:srgbClr val="0000FF"/>
                </a:solidFill>
                <a:latin typeface="Times New Roman"/>
                <a:cs typeface="Times New Roman"/>
              </a:rPr>
              <a:t>  </a:t>
            </a:r>
            <a:r>
              <a:rPr sz="1600" dirty="0">
                <a:solidFill>
                  <a:srgbClr val="0000FF"/>
                </a:solidFill>
                <a:latin typeface="Times New Roman"/>
                <a:cs typeface="Times New Roman"/>
              </a:rPr>
              <a:t>in</a:t>
            </a:r>
            <a:r>
              <a:rPr sz="1600" spc="60" dirty="0">
                <a:solidFill>
                  <a:srgbClr val="0000FF"/>
                </a:solidFill>
                <a:latin typeface="Times New Roman"/>
                <a:cs typeface="Times New Roman"/>
              </a:rPr>
              <a:t>  </a:t>
            </a:r>
            <a:r>
              <a:rPr sz="1600" dirty="0">
                <a:solidFill>
                  <a:srgbClr val="0000FF"/>
                </a:solidFill>
                <a:latin typeface="Times New Roman"/>
                <a:cs typeface="Times New Roman"/>
              </a:rPr>
              <a:t>cui,</a:t>
            </a:r>
            <a:r>
              <a:rPr sz="1600" spc="55" dirty="0">
                <a:solidFill>
                  <a:srgbClr val="0000FF"/>
                </a:solidFill>
                <a:latin typeface="Times New Roman"/>
                <a:cs typeface="Times New Roman"/>
              </a:rPr>
              <a:t>  </a:t>
            </a:r>
            <a:r>
              <a:rPr sz="1600" dirty="0">
                <a:solidFill>
                  <a:srgbClr val="0000FF"/>
                </a:solidFill>
                <a:latin typeface="Times New Roman"/>
                <a:cs typeface="Times New Roman"/>
              </a:rPr>
              <a:t>attraverso</a:t>
            </a:r>
            <a:r>
              <a:rPr sz="1600" spc="65" dirty="0">
                <a:solidFill>
                  <a:srgbClr val="0000FF"/>
                </a:solidFill>
                <a:latin typeface="Times New Roman"/>
                <a:cs typeface="Times New Roman"/>
              </a:rPr>
              <a:t>  </a:t>
            </a:r>
            <a:r>
              <a:rPr sz="1600" spc="-25" dirty="0">
                <a:solidFill>
                  <a:srgbClr val="0000FF"/>
                </a:solidFill>
                <a:latin typeface="Times New Roman"/>
                <a:cs typeface="Times New Roman"/>
              </a:rPr>
              <a:t>una </a:t>
            </a:r>
            <a:r>
              <a:rPr sz="1600" dirty="0">
                <a:solidFill>
                  <a:srgbClr val="0000FF"/>
                </a:solidFill>
                <a:latin typeface="Times New Roman"/>
                <a:cs typeface="Times New Roman"/>
              </a:rPr>
              <a:t>propagazione</a:t>
            </a:r>
            <a:r>
              <a:rPr sz="1600" spc="245" dirty="0">
                <a:solidFill>
                  <a:srgbClr val="0000FF"/>
                </a:solidFill>
                <a:latin typeface="Times New Roman"/>
                <a:cs typeface="Times New Roman"/>
              </a:rPr>
              <a:t> </a:t>
            </a:r>
            <a:r>
              <a:rPr sz="1600" dirty="0">
                <a:solidFill>
                  <a:srgbClr val="0000FF"/>
                </a:solidFill>
                <a:latin typeface="Times New Roman"/>
                <a:cs typeface="Times New Roman"/>
              </a:rPr>
              <a:t>di</a:t>
            </a:r>
            <a:r>
              <a:rPr sz="1600" spc="250" dirty="0">
                <a:solidFill>
                  <a:srgbClr val="0000FF"/>
                </a:solidFill>
                <a:latin typeface="Times New Roman"/>
                <a:cs typeface="Times New Roman"/>
              </a:rPr>
              <a:t> </a:t>
            </a:r>
            <a:r>
              <a:rPr sz="1600" dirty="0">
                <a:solidFill>
                  <a:srgbClr val="0000FF"/>
                </a:solidFill>
                <a:latin typeface="Times New Roman"/>
                <a:cs typeface="Times New Roman"/>
              </a:rPr>
              <a:t>tipo</a:t>
            </a:r>
            <a:r>
              <a:rPr sz="1600" spc="250" dirty="0">
                <a:solidFill>
                  <a:srgbClr val="0000FF"/>
                </a:solidFill>
                <a:latin typeface="Times New Roman"/>
                <a:cs typeface="Times New Roman"/>
              </a:rPr>
              <a:t> </a:t>
            </a:r>
            <a:r>
              <a:rPr sz="1600" dirty="0">
                <a:solidFill>
                  <a:srgbClr val="0000FF"/>
                </a:solidFill>
                <a:latin typeface="Times New Roman"/>
                <a:cs typeface="Times New Roman"/>
              </a:rPr>
              <a:t>ionico,</a:t>
            </a:r>
            <a:r>
              <a:rPr sz="1600" spc="250" dirty="0">
                <a:solidFill>
                  <a:srgbClr val="0000FF"/>
                </a:solidFill>
                <a:latin typeface="Times New Roman"/>
                <a:cs typeface="Times New Roman"/>
              </a:rPr>
              <a:t> </a:t>
            </a:r>
            <a:r>
              <a:rPr sz="1600" dirty="0">
                <a:solidFill>
                  <a:srgbClr val="0000FF"/>
                </a:solidFill>
                <a:latin typeface="Times New Roman"/>
                <a:cs typeface="Times New Roman"/>
              </a:rPr>
              <a:t>il</a:t>
            </a:r>
            <a:r>
              <a:rPr sz="1600" spc="250" dirty="0">
                <a:solidFill>
                  <a:srgbClr val="0000FF"/>
                </a:solidFill>
                <a:latin typeface="Times New Roman"/>
                <a:cs typeface="Times New Roman"/>
              </a:rPr>
              <a:t> </a:t>
            </a:r>
            <a:r>
              <a:rPr sz="1600" dirty="0">
                <a:solidFill>
                  <a:srgbClr val="0000FF"/>
                </a:solidFill>
                <a:latin typeface="Times New Roman"/>
                <a:cs typeface="Times New Roman"/>
              </a:rPr>
              <a:t>gruppo</a:t>
            </a:r>
            <a:r>
              <a:rPr sz="1600" spc="250" dirty="0">
                <a:solidFill>
                  <a:srgbClr val="0000FF"/>
                </a:solidFill>
                <a:latin typeface="Times New Roman"/>
                <a:cs typeface="Times New Roman"/>
              </a:rPr>
              <a:t> </a:t>
            </a:r>
            <a:r>
              <a:rPr sz="1600" dirty="0">
                <a:solidFill>
                  <a:srgbClr val="0000FF"/>
                </a:solidFill>
                <a:latin typeface="Times New Roman"/>
                <a:cs typeface="Times New Roman"/>
              </a:rPr>
              <a:t>terminale</a:t>
            </a:r>
            <a:r>
              <a:rPr sz="1600" spc="254" dirty="0">
                <a:solidFill>
                  <a:srgbClr val="0000FF"/>
                </a:solidFill>
                <a:latin typeface="Times New Roman"/>
                <a:cs typeface="Times New Roman"/>
              </a:rPr>
              <a:t> </a:t>
            </a:r>
            <a:r>
              <a:rPr sz="1600" dirty="0">
                <a:solidFill>
                  <a:srgbClr val="0000FF"/>
                </a:solidFill>
                <a:latin typeface="Times New Roman"/>
                <a:cs typeface="Times New Roman"/>
              </a:rPr>
              <a:t>di</a:t>
            </a:r>
            <a:r>
              <a:rPr sz="1600" spc="250" dirty="0">
                <a:solidFill>
                  <a:srgbClr val="0000FF"/>
                </a:solidFill>
                <a:latin typeface="Times New Roman"/>
                <a:cs typeface="Times New Roman"/>
              </a:rPr>
              <a:t> </a:t>
            </a:r>
            <a:r>
              <a:rPr sz="1600" dirty="0">
                <a:solidFill>
                  <a:srgbClr val="0000FF"/>
                </a:solidFill>
                <a:latin typeface="Times New Roman"/>
                <a:cs typeface="Times New Roman"/>
              </a:rPr>
              <a:t>una</a:t>
            </a:r>
            <a:r>
              <a:rPr sz="1600" spc="240" dirty="0">
                <a:solidFill>
                  <a:srgbClr val="0000FF"/>
                </a:solidFill>
                <a:latin typeface="Times New Roman"/>
                <a:cs typeface="Times New Roman"/>
              </a:rPr>
              <a:t> </a:t>
            </a:r>
            <a:r>
              <a:rPr sz="1600" dirty="0">
                <a:solidFill>
                  <a:srgbClr val="0000FF"/>
                </a:solidFill>
                <a:latin typeface="Times New Roman"/>
                <a:cs typeface="Times New Roman"/>
              </a:rPr>
              <a:t>catena</a:t>
            </a:r>
            <a:r>
              <a:rPr sz="1600" spc="254" dirty="0">
                <a:solidFill>
                  <a:srgbClr val="0000FF"/>
                </a:solidFill>
                <a:latin typeface="Times New Roman"/>
                <a:cs typeface="Times New Roman"/>
              </a:rPr>
              <a:t> </a:t>
            </a:r>
            <a:r>
              <a:rPr sz="1600" dirty="0">
                <a:solidFill>
                  <a:srgbClr val="0000FF"/>
                </a:solidFill>
                <a:latin typeface="Times New Roman"/>
                <a:cs typeface="Times New Roman"/>
              </a:rPr>
              <a:t>polimerica</a:t>
            </a:r>
            <a:r>
              <a:rPr sz="1600" spc="260" dirty="0">
                <a:solidFill>
                  <a:srgbClr val="0000FF"/>
                </a:solidFill>
                <a:latin typeface="Times New Roman"/>
                <a:cs typeface="Times New Roman"/>
              </a:rPr>
              <a:t> </a:t>
            </a:r>
            <a:r>
              <a:rPr sz="1600" dirty="0">
                <a:solidFill>
                  <a:srgbClr val="0000FF"/>
                </a:solidFill>
                <a:latin typeface="Times New Roman"/>
                <a:cs typeface="Times New Roman"/>
              </a:rPr>
              <a:t>funge</a:t>
            </a:r>
            <a:r>
              <a:rPr sz="1600" spc="245" dirty="0">
                <a:solidFill>
                  <a:srgbClr val="0000FF"/>
                </a:solidFill>
                <a:latin typeface="Times New Roman"/>
                <a:cs typeface="Times New Roman"/>
              </a:rPr>
              <a:t> </a:t>
            </a:r>
            <a:r>
              <a:rPr sz="1600" spc="-25" dirty="0">
                <a:solidFill>
                  <a:srgbClr val="0000FF"/>
                </a:solidFill>
                <a:latin typeface="Times New Roman"/>
                <a:cs typeface="Times New Roman"/>
              </a:rPr>
              <a:t>da </a:t>
            </a:r>
            <a:r>
              <a:rPr sz="1600" dirty="0">
                <a:solidFill>
                  <a:srgbClr val="0000FF"/>
                </a:solidFill>
                <a:latin typeface="Times New Roman"/>
                <a:cs typeface="Times New Roman"/>
              </a:rPr>
              <a:t>centro</a:t>
            </a:r>
            <a:r>
              <a:rPr sz="1600" spc="-25" dirty="0">
                <a:solidFill>
                  <a:srgbClr val="0000FF"/>
                </a:solidFill>
                <a:latin typeface="Times New Roman"/>
                <a:cs typeface="Times New Roman"/>
              </a:rPr>
              <a:t> </a:t>
            </a:r>
            <a:r>
              <a:rPr sz="1600" dirty="0">
                <a:solidFill>
                  <a:srgbClr val="0000FF"/>
                </a:solidFill>
                <a:latin typeface="Times New Roman"/>
                <a:cs typeface="Times New Roman"/>
              </a:rPr>
              <a:t>attivo</a:t>
            </a:r>
            <a:r>
              <a:rPr sz="1600" spc="-25" dirty="0">
                <a:solidFill>
                  <a:srgbClr val="0000FF"/>
                </a:solidFill>
                <a:latin typeface="Times New Roman"/>
                <a:cs typeface="Times New Roman"/>
              </a:rPr>
              <a:t> </a:t>
            </a:r>
            <a:r>
              <a:rPr sz="1600" dirty="0">
                <a:solidFill>
                  <a:srgbClr val="0000FF"/>
                </a:solidFill>
                <a:latin typeface="Times New Roman"/>
                <a:cs typeface="Times New Roman"/>
              </a:rPr>
              <a:t>su</a:t>
            </a:r>
            <a:r>
              <a:rPr sz="1600" spc="-25" dirty="0">
                <a:solidFill>
                  <a:srgbClr val="0000FF"/>
                </a:solidFill>
                <a:latin typeface="Times New Roman"/>
                <a:cs typeface="Times New Roman"/>
              </a:rPr>
              <a:t> </a:t>
            </a:r>
            <a:r>
              <a:rPr sz="1600" dirty="0">
                <a:solidFill>
                  <a:srgbClr val="0000FF"/>
                </a:solidFill>
                <a:latin typeface="Times New Roman"/>
                <a:cs typeface="Times New Roman"/>
              </a:rPr>
              <a:t>cui</a:t>
            </a:r>
            <a:r>
              <a:rPr sz="1600" spc="-25" dirty="0">
                <a:solidFill>
                  <a:srgbClr val="0000FF"/>
                </a:solidFill>
                <a:latin typeface="Times New Roman"/>
                <a:cs typeface="Times New Roman"/>
              </a:rPr>
              <a:t> </a:t>
            </a:r>
            <a:r>
              <a:rPr sz="1600" dirty="0">
                <a:solidFill>
                  <a:srgbClr val="0000FF"/>
                </a:solidFill>
                <a:latin typeface="Times New Roman"/>
                <a:cs typeface="Times New Roman"/>
              </a:rPr>
              <a:t>altri</a:t>
            </a:r>
            <a:r>
              <a:rPr sz="1600" spc="10" dirty="0">
                <a:solidFill>
                  <a:srgbClr val="0000FF"/>
                </a:solidFill>
                <a:latin typeface="Times New Roman"/>
                <a:cs typeface="Times New Roman"/>
              </a:rPr>
              <a:t> </a:t>
            </a:r>
            <a:r>
              <a:rPr sz="1600" dirty="0">
                <a:solidFill>
                  <a:srgbClr val="0000FF"/>
                </a:solidFill>
                <a:latin typeface="Times New Roman"/>
                <a:cs typeface="Times New Roman"/>
              </a:rPr>
              <a:t>monomeri</a:t>
            </a:r>
            <a:r>
              <a:rPr sz="1600" spc="-20" dirty="0">
                <a:solidFill>
                  <a:srgbClr val="0000FF"/>
                </a:solidFill>
                <a:latin typeface="Times New Roman"/>
                <a:cs typeface="Times New Roman"/>
              </a:rPr>
              <a:t> </a:t>
            </a:r>
            <a:r>
              <a:rPr sz="1600" dirty="0">
                <a:solidFill>
                  <a:srgbClr val="0000FF"/>
                </a:solidFill>
                <a:latin typeface="Times New Roman"/>
                <a:cs typeface="Times New Roman"/>
              </a:rPr>
              <a:t>ciclici</a:t>
            </a:r>
            <a:r>
              <a:rPr sz="1600" spc="-15" dirty="0">
                <a:solidFill>
                  <a:srgbClr val="0000FF"/>
                </a:solidFill>
                <a:latin typeface="Times New Roman"/>
                <a:cs typeface="Times New Roman"/>
              </a:rPr>
              <a:t> </a:t>
            </a:r>
            <a:r>
              <a:rPr sz="1600" dirty="0">
                <a:solidFill>
                  <a:srgbClr val="0000FF"/>
                </a:solidFill>
                <a:latin typeface="Times New Roman"/>
                <a:cs typeface="Times New Roman"/>
              </a:rPr>
              <a:t>si</a:t>
            </a:r>
            <a:r>
              <a:rPr sz="1600" spc="-20" dirty="0">
                <a:solidFill>
                  <a:srgbClr val="0000FF"/>
                </a:solidFill>
                <a:latin typeface="Times New Roman"/>
                <a:cs typeface="Times New Roman"/>
              </a:rPr>
              <a:t> </a:t>
            </a:r>
            <a:r>
              <a:rPr sz="1600" dirty="0">
                <a:solidFill>
                  <a:srgbClr val="0000FF"/>
                </a:solidFill>
                <a:latin typeface="Times New Roman"/>
                <a:cs typeface="Times New Roman"/>
              </a:rPr>
              <a:t>congiungono</a:t>
            </a:r>
            <a:r>
              <a:rPr sz="1600" spc="-15" dirty="0">
                <a:solidFill>
                  <a:srgbClr val="0000FF"/>
                </a:solidFill>
                <a:latin typeface="Times New Roman"/>
                <a:cs typeface="Times New Roman"/>
              </a:rPr>
              <a:t> </a:t>
            </a:r>
            <a:r>
              <a:rPr sz="1600" dirty="0">
                <a:solidFill>
                  <a:srgbClr val="0000FF"/>
                </a:solidFill>
                <a:latin typeface="Times New Roman"/>
                <a:cs typeface="Times New Roman"/>
              </a:rPr>
              <a:t>formando</a:t>
            </a:r>
            <a:r>
              <a:rPr sz="1600" spc="-15" dirty="0">
                <a:solidFill>
                  <a:srgbClr val="0000FF"/>
                </a:solidFill>
                <a:latin typeface="Times New Roman"/>
                <a:cs typeface="Times New Roman"/>
              </a:rPr>
              <a:t> </a:t>
            </a:r>
            <a:r>
              <a:rPr sz="1600" dirty="0">
                <a:solidFill>
                  <a:srgbClr val="0000FF"/>
                </a:solidFill>
                <a:latin typeface="Times New Roman"/>
                <a:cs typeface="Times New Roman"/>
              </a:rPr>
              <a:t>catene</a:t>
            </a:r>
            <a:r>
              <a:rPr sz="1600" spc="-15" dirty="0">
                <a:solidFill>
                  <a:srgbClr val="0000FF"/>
                </a:solidFill>
                <a:latin typeface="Times New Roman"/>
                <a:cs typeface="Times New Roman"/>
              </a:rPr>
              <a:t> </a:t>
            </a:r>
            <a:r>
              <a:rPr sz="1600" spc="-10" dirty="0">
                <a:solidFill>
                  <a:srgbClr val="0000FF"/>
                </a:solidFill>
                <a:latin typeface="Times New Roman"/>
                <a:cs typeface="Times New Roman"/>
              </a:rPr>
              <a:t>polimeriche </a:t>
            </a:r>
            <a:r>
              <a:rPr sz="1600" dirty="0">
                <a:solidFill>
                  <a:srgbClr val="0000FF"/>
                </a:solidFill>
                <a:latin typeface="Times New Roman"/>
                <a:cs typeface="Times New Roman"/>
              </a:rPr>
              <a:t>di</a:t>
            </a:r>
            <a:r>
              <a:rPr sz="1600" spc="-55" dirty="0">
                <a:solidFill>
                  <a:srgbClr val="0000FF"/>
                </a:solidFill>
                <a:latin typeface="Times New Roman"/>
                <a:cs typeface="Times New Roman"/>
              </a:rPr>
              <a:t> </a:t>
            </a:r>
            <a:r>
              <a:rPr sz="1600" dirty="0">
                <a:solidFill>
                  <a:srgbClr val="0000FF"/>
                </a:solidFill>
                <a:latin typeface="Times New Roman"/>
                <a:cs typeface="Times New Roman"/>
              </a:rPr>
              <a:t>maggiore </a:t>
            </a:r>
            <a:r>
              <a:rPr sz="1600" spc="-10" dirty="0">
                <a:solidFill>
                  <a:srgbClr val="0000FF"/>
                </a:solidFill>
                <a:latin typeface="Times New Roman"/>
                <a:cs typeface="Times New Roman"/>
              </a:rPr>
              <a:t>lunghezza.</a:t>
            </a:r>
            <a:endParaRPr sz="1600">
              <a:latin typeface="Times New Roman"/>
              <a:cs typeface="Times New Roman"/>
            </a:endParaRPr>
          </a:p>
          <a:p>
            <a:pPr>
              <a:lnSpc>
                <a:spcPct val="100000"/>
              </a:lnSpc>
              <a:spcBef>
                <a:spcPts val="25"/>
              </a:spcBef>
            </a:pPr>
            <a:endParaRPr sz="1650">
              <a:latin typeface="Times New Roman"/>
              <a:cs typeface="Times New Roman"/>
            </a:endParaRPr>
          </a:p>
          <a:p>
            <a:pPr marL="12700" marR="6350" algn="just">
              <a:lnSpc>
                <a:spcPct val="100000"/>
              </a:lnSpc>
            </a:pPr>
            <a:r>
              <a:rPr sz="1600" dirty="0">
                <a:solidFill>
                  <a:srgbClr val="0000FF"/>
                </a:solidFill>
                <a:latin typeface="Times New Roman"/>
                <a:cs typeface="Times New Roman"/>
              </a:rPr>
              <a:t>I</a:t>
            </a:r>
            <a:r>
              <a:rPr sz="1600" spc="380" dirty="0">
                <a:solidFill>
                  <a:srgbClr val="0000FF"/>
                </a:solidFill>
                <a:latin typeface="Times New Roman"/>
                <a:cs typeface="Times New Roman"/>
              </a:rPr>
              <a:t> </a:t>
            </a:r>
            <a:r>
              <a:rPr sz="1600" dirty="0">
                <a:solidFill>
                  <a:srgbClr val="0000FF"/>
                </a:solidFill>
                <a:latin typeface="Times New Roman"/>
                <a:cs typeface="Times New Roman"/>
              </a:rPr>
              <a:t>monomeri</a:t>
            </a:r>
            <a:r>
              <a:rPr sz="1600" spc="375" dirty="0">
                <a:solidFill>
                  <a:srgbClr val="0000FF"/>
                </a:solidFill>
                <a:latin typeface="Times New Roman"/>
                <a:cs typeface="Times New Roman"/>
              </a:rPr>
              <a:t> </a:t>
            </a:r>
            <a:r>
              <a:rPr sz="1600" dirty="0">
                <a:solidFill>
                  <a:srgbClr val="0000FF"/>
                </a:solidFill>
                <a:latin typeface="Times New Roman"/>
                <a:cs typeface="Times New Roman"/>
              </a:rPr>
              <a:t>più</a:t>
            </a:r>
            <a:r>
              <a:rPr sz="1600" spc="385" dirty="0">
                <a:solidFill>
                  <a:srgbClr val="0000FF"/>
                </a:solidFill>
                <a:latin typeface="Times New Roman"/>
                <a:cs typeface="Times New Roman"/>
              </a:rPr>
              <a:t> </a:t>
            </a:r>
            <a:r>
              <a:rPr sz="1600" dirty="0">
                <a:solidFill>
                  <a:srgbClr val="0000FF"/>
                </a:solidFill>
                <a:latin typeface="Times New Roman"/>
                <a:cs typeface="Times New Roman"/>
              </a:rPr>
              <a:t>utilizzati</a:t>
            </a:r>
            <a:r>
              <a:rPr sz="1600" spc="375" dirty="0">
                <a:solidFill>
                  <a:srgbClr val="0000FF"/>
                </a:solidFill>
                <a:latin typeface="Times New Roman"/>
                <a:cs typeface="Times New Roman"/>
              </a:rPr>
              <a:t> </a:t>
            </a:r>
            <a:r>
              <a:rPr sz="1600" dirty="0">
                <a:solidFill>
                  <a:srgbClr val="0000FF"/>
                </a:solidFill>
                <a:latin typeface="Times New Roman"/>
                <a:cs typeface="Times New Roman"/>
              </a:rPr>
              <a:t>per</a:t>
            </a:r>
            <a:r>
              <a:rPr sz="1600" spc="370" dirty="0">
                <a:solidFill>
                  <a:srgbClr val="0000FF"/>
                </a:solidFill>
                <a:latin typeface="Times New Roman"/>
                <a:cs typeface="Times New Roman"/>
              </a:rPr>
              <a:t> </a:t>
            </a:r>
            <a:r>
              <a:rPr sz="1600" dirty="0">
                <a:solidFill>
                  <a:srgbClr val="0000FF"/>
                </a:solidFill>
                <a:latin typeface="Times New Roman"/>
                <a:cs typeface="Times New Roman"/>
              </a:rPr>
              <a:t>le</a:t>
            </a:r>
            <a:r>
              <a:rPr sz="1600" spc="375" dirty="0">
                <a:solidFill>
                  <a:srgbClr val="0000FF"/>
                </a:solidFill>
                <a:latin typeface="Times New Roman"/>
                <a:cs typeface="Times New Roman"/>
              </a:rPr>
              <a:t> </a:t>
            </a:r>
            <a:r>
              <a:rPr sz="1600" dirty="0">
                <a:solidFill>
                  <a:srgbClr val="0000FF"/>
                </a:solidFill>
                <a:latin typeface="Times New Roman"/>
                <a:cs typeface="Times New Roman"/>
              </a:rPr>
              <a:t>ROP</a:t>
            </a:r>
            <a:r>
              <a:rPr sz="1600" spc="315" dirty="0">
                <a:solidFill>
                  <a:srgbClr val="0000FF"/>
                </a:solidFill>
                <a:latin typeface="Times New Roman"/>
                <a:cs typeface="Times New Roman"/>
              </a:rPr>
              <a:t> </a:t>
            </a:r>
            <a:r>
              <a:rPr sz="1600" dirty="0">
                <a:solidFill>
                  <a:srgbClr val="0000FF"/>
                </a:solidFill>
                <a:latin typeface="Times New Roman"/>
                <a:cs typeface="Times New Roman"/>
              </a:rPr>
              <a:t>sono</a:t>
            </a:r>
            <a:r>
              <a:rPr sz="1600" spc="390" dirty="0">
                <a:solidFill>
                  <a:srgbClr val="0000FF"/>
                </a:solidFill>
                <a:latin typeface="Times New Roman"/>
                <a:cs typeface="Times New Roman"/>
              </a:rPr>
              <a:t> </a:t>
            </a:r>
            <a:r>
              <a:rPr sz="1600" dirty="0">
                <a:solidFill>
                  <a:srgbClr val="0000FF"/>
                </a:solidFill>
                <a:latin typeface="Times New Roman"/>
                <a:cs typeface="Times New Roman"/>
              </a:rPr>
              <a:t>molecole</a:t>
            </a:r>
            <a:r>
              <a:rPr sz="1600" spc="375" dirty="0">
                <a:solidFill>
                  <a:srgbClr val="0000FF"/>
                </a:solidFill>
                <a:latin typeface="Times New Roman"/>
                <a:cs typeface="Times New Roman"/>
              </a:rPr>
              <a:t> </a:t>
            </a:r>
            <a:r>
              <a:rPr sz="1600" dirty="0">
                <a:solidFill>
                  <a:srgbClr val="0000FF"/>
                </a:solidFill>
                <a:latin typeface="Times New Roman"/>
                <a:cs typeface="Times New Roman"/>
              </a:rPr>
              <a:t>polari</a:t>
            </a:r>
            <a:r>
              <a:rPr sz="1600" spc="380" dirty="0">
                <a:solidFill>
                  <a:srgbClr val="0000FF"/>
                </a:solidFill>
                <a:latin typeface="Times New Roman"/>
                <a:cs typeface="Times New Roman"/>
              </a:rPr>
              <a:t> </a:t>
            </a:r>
            <a:r>
              <a:rPr sz="1600" dirty="0">
                <a:solidFill>
                  <a:srgbClr val="0000FF"/>
                </a:solidFill>
                <a:latin typeface="Times New Roman"/>
                <a:cs typeface="Times New Roman"/>
              </a:rPr>
              <a:t>contenenti</a:t>
            </a:r>
            <a:r>
              <a:rPr sz="1600" spc="390" dirty="0">
                <a:solidFill>
                  <a:srgbClr val="0000FF"/>
                </a:solidFill>
                <a:latin typeface="Times New Roman"/>
                <a:cs typeface="Times New Roman"/>
              </a:rPr>
              <a:t> </a:t>
            </a:r>
            <a:r>
              <a:rPr sz="1600" spc="-10" dirty="0">
                <a:solidFill>
                  <a:srgbClr val="0000FF"/>
                </a:solidFill>
                <a:latin typeface="Times New Roman"/>
                <a:cs typeface="Times New Roman"/>
              </a:rPr>
              <a:t>eteroatomi </a:t>
            </a:r>
            <a:r>
              <a:rPr sz="1600" dirty="0">
                <a:solidFill>
                  <a:srgbClr val="0000FF"/>
                </a:solidFill>
                <a:latin typeface="Times New Roman"/>
                <a:cs typeface="Times New Roman"/>
              </a:rPr>
              <a:t>nell’anello</a:t>
            </a:r>
            <a:r>
              <a:rPr sz="1600" spc="-20" dirty="0">
                <a:solidFill>
                  <a:srgbClr val="0000FF"/>
                </a:solidFill>
                <a:latin typeface="Times New Roman"/>
                <a:cs typeface="Times New Roman"/>
              </a:rPr>
              <a:t> </a:t>
            </a:r>
            <a:r>
              <a:rPr sz="1600" dirty="0">
                <a:solidFill>
                  <a:srgbClr val="0000FF"/>
                </a:solidFill>
                <a:latin typeface="Times New Roman"/>
                <a:cs typeface="Times New Roman"/>
              </a:rPr>
              <a:t>come</a:t>
            </a:r>
            <a:r>
              <a:rPr sz="1600" spc="-10" dirty="0">
                <a:solidFill>
                  <a:srgbClr val="0000FF"/>
                </a:solidFill>
                <a:latin typeface="Times New Roman"/>
                <a:cs typeface="Times New Roman"/>
              </a:rPr>
              <a:t> </a:t>
            </a:r>
            <a:r>
              <a:rPr sz="1600" dirty="0">
                <a:solidFill>
                  <a:srgbClr val="0000FF"/>
                </a:solidFill>
                <a:latin typeface="Times New Roman"/>
                <a:cs typeface="Times New Roman"/>
              </a:rPr>
              <a:t>ad</a:t>
            </a:r>
            <a:r>
              <a:rPr sz="1600" spc="-40" dirty="0">
                <a:solidFill>
                  <a:srgbClr val="0000FF"/>
                </a:solidFill>
                <a:latin typeface="Times New Roman"/>
                <a:cs typeface="Times New Roman"/>
              </a:rPr>
              <a:t> </a:t>
            </a:r>
            <a:r>
              <a:rPr sz="1600" dirty="0">
                <a:solidFill>
                  <a:srgbClr val="0000FF"/>
                </a:solidFill>
                <a:latin typeface="Times New Roman"/>
                <a:cs typeface="Times New Roman"/>
              </a:rPr>
              <a:t>esempio</a:t>
            </a:r>
            <a:r>
              <a:rPr sz="1600" spc="-10" dirty="0">
                <a:solidFill>
                  <a:srgbClr val="0000FF"/>
                </a:solidFill>
                <a:latin typeface="Times New Roman"/>
                <a:cs typeface="Times New Roman"/>
              </a:rPr>
              <a:t> </a:t>
            </a:r>
            <a:r>
              <a:rPr sz="1600" dirty="0">
                <a:solidFill>
                  <a:srgbClr val="FF0000"/>
                </a:solidFill>
                <a:latin typeface="Times New Roman"/>
                <a:cs typeface="Times New Roman"/>
              </a:rPr>
              <a:t>eteri,</a:t>
            </a:r>
            <a:r>
              <a:rPr sz="1600" spc="-25" dirty="0">
                <a:solidFill>
                  <a:srgbClr val="FF0000"/>
                </a:solidFill>
                <a:latin typeface="Times New Roman"/>
                <a:cs typeface="Times New Roman"/>
              </a:rPr>
              <a:t> </a:t>
            </a:r>
            <a:r>
              <a:rPr sz="1600" dirty="0">
                <a:solidFill>
                  <a:srgbClr val="FF0000"/>
                </a:solidFill>
                <a:latin typeface="Times New Roman"/>
                <a:cs typeface="Times New Roman"/>
              </a:rPr>
              <a:t>ammine,</a:t>
            </a:r>
            <a:r>
              <a:rPr sz="1600" spc="-5" dirty="0">
                <a:solidFill>
                  <a:srgbClr val="FF0000"/>
                </a:solidFill>
                <a:latin typeface="Times New Roman"/>
                <a:cs typeface="Times New Roman"/>
              </a:rPr>
              <a:t> </a:t>
            </a:r>
            <a:r>
              <a:rPr sz="1600" dirty="0">
                <a:solidFill>
                  <a:srgbClr val="FF0000"/>
                </a:solidFill>
                <a:latin typeface="Times New Roman"/>
                <a:cs typeface="Times New Roman"/>
              </a:rPr>
              <a:t>ammidi</a:t>
            </a:r>
            <a:r>
              <a:rPr sz="1600" spc="5" dirty="0">
                <a:solidFill>
                  <a:srgbClr val="FF0000"/>
                </a:solidFill>
                <a:latin typeface="Times New Roman"/>
                <a:cs typeface="Times New Roman"/>
              </a:rPr>
              <a:t> </a:t>
            </a:r>
            <a:r>
              <a:rPr sz="1600" dirty="0">
                <a:solidFill>
                  <a:srgbClr val="FF0000"/>
                </a:solidFill>
                <a:latin typeface="Times New Roman"/>
                <a:cs typeface="Times New Roman"/>
              </a:rPr>
              <a:t>cicliche,</a:t>
            </a:r>
            <a:r>
              <a:rPr sz="1600" spc="-20" dirty="0">
                <a:solidFill>
                  <a:srgbClr val="FF0000"/>
                </a:solidFill>
                <a:latin typeface="Times New Roman"/>
                <a:cs typeface="Times New Roman"/>
              </a:rPr>
              <a:t> </a:t>
            </a:r>
            <a:r>
              <a:rPr sz="1600" dirty="0">
                <a:solidFill>
                  <a:srgbClr val="FF0000"/>
                </a:solidFill>
                <a:latin typeface="Times New Roman"/>
                <a:cs typeface="Times New Roman"/>
              </a:rPr>
              <a:t>esteri</a:t>
            </a:r>
            <a:r>
              <a:rPr sz="1600" spc="-25" dirty="0">
                <a:solidFill>
                  <a:srgbClr val="FF0000"/>
                </a:solidFill>
                <a:latin typeface="Times New Roman"/>
                <a:cs typeface="Times New Roman"/>
              </a:rPr>
              <a:t> </a:t>
            </a:r>
            <a:r>
              <a:rPr sz="1600" dirty="0">
                <a:solidFill>
                  <a:srgbClr val="FF0000"/>
                </a:solidFill>
                <a:latin typeface="Times New Roman"/>
                <a:cs typeface="Times New Roman"/>
              </a:rPr>
              <a:t>o</a:t>
            </a:r>
            <a:r>
              <a:rPr sz="1600" spc="-50" dirty="0">
                <a:solidFill>
                  <a:srgbClr val="FF0000"/>
                </a:solidFill>
                <a:latin typeface="Times New Roman"/>
                <a:cs typeface="Times New Roman"/>
              </a:rPr>
              <a:t> </a:t>
            </a:r>
            <a:r>
              <a:rPr sz="1600" spc="-10" dirty="0">
                <a:solidFill>
                  <a:srgbClr val="FF0000"/>
                </a:solidFill>
                <a:latin typeface="Times New Roman"/>
                <a:cs typeface="Times New Roman"/>
              </a:rPr>
              <a:t>carbonati</a:t>
            </a:r>
            <a:r>
              <a:rPr sz="1600" spc="-10" dirty="0">
                <a:latin typeface="Times New Roman"/>
                <a:cs typeface="Times New Roman"/>
              </a:rPr>
              <a:t>.</a:t>
            </a:r>
            <a:endParaRPr sz="1600">
              <a:latin typeface="Times New Roman"/>
              <a:cs typeface="Times New Roman"/>
            </a:endParaRPr>
          </a:p>
          <a:p>
            <a:pPr>
              <a:lnSpc>
                <a:spcPct val="100000"/>
              </a:lnSpc>
              <a:spcBef>
                <a:spcPts val="20"/>
              </a:spcBef>
            </a:pPr>
            <a:endParaRPr sz="1650">
              <a:latin typeface="Times New Roman"/>
              <a:cs typeface="Times New Roman"/>
            </a:endParaRPr>
          </a:p>
          <a:p>
            <a:pPr marL="12700" marR="7620" algn="just">
              <a:lnSpc>
                <a:spcPct val="100000"/>
              </a:lnSpc>
              <a:spcBef>
                <a:spcPts val="5"/>
              </a:spcBef>
            </a:pPr>
            <a:r>
              <a:rPr sz="1600" dirty="0">
                <a:solidFill>
                  <a:srgbClr val="0000FF"/>
                </a:solidFill>
                <a:latin typeface="Times New Roman"/>
                <a:cs typeface="Times New Roman"/>
              </a:rPr>
              <a:t>Generalmente</a:t>
            </a:r>
            <a:r>
              <a:rPr sz="1600" spc="160" dirty="0">
                <a:solidFill>
                  <a:srgbClr val="0000FF"/>
                </a:solidFill>
                <a:latin typeface="Times New Roman"/>
                <a:cs typeface="Times New Roman"/>
              </a:rPr>
              <a:t> </a:t>
            </a:r>
            <a:r>
              <a:rPr sz="1600" dirty="0">
                <a:solidFill>
                  <a:srgbClr val="0000FF"/>
                </a:solidFill>
                <a:latin typeface="Times New Roman"/>
                <a:cs typeface="Times New Roman"/>
              </a:rPr>
              <a:t>i</a:t>
            </a:r>
            <a:r>
              <a:rPr sz="1600" spc="155" dirty="0">
                <a:solidFill>
                  <a:srgbClr val="0000FF"/>
                </a:solidFill>
                <a:latin typeface="Times New Roman"/>
                <a:cs typeface="Times New Roman"/>
              </a:rPr>
              <a:t> </a:t>
            </a:r>
            <a:r>
              <a:rPr sz="1600" dirty="0">
                <a:solidFill>
                  <a:srgbClr val="0000FF"/>
                </a:solidFill>
                <a:latin typeface="Times New Roman"/>
                <a:cs typeface="Times New Roman"/>
              </a:rPr>
              <a:t>cicli</a:t>
            </a:r>
            <a:r>
              <a:rPr sz="1600" spc="165" dirty="0">
                <a:solidFill>
                  <a:srgbClr val="0000FF"/>
                </a:solidFill>
                <a:latin typeface="Times New Roman"/>
                <a:cs typeface="Times New Roman"/>
              </a:rPr>
              <a:t> </a:t>
            </a:r>
            <a:r>
              <a:rPr sz="1600" dirty="0">
                <a:solidFill>
                  <a:srgbClr val="0000FF"/>
                </a:solidFill>
                <a:latin typeface="Times New Roman"/>
                <a:cs typeface="Times New Roman"/>
              </a:rPr>
              <a:t>a</a:t>
            </a:r>
            <a:r>
              <a:rPr sz="1600" spc="155" dirty="0">
                <a:solidFill>
                  <a:srgbClr val="0000FF"/>
                </a:solidFill>
                <a:latin typeface="Times New Roman"/>
                <a:cs typeface="Times New Roman"/>
              </a:rPr>
              <a:t> </a:t>
            </a:r>
            <a:r>
              <a:rPr sz="1600" dirty="0">
                <a:solidFill>
                  <a:srgbClr val="0000FF"/>
                </a:solidFill>
                <a:latin typeface="Times New Roman"/>
                <a:cs typeface="Times New Roman"/>
              </a:rPr>
              <a:t>tre</a:t>
            </a:r>
            <a:r>
              <a:rPr sz="1600" spc="160" dirty="0">
                <a:solidFill>
                  <a:srgbClr val="0000FF"/>
                </a:solidFill>
                <a:latin typeface="Times New Roman"/>
                <a:cs typeface="Times New Roman"/>
              </a:rPr>
              <a:t> </a:t>
            </a:r>
            <a:r>
              <a:rPr sz="1600" dirty="0">
                <a:solidFill>
                  <a:srgbClr val="0000FF"/>
                </a:solidFill>
                <a:latin typeface="Times New Roman"/>
                <a:cs typeface="Times New Roman"/>
              </a:rPr>
              <a:t>e</a:t>
            </a:r>
            <a:r>
              <a:rPr sz="1600" spc="155" dirty="0">
                <a:solidFill>
                  <a:srgbClr val="0000FF"/>
                </a:solidFill>
                <a:latin typeface="Times New Roman"/>
                <a:cs typeface="Times New Roman"/>
              </a:rPr>
              <a:t> </a:t>
            </a:r>
            <a:r>
              <a:rPr sz="1600" dirty="0">
                <a:solidFill>
                  <a:srgbClr val="0000FF"/>
                </a:solidFill>
                <a:latin typeface="Times New Roman"/>
                <a:cs typeface="Times New Roman"/>
              </a:rPr>
              <a:t>quattro</a:t>
            </a:r>
            <a:r>
              <a:rPr sz="1600" spc="160" dirty="0">
                <a:solidFill>
                  <a:srgbClr val="0000FF"/>
                </a:solidFill>
                <a:latin typeface="Times New Roman"/>
                <a:cs typeface="Times New Roman"/>
              </a:rPr>
              <a:t> </a:t>
            </a:r>
            <a:r>
              <a:rPr sz="1600" dirty="0">
                <a:solidFill>
                  <a:srgbClr val="0000FF"/>
                </a:solidFill>
                <a:latin typeface="Times New Roman"/>
                <a:cs typeface="Times New Roman"/>
              </a:rPr>
              <a:t>atomi</a:t>
            </a:r>
            <a:r>
              <a:rPr sz="1600" spc="160" dirty="0">
                <a:solidFill>
                  <a:srgbClr val="0000FF"/>
                </a:solidFill>
                <a:latin typeface="Times New Roman"/>
                <a:cs typeface="Times New Roman"/>
              </a:rPr>
              <a:t> </a:t>
            </a:r>
            <a:r>
              <a:rPr sz="1600" dirty="0">
                <a:solidFill>
                  <a:srgbClr val="0000FF"/>
                </a:solidFill>
                <a:latin typeface="Times New Roman"/>
                <a:cs typeface="Times New Roman"/>
              </a:rPr>
              <a:t>polimerizzano</a:t>
            </a:r>
            <a:r>
              <a:rPr sz="1600" spc="165" dirty="0">
                <a:solidFill>
                  <a:srgbClr val="0000FF"/>
                </a:solidFill>
                <a:latin typeface="Times New Roman"/>
                <a:cs typeface="Times New Roman"/>
              </a:rPr>
              <a:t> </a:t>
            </a:r>
            <a:r>
              <a:rPr sz="1600" dirty="0">
                <a:solidFill>
                  <a:srgbClr val="0000FF"/>
                </a:solidFill>
                <a:latin typeface="Times New Roman"/>
                <a:cs typeface="Times New Roman"/>
              </a:rPr>
              <a:t>più</a:t>
            </a:r>
            <a:r>
              <a:rPr sz="1600" spc="155" dirty="0">
                <a:solidFill>
                  <a:srgbClr val="0000FF"/>
                </a:solidFill>
                <a:latin typeface="Times New Roman"/>
                <a:cs typeface="Times New Roman"/>
              </a:rPr>
              <a:t> </a:t>
            </a:r>
            <a:r>
              <a:rPr sz="1600" dirty="0">
                <a:solidFill>
                  <a:srgbClr val="0000FF"/>
                </a:solidFill>
                <a:latin typeface="Times New Roman"/>
                <a:cs typeface="Times New Roman"/>
              </a:rPr>
              <a:t>facilmente,</a:t>
            </a:r>
            <a:r>
              <a:rPr sz="1600" spc="165" dirty="0">
                <a:solidFill>
                  <a:srgbClr val="0000FF"/>
                </a:solidFill>
                <a:latin typeface="Times New Roman"/>
                <a:cs typeface="Times New Roman"/>
              </a:rPr>
              <a:t> </a:t>
            </a:r>
            <a:r>
              <a:rPr sz="1600" dirty="0">
                <a:solidFill>
                  <a:srgbClr val="0000FF"/>
                </a:solidFill>
                <a:latin typeface="Times New Roman"/>
                <a:cs typeface="Times New Roman"/>
              </a:rPr>
              <a:t>a</a:t>
            </a:r>
            <a:r>
              <a:rPr sz="1600" spc="145" dirty="0">
                <a:solidFill>
                  <a:srgbClr val="0000FF"/>
                </a:solidFill>
                <a:latin typeface="Times New Roman"/>
                <a:cs typeface="Times New Roman"/>
              </a:rPr>
              <a:t> </a:t>
            </a:r>
            <a:r>
              <a:rPr sz="1600" spc="-10" dirty="0">
                <a:solidFill>
                  <a:srgbClr val="0000FF"/>
                </a:solidFill>
                <a:latin typeface="Times New Roman"/>
                <a:cs typeface="Times New Roman"/>
              </a:rPr>
              <a:t>differenza </a:t>
            </a:r>
            <a:r>
              <a:rPr sz="1600" dirty="0">
                <a:solidFill>
                  <a:srgbClr val="0000FF"/>
                </a:solidFill>
                <a:latin typeface="Times New Roman"/>
                <a:cs typeface="Times New Roman"/>
              </a:rPr>
              <a:t>dei</a:t>
            </a:r>
            <a:r>
              <a:rPr sz="1600" spc="60" dirty="0">
                <a:solidFill>
                  <a:srgbClr val="0000FF"/>
                </a:solidFill>
                <a:latin typeface="Times New Roman"/>
                <a:cs typeface="Times New Roman"/>
              </a:rPr>
              <a:t> </a:t>
            </a:r>
            <a:r>
              <a:rPr sz="1600" dirty="0">
                <a:solidFill>
                  <a:srgbClr val="0000FF"/>
                </a:solidFill>
                <a:latin typeface="Times New Roman"/>
                <a:cs typeface="Times New Roman"/>
              </a:rPr>
              <a:t>cicli</a:t>
            </a:r>
            <a:r>
              <a:rPr sz="1600" spc="65" dirty="0">
                <a:solidFill>
                  <a:srgbClr val="0000FF"/>
                </a:solidFill>
                <a:latin typeface="Times New Roman"/>
                <a:cs typeface="Times New Roman"/>
              </a:rPr>
              <a:t> </a:t>
            </a:r>
            <a:r>
              <a:rPr sz="1600" dirty="0">
                <a:solidFill>
                  <a:srgbClr val="0000FF"/>
                </a:solidFill>
                <a:latin typeface="Times New Roman"/>
                <a:cs typeface="Times New Roman"/>
              </a:rPr>
              <a:t>a</a:t>
            </a:r>
            <a:r>
              <a:rPr sz="1600" spc="60" dirty="0">
                <a:solidFill>
                  <a:srgbClr val="0000FF"/>
                </a:solidFill>
                <a:latin typeface="Times New Roman"/>
                <a:cs typeface="Times New Roman"/>
              </a:rPr>
              <a:t> </a:t>
            </a:r>
            <a:r>
              <a:rPr sz="1600" dirty="0">
                <a:solidFill>
                  <a:srgbClr val="0000FF"/>
                </a:solidFill>
                <a:latin typeface="Times New Roman"/>
                <a:cs typeface="Times New Roman"/>
              </a:rPr>
              <a:t>sei</a:t>
            </a:r>
            <a:r>
              <a:rPr sz="1600" spc="65" dirty="0">
                <a:solidFill>
                  <a:srgbClr val="0000FF"/>
                </a:solidFill>
                <a:latin typeface="Times New Roman"/>
                <a:cs typeface="Times New Roman"/>
              </a:rPr>
              <a:t> </a:t>
            </a:r>
            <a:r>
              <a:rPr sz="1600" dirty="0">
                <a:solidFill>
                  <a:srgbClr val="0000FF"/>
                </a:solidFill>
                <a:latin typeface="Times New Roman"/>
                <a:cs typeface="Times New Roman"/>
              </a:rPr>
              <a:t>che</a:t>
            </a:r>
            <a:r>
              <a:rPr sz="1600" spc="70" dirty="0">
                <a:solidFill>
                  <a:srgbClr val="0000FF"/>
                </a:solidFill>
                <a:latin typeface="Times New Roman"/>
                <a:cs typeface="Times New Roman"/>
              </a:rPr>
              <a:t> </a:t>
            </a:r>
            <a:r>
              <a:rPr sz="1600" dirty="0">
                <a:solidFill>
                  <a:srgbClr val="0000FF"/>
                </a:solidFill>
                <a:latin typeface="Times New Roman"/>
                <a:cs typeface="Times New Roman"/>
              </a:rPr>
              <a:t>reagiscono</a:t>
            </a:r>
            <a:r>
              <a:rPr sz="1600" spc="70" dirty="0">
                <a:solidFill>
                  <a:srgbClr val="0000FF"/>
                </a:solidFill>
                <a:latin typeface="Times New Roman"/>
                <a:cs typeface="Times New Roman"/>
              </a:rPr>
              <a:t> </a:t>
            </a:r>
            <a:r>
              <a:rPr sz="1600" dirty="0">
                <a:solidFill>
                  <a:srgbClr val="0000FF"/>
                </a:solidFill>
                <a:latin typeface="Times New Roman"/>
                <a:cs typeface="Times New Roman"/>
              </a:rPr>
              <a:t>con</a:t>
            </a:r>
            <a:r>
              <a:rPr sz="1600" spc="65" dirty="0">
                <a:solidFill>
                  <a:srgbClr val="0000FF"/>
                </a:solidFill>
                <a:latin typeface="Times New Roman"/>
                <a:cs typeface="Times New Roman"/>
              </a:rPr>
              <a:t> </a:t>
            </a:r>
            <a:r>
              <a:rPr sz="1600" dirty="0">
                <a:solidFill>
                  <a:srgbClr val="0000FF"/>
                </a:solidFill>
                <a:latin typeface="Times New Roman"/>
                <a:cs typeface="Times New Roman"/>
              </a:rPr>
              <a:t>più</a:t>
            </a:r>
            <a:r>
              <a:rPr sz="1600" spc="70" dirty="0">
                <a:solidFill>
                  <a:srgbClr val="0000FF"/>
                </a:solidFill>
                <a:latin typeface="Times New Roman"/>
                <a:cs typeface="Times New Roman"/>
              </a:rPr>
              <a:t> </a:t>
            </a:r>
            <a:r>
              <a:rPr sz="1600" dirty="0">
                <a:solidFill>
                  <a:srgbClr val="0000FF"/>
                </a:solidFill>
                <a:latin typeface="Times New Roman"/>
                <a:cs typeface="Times New Roman"/>
              </a:rPr>
              <a:t>difficoltà,</a:t>
            </a:r>
            <a:r>
              <a:rPr sz="1600" spc="75" dirty="0">
                <a:solidFill>
                  <a:srgbClr val="0000FF"/>
                </a:solidFill>
                <a:latin typeface="Times New Roman"/>
                <a:cs typeface="Times New Roman"/>
              </a:rPr>
              <a:t> </a:t>
            </a:r>
            <a:r>
              <a:rPr sz="1600" dirty="0">
                <a:solidFill>
                  <a:srgbClr val="0000FF"/>
                </a:solidFill>
                <a:latin typeface="Times New Roman"/>
                <a:cs typeface="Times New Roman"/>
              </a:rPr>
              <a:t>a</a:t>
            </a:r>
            <a:r>
              <a:rPr sz="1600" spc="60" dirty="0">
                <a:solidFill>
                  <a:srgbClr val="0000FF"/>
                </a:solidFill>
                <a:latin typeface="Times New Roman"/>
                <a:cs typeface="Times New Roman"/>
              </a:rPr>
              <a:t> </a:t>
            </a:r>
            <a:r>
              <a:rPr sz="1600" dirty="0">
                <a:solidFill>
                  <a:srgbClr val="0000FF"/>
                </a:solidFill>
                <a:latin typeface="Times New Roman"/>
                <a:cs typeface="Times New Roman"/>
              </a:rPr>
              <a:t>causa</a:t>
            </a:r>
            <a:r>
              <a:rPr sz="1600" spc="60" dirty="0">
                <a:solidFill>
                  <a:srgbClr val="0000FF"/>
                </a:solidFill>
                <a:latin typeface="Times New Roman"/>
                <a:cs typeface="Times New Roman"/>
              </a:rPr>
              <a:t> </a:t>
            </a:r>
            <a:r>
              <a:rPr sz="1600" dirty="0">
                <a:solidFill>
                  <a:srgbClr val="0000FF"/>
                </a:solidFill>
                <a:latin typeface="Times New Roman"/>
                <a:cs typeface="Times New Roman"/>
              </a:rPr>
              <a:t>dell’instabilità</a:t>
            </a:r>
            <a:r>
              <a:rPr sz="1600" spc="85" dirty="0">
                <a:solidFill>
                  <a:srgbClr val="0000FF"/>
                </a:solidFill>
                <a:latin typeface="Times New Roman"/>
                <a:cs typeface="Times New Roman"/>
              </a:rPr>
              <a:t> </a:t>
            </a:r>
            <a:r>
              <a:rPr sz="1600" spc="-10" dirty="0">
                <a:solidFill>
                  <a:srgbClr val="0000FF"/>
                </a:solidFill>
                <a:latin typeface="Times New Roman"/>
                <a:cs typeface="Times New Roman"/>
              </a:rPr>
              <a:t>termodinamica </a:t>
            </a:r>
            <a:r>
              <a:rPr sz="1600" dirty="0">
                <a:solidFill>
                  <a:srgbClr val="0000FF"/>
                </a:solidFill>
                <a:latin typeface="Times New Roman"/>
                <a:cs typeface="Times New Roman"/>
              </a:rPr>
              <a:t>di</a:t>
            </a:r>
            <a:r>
              <a:rPr sz="1600" spc="-40" dirty="0">
                <a:solidFill>
                  <a:srgbClr val="0000FF"/>
                </a:solidFill>
                <a:latin typeface="Times New Roman"/>
                <a:cs typeface="Times New Roman"/>
              </a:rPr>
              <a:t> </a:t>
            </a:r>
            <a:r>
              <a:rPr sz="1600" dirty="0">
                <a:solidFill>
                  <a:srgbClr val="0000FF"/>
                </a:solidFill>
                <a:latin typeface="Times New Roman"/>
                <a:cs typeface="Times New Roman"/>
              </a:rPr>
              <a:t>strutture cicliche</a:t>
            </a:r>
            <a:r>
              <a:rPr sz="1600" spc="-5" dirty="0">
                <a:solidFill>
                  <a:srgbClr val="0000FF"/>
                </a:solidFill>
                <a:latin typeface="Times New Roman"/>
                <a:cs typeface="Times New Roman"/>
              </a:rPr>
              <a:t> </a:t>
            </a:r>
            <a:r>
              <a:rPr sz="1600" dirty="0">
                <a:solidFill>
                  <a:srgbClr val="0000FF"/>
                </a:solidFill>
                <a:latin typeface="Times New Roman"/>
                <a:cs typeface="Times New Roman"/>
              </a:rPr>
              <a:t>a</a:t>
            </a:r>
            <a:r>
              <a:rPr sz="1600" spc="-40" dirty="0">
                <a:solidFill>
                  <a:srgbClr val="0000FF"/>
                </a:solidFill>
                <a:latin typeface="Times New Roman"/>
                <a:cs typeface="Times New Roman"/>
              </a:rPr>
              <a:t> </a:t>
            </a:r>
            <a:r>
              <a:rPr sz="1600" dirty="0">
                <a:solidFill>
                  <a:srgbClr val="0000FF"/>
                </a:solidFill>
                <a:latin typeface="Times New Roman"/>
                <a:cs typeface="Times New Roman"/>
              </a:rPr>
              <a:t>basso</a:t>
            </a:r>
            <a:r>
              <a:rPr sz="1600" spc="-20" dirty="0">
                <a:solidFill>
                  <a:srgbClr val="0000FF"/>
                </a:solidFill>
                <a:latin typeface="Times New Roman"/>
                <a:cs typeface="Times New Roman"/>
              </a:rPr>
              <a:t> </a:t>
            </a:r>
            <a:r>
              <a:rPr sz="1600" dirty="0">
                <a:solidFill>
                  <a:srgbClr val="0000FF"/>
                </a:solidFill>
                <a:latin typeface="Times New Roman"/>
                <a:cs typeface="Times New Roman"/>
              </a:rPr>
              <a:t>numero</a:t>
            </a:r>
            <a:r>
              <a:rPr sz="1600" spc="-5" dirty="0">
                <a:solidFill>
                  <a:srgbClr val="0000FF"/>
                </a:solidFill>
                <a:latin typeface="Times New Roman"/>
                <a:cs typeface="Times New Roman"/>
              </a:rPr>
              <a:t> </a:t>
            </a:r>
            <a:r>
              <a:rPr sz="1600" dirty="0">
                <a:solidFill>
                  <a:srgbClr val="0000FF"/>
                </a:solidFill>
                <a:latin typeface="Times New Roman"/>
                <a:cs typeface="Times New Roman"/>
              </a:rPr>
              <a:t>di</a:t>
            </a:r>
            <a:r>
              <a:rPr sz="1600" spc="-30" dirty="0">
                <a:solidFill>
                  <a:srgbClr val="0000FF"/>
                </a:solidFill>
                <a:latin typeface="Times New Roman"/>
                <a:cs typeface="Times New Roman"/>
              </a:rPr>
              <a:t> </a:t>
            </a:r>
            <a:r>
              <a:rPr sz="1600" dirty="0">
                <a:solidFill>
                  <a:srgbClr val="0000FF"/>
                </a:solidFill>
                <a:latin typeface="Times New Roman"/>
                <a:cs typeface="Times New Roman"/>
              </a:rPr>
              <a:t>atomi</a:t>
            </a:r>
            <a:r>
              <a:rPr sz="1600" spc="10" dirty="0">
                <a:solidFill>
                  <a:srgbClr val="0000FF"/>
                </a:solidFill>
                <a:latin typeface="Times New Roman"/>
                <a:cs typeface="Times New Roman"/>
              </a:rPr>
              <a:t> </a:t>
            </a:r>
            <a:r>
              <a:rPr sz="1600" dirty="0">
                <a:solidFill>
                  <a:srgbClr val="0000FF"/>
                </a:solidFill>
                <a:latin typeface="Times New Roman"/>
                <a:cs typeface="Times New Roman"/>
              </a:rPr>
              <a:t>di</a:t>
            </a:r>
            <a:r>
              <a:rPr sz="1600" spc="-30" dirty="0">
                <a:solidFill>
                  <a:srgbClr val="0000FF"/>
                </a:solidFill>
                <a:latin typeface="Times New Roman"/>
                <a:cs typeface="Times New Roman"/>
              </a:rPr>
              <a:t> </a:t>
            </a:r>
            <a:r>
              <a:rPr sz="1600" spc="-10" dirty="0">
                <a:solidFill>
                  <a:srgbClr val="0000FF"/>
                </a:solidFill>
                <a:latin typeface="Times New Roman"/>
                <a:cs typeface="Times New Roman"/>
              </a:rPr>
              <a:t>carbonio.</a:t>
            </a:r>
            <a:endParaRPr sz="1600">
              <a:latin typeface="Times New Roman"/>
              <a:cs typeface="Times New Roman"/>
            </a:endParaRPr>
          </a:p>
          <a:p>
            <a:pPr>
              <a:lnSpc>
                <a:spcPct val="100000"/>
              </a:lnSpc>
              <a:spcBef>
                <a:spcPts val="20"/>
              </a:spcBef>
            </a:pPr>
            <a:endParaRPr sz="1650">
              <a:latin typeface="Times New Roman"/>
              <a:cs typeface="Times New Roman"/>
            </a:endParaRPr>
          </a:p>
          <a:p>
            <a:pPr marL="12700" marR="5715" algn="just">
              <a:lnSpc>
                <a:spcPct val="100000"/>
              </a:lnSpc>
            </a:pPr>
            <a:r>
              <a:rPr sz="1600" dirty="0">
                <a:solidFill>
                  <a:srgbClr val="0000FF"/>
                </a:solidFill>
                <a:latin typeface="Times New Roman"/>
                <a:cs typeface="Times New Roman"/>
              </a:rPr>
              <a:t>A</a:t>
            </a:r>
            <a:r>
              <a:rPr sz="1600" spc="90" dirty="0">
                <a:solidFill>
                  <a:srgbClr val="0000FF"/>
                </a:solidFill>
                <a:latin typeface="Times New Roman"/>
                <a:cs typeface="Times New Roman"/>
              </a:rPr>
              <a:t> </a:t>
            </a:r>
            <a:r>
              <a:rPr sz="1600" dirty="0">
                <a:solidFill>
                  <a:srgbClr val="0000FF"/>
                </a:solidFill>
                <a:latin typeface="Times New Roman"/>
                <a:cs typeface="Times New Roman"/>
              </a:rPr>
              <a:t>seconda</a:t>
            </a:r>
            <a:r>
              <a:rPr sz="1600" spc="175" dirty="0">
                <a:solidFill>
                  <a:srgbClr val="0000FF"/>
                </a:solidFill>
                <a:latin typeface="Times New Roman"/>
                <a:cs typeface="Times New Roman"/>
              </a:rPr>
              <a:t> </a:t>
            </a:r>
            <a:r>
              <a:rPr sz="1600" dirty="0">
                <a:solidFill>
                  <a:srgbClr val="0000FF"/>
                </a:solidFill>
                <a:latin typeface="Times New Roman"/>
                <a:cs typeface="Times New Roman"/>
              </a:rPr>
              <a:t>della</a:t>
            </a:r>
            <a:r>
              <a:rPr sz="1600" spc="175" dirty="0">
                <a:solidFill>
                  <a:srgbClr val="0000FF"/>
                </a:solidFill>
                <a:latin typeface="Times New Roman"/>
                <a:cs typeface="Times New Roman"/>
              </a:rPr>
              <a:t> </a:t>
            </a:r>
            <a:r>
              <a:rPr sz="1600" dirty="0">
                <a:solidFill>
                  <a:srgbClr val="0000FF"/>
                </a:solidFill>
                <a:latin typeface="Times New Roman"/>
                <a:cs typeface="Times New Roman"/>
              </a:rPr>
              <a:t>natura</a:t>
            </a:r>
            <a:r>
              <a:rPr sz="1600" spc="175" dirty="0">
                <a:solidFill>
                  <a:srgbClr val="0000FF"/>
                </a:solidFill>
                <a:latin typeface="Times New Roman"/>
                <a:cs typeface="Times New Roman"/>
              </a:rPr>
              <a:t> </a:t>
            </a:r>
            <a:r>
              <a:rPr sz="1600" dirty="0">
                <a:solidFill>
                  <a:srgbClr val="0000FF"/>
                </a:solidFill>
                <a:latin typeface="Times New Roman"/>
                <a:cs typeface="Times New Roman"/>
              </a:rPr>
              <a:t>del</a:t>
            </a:r>
            <a:r>
              <a:rPr sz="1600" spc="175" dirty="0">
                <a:solidFill>
                  <a:srgbClr val="0000FF"/>
                </a:solidFill>
                <a:latin typeface="Times New Roman"/>
                <a:cs typeface="Times New Roman"/>
              </a:rPr>
              <a:t> </a:t>
            </a:r>
            <a:r>
              <a:rPr sz="1600" dirty="0">
                <a:solidFill>
                  <a:srgbClr val="0000FF"/>
                </a:solidFill>
                <a:latin typeface="Times New Roman"/>
                <a:cs typeface="Times New Roman"/>
              </a:rPr>
              <a:t>centro</a:t>
            </a:r>
            <a:r>
              <a:rPr sz="1600" spc="180" dirty="0">
                <a:solidFill>
                  <a:srgbClr val="0000FF"/>
                </a:solidFill>
                <a:latin typeface="Times New Roman"/>
                <a:cs typeface="Times New Roman"/>
              </a:rPr>
              <a:t> </a:t>
            </a:r>
            <a:r>
              <a:rPr sz="1600" dirty="0">
                <a:solidFill>
                  <a:srgbClr val="0000FF"/>
                </a:solidFill>
                <a:latin typeface="Times New Roman"/>
                <a:cs typeface="Times New Roman"/>
              </a:rPr>
              <a:t>reattivo</a:t>
            </a:r>
            <a:r>
              <a:rPr sz="1600" spc="190" dirty="0">
                <a:solidFill>
                  <a:srgbClr val="0000FF"/>
                </a:solidFill>
                <a:latin typeface="Times New Roman"/>
                <a:cs typeface="Times New Roman"/>
              </a:rPr>
              <a:t> </a:t>
            </a:r>
            <a:r>
              <a:rPr sz="1600" dirty="0">
                <a:solidFill>
                  <a:srgbClr val="0000FF"/>
                </a:solidFill>
                <a:latin typeface="Times New Roman"/>
                <a:cs typeface="Times New Roman"/>
              </a:rPr>
              <a:t>della</a:t>
            </a:r>
            <a:r>
              <a:rPr sz="1600" spc="185" dirty="0">
                <a:solidFill>
                  <a:srgbClr val="0000FF"/>
                </a:solidFill>
                <a:latin typeface="Times New Roman"/>
                <a:cs typeface="Times New Roman"/>
              </a:rPr>
              <a:t> </a:t>
            </a:r>
            <a:r>
              <a:rPr sz="1600" dirty="0">
                <a:solidFill>
                  <a:srgbClr val="0000FF"/>
                </a:solidFill>
                <a:latin typeface="Times New Roman"/>
                <a:cs typeface="Times New Roman"/>
              </a:rPr>
              <a:t>catena</a:t>
            </a:r>
            <a:r>
              <a:rPr sz="1600" spc="185" dirty="0">
                <a:solidFill>
                  <a:srgbClr val="0000FF"/>
                </a:solidFill>
                <a:latin typeface="Times New Roman"/>
                <a:cs typeface="Times New Roman"/>
              </a:rPr>
              <a:t> </a:t>
            </a:r>
            <a:r>
              <a:rPr sz="1600" dirty="0">
                <a:solidFill>
                  <a:srgbClr val="0000FF"/>
                </a:solidFill>
                <a:latin typeface="Times New Roman"/>
                <a:cs typeface="Times New Roman"/>
              </a:rPr>
              <a:t>di</a:t>
            </a:r>
            <a:r>
              <a:rPr sz="1600" spc="175" dirty="0">
                <a:solidFill>
                  <a:srgbClr val="0000FF"/>
                </a:solidFill>
                <a:latin typeface="Times New Roman"/>
                <a:cs typeface="Times New Roman"/>
              </a:rPr>
              <a:t> </a:t>
            </a:r>
            <a:r>
              <a:rPr sz="1600" dirty="0">
                <a:solidFill>
                  <a:srgbClr val="0000FF"/>
                </a:solidFill>
                <a:latin typeface="Times New Roman"/>
                <a:cs typeface="Times New Roman"/>
              </a:rPr>
              <a:t>propagazione</a:t>
            </a:r>
            <a:r>
              <a:rPr sz="1600" spc="190" dirty="0">
                <a:solidFill>
                  <a:srgbClr val="0000FF"/>
                </a:solidFill>
                <a:latin typeface="Times New Roman"/>
                <a:cs typeface="Times New Roman"/>
              </a:rPr>
              <a:t> </a:t>
            </a:r>
            <a:r>
              <a:rPr sz="1600" dirty="0">
                <a:solidFill>
                  <a:srgbClr val="0000FF"/>
                </a:solidFill>
                <a:latin typeface="Times New Roman"/>
                <a:cs typeface="Times New Roman"/>
              </a:rPr>
              <a:t>si</a:t>
            </a:r>
            <a:r>
              <a:rPr sz="1600" spc="175" dirty="0">
                <a:solidFill>
                  <a:srgbClr val="0000FF"/>
                </a:solidFill>
                <a:latin typeface="Times New Roman"/>
                <a:cs typeface="Times New Roman"/>
              </a:rPr>
              <a:t> </a:t>
            </a:r>
            <a:r>
              <a:rPr sz="1600" dirty="0">
                <a:solidFill>
                  <a:srgbClr val="0000FF"/>
                </a:solidFill>
                <a:latin typeface="Times New Roman"/>
                <a:cs typeface="Times New Roman"/>
              </a:rPr>
              <a:t>può</a:t>
            </a:r>
            <a:r>
              <a:rPr sz="1600" spc="180" dirty="0">
                <a:solidFill>
                  <a:srgbClr val="0000FF"/>
                </a:solidFill>
                <a:latin typeface="Times New Roman"/>
                <a:cs typeface="Times New Roman"/>
              </a:rPr>
              <a:t> </a:t>
            </a:r>
            <a:r>
              <a:rPr sz="1600" spc="-10" dirty="0">
                <a:solidFill>
                  <a:srgbClr val="0000FF"/>
                </a:solidFill>
                <a:latin typeface="Times New Roman"/>
                <a:cs typeface="Times New Roman"/>
              </a:rPr>
              <a:t>avere </a:t>
            </a:r>
            <a:r>
              <a:rPr sz="1600" dirty="0">
                <a:solidFill>
                  <a:srgbClr val="0000FF"/>
                </a:solidFill>
                <a:latin typeface="Times New Roman"/>
                <a:cs typeface="Times New Roman"/>
              </a:rPr>
              <a:t>una</a:t>
            </a:r>
            <a:r>
              <a:rPr sz="1600" spc="-45" dirty="0">
                <a:solidFill>
                  <a:srgbClr val="0000FF"/>
                </a:solidFill>
                <a:latin typeface="Times New Roman"/>
                <a:cs typeface="Times New Roman"/>
              </a:rPr>
              <a:t> </a:t>
            </a:r>
            <a:r>
              <a:rPr sz="1600" dirty="0">
                <a:solidFill>
                  <a:srgbClr val="0000FF"/>
                </a:solidFill>
                <a:latin typeface="Times New Roman"/>
                <a:cs typeface="Times New Roman"/>
              </a:rPr>
              <a:t>polimerizzazione</a:t>
            </a:r>
            <a:r>
              <a:rPr sz="1600" spc="20" dirty="0">
                <a:solidFill>
                  <a:srgbClr val="0000FF"/>
                </a:solidFill>
                <a:latin typeface="Times New Roman"/>
                <a:cs typeface="Times New Roman"/>
              </a:rPr>
              <a:t> </a:t>
            </a:r>
            <a:r>
              <a:rPr sz="1600" dirty="0">
                <a:solidFill>
                  <a:srgbClr val="0000FF"/>
                </a:solidFill>
                <a:latin typeface="Times New Roman"/>
                <a:cs typeface="Times New Roman"/>
              </a:rPr>
              <a:t>ad</a:t>
            </a:r>
            <a:r>
              <a:rPr sz="1600" spc="-30" dirty="0">
                <a:solidFill>
                  <a:srgbClr val="0000FF"/>
                </a:solidFill>
                <a:latin typeface="Times New Roman"/>
                <a:cs typeface="Times New Roman"/>
              </a:rPr>
              <a:t> </a:t>
            </a:r>
            <a:r>
              <a:rPr sz="1600" dirty="0">
                <a:solidFill>
                  <a:srgbClr val="0000FF"/>
                </a:solidFill>
                <a:latin typeface="Times New Roman"/>
                <a:cs typeface="Times New Roman"/>
              </a:rPr>
              <a:t>apertura</a:t>
            </a:r>
            <a:r>
              <a:rPr sz="1600" spc="-15" dirty="0">
                <a:solidFill>
                  <a:srgbClr val="0000FF"/>
                </a:solidFill>
                <a:latin typeface="Times New Roman"/>
                <a:cs typeface="Times New Roman"/>
              </a:rPr>
              <a:t> </a:t>
            </a:r>
            <a:r>
              <a:rPr sz="1600" dirty="0">
                <a:solidFill>
                  <a:srgbClr val="0000FF"/>
                </a:solidFill>
                <a:latin typeface="Times New Roman"/>
                <a:cs typeface="Times New Roman"/>
              </a:rPr>
              <a:t>di</a:t>
            </a:r>
            <a:r>
              <a:rPr sz="1600" spc="-40" dirty="0">
                <a:solidFill>
                  <a:srgbClr val="0000FF"/>
                </a:solidFill>
                <a:latin typeface="Times New Roman"/>
                <a:cs typeface="Times New Roman"/>
              </a:rPr>
              <a:t> </a:t>
            </a:r>
            <a:r>
              <a:rPr sz="1600" dirty="0">
                <a:solidFill>
                  <a:srgbClr val="0000FF"/>
                </a:solidFill>
                <a:latin typeface="Times New Roman"/>
                <a:cs typeface="Times New Roman"/>
              </a:rPr>
              <a:t>anello</a:t>
            </a:r>
            <a:r>
              <a:rPr sz="1600" spc="-25" dirty="0">
                <a:solidFill>
                  <a:srgbClr val="0000FF"/>
                </a:solidFill>
                <a:latin typeface="Times New Roman"/>
                <a:cs typeface="Times New Roman"/>
              </a:rPr>
              <a:t> </a:t>
            </a:r>
            <a:r>
              <a:rPr sz="1600" dirty="0">
                <a:solidFill>
                  <a:srgbClr val="FF0000"/>
                </a:solidFill>
                <a:latin typeface="Times New Roman"/>
                <a:cs typeface="Times New Roman"/>
              </a:rPr>
              <a:t>anionica</a:t>
            </a:r>
            <a:r>
              <a:rPr sz="1600" spc="-20" dirty="0">
                <a:solidFill>
                  <a:srgbClr val="FF0000"/>
                </a:solidFill>
                <a:latin typeface="Times New Roman"/>
                <a:cs typeface="Times New Roman"/>
              </a:rPr>
              <a:t> </a:t>
            </a:r>
            <a:r>
              <a:rPr sz="1600" dirty="0">
                <a:latin typeface="Times New Roman"/>
                <a:cs typeface="Times New Roman"/>
              </a:rPr>
              <a:t>o</a:t>
            </a:r>
            <a:r>
              <a:rPr sz="1600" spc="-35" dirty="0">
                <a:latin typeface="Times New Roman"/>
                <a:cs typeface="Times New Roman"/>
              </a:rPr>
              <a:t> </a:t>
            </a:r>
            <a:r>
              <a:rPr sz="1600" spc="-10" dirty="0">
                <a:solidFill>
                  <a:srgbClr val="FF0000"/>
                </a:solidFill>
                <a:latin typeface="Times New Roman"/>
                <a:cs typeface="Times New Roman"/>
              </a:rPr>
              <a:t>cationica</a:t>
            </a:r>
            <a:r>
              <a:rPr sz="1600" spc="-10" dirty="0">
                <a:latin typeface="Times New Roman"/>
                <a:cs typeface="Times New Roman"/>
              </a:rPr>
              <a:t>.</a:t>
            </a:r>
            <a:endParaRPr sz="1600">
              <a:latin typeface="Times New Roman"/>
              <a:cs typeface="Times New Roman"/>
            </a:endParaRPr>
          </a:p>
          <a:p>
            <a:pPr>
              <a:lnSpc>
                <a:spcPct val="100000"/>
              </a:lnSpc>
              <a:spcBef>
                <a:spcPts val="25"/>
              </a:spcBef>
            </a:pPr>
            <a:endParaRPr sz="1650">
              <a:latin typeface="Times New Roman"/>
              <a:cs typeface="Times New Roman"/>
            </a:endParaRPr>
          </a:p>
          <a:p>
            <a:pPr marL="12700" marR="6985" algn="just">
              <a:lnSpc>
                <a:spcPct val="100000"/>
              </a:lnSpc>
              <a:spcBef>
                <a:spcPts val="5"/>
              </a:spcBef>
            </a:pPr>
            <a:r>
              <a:rPr sz="1600" dirty="0">
                <a:solidFill>
                  <a:srgbClr val="FF0000"/>
                </a:solidFill>
                <a:latin typeface="Times New Roman"/>
                <a:cs typeface="Times New Roman"/>
              </a:rPr>
              <a:t>Il</a:t>
            </a:r>
            <a:r>
              <a:rPr sz="1600" spc="130" dirty="0">
                <a:solidFill>
                  <a:srgbClr val="FF0000"/>
                </a:solidFill>
                <a:latin typeface="Times New Roman"/>
                <a:cs typeface="Times New Roman"/>
              </a:rPr>
              <a:t> </a:t>
            </a:r>
            <a:r>
              <a:rPr sz="1600" dirty="0">
                <a:solidFill>
                  <a:srgbClr val="FF0000"/>
                </a:solidFill>
                <a:latin typeface="Times New Roman"/>
                <a:cs typeface="Times New Roman"/>
              </a:rPr>
              <a:t>meccanismo</a:t>
            </a:r>
            <a:r>
              <a:rPr sz="1600" spc="110" dirty="0">
                <a:solidFill>
                  <a:srgbClr val="FF0000"/>
                </a:solidFill>
                <a:latin typeface="Times New Roman"/>
                <a:cs typeface="Times New Roman"/>
              </a:rPr>
              <a:t> </a:t>
            </a:r>
            <a:r>
              <a:rPr sz="1600" dirty="0">
                <a:solidFill>
                  <a:srgbClr val="FF0000"/>
                </a:solidFill>
                <a:latin typeface="Times New Roman"/>
                <a:cs typeface="Times New Roman"/>
              </a:rPr>
              <a:t>cationico</a:t>
            </a:r>
            <a:r>
              <a:rPr sz="1600" spc="114" dirty="0">
                <a:solidFill>
                  <a:srgbClr val="FF0000"/>
                </a:solidFill>
                <a:latin typeface="Times New Roman"/>
                <a:cs typeface="Times New Roman"/>
              </a:rPr>
              <a:t> </a:t>
            </a:r>
            <a:r>
              <a:rPr sz="1600" dirty="0">
                <a:solidFill>
                  <a:srgbClr val="FF0000"/>
                </a:solidFill>
                <a:latin typeface="Times New Roman"/>
                <a:cs typeface="Times New Roman"/>
              </a:rPr>
              <a:t>è</a:t>
            </a:r>
            <a:r>
              <a:rPr sz="1600" spc="110" dirty="0">
                <a:solidFill>
                  <a:srgbClr val="FF0000"/>
                </a:solidFill>
                <a:latin typeface="Times New Roman"/>
                <a:cs typeface="Times New Roman"/>
              </a:rPr>
              <a:t> </a:t>
            </a:r>
            <a:r>
              <a:rPr sz="1600" dirty="0">
                <a:solidFill>
                  <a:srgbClr val="FF0000"/>
                </a:solidFill>
                <a:latin typeface="Times New Roman"/>
                <a:cs typeface="Times New Roman"/>
              </a:rPr>
              <a:t>applicato</a:t>
            </a:r>
            <a:r>
              <a:rPr sz="1600" spc="125" dirty="0">
                <a:solidFill>
                  <a:srgbClr val="FF0000"/>
                </a:solidFill>
                <a:latin typeface="Times New Roman"/>
                <a:cs typeface="Times New Roman"/>
              </a:rPr>
              <a:t> </a:t>
            </a:r>
            <a:r>
              <a:rPr sz="1600" dirty="0">
                <a:solidFill>
                  <a:srgbClr val="FF0000"/>
                </a:solidFill>
                <a:latin typeface="Times New Roman"/>
                <a:cs typeface="Times New Roman"/>
              </a:rPr>
              <a:t>alla</a:t>
            </a:r>
            <a:r>
              <a:rPr sz="1600" spc="120" dirty="0">
                <a:solidFill>
                  <a:srgbClr val="FF0000"/>
                </a:solidFill>
                <a:latin typeface="Times New Roman"/>
                <a:cs typeface="Times New Roman"/>
              </a:rPr>
              <a:t> </a:t>
            </a:r>
            <a:r>
              <a:rPr sz="1600" dirty="0">
                <a:solidFill>
                  <a:srgbClr val="FF0000"/>
                </a:solidFill>
                <a:latin typeface="Times New Roman"/>
                <a:cs typeface="Times New Roman"/>
              </a:rPr>
              <a:t>maggior</a:t>
            </a:r>
            <a:r>
              <a:rPr sz="1600" spc="114" dirty="0">
                <a:solidFill>
                  <a:srgbClr val="FF0000"/>
                </a:solidFill>
                <a:latin typeface="Times New Roman"/>
                <a:cs typeface="Times New Roman"/>
              </a:rPr>
              <a:t> </a:t>
            </a:r>
            <a:r>
              <a:rPr sz="1600" dirty="0">
                <a:solidFill>
                  <a:srgbClr val="FF0000"/>
                </a:solidFill>
                <a:latin typeface="Times New Roman"/>
                <a:cs typeface="Times New Roman"/>
              </a:rPr>
              <a:t>parte</a:t>
            </a:r>
            <a:r>
              <a:rPr sz="1600" spc="110" dirty="0">
                <a:solidFill>
                  <a:srgbClr val="FF0000"/>
                </a:solidFill>
                <a:latin typeface="Times New Roman"/>
                <a:cs typeface="Times New Roman"/>
              </a:rPr>
              <a:t> </a:t>
            </a:r>
            <a:r>
              <a:rPr sz="1600" dirty="0">
                <a:solidFill>
                  <a:srgbClr val="FF0000"/>
                </a:solidFill>
                <a:latin typeface="Times New Roman"/>
                <a:cs typeface="Times New Roman"/>
              </a:rPr>
              <a:t>dei</a:t>
            </a:r>
            <a:r>
              <a:rPr sz="1600" spc="135" dirty="0">
                <a:solidFill>
                  <a:srgbClr val="FF0000"/>
                </a:solidFill>
                <a:latin typeface="Times New Roman"/>
                <a:cs typeface="Times New Roman"/>
              </a:rPr>
              <a:t> </a:t>
            </a:r>
            <a:r>
              <a:rPr sz="1600" dirty="0">
                <a:solidFill>
                  <a:srgbClr val="FF0000"/>
                </a:solidFill>
                <a:latin typeface="Times New Roman"/>
                <a:cs typeface="Times New Roman"/>
              </a:rPr>
              <a:t>monomeri</a:t>
            </a:r>
            <a:r>
              <a:rPr sz="1600" spc="120" dirty="0">
                <a:solidFill>
                  <a:srgbClr val="FF0000"/>
                </a:solidFill>
                <a:latin typeface="Times New Roman"/>
                <a:cs typeface="Times New Roman"/>
              </a:rPr>
              <a:t> </a:t>
            </a:r>
            <a:r>
              <a:rPr sz="1600" dirty="0">
                <a:solidFill>
                  <a:srgbClr val="FF0000"/>
                </a:solidFill>
                <a:latin typeface="Times New Roman"/>
                <a:cs typeface="Times New Roman"/>
              </a:rPr>
              <a:t>eterociclici</a:t>
            </a:r>
            <a:r>
              <a:rPr sz="1600" spc="110" dirty="0">
                <a:solidFill>
                  <a:srgbClr val="FF0000"/>
                </a:solidFill>
                <a:latin typeface="Times New Roman"/>
                <a:cs typeface="Times New Roman"/>
              </a:rPr>
              <a:t> </a:t>
            </a:r>
            <a:r>
              <a:rPr sz="1600" spc="-25" dirty="0">
                <a:solidFill>
                  <a:srgbClr val="FF0000"/>
                </a:solidFill>
                <a:latin typeface="Times New Roman"/>
                <a:cs typeface="Times New Roman"/>
              </a:rPr>
              <a:t>per </a:t>
            </a:r>
            <a:r>
              <a:rPr sz="1600" dirty="0">
                <a:solidFill>
                  <a:srgbClr val="FF0000"/>
                </a:solidFill>
                <a:latin typeface="Times New Roman"/>
                <a:cs typeface="Times New Roman"/>
              </a:rPr>
              <a:t>ottenere</a:t>
            </a:r>
            <a:r>
              <a:rPr sz="1600" spc="-30" dirty="0">
                <a:solidFill>
                  <a:srgbClr val="FF0000"/>
                </a:solidFill>
                <a:latin typeface="Times New Roman"/>
                <a:cs typeface="Times New Roman"/>
              </a:rPr>
              <a:t> </a:t>
            </a:r>
            <a:r>
              <a:rPr sz="1600" dirty="0">
                <a:solidFill>
                  <a:srgbClr val="FF0000"/>
                </a:solidFill>
                <a:latin typeface="Times New Roman"/>
                <a:cs typeface="Times New Roman"/>
              </a:rPr>
              <a:t>poliacetali,</a:t>
            </a:r>
            <a:r>
              <a:rPr sz="1600" spc="-20" dirty="0">
                <a:solidFill>
                  <a:srgbClr val="FF0000"/>
                </a:solidFill>
                <a:latin typeface="Times New Roman"/>
                <a:cs typeface="Times New Roman"/>
              </a:rPr>
              <a:t> </a:t>
            </a:r>
            <a:r>
              <a:rPr sz="1600" dirty="0">
                <a:solidFill>
                  <a:srgbClr val="FF0000"/>
                </a:solidFill>
                <a:latin typeface="Times New Roman"/>
                <a:cs typeface="Times New Roman"/>
              </a:rPr>
              <a:t>poliammidi, polieteri</a:t>
            </a:r>
            <a:r>
              <a:rPr sz="1600" spc="-30" dirty="0">
                <a:solidFill>
                  <a:srgbClr val="FF0000"/>
                </a:solidFill>
                <a:latin typeface="Times New Roman"/>
                <a:cs typeface="Times New Roman"/>
              </a:rPr>
              <a:t> </a:t>
            </a:r>
            <a:r>
              <a:rPr sz="1600" dirty="0">
                <a:solidFill>
                  <a:srgbClr val="FF0000"/>
                </a:solidFill>
                <a:latin typeface="Times New Roman"/>
                <a:cs typeface="Times New Roman"/>
              </a:rPr>
              <a:t>e</a:t>
            </a:r>
            <a:r>
              <a:rPr sz="1600" spc="-50" dirty="0">
                <a:solidFill>
                  <a:srgbClr val="FF0000"/>
                </a:solidFill>
                <a:latin typeface="Times New Roman"/>
                <a:cs typeface="Times New Roman"/>
              </a:rPr>
              <a:t> </a:t>
            </a:r>
            <a:r>
              <a:rPr sz="1600" spc="-10" dirty="0">
                <a:solidFill>
                  <a:srgbClr val="FF0000"/>
                </a:solidFill>
                <a:latin typeface="Times New Roman"/>
                <a:cs typeface="Times New Roman"/>
              </a:rPr>
              <a:t>poliesteri.</a:t>
            </a:r>
            <a:endParaRPr sz="1600">
              <a:latin typeface="Times New Roman"/>
              <a:cs typeface="Times New Roman"/>
            </a:endParaRPr>
          </a:p>
          <a:p>
            <a:pPr>
              <a:lnSpc>
                <a:spcPct val="100000"/>
              </a:lnSpc>
              <a:spcBef>
                <a:spcPts val="20"/>
              </a:spcBef>
            </a:pPr>
            <a:endParaRPr sz="1650">
              <a:latin typeface="Times New Roman"/>
              <a:cs typeface="Times New Roman"/>
            </a:endParaRPr>
          </a:p>
          <a:p>
            <a:pPr marL="12700" algn="just">
              <a:lnSpc>
                <a:spcPct val="100000"/>
              </a:lnSpc>
            </a:pPr>
            <a:r>
              <a:rPr sz="1600" dirty="0">
                <a:solidFill>
                  <a:srgbClr val="FF0000"/>
                </a:solidFill>
                <a:latin typeface="Times New Roman"/>
                <a:cs typeface="Times New Roman"/>
              </a:rPr>
              <a:t>Tra</a:t>
            </a:r>
            <a:r>
              <a:rPr sz="1600" spc="114" dirty="0">
                <a:solidFill>
                  <a:srgbClr val="FF0000"/>
                </a:solidFill>
                <a:latin typeface="Times New Roman"/>
                <a:cs typeface="Times New Roman"/>
              </a:rPr>
              <a:t> </a:t>
            </a:r>
            <a:r>
              <a:rPr sz="1600" dirty="0">
                <a:solidFill>
                  <a:srgbClr val="FF0000"/>
                </a:solidFill>
                <a:latin typeface="Times New Roman"/>
                <a:cs typeface="Times New Roman"/>
              </a:rPr>
              <a:t>i</a:t>
            </a:r>
            <a:r>
              <a:rPr sz="1600" spc="125" dirty="0">
                <a:solidFill>
                  <a:srgbClr val="FF0000"/>
                </a:solidFill>
                <a:latin typeface="Times New Roman"/>
                <a:cs typeface="Times New Roman"/>
              </a:rPr>
              <a:t> </a:t>
            </a:r>
            <a:r>
              <a:rPr sz="1600" dirty="0">
                <a:solidFill>
                  <a:srgbClr val="FF0000"/>
                </a:solidFill>
                <a:latin typeface="Times New Roman"/>
                <a:cs typeface="Times New Roman"/>
              </a:rPr>
              <a:t>monomeri</a:t>
            </a:r>
            <a:r>
              <a:rPr sz="1600" spc="120" dirty="0">
                <a:solidFill>
                  <a:srgbClr val="FF0000"/>
                </a:solidFill>
                <a:latin typeface="Times New Roman"/>
                <a:cs typeface="Times New Roman"/>
              </a:rPr>
              <a:t> </a:t>
            </a:r>
            <a:r>
              <a:rPr sz="1600" dirty="0">
                <a:solidFill>
                  <a:srgbClr val="FF0000"/>
                </a:solidFill>
                <a:latin typeface="Times New Roman"/>
                <a:cs typeface="Times New Roman"/>
              </a:rPr>
              <a:t>che</a:t>
            </a:r>
            <a:r>
              <a:rPr sz="1600" spc="105" dirty="0">
                <a:solidFill>
                  <a:srgbClr val="FF0000"/>
                </a:solidFill>
                <a:latin typeface="Times New Roman"/>
                <a:cs typeface="Times New Roman"/>
              </a:rPr>
              <a:t> </a:t>
            </a:r>
            <a:r>
              <a:rPr sz="1600" dirty="0">
                <a:solidFill>
                  <a:srgbClr val="FF0000"/>
                </a:solidFill>
                <a:latin typeface="Times New Roman"/>
                <a:cs typeface="Times New Roman"/>
              </a:rPr>
              <a:t>reagiscono</a:t>
            </a:r>
            <a:r>
              <a:rPr sz="1600" spc="130" dirty="0">
                <a:solidFill>
                  <a:srgbClr val="FF0000"/>
                </a:solidFill>
                <a:latin typeface="Times New Roman"/>
                <a:cs typeface="Times New Roman"/>
              </a:rPr>
              <a:t> </a:t>
            </a:r>
            <a:r>
              <a:rPr sz="1600" dirty="0">
                <a:solidFill>
                  <a:srgbClr val="FF0000"/>
                </a:solidFill>
                <a:latin typeface="Times New Roman"/>
                <a:cs typeface="Times New Roman"/>
              </a:rPr>
              <a:t>mediante</a:t>
            </a:r>
            <a:r>
              <a:rPr sz="1600" spc="125" dirty="0">
                <a:solidFill>
                  <a:srgbClr val="FF0000"/>
                </a:solidFill>
                <a:latin typeface="Times New Roman"/>
                <a:cs typeface="Times New Roman"/>
              </a:rPr>
              <a:t> </a:t>
            </a:r>
            <a:r>
              <a:rPr sz="1600" dirty="0">
                <a:solidFill>
                  <a:srgbClr val="FF0000"/>
                </a:solidFill>
                <a:latin typeface="Times New Roman"/>
                <a:cs typeface="Times New Roman"/>
              </a:rPr>
              <a:t>meccanismo</a:t>
            </a:r>
            <a:r>
              <a:rPr sz="1600" spc="125" dirty="0">
                <a:solidFill>
                  <a:srgbClr val="FF0000"/>
                </a:solidFill>
                <a:latin typeface="Times New Roman"/>
                <a:cs typeface="Times New Roman"/>
              </a:rPr>
              <a:t> </a:t>
            </a:r>
            <a:r>
              <a:rPr sz="1600" dirty="0">
                <a:solidFill>
                  <a:srgbClr val="FF0000"/>
                </a:solidFill>
                <a:latin typeface="Times New Roman"/>
                <a:cs typeface="Times New Roman"/>
              </a:rPr>
              <a:t>anionico</a:t>
            </a:r>
            <a:r>
              <a:rPr sz="1600" spc="110" dirty="0">
                <a:solidFill>
                  <a:srgbClr val="FF0000"/>
                </a:solidFill>
                <a:latin typeface="Times New Roman"/>
                <a:cs typeface="Times New Roman"/>
              </a:rPr>
              <a:t> </a:t>
            </a:r>
            <a:r>
              <a:rPr sz="1600" dirty="0">
                <a:solidFill>
                  <a:srgbClr val="FF0000"/>
                </a:solidFill>
                <a:latin typeface="Times New Roman"/>
                <a:cs typeface="Times New Roman"/>
              </a:rPr>
              <a:t>troviamo</a:t>
            </a:r>
            <a:r>
              <a:rPr sz="1600" spc="135" dirty="0">
                <a:solidFill>
                  <a:srgbClr val="FF0000"/>
                </a:solidFill>
                <a:latin typeface="Times New Roman"/>
                <a:cs typeface="Times New Roman"/>
              </a:rPr>
              <a:t> </a:t>
            </a:r>
            <a:r>
              <a:rPr sz="1600" dirty="0">
                <a:solidFill>
                  <a:srgbClr val="FF0000"/>
                </a:solidFill>
                <a:latin typeface="Times New Roman"/>
                <a:cs typeface="Times New Roman"/>
              </a:rPr>
              <a:t>il</a:t>
            </a:r>
            <a:r>
              <a:rPr sz="1600" spc="114" dirty="0">
                <a:solidFill>
                  <a:srgbClr val="FF0000"/>
                </a:solidFill>
                <a:latin typeface="Times New Roman"/>
                <a:cs typeface="Times New Roman"/>
              </a:rPr>
              <a:t> </a:t>
            </a:r>
            <a:r>
              <a:rPr sz="1600" spc="-10" dirty="0">
                <a:solidFill>
                  <a:srgbClr val="FF0000"/>
                </a:solidFill>
                <a:latin typeface="Times New Roman"/>
                <a:cs typeface="Times New Roman"/>
              </a:rPr>
              <a:t>propilene</a:t>
            </a:r>
            <a:endParaRPr sz="1600">
              <a:latin typeface="Times New Roman"/>
              <a:cs typeface="Times New Roman"/>
            </a:endParaRPr>
          </a:p>
          <a:p>
            <a:pPr marL="12700" algn="just">
              <a:lnSpc>
                <a:spcPct val="100000"/>
              </a:lnSpc>
              <a:spcBef>
                <a:spcPts val="5"/>
              </a:spcBef>
            </a:pPr>
            <a:r>
              <a:rPr sz="1600" dirty="0">
                <a:solidFill>
                  <a:srgbClr val="FF0000"/>
                </a:solidFill>
                <a:latin typeface="Times New Roman"/>
                <a:cs typeface="Times New Roman"/>
              </a:rPr>
              <a:t>solfuro,</a:t>
            </a:r>
            <a:r>
              <a:rPr sz="1600" spc="-25" dirty="0">
                <a:solidFill>
                  <a:srgbClr val="FF0000"/>
                </a:solidFill>
                <a:latin typeface="Times New Roman"/>
                <a:cs typeface="Times New Roman"/>
              </a:rPr>
              <a:t> </a:t>
            </a:r>
            <a:r>
              <a:rPr sz="1600" dirty="0">
                <a:solidFill>
                  <a:srgbClr val="FF0000"/>
                </a:solidFill>
                <a:latin typeface="Times New Roman"/>
                <a:cs typeface="Times New Roman"/>
              </a:rPr>
              <a:t>l’ossido</a:t>
            </a:r>
            <a:r>
              <a:rPr sz="1600" spc="-20" dirty="0">
                <a:solidFill>
                  <a:srgbClr val="FF0000"/>
                </a:solidFill>
                <a:latin typeface="Times New Roman"/>
                <a:cs typeface="Times New Roman"/>
              </a:rPr>
              <a:t> </a:t>
            </a:r>
            <a:r>
              <a:rPr sz="1600" dirty="0">
                <a:solidFill>
                  <a:srgbClr val="FF0000"/>
                </a:solidFill>
                <a:latin typeface="Times New Roman"/>
                <a:cs typeface="Times New Roman"/>
              </a:rPr>
              <a:t>di</a:t>
            </a:r>
            <a:r>
              <a:rPr sz="1600" spc="-25" dirty="0">
                <a:solidFill>
                  <a:srgbClr val="FF0000"/>
                </a:solidFill>
                <a:latin typeface="Times New Roman"/>
                <a:cs typeface="Times New Roman"/>
              </a:rPr>
              <a:t> </a:t>
            </a:r>
            <a:r>
              <a:rPr sz="1600" dirty="0">
                <a:solidFill>
                  <a:srgbClr val="FF0000"/>
                </a:solidFill>
                <a:latin typeface="Times New Roman"/>
                <a:cs typeface="Times New Roman"/>
              </a:rPr>
              <a:t>etilene</a:t>
            </a:r>
            <a:r>
              <a:rPr sz="1600" spc="-10" dirty="0">
                <a:solidFill>
                  <a:srgbClr val="FF0000"/>
                </a:solidFill>
                <a:latin typeface="Times New Roman"/>
                <a:cs typeface="Times New Roman"/>
              </a:rPr>
              <a:t> </a:t>
            </a:r>
            <a:r>
              <a:rPr sz="1600" dirty="0">
                <a:solidFill>
                  <a:srgbClr val="FF0000"/>
                </a:solidFill>
                <a:latin typeface="Times New Roman"/>
                <a:cs typeface="Times New Roman"/>
              </a:rPr>
              <a:t>e</a:t>
            </a:r>
            <a:r>
              <a:rPr sz="1600" spc="-20" dirty="0">
                <a:solidFill>
                  <a:srgbClr val="FF0000"/>
                </a:solidFill>
                <a:latin typeface="Times New Roman"/>
                <a:cs typeface="Times New Roman"/>
              </a:rPr>
              <a:t> </a:t>
            </a:r>
            <a:r>
              <a:rPr sz="1600" spc="-10" dirty="0">
                <a:solidFill>
                  <a:srgbClr val="FF0000"/>
                </a:solidFill>
                <a:latin typeface="Times New Roman"/>
                <a:cs typeface="Times New Roman"/>
              </a:rPr>
              <a:t>l’ε-caprolattame.</a:t>
            </a:r>
            <a:endParaRPr sz="1600">
              <a:latin typeface="Times New Roman"/>
              <a:cs typeface="Times New Roman"/>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9964" y="1839976"/>
            <a:ext cx="4010025" cy="3145155"/>
            <a:chOff x="659964" y="1839976"/>
            <a:chExt cx="4010025" cy="3145155"/>
          </a:xfrm>
        </p:grpSpPr>
        <p:pic>
          <p:nvPicPr>
            <p:cNvPr id="3" name="object 3"/>
            <p:cNvPicPr/>
            <p:nvPr/>
          </p:nvPicPr>
          <p:blipFill>
            <a:blip r:embed="rId2" cstate="print"/>
            <a:stretch>
              <a:fillRect/>
            </a:stretch>
          </p:blipFill>
          <p:spPr>
            <a:xfrm>
              <a:off x="659964" y="1851139"/>
              <a:ext cx="4009546" cy="3133370"/>
            </a:xfrm>
            <a:prstGeom prst="rect">
              <a:avLst/>
            </a:prstGeom>
          </p:spPr>
        </p:pic>
        <p:pic>
          <p:nvPicPr>
            <p:cNvPr id="4" name="object 4"/>
            <p:cNvPicPr/>
            <p:nvPr/>
          </p:nvPicPr>
          <p:blipFill>
            <a:blip r:embed="rId3" cstate="print"/>
            <a:stretch>
              <a:fillRect/>
            </a:stretch>
          </p:blipFill>
          <p:spPr>
            <a:xfrm>
              <a:off x="673519" y="1839976"/>
              <a:ext cx="3970528" cy="2957195"/>
            </a:xfrm>
            <a:prstGeom prst="rect">
              <a:avLst/>
            </a:prstGeom>
          </p:spPr>
        </p:pic>
      </p:grpSp>
      <p:sp>
        <p:nvSpPr>
          <p:cNvPr id="5" name="object 5"/>
          <p:cNvSpPr txBox="1"/>
          <p:nvPr/>
        </p:nvSpPr>
        <p:spPr>
          <a:xfrm>
            <a:off x="7747448" y="3051025"/>
            <a:ext cx="117475" cy="223520"/>
          </a:xfrm>
          <a:prstGeom prst="rect">
            <a:avLst/>
          </a:prstGeom>
        </p:spPr>
        <p:txBody>
          <a:bodyPr vert="horz" wrap="square" lIns="0" tIns="12065" rIns="0" bIns="0" rtlCol="0">
            <a:spAutoFit/>
          </a:bodyPr>
          <a:lstStyle/>
          <a:p>
            <a:pPr marL="12700">
              <a:lnSpc>
                <a:spcPct val="100000"/>
              </a:lnSpc>
              <a:spcBef>
                <a:spcPts val="95"/>
              </a:spcBef>
            </a:pPr>
            <a:r>
              <a:rPr sz="1300" spc="-5" dirty="0">
                <a:latin typeface="Arial"/>
                <a:cs typeface="Arial"/>
              </a:rPr>
              <a:t>n</a:t>
            </a:r>
            <a:endParaRPr sz="1300">
              <a:latin typeface="Arial"/>
              <a:cs typeface="Arial"/>
            </a:endParaRPr>
          </a:p>
        </p:txBody>
      </p:sp>
      <p:sp>
        <p:nvSpPr>
          <p:cNvPr id="6" name="object 6"/>
          <p:cNvSpPr/>
          <p:nvPr/>
        </p:nvSpPr>
        <p:spPr>
          <a:xfrm>
            <a:off x="6967122" y="2922924"/>
            <a:ext cx="748030" cy="250190"/>
          </a:xfrm>
          <a:custGeom>
            <a:avLst/>
            <a:gdLst/>
            <a:ahLst/>
            <a:cxnLst/>
            <a:rect l="l" t="t" r="r" b="b"/>
            <a:pathLst>
              <a:path w="748029" h="250189">
                <a:moveTo>
                  <a:pt x="50630" y="0"/>
                </a:moveTo>
                <a:lnTo>
                  <a:pt x="28786" y="26512"/>
                </a:lnTo>
                <a:lnTo>
                  <a:pt x="12930" y="56481"/>
                </a:lnTo>
                <a:lnTo>
                  <a:pt x="3266" y="89012"/>
                </a:lnTo>
                <a:lnTo>
                  <a:pt x="0" y="123208"/>
                </a:lnTo>
                <a:lnTo>
                  <a:pt x="2955" y="158379"/>
                </a:lnTo>
                <a:lnTo>
                  <a:pt x="12998" y="191796"/>
                </a:lnTo>
                <a:lnTo>
                  <a:pt x="29439" y="222574"/>
                </a:lnTo>
                <a:lnTo>
                  <a:pt x="51585" y="249831"/>
                </a:lnTo>
              </a:path>
              <a:path w="748029" h="250189">
                <a:moveTo>
                  <a:pt x="696132" y="248875"/>
                </a:moveTo>
                <a:lnTo>
                  <a:pt x="718067" y="221616"/>
                </a:lnTo>
                <a:lnTo>
                  <a:pt x="734258" y="191335"/>
                </a:lnTo>
                <a:lnTo>
                  <a:pt x="744282" y="158748"/>
                </a:lnTo>
                <a:lnTo>
                  <a:pt x="747717" y="124574"/>
                </a:lnTo>
                <a:lnTo>
                  <a:pt x="744297" y="90180"/>
                </a:lnTo>
                <a:lnTo>
                  <a:pt x="734378" y="57591"/>
                </a:lnTo>
                <a:lnTo>
                  <a:pt x="718470" y="27590"/>
                </a:lnTo>
                <a:lnTo>
                  <a:pt x="697087" y="956"/>
                </a:lnTo>
              </a:path>
            </a:pathLst>
          </a:custGeom>
          <a:ln w="4996">
            <a:solidFill>
              <a:srgbClr val="000000"/>
            </a:solidFill>
          </a:ln>
        </p:spPr>
        <p:txBody>
          <a:bodyPr wrap="square" lIns="0" tIns="0" rIns="0" bIns="0" rtlCol="0"/>
          <a:lstStyle/>
          <a:p>
            <a:endParaRPr/>
          </a:p>
        </p:txBody>
      </p:sp>
      <p:sp>
        <p:nvSpPr>
          <p:cNvPr id="7" name="object 7"/>
          <p:cNvSpPr txBox="1"/>
          <p:nvPr/>
        </p:nvSpPr>
        <p:spPr>
          <a:xfrm>
            <a:off x="7008174" y="2927817"/>
            <a:ext cx="655955" cy="223520"/>
          </a:xfrm>
          <a:prstGeom prst="rect">
            <a:avLst/>
          </a:prstGeom>
        </p:spPr>
        <p:txBody>
          <a:bodyPr vert="horz" wrap="square" lIns="0" tIns="12065" rIns="0" bIns="0" rtlCol="0">
            <a:spAutoFit/>
          </a:bodyPr>
          <a:lstStyle/>
          <a:p>
            <a:pPr marL="38100">
              <a:lnSpc>
                <a:spcPct val="100000"/>
              </a:lnSpc>
              <a:spcBef>
                <a:spcPts val="95"/>
              </a:spcBef>
              <a:tabLst>
                <a:tab pos="311785" algn="l"/>
              </a:tabLst>
            </a:pPr>
            <a:r>
              <a:rPr sz="1300" spc="-50" dirty="0">
                <a:latin typeface="Arial"/>
                <a:cs typeface="Arial"/>
              </a:rPr>
              <a:t>O</a:t>
            </a:r>
            <a:r>
              <a:rPr sz="1300" dirty="0">
                <a:latin typeface="Arial"/>
                <a:cs typeface="Arial"/>
              </a:rPr>
              <a:t>	</a:t>
            </a:r>
            <a:r>
              <a:rPr sz="1300" spc="-25" dirty="0">
                <a:latin typeface="Arial"/>
                <a:cs typeface="Arial"/>
              </a:rPr>
              <a:t>CH</a:t>
            </a:r>
            <a:r>
              <a:rPr sz="1425" spc="-37" baseline="-14619" dirty="0">
                <a:latin typeface="Arial"/>
                <a:cs typeface="Arial"/>
              </a:rPr>
              <a:t>2</a:t>
            </a:r>
            <a:endParaRPr sz="1425" baseline="-14619">
              <a:latin typeface="Arial"/>
              <a:cs typeface="Arial"/>
            </a:endParaRPr>
          </a:p>
        </p:txBody>
      </p:sp>
      <p:grpSp>
        <p:nvGrpSpPr>
          <p:cNvPr id="8" name="object 8"/>
          <p:cNvGrpSpPr/>
          <p:nvPr/>
        </p:nvGrpSpPr>
        <p:grpSpPr>
          <a:xfrm>
            <a:off x="5965404" y="3016041"/>
            <a:ext cx="1812925" cy="66675"/>
            <a:chOff x="5965404" y="3016041"/>
            <a:chExt cx="1812925" cy="66675"/>
          </a:xfrm>
        </p:grpSpPr>
        <p:sp>
          <p:nvSpPr>
            <p:cNvPr id="9" name="object 9"/>
            <p:cNvSpPr/>
            <p:nvPr/>
          </p:nvSpPr>
          <p:spPr>
            <a:xfrm>
              <a:off x="5967944" y="3049410"/>
              <a:ext cx="1807845" cy="0"/>
            </a:xfrm>
            <a:custGeom>
              <a:avLst/>
              <a:gdLst/>
              <a:ahLst/>
              <a:cxnLst/>
              <a:rect l="l" t="t" r="r" b="b"/>
              <a:pathLst>
                <a:path w="1807845">
                  <a:moveTo>
                    <a:pt x="865300" y="0"/>
                  </a:moveTo>
                  <a:lnTo>
                    <a:pt x="1052673" y="0"/>
                  </a:lnTo>
                </a:path>
                <a:path w="1807845">
                  <a:moveTo>
                    <a:pt x="1686984" y="0"/>
                  </a:moveTo>
                  <a:lnTo>
                    <a:pt x="1807487" y="0"/>
                  </a:lnTo>
                </a:path>
                <a:path w="1807845">
                  <a:moveTo>
                    <a:pt x="1227900" y="0"/>
                  </a:moveTo>
                  <a:lnTo>
                    <a:pt x="1326704" y="0"/>
                  </a:lnTo>
                </a:path>
                <a:path w="1807845">
                  <a:moveTo>
                    <a:pt x="0" y="0"/>
                  </a:moveTo>
                  <a:lnTo>
                    <a:pt x="51599" y="0"/>
                  </a:lnTo>
                </a:path>
                <a:path w="1807845">
                  <a:moveTo>
                    <a:pt x="103212" y="0"/>
                  </a:moveTo>
                  <a:lnTo>
                    <a:pt x="154483" y="0"/>
                  </a:lnTo>
                </a:path>
                <a:path w="1807845">
                  <a:moveTo>
                    <a:pt x="206083" y="0"/>
                  </a:moveTo>
                  <a:lnTo>
                    <a:pt x="257695" y="0"/>
                  </a:lnTo>
                </a:path>
                <a:path w="1807845">
                  <a:moveTo>
                    <a:pt x="308967" y="0"/>
                  </a:moveTo>
                  <a:lnTo>
                    <a:pt x="360635" y="0"/>
                  </a:lnTo>
                </a:path>
                <a:path w="1807845">
                  <a:moveTo>
                    <a:pt x="412220" y="0"/>
                  </a:moveTo>
                  <a:lnTo>
                    <a:pt x="463396" y="0"/>
                  </a:lnTo>
                </a:path>
              </a:pathLst>
            </a:custGeom>
            <a:ln w="4996">
              <a:solidFill>
                <a:srgbClr val="000000"/>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6411511" y="3016041"/>
              <a:ext cx="107895" cy="66601"/>
            </a:xfrm>
            <a:prstGeom prst="rect">
              <a:avLst/>
            </a:prstGeom>
          </p:spPr>
        </p:pic>
      </p:grpSp>
      <p:sp>
        <p:nvSpPr>
          <p:cNvPr id="11" name="object 11"/>
          <p:cNvSpPr txBox="1"/>
          <p:nvPr/>
        </p:nvSpPr>
        <p:spPr>
          <a:xfrm>
            <a:off x="5110919" y="3079027"/>
            <a:ext cx="153670" cy="223520"/>
          </a:xfrm>
          <a:prstGeom prst="rect">
            <a:avLst/>
          </a:prstGeom>
        </p:spPr>
        <p:txBody>
          <a:bodyPr vert="horz" wrap="square" lIns="0" tIns="12065" rIns="0" bIns="0" rtlCol="0">
            <a:spAutoFit/>
          </a:bodyPr>
          <a:lstStyle/>
          <a:p>
            <a:pPr marL="12700">
              <a:lnSpc>
                <a:spcPct val="100000"/>
              </a:lnSpc>
              <a:spcBef>
                <a:spcPts val="95"/>
              </a:spcBef>
            </a:pPr>
            <a:r>
              <a:rPr sz="1300" spc="-5" dirty="0">
                <a:latin typeface="Arial"/>
                <a:cs typeface="Arial"/>
              </a:rPr>
              <a:t>O</a:t>
            </a:r>
            <a:endParaRPr sz="1300">
              <a:latin typeface="Arial"/>
              <a:cs typeface="Arial"/>
            </a:endParaRPr>
          </a:p>
        </p:txBody>
      </p:sp>
      <p:sp>
        <p:nvSpPr>
          <p:cNvPr id="12" name="object 12"/>
          <p:cNvSpPr txBox="1"/>
          <p:nvPr/>
        </p:nvSpPr>
        <p:spPr>
          <a:xfrm>
            <a:off x="5586680" y="3079027"/>
            <a:ext cx="153670" cy="223520"/>
          </a:xfrm>
          <a:prstGeom prst="rect">
            <a:avLst/>
          </a:prstGeom>
        </p:spPr>
        <p:txBody>
          <a:bodyPr vert="horz" wrap="square" lIns="0" tIns="12065" rIns="0" bIns="0" rtlCol="0">
            <a:spAutoFit/>
          </a:bodyPr>
          <a:lstStyle/>
          <a:p>
            <a:pPr marL="12700">
              <a:lnSpc>
                <a:spcPct val="100000"/>
              </a:lnSpc>
              <a:spcBef>
                <a:spcPts val="95"/>
              </a:spcBef>
            </a:pPr>
            <a:r>
              <a:rPr sz="1300" spc="-5" dirty="0">
                <a:latin typeface="Arial"/>
                <a:cs typeface="Arial"/>
              </a:rPr>
              <a:t>O</a:t>
            </a:r>
            <a:endParaRPr sz="1300">
              <a:latin typeface="Arial"/>
              <a:cs typeface="Arial"/>
            </a:endParaRPr>
          </a:p>
        </p:txBody>
      </p:sp>
      <p:sp>
        <p:nvSpPr>
          <p:cNvPr id="13" name="object 13"/>
          <p:cNvSpPr txBox="1"/>
          <p:nvPr/>
        </p:nvSpPr>
        <p:spPr>
          <a:xfrm>
            <a:off x="5348636" y="2667194"/>
            <a:ext cx="153670" cy="223520"/>
          </a:xfrm>
          <a:prstGeom prst="rect">
            <a:avLst/>
          </a:prstGeom>
        </p:spPr>
        <p:txBody>
          <a:bodyPr vert="horz" wrap="square" lIns="0" tIns="12065" rIns="0" bIns="0" rtlCol="0">
            <a:spAutoFit/>
          </a:bodyPr>
          <a:lstStyle/>
          <a:p>
            <a:pPr marL="12700">
              <a:lnSpc>
                <a:spcPct val="100000"/>
              </a:lnSpc>
              <a:spcBef>
                <a:spcPts val="95"/>
              </a:spcBef>
            </a:pPr>
            <a:r>
              <a:rPr sz="1300" spc="-5" dirty="0">
                <a:latin typeface="Arial"/>
                <a:cs typeface="Arial"/>
              </a:rPr>
              <a:t>O</a:t>
            </a:r>
            <a:endParaRPr sz="1300">
              <a:latin typeface="Arial"/>
              <a:cs typeface="Arial"/>
            </a:endParaRPr>
          </a:p>
        </p:txBody>
      </p:sp>
      <p:sp>
        <p:nvSpPr>
          <p:cNvPr id="14" name="object 14"/>
          <p:cNvSpPr/>
          <p:nvPr/>
        </p:nvSpPr>
        <p:spPr>
          <a:xfrm>
            <a:off x="5185208" y="2833181"/>
            <a:ext cx="476250" cy="504825"/>
          </a:xfrm>
          <a:custGeom>
            <a:avLst/>
            <a:gdLst/>
            <a:ahLst/>
            <a:cxnLst/>
            <a:rect l="l" t="t" r="r" b="b"/>
            <a:pathLst>
              <a:path w="476250" h="504825">
                <a:moveTo>
                  <a:pt x="150485" y="6010"/>
                </a:moveTo>
                <a:lnTo>
                  <a:pt x="0" y="92747"/>
                </a:lnTo>
              </a:path>
              <a:path w="476250" h="504825">
                <a:moveTo>
                  <a:pt x="0" y="92747"/>
                </a:moveTo>
                <a:lnTo>
                  <a:pt x="0" y="269638"/>
                </a:lnTo>
              </a:path>
              <a:path w="476250" h="504825">
                <a:moveTo>
                  <a:pt x="476102" y="92747"/>
                </a:moveTo>
                <a:lnTo>
                  <a:pt x="315299" y="0"/>
                </a:lnTo>
              </a:path>
              <a:path w="476250" h="504825">
                <a:moveTo>
                  <a:pt x="476102" y="269638"/>
                </a:moveTo>
                <a:lnTo>
                  <a:pt x="476102" y="92747"/>
                </a:lnTo>
              </a:path>
              <a:path w="476250" h="504825">
                <a:moveTo>
                  <a:pt x="238057" y="504444"/>
                </a:moveTo>
                <a:lnTo>
                  <a:pt x="388543" y="417843"/>
                </a:lnTo>
              </a:path>
              <a:path w="476250" h="504825">
                <a:moveTo>
                  <a:pt x="77241" y="411833"/>
                </a:moveTo>
                <a:lnTo>
                  <a:pt x="238057" y="504444"/>
                </a:lnTo>
              </a:path>
            </a:pathLst>
          </a:custGeom>
          <a:ln w="4996">
            <a:solidFill>
              <a:srgbClr val="000000"/>
            </a:solidFill>
          </a:ln>
        </p:spPr>
        <p:txBody>
          <a:bodyPr wrap="square" lIns="0" tIns="0" rIns="0" bIns="0" rtlCol="0"/>
          <a:lstStyle/>
          <a:p>
            <a:endParaRPr/>
          </a:p>
        </p:txBody>
      </p:sp>
      <p:sp>
        <p:nvSpPr>
          <p:cNvPr id="15" name="object 15"/>
          <p:cNvSpPr txBox="1"/>
          <p:nvPr/>
        </p:nvSpPr>
        <p:spPr>
          <a:xfrm>
            <a:off x="5432587" y="1988201"/>
            <a:ext cx="2635885" cy="441325"/>
          </a:xfrm>
          <a:prstGeom prst="rect">
            <a:avLst/>
          </a:prstGeom>
        </p:spPr>
        <p:txBody>
          <a:bodyPr vert="horz" wrap="square" lIns="0" tIns="0" rIns="0" bIns="0" rtlCol="0">
            <a:spAutoFit/>
          </a:bodyPr>
          <a:lstStyle/>
          <a:p>
            <a:pPr>
              <a:lnSpc>
                <a:spcPts val="1180"/>
              </a:lnSpc>
            </a:pPr>
            <a:r>
              <a:rPr sz="1300" spc="-5" dirty="0">
                <a:latin typeface="Arial"/>
                <a:cs typeface="Arial"/>
              </a:rPr>
              <a:t>O</a:t>
            </a:r>
            <a:endParaRPr sz="1300">
              <a:latin typeface="Arial"/>
              <a:cs typeface="Arial"/>
            </a:endParaRPr>
          </a:p>
          <a:p>
            <a:pPr marL="1469390">
              <a:lnSpc>
                <a:spcPts val="1015"/>
              </a:lnSpc>
              <a:tabLst>
                <a:tab pos="1743075" algn="l"/>
              </a:tabLst>
            </a:pPr>
            <a:r>
              <a:rPr sz="1300" spc="-50" dirty="0">
                <a:latin typeface="Arial"/>
                <a:cs typeface="Arial"/>
              </a:rPr>
              <a:t>O</a:t>
            </a:r>
            <a:r>
              <a:rPr sz="1300" dirty="0">
                <a:latin typeface="Arial"/>
                <a:cs typeface="Arial"/>
              </a:rPr>
              <a:t>	CH</a:t>
            </a:r>
            <a:r>
              <a:rPr sz="1425" baseline="-14619" dirty="0">
                <a:latin typeface="Arial"/>
                <a:cs typeface="Arial"/>
              </a:rPr>
              <a:t>2</a:t>
            </a:r>
            <a:r>
              <a:rPr sz="1425" spc="600" baseline="-14619" dirty="0">
                <a:latin typeface="Arial"/>
                <a:cs typeface="Arial"/>
              </a:rPr>
              <a:t> </a:t>
            </a:r>
            <a:r>
              <a:rPr sz="1300" spc="-25" dirty="0">
                <a:latin typeface="Arial"/>
                <a:cs typeface="Arial"/>
              </a:rPr>
              <a:t>CH</a:t>
            </a:r>
            <a:r>
              <a:rPr sz="1425" spc="-37" baseline="-14619" dirty="0">
                <a:latin typeface="Arial"/>
                <a:cs typeface="Arial"/>
              </a:rPr>
              <a:t>2</a:t>
            </a:r>
            <a:endParaRPr sz="1425" baseline="-14619">
              <a:latin typeface="Arial"/>
              <a:cs typeface="Arial"/>
            </a:endParaRPr>
          </a:p>
          <a:p>
            <a:pPr algn="r">
              <a:lnSpc>
                <a:spcPts val="1265"/>
              </a:lnSpc>
            </a:pPr>
            <a:r>
              <a:rPr sz="1300" spc="-5" dirty="0">
                <a:latin typeface="Arial"/>
                <a:cs typeface="Arial"/>
              </a:rPr>
              <a:t>n</a:t>
            </a:r>
            <a:endParaRPr sz="1300">
              <a:latin typeface="Arial"/>
              <a:cs typeface="Arial"/>
            </a:endParaRPr>
          </a:p>
        </p:txBody>
      </p:sp>
      <p:grpSp>
        <p:nvGrpSpPr>
          <p:cNvPr id="16" name="object 16"/>
          <p:cNvGrpSpPr/>
          <p:nvPr/>
        </p:nvGrpSpPr>
        <p:grpSpPr>
          <a:xfrm>
            <a:off x="6076076" y="4207351"/>
            <a:ext cx="559435" cy="72390"/>
            <a:chOff x="6076076" y="4207351"/>
            <a:chExt cx="559435" cy="72390"/>
          </a:xfrm>
        </p:grpSpPr>
        <p:sp>
          <p:nvSpPr>
            <p:cNvPr id="17" name="object 17"/>
            <p:cNvSpPr/>
            <p:nvPr/>
          </p:nvSpPr>
          <p:spPr>
            <a:xfrm>
              <a:off x="6081473" y="4243522"/>
              <a:ext cx="463550" cy="0"/>
            </a:xfrm>
            <a:custGeom>
              <a:avLst/>
              <a:gdLst/>
              <a:ahLst/>
              <a:cxnLst/>
              <a:rect l="l" t="t" r="r" b="b"/>
              <a:pathLst>
                <a:path w="463550">
                  <a:moveTo>
                    <a:pt x="0" y="0"/>
                  </a:moveTo>
                  <a:lnTo>
                    <a:pt x="30623" y="0"/>
                  </a:lnTo>
                </a:path>
                <a:path w="463550">
                  <a:moveTo>
                    <a:pt x="61588" y="0"/>
                  </a:moveTo>
                  <a:lnTo>
                    <a:pt x="92553" y="0"/>
                  </a:lnTo>
                </a:path>
                <a:path w="463550">
                  <a:moveTo>
                    <a:pt x="123518" y="0"/>
                  </a:moveTo>
                  <a:lnTo>
                    <a:pt x="154483" y="0"/>
                  </a:lnTo>
                </a:path>
                <a:path w="463550">
                  <a:moveTo>
                    <a:pt x="185107" y="0"/>
                  </a:moveTo>
                  <a:lnTo>
                    <a:pt x="216127" y="0"/>
                  </a:lnTo>
                </a:path>
                <a:path w="463550">
                  <a:moveTo>
                    <a:pt x="247105" y="0"/>
                  </a:moveTo>
                  <a:lnTo>
                    <a:pt x="277948" y="0"/>
                  </a:lnTo>
                </a:path>
                <a:path w="463550">
                  <a:moveTo>
                    <a:pt x="308926" y="0"/>
                  </a:moveTo>
                  <a:lnTo>
                    <a:pt x="339905" y="0"/>
                  </a:lnTo>
                </a:path>
                <a:path w="463550">
                  <a:moveTo>
                    <a:pt x="370611" y="0"/>
                  </a:moveTo>
                  <a:lnTo>
                    <a:pt x="401453" y="0"/>
                  </a:lnTo>
                </a:path>
                <a:path w="463550">
                  <a:moveTo>
                    <a:pt x="432431" y="0"/>
                  </a:moveTo>
                  <a:lnTo>
                    <a:pt x="463410" y="0"/>
                  </a:lnTo>
                </a:path>
              </a:pathLst>
            </a:custGeom>
            <a:ln w="10325">
              <a:solidFill>
                <a:srgbClr val="000000"/>
              </a:solidFill>
            </a:ln>
          </p:spPr>
          <p:txBody>
            <a:bodyPr wrap="square" lIns="0" tIns="0" rIns="0" bIns="0" rtlCol="0"/>
            <a:lstStyle/>
            <a:p>
              <a:endParaRPr/>
            </a:p>
          </p:txBody>
        </p:sp>
        <p:pic>
          <p:nvPicPr>
            <p:cNvPr id="18" name="object 18"/>
            <p:cNvPicPr/>
            <p:nvPr/>
          </p:nvPicPr>
          <p:blipFill>
            <a:blip r:embed="rId5" cstate="print"/>
            <a:stretch>
              <a:fillRect/>
            </a:stretch>
          </p:blipFill>
          <p:spPr>
            <a:xfrm>
              <a:off x="6522115" y="4207351"/>
              <a:ext cx="113226" cy="72341"/>
            </a:xfrm>
            <a:prstGeom prst="rect">
              <a:avLst/>
            </a:prstGeom>
          </p:spPr>
        </p:pic>
      </p:grpSp>
      <p:sp>
        <p:nvSpPr>
          <p:cNvPr id="19" name="object 19"/>
          <p:cNvSpPr txBox="1"/>
          <p:nvPr/>
        </p:nvSpPr>
        <p:spPr>
          <a:xfrm>
            <a:off x="5924607" y="3852017"/>
            <a:ext cx="153670" cy="223520"/>
          </a:xfrm>
          <a:prstGeom prst="rect">
            <a:avLst/>
          </a:prstGeom>
        </p:spPr>
        <p:txBody>
          <a:bodyPr vert="horz" wrap="square" lIns="0" tIns="12065" rIns="0" bIns="0" rtlCol="0">
            <a:spAutoFit/>
          </a:bodyPr>
          <a:lstStyle/>
          <a:p>
            <a:pPr marL="12700">
              <a:lnSpc>
                <a:spcPct val="100000"/>
              </a:lnSpc>
              <a:spcBef>
                <a:spcPts val="95"/>
              </a:spcBef>
            </a:pPr>
            <a:r>
              <a:rPr sz="1300" spc="-5" dirty="0">
                <a:latin typeface="Arial"/>
                <a:cs typeface="Arial"/>
              </a:rPr>
              <a:t>O</a:t>
            </a:r>
            <a:endParaRPr sz="1300">
              <a:latin typeface="Arial"/>
              <a:cs typeface="Arial"/>
            </a:endParaRPr>
          </a:p>
        </p:txBody>
      </p:sp>
      <p:sp>
        <p:nvSpPr>
          <p:cNvPr id="20" name="object 20"/>
          <p:cNvSpPr txBox="1"/>
          <p:nvPr/>
        </p:nvSpPr>
        <p:spPr>
          <a:xfrm>
            <a:off x="5490797" y="3452510"/>
            <a:ext cx="144145" cy="573405"/>
          </a:xfrm>
          <a:prstGeom prst="rect">
            <a:avLst/>
          </a:prstGeom>
        </p:spPr>
        <p:txBody>
          <a:bodyPr vert="horz" wrap="square" lIns="0" tIns="12700" rIns="0" bIns="0" rtlCol="0">
            <a:spAutoFit/>
          </a:bodyPr>
          <a:lstStyle/>
          <a:p>
            <a:pPr marL="12700" marR="5080">
              <a:lnSpc>
                <a:spcPct val="138200"/>
              </a:lnSpc>
              <a:spcBef>
                <a:spcPts val="100"/>
              </a:spcBef>
            </a:pPr>
            <a:r>
              <a:rPr sz="1300" spc="-50" dirty="0">
                <a:latin typeface="Arial"/>
                <a:cs typeface="Arial"/>
              </a:rPr>
              <a:t>H N</a:t>
            </a:r>
            <a:endParaRPr sz="1300">
              <a:latin typeface="Arial"/>
              <a:cs typeface="Arial"/>
            </a:endParaRPr>
          </a:p>
        </p:txBody>
      </p:sp>
      <p:sp>
        <p:nvSpPr>
          <p:cNvPr id="21" name="object 21"/>
          <p:cNvSpPr/>
          <p:nvPr/>
        </p:nvSpPr>
        <p:spPr>
          <a:xfrm>
            <a:off x="5151254" y="3738121"/>
            <a:ext cx="3198495" cy="802005"/>
          </a:xfrm>
          <a:custGeom>
            <a:avLst/>
            <a:gdLst/>
            <a:ahLst/>
            <a:cxnLst/>
            <a:rect l="l" t="t" r="r" b="b"/>
            <a:pathLst>
              <a:path w="3198495" h="802004">
                <a:moveTo>
                  <a:pt x="137165" y="227566"/>
                </a:moveTo>
                <a:lnTo>
                  <a:pt x="326613" y="198608"/>
                </a:lnTo>
              </a:path>
              <a:path w="3198495" h="802004">
                <a:moveTo>
                  <a:pt x="481083" y="253246"/>
                </a:moveTo>
                <a:lnTo>
                  <a:pt x="609938" y="373723"/>
                </a:lnTo>
              </a:path>
              <a:path w="3198495" h="802004">
                <a:moveTo>
                  <a:pt x="609938" y="373723"/>
                </a:moveTo>
                <a:lnTo>
                  <a:pt x="589290" y="647322"/>
                </a:lnTo>
              </a:path>
              <a:path w="3198495" h="802004">
                <a:moveTo>
                  <a:pt x="589290" y="647322"/>
                </a:moveTo>
                <a:lnTo>
                  <a:pt x="362559" y="801947"/>
                </a:lnTo>
              </a:path>
              <a:path w="3198495" h="802004">
                <a:moveTo>
                  <a:pt x="362559" y="801947"/>
                </a:moveTo>
                <a:lnTo>
                  <a:pt x="99882" y="720537"/>
                </a:lnTo>
              </a:path>
              <a:path w="3198495" h="802004">
                <a:moveTo>
                  <a:pt x="0" y="465378"/>
                </a:moveTo>
                <a:lnTo>
                  <a:pt x="99882" y="720537"/>
                </a:lnTo>
              </a:path>
              <a:path w="3198495" h="802004">
                <a:moveTo>
                  <a:pt x="137165" y="227566"/>
                </a:moveTo>
                <a:lnTo>
                  <a:pt x="0" y="465378"/>
                </a:lnTo>
              </a:path>
              <a:path w="3198495" h="802004">
                <a:moveTo>
                  <a:pt x="621251" y="392163"/>
                </a:moveTo>
                <a:lnTo>
                  <a:pt x="771409" y="305835"/>
                </a:lnTo>
              </a:path>
              <a:path w="3198495" h="802004">
                <a:moveTo>
                  <a:pt x="599620" y="354190"/>
                </a:moveTo>
                <a:lnTo>
                  <a:pt x="749765" y="267452"/>
                </a:lnTo>
              </a:path>
              <a:path w="3198495" h="802004">
                <a:moveTo>
                  <a:pt x="408836" y="88649"/>
                </a:moveTo>
                <a:lnTo>
                  <a:pt x="408836" y="0"/>
                </a:lnTo>
              </a:path>
              <a:path w="3198495" h="802004">
                <a:moveTo>
                  <a:pt x="1774516" y="484774"/>
                </a:moveTo>
                <a:lnTo>
                  <a:pt x="1967348" y="484774"/>
                </a:lnTo>
              </a:path>
              <a:path w="3198495" h="802004">
                <a:moveTo>
                  <a:pt x="2245337" y="484774"/>
                </a:moveTo>
                <a:lnTo>
                  <a:pt x="2349190" y="484774"/>
                </a:lnTo>
              </a:path>
              <a:path w="3198495" h="802004">
                <a:moveTo>
                  <a:pt x="2350555" y="358151"/>
                </a:moveTo>
                <a:lnTo>
                  <a:pt x="2328712" y="384842"/>
                </a:lnTo>
                <a:lnTo>
                  <a:pt x="2312855" y="414940"/>
                </a:lnTo>
                <a:lnTo>
                  <a:pt x="2303192" y="447548"/>
                </a:lnTo>
                <a:lnTo>
                  <a:pt x="2299925" y="481769"/>
                </a:lnTo>
                <a:lnTo>
                  <a:pt x="2302957" y="516710"/>
                </a:lnTo>
                <a:lnTo>
                  <a:pt x="2313026" y="550049"/>
                </a:lnTo>
                <a:lnTo>
                  <a:pt x="2329441" y="580905"/>
                </a:lnTo>
                <a:lnTo>
                  <a:pt x="2351510" y="608392"/>
                </a:lnTo>
              </a:path>
              <a:path w="3198495" h="802004">
                <a:moveTo>
                  <a:pt x="2709744" y="484774"/>
                </a:moveTo>
                <a:lnTo>
                  <a:pt x="2835569" y="484774"/>
                </a:lnTo>
              </a:path>
              <a:path w="3198495" h="802004">
                <a:moveTo>
                  <a:pt x="2718068" y="607300"/>
                </a:moveTo>
                <a:lnTo>
                  <a:pt x="2740061" y="579998"/>
                </a:lnTo>
                <a:lnTo>
                  <a:pt x="2756246" y="549623"/>
                </a:lnTo>
                <a:lnTo>
                  <a:pt x="2766238" y="516942"/>
                </a:lnTo>
                <a:lnTo>
                  <a:pt x="2769654" y="482725"/>
                </a:lnTo>
                <a:lnTo>
                  <a:pt x="2766253" y="448523"/>
                </a:lnTo>
                <a:lnTo>
                  <a:pt x="2756365" y="415948"/>
                </a:lnTo>
                <a:lnTo>
                  <a:pt x="2740464" y="385856"/>
                </a:lnTo>
                <a:lnTo>
                  <a:pt x="2719024" y="359107"/>
                </a:lnTo>
              </a:path>
              <a:path w="3198495" h="802004">
                <a:moveTo>
                  <a:pt x="2945836" y="387109"/>
                </a:moveTo>
                <a:lnTo>
                  <a:pt x="2945836" y="297503"/>
                </a:lnTo>
              </a:path>
              <a:path w="3198495" h="802004">
                <a:moveTo>
                  <a:pt x="2901484" y="387109"/>
                </a:moveTo>
                <a:lnTo>
                  <a:pt x="2901484" y="297503"/>
                </a:lnTo>
              </a:path>
              <a:path w="3198495" h="802004">
                <a:moveTo>
                  <a:pt x="3010387" y="484774"/>
                </a:moveTo>
                <a:lnTo>
                  <a:pt x="3197896" y="484774"/>
                </a:lnTo>
              </a:path>
            </a:pathLst>
          </a:custGeom>
          <a:ln w="10325">
            <a:solidFill>
              <a:srgbClr val="000000"/>
            </a:solidFill>
          </a:ln>
        </p:spPr>
        <p:txBody>
          <a:bodyPr wrap="square" lIns="0" tIns="0" rIns="0" bIns="0" rtlCol="0"/>
          <a:lstStyle/>
          <a:p>
            <a:endParaRPr/>
          </a:p>
        </p:txBody>
      </p:sp>
      <p:sp>
        <p:nvSpPr>
          <p:cNvPr id="22" name="object 22"/>
          <p:cNvSpPr txBox="1"/>
          <p:nvPr/>
        </p:nvSpPr>
        <p:spPr>
          <a:xfrm>
            <a:off x="7106160" y="3749057"/>
            <a:ext cx="1085215" cy="719455"/>
          </a:xfrm>
          <a:prstGeom prst="rect">
            <a:avLst/>
          </a:prstGeom>
        </p:spPr>
        <p:txBody>
          <a:bodyPr vert="horz" wrap="square" lIns="0" tIns="12700" rIns="0" bIns="0" rtlCol="0">
            <a:spAutoFit/>
          </a:bodyPr>
          <a:lstStyle/>
          <a:p>
            <a:pPr marL="38100" marR="43180" indent="868044">
              <a:lnSpc>
                <a:spcPct val="138700"/>
              </a:lnSpc>
              <a:spcBef>
                <a:spcPts val="100"/>
              </a:spcBef>
              <a:tabLst>
                <a:tab pos="419734" algn="l"/>
                <a:tab pos="906144" algn="l"/>
              </a:tabLst>
            </a:pPr>
            <a:r>
              <a:rPr sz="1300" spc="-50" dirty="0">
                <a:latin typeface="Arial"/>
                <a:cs typeface="Arial"/>
              </a:rPr>
              <a:t>O </a:t>
            </a:r>
            <a:r>
              <a:rPr sz="1300" spc="-25" dirty="0">
                <a:latin typeface="Arial"/>
                <a:cs typeface="Arial"/>
              </a:rPr>
              <a:t>NH</a:t>
            </a:r>
            <a:r>
              <a:rPr sz="1300" dirty="0">
                <a:latin typeface="Arial"/>
                <a:cs typeface="Arial"/>
              </a:rPr>
              <a:t>	</a:t>
            </a:r>
            <a:r>
              <a:rPr sz="1300" spc="-25" dirty="0">
                <a:latin typeface="Arial"/>
                <a:cs typeface="Arial"/>
              </a:rPr>
              <a:t>CH</a:t>
            </a:r>
            <a:r>
              <a:rPr sz="1425" spc="-37" baseline="-14619" dirty="0">
                <a:latin typeface="Arial"/>
                <a:cs typeface="Arial"/>
              </a:rPr>
              <a:t>2</a:t>
            </a:r>
            <a:r>
              <a:rPr sz="1425" baseline="-14619" dirty="0">
                <a:latin typeface="Arial"/>
                <a:cs typeface="Arial"/>
              </a:rPr>
              <a:t>	</a:t>
            </a:r>
            <a:r>
              <a:rPr sz="1300" spc="-50" dirty="0">
                <a:latin typeface="Arial"/>
                <a:cs typeface="Arial"/>
              </a:rPr>
              <a:t>C</a:t>
            </a:r>
            <a:endParaRPr sz="1300">
              <a:latin typeface="Arial"/>
              <a:cs typeface="Arial"/>
            </a:endParaRPr>
          </a:p>
          <a:p>
            <a:pPr marR="156845" algn="r">
              <a:lnSpc>
                <a:spcPts val="1135"/>
              </a:lnSpc>
            </a:pPr>
            <a:r>
              <a:rPr sz="1300" spc="-5" dirty="0">
                <a:latin typeface="Arial"/>
                <a:cs typeface="Arial"/>
              </a:rPr>
              <a:t>5</a:t>
            </a:r>
            <a:endParaRPr sz="1300">
              <a:latin typeface="Arial"/>
              <a:cs typeface="Arial"/>
            </a:endParaRPr>
          </a:p>
        </p:txBody>
      </p:sp>
      <p:sp>
        <p:nvSpPr>
          <p:cNvPr id="23" name="object 23"/>
          <p:cNvSpPr/>
          <p:nvPr/>
        </p:nvSpPr>
        <p:spPr>
          <a:xfrm>
            <a:off x="6998100" y="4012950"/>
            <a:ext cx="1251585" cy="314325"/>
          </a:xfrm>
          <a:custGeom>
            <a:avLst/>
            <a:gdLst/>
            <a:ahLst/>
            <a:cxnLst/>
            <a:rect l="l" t="t" r="r" b="b"/>
            <a:pathLst>
              <a:path w="1251584" h="314325">
                <a:moveTo>
                  <a:pt x="50220" y="0"/>
                </a:moveTo>
                <a:lnTo>
                  <a:pt x="28441" y="35619"/>
                </a:lnTo>
                <a:lnTo>
                  <a:pt x="12725" y="73914"/>
                </a:lnTo>
                <a:lnTo>
                  <a:pt x="3202" y="114080"/>
                </a:lnTo>
                <a:lnTo>
                  <a:pt x="0" y="155308"/>
                </a:lnTo>
                <a:lnTo>
                  <a:pt x="2763" y="198143"/>
                </a:lnTo>
                <a:lnTo>
                  <a:pt x="12486" y="239313"/>
                </a:lnTo>
                <a:lnTo>
                  <a:pt x="28863" y="278128"/>
                </a:lnTo>
                <a:lnTo>
                  <a:pt x="51585" y="313894"/>
                </a:lnTo>
              </a:path>
              <a:path w="1251584" h="314325">
                <a:moveTo>
                  <a:pt x="1199842" y="311845"/>
                </a:moveTo>
                <a:lnTo>
                  <a:pt x="1221792" y="276226"/>
                </a:lnTo>
                <a:lnTo>
                  <a:pt x="1237883" y="237930"/>
                </a:lnTo>
                <a:lnTo>
                  <a:pt x="1247781" y="197765"/>
                </a:lnTo>
                <a:lnTo>
                  <a:pt x="1251155" y="156537"/>
                </a:lnTo>
                <a:lnTo>
                  <a:pt x="1247948" y="115303"/>
                </a:lnTo>
                <a:lnTo>
                  <a:pt x="1238497" y="75400"/>
                </a:lnTo>
                <a:lnTo>
                  <a:pt x="1223059" y="37444"/>
                </a:lnTo>
                <a:lnTo>
                  <a:pt x="1201889" y="2048"/>
                </a:lnTo>
              </a:path>
            </a:pathLst>
          </a:custGeom>
          <a:ln w="10325">
            <a:solidFill>
              <a:srgbClr val="000000"/>
            </a:solidFill>
          </a:ln>
        </p:spPr>
        <p:txBody>
          <a:bodyPr wrap="square" lIns="0" tIns="0" rIns="0" bIns="0" rtlCol="0"/>
          <a:lstStyle/>
          <a:p>
            <a:endParaRPr/>
          </a:p>
        </p:txBody>
      </p:sp>
      <p:sp>
        <p:nvSpPr>
          <p:cNvPr id="24" name="object 24"/>
          <p:cNvSpPr txBox="1"/>
          <p:nvPr/>
        </p:nvSpPr>
        <p:spPr>
          <a:xfrm>
            <a:off x="8241878" y="4296770"/>
            <a:ext cx="117475" cy="223520"/>
          </a:xfrm>
          <a:prstGeom prst="rect">
            <a:avLst/>
          </a:prstGeom>
        </p:spPr>
        <p:txBody>
          <a:bodyPr vert="horz" wrap="square" lIns="0" tIns="12065" rIns="0" bIns="0" rtlCol="0">
            <a:spAutoFit/>
          </a:bodyPr>
          <a:lstStyle/>
          <a:p>
            <a:pPr marL="12700">
              <a:lnSpc>
                <a:spcPct val="100000"/>
              </a:lnSpc>
              <a:spcBef>
                <a:spcPts val="95"/>
              </a:spcBef>
            </a:pPr>
            <a:r>
              <a:rPr sz="1300" spc="-5" dirty="0">
                <a:latin typeface="Arial"/>
                <a:cs typeface="Arial"/>
              </a:rPr>
              <a:t>n</a:t>
            </a:r>
            <a:endParaRPr sz="1300">
              <a:latin typeface="Arial"/>
              <a:cs typeface="Arial"/>
            </a:endParaRPr>
          </a:p>
        </p:txBody>
      </p:sp>
      <p:sp>
        <p:nvSpPr>
          <p:cNvPr id="25" name="object 25"/>
          <p:cNvSpPr txBox="1"/>
          <p:nvPr/>
        </p:nvSpPr>
        <p:spPr>
          <a:xfrm>
            <a:off x="5357957" y="5243890"/>
            <a:ext cx="153670" cy="223520"/>
          </a:xfrm>
          <a:prstGeom prst="rect">
            <a:avLst/>
          </a:prstGeom>
        </p:spPr>
        <p:txBody>
          <a:bodyPr vert="horz" wrap="square" lIns="0" tIns="12065" rIns="0" bIns="0" rtlCol="0">
            <a:spAutoFit/>
          </a:bodyPr>
          <a:lstStyle/>
          <a:p>
            <a:pPr marL="12700">
              <a:lnSpc>
                <a:spcPct val="100000"/>
              </a:lnSpc>
              <a:spcBef>
                <a:spcPts val="95"/>
              </a:spcBef>
            </a:pPr>
            <a:r>
              <a:rPr sz="1300" spc="-5" dirty="0">
                <a:latin typeface="Arial"/>
                <a:cs typeface="Arial"/>
              </a:rPr>
              <a:t>O</a:t>
            </a:r>
            <a:endParaRPr sz="1300">
              <a:latin typeface="Arial"/>
              <a:cs typeface="Arial"/>
            </a:endParaRPr>
          </a:p>
        </p:txBody>
      </p:sp>
      <p:sp>
        <p:nvSpPr>
          <p:cNvPr id="26" name="object 26"/>
          <p:cNvSpPr txBox="1"/>
          <p:nvPr/>
        </p:nvSpPr>
        <p:spPr>
          <a:xfrm>
            <a:off x="5537074" y="5049325"/>
            <a:ext cx="443230" cy="223520"/>
          </a:xfrm>
          <a:prstGeom prst="rect">
            <a:avLst/>
          </a:prstGeom>
        </p:spPr>
        <p:txBody>
          <a:bodyPr vert="horz" wrap="square" lIns="0" tIns="12065" rIns="0" bIns="0" rtlCol="0">
            <a:spAutoFit/>
          </a:bodyPr>
          <a:lstStyle/>
          <a:p>
            <a:pPr marL="12700">
              <a:lnSpc>
                <a:spcPct val="100000"/>
              </a:lnSpc>
              <a:spcBef>
                <a:spcPts val="95"/>
              </a:spcBef>
              <a:tabLst>
                <a:tab pos="302260" algn="l"/>
              </a:tabLst>
            </a:pPr>
            <a:r>
              <a:rPr sz="1300" spc="-25" dirty="0">
                <a:latin typeface="Arial"/>
                <a:cs typeface="Arial"/>
              </a:rPr>
              <a:t>Si</a:t>
            </a:r>
            <a:r>
              <a:rPr sz="1300" dirty="0">
                <a:latin typeface="Arial"/>
                <a:cs typeface="Arial"/>
              </a:rPr>
              <a:t>	</a:t>
            </a:r>
            <a:r>
              <a:rPr sz="1300" spc="-50" dirty="0">
                <a:latin typeface="Arial"/>
                <a:cs typeface="Arial"/>
              </a:rPr>
              <a:t>O</a:t>
            </a:r>
            <a:endParaRPr sz="1300">
              <a:latin typeface="Arial"/>
              <a:cs typeface="Arial"/>
            </a:endParaRPr>
          </a:p>
        </p:txBody>
      </p:sp>
      <p:sp>
        <p:nvSpPr>
          <p:cNvPr id="27" name="object 27"/>
          <p:cNvSpPr txBox="1"/>
          <p:nvPr/>
        </p:nvSpPr>
        <p:spPr>
          <a:xfrm>
            <a:off x="5552727" y="5712314"/>
            <a:ext cx="434340" cy="223520"/>
          </a:xfrm>
          <a:prstGeom prst="rect">
            <a:avLst/>
          </a:prstGeom>
        </p:spPr>
        <p:txBody>
          <a:bodyPr vert="horz" wrap="square" lIns="0" tIns="12065" rIns="0" bIns="0" rtlCol="0">
            <a:spAutoFit/>
          </a:bodyPr>
          <a:lstStyle/>
          <a:p>
            <a:pPr marL="12700">
              <a:lnSpc>
                <a:spcPct val="100000"/>
              </a:lnSpc>
              <a:spcBef>
                <a:spcPts val="95"/>
              </a:spcBef>
              <a:tabLst>
                <a:tab pos="270510" algn="l"/>
              </a:tabLst>
            </a:pPr>
            <a:r>
              <a:rPr sz="1300" spc="-50" dirty="0">
                <a:latin typeface="Arial"/>
                <a:cs typeface="Arial"/>
              </a:rPr>
              <a:t>O</a:t>
            </a:r>
            <a:r>
              <a:rPr sz="1300" dirty="0">
                <a:latin typeface="Arial"/>
                <a:cs typeface="Arial"/>
              </a:rPr>
              <a:t>	</a:t>
            </a:r>
            <a:r>
              <a:rPr sz="1300" spc="-25" dirty="0">
                <a:latin typeface="Arial"/>
                <a:cs typeface="Arial"/>
              </a:rPr>
              <a:t>Si</a:t>
            </a:r>
            <a:endParaRPr sz="1300">
              <a:latin typeface="Arial"/>
              <a:cs typeface="Arial"/>
            </a:endParaRPr>
          </a:p>
        </p:txBody>
      </p:sp>
      <p:sp>
        <p:nvSpPr>
          <p:cNvPr id="28" name="object 28"/>
          <p:cNvSpPr txBox="1"/>
          <p:nvPr/>
        </p:nvSpPr>
        <p:spPr>
          <a:xfrm>
            <a:off x="6132939" y="5006024"/>
            <a:ext cx="381635" cy="223520"/>
          </a:xfrm>
          <a:prstGeom prst="rect">
            <a:avLst/>
          </a:prstGeom>
        </p:spPr>
        <p:txBody>
          <a:bodyPr vert="horz" wrap="square" lIns="0" tIns="12065" rIns="0" bIns="0" rtlCol="0">
            <a:spAutoFit/>
          </a:bodyPr>
          <a:lstStyle/>
          <a:p>
            <a:pPr marL="38100">
              <a:lnSpc>
                <a:spcPct val="100000"/>
              </a:lnSpc>
              <a:spcBef>
                <a:spcPts val="95"/>
              </a:spcBef>
            </a:pPr>
            <a:r>
              <a:rPr sz="1300" spc="-25" dirty="0">
                <a:latin typeface="Arial"/>
                <a:cs typeface="Arial"/>
              </a:rPr>
              <a:t>CH</a:t>
            </a:r>
            <a:r>
              <a:rPr sz="1425" spc="-37" baseline="-14619" dirty="0">
                <a:latin typeface="Arial"/>
                <a:cs typeface="Arial"/>
              </a:rPr>
              <a:t>3</a:t>
            </a:r>
            <a:endParaRPr sz="1425" baseline="-14619">
              <a:latin typeface="Arial"/>
              <a:cs typeface="Arial"/>
            </a:endParaRPr>
          </a:p>
        </p:txBody>
      </p:sp>
      <p:sp>
        <p:nvSpPr>
          <p:cNvPr id="29" name="object 29"/>
          <p:cNvSpPr txBox="1"/>
          <p:nvPr/>
        </p:nvSpPr>
        <p:spPr>
          <a:xfrm>
            <a:off x="6026495" y="5243890"/>
            <a:ext cx="501015" cy="360045"/>
          </a:xfrm>
          <a:prstGeom prst="rect">
            <a:avLst/>
          </a:prstGeom>
        </p:spPr>
        <p:txBody>
          <a:bodyPr vert="horz" wrap="square" lIns="0" tIns="12065" rIns="0" bIns="0" rtlCol="0">
            <a:spAutoFit/>
          </a:bodyPr>
          <a:lstStyle/>
          <a:p>
            <a:pPr marL="12700">
              <a:lnSpc>
                <a:spcPts val="1320"/>
              </a:lnSpc>
              <a:spcBef>
                <a:spcPts val="95"/>
              </a:spcBef>
            </a:pPr>
            <a:r>
              <a:rPr sz="1300" spc="-25" dirty="0">
                <a:latin typeface="Arial"/>
                <a:cs typeface="Arial"/>
              </a:rPr>
              <a:t>Si</a:t>
            </a:r>
            <a:endParaRPr sz="1300">
              <a:latin typeface="Arial"/>
              <a:cs typeface="Arial"/>
            </a:endParaRPr>
          </a:p>
          <a:p>
            <a:pPr marL="245110">
              <a:lnSpc>
                <a:spcPts val="1320"/>
              </a:lnSpc>
            </a:pPr>
            <a:r>
              <a:rPr sz="1300" spc="-25" dirty="0">
                <a:latin typeface="Arial"/>
                <a:cs typeface="Arial"/>
              </a:rPr>
              <a:t>CH</a:t>
            </a:r>
            <a:endParaRPr sz="1300">
              <a:latin typeface="Arial"/>
              <a:cs typeface="Arial"/>
            </a:endParaRPr>
          </a:p>
        </p:txBody>
      </p:sp>
      <p:sp>
        <p:nvSpPr>
          <p:cNvPr id="30" name="object 30"/>
          <p:cNvSpPr txBox="1"/>
          <p:nvPr/>
        </p:nvSpPr>
        <p:spPr>
          <a:xfrm>
            <a:off x="6495883" y="5452798"/>
            <a:ext cx="94615"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Arial"/>
                <a:cs typeface="Arial"/>
              </a:rPr>
              <a:t>3</a:t>
            </a:r>
            <a:endParaRPr sz="950">
              <a:latin typeface="Arial"/>
              <a:cs typeface="Arial"/>
            </a:endParaRPr>
          </a:p>
        </p:txBody>
      </p:sp>
      <p:sp>
        <p:nvSpPr>
          <p:cNvPr id="31" name="object 31"/>
          <p:cNvSpPr txBox="1"/>
          <p:nvPr/>
        </p:nvSpPr>
        <p:spPr>
          <a:xfrm>
            <a:off x="5643517" y="4811459"/>
            <a:ext cx="382270" cy="223520"/>
          </a:xfrm>
          <a:prstGeom prst="rect">
            <a:avLst/>
          </a:prstGeom>
        </p:spPr>
        <p:txBody>
          <a:bodyPr vert="horz" wrap="square" lIns="0" tIns="12065" rIns="0" bIns="0" rtlCol="0">
            <a:spAutoFit/>
          </a:bodyPr>
          <a:lstStyle/>
          <a:p>
            <a:pPr marL="38100">
              <a:lnSpc>
                <a:spcPct val="100000"/>
              </a:lnSpc>
              <a:spcBef>
                <a:spcPts val="95"/>
              </a:spcBef>
            </a:pPr>
            <a:r>
              <a:rPr sz="1300" spc="-25" dirty="0">
                <a:latin typeface="Arial"/>
                <a:cs typeface="Arial"/>
              </a:rPr>
              <a:t>CH</a:t>
            </a:r>
            <a:r>
              <a:rPr sz="1425" spc="-37" baseline="-14619" dirty="0">
                <a:latin typeface="Arial"/>
                <a:cs typeface="Arial"/>
              </a:rPr>
              <a:t>3</a:t>
            </a:r>
            <a:endParaRPr sz="1425" baseline="-14619">
              <a:latin typeface="Arial"/>
              <a:cs typeface="Arial"/>
            </a:endParaRPr>
          </a:p>
        </p:txBody>
      </p:sp>
      <p:sp>
        <p:nvSpPr>
          <p:cNvPr id="32" name="object 32"/>
          <p:cNvSpPr txBox="1"/>
          <p:nvPr/>
        </p:nvSpPr>
        <p:spPr>
          <a:xfrm>
            <a:off x="5126474" y="4855770"/>
            <a:ext cx="381000" cy="223520"/>
          </a:xfrm>
          <a:prstGeom prst="rect">
            <a:avLst/>
          </a:prstGeom>
        </p:spPr>
        <p:txBody>
          <a:bodyPr vert="horz" wrap="square" lIns="0" tIns="12065" rIns="0" bIns="0" rtlCol="0">
            <a:spAutoFit/>
          </a:bodyPr>
          <a:lstStyle/>
          <a:p>
            <a:pPr marL="38100">
              <a:lnSpc>
                <a:spcPct val="100000"/>
              </a:lnSpc>
              <a:spcBef>
                <a:spcPts val="95"/>
              </a:spcBef>
            </a:pPr>
            <a:r>
              <a:rPr sz="1300" spc="-25" dirty="0">
                <a:latin typeface="Arial"/>
                <a:cs typeface="Arial"/>
              </a:rPr>
              <a:t>H</a:t>
            </a:r>
            <a:r>
              <a:rPr sz="1425" spc="-37" baseline="-14619" dirty="0">
                <a:latin typeface="Arial"/>
                <a:cs typeface="Arial"/>
              </a:rPr>
              <a:t>3</a:t>
            </a:r>
            <a:r>
              <a:rPr sz="1300" spc="-25" dirty="0">
                <a:latin typeface="Arial"/>
                <a:cs typeface="Arial"/>
              </a:rPr>
              <a:t>C</a:t>
            </a:r>
            <a:endParaRPr sz="1300">
              <a:latin typeface="Arial"/>
              <a:cs typeface="Arial"/>
            </a:endParaRPr>
          </a:p>
        </p:txBody>
      </p:sp>
      <p:sp>
        <p:nvSpPr>
          <p:cNvPr id="33" name="object 33"/>
          <p:cNvSpPr txBox="1"/>
          <p:nvPr/>
        </p:nvSpPr>
        <p:spPr>
          <a:xfrm>
            <a:off x="4882429" y="5446788"/>
            <a:ext cx="609600" cy="223520"/>
          </a:xfrm>
          <a:prstGeom prst="rect">
            <a:avLst/>
          </a:prstGeom>
        </p:spPr>
        <p:txBody>
          <a:bodyPr vert="horz" wrap="square" lIns="0" tIns="12065" rIns="0" bIns="0" rtlCol="0">
            <a:spAutoFit/>
          </a:bodyPr>
          <a:lstStyle/>
          <a:p>
            <a:pPr marL="38100">
              <a:lnSpc>
                <a:spcPct val="100000"/>
              </a:lnSpc>
              <a:spcBef>
                <a:spcPts val="95"/>
              </a:spcBef>
            </a:pPr>
            <a:r>
              <a:rPr sz="1300" dirty="0">
                <a:latin typeface="Arial"/>
                <a:cs typeface="Arial"/>
              </a:rPr>
              <a:t>H</a:t>
            </a:r>
            <a:r>
              <a:rPr sz="1425" baseline="-14619" dirty="0">
                <a:latin typeface="Arial"/>
                <a:cs typeface="Arial"/>
              </a:rPr>
              <a:t>3</a:t>
            </a:r>
            <a:r>
              <a:rPr sz="1300" dirty="0">
                <a:latin typeface="Arial"/>
                <a:cs typeface="Arial"/>
              </a:rPr>
              <a:t>C</a:t>
            </a:r>
            <a:r>
              <a:rPr sz="1300" spc="225" dirty="0">
                <a:latin typeface="Arial"/>
                <a:cs typeface="Arial"/>
              </a:rPr>
              <a:t> </a:t>
            </a:r>
            <a:r>
              <a:rPr sz="1950" spc="-37" baseline="-23504" dirty="0">
                <a:latin typeface="Arial"/>
                <a:cs typeface="Arial"/>
              </a:rPr>
              <a:t>Si</a:t>
            </a:r>
            <a:endParaRPr sz="1950" baseline="-23504">
              <a:latin typeface="Arial"/>
              <a:cs typeface="Arial"/>
            </a:endParaRPr>
          </a:p>
        </p:txBody>
      </p:sp>
      <p:sp>
        <p:nvSpPr>
          <p:cNvPr id="34" name="object 34"/>
          <p:cNvSpPr txBox="1"/>
          <p:nvPr/>
        </p:nvSpPr>
        <p:spPr>
          <a:xfrm>
            <a:off x="5182839" y="5771952"/>
            <a:ext cx="268605" cy="223520"/>
          </a:xfrm>
          <a:prstGeom prst="rect">
            <a:avLst/>
          </a:prstGeom>
        </p:spPr>
        <p:txBody>
          <a:bodyPr vert="horz" wrap="square" lIns="0" tIns="12065" rIns="0" bIns="0" rtlCol="0">
            <a:spAutoFit/>
          </a:bodyPr>
          <a:lstStyle/>
          <a:p>
            <a:pPr marL="12700">
              <a:lnSpc>
                <a:spcPct val="100000"/>
              </a:lnSpc>
              <a:spcBef>
                <a:spcPts val="95"/>
              </a:spcBef>
            </a:pPr>
            <a:r>
              <a:rPr sz="1300" spc="-25" dirty="0">
                <a:latin typeface="Arial"/>
                <a:cs typeface="Arial"/>
              </a:rPr>
              <a:t>CH</a:t>
            </a:r>
            <a:endParaRPr sz="1300">
              <a:latin typeface="Arial"/>
              <a:cs typeface="Arial"/>
            </a:endParaRPr>
          </a:p>
        </p:txBody>
      </p:sp>
      <p:sp>
        <p:nvSpPr>
          <p:cNvPr id="35" name="object 35"/>
          <p:cNvSpPr txBox="1"/>
          <p:nvPr/>
        </p:nvSpPr>
        <p:spPr>
          <a:xfrm>
            <a:off x="5419887" y="5843923"/>
            <a:ext cx="94615"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Arial"/>
                <a:cs typeface="Arial"/>
              </a:rPr>
              <a:t>3</a:t>
            </a:r>
            <a:endParaRPr sz="950">
              <a:latin typeface="Arial"/>
              <a:cs typeface="Arial"/>
            </a:endParaRPr>
          </a:p>
        </p:txBody>
      </p:sp>
      <p:sp>
        <p:nvSpPr>
          <p:cNvPr id="36" name="object 36"/>
          <p:cNvSpPr txBox="1"/>
          <p:nvPr/>
        </p:nvSpPr>
        <p:spPr>
          <a:xfrm>
            <a:off x="5780683" y="5987169"/>
            <a:ext cx="381635" cy="223520"/>
          </a:xfrm>
          <a:prstGeom prst="rect">
            <a:avLst/>
          </a:prstGeom>
        </p:spPr>
        <p:txBody>
          <a:bodyPr vert="horz" wrap="square" lIns="0" tIns="12065" rIns="0" bIns="0" rtlCol="0">
            <a:spAutoFit/>
          </a:bodyPr>
          <a:lstStyle/>
          <a:p>
            <a:pPr marL="38100">
              <a:lnSpc>
                <a:spcPct val="100000"/>
              </a:lnSpc>
              <a:spcBef>
                <a:spcPts val="95"/>
              </a:spcBef>
            </a:pPr>
            <a:r>
              <a:rPr sz="1300" spc="-25" dirty="0">
                <a:latin typeface="Arial"/>
                <a:cs typeface="Arial"/>
              </a:rPr>
              <a:t>CH</a:t>
            </a:r>
            <a:r>
              <a:rPr sz="1425" spc="-37" baseline="-14619" dirty="0">
                <a:latin typeface="Arial"/>
                <a:cs typeface="Arial"/>
              </a:rPr>
              <a:t>3</a:t>
            </a:r>
            <a:endParaRPr sz="1425" baseline="-14619">
              <a:latin typeface="Arial"/>
              <a:cs typeface="Arial"/>
            </a:endParaRPr>
          </a:p>
        </p:txBody>
      </p:sp>
      <p:sp>
        <p:nvSpPr>
          <p:cNvPr id="37" name="object 37"/>
          <p:cNvSpPr txBox="1"/>
          <p:nvPr/>
        </p:nvSpPr>
        <p:spPr>
          <a:xfrm>
            <a:off x="6021159" y="5451766"/>
            <a:ext cx="318770" cy="554990"/>
          </a:xfrm>
          <a:prstGeom prst="rect">
            <a:avLst/>
          </a:prstGeom>
        </p:spPr>
        <p:txBody>
          <a:bodyPr vert="horz" wrap="square" lIns="0" tIns="78740" rIns="0" bIns="0" rtlCol="0">
            <a:spAutoFit/>
          </a:bodyPr>
          <a:lstStyle/>
          <a:p>
            <a:pPr marL="12700">
              <a:lnSpc>
                <a:spcPct val="100000"/>
              </a:lnSpc>
              <a:spcBef>
                <a:spcPts val="620"/>
              </a:spcBef>
            </a:pPr>
            <a:r>
              <a:rPr sz="1300" spc="-5" dirty="0">
                <a:latin typeface="Arial"/>
                <a:cs typeface="Arial"/>
              </a:rPr>
              <a:t>O</a:t>
            </a:r>
            <a:endParaRPr sz="1300">
              <a:latin typeface="Arial"/>
              <a:cs typeface="Arial"/>
            </a:endParaRPr>
          </a:p>
          <a:p>
            <a:pPr marL="62865">
              <a:lnSpc>
                <a:spcPct val="100000"/>
              </a:lnSpc>
              <a:spcBef>
                <a:spcPts val="525"/>
              </a:spcBef>
            </a:pPr>
            <a:r>
              <a:rPr sz="1300" spc="-25" dirty="0">
                <a:latin typeface="Arial"/>
                <a:cs typeface="Arial"/>
              </a:rPr>
              <a:t>CH</a:t>
            </a:r>
            <a:endParaRPr sz="1300">
              <a:latin typeface="Arial"/>
              <a:cs typeface="Arial"/>
            </a:endParaRPr>
          </a:p>
        </p:txBody>
      </p:sp>
      <p:sp>
        <p:nvSpPr>
          <p:cNvPr id="38" name="object 38"/>
          <p:cNvSpPr txBox="1"/>
          <p:nvPr/>
        </p:nvSpPr>
        <p:spPr>
          <a:xfrm>
            <a:off x="6308510" y="5855247"/>
            <a:ext cx="94615" cy="173990"/>
          </a:xfrm>
          <a:prstGeom prst="rect">
            <a:avLst/>
          </a:prstGeom>
        </p:spPr>
        <p:txBody>
          <a:bodyPr vert="horz" wrap="square" lIns="0" tIns="15240" rIns="0" bIns="0" rtlCol="0">
            <a:spAutoFit/>
          </a:bodyPr>
          <a:lstStyle/>
          <a:p>
            <a:pPr marL="12700">
              <a:lnSpc>
                <a:spcPct val="100000"/>
              </a:lnSpc>
              <a:spcBef>
                <a:spcPts val="120"/>
              </a:spcBef>
            </a:pPr>
            <a:r>
              <a:rPr sz="950" spc="10" dirty="0">
                <a:latin typeface="Arial"/>
                <a:cs typeface="Arial"/>
              </a:rPr>
              <a:t>3</a:t>
            </a:r>
            <a:endParaRPr sz="950">
              <a:latin typeface="Arial"/>
              <a:cs typeface="Arial"/>
            </a:endParaRPr>
          </a:p>
        </p:txBody>
      </p:sp>
      <p:grpSp>
        <p:nvGrpSpPr>
          <p:cNvPr id="39" name="object 39"/>
          <p:cNvGrpSpPr/>
          <p:nvPr/>
        </p:nvGrpSpPr>
        <p:grpSpPr>
          <a:xfrm>
            <a:off x="5239748" y="5015362"/>
            <a:ext cx="2199005" cy="1001394"/>
            <a:chOff x="5239748" y="5015362"/>
            <a:chExt cx="2199005" cy="1001394"/>
          </a:xfrm>
        </p:grpSpPr>
        <p:sp>
          <p:nvSpPr>
            <p:cNvPr id="40" name="object 40"/>
            <p:cNvSpPr/>
            <p:nvPr/>
          </p:nvSpPr>
          <p:spPr>
            <a:xfrm>
              <a:off x="5245146" y="5020759"/>
              <a:ext cx="2103755" cy="990600"/>
            </a:xfrm>
            <a:custGeom>
              <a:avLst/>
              <a:gdLst/>
              <a:ahLst/>
              <a:cxnLst/>
              <a:rect l="l" t="t" r="r" b="b"/>
              <a:pathLst>
                <a:path w="2103754" h="990600">
                  <a:moveTo>
                    <a:pt x="259347" y="272861"/>
                  </a:moveTo>
                  <a:lnTo>
                    <a:pt x="296644" y="235885"/>
                  </a:lnTo>
                </a:path>
                <a:path w="2103754" h="990600">
                  <a:moveTo>
                    <a:pt x="474764" y="150254"/>
                  </a:moveTo>
                  <a:lnTo>
                    <a:pt x="568314" y="150254"/>
                  </a:lnTo>
                </a:path>
                <a:path w="2103754" h="990600">
                  <a:moveTo>
                    <a:pt x="722798" y="217226"/>
                  </a:moveTo>
                  <a:lnTo>
                    <a:pt x="770412" y="264529"/>
                  </a:lnTo>
                </a:path>
                <a:path w="2103754" h="990600">
                  <a:moveTo>
                    <a:pt x="850643" y="432445"/>
                  </a:moveTo>
                  <a:lnTo>
                    <a:pt x="850643" y="522065"/>
                  </a:lnTo>
                </a:path>
                <a:path w="2103754" h="990600">
                  <a:moveTo>
                    <a:pt x="778396" y="691633"/>
                  </a:moveTo>
                  <a:lnTo>
                    <a:pt x="738451" y="730945"/>
                  </a:lnTo>
                </a:path>
                <a:path w="2103754" h="990600">
                  <a:moveTo>
                    <a:pt x="553002" y="813244"/>
                  </a:moveTo>
                  <a:lnTo>
                    <a:pt x="469428" y="813244"/>
                  </a:lnTo>
                </a:path>
                <a:path w="2103754" h="990600">
                  <a:moveTo>
                    <a:pt x="218406" y="650655"/>
                  </a:moveTo>
                  <a:lnTo>
                    <a:pt x="304627" y="735945"/>
                  </a:lnTo>
                </a:path>
                <a:path w="2103754" h="990600">
                  <a:moveTo>
                    <a:pt x="187441" y="432445"/>
                  </a:moveTo>
                  <a:lnTo>
                    <a:pt x="187441" y="542390"/>
                  </a:lnTo>
                </a:path>
                <a:path w="2103754" h="990600">
                  <a:moveTo>
                    <a:pt x="905245" y="250200"/>
                  </a:moveTo>
                  <a:lnTo>
                    <a:pt x="937206" y="194565"/>
                  </a:lnTo>
                </a:path>
                <a:path w="2103754" h="990600">
                  <a:moveTo>
                    <a:pt x="953514" y="404457"/>
                  </a:moveTo>
                  <a:lnTo>
                    <a:pt x="1001128" y="431448"/>
                  </a:lnTo>
                </a:path>
                <a:path w="2103754" h="990600">
                  <a:moveTo>
                    <a:pt x="416164" y="56645"/>
                  </a:moveTo>
                  <a:lnTo>
                    <a:pt x="447798" y="0"/>
                  </a:lnTo>
                </a:path>
                <a:path w="2103754" h="990600">
                  <a:moveTo>
                    <a:pt x="280991" y="70960"/>
                  </a:moveTo>
                  <a:lnTo>
                    <a:pt x="238712" y="28985"/>
                  </a:lnTo>
                </a:path>
                <a:path w="2103754" h="990600">
                  <a:moveTo>
                    <a:pt x="32957" y="586688"/>
                  </a:moveTo>
                  <a:lnTo>
                    <a:pt x="0" y="574367"/>
                  </a:lnTo>
                </a:path>
                <a:path w="2103754" h="990600">
                  <a:moveTo>
                    <a:pt x="82223" y="707301"/>
                  </a:moveTo>
                  <a:lnTo>
                    <a:pt x="54601" y="775257"/>
                  </a:lnTo>
                </a:path>
                <a:path w="2103754" h="990600">
                  <a:moveTo>
                    <a:pt x="635239" y="900855"/>
                  </a:moveTo>
                  <a:lnTo>
                    <a:pt x="635239" y="990475"/>
                  </a:lnTo>
                </a:path>
                <a:path w="2103754" h="990600">
                  <a:moveTo>
                    <a:pt x="738451" y="841232"/>
                  </a:moveTo>
                  <a:lnTo>
                    <a:pt x="813687" y="860546"/>
                  </a:lnTo>
                </a:path>
                <a:path w="2103754" h="990600">
                  <a:moveTo>
                    <a:pt x="1639684" y="447771"/>
                  </a:moveTo>
                  <a:lnTo>
                    <a:pt x="1670390" y="447771"/>
                  </a:lnTo>
                </a:path>
                <a:path w="2103754" h="990600">
                  <a:moveTo>
                    <a:pt x="1701232" y="447771"/>
                  </a:moveTo>
                  <a:lnTo>
                    <a:pt x="1732211" y="447771"/>
                  </a:lnTo>
                </a:path>
                <a:path w="2103754" h="990600">
                  <a:moveTo>
                    <a:pt x="1763189" y="447771"/>
                  </a:moveTo>
                  <a:lnTo>
                    <a:pt x="1794168" y="447771"/>
                  </a:lnTo>
                </a:path>
                <a:path w="2103754" h="990600">
                  <a:moveTo>
                    <a:pt x="1824874" y="447771"/>
                  </a:moveTo>
                  <a:lnTo>
                    <a:pt x="1855716" y="447771"/>
                  </a:lnTo>
                </a:path>
                <a:path w="2103754" h="990600">
                  <a:moveTo>
                    <a:pt x="1886694" y="447771"/>
                  </a:moveTo>
                  <a:lnTo>
                    <a:pt x="1917673" y="447771"/>
                  </a:lnTo>
                </a:path>
                <a:path w="2103754" h="990600">
                  <a:moveTo>
                    <a:pt x="1948652" y="447771"/>
                  </a:moveTo>
                  <a:lnTo>
                    <a:pt x="1979357" y="447771"/>
                  </a:lnTo>
                </a:path>
                <a:path w="2103754" h="990600">
                  <a:moveTo>
                    <a:pt x="2010200" y="447771"/>
                  </a:moveTo>
                  <a:lnTo>
                    <a:pt x="2041178" y="447771"/>
                  </a:lnTo>
                </a:path>
                <a:path w="2103754" h="990600">
                  <a:moveTo>
                    <a:pt x="2072157" y="447771"/>
                  </a:moveTo>
                  <a:lnTo>
                    <a:pt x="2103135" y="447771"/>
                  </a:lnTo>
                </a:path>
              </a:pathLst>
            </a:custGeom>
            <a:ln w="10325">
              <a:solidFill>
                <a:srgbClr val="000000"/>
              </a:solidFill>
            </a:ln>
          </p:spPr>
          <p:txBody>
            <a:bodyPr wrap="square" lIns="0" tIns="0" rIns="0" bIns="0" rtlCol="0"/>
            <a:lstStyle/>
            <a:p>
              <a:endParaRPr/>
            </a:p>
          </p:txBody>
        </p:sp>
        <p:pic>
          <p:nvPicPr>
            <p:cNvPr id="41" name="object 41"/>
            <p:cNvPicPr/>
            <p:nvPr/>
          </p:nvPicPr>
          <p:blipFill>
            <a:blip r:embed="rId6" cstate="print"/>
            <a:stretch>
              <a:fillRect/>
            </a:stretch>
          </p:blipFill>
          <p:spPr>
            <a:xfrm>
              <a:off x="7325513" y="5432373"/>
              <a:ext cx="113226" cy="72300"/>
            </a:xfrm>
            <a:prstGeom prst="rect">
              <a:avLst/>
            </a:prstGeom>
          </p:spPr>
        </p:pic>
      </p:grpSp>
      <p:sp>
        <p:nvSpPr>
          <p:cNvPr id="42" name="object 42"/>
          <p:cNvSpPr txBox="1"/>
          <p:nvPr/>
        </p:nvSpPr>
        <p:spPr>
          <a:xfrm>
            <a:off x="7883900" y="4984352"/>
            <a:ext cx="498475" cy="850265"/>
          </a:xfrm>
          <a:prstGeom prst="rect">
            <a:avLst/>
          </a:prstGeom>
        </p:spPr>
        <p:txBody>
          <a:bodyPr vert="horz" wrap="square" lIns="0" tIns="89535" rIns="0" bIns="0" rtlCol="0">
            <a:spAutoFit/>
          </a:bodyPr>
          <a:lstStyle/>
          <a:p>
            <a:pPr marL="38100">
              <a:lnSpc>
                <a:spcPct val="100000"/>
              </a:lnSpc>
              <a:spcBef>
                <a:spcPts val="705"/>
              </a:spcBef>
            </a:pPr>
            <a:r>
              <a:rPr sz="1300" spc="-25" dirty="0">
                <a:latin typeface="Arial"/>
                <a:cs typeface="Arial"/>
              </a:rPr>
              <a:t>CH</a:t>
            </a:r>
            <a:r>
              <a:rPr sz="1425" spc="-37" baseline="-14619" dirty="0">
                <a:latin typeface="Arial"/>
                <a:cs typeface="Arial"/>
              </a:rPr>
              <a:t>3</a:t>
            </a:r>
            <a:endParaRPr sz="1425" baseline="-14619">
              <a:latin typeface="Arial"/>
              <a:cs typeface="Arial"/>
            </a:endParaRPr>
          </a:p>
          <a:p>
            <a:pPr marL="38100" marR="30480" indent="4445">
              <a:lnSpc>
                <a:spcPct val="138700"/>
              </a:lnSpc>
              <a:tabLst>
                <a:tab pos="332105" algn="l"/>
              </a:tabLst>
            </a:pPr>
            <a:r>
              <a:rPr sz="1300" spc="-25" dirty="0">
                <a:latin typeface="Arial"/>
                <a:cs typeface="Arial"/>
              </a:rPr>
              <a:t>Si</a:t>
            </a:r>
            <a:r>
              <a:rPr sz="1300" dirty="0">
                <a:latin typeface="Arial"/>
                <a:cs typeface="Arial"/>
              </a:rPr>
              <a:t>	</a:t>
            </a:r>
            <a:r>
              <a:rPr sz="1300" spc="-50" dirty="0">
                <a:latin typeface="Arial"/>
                <a:cs typeface="Arial"/>
              </a:rPr>
              <a:t>O </a:t>
            </a:r>
            <a:r>
              <a:rPr sz="1300" spc="-25" dirty="0">
                <a:latin typeface="Arial"/>
                <a:cs typeface="Arial"/>
              </a:rPr>
              <a:t>CH</a:t>
            </a:r>
            <a:r>
              <a:rPr sz="1425" spc="-37" baseline="-14619" dirty="0">
                <a:latin typeface="Arial"/>
                <a:cs typeface="Arial"/>
              </a:rPr>
              <a:t>3</a:t>
            </a:r>
            <a:endParaRPr sz="1425" baseline="-14619">
              <a:latin typeface="Arial"/>
              <a:cs typeface="Arial"/>
            </a:endParaRPr>
          </a:p>
        </p:txBody>
      </p:sp>
      <p:sp>
        <p:nvSpPr>
          <p:cNvPr id="43" name="object 43"/>
          <p:cNvSpPr/>
          <p:nvPr/>
        </p:nvSpPr>
        <p:spPr>
          <a:xfrm>
            <a:off x="7729169" y="5270960"/>
            <a:ext cx="824230" cy="364490"/>
          </a:xfrm>
          <a:custGeom>
            <a:avLst/>
            <a:gdLst/>
            <a:ahLst/>
            <a:cxnLst/>
            <a:rect l="l" t="t" r="r" b="b"/>
            <a:pathLst>
              <a:path w="824229" h="364489">
                <a:moveTo>
                  <a:pt x="0" y="187244"/>
                </a:moveTo>
                <a:lnTo>
                  <a:pt x="172088" y="187244"/>
                </a:lnTo>
              </a:path>
              <a:path w="824229" h="364489">
                <a:moveTo>
                  <a:pt x="60865" y="50307"/>
                </a:moveTo>
                <a:lnTo>
                  <a:pt x="39503" y="71173"/>
                </a:lnTo>
                <a:lnTo>
                  <a:pt x="23643" y="96036"/>
                </a:lnTo>
                <a:lnTo>
                  <a:pt x="13770" y="123773"/>
                </a:lnTo>
                <a:lnTo>
                  <a:pt x="10371" y="153259"/>
                </a:lnTo>
                <a:lnTo>
                  <a:pt x="13327" y="183615"/>
                </a:lnTo>
                <a:lnTo>
                  <a:pt x="23370" y="211976"/>
                </a:lnTo>
                <a:lnTo>
                  <a:pt x="39810" y="237214"/>
                </a:lnTo>
                <a:lnTo>
                  <a:pt x="61957" y="258205"/>
                </a:lnTo>
              </a:path>
              <a:path w="824229" h="364489">
                <a:moveTo>
                  <a:pt x="367922" y="187244"/>
                </a:moveTo>
                <a:lnTo>
                  <a:pt x="461404" y="187244"/>
                </a:lnTo>
              </a:path>
              <a:path w="824229" h="364489">
                <a:moveTo>
                  <a:pt x="254379" y="89619"/>
                </a:moveTo>
                <a:lnTo>
                  <a:pt x="254379" y="0"/>
                </a:lnTo>
              </a:path>
              <a:path w="824229" h="364489">
                <a:moveTo>
                  <a:pt x="254379" y="274855"/>
                </a:moveTo>
                <a:lnTo>
                  <a:pt x="254379" y="364475"/>
                </a:lnTo>
              </a:path>
              <a:path w="824229" h="364489">
                <a:moveTo>
                  <a:pt x="636631" y="187244"/>
                </a:moveTo>
                <a:lnTo>
                  <a:pt x="824004" y="187244"/>
                </a:lnTo>
              </a:path>
              <a:path w="824229" h="364489">
                <a:moveTo>
                  <a:pt x="667473" y="256197"/>
                </a:moveTo>
                <a:lnTo>
                  <a:pt x="688261" y="235401"/>
                </a:lnTo>
                <a:lnTo>
                  <a:pt x="703791" y="210728"/>
                </a:lnTo>
                <a:lnTo>
                  <a:pt x="713513" y="183304"/>
                </a:lnTo>
                <a:lnTo>
                  <a:pt x="716875" y="154256"/>
                </a:lnTo>
                <a:lnTo>
                  <a:pt x="713530" y="124974"/>
                </a:lnTo>
                <a:lnTo>
                  <a:pt x="703928" y="97661"/>
                </a:lnTo>
                <a:lnTo>
                  <a:pt x="688722" y="73161"/>
                </a:lnTo>
                <a:lnTo>
                  <a:pt x="668565" y="52315"/>
                </a:lnTo>
              </a:path>
            </a:pathLst>
          </a:custGeom>
          <a:ln w="10325">
            <a:solidFill>
              <a:srgbClr val="000000"/>
            </a:solidFill>
          </a:ln>
        </p:spPr>
        <p:txBody>
          <a:bodyPr wrap="square" lIns="0" tIns="0" rIns="0" bIns="0" rtlCol="0"/>
          <a:lstStyle/>
          <a:p>
            <a:endParaRPr/>
          </a:p>
        </p:txBody>
      </p:sp>
      <p:sp>
        <p:nvSpPr>
          <p:cNvPr id="44" name="object 44"/>
          <p:cNvSpPr txBox="1"/>
          <p:nvPr/>
        </p:nvSpPr>
        <p:spPr>
          <a:xfrm>
            <a:off x="8457910" y="5501426"/>
            <a:ext cx="117475" cy="223520"/>
          </a:xfrm>
          <a:prstGeom prst="rect">
            <a:avLst/>
          </a:prstGeom>
        </p:spPr>
        <p:txBody>
          <a:bodyPr vert="horz" wrap="square" lIns="0" tIns="12065" rIns="0" bIns="0" rtlCol="0">
            <a:spAutoFit/>
          </a:bodyPr>
          <a:lstStyle/>
          <a:p>
            <a:pPr marL="12700">
              <a:lnSpc>
                <a:spcPct val="100000"/>
              </a:lnSpc>
              <a:spcBef>
                <a:spcPts val="95"/>
              </a:spcBef>
            </a:pPr>
            <a:r>
              <a:rPr sz="1300" spc="-5" dirty="0">
                <a:latin typeface="Arial"/>
                <a:cs typeface="Arial"/>
              </a:rPr>
              <a:t>n</a:t>
            </a:r>
            <a:endParaRPr sz="1300">
              <a:latin typeface="Arial"/>
              <a:cs typeface="Arial"/>
            </a:endParaRPr>
          </a:p>
        </p:txBody>
      </p:sp>
      <p:grpSp>
        <p:nvGrpSpPr>
          <p:cNvPr id="45" name="object 45"/>
          <p:cNvGrpSpPr/>
          <p:nvPr/>
        </p:nvGrpSpPr>
        <p:grpSpPr>
          <a:xfrm>
            <a:off x="4863210" y="1179194"/>
            <a:ext cx="3708400" cy="5071110"/>
            <a:chOff x="4863210" y="1179194"/>
            <a:chExt cx="3708400" cy="5071110"/>
          </a:xfrm>
        </p:grpSpPr>
        <p:sp>
          <p:nvSpPr>
            <p:cNvPr id="46" name="object 46"/>
            <p:cNvSpPr/>
            <p:nvPr/>
          </p:nvSpPr>
          <p:spPr>
            <a:xfrm>
              <a:off x="4923027" y="1984209"/>
              <a:ext cx="3640454" cy="4257675"/>
            </a:xfrm>
            <a:custGeom>
              <a:avLst/>
              <a:gdLst/>
              <a:ahLst/>
              <a:cxnLst/>
              <a:rect l="l" t="t" r="r" b="b"/>
              <a:pathLst>
                <a:path w="3640454" h="4257675">
                  <a:moveTo>
                    <a:pt x="0" y="4257675"/>
                  </a:moveTo>
                  <a:lnTo>
                    <a:pt x="3640454" y="4257675"/>
                  </a:lnTo>
                  <a:lnTo>
                    <a:pt x="3640454" y="0"/>
                  </a:lnTo>
                  <a:lnTo>
                    <a:pt x="0" y="0"/>
                  </a:lnTo>
                  <a:lnTo>
                    <a:pt x="0" y="4257675"/>
                  </a:lnTo>
                  <a:close/>
                </a:path>
              </a:pathLst>
            </a:custGeom>
            <a:ln w="9525">
              <a:solidFill>
                <a:srgbClr val="000000"/>
              </a:solidFill>
            </a:ln>
          </p:spPr>
          <p:txBody>
            <a:bodyPr wrap="square" lIns="0" tIns="0" rIns="0" bIns="0" rtlCol="0"/>
            <a:lstStyle/>
            <a:p>
              <a:endParaRPr/>
            </a:p>
          </p:txBody>
        </p:sp>
        <p:sp>
          <p:nvSpPr>
            <p:cNvPr id="47" name="object 47"/>
            <p:cNvSpPr/>
            <p:nvPr/>
          </p:nvSpPr>
          <p:spPr>
            <a:xfrm>
              <a:off x="4875910" y="1191894"/>
              <a:ext cx="3672840" cy="1296670"/>
            </a:xfrm>
            <a:custGeom>
              <a:avLst/>
              <a:gdLst/>
              <a:ahLst/>
              <a:cxnLst/>
              <a:rect l="l" t="t" r="r" b="b"/>
              <a:pathLst>
                <a:path w="3672840" h="1296670">
                  <a:moveTo>
                    <a:pt x="3672459" y="0"/>
                  </a:moveTo>
                  <a:lnTo>
                    <a:pt x="0" y="0"/>
                  </a:lnTo>
                  <a:lnTo>
                    <a:pt x="0" y="1296162"/>
                  </a:lnTo>
                  <a:lnTo>
                    <a:pt x="3672459" y="1296162"/>
                  </a:lnTo>
                  <a:lnTo>
                    <a:pt x="3672459" y="0"/>
                  </a:lnTo>
                  <a:close/>
                </a:path>
              </a:pathLst>
            </a:custGeom>
            <a:solidFill>
              <a:srgbClr val="FFFFFF"/>
            </a:solidFill>
          </p:spPr>
          <p:txBody>
            <a:bodyPr wrap="square" lIns="0" tIns="0" rIns="0" bIns="0" rtlCol="0"/>
            <a:lstStyle/>
            <a:p>
              <a:endParaRPr/>
            </a:p>
          </p:txBody>
        </p:sp>
        <p:sp>
          <p:nvSpPr>
            <p:cNvPr id="48" name="object 48"/>
            <p:cNvSpPr/>
            <p:nvPr/>
          </p:nvSpPr>
          <p:spPr>
            <a:xfrm>
              <a:off x="4875910" y="1191894"/>
              <a:ext cx="3672840" cy="1296670"/>
            </a:xfrm>
            <a:custGeom>
              <a:avLst/>
              <a:gdLst/>
              <a:ahLst/>
              <a:cxnLst/>
              <a:rect l="l" t="t" r="r" b="b"/>
              <a:pathLst>
                <a:path w="3672840" h="1296670">
                  <a:moveTo>
                    <a:pt x="0" y="1296162"/>
                  </a:moveTo>
                  <a:lnTo>
                    <a:pt x="3672459" y="1296162"/>
                  </a:lnTo>
                  <a:lnTo>
                    <a:pt x="3672459" y="0"/>
                  </a:lnTo>
                  <a:lnTo>
                    <a:pt x="0" y="0"/>
                  </a:lnTo>
                  <a:lnTo>
                    <a:pt x="0" y="1296162"/>
                  </a:lnTo>
                  <a:close/>
                </a:path>
              </a:pathLst>
            </a:custGeom>
            <a:ln w="25400">
              <a:solidFill>
                <a:srgbClr val="FFFFFF"/>
              </a:solidFill>
            </a:ln>
          </p:spPr>
          <p:txBody>
            <a:bodyPr wrap="square" lIns="0" tIns="0" rIns="0" bIns="0" rtlCol="0"/>
            <a:lstStyle/>
            <a:p>
              <a:endParaRPr/>
            </a:p>
          </p:txBody>
        </p:sp>
        <p:sp>
          <p:nvSpPr>
            <p:cNvPr id="49" name="object 49"/>
            <p:cNvSpPr/>
            <p:nvPr/>
          </p:nvSpPr>
          <p:spPr>
            <a:xfrm>
              <a:off x="4927853" y="2420645"/>
              <a:ext cx="3630929" cy="3816985"/>
            </a:xfrm>
            <a:custGeom>
              <a:avLst/>
              <a:gdLst/>
              <a:ahLst/>
              <a:cxnLst/>
              <a:rect l="l" t="t" r="r" b="b"/>
              <a:pathLst>
                <a:path w="3630929" h="3816985">
                  <a:moveTo>
                    <a:pt x="0" y="3816477"/>
                  </a:moveTo>
                  <a:lnTo>
                    <a:pt x="3630929" y="3816477"/>
                  </a:lnTo>
                  <a:lnTo>
                    <a:pt x="3630929" y="0"/>
                  </a:lnTo>
                  <a:lnTo>
                    <a:pt x="0" y="0"/>
                  </a:lnTo>
                  <a:lnTo>
                    <a:pt x="0" y="3816477"/>
                  </a:lnTo>
                  <a:close/>
                </a:path>
              </a:pathLst>
            </a:custGeom>
            <a:ln w="25400">
              <a:solidFill>
                <a:srgbClr val="385D89"/>
              </a:solidFill>
            </a:ln>
          </p:spPr>
          <p:txBody>
            <a:bodyPr wrap="square" lIns="0" tIns="0" rIns="0" bIns="0" rtlCol="0"/>
            <a:lstStyle/>
            <a:p>
              <a:endParaRPr/>
            </a:p>
          </p:txBody>
        </p:sp>
      </p:grpSp>
      <p:sp>
        <p:nvSpPr>
          <p:cNvPr id="50" name="object 50"/>
          <p:cNvSpPr txBox="1">
            <a:spLocks noGrp="1"/>
          </p:cNvSpPr>
          <p:nvPr>
            <p:ph type="title"/>
          </p:nvPr>
        </p:nvSpPr>
        <p:spPr>
          <a:xfrm>
            <a:off x="978509" y="786460"/>
            <a:ext cx="7332345" cy="513080"/>
          </a:xfrm>
          <a:prstGeom prst="rect">
            <a:avLst/>
          </a:prstGeom>
        </p:spPr>
        <p:txBody>
          <a:bodyPr vert="horz" wrap="square" lIns="0" tIns="12065" rIns="0" bIns="0" rtlCol="0">
            <a:spAutoFit/>
          </a:bodyPr>
          <a:lstStyle/>
          <a:p>
            <a:pPr marL="12700">
              <a:lnSpc>
                <a:spcPct val="100000"/>
              </a:lnSpc>
              <a:spcBef>
                <a:spcPts val="95"/>
              </a:spcBef>
              <a:tabLst>
                <a:tab pos="806450" algn="l"/>
                <a:tab pos="2542540" algn="l"/>
                <a:tab pos="3432810" algn="l"/>
                <a:tab pos="4138295" algn="l"/>
                <a:tab pos="5299710" algn="l"/>
                <a:tab pos="5680710" algn="l"/>
                <a:tab pos="6514465" algn="l"/>
              </a:tabLst>
            </a:pPr>
            <a:r>
              <a:rPr sz="1600" spc="-10" dirty="0">
                <a:solidFill>
                  <a:srgbClr val="0000FF"/>
                </a:solidFill>
              </a:rPr>
              <a:t>questa</a:t>
            </a:r>
            <a:r>
              <a:rPr sz="1600" dirty="0">
                <a:solidFill>
                  <a:srgbClr val="0000FF"/>
                </a:solidFill>
              </a:rPr>
              <a:t>	</a:t>
            </a:r>
            <a:r>
              <a:rPr sz="1600" spc="-10" dirty="0">
                <a:solidFill>
                  <a:srgbClr val="0000FF"/>
                </a:solidFill>
              </a:rPr>
              <a:t>polimerizzazione</a:t>
            </a:r>
            <a:r>
              <a:rPr sz="1600" dirty="0">
                <a:solidFill>
                  <a:srgbClr val="0000FF"/>
                </a:solidFill>
              </a:rPr>
              <a:t>	</a:t>
            </a:r>
            <a:r>
              <a:rPr sz="1600" spc="-10" dirty="0">
                <a:solidFill>
                  <a:srgbClr val="0000FF"/>
                </a:solidFill>
              </a:rPr>
              <a:t>avviene</a:t>
            </a:r>
            <a:r>
              <a:rPr sz="1600" dirty="0">
                <a:solidFill>
                  <a:srgbClr val="0000FF"/>
                </a:solidFill>
              </a:rPr>
              <a:t>	</a:t>
            </a:r>
            <a:r>
              <a:rPr sz="1600" spc="-10" dirty="0">
                <a:solidFill>
                  <a:srgbClr val="0000FF"/>
                </a:solidFill>
              </a:rPr>
              <a:t>senza</a:t>
            </a:r>
            <a:r>
              <a:rPr sz="1600" dirty="0">
                <a:solidFill>
                  <a:srgbClr val="0000FF"/>
                </a:solidFill>
              </a:rPr>
              <a:t>	</a:t>
            </a:r>
            <a:r>
              <a:rPr sz="1600" spc="-10" dirty="0">
                <a:solidFill>
                  <a:srgbClr val="0000FF"/>
                </a:solidFill>
              </a:rPr>
              <a:t>espulsione</a:t>
            </a:r>
            <a:r>
              <a:rPr sz="1600" dirty="0">
                <a:solidFill>
                  <a:srgbClr val="0000FF"/>
                </a:solidFill>
              </a:rPr>
              <a:t>	</a:t>
            </a:r>
            <a:r>
              <a:rPr sz="1600" spc="-25" dirty="0">
                <a:solidFill>
                  <a:srgbClr val="0000FF"/>
                </a:solidFill>
              </a:rPr>
              <a:t>di</a:t>
            </a:r>
            <a:r>
              <a:rPr sz="1600" dirty="0">
                <a:solidFill>
                  <a:srgbClr val="0000FF"/>
                </a:solidFill>
              </a:rPr>
              <a:t>	</a:t>
            </a:r>
            <a:r>
              <a:rPr sz="1600" spc="-10" dirty="0">
                <a:solidFill>
                  <a:srgbClr val="0000FF"/>
                </a:solidFill>
              </a:rPr>
              <a:t>piccole</a:t>
            </a:r>
            <a:r>
              <a:rPr sz="1600" dirty="0">
                <a:solidFill>
                  <a:srgbClr val="0000FF"/>
                </a:solidFill>
              </a:rPr>
              <a:t>	</a:t>
            </a:r>
            <a:r>
              <a:rPr sz="1600" spc="-10" dirty="0">
                <a:solidFill>
                  <a:srgbClr val="0000FF"/>
                </a:solidFill>
              </a:rPr>
              <a:t>molecole</a:t>
            </a:r>
            <a:endParaRPr sz="1600"/>
          </a:p>
          <a:p>
            <a:pPr marL="12700">
              <a:lnSpc>
                <a:spcPct val="100000"/>
              </a:lnSpc>
            </a:pPr>
            <a:r>
              <a:rPr sz="1600" dirty="0">
                <a:solidFill>
                  <a:srgbClr val="0000FF"/>
                </a:solidFill>
              </a:rPr>
              <a:t>(poliaddizione),</a:t>
            </a:r>
            <a:r>
              <a:rPr sz="1600" spc="210" dirty="0">
                <a:solidFill>
                  <a:srgbClr val="0000FF"/>
                </a:solidFill>
              </a:rPr>
              <a:t> </a:t>
            </a:r>
            <a:r>
              <a:rPr sz="1600" dirty="0">
                <a:solidFill>
                  <a:srgbClr val="0000FF"/>
                </a:solidFill>
              </a:rPr>
              <a:t>ma</a:t>
            </a:r>
            <a:r>
              <a:rPr sz="1600" spc="220" dirty="0">
                <a:solidFill>
                  <a:srgbClr val="0000FF"/>
                </a:solidFill>
              </a:rPr>
              <a:t> </a:t>
            </a:r>
            <a:r>
              <a:rPr sz="1600" dirty="0">
                <a:solidFill>
                  <a:srgbClr val="0000FF"/>
                </a:solidFill>
              </a:rPr>
              <a:t>forma</a:t>
            </a:r>
            <a:r>
              <a:rPr sz="1600" spc="210" dirty="0">
                <a:solidFill>
                  <a:srgbClr val="0000FF"/>
                </a:solidFill>
              </a:rPr>
              <a:t> </a:t>
            </a:r>
            <a:r>
              <a:rPr sz="1600" dirty="0">
                <a:solidFill>
                  <a:srgbClr val="0000FF"/>
                </a:solidFill>
              </a:rPr>
              <a:t>polimeri</a:t>
            </a:r>
            <a:r>
              <a:rPr sz="1600" spc="220" dirty="0">
                <a:solidFill>
                  <a:srgbClr val="0000FF"/>
                </a:solidFill>
              </a:rPr>
              <a:t> </a:t>
            </a:r>
            <a:r>
              <a:rPr sz="1600" dirty="0">
                <a:solidFill>
                  <a:srgbClr val="0000FF"/>
                </a:solidFill>
              </a:rPr>
              <a:t>che</a:t>
            </a:r>
            <a:r>
              <a:rPr sz="1600" spc="204" dirty="0">
                <a:solidFill>
                  <a:srgbClr val="0000FF"/>
                </a:solidFill>
              </a:rPr>
              <a:t> </a:t>
            </a:r>
            <a:r>
              <a:rPr sz="1600" dirty="0">
                <a:solidFill>
                  <a:srgbClr val="0000FF"/>
                </a:solidFill>
              </a:rPr>
              <a:t>si</a:t>
            </a:r>
            <a:r>
              <a:rPr sz="1600" spc="210" dirty="0">
                <a:solidFill>
                  <a:srgbClr val="0000FF"/>
                </a:solidFill>
              </a:rPr>
              <a:t> </a:t>
            </a:r>
            <a:r>
              <a:rPr sz="1600" dirty="0">
                <a:solidFill>
                  <a:srgbClr val="0000FF"/>
                </a:solidFill>
              </a:rPr>
              <a:t>sarebbero</a:t>
            </a:r>
            <a:r>
              <a:rPr sz="1600" spc="215" dirty="0">
                <a:solidFill>
                  <a:srgbClr val="0000FF"/>
                </a:solidFill>
              </a:rPr>
              <a:t> </a:t>
            </a:r>
            <a:r>
              <a:rPr sz="1600" dirty="0">
                <a:solidFill>
                  <a:srgbClr val="0000FF"/>
                </a:solidFill>
              </a:rPr>
              <a:t>potuti</a:t>
            </a:r>
            <a:r>
              <a:rPr sz="1600" spc="200" dirty="0">
                <a:solidFill>
                  <a:srgbClr val="0000FF"/>
                </a:solidFill>
              </a:rPr>
              <a:t> </a:t>
            </a:r>
            <a:r>
              <a:rPr sz="1600" dirty="0">
                <a:solidFill>
                  <a:srgbClr val="0000FF"/>
                </a:solidFill>
              </a:rPr>
              <a:t>ottenere</a:t>
            </a:r>
            <a:r>
              <a:rPr sz="1600" spc="220" dirty="0">
                <a:solidFill>
                  <a:srgbClr val="0000FF"/>
                </a:solidFill>
              </a:rPr>
              <a:t> </a:t>
            </a:r>
            <a:r>
              <a:rPr sz="1600" dirty="0">
                <a:solidFill>
                  <a:srgbClr val="0000FF"/>
                </a:solidFill>
              </a:rPr>
              <a:t>anche</a:t>
            </a:r>
            <a:r>
              <a:rPr sz="1600" spc="210" dirty="0">
                <a:solidFill>
                  <a:srgbClr val="0000FF"/>
                </a:solidFill>
              </a:rPr>
              <a:t> </a:t>
            </a:r>
            <a:r>
              <a:rPr sz="1600" spc="-25" dirty="0">
                <a:solidFill>
                  <a:srgbClr val="0000FF"/>
                </a:solidFill>
              </a:rPr>
              <a:t>per</a:t>
            </a:r>
            <a:endParaRPr sz="1600"/>
          </a:p>
        </p:txBody>
      </p:sp>
      <p:sp>
        <p:nvSpPr>
          <p:cNvPr id="51" name="object 51"/>
          <p:cNvSpPr txBox="1"/>
          <p:nvPr/>
        </p:nvSpPr>
        <p:spPr>
          <a:xfrm>
            <a:off x="978509" y="1274444"/>
            <a:ext cx="1691639"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0000FF"/>
                </a:solidFill>
                <a:latin typeface="Georgia"/>
                <a:cs typeface="Georgia"/>
              </a:rPr>
              <a:t>policondensazione</a:t>
            </a:r>
            <a:endParaRPr sz="1600">
              <a:latin typeface="Georgia"/>
              <a:cs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257B22-F204-1B28-D7B1-5CADA6CDFE72}"/>
              </a:ext>
            </a:extLst>
          </p:cNvPr>
          <p:cNvSpPr txBox="1"/>
          <p:nvPr/>
        </p:nvSpPr>
        <p:spPr>
          <a:xfrm>
            <a:off x="685800" y="762000"/>
            <a:ext cx="1774845" cy="646331"/>
          </a:xfrm>
          <a:prstGeom prst="rect">
            <a:avLst/>
          </a:prstGeom>
          <a:noFill/>
        </p:spPr>
        <p:txBody>
          <a:bodyPr wrap="none" rtlCol="0">
            <a:spAutoFit/>
          </a:bodyPr>
          <a:lstStyle/>
          <a:p>
            <a:r>
              <a:rPr lang="en-CA" sz="3600" dirty="0"/>
              <a:t>Entropy</a:t>
            </a:r>
          </a:p>
        </p:txBody>
      </p:sp>
      <p:sp>
        <p:nvSpPr>
          <p:cNvPr id="4" name="TextBox 3">
            <a:extLst>
              <a:ext uri="{FF2B5EF4-FFF2-40B4-BE49-F238E27FC236}">
                <a16:creationId xmlns:a16="http://schemas.microsoft.com/office/drawing/2014/main" id="{163AC32C-9428-0087-8A54-2F7E350A7966}"/>
              </a:ext>
            </a:extLst>
          </p:cNvPr>
          <p:cNvSpPr txBox="1"/>
          <p:nvPr/>
        </p:nvSpPr>
        <p:spPr>
          <a:xfrm>
            <a:off x="381000" y="2133600"/>
            <a:ext cx="8229600" cy="2308324"/>
          </a:xfrm>
          <a:prstGeom prst="rect">
            <a:avLst/>
          </a:prstGeom>
          <a:noFill/>
        </p:spPr>
        <p:txBody>
          <a:bodyPr wrap="square">
            <a:spAutoFit/>
          </a:bodyPr>
          <a:lstStyle/>
          <a:p>
            <a:r>
              <a:rPr lang="en-US" sz="2400" dirty="0"/>
              <a:t>Entropy is the measure of a system’s thermal energy per unit temperature that is unavailable for doing useful work. </a:t>
            </a:r>
          </a:p>
          <a:p>
            <a:r>
              <a:rPr lang="en-US" sz="2400" dirty="0"/>
              <a:t>Since work is obtained from ordered molecular motion, the amount of entropy is also a measure of the molecular disorder, or randomness, of a system.</a:t>
            </a:r>
          </a:p>
          <a:p>
            <a:r>
              <a:rPr lang="en-US" sz="2400" dirty="0"/>
              <a:t>Units: joule/K</a:t>
            </a:r>
            <a:endParaRPr lang="en-CA" sz="2400" dirty="0"/>
          </a:p>
        </p:txBody>
      </p:sp>
    </p:spTree>
    <p:extLst>
      <p:ext uri="{BB962C8B-B14F-4D97-AF65-F5344CB8AC3E}">
        <p14:creationId xmlns:p14="http://schemas.microsoft.com/office/powerpoint/2010/main" val="34022845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417305" y="241099"/>
            <a:ext cx="4441825" cy="6237605"/>
            <a:chOff x="2417305" y="241099"/>
            <a:chExt cx="4441825" cy="6237605"/>
          </a:xfrm>
        </p:grpSpPr>
        <p:pic>
          <p:nvPicPr>
            <p:cNvPr id="3" name="object 3"/>
            <p:cNvPicPr/>
            <p:nvPr/>
          </p:nvPicPr>
          <p:blipFill>
            <a:blip r:embed="rId2" cstate="print"/>
            <a:stretch>
              <a:fillRect/>
            </a:stretch>
          </p:blipFill>
          <p:spPr>
            <a:xfrm>
              <a:off x="2417305" y="241099"/>
              <a:ext cx="4441773" cy="6236996"/>
            </a:xfrm>
            <a:prstGeom prst="rect">
              <a:avLst/>
            </a:prstGeom>
          </p:spPr>
        </p:pic>
        <p:sp>
          <p:nvSpPr>
            <p:cNvPr id="4" name="object 4"/>
            <p:cNvSpPr/>
            <p:nvPr/>
          </p:nvSpPr>
          <p:spPr>
            <a:xfrm>
              <a:off x="5724143" y="692657"/>
              <a:ext cx="720090" cy="144145"/>
            </a:xfrm>
            <a:custGeom>
              <a:avLst/>
              <a:gdLst/>
              <a:ahLst/>
              <a:cxnLst/>
              <a:rect l="l" t="t" r="r" b="b"/>
              <a:pathLst>
                <a:path w="720089" h="144144">
                  <a:moveTo>
                    <a:pt x="720077" y="0"/>
                  </a:moveTo>
                  <a:lnTo>
                    <a:pt x="0" y="0"/>
                  </a:lnTo>
                  <a:lnTo>
                    <a:pt x="0" y="144017"/>
                  </a:lnTo>
                  <a:lnTo>
                    <a:pt x="720077" y="144017"/>
                  </a:lnTo>
                  <a:lnTo>
                    <a:pt x="720077" y="0"/>
                  </a:lnTo>
                  <a:close/>
                </a:path>
              </a:pathLst>
            </a:custGeom>
            <a:solidFill>
              <a:srgbClr val="FFFFFF"/>
            </a:solidFill>
          </p:spPr>
          <p:txBody>
            <a:bodyPr wrap="square" lIns="0" tIns="0" rIns="0" bIns="0" rtlCol="0"/>
            <a:lstStyle/>
            <a:p>
              <a:endParaRPr/>
            </a:p>
          </p:txBody>
        </p:sp>
        <p:sp>
          <p:nvSpPr>
            <p:cNvPr id="5" name="object 5"/>
            <p:cNvSpPr/>
            <p:nvPr/>
          </p:nvSpPr>
          <p:spPr>
            <a:xfrm>
              <a:off x="5724143" y="692657"/>
              <a:ext cx="720090" cy="144145"/>
            </a:xfrm>
            <a:custGeom>
              <a:avLst/>
              <a:gdLst/>
              <a:ahLst/>
              <a:cxnLst/>
              <a:rect l="l" t="t" r="r" b="b"/>
              <a:pathLst>
                <a:path w="720089" h="144144">
                  <a:moveTo>
                    <a:pt x="0" y="144017"/>
                  </a:moveTo>
                  <a:lnTo>
                    <a:pt x="720077" y="144017"/>
                  </a:lnTo>
                  <a:lnTo>
                    <a:pt x="720077" y="0"/>
                  </a:lnTo>
                  <a:lnTo>
                    <a:pt x="0" y="0"/>
                  </a:lnTo>
                  <a:lnTo>
                    <a:pt x="0" y="144017"/>
                  </a:lnTo>
                  <a:close/>
                </a:path>
              </a:pathLst>
            </a:custGeom>
            <a:ln w="25399">
              <a:solidFill>
                <a:srgbClr val="FFFFFF"/>
              </a:solidFill>
            </a:ln>
          </p:spPr>
          <p:txBody>
            <a:bodyPr wrap="square" lIns="0" tIns="0" rIns="0" bIns="0" rtlCol="0"/>
            <a:lstStyle/>
            <a:p>
              <a:endParaRPr/>
            </a:p>
          </p:txBody>
        </p:sp>
      </p:gr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5967" y="19558"/>
            <a:ext cx="7033895" cy="1143000"/>
          </a:xfrm>
          <a:prstGeom prst="rect">
            <a:avLst/>
          </a:prstGeom>
        </p:spPr>
        <p:txBody>
          <a:bodyPr vert="horz" wrap="square" lIns="0" tIns="208279" rIns="0" bIns="0" rtlCol="0">
            <a:spAutoFit/>
          </a:bodyPr>
          <a:lstStyle/>
          <a:p>
            <a:pPr marL="28575" algn="ctr">
              <a:lnSpc>
                <a:spcPct val="100000"/>
              </a:lnSpc>
              <a:spcBef>
                <a:spcPts val="1639"/>
              </a:spcBef>
            </a:pPr>
            <a:r>
              <a:rPr sz="3600" spc="-10" dirty="0">
                <a:solidFill>
                  <a:srgbClr val="000000"/>
                </a:solidFill>
                <a:latin typeface="Times New Roman"/>
                <a:cs typeface="Times New Roman"/>
              </a:rPr>
              <a:t>Polimerizzabilità</a:t>
            </a:r>
            <a:endParaRPr sz="3600">
              <a:latin typeface="Times New Roman"/>
              <a:cs typeface="Times New Roman"/>
            </a:endParaRPr>
          </a:p>
          <a:p>
            <a:pPr algn="ctr">
              <a:lnSpc>
                <a:spcPct val="100000"/>
              </a:lnSpc>
              <a:spcBef>
                <a:spcPts val="775"/>
              </a:spcBef>
            </a:pPr>
            <a:r>
              <a:rPr sz="1800" dirty="0">
                <a:solidFill>
                  <a:srgbClr val="000000"/>
                </a:solidFill>
                <a:latin typeface="Times New Roman"/>
                <a:cs typeface="Times New Roman"/>
              </a:rPr>
              <a:t>dipende</a:t>
            </a:r>
            <a:r>
              <a:rPr sz="1800" spc="-15" dirty="0">
                <a:solidFill>
                  <a:srgbClr val="000000"/>
                </a:solidFill>
                <a:latin typeface="Times New Roman"/>
                <a:cs typeface="Times New Roman"/>
              </a:rPr>
              <a:t> </a:t>
            </a:r>
            <a:r>
              <a:rPr sz="1800" dirty="0">
                <a:solidFill>
                  <a:srgbClr val="000000"/>
                </a:solidFill>
                <a:latin typeface="Times New Roman"/>
                <a:cs typeface="Times New Roman"/>
              </a:rPr>
              <a:t>dalla stabilità</a:t>
            </a:r>
            <a:r>
              <a:rPr sz="1800" spc="-20" dirty="0">
                <a:solidFill>
                  <a:srgbClr val="000000"/>
                </a:solidFill>
                <a:latin typeface="Times New Roman"/>
                <a:cs typeface="Times New Roman"/>
              </a:rPr>
              <a:t> </a:t>
            </a:r>
            <a:r>
              <a:rPr sz="1800" dirty="0">
                <a:solidFill>
                  <a:srgbClr val="000000"/>
                </a:solidFill>
                <a:latin typeface="Times New Roman"/>
                <a:cs typeface="Times New Roman"/>
              </a:rPr>
              <a:t>relativa</a:t>
            </a:r>
            <a:r>
              <a:rPr sz="1800" spc="-15" dirty="0">
                <a:solidFill>
                  <a:srgbClr val="000000"/>
                </a:solidFill>
                <a:latin typeface="Times New Roman"/>
                <a:cs typeface="Times New Roman"/>
              </a:rPr>
              <a:t> </a:t>
            </a:r>
            <a:r>
              <a:rPr sz="1800" dirty="0">
                <a:solidFill>
                  <a:srgbClr val="000000"/>
                </a:solidFill>
                <a:latin typeface="Times New Roman"/>
                <a:cs typeface="Times New Roman"/>
              </a:rPr>
              <a:t>del monomero</a:t>
            </a:r>
            <a:r>
              <a:rPr sz="1800" spc="10" dirty="0">
                <a:solidFill>
                  <a:srgbClr val="000000"/>
                </a:solidFill>
                <a:latin typeface="Times New Roman"/>
                <a:cs typeface="Times New Roman"/>
              </a:rPr>
              <a:t> </a:t>
            </a:r>
            <a:r>
              <a:rPr sz="1800" dirty="0">
                <a:solidFill>
                  <a:srgbClr val="000000"/>
                </a:solidFill>
                <a:latin typeface="Times New Roman"/>
                <a:cs typeface="Times New Roman"/>
              </a:rPr>
              <a:t>ciclico</a:t>
            </a:r>
            <a:r>
              <a:rPr sz="1800" spc="-20" dirty="0">
                <a:solidFill>
                  <a:srgbClr val="000000"/>
                </a:solidFill>
                <a:latin typeface="Times New Roman"/>
                <a:cs typeface="Times New Roman"/>
              </a:rPr>
              <a:t> </a:t>
            </a:r>
            <a:r>
              <a:rPr sz="1800" dirty="0">
                <a:solidFill>
                  <a:srgbClr val="000000"/>
                </a:solidFill>
                <a:latin typeface="Times New Roman"/>
                <a:cs typeface="Times New Roman"/>
              </a:rPr>
              <a:t>e</a:t>
            </a:r>
            <a:r>
              <a:rPr sz="1800" spc="5" dirty="0">
                <a:solidFill>
                  <a:srgbClr val="000000"/>
                </a:solidFill>
                <a:latin typeface="Times New Roman"/>
                <a:cs typeface="Times New Roman"/>
              </a:rPr>
              <a:t> </a:t>
            </a:r>
            <a:r>
              <a:rPr sz="1800" dirty="0">
                <a:solidFill>
                  <a:srgbClr val="000000"/>
                </a:solidFill>
                <a:latin typeface="Times New Roman"/>
                <a:cs typeface="Times New Roman"/>
              </a:rPr>
              <a:t>del polimero </a:t>
            </a:r>
            <a:r>
              <a:rPr sz="1800" spc="-10" dirty="0">
                <a:solidFill>
                  <a:srgbClr val="000000"/>
                </a:solidFill>
                <a:latin typeface="Times New Roman"/>
                <a:cs typeface="Times New Roman"/>
              </a:rPr>
              <a:t>(lineare)</a:t>
            </a:r>
            <a:endParaRPr sz="1800">
              <a:latin typeface="Times New Roman"/>
              <a:cs typeface="Times New Roman"/>
            </a:endParaRPr>
          </a:p>
        </p:txBody>
      </p:sp>
      <p:sp>
        <p:nvSpPr>
          <p:cNvPr id="3" name="object 3"/>
          <p:cNvSpPr/>
          <p:nvPr/>
        </p:nvSpPr>
        <p:spPr>
          <a:xfrm>
            <a:off x="1239837" y="1861127"/>
            <a:ext cx="828675" cy="401955"/>
          </a:xfrm>
          <a:custGeom>
            <a:avLst/>
            <a:gdLst/>
            <a:ahLst/>
            <a:cxnLst/>
            <a:rect l="l" t="t" r="r" b="b"/>
            <a:pathLst>
              <a:path w="828675" h="401955">
                <a:moveTo>
                  <a:pt x="0" y="113196"/>
                </a:moveTo>
                <a:lnTo>
                  <a:pt x="204276" y="113196"/>
                </a:lnTo>
              </a:path>
              <a:path w="828675" h="401955">
                <a:moveTo>
                  <a:pt x="0" y="113196"/>
                </a:moveTo>
                <a:lnTo>
                  <a:pt x="0" y="401791"/>
                </a:lnTo>
              </a:path>
              <a:path w="828675" h="401955">
                <a:moveTo>
                  <a:pt x="0" y="401791"/>
                </a:moveTo>
                <a:lnTo>
                  <a:pt x="299599" y="401791"/>
                </a:lnTo>
              </a:path>
              <a:path w="828675" h="401955">
                <a:moveTo>
                  <a:pt x="190659" y="0"/>
                </a:moveTo>
                <a:lnTo>
                  <a:pt x="166349" y="30362"/>
                </a:lnTo>
                <a:lnTo>
                  <a:pt x="148861" y="64201"/>
                </a:lnTo>
                <a:lnTo>
                  <a:pt x="138294" y="100527"/>
                </a:lnTo>
                <a:lnTo>
                  <a:pt x="134749" y="138353"/>
                </a:lnTo>
                <a:lnTo>
                  <a:pt x="138008" y="176571"/>
                </a:lnTo>
                <a:lnTo>
                  <a:pt x="148994" y="213133"/>
                </a:lnTo>
                <a:lnTo>
                  <a:pt x="167103" y="247146"/>
                </a:lnTo>
                <a:lnTo>
                  <a:pt x="191731" y="277717"/>
                </a:lnTo>
              </a:path>
              <a:path w="828675" h="401955">
                <a:moveTo>
                  <a:pt x="597053" y="113196"/>
                </a:moveTo>
                <a:lnTo>
                  <a:pt x="828213" y="113196"/>
                </a:lnTo>
              </a:path>
              <a:path w="828675" h="401955">
                <a:moveTo>
                  <a:pt x="635041" y="276357"/>
                </a:moveTo>
                <a:lnTo>
                  <a:pt x="659576" y="246000"/>
                </a:lnTo>
                <a:lnTo>
                  <a:pt x="677559" y="212200"/>
                </a:lnTo>
                <a:lnTo>
                  <a:pt x="688621" y="175977"/>
                </a:lnTo>
                <a:lnTo>
                  <a:pt x="692390" y="138353"/>
                </a:lnTo>
                <a:lnTo>
                  <a:pt x="688638" y="100686"/>
                </a:lnTo>
                <a:lnTo>
                  <a:pt x="677693" y="64709"/>
                </a:lnTo>
                <a:lnTo>
                  <a:pt x="660028" y="31221"/>
                </a:lnTo>
                <a:lnTo>
                  <a:pt x="636114" y="1017"/>
                </a:lnTo>
              </a:path>
            </a:pathLst>
          </a:custGeom>
          <a:ln w="10824">
            <a:solidFill>
              <a:srgbClr val="000000"/>
            </a:solidFill>
          </a:ln>
        </p:spPr>
        <p:txBody>
          <a:bodyPr wrap="square" lIns="0" tIns="0" rIns="0" bIns="0" rtlCol="0"/>
          <a:lstStyle/>
          <a:p>
            <a:endParaRPr/>
          </a:p>
        </p:txBody>
      </p:sp>
      <p:graphicFrame>
        <p:nvGraphicFramePr>
          <p:cNvPr id="4" name="object 4"/>
          <p:cNvGraphicFramePr>
            <a:graphicFrameLocks noGrp="1"/>
          </p:cNvGraphicFramePr>
          <p:nvPr/>
        </p:nvGraphicFramePr>
        <p:xfrm>
          <a:off x="817562" y="1254442"/>
          <a:ext cx="7424419" cy="4461506"/>
        </p:xfrm>
        <a:graphic>
          <a:graphicData uri="http://schemas.openxmlformats.org/drawingml/2006/table">
            <a:tbl>
              <a:tblPr firstRow="1" bandRow="1">
                <a:tableStyleId>{2D5ABB26-0587-4C30-8999-92F81FD0307C}</a:tableStyleId>
              </a:tblPr>
              <a:tblGrid>
                <a:gridCol w="1497330">
                  <a:extLst>
                    <a:ext uri="{9D8B030D-6E8A-4147-A177-3AD203B41FA5}">
                      <a16:colId xmlns:a16="http://schemas.microsoft.com/office/drawing/2014/main" val="20000"/>
                    </a:ext>
                  </a:extLst>
                </a:gridCol>
                <a:gridCol w="2040255">
                  <a:extLst>
                    <a:ext uri="{9D8B030D-6E8A-4147-A177-3AD203B41FA5}">
                      <a16:colId xmlns:a16="http://schemas.microsoft.com/office/drawing/2014/main" val="20001"/>
                    </a:ext>
                  </a:extLst>
                </a:gridCol>
                <a:gridCol w="1837055">
                  <a:extLst>
                    <a:ext uri="{9D8B030D-6E8A-4147-A177-3AD203B41FA5}">
                      <a16:colId xmlns:a16="http://schemas.microsoft.com/office/drawing/2014/main" val="20002"/>
                    </a:ext>
                  </a:extLst>
                </a:gridCol>
                <a:gridCol w="2049779">
                  <a:extLst>
                    <a:ext uri="{9D8B030D-6E8A-4147-A177-3AD203B41FA5}">
                      <a16:colId xmlns:a16="http://schemas.microsoft.com/office/drawing/2014/main" val="20003"/>
                    </a:ext>
                  </a:extLst>
                </a:gridCol>
              </a:tblGrid>
              <a:tr h="1029969">
                <a:tc>
                  <a:txBody>
                    <a:bodyPr/>
                    <a:lstStyle/>
                    <a:p>
                      <a:pPr marL="672465">
                        <a:lnSpc>
                          <a:spcPct val="100000"/>
                        </a:lnSpc>
                        <a:spcBef>
                          <a:spcPts val="280"/>
                        </a:spcBef>
                      </a:pPr>
                      <a:r>
                        <a:rPr sz="2400" dirty="0">
                          <a:latin typeface="Times New Roman"/>
                          <a:cs typeface="Times New Roman"/>
                        </a:rPr>
                        <a:t>n</a:t>
                      </a:r>
                      <a:endParaRPr sz="2400">
                        <a:latin typeface="Times New Roman"/>
                        <a:cs typeface="Times New Roman"/>
                      </a:endParaRPr>
                    </a:p>
                    <a:p>
                      <a:pPr marL="640080">
                        <a:lnSpc>
                          <a:spcPct val="100000"/>
                        </a:lnSpc>
                        <a:spcBef>
                          <a:spcPts val="1505"/>
                        </a:spcBef>
                        <a:tabLst>
                          <a:tab pos="1114425" algn="l"/>
                        </a:tabLst>
                      </a:pPr>
                      <a:r>
                        <a:rPr sz="1350" spc="-25" dirty="0">
                          <a:latin typeface="Arial"/>
                          <a:cs typeface="Arial"/>
                        </a:rPr>
                        <a:t>CH</a:t>
                      </a:r>
                      <a:r>
                        <a:rPr sz="1500" spc="-37" baseline="-13888" dirty="0">
                          <a:latin typeface="Arial"/>
                          <a:cs typeface="Arial"/>
                        </a:rPr>
                        <a:t>2</a:t>
                      </a:r>
                      <a:r>
                        <a:rPr sz="1500" baseline="-13888" dirty="0">
                          <a:latin typeface="Arial"/>
                          <a:cs typeface="Arial"/>
                        </a:rPr>
                        <a:t>	</a:t>
                      </a:r>
                      <a:r>
                        <a:rPr sz="2025" spc="-75" baseline="-45267" dirty="0">
                          <a:latin typeface="Arial"/>
                          <a:cs typeface="Arial"/>
                        </a:rPr>
                        <a:t>n</a:t>
                      </a:r>
                      <a:endParaRPr sz="2025" baseline="-45267">
                        <a:latin typeface="Arial"/>
                        <a:cs typeface="Arial"/>
                      </a:endParaRPr>
                    </a:p>
                  </a:txBody>
                  <a:tcPr marL="0" marR="0" marT="3556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algn="ctr">
                        <a:lnSpc>
                          <a:spcPct val="100000"/>
                        </a:lnSpc>
                        <a:spcBef>
                          <a:spcPts val="275"/>
                        </a:spcBef>
                      </a:pPr>
                      <a:r>
                        <a:rPr sz="2800" dirty="0">
                          <a:latin typeface="Symbol"/>
                          <a:cs typeface="Symbol"/>
                        </a:rPr>
                        <a:t></a:t>
                      </a:r>
                      <a:r>
                        <a:rPr sz="2800" dirty="0">
                          <a:latin typeface="Times New Roman"/>
                          <a:cs typeface="Times New Roman"/>
                        </a:rPr>
                        <a:t>H</a:t>
                      </a:r>
                      <a:r>
                        <a:rPr sz="2800" spc="-30" dirty="0">
                          <a:latin typeface="Times New Roman"/>
                          <a:cs typeface="Times New Roman"/>
                        </a:rPr>
                        <a:t> </a:t>
                      </a:r>
                      <a:r>
                        <a:rPr sz="1400" spc="-10" dirty="0">
                          <a:latin typeface="Times New Roman"/>
                          <a:cs typeface="Times New Roman"/>
                        </a:rPr>
                        <a:t>(kJ/mol)</a:t>
                      </a:r>
                      <a:endParaRPr sz="1400">
                        <a:latin typeface="Times New Roman"/>
                        <a:cs typeface="Times New Roman"/>
                      </a:endParaRPr>
                    </a:p>
                  </a:txBody>
                  <a:tcPr marL="0" marR="0" marT="3492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905" algn="ctr">
                        <a:lnSpc>
                          <a:spcPct val="100000"/>
                        </a:lnSpc>
                        <a:spcBef>
                          <a:spcPts val="275"/>
                        </a:spcBef>
                      </a:pPr>
                      <a:r>
                        <a:rPr sz="2800" dirty="0">
                          <a:latin typeface="Symbol"/>
                          <a:cs typeface="Symbol"/>
                        </a:rPr>
                        <a:t></a:t>
                      </a:r>
                      <a:r>
                        <a:rPr sz="2800" dirty="0">
                          <a:latin typeface="Times New Roman"/>
                          <a:cs typeface="Times New Roman"/>
                        </a:rPr>
                        <a:t>S</a:t>
                      </a:r>
                      <a:r>
                        <a:rPr sz="2800" spc="-30" dirty="0">
                          <a:latin typeface="Times New Roman"/>
                          <a:cs typeface="Times New Roman"/>
                        </a:rPr>
                        <a:t> </a:t>
                      </a:r>
                      <a:r>
                        <a:rPr sz="1400" dirty="0">
                          <a:latin typeface="Times New Roman"/>
                          <a:cs typeface="Times New Roman"/>
                        </a:rPr>
                        <a:t>(kJ/mol</a:t>
                      </a:r>
                      <a:r>
                        <a:rPr sz="1400" spc="-20" dirty="0">
                          <a:latin typeface="Times New Roman"/>
                          <a:cs typeface="Times New Roman"/>
                        </a:rPr>
                        <a:t> </a:t>
                      </a:r>
                      <a:r>
                        <a:rPr sz="1400" spc="-25" dirty="0">
                          <a:latin typeface="Times New Roman"/>
                          <a:cs typeface="Times New Roman"/>
                        </a:rPr>
                        <a:t>°K)</a:t>
                      </a:r>
                      <a:endParaRPr sz="1400">
                        <a:latin typeface="Times New Roman"/>
                        <a:cs typeface="Times New Roman"/>
                      </a:endParaRPr>
                    </a:p>
                  </a:txBody>
                  <a:tcPr marL="0" marR="0" marT="3492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algn="ctr">
                        <a:lnSpc>
                          <a:spcPct val="100000"/>
                        </a:lnSpc>
                        <a:spcBef>
                          <a:spcPts val="275"/>
                        </a:spcBef>
                      </a:pPr>
                      <a:r>
                        <a:rPr sz="2800" dirty="0">
                          <a:latin typeface="Symbol"/>
                          <a:cs typeface="Symbol"/>
                        </a:rPr>
                        <a:t></a:t>
                      </a:r>
                      <a:r>
                        <a:rPr sz="2800" dirty="0">
                          <a:latin typeface="Times New Roman"/>
                          <a:cs typeface="Times New Roman"/>
                        </a:rPr>
                        <a:t>G</a:t>
                      </a:r>
                      <a:r>
                        <a:rPr sz="2800" spc="-30" dirty="0">
                          <a:latin typeface="Times New Roman"/>
                          <a:cs typeface="Times New Roman"/>
                        </a:rPr>
                        <a:t> </a:t>
                      </a:r>
                      <a:r>
                        <a:rPr sz="1400" spc="-10" dirty="0">
                          <a:latin typeface="Times New Roman"/>
                          <a:cs typeface="Times New Roman"/>
                        </a:rPr>
                        <a:t>(kJ/mol)</a:t>
                      </a:r>
                      <a:endParaRPr sz="1400">
                        <a:latin typeface="Times New Roman"/>
                        <a:cs typeface="Times New Roman"/>
                      </a:endParaRPr>
                    </a:p>
                    <a:p>
                      <a:pPr algn="ctr">
                        <a:lnSpc>
                          <a:spcPct val="100000"/>
                        </a:lnSpc>
                        <a:spcBef>
                          <a:spcPts val="380"/>
                        </a:spcBef>
                      </a:pPr>
                      <a:r>
                        <a:rPr sz="1400" spc="-10" dirty="0">
                          <a:latin typeface="Times New Roman"/>
                          <a:cs typeface="Times New Roman"/>
                        </a:rPr>
                        <a:t>(25°C)</a:t>
                      </a:r>
                      <a:endParaRPr sz="1400">
                        <a:latin typeface="Times New Roman"/>
                        <a:cs typeface="Times New Roman"/>
                      </a:endParaRPr>
                    </a:p>
                  </a:txBody>
                  <a:tcPr marL="0" marR="0" marT="3492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842010">
                <a:tc>
                  <a:txBody>
                    <a:bodyPr/>
                    <a:lstStyle/>
                    <a:p>
                      <a:pPr algn="ctr">
                        <a:lnSpc>
                          <a:spcPct val="100000"/>
                        </a:lnSpc>
                        <a:spcBef>
                          <a:spcPts val="265"/>
                        </a:spcBef>
                      </a:pPr>
                      <a:r>
                        <a:rPr sz="2800" dirty="0">
                          <a:latin typeface="Times New Roman"/>
                          <a:cs typeface="Times New Roman"/>
                        </a:rPr>
                        <a:t>3</a:t>
                      </a:r>
                      <a:endParaRPr sz="2800">
                        <a:latin typeface="Times New Roman"/>
                        <a:cs typeface="Times New Roman"/>
                      </a:endParaRPr>
                    </a:p>
                  </a:txBody>
                  <a:tcPr marL="0" marR="0" marT="3365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65"/>
                        </a:spcBef>
                      </a:pPr>
                      <a:r>
                        <a:rPr sz="2800" spc="-10" dirty="0">
                          <a:latin typeface="Times New Roman"/>
                          <a:cs typeface="Times New Roman"/>
                        </a:rPr>
                        <a:t>-113.0</a:t>
                      </a:r>
                      <a:endParaRPr sz="280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65"/>
                        </a:spcBef>
                      </a:pPr>
                      <a:r>
                        <a:rPr sz="2800" spc="-10" dirty="0">
                          <a:latin typeface="Times New Roman"/>
                          <a:cs typeface="Times New Roman"/>
                        </a:rPr>
                        <a:t>-</a:t>
                      </a:r>
                      <a:r>
                        <a:rPr sz="2800" spc="-20" dirty="0">
                          <a:latin typeface="Times New Roman"/>
                          <a:cs typeface="Times New Roman"/>
                        </a:rPr>
                        <a:t>69.1</a:t>
                      </a:r>
                      <a:endParaRPr sz="280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65"/>
                        </a:spcBef>
                      </a:pPr>
                      <a:r>
                        <a:rPr sz="2800" spc="-10" dirty="0">
                          <a:latin typeface="Times New Roman"/>
                          <a:cs typeface="Times New Roman"/>
                        </a:rPr>
                        <a:t>-</a:t>
                      </a:r>
                      <a:r>
                        <a:rPr sz="2800" spc="-20" dirty="0">
                          <a:latin typeface="Times New Roman"/>
                          <a:cs typeface="Times New Roman"/>
                        </a:rPr>
                        <a:t>92.5</a:t>
                      </a:r>
                      <a:endParaRPr sz="2800">
                        <a:latin typeface="Times New Roman"/>
                        <a:cs typeface="Times New Roman"/>
                      </a:endParaRPr>
                    </a:p>
                  </a:txBody>
                  <a:tcPr marL="0" marR="0" marT="3365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18159">
                <a:tc>
                  <a:txBody>
                    <a:bodyPr/>
                    <a:lstStyle/>
                    <a:p>
                      <a:pPr algn="ctr">
                        <a:lnSpc>
                          <a:spcPct val="100000"/>
                        </a:lnSpc>
                        <a:spcBef>
                          <a:spcPts val="265"/>
                        </a:spcBef>
                      </a:pPr>
                      <a:r>
                        <a:rPr sz="2800" dirty="0">
                          <a:latin typeface="Times New Roman"/>
                          <a:cs typeface="Times New Roman"/>
                        </a:rPr>
                        <a:t>4</a:t>
                      </a:r>
                      <a:endParaRPr sz="2800">
                        <a:latin typeface="Times New Roman"/>
                        <a:cs typeface="Times New Roman"/>
                      </a:endParaRPr>
                    </a:p>
                  </a:txBody>
                  <a:tcPr marL="0" marR="0" marT="3365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65"/>
                        </a:spcBef>
                      </a:pPr>
                      <a:r>
                        <a:rPr sz="2800" spc="-10" dirty="0">
                          <a:latin typeface="Times New Roman"/>
                          <a:cs typeface="Times New Roman"/>
                        </a:rPr>
                        <a:t>-105.1</a:t>
                      </a:r>
                      <a:endParaRPr sz="280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65"/>
                        </a:spcBef>
                      </a:pPr>
                      <a:r>
                        <a:rPr sz="2800" spc="-10" dirty="0">
                          <a:latin typeface="Times New Roman"/>
                          <a:cs typeface="Times New Roman"/>
                        </a:rPr>
                        <a:t>-</a:t>
                      </a:r>
                      <a:r>
                        <a:rPr sz="2800" spc="-20" dirty="0">
                          <a:latin typeface="Times New Roman"/>
                          <a:cs typeface="Times New Roman"/>
                        </a:rPr>
                        <a:t>55.3</a:t>
                      </a:r>
                      <a:endParaRPr sz="280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65"/>
                        </a:spcBef>
                      </a:pPr>
                      <a:r>
                        <a:rPr sz="2800" spc="-10" dirty="0">
                          <a:latin typeface="Times New Roman"/>
                          <a:cs typeface="Times New Roman"/>
                        </a:rPr>
                        <a:t>-</a:t>
                      </a:r>
                      <a:r>
                        <a:rPr sz="2800" spc="-20" dirty="0">
                          <a:latin typeface="Times New Roman"/>
                          <a:cs typeface="Times New Roman"/>
                        </a:rPr>
                        <a:t>90.0</a:t>
                      </a:r>
                      <a:endParaRPr sz="2800">
                        <a:latin typeface="Times New Roman"/>
                        <a:cs typeface="Times New Roman"/>
                      </a:endParaRPr>
                    </a:p>
                  </a:txBody>
                  <a:tcPr marL="0" marR="0" marT="3365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17525">
                <a:tc>
                  <a:txBody>
                    <a:bodyPr/>
                    <a:lstStyle/>
                    <a:p>
                      <a:pPr algn="ctr">
                        <a:lnSpc>
                          <a:spcPct val="100000"/>
                        </a:lnSpc>
                        <a:spcBef>
                          <a:spcPts val="265"/>
                        </a:spcBef>
                      </a:pPr>
                      <a:r>
                        <a:rPr sz="2800" dirty="0">
                          <a:latin typeface="Times New Roman"/>
                          <a:cs typeface="Times New Roman"/>
                        </a:rPr>
                        <a:t>5</a:t>
                      </a:r>
                      <a:endParaRPr sz="2800">
                        <a:latin typeface="Times New Roman"/>
                        <a:cs typeface="Times New Roman"/>
                      </a:endParaRPr>
                    </a:p>
                  </a:txBody>
                  <a:tcPr marL="0" marR="0" marT="3365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65"/>
                        </a:spcBef>
                      </a:pPr>
                      <a:r>
                        <a:rPr sz="2800" spc="-10" dirty="0">
                          <a:latin typeface="Times New Roman"/>
                          <a:cs typeface="Times New Roman"/>
                        </a:rPr>
                        <a:t>-</a:t>
                      </a:r>
                      <a:r>
                        <a:rPr sz="2800" spc="-20" dirty="0">
                          <a:latin typeface="Times New Roman"/>
                          <a:cs typeface="Times New Roman"/>
                        </a:rPr>
                        <a:t>21.2</a:t>
                      </a:r>
                      <a:endParaRPr sz="280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65"/>
                        </a:spcBef>
                      </a:pPr>
                      <a:r>
                        <a:rPr sz="2800" spc="-10" dirty="0">
                          <a:latin typeface="Times New Roman"/>
                          <a:cs typeface="Times New Roman"/>
                        </a:rPr>
                        <a:t>-</a:t>
                      </a:r>
                      <a:r>
                        <a:rPr sz="2800" spc="-20" dirty="0">
                          <a:latin typeface="Times New Roman"/>
                          <a:cs typeface="Times New Roman"/>
                        </a:rPr>
                        <a:t>42.7</a:t>
                      </a:r>
                      <a:endParaRPr sz="280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65"/>
                        </a:spcBef>
                      </a:pPr>
                      <a:r>
                        <a:rPr sz="2800" spc="-10" dirty="0">
                          <a:latin typeface="Times New Roman"/>
                          <a:cs typeface="Times New Roman"/>
                        </a:rPr>
                        <a:t>-</a:t>
                      </a:r>
                      <a:r>
                        <a:rPr sz="2800" spc="-25" dirty="0">
                          <a:latin typeface="Times New Roman"/>
                          <a:cs typeface="Times New Roman"/>
                        </a:rPr>
                        <a:t>9.2</a:t>
                      </a:r>
                      <a:endParaRPr sz="2800">
                        <a:latin typeface="Times New Roman"/>
                        <a:cs typeface="Times New Roman"/>
                      </a:endParaRPr>
                    </a:p>
                  </a:txBody>
                  <a:tcPr marL="0" marR="0" marT="3365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18159">
                <a:tc>
                  <a:txBody>
                    <a:bodyPr/>
                    <a:lstStyle/>
                    <a:p>
                      <a:pPr algn="ctr">
                        <a:lnSpc>
                          <a:spcPct val="100000"/>
                        </a:lnSpc>
                        <a:spcBef>
                          <a:spcPts val="270"/>
                        </a:spcBef>
                      </a:pPr>
                      <a:r>
                        <a:rPr sz="2800" dirty="0">
                          <a:latin typeface="Times New Roman"/>
                          <a:cs typeface="Times New Roman"/>
                        </a:rPr>
                        <a:t>6</a:t>
                      </a:r>
                      <a:endParaRPr sz="2800">
                        <a:latin typeface="Times New Roman"/>
                        <a:cs typeface="Times New Roman"/>
                      </a:endParaRPr>
                    </a:p>
                  </a:txBody>
                  <a:tcPr marL="0" marR="0" marT="3429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70"/>
                        </a:spcBef>
                      </a:pPr>
                      <a:r>
                        <a:rPr sz="2800" spc="-20" dirty="0">
                          <a:latin typeface="Times New Roman"/>
                          <a:cs typeface="Times New Roman"/>
                        </a:rPr>
                        <a:t>+2.9</a:t>
                      </a:r>
                      <a:endParaRPr sz="28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70"/>
                        </a:spcBef>
                      </a:pPr>
                      <a:r>
                        <a:rPr sz="2800" spc="-10" dirty="0">
                          <a:latin typeface="Times New Roman"/>
                          <a:cs typeface="Times New Roman"/>
                        </a:rPr>
                        <a:t>-</a:t>
                      </a:r>
                      <a:r>
                        <a:rPr sz="2800" spc="-20" dirty="0">
                          <a:latin typeface="Times New Roman"/>
                          <a:cs typeface="Times New Roman"/>
                        </a:rPr>
                        <a:t>10.5</a:t>
                      </a:r>
                      <a:endParaRPr sz="28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70"/>
                        </a:spcBef>
                      </a:pPr>
                      <a:r>
                        <a:rPr sz="2800" spc="-20" dirty="0">
                          <a:latin typeface="Times New Roman"/>
                          <a:cs typeface="Times New Roman"/>
                        </a:rPr>
                        <a:t>+5.9</a:t>
                      </a:r>
                      <a:endParaRPr sz="2800">
                        <a:latin typeface="Times New Roman"/>
                        <a:cs typeface="Times New Roman"/>
                      </a:endParaRPr>
                    </a:p>
                  </a:txBody>
                  <a:tcPr marL="0" marR="0" marT="3429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18159">
                <a:tc>
                  <a:txBody>
                    <a:bodyPr/>
                    <a:lstStyle/>
                    <a:p>
                      <a:pPr algn="ctr">
                        <a:lnSpc>
                          <a:spcPct val="100000"/>
                        </a:lnSpc>
                        <a:spcBef>
                          <a:spcPts val="270"/>
                        </a:spcBef>
                      </a:pPr>
                      <a:r>
                        <a:rPr sz="2800" dirty="0">
                          <a:latin typeface="Times New Roman"/>
                          <a:cs typeface="Times New Roman"/>
                        </a:rPr>
                        <a:t>7</a:t>
                      </a:r>
                      <a:endParaRPr sz="2800">
                        <a:latin typeface="Times New Roman"/>
                        <a:cs typeface="Times New Roman"/>
                      </a:endParaRPr>
                    </a:p>
                  </a:txBody>
                  <a:tcPr marL="0" marR="0" marT="3429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70"/>
                        </a:spcBef>
                      </a:pPr>
                      <a:r>
                        <a:rPr sz="2800" spc="-10" dirty="0">
                          <a:latin typeface="Times New Roman"/>
                          <a:cs typeface="Times New Roman"/>
                        </a:rPr>
                        <a:t>-</a:t>
                      </a:r>
                      <a:r>
                        <a:rPr sz="2800" spc="-20" dirty="0">
                          <a:latin typeface="Times New Roman"/>
                          <a:cs typeface="Times New Roman"/>
                        </a:rPr>
                        <a:t>21.8</a:t>
                      </a:r>
                      <a:endParaRPr sz="28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70"/>
                        </a:spcBef>
                      </a:pPr>
                      <a:r>
                        <a:rPr sz="2800" spc="-10" dirty="0">
                          <a:latin typeface="Times New Roman"/>
                          <a:cs typeface="Times New Roman"/>
                        </a:rPr>
                        <a:t>-</a:t>
                      </a:r>
                      <a:r>
                        <a:rPr sz="2800" spc="-20" dirty="0">
                          <a:latin typeface="Times New Roman"/>
                          <a:cs typeface="Times New Roman"/>
                        </a:rPr>
                        <a:t>15.9</a:t>
                      </a:r>
                      <a:endParaRPr sz="28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70"/>
                        </a:spcBef>
                      </a:pPr>
                      <a:r>
                        <a:rPr sz="2800" spc="-10" dirty="0">
                          <a:latin typeface="Times New Roman"/>
                          <a:cs typeface="Times New Roman"/>
                        </a:rPr>
                        <a:t>-</a:t>
                      </a:r>
                      <a:r>
                        <a:rPr sz="2800" spc="-20" dirty="0">
                          <a:latin typeface="Times New Roman"/>
                          <a:cs typeface="Times New Roman"/>
                        </a:rPr>
                        <a:t>16.3</a:t>
                      </a:r>
                      <a:endParaRPr sz="2800">
                        <a:latin typeface="Times New Roman"/>
                        <a:cs typeface="Times New Roman"/>
                      </a:endParaRPr>
                    </a:p>
                  </a:txBody>
                  <a:tcPr marL="0" marR="0" marT="3429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517525">
                <a:tc>
                  <a:txBody>
                    <a:bodyPr/>
                    <a:lstStyle/>
                    <a:p>
                      <a:pPr algn="ctr">
                        <a:lnSpc>
                          <a:spcPct val="100000"/>
                        </a:lnSpc>
                        <a:spcBef>
                          <a:spcPts val="270"/>
                        </a:spcBef>
                      </a:pPr>
                      <a:r>
                        <a:rPr sz="2800" dirty="0">
                          <a:latin typeface="Times New Roman"/>
                          <a:cs typeface="Times New Roman"/>
                        </a:rPr>
                        <a:t>8</a:t>
                      </a:r>
                      <a:endParaRPr sz="2800">
                        <a:latin typeface="Times New Roman"/>
                        <a:cs typeface="Times New Roman"/>
                      </a:endParaRPr>
                    </a:p>
                  </a:txBody>
                  <a:tcPr marL="0" marR="0" marT="3429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gn="ctr">
                        <a:lnSpc>
                          <a:spcPct val="100000"/>
                        </a:lnSpc>
                        <a:spcBef>
                          <a:spcPts val="270"/>
                        </a:spcBef>
                      </a:pPr>
                      <a:r>
                        <a:rPr sz="2800" spc="-10" dirty="0">
                          <a:latin typeface="Times New Roman"/>
                          <a:cs typeface="Times New Roman"/>
                        </a:rPr>
                        <a:t>-</a:t>
                      </a:r>
                      <a:r>
                        <a:rPr sz="2800" spc="-20" dirty="0">
                          <a:latin typeface="Times New Roman"/>
                          <a:cs typeface="Times New Roman"/>
                        </a:rPr>
                        <a:t>34.8</a:t>
                      </a:r>
                      <a:endParaRPr sz="28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gn="ctr">
                        <a:lnSpc>
                          <a:spcPct val="100000"/>
                        </a:lnSpc>
                        <a:spcBef>
                          <a:spcPts val="270"/>
                        </a:spcBef>
                      </a:pPr>
                      <a:r>
                        <a:rPr sz="2800" spc="-10" dirty="0">
                          <a:latin typeface="Times New Roman"/>
                          <a:cs typeface="Times New Roman"/>
                        </a:rPr>
                        <a:t>-</a:t>
                      </a:r>
                      <a:r>
                        <a:rPr sz="2800" spc="-25" dirty="0">
                          <a:latin typeface="Times New Roman"/>
                          <a:cs typeface="Times New Roman"/>
                        </a:rPr>
                        <a:t>3.3</a:t>
                      </a:r>
                      <a:endParaRPr sz="28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635" algn="ctr">
                        <a:lnSpc>
                          <a:spcPct val="100000"/>
                        </a:lnSpc>
                        <a:spcBef>
                          <a:spcPts val="270"/>
                        </a:spcBef>
                      </a:pPr>
                      <a:r>
                        <a:rPr sz="2800" spc="-10" dirty="0">
                          <a:latin typeface="Times New Roman"/>
                          <a:cs typeface="Times New Roman"/>
                        </a:rPr>
                        <a:t>-</a:t>
                      </a:r>
                      <a:r>
                        <a:rPr sz="2800" spc="-20" dirty="0">
                          <a:latin typeface="Times New Roman"/>
                          <a:cs typeface="Times New Roman"/>
                        </a:rPr>
                        <a:t>34.3</a:t>
                      </a:r>
                      <a:endParaRPr sz="2800">
                        <a:latin typeface="Times New Roman"/>
                        <a:cs typeface="Times New Roman"/>
                      </a:endParaRPr>
                    </a:p>
                  </a:txBody>
                  <a:tcPr marL="0" marR="0" marT="3429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6"/>
                  </a:ext>
                </a:extLst>
              </a:tr>
            </a:tbl>
          </a:graphicData>
        </a:graphic>
      </p:graphicFrame>
      <p:sp>
        <p:nvSpPr>
          <p:cNvPr id="5" name="object 5"/>
          <p:cNvSpPr/>
          <p:nvPr/>
        </p:nvSpPr>
        <p:spPr>
          <a:xfrm>
            <a:off x="1530475" y="1974324"/>
            <a:ext cx="555625" cy="292100"/>
          </a:xfrm>
          <a:custGeom>
            <a:avLst/>
            <a:gdLst/>
            <a:ahLst/>
            <a:cxnLst/>
            <a:rect l="l" t="t" r="r" b="b"/>
            <a:pathLst>
              <a:path w="555625" h="292100">
                <a:moveTo>
                  <a:pt x="0" y="291993"/>
                </a:moveTo>
                <a:lnTo>
                  <a:pt x="277035" y="291993"/>
                </a:lnTo>
              </a:path>
              <a:path w="555625" h="292100">
                <a:moveTo>
                  <a:pt x="277035" y="291993"/>
                </a:moveTo>
                <a:lnTo>
                  <a:pt x="555496" y="291993"/>
                </a:lnTo>
              </a:path>
              <a:path w="555625" h="292100">
                <a:moveTo>
                  <a:pt x="550824" y="0"/>
                </a:moveTo>
                <a:lnTo>
                  <a:pt x="550824" y="288594"/>
                </a:lnTo>
              </a:path>
            </a:pathLst>
          </a:custGeom>
          <a:ln w="10824">
            <a:solidFill>
              <a:srgbClr val="000000"/>
            </a:solidFill>
          </a:ln>
        </p:spPr>
        <p:txBody>
          <a:bodyPr wrap="square" lIns="0" tIns="0" rIns="0" bIns="0" rtlCol="0"/>
          <a:lstStyle/>
          <a:p>
            <a:endParaRPr/>
          </a:p>
        </p:txBody>
      </p:sp>
      <p:sp>
        <p:nvSpPr>
          <p:cNvPr id="6" name="object 6"/>
          <p:cNvSpPr txBox="1"/>
          <p:nvPr/>
        </p:nvSpPr>
        <p:spPr>
          <a:xfrm>
            <a:off x="2267711" y="6034316"/>
            <a:ext cx="4630420" cy="369570"/>
          </a:xfrm>
          <a:prstGeom prst="rect">
            <a:avLst/>
          </a:prstGeom>
          <a:ln w="28575">
            <a:solidFill>
              <a:srgbClr val="FF0000"/>
            </a:solidFill>
          </a:ln>
        </p:spPr>
        <p:txBody>
          <a:bodyPr vert="horz" wrap="square" lIns="0" tIns="39370" rIns="0" bIns="0" rtlCol="0">
            <a:spAutoFit/>
          </a:bodyPr>
          <a:lstStyle/>
          <a:p>
            <a:pPr marL="91440">
              <a:lnSpc>
                <a:spcPct val="100000"/>
              </a:lnSpc>
              <a:spcBef>
                <a:spcPts val="310"/>
              </a:spcBef>
            </a:pPr>
            <a:r>
              <a:rPr sz="1800" dirty="0">
                <a:latin typeface="Times New Roman"/>
                <a:cs typeface="Times New Roman"/>
              </a:rPr>
              <a:t>I</a:t>
            </a:r>
            <a:r>
              <a:rPr sz="1800" spc="-20" dirty="0">
                <a:latin typeface="Times New Roman"/>
                <a:cs typeface="Times New Roman"/>
              </a:rPr>
              <a:t> </a:t>
            </a:r>
            <a:r>
              <a:rPr sz="1800" dirty="0">
                <a:latin typeface="Times New Roman"/>
                <a:cs typeface="Times New Roman"/>
              </a:rPr>
              <a:t>cicli</a:t>
            </a:r>
            <a:r>
              <a:rPr sz="1800" spc="-30" dirty="0">
                <a:latin typeface="Times New Roman"/>
                <a:cs typeface="Times New Roman"/>
              </a:rPr>
              <a:t> </a:t>
            </a:r>
            <a:r>
              <a:rPr sz="1800" dirty="0">
                <a:latin typeface="Times New Roman"/>
                <a:cs typeface="Times New Roman"/>
              </a:rPr>
              <a:t>a</a:t>
            </a:r>
            <a:r>
              <a:rPr sz="1800" spc="-15" dirty="0">
                <a:latin typeface="Times New Roman"/>
                <a:cs typeface="Times New Roman"/>
              </a:rPr>
              <a:t> </a:t>
            </a:r>
            <a:r>
              <a:rPr sz="1800" dirty="0">
                <a:latin typeface="Times New Roman"/>
                <a:cs typeface="Times New Roman"/>
              </a:rPr>
              <a:t>6</a:t>
            </a:r>
            <a:r>
              <a:rPr sz="1800" spc="-20" dirty="0">
                <a:latin typeface="Times New Roman"/>
                <a:cs typeface="Times New Roman"/>
              </a:rPr>
              <a:t> </a:t>
            </a:r>
            <a:r>
              <a:rPr sz="1800" dirty="0">
                <a:latin typeface="Times New Roman"/>
                <a:cs typeface="Times New Roman"/>
              </a:rPr>
              <a:t>in</a:t>
            </a:r>
            <a:r>
              <a:rPr sz="1800" spc="-25" dirty="0">
                <a:latin typeface="Times New Roman"/>
                <a:cs typeface="Times New Roman"/>
              </a:rPr>
              <a:t> </a:t>
            </a:r>
            <a:r>
              <a:rPr sz="1800" dirty="0">
                <a:latin typeface="Times New Roman"/>
                <a:cs typeface="Times New Roman"/>
              </a:rPr>
              <a:t>genere</a:t>
            </a:r>
            <a:r>
              <a:rPr sz="1800" spc="-20" dirty="0">
                <a:latin typeface="Times New Roman"/>
                <a:cs typeface="Times New Roman"/>
              </a:rPr>
              <a:t> </a:t>
            </a:r>
            <a:r>
              <a:rPr sz="1800" spc="-10" dirty="0">
                <a:latin typeface="Times New Roman"/>
                <a:cs typeface="Times New Roman"/>
              </a:rPr>
              <a:t>polimerizzano</a:t>
            </a:r>
            <a:r>
              <a:rPr sz="1800" spc="-30" dirty="0">
                <a:latin typeface="Times New Roman"/>
                <a:cs typeface="Times New Roman"/>
              </a:rPr>
              <a:t> </a:t>
            </a:r>
            <a:r>
              <a:rPr sz="1800" dirty="0">
                <a:latin typeface="Times New Roman"/>
                <a:cs typeface="Times New Roman"/>
              </a:rPr>
              <a:t>con</a:t>
            </a:r>
            <a:r>
              <a:rPr sz="1800" spc="-20" dirty="0">
                <a:latin typeface="Times New Roman"/>
                <a:cs typeface="Times New Roman"/>
              </a:rPr>
              <a:t> </a:t>
            </a:r>
            <a:r>
              <a:rPr sz="1800" spc="-10" dirty="0">
                <a:latin typeface="Times New Roman"/>
                <a:cs typeface="Times New Roman"/>
              </a:rPr>
              <a:t>difficoltà</a:t>
            </a:r>
            <a:endParaRPr sz="1800">
              <a:latin typeface="Times New Roman"/>
              <a:cs typeface="Times New Roman"/>
            </a:endParaRPr>
          </a:p>
        </p:txBody>
      </p:sp>
      <p:grpSp>
        <p:nvGrpSpPr>
          <p:cNvPr id="7" name="object 7"/>
          <p:cNvGrpSpPr/>
          <p:nvPr/>
        </p:nvGrpSpPr>
        <p:grpSpPr>
          <a:xfrm>
            <a:off x="4575175" y="4064380"/>
            <a:ext cx="3195955" cy="1982470"/>
            <a:chOff x="4575175" y="4064380"/>
            <a:chExt cx="3195955" cy="1982470"/>
          </a:xfrm>
        </p:grpSpPr>
        <p:sp>
          <p:nvSpPr>
            <p:cNvPr id="8" name="object 8"/>
            <p:cNvSpPr/>
            <p:nvPr/>
          </p:nvSpPr>
          <p:spPr>
            <a:xfrm>
              <a:off x="6804279" y="4077080"/>
              <a:ext cx="953769" cy="648335"/>
            </a:xfrm>
            <a:custGeom>
              <a:avLst/>
              <a:gdLst/>
              <a:ahLst/>
              <a:cxnLst/>
              <a:rect l="l" t="t" r="r" b="b"/>
              <a:pathLst>
                <a:path w="953770" h="648335">
                  <a:moveTo>
                    <a:pt x="0" y="323977"/>
                  </a:moveTo>
                  <a:lnTo>
                    <a:pt x="12593" y="249687"/>
                  </a:lnTo>
                  <a:lnTo>
                    <a:pt x="27799" y="214706"/>
                  </a:lnTo>
                  <a:lnTo>
                    <a:pt x="48467" y="181493"/>
                  </a:lnTo>
                  <a:lnTo>
                    <a:pt x="74239" y="150289"/>
                  </a:lnTo>
                  <a:lnTo>
                    <a:pt x="104759" y="121339"/>
                  </a:lnTo>
                  <a:lnTo>
                    <a:pt x="139668" y="94884"/>
                  </a:lnTo>
                  <a:lnTo>
                    <a:pt x="178608" y="71169"/>
                  </a:lnTo>
                  <a:lnTo>
                    <a:pt x="221222" y="50435"/>
                  </a:lnTo>
                  <a:lnTo>
                    <a:pt x="267153" y="32926"/>
                  </a:lnTo>
                  <a:lnTo>
                    <a:pt x="316042" y="18885"/>
                  </a:lnTo>
                  <a:lnTo>
                    <a:pt x="367532" y="8555"/>
                  </a:lnTo>
                  <a:lnTo>
                    <a:pt x="421266" y="2179"/>
                  </a:lnTo>
                  <a:lnTo>
                    <a:pt x="476885" y="0"/>
                  </a:lnTo>
                  <a:lnTo>
                    <a:pt x="532478" y="2179"/>
                  </a:lnTo>
                  <a:lnTo>
                    <a:pt x="586190" y="8555"/>
                  </a:lnTo>
                  <a:lnTo>
                    <a:pt x="637661" y="18885"/>
                  </a:lnTo>
                  <a:lnTo>
                    <a:pt x="686535" y="32926"/>
                  </a:lnTo>
                  <a:lnTo>
                    <a:pt x="732453" y="50435"/>
                  </a:lnTo>
                  <a:lnTo>
                    <a:pt x="775058" y="71169"/>
                  </a:lnTo>
                  <a:lnTo>
                    <a:pt x="813990" y="94884"/>
                  </a:lnTo>
                  <a:lnTo>
                    <a:pt x="848893" y="121339"/>
                  </a:lnTo>
                  <a:lnTo>
                    <a:pt x="879408" y="150289"/>
                  </a:lnTo>
                  <a:lnTo>
                    <a:pt x="905178" y="181493"/>
                  </a:lnTo>
                  <a:lnTo>
                    <a:pt x="925844" y="214706"/>
                  </a:lnTo>
                  <a:lnTo>
                    <a:pt x="941049" y="249687"/>
                  </a:lnTo>
                  <a:lnTo>
                    <a:pt x="953643" y="323977"/>
                  </a:lnTo>
                  <a:lnTo>
                    <a:pt x="950435" y="361787"/>
                  </a:lnTo>
                  <a:lnTo>
                    <a:pt x="925844" y="433312"/>
                  </a:lnTo>
                  <a:lnTo>
                    <a:pt x="905178" y="466541"/>
                  </a:lnTo>
                  <a:lnTo>
                    <a:pt x="879408" y="497757"/>
                  </a:lnTo>
                  <a:lnTo>
                    <a:pt x="848893" y="526717"/>
                  </a:lnTo>
                  <a:lnTo>
                    <a:pt x="813990" y="553180"/>
                  </a:lnTo>
                  <a:lnTo>
                    <a:pt x="775058" y="576901"/>
                  </a:lnTo>
                  <a:lnTo>
                    <a:pt x="732453" y="597639"/>
                  </a:lnTo>
                  <a:lnTo>
                    <a:pt x="686535" y="615151"/>
                  </a:lnTo>
                  <a:lnTo>
                    <a:pt x="637661" y="629194"/>
                  </a:lnTo>
                  <a:lnTo>
                    <a:pt x="586190" y="639524"/>
                  </a:lnTo>
                  <a:lnTo>
                    <a:pt x="532478" y="645901"/>
                  </a:lnTo>
                  <a:lnTo>
                    <a:pt x="476885" y="648081"/>
                  </a:lnTo>
                  <a:lnTo>
                    <a:pt x="421266" y="645901"/>
                  </a:lnTo>
                  <a:lnTo>
                    <a:pt x="367532" y="639524"/>
                  </a:lnTo>
                  <a:lnTo>
                    <a:pt x="316042" y="629194"/>
                  </a:lnTo>
                  <a:lnTo>
                    <a:pt x="267153" y="615151"/>
                  </a:lnTo>
                  <a:lnTo>
                    <a:pt x="221222" y="597639"/>
                  </a:lnTo>
                  <a:lnTo>
                    <a:pt x="178608" y="576901"/>
                  </a:lnTo>
                  <a:lnTo>
                    <a:pt x="139668" y="553180"/>
                  </a:lnTo>
                  <a:lnTo>
                    <a:pt x="104759" y="526717"/>
                  </a:lnTo>
                  <a:lnTo>
                    <a:pt x="74239" y="497757"/>
                  </a:lnTo>
                  <a:lnTo>
                    <a:pt x="48467" y="466541"/>
                  </a:lnTo>
                  <a:lnTo>
                    <a:pt x="27799" y="433312"/>
                  </a:lnTo>
                  <a:lnTo>
                    <a:pt x="12593" y="398313"/>
                  </a:lnTo>
                  <a:lnTo>
                    <a:pt x="0" y="323977"/>
                  </a:lnTo>
                  <a:close/>
                </a:path>
              </a:pathLst>
            </a:custGeom>
            <a:ln w="25400">
              <a:solidFill>
                <a:srgbClr val="FF0000"/>
              </a:solidFill>
            </a:ln>
          </p:spPr>
          <p:txBody>
            <a:bodyPr wrap="square" lIns="0" tIns="0" rIns="0" bIns="0" rtlCol="0"/>
            <a:lstStyle/>
            <a:p>
              <a:endParaRPr/>
            </a:p>
          </p:txBody>
        </p:sp>
        <p:sp>
          <p:nvSpPr>
            <p:cNvPr id="9" name="object 9"/>
            <p:cNvSpPr/>
            <p:nvPr/>
          </p:nvSpPr>
          <p:spPr>
            <a:xfrm>
              <a:off x="4575175" y="4581143"/>
              <a:ext cx="2229485" cy="1465580"/>
            </a:xfrm>
            <a:custGeom>
              <a:avLst/>
              <a:gdLst/>
              <a:ahLst/>
              <a:cxnLst/>
              <a:rect l="l" t="t" r="r" b="b"/>
              <a:pathLst>
                <a:path w="2229484" h="1465579">
                  <a:moveTo>
                    <a:pt x="2149514" y="34962"/>
                  </a:moveTo>
                  <a:lnTo>
                    <a:pt x="0" y="1441208"/>
                  </a:lnTo>
                  <a:lnTo>
                    <a:pt x="15621" y="1465122"/>
                  </a:lnTo>
                  <a:lnTo>
                    <a:pt x="2165183" y="58889"/>
                  </a:lnTo>
                  <a:lnTo>
                    <a:pt x="2149514" y="34962"/>
                  </a:lnTo>
                  <a:close/>
                </a:path>
                <a:path w="2229484" h="1465579">
                  <a:moveTo>
                    <a:pt x="2213264" y="27177"/>
                  </a:moveTo>
                  <a:lnTo>
                    <a:pt x="2161413" y="27177"/>
                  </a:lnTo>
                  <a:lnTo>
                    <a:pt x="2177160" y="51053"/>
                  </a:lnTo>
                  <a:lnTo>
                    <a:pt x="2165183" y="58889"/>
                  </a:lnTo>
                  <a:lnTo>
                    <a:pt x="2180844" y="82803"/>
                  </a:lnTo>
                  <a:lnTo>
                    <a:pt x="2213264" y="27177"/>
                  </a:lnTo>
                  <a:close/>
                </a:path>
                <a:path w="2229484" h="1465579">
                  <a:moveTo>
                    <a:pt x="2161413" y="27177"/>
                  </a:moveTo>
                  <a:lnTo>
                    <a:pt x="2149514" y="34962"/>
                  </a:lnTo>
                  <a:lnTo>
                    <a:pt x="2165183" y="58889"/>
                  </a:lnTo>
                  <a:lnTo>
                    <a:pt x="2177160" y="51053"/>
                  </a:lnTo>
                  <a:lnTo>
                    <a:pt x="2161413" y="27177"/>
                  </a:lnTo>
                  <a:close/>
                </a:path>
                <a:path w="2229484" h="1465579">
                  <a:moveTo>
                    <a:pt x="2229104" y="0"/>
                  </a:moveTo>
                  <a:lnTo>
                    <a:pt x="2133854" y="11048"/>
                  </a:lnTo>
                  <a:lnTo>
                    <a:pt x="2149514" y="34962"/>
                  </a:lnTo>
                  <a:lnTo>
                    <a:pt x="2161413" y="27177"/>
                  </a:lnTo>
                  <a:lnTo>
                    <a:pt x="2213264" y="27177"/>
                  </a:lnTo>
                  <a:lnTo>
                    <a:pt x="2229104" y="0"/>
                  </a:lnTo>
                  <a:close/>
                </a:path>
              </a:pathLst>
            </a:custGeom>
            <a:solidFill>
              <a:srgbClr val="FF0000"/>
            </a:solidFill>
          </p:spPr>
          <p:txBody>
            <a:bodyPr wrap="square" lIns="0" tIns="0" rIns="0" bIns="0" rtlCol="0"/>
            <a:lstStyle/>
            <a:p>
              <a:endParaRPr/>
            </a:p>
          </p:txBody>
        </p:sp>
      </p:gr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42732" y="1988385"/>
            <a:ext cx="5650767" cy="3940455"/>
          </a:xfrm>
          <a:prstGeom prst="rect">
            <a:avLst/>
          </a:prstGeom>
        </p:spPr>
      </p:pic>
      <p:grpSp>
        <p:nvGrpSpPr>
          <p:cNvPr id="3" name="object 3"/>
          <p:cNvGrpSpPr/>
          <p:nvPr/>
        </p:nvGrpSpPr>
        <p:grpSpPr>
          <a:xfrm>
            <a:off x="382841" y="292481"/>
            <a:ext cx="8306434" cy="1509395"/>
            <a:chOff x="382841" y="292481"/>
            <a:chExt cx="8306434" cy="1509395"/>
          </a:xfrm>
        </p:grpSpPr>
        <p:pic>
          <p:nvPicPr>
            <p:cNvPr id="4" name="object 4"/>
            <p:cNvPicPr/>
            <p:nvPr/>
          </p:nvPicPr>
          <p:blipFill>
            <a:blip r:embed="rId3" cstate="print"/>
            <a:stretch>
              <a:fillRect/>
            </a:stretch>
          </p:blipFill>
          <p:spPr>
            <a:xfrm>
              <a:off x="847725" y="292481"/>
              <a:ext cx="7362825" cy="1323975"/>
            </a:xfrm>
            <a:prstGeom prst="rect">
              <a:avLst/>
            </a:prstGeom>
          </p:spPr>
        </p:pic>
        <p:sp>
          <p:nvSpPr>
            <p:cNvPr id="5" name="object 5"/>
            <p:cNvSpPr/>
            <p:nvPr/>
          </p:nvSpPr>
          <p:spPr>
            <a:xfrm>
              <a:off x="395541" y="692632"/>
              <a:ext cx="8281034" cy="1096645"/>
            </a:xfrm>
            <a:custGeom>
              <a:avLst/>
              <a:gdLst/>
              <a:ahLst/>
              <a:cxnLst/>
              <a:rect l="l" t="t" r="r" b="b"/>
              <a:pathLst>
                <a:path w="8281034" h="1096645">
                  <a:moveTo>
                    <a:pt x="8280908" y="0"/>
                  </a:moveTo>
                  <a:lnTo>
                    <a:pt x="0" y="0"/>
                  </a:lnTo>
                  <a:lnTo>
                    <a:pt x="0" y="1096543"/>
                  </a:lnTo>
                  <a:lnTo>
                    <a:pt x="8280908" y="1096543"/>
                  </a:lnTo>
                  <a:lnTo>
                    <a:pt x="8280908" y="0"/>
                  </a:lnTo>
                  <a:close/>
                </a:path>
              </a:pathLst>
            </a:custGeom>
            <a:solidFill>
              <a:srgbClr val="FFFFFF"/>
            </a:solidFill>
          </p:spPr>
          <p:txBody>
            <a:bodyPr wrap="square" lIns="0" tIns="0" rIns="0" bIns="0" rtlCol="0"/>
            <a:lstStyle/>
            <a:p>
              <a:endParaRPr/>
            </a:p>
          </p:txBody>
        </p:sp>
        <p:sp>
          <p:nvSpPr>
            <p:cNvPr id="6" name="object 6"/>
            <p:cNvSpPr/>
            <p:nvPr/>
          </p:nvSpPr>
          <p:spPr>
            <a:xfrm>
              <a:off x="395541" y="692632"/>
              <a:ext cx="8281034" cy="1096645"/>
            </a:xfrm>
            <a:custGeom>
              <a:avLst/>
              <a:gdLst/>
              <a:ahLst/>
              <a:cxnLst/>
              <a:rect l="l" t="t" r="r" b="b"/>
              <a:pathLst>
                <a:path w="8281034" h="1096645">
                  <a:moveTo>
                    <a:pt x="0" y="1096543"/>
                  </a:moveTo>
                  <a:lnTo>
                    <a:pt x="8280908" y="1096543"/>
                  </a:lnTo>
                  <a:lnTo>
                    <a:pt x="8280908" y="0"/>
                  </a:lnTo>
                  <a:lnTo>
                    <a:pt x="0" y="0"/>
                  </a:lnTo>
                  <a:lnTo>
                    <a:pt x="0" y="1096543"/>
                  </a:lnTo>
                  <a:close/>
                </a:path>
              </a:pathLst>
            </a:custGeom>
            <a:ln w="25400">
              <a:solidFill>
                <a:srgbClr val="FFFFFF"/>
              </a:solidFill>
            </a:ln>
          </p:spPr>
          <p:txBody>
            <a:bodyPr wrap="square" lIns="0" tIns="0" rIns="0" bIns="0" rtlCol="0"/>
            <a:lstStyle/>
            <a:p>
              <a:endParaRPr/>
            </a:p>
          </p:txBody>
        </p:sp>
      </p:gr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8452" y="963295"/>
            <a:ext cx="154559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000000"/>
                </a:solidFill>
                <a:latin typeface="Times New Roman"/>
                <a:cs typeface="Times New Roman"/>
              </a:rPr>
              <a:t>Iniziazione:</a:t>
            </a:r>
            <a:endParaRPr sz="2400">
              <a:latin typeface="Times New Roman"/>
              <a:cs typeface="Times New Roman"/>
            </a:endParaRPr>
          </a:p>
        </p:txBody>
      </p:sp>
      <p:sp>
        <p:nvSpPr>
          <p:cNvPr id="3" name="object 3"/>
          <p:cNvSpPr txBox="1"/>
          <p:nvPr/>
        </p:nvSpPr>
        <p:spPr>
          <a:xfrm>
            <a:off x="1313052" y="1606422"/>
            <a:ext cx="2517775" cy="574675"/>
          </a:xfrm>
          <a:prstGeom prst="rect">
            <a:avLst/>
          </a:prstGeom>
        </p:spPr>
        <p:txBody>
          <a:bodyPr vert="horz" wrap="square" lIns="0" tIns="12700" rIns="0" bIns="0" rtlCol="0">
            <a:spAutoFit/>
          </a:bodyPr>
          <a:lstStyle/>
          <a:p>
            <a:pPr marL="324485" indent="-287020">
              <a:lnSpc>
                <a:spcPct val="100000"/>
              </a:lnSpc>
              <a:spcBef>
                <a:spcPts val="100"/>
              </a:spcBef>
              <a:buFont typeface="Wingdings"/>
              <a:buChar char=""/>
              <a:tabLst>
                <a:tab pos="324485" algn="l"/>
                <a:tab pos="325120" algn="l"/>
              </a:tabLst>
            </a:pPr>
            <a:r>
              <a:rPr sz="1800" b="1" dirty="0">
                <a:latin typeface="Times New Roman"/>
                <a:cs typeface="Times New Roman"/>
              </a:rPr>
              <a:t>NaOH</a:t>
            </a:r>
            <a:r>
              <a:rPr sz="1800" b="1" spc="-30" dirty="0">
                <a:latin typeface="Times New Roman"/>
                <a:cs typeface="Times New Roman"/>
              </a:rPr>
              <a:t> </a:t>
            </a:r>
            <a:r>
              <a:rPr sz="1800" b="1" dirty="0">
                <a:latin typeface="Times New Roman"/>
                <a:cs typeface="Times New Roman"/>
              </a:rPr>
              <a:t>in</a:t>
            </a:r>
            <a:r>
              <a:rPr sz="1800" b="1" spc="-10" dirty="0">
                <a:latin typeface="Times New Roman"/>
                <a:cs typeface="Times New Roman"/>
              </a:rPr>
              <a:t> </a:t>
            </a:r>
            <a:r>
              <a:rPr sz="1800" b="1" dirty="0">
                <a:latin typeface="Times New Roman"/>
                <a:cs typeface="Times New Roman"/>
              </a:rPr>
              <a:t>acqua</a:t>
            </a:r>
            <a:r>
              <a:rPr sz="1800" b="1" spc="-10" dirty="0">
                <a:latin typeface="Times New Roman"/>
                <a:cs typeface="Times New Roman"/>
              </a:rPr>
              <a:t> </a:t>
            </a:r>
            <a:r>
              <a:rPr sz="1800" b="1" dirty="0">
                <a:latin typeface="Times New Roman"/>
                <a:cs typeface="Times New Roman"/>
              </a:rPr>
              <a:t>(OH</a:t>
            </a:r>
            <a:r>
              <a:rPr sz="1800" b="1" baseline="25462" dirty="0">
                <a:latin typeface="Times New Roman"/>
                <a:cs typeface="Times New Roman"/>
              </a:rPr>
              <a:t>-</a:t>
            </a:r>
            <a:r>
              <a:rPr sz="1800" b="1" spc="-50" dirty="0">
                <a:latin typeface="Times New Roman"/>
                <a:cs typeface="Times New Roman"/>
              </a:rPr>
              <a:t>)</a:t>
            </a:r>
            <a:endParaRPr sz="1800">
              <a:latin typeface="Times New Roman"/>
              <a:cs typeface="Times New Roman"/>
            </a:endParaRPr>
          </a:p>
          <a:p>
            <a:pPr marL="324485" indent="-287020">
              <a:lnSpc>
                <a:spcPct val="100000"/>
              </a:lnSpc>
              <a:buFont typeface="Wingdings"/>
              <a:buChar char=""/>
              <a:tabLst>
                <a:tab pos="324485" algn="l"/>
                <a:tab pos="325120" algn="l"/>
              </a:tabLst>
            </a:pPr>
            <a:r>
              <a:rPr sz="1800" b="1" spc="-20" dirty="0">
                <a:latin typeface="Times New Roman"/>
                <a:cs typeface="Times New Roman"/>
              </a:rPr>
              <a:t>R-</a:t>
            </a:r>
            <a:r>
              <a:rPr sz="1800" b="1" dirty="0">
                <a:latin typeface="Times New Roman"/>
                <a:cs typeface="Times New Roman"/>
              </a:rPr>
              <a:t>ONa</a:t>
            </a:r>
            <a:r>
              <a:rPr sz="1800" b="1" spc="434" dirty="0">
                <a:latin typeface="Times New Roman"/>
                <a:cs typeface="Times New Roman"/>
              </a:rPr>
              <a:t> </a:t>
            </a:r>
            <a:r>
              <a:rPr sz="1800" b="1" spc="-10" dirty="0">
                <a:latin typeface="Times New Roman"/>
                <a:cs typeface="Times New Roman"/>
              </a:rPr>
              <a:t>(R-</a:t>
            </a:r>
            <a:r>
              <a:rPr sz="1800" b="1" spc="-20" dirty="0">
                <a:latin typeface="Times New Roman"/>
                <a:cs typeface="Times New Roman"/>
              </a:rPr>
              <a:t>O</a:t>
            </a:r>
            <a:r>
              <a:rPr sz="1800" b="1" spc="-30" baseline="25462" dirty="0">
                <a:latin typeface="Times New Roman"/>
                <a:cs typeface="Times New Roman"/>
              </a:rPr>
              <a:t>-</a:t>
            </a:r>
            <a:r>
              <a:rPr sz="1800" b="1" spc="-50" dirty="0">
                <a:latin typeface="Times New Roman"/>
                <a:cs typeface="Times New Roman"/>
              </a:rPr>
              <a:t>)</a:t>
            </a:r>
            <a:endParaRPr sz="1800">
              <a:latin typeface="Times New Roman"/>
              <a:cs typeface="Times New Roman"/>
            </a:endParaRPr>
          </a:p>
        </p:txBody>
      </p:sp>
      <p:sp>
        <p:nvSpPr>
          <p:cNvPr id="4" name="object 4"/>
          <p:cNvSpPr txBox="1"/>
          <p:nvPr/>
        </p:nvSpPr>
        <p:spPr>
          <a:xfrm>
            <a:off x="4326763" y="1708531"/>
            <a:ext cx="126365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Times New Roman"/>
                <a:cs typeface="Times New Roman"/>
              </a:rPr>
              <a:t>Addiz.</a:t>
            </a:r>
            <a:r>
              <a:rPr sz="1400" spc="-25" dirty="0">
                <a:latin typeface="Times New Roman"/>
                <a:cs typeface="Times New Roman"/>
              </a:rPr>
              <a:t> </a:t>
            </a:r>
            <a:r>
              <a:rPr sz="1400" spc="-10" dirty="0">
                <a:latin typeface="Times New Roman"/>
                <a:cs typeface="Times New Roman"/>
              </a:rPr>
              <a:t>nucleofila</a:t>
            </a:r>
            <a:endParaRPr sz="1400">
              <a:latin typeface="Times New Roman"/>
              <a:cs typeface="Times New Roman"/>
            </a:endParaRPr>
          </a:p>
        </p:txBody>
      </p:sp>
      <p:sp>
        <p:nvSpPr>
          <p:cNvPr id="5" name="object 5"/>
          <p:cNvSpPr/>
          <p:nvPr/>
        </p:nvSpPr>
        <p:spPr>
          <a:xfrm>
            <a:off x="3995928" y="1933575"/>
            <a:ext cx="2232660" cy="111125"/>
          </a:xfrm>
          <a:custGeom>
            <a:avLst/>
            <a:gdLst/>
            <a:ahLst/>
            <a:cxnLst/>
            <a:rect l="l" t="t" r="r" b="b"/>
            <a:pathLst>
              <a:path w="2232660" h="111125">
                <a:moveTo>
                  <a:pt x="2194505" y="55245"/>
                </a:moveTo>
                <a:lnTo>
                  <a:pt x="2127885" y="94107"/>
                </a:lnTo>
                <a:lnTo>
                  <a:pt x="2126361" y="99949"/>
                </a:lnTo>
                <a:lnTo>
                  <a:pt x="2129028" y="104521"/>
                </a:lnTo>
                <a:lnTo>
                  <a:pt x="2131568" y="109092"/>
                </a:lnTo>
                <a:lnTo>
                  <a:pt x="2137410" y="110616"/>
                </a:lnTo>
                <a:lnTo>
                  <a:pt x="2215959" y="64770"/>
                </a:lnTo>
                <a:lnTo>
                  <a:pt x="2213356" y="64770"/>
                </a:lnTo>
                <a:lnTo>
                  <a:pt x="2213356" y="63500"/>
                </a:lnTo>
                <a:lnTo>
                  <a:pt x="2208657" y="63500"/>
                </a:lnTo>
                <a:lnTo>
                  <a:pt x="2194505" y="55245"/>
                </a:lnTo>
                <a:close/>
              </a:path>
              <a:path w="2232660" h="111125">
                <a:moveTo>
                  <a:pt x="2178177" y="45720"/>
                </a:moveTo>
                <a:lnTo>
                  <a:pt x="0" y="45720"/>
                </a:lnTo>
                <a:lnTo>
                  <a:pt x="0" y="64770"/>
                </a:lnTo>
                <a:lnTo>
                  <a:pt x="2178177" y="64770"/>
                </a:lnTo>
                <a:lnTo>
                  <a:pt x="2194505" y="55245"/>
                </a:lnTo>
                <a:lnTo>
                  <a:pt x="2178177" y="45720"/>
                </a:lnTo>
                <a:close/>
              </a:path>
              <a:path w="2232660" h="111125">
                <a:moveTo>
                  <a:pt x="2215960" y="45720"/>
                </a:moveTo>
                <a:lnTo>
                  <a:pt x="2213356" y="45720"/>
                </a:lnTo>
                <a:lnTo>
                  <a:pt x="2213356" y="64770"/>
                </a:lnTo>
                <a:lnTo>
                  <a:pt x="2215959" y="64770"/>
                </a:lnTo>
                <a:lnTo>
                  <a:pt x="2232279" y="55245"/>
                </a:lnTo>
                <a:lnTo>
                  <a:pt x="2215960" y="45720"/>
                </a:lnTo>
                <a:close/>
              </a:path>
              <a:path w="2232660" h="111125">
                <a:moveTo>
                  <a:pt x="2208657" y="46989"/>
                </a:moveTo>
                <a:lnTo>
                  <a:pt x="2194505" y="55245"/>
                </a:lnTo>
                <a:lnTo>
                  <a:pt x="2208657" y="63500"/>
                </a:lnTo>
                <a:lnTo>
                  <a:pt x="2208657" y="46989"/>
                </a:lnTo>
                <a:close/>
              </a:path>
              <a:path w="2232660" h="111125">
                <a:moveTo>
                  <a:pt x="2213356" y="46989"/>
                </a:moveTo>
                <a:lnTo>
                  <a:pt x="2208657" y="46989"/>
                </a:lnTo>
                <a:lnTo>
                  <a:pt x="2208657" y="63500"/>
                </a:lnTo>
                <a:lnTo>
                  <a:pt x="2213356" y="63500"/>
                </a:lnTo>
                <a:lnTo>
                  <a:pt x="2213356" y="46989"/>
                </a:lnTo>
                <a:close/>
              </a:path>
              <a:path w="2232660" h="111125">
                <a:moveTo>
                  <a:pt x="2137410" y="0"/>
                </a:moveTo>
                <a:lnTo>
                  <a:pt x="2131568" y="1524"/>
                </a:lnTo>
                <a:lnTo>
                  <a:pt x="2129028" y="5969"/>
                </a:lnTo>
                <a:lnTo>
                  <a:pt x="2126361" y="10540"/>
                </a:lnTo>
                <a:lnTo>
                  <a:pt x="2127885" y="16383"/>
                </a:lnTo>
                <a:lnTo>
                  <a:pt x="2194505" y="55245"/>
                </a:lnTo>
                <a:lnTo>
                  <a:pt x="2208657" y="46989"/>
                </a:lnTo>
                <a:lnTo>
                  <a:pt x="2213356" y="46989"/>
                </a:lnTo>
                <a:lnTo>
                  <a:pt x="2213356" y="45720"/>
                </a:lnTo>
                <a:lnTo>
                  <a:pt x="2215960" y="45720"/>
                </a:lnTo>
                <a:lnTo>
                  <a:pt x="2141982" y="2539"/>
                </a:lnTo>
                <a:lnTo>
                  <a:pt x="2137410" y="0"/>
                </a:lnTo>
                <a:close/>
              </a:path>
            </a:pathLst>
          </a:custGeom>
          <a:solidFill>
            <a:srgbClr val="000000"/>
          </a:solidFill>
        </p:spPr>
        <p:txBody>
          <a:bodyPr wrap="square" lIns="0" tIns="0" rIns="0" bIns="0" rtlCol="0"/>
          <a:lstStyle/>
          <a:p>
            <a:endParaRPr/>
          </a:p>
        </p:txBody>
      </p:sp>
      <p:sp>
        <p:nvSpPr>
          <p:cNvPr id="6" name="object 6"/>
          <p:cNvSpPr txBox="1"/>
          <p:nvPr/>
        </p:nvSpPr>
        <p:spPr>
          <a:xfrm>
            <a:off x="7438135" y="1831975"/>
            <a:ext cx="520700" cy="208279"/>
          </a:xfrm>
          <a:prstGeom prst="rect">
            <a:avLst/>
          </a:prstGeom>
        </p:spPr>
        <p:txBody>
          <a:bodyPr vert="horz" wrap="square" lIns="0" tIns="12700" rIns="0" bIns="0" rtlCol="0">
            <a:spAutoFit/>
          </a:bodyPr>
          <a:lstStyle/>
          <a:p>
            <a:pPr marL="12700">
              <a:lnSpc>
                <a:spcPct val="100000"/>
              </a:lnSpc>
              <a:spcBef>
                <a:spcPts val="100"/>
              </a:spcBef>
              <a:tabLst>
                <a:tab pos="431165" algn="l"/>
              </a:tabLst>
            </a:pPr>
            <a:r>
              <a:rPr sz="1200" b="1" spc="-50" dirty="0">
                <a:latin typeface="Times New Roman"/>
                <a:cs typeface="Times New Roman"/>
              </a:rPr>
              <a:t>2</a:t>
            </a:r>
            <a:r>
              <a:rPr sz="1200" b="1" dirty="0">
                <a:latin typeface="Times New Roman"/>
                <a:cs typeface="Times New Roman"/>
              </a:rPr>
              <a:t>	</a:t>
            </a:r>
            <a:r>
              <a:rPr sz="1200" b="1" spc="-50" dirty="0">
                <a:latin typeface="Times New Roman"/>
                <a:cs typeface="Times New Roman"/>
              </a:rPr>
              <a:t>2</a:t>
            </a:r>
            <a:endParaRPr sz="1200">
              <a:latin typeface="Times New Roman"/>
              <a:cs typeface="Times New Roman"/>
            </a:endParaRPr>
          </a:p>
        </p:txBody>
      </p:sp>
      <p:sp>
        <p:nvSpPr>
          <p:cNvPr id="7" name="object 7"/>
          <p:cNvSpPr txBox="1"/>
          <p:nvPr/>
        </p:nvSpPr>
        <p:spPr>
          <a:xfrm>
            <a:off x="6414008" y="1699386"/>
            <a:ext cx="1824989" cy="574040"/>
          </a:xfrm>
          <a:prstGeom prst="rect">
            <a:avLst/>
          </a:prstGeom>
        </p:spPr>
        <p:txBody>
          <a:bodyPr vert="horz" wrap="square" lIns="0" tIns="12700" rIns="0" bIns="0" rtlCol="0">
            <a:spAutoFit/>
          </a:bodyPr>
          <a:lstStyle/>
          <a:p>
            <a:pPr marL="337185" indent="-287020">
              <a:lnSpc>
                <a:spcPct val="100000"/>
              </a:lnSpc>
              <a:spcBef>
                <a:spcPts val="100"/>
              </a:spcBef>
              <a:buFont typeface="Wingdings"/>
              <a:buChar char=""/>
              <a:tabLst>
                <a:tab pos="337185" algn="l"/>
                <a:tab pos="337820" algn="l"/>
              </a:tabLst>
            </a:pPr>
            <a:r>
              <a:rPr sz="1800" b="1" dirty="0">
                <a:latin typeface="Times New Roman"/>
                <a:cs typeface="Times New Roman"/>
              </a:rPr>
              <a:t>HOCH</a:t>
            </a:r>
            <a:r>
              <a:rPr sz="1800" b="1" spc="120" dirty="0">
                <a:latin typeface="Times New Roman"/>
                <a:cs typeface="Times New Roman"/>
              </a:rPr>
              <a:t> </a:t>
            </a:r>
            <a:r>
              <a:rPr sz="1800" b="1" dirty="0">
                <a:latin typeface="Times New Roman"/>
                <a:cs typeface="Times New Roman"/>
              </a:rPr>
              <a:t>CH</a:t>
            </a:r>
            <a:r>
              <a:rPr sz="1800" b="1" spc="125" dirty="0">
                <a:latin typeface="Times New Roman"/>
                <a:cs typeface="Times New Roman"/>
              </a:rPr>
              <a:t> </a:t>
            </a:r>
            <a:r>
              <a:rPr sz="1800" b="1" spc="-25" dirty="0">
                <a:latin typeface="Times New Roman"/>
                <a:cs typeface="Times New Roman"/>
              </a:rPr>
              <a:t>O</a:t>
            </a:r>
            <a:r>
              <a:rPr sz="1800" b="1" spc="-37" baseline="25462" dirty="0">
                <a:latin typeface="Times New Roman"/>
                <a:cs typeface="Times New Roman"/>
              </a:rPr>
              <a:t>-</a:t>
            </a:r>
            <a:endParaRPr sz="1800" baseline="25462">
              <a:latin typeface="Times New Roman"/>
              <a:cs typeface="Times New Roman"/>
            </a:endParaRPr>
          </a:p>
          <a:p>
            <a:pPr marL="337185" indent="-287020">
              <a:lnSpc>
                <a:spcPct val="100000"/>
              </a:lnSpc>
              <a:buFont typeface="Wingdings"/>
              <a:buChar char=""/>
              <a:tabLst>
                <a:tab pos="337185" algn="l"/>
                <a:tab pos="337820" algn="l"/>
              </a:tabLst>
            </a:pPr>
            <a:r>
              <a:rPr sz="1800" b="1" spc="-20" dirty="0">
                <a:latin typeface="Times New Roman"/>
                <a:cs typeface="Times New Roman"/>
              </a:rPr>
              <a:t>R-</a:t>
            </a:r>
            <a:r>
              <a:rPr sz="1800" b="1" spc="-10" dirty="0">
                <a:latin typeface="Times New Roman"/>
                <a:cs typeface="Times New Roman"/>
              </a:rPr>
              <a:t>OCH</a:t>
            </a:r>
            <a:r>
              <a:rPr sz="1800" b="1" spc="-15" baseline="-20833" dirty="0">
                <a:latin typeface="Times New Roman"/>
                <a:cs typeface="Times New Roman"/>
              </a:rPr>
              <a:t>2</a:t>
            </a:r>
            <a:r>
              <a:rPr sz="1800" b="1" spc="-10" dirty="0">
                <a:latin typeface="Times New Roman"/>
                <a:cs typeface="Times New Roman"/>
              </a:rPr>
              <a:t>CH</a:t>
            </a:r>
            <a:r>
              <a:rPr sz="1800" b="1" spc="-15" baseline="-20833" dirty="0">
                <a:latin typeface="Times New Roman"/>
                <a:cs typeface="Times New Roman"/>
              </a:rPr>
              <a:t>2</a:t>
            </a:r>
            <a:r>
              <a:rPr sz="1800" b="1" spc="-10" dirty="0">
                <a:latin typeface="Times New Roman"/>
                <a:cs typeface="Times New Roman"/>
              </a:rPr>
              <a:t>O</a:t>
            </a:r>
            <a:endParaRPr sz="1800">
              <a:latin typeface="Times New Roman"/>
              <a:cs typeface="Times New Roman"/>
            </a:endParaRPr>
          </a:p>
        </p:txBody>
      </p:sp>
      <p:sp>
        <p:nvSpPr>
          <p:cNvPr id="8" name="object 8"/>
          <p:cNvSpPr txBox="1"/>
          <p:nvPr/>
        </p:nvSpPr>
        <p:spPr>
          <a:xfrm>
            <a:off x="8174481" y="1981327"/>
            <a:ext cx="762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a:t>
            </a:r>
            <a:endParaRPr sz="1200">
              <a:latin typeface="Times New Roman"/>
              <a:cs typeface="Times New Roman"/>
            </a:endParaRPr>
          </a:p>
        </p:txBody>
      </p:sp>
      <p:pic>
        <p:nvPicPr>
          <p:cNvPr id="9" name="object 9"/>
          <p:cNvPicPr/>
          <p:nvPr/>
        </p:nvPicPr>
        <p:blipFill>
          <a:blip r:embed="rId2" cstate="print"/>
          <a:stretch>
            <a:fillRect/>
          </a:stretch>
        </p:blipFill>
        <p:spPr>
          <a:xfrm>
            <a:off x="4795265" y="2139569"/>
            <a:ext cx="219075" cy="257175"/>
          </a:xfrm>
          <a:prstGeom prst="rect">
            <a:avLst/>
          </a:prstGeom>
        </p:spPr>
      </p:pic>
      <p:grpSp>
        <p:nvGrpSpPr>
          <p:cNvPr id="10" name="object 10"/>
          <p:cNvGrpSpPr/>
          <p:nvPr/>
        </p:nvGrpSpPr>
        <p:grpSpPr>
          <a:xfrm>
            <a:off x="1259636" y="3306406"/>
            <a:ext cx="7345045" cy="2216785"/>
            <a:chOff x="1259636" y="3306406"/>
            <a:chExt cx="7345045" cy="2216785"/>
          </a:xfrm>
        </p:grpSpPr>
        <p:pic>
          <p:nvPicPr>
            <p:cNvPr id="11" name="object 11"/>
            <p:cNvPicPr/>
            <p:nvPr/>
          </p:nvPicPr>
          <p:blipFill>
            <a:blip r:embed="rId3" cstate="print"/>
            <a:stretch>
              <a:fillRect/>
            </a:stretch>
          </p:blipFill>
          <p:spPr>
            <a:xfrm>
              <a:off x="2079986" y="3894281"/>
              <a:ext cx="4942732" cy="1628780"/>
            </a:xfrm>
            <a:prstGeom prst="rect">
              <a:avLst/>
            </a:prstGeom>
          </p:spPr>
        </p:pic>
        <p:sp>
          <p:nvSpPr>
            <p:cNvPr id="12" name="object 12"/>
            <p:cNvSpPr/>
            <p:nvPr/>
          </p:nvSpPr>
          <p:spPr>
            <a:xfrm>
              <a:off x="1259636" y="3306406"/>
              <a:ext cx="7345045" cy="831215"/>
            </a:xfrm>
            <a:custGeom>
              <a:avLst/>
              <a:gdLst/>
              <a:ahLst/>
              <a:cxnLst/>
              <a:rect l="l" t="t" r="r" b="b"/>
              <a:pathLst>
                <a:path w="7345045" h="831214">
                  <a:moveTo>
                    <a:pt x="7344791" y="0"/>
                  </a:moveTo>
                  <a:lnTo>
                    <a:pt x="0" y="0"/>
                  </a:lnTo>
                  <a:lnTo>
                    <a:pt x="0" y="830999"/>
                  </a:lnTo>
                  <a:lnTo>
                    <a:pt x="7344791" y="830999"/>
                  </a:lnTo>
                  <a:lnTo>
                    <a:pt x="7344791"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1338452" y="2968599"/>
            <a:ext cx="7186930" cy="1122045"/>
          </a:xfrm>
          <a:prstGeom prst="rect">
            <a:avLst/>
          </a:prstGeom>
        </p:spPr>
        <p:txBody>
          <a:bodyPr vert="horz" wrap="square" lIns="0" tIns="60960" rIns="0" bIns="0" rtlCol="0">
            <a:spAutoFit/>
          </a:bodyPr>
          <a:lstStyle/>
          <a:p>
            <a:pPr marL="12700">
              <a:lnSpc>
                <a:spcPct val="100000"/>
              </a:lnSpc>
              <a:spcBef>
                <a:spcPts val="480"/>
              </a:spcBef>
            </a:pPr>
            <a:r>
              <a:rPr sz="1800" spc="-10" dirty="0">
                <a:solidFill>
                  <a:srgbClr val="FF0000"/>
                </a:solidFill>
                <a:latin typeface="Times New Roman"/>
                <a:cs typeface="Times New Roman"/>
              </a:rPr>
              <a:t>Complicazioni</a:t>
            </a:r>
            <a:r>
              <a:rPr sz="1800" spc="-10" dirty="0">
                <a:latin typeface="Calibri"/>
                <a:cs typeface="Calibri"/>
              </a:rPr>
              <a:t>:</a:t>
            </a:r>
            <a:endParaRPr sz="1800">
              <a:latin typeface="Calibri"/>
              <a:cs typeface="Calibri"/>
            </a:endParaRPr>
          </a:p>
          <a:p>
            <a:pPr marL="12700" marR="5080" algn="just">
              <a:lnSpc>
                <a:spcPct val="100000"/>
              </a:lnSpc>
              <a:spcBef>
                <a:spcPts val="335"/>
              </a:spcBef>
            </a:pPr>
            <a:r>
              <a:rPr sz="1600" spc="-20" dirty="0">
                <a:latin typeface="Times New Roman"/>
                <a:cs typeface="Times New Roman"/>
              </a:rPr>
              <a:t>L’ossido</a:t>
            </a:r>
            <a:r>
              <a:rPr sz="1600" spc="-30" dirty="0">
                <a:latin typeface="Times New Roman"/>
                <a:cs typeface="Times New Roman"/>
              </a:rPr>
              <a:t> </a:t>
            </a:r>
            <a:r>
              <a:rPr sz="1600" dirty="0">
                <a:latin typeface="Times New Roman"/>
                <a:cs typeface="Times New Roman"/>
              </a:rPr>
              <a:t>di</a:t>
            </a:r>
            <a:r>
              <a:rPr sz="1600" spc="-30" dirty="0">
                <a:latin typeface="Times New Roman"/>
                <a:cs typeface="Times New Roman"/>
              </a:rPr>
              <a:t> </a:t>
            </a:r>
            <a:r>
              <a:rPr sz="1600" dirty="0">
                <a:latin typeface="Times New Roman"/>
                <a:cs typeface="Times New Roman"/>
              </a:rPr>
              <a:t>propilene</a:t>
            </a:r>
            <a:r>
              <a:rPr sz="1600" spc="-35" dirty="0">
                <a:latin typeface="Times New Roman"/>
                <a:cs typeface="Times New Roman"/>
              </a:rPr>
              <a:t> </a:t>
            </a:r>
            <a:r>
              <a:rPr sz="1600" dirty="0">
                <a:latin typeface="Times New Roman"/>
                <a:cs typeface="Times New Roman"/>
              </a:rPr>
              <a:t>reagisce</a:t>
            </a:r>
            <a:r>
              <a:rPr sz="1600" spc="-15" dirty="0">
                <a:latin typeface="Times New Roman"/>
                <a:cs typeface="Times New Roman"/>
              </a:rPr>
              <a:t> </a:t>
            </a:r>
            <a:r>
              <a:rPr sz="1600" dirty="0">
                <a:latin typeface="Times New Roman"/>
                <a:cs typeface="Times New Roman"/>
              </a:rPr>
              <a:t>in</a:t>
            </a:r>
            <a:r>
              <a:rPr sz="1600" spc="-5" dirty="0">
                <a:latin typeface="Times New Roman"/>
                <a:cs typeface="Times New Roman"/>
              </a:rPr>
              <a:t> </a:t>
            </a:r>
            <a:r>
              <a:rPr sz="1600" dirty="0">
                <a:latin typeface="Times New Roman"/>
                <a:cs typeface="Times New Roman"/>
              </a:rPr>
              <a:t>modo</a:t>
            </a:r>
            <a:r>
              <a:rPr sz="1600" spc="-30" dirty="0">
                <a:latin typeface="Times New Roman"/>
                <a:cs typeface="Times New Roman"/>
              </a:rPr>
              <a:t> </a:t>
            </a:r>
            <a:r>
              <a:rPr sz="1600" dirty="0">
                <a:latin typeface="Times New Roman"/>
                <a:cs typeface="Times New Roman"/>
              </a:rPr>
              <a:t>più</a:t>
            </a:r>
            <a:r>
              <a:rPr sz="1600" spc="-30" dirty="0">
                <a:latin typeface="Times New Roman"/>
                <a:cs typeface="Times New Roman"/>
              </a:rPr>
              <a:t> </a:t>
            </a:r>
            <a:r>
              <a:rPr sz="1600" dirty="0">
                <a:latin typeface="Times New Roman"/>
                <a:cs typeface="Times New Roman"/>
              </a:rPr>
              <a:t>complesso</a:t>
            </a:r>
            <a:r>
              <a:rPr sz="1600" spc="-20" dirty="0">
                <a:latin typeface="Times New Roman"/>
                <a:cs typeface="Times New Roman"/>
              </a:rPr>
              <a:t> </a:t>
            </a:r>
            <a:r>
              <a:rPr sz="1600" dirty="0">
                <a:latin typeface="Times New Roman"/>
                <a:cs typeface="Times New Roman"/>
              </a:rPr>
              <a:t>perché</a:t>
            </a:r>
            <a:r>
              <a:rPr sz="1600" spc="-30" dirty="0">
                <a:latin typeface="Times New Roman"/>
                <a:cs typeface="Times New Roman"/>
              </a:rPr>
              <a:t> </a:t>
            </a:r>
            <a:r>
              <a:rPr sz="1600" dirty="0">
                <a:latin typeface="Times New Roman"/>
                <a:cs typeface="Times New Roman"/>
              </a:rPr>
              <a:t>oltre</a:t>
            </a:r>
            <a:r>
              <a:rPr sz="1600" spc="-20" dirty="0">
                <a:latin typeface="Times New Roman"/>
                <a:cs typeface="Times New Roman"/>
              </a:rPr>
              <a:t> </a:t>
            </a:r>
            <a:r>
              <a:rPr sz="1600" dirty="0">
                <a:latin typeface="Times New Roman"/>
                <a:cs typeface="Times New Roman"/>
              </a:rPr>
              <a:t>all’apertura</a:t>
            </a:r>
            <a:r>
              <a:rPr sz="1600" spc="-20" dirty="0">
                <a:latin typeface="Times New Roman"/>
                <a:cs typeface="Times New Roman"/>
              </a:rPr>
              <a:t> </a:t>
            </a:r>
            <a:r>
              <a:rPr sz="1600" dirty="0">
                <a:latin typeface="Times New Roman"/>
                <a:cs typeface="Times New Roman"/>
              </a:rPr>
              <a:t>di</a:t>
            </a:r>
            <a:r>
              <a:rPr sz="1600" spc="-25" dirty="0">
                <a:latin typeface="Times New Roman"/>
                <a:cs typeface="Times New Roman"/>
              </a:rPr>
              <a:t> </a:t>
            </a:r>
            <a:r>
              <a:rPr sz="1600" spc="-10" dirty="0">
                <a:latin typeface="Times New Roman"/>
                <a:cs typeface="Times New Roman"/>
              </a:rPr>
              <a:t>anello </a:t>
            </a:r>
            <a:r>
              <a:rPr sz="1600" dirty="0">
                <a:latin typeface="Times New Roman"/>
                <a:cs typeface="Times New Roman"/>
              </a:rPr>
              <a:t>si</a:t>
            </a:r>
            <a:r>
              <a:rPr sz="1600" spc="-10" dirty="0">
                <a:latin typeface="Times New Roman"/>
                <a:cs typeface="Times New Roman"/>
              </a:rPr>
              <a:t> </a:t>
            </a:r>
            <a:r>
              <a:rPr sz="1600" dirty="0">
                <a:latin typeface="Times New Roman"/>
                <a:cs typeface="Times New Roman"/>
              </a:rPr>
              <a:t>verifica</a:t>
            </a:r>
            <a:r>
              <a:rPr sz="1600" spc="10" dirty="0">
                <a:latin typeface="Times New Roman"/>
                <a:cs typeface="Times New Roman"/>
              </a:rPr>
              <a:t> </a:t>
            </a:r>
            <a:r>
              <a:rPr sz="1600" dirty="0">
                <a:latin typeface="Times New Roman"/>
                <a:cs typeface="Times New Roman"/>
              </a:rPr>
              <a:t>un attacco sul</a:t>
            </a:r>
            <a:r>
              <a:rPr sz="1600" spc="-5" dirty="0">
                <a:latin typeface="Times New Roman"/>
                <a:cs typeface="Times New Roman"/>
              </a:rPr>
              <a:t> </a:t>
            </a:r>
            <a:r>
              <a:rPr sz="1600" dirty="0">
                <a:latin typeface="Times New Roman"/>
                <a:cs typeface="Times New Roman"/>
              </a:rPr>
              <a:t>gruppo</a:t>
            </a:r>
            <a:r>
              <a:rPr sz="1600" spc="30" dirty="0">
                <a:latin typeface="Times New Roman"/>
                <a:cs typeface="Times New Roman"/>
              </a:rPr>
              <a:t> </a:t>
            </a:r>
            <a:r>
              <a:rPr sz="1600" dirty="0">
                <a:latin typeface="Times New Roman"/>
                <a:cs typeface="Times New Roman"/>
              </a:rPr>
              <a:t>metile</a:t>
            </a:r>
            <a:r>
              <a:rPr sz="1600" spc="10" dirty="0">
                <a:latin typeface="Times New Roman"/>
                <a:cs typeface="Times New Roman"/>
              </a:rPr>
              <a:t> </a:t>
            </a:r>
            <a:r>
              <a:rPr sz="1600" dirty="0">
                <a:latin typeface="Times New Roman"/>
                <a:cs typeface="Times New Roman"/>
              </a:rPr>
              <a:t>con</a:t>
            </a:r>
            <a:r>
              <a:rPr sz="1600" spc="-5" dirty="0">
                <a:latin typeface="Times New Roman"/>
                <a:cs typeface="Times New Roman"/>
              </a:rPr>
              <a:t> </a:t>
            </a:r>
            <a:r>
              <a:rPr sz="1600" dirty="0">
                <a:latin typeface="Times New Roman"/>
                <a:cs typeface="Times New Roman"/>
              </a:rPr>
              <a:t>estrazione di</a:t>
            </a:r>
            <a:r>
              <a:rPr sz="1600" spc="-5" dirty="0">
                <a:latin typeface="Times New Roman"/>
                <a:cs typeface="Times New Roman"/>
              </a:rPr>
              <a:t> </a:t>
            </a:r>
            <a:r>
              <a:rPr sz="1600" dirty="0">
                <a:latin typeface="Times New Roman"/>
                <a:cs typeface="Times New Roman"/>
              </a:rPr>
              <a:t>un protone</a:t>
            </a:r>
            <a:r>
              <a:rPr sz="1600" spc="10" dirty="0">
                <a:latin typeface="Times New Roman"/>
                <a:cs typeface="Times New Roman"/>
              </a:rPr>
              <a:t> </a:t>
            </a:r>
            <a:r>
              <a:rPr sz="1600" dirty="0">
                <a:latin typeface="Times New Roman"/>
                <a:cs typeface="Times New Roman"/>
              </a:rPr>
              <a:t>e</a:t>
            </a:r>
            <a:r>
              <a:rPr sz="1600" spc="-10" dirty="0">
                <a:latin typeface="Times New Roman"/>
                <a:cs typeface="Times New Roman"/>
              </a:rPr>
              <a:t> </a:t>
            </a:r>
            <a:r>
              <a:rPr sz="1600" dirty="0">
                <a:latin typeface="Times New Roman"/>
                <a:cs typeface="Times New Roman"/>
              </a:rPr>
              <a:t>formazione</a:t>
            </a:r>
            <a:r>
              <a:rPr sz="1600" spc="5" dirty="0">
                <a:latin typeface="Times New Roman"/>
                <a:cs typeface="Times New Roman"/>
              </a:rPr>
              <a:t> </a:t>
            </a:r>
            <a:r>
              <a:rPr sz="1600" dirty="0">
                <a:latin typeface="Times New Roman"/>
                <a:cs typeface="Times New Roman"/>
              </a:rPr>
              <a:t>di</a:t>
            </a:r>
            <a:r>
              <a:rPr sz="1600" spc="-5" dirty="0">
                <a:latin typeface="Times New Roman"/>
                <a:cs typeface="Times New Roman"/>
              </a:rPr>
              <a:t> </a:t>
            </a:r>
            <a:r>
              <a:rPr sz="1600" spc="-25" dirty="0">
                <a:latin typeface="Times New Roman"/>
                <a:cs typeface="Times New Roman"/>
              </a:rPr>
              <a:t>un </a:t>
            </a:r>
            <a:r>
              <a:rPr sz="1600" b="1" dirty="0">
                <a:latin typeface="Times New Roman"/>
                <a:cs typeface="Times New Roman"/>
              </a:rPr>
              <a:t>ossanione</a:t>
            </a:r>
            <a:r>
              <a:rPr sz="1600" b="1" spc="-65" dirty="0">
                <a:latin typeface="Times New Roman"/>
                <a:cs typeface="Times New Roman"/>
              </a:rPr>
              <a:t> </a:t>
            </a:r>
            <a:r>
              <a:rPr sz="1600" b="1" spc="-10" dirty="0">
                <a:latin typeface="Times New Roman"/>
                <a:cs typeface="Times New Roman"/>
              </a:rPr>
              <a:t>allilico</a:t>
            </a:r>
            <a:endParaRPr sz="1600">
              <a:latin typeface="Times New Roman"/>
              <a:cs typeface="Times New Roman"/>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47063" y="1983228"/>
            <a:ext cx="6034405" cy="3907154"/>
            <a:chOff x="1647063" y="1983228"/>
            <a:chExt cx="6034405" cy="3907154"/>
          </a:xfrm>
        </p:grpSpPr>
        <p:pic>
          <p:nvPicPr>
            <p:cNvPr id="3" name="object 3"/>
            <p:cNvPicPr/>
            <p:nvPr/>
          </p:nvPicPr>
          <p:blipFill>
            <a:blip r:embed="rId2" cstate="print"/>
            <a:stretch>
              <a:fillRect/>
            </a:stretch>
          </p:blipFill>
          <p:spPr>
            <a:xfrm>
              <a:off x="1647063" y="1983228"/>
              <a:ext cx="5624195" cy="3462023"/>
            </a:xfrm>
            <a:prstGeom prst="rect">
              <a:avLst/>
            </a:prstGeom>
          </p:spPr>
        </p:pic>
        <p:sp>
          <p:nvSpPr>
            <p:cNvPr id="4" name="object 4"/>
            <p:cNvSpPr/>
            <p:nvPr/>
          </p:nvSpPr>
          <p:spPr>
            <a:xfrm>
              <a:off x="6732270" y="5157190"/>
              <a:ext cx="936625" cy="720090"/>
            </a:xfrm>
            <a:custGeom>
              <a:avLst/>
              <a:gdLst/>
              <a:ahLst/>
              <a:cxnLst/>
              <a:rect l="l" t="t" r="r" b="b"/>
              <a:pathLst>
                <a:path w="936625" h="720089">
                  <a:moveTo>
                    <a:pt x="936104" y="0"/>
                  </a:moveTo>
                  <a:lnTo>
                    <a:pt x="0" y="0"/>
                  </a:lnTo>
                  <a:lnTo>
                    <a:pt x="0" y="720077"/>
                  </a:lnTo>
                  <a:lnTo>
                    <a:pt x="936104" y="720077"/>
                  </a:lnTo>
                  <a:lnTo>
                    <a:pt x="936104" y="0"/>
                  </a:lnTo>
                  <a:close/>
                </a:path>
              </a:pathLst>
            </a:custGeom>
            <a:solidFill>
              <a:srgbClr val="FFFFFF"/>
            </a:solidFill>
          </p:spPr>
          <p:txBody>
            <a:bodyPr wrap="square" lIns="0" tIns="0" rIns="0" bIns="0" rtlCol="0"/>
            <a:lstStyle/>
            <a:p>
              <a:endParaRPr/>
            </a:p>
          </p:txBody>
        </p:sp>
        <p:sp>
          <p:nvSpPr>
            <p:cNvPr id="5" name="object 5"/>
            <p:cNvSpPr/>
            <p:nvPr/>
          </p:nvSpPr>
          <p:spPr>
            <a:xfrm>
              <a:off x="6732270" y="5157190"/>
              <a:ext cx="936625" cy="720090"/>
            </a:xfrm>
            <a:custGeom>
              <a:avLst/>
              <a:gdLst/>
              <a:ahLst/>
              <a:cxnLst/>
              <a:rect l="l" t="t" r="r" b="b"/>
              <a:pathLst>
                <a:path w="936625" h="720089">
                  <a:moveTo>
                    <a:pt x="0" y="720077"/>
                  </a:moveTo>
                  <a:lnTo>
                    <a:pt x="936104" y="720077"/>
                  </a:lnTo>
                  <a:lnTo>
                    <a:pt x="936104" y="0"/>
                  </a:lnTo>
                  <a:lnTo>
                    <a:pt x="0" y="0"/>
                  </a:lnTo>
                  <a:lnTo>
                    <a:pt x="0" y="720077"/>
                  </a:lnTo>
                  <a:close/>
                </a:path>
              </a:pathLst>
            </a:custGeom>
            <a:ln w="25400">
              <a:solidFill>
                <a:srgbClr val="FFFFFF"/>
              </a:solidFill>
            </a:ln>
          </p:spPr>
          <p:txBody>
            <a:bodyPr wrap="square" lIns="0" tIns="0" rIns="0" bIns="0" rtlCol="0"/>
            <a:lstStyle/>
            <a:p>
              <a:endParaRPr/>
            </a:p>
          </p:txBody>
        </p:sp>
        <p:sp>
          <p:nvSpPr>
            <p:cNvPr id="6" name="object 6"/>
            <p:cNvSpPr/>
            <p:nvPr/>
          </p:nvSpPr>
          <p:spPr>
            <a:xfrm>
              <a:off x="6444234" y="4797170"/>
              <a:ext cx="1008380" cy="360045"/>
            </a:xfrm>
            <a:custGeom>
              <a:avLst/>
              <a:gdLst/>
              <a:ahLst/>
              <a:cxnLst/>
              <a:rect l="l" t="t" r="r" b="b"/>
              <a:pathLst>
                <a:path w="1008379" h="360045">
                  <a:moveTo>
                    <a:pt x="179959" y="0"/>
                  </a:moveTo>
                  <a:lnTo>
                    <a:pt x="0" y="179958"/>
                  </a:lnTo>
                  <a:lnTo>
                    <a:pt x="179959" y="360044"/>
                  </a:lnTo>
                  <a:lnTo>
                    <a:pt x="179959" y="270001"/>
                  </a:lnTo>
                  <a:lnTo>
                    <a:pt x="1008125" y="270001"/>
                  </a:lnTo>
                  <a:lnTo>
                    <a:pt x="1008125" y="90042"/>
                  </a:lnTo>
                  <a:lnTo>
                    <a:pt x="179959" y="90042"/>
                  </a:lnTo>
                  <a:lnTo>
                    <a:pt x="179959" y="0"/>
                  </a:lnTo>
                  <a:close/>
                </a:path>
              </a:pathLst>
            </a:custGeom>
            <a:solidFill>
              <a:srgbClr val="4F81BC"/>
            </a:solidFill>
          </p:spPr>
          <p:txBody>
            <a:bodyPr wrap="square" lIns="0" tIns="0" rIns="0" bIns="0" rtlCol="0"/>
            <a:lstStyle/>
            <a:p>
              <a:endParaRPr/>
            </a:p>
          </p:txBody>
        </p:sp>
        <p:sp>
          <p:nvSpPr>
            <p:cNvPr id="7" name="object 7"/>
            <p:cNvSpPr/>
            <p:nvPr/>
          </p:nvSpPr>
          <p:spPr>
            <a:xfrm>
              <a:off x="6444234" y="4797170"/>
              <a:ext cx="1008380" cy="360045"/>
            </a:xfrm>
            <a:custGeom>
              <a:avLst/>
              <a:gdLst/>
              <a:ahLst/>
              <a:cxnLst/>
              <a:rect l="l" t="t" r="r" b="b"/>
              <a:pathLst>
                <a:path w="1008379" h="360045">
                  <a:moveTo>
                    <a:pt x="0" y="179958"/>
                  </a:moveTo>
                  <a:lnTo>
                    <a:pt x="179959" y="0"/>
                  </a:lnTo>
                  <a:lnTo>
                    <a:pt x="179959" y="90042"/>
                  </a:lnTo>
                  <a:lnTo>
                    <a:pt x="1008125" y="90042"/>
                  </a:lnTo>
                  <a:lnTo>
                    <a:pt x="1008125" y="270001"/>
                  </a:lnTo>
                  <a:lnTo>
                    <a:pt x="179959" y="270001"/>
                  </a:lnTo>
                  <a:lnTo>
                    <a:pt x="179959" y="360044"/>
                  </a:lnTo>
                  <a:lnTo>
                    <a:pt x="0" y="179958"/>
                  </a:lnTo>
                  <a:close/>
                </a:path>
              </a:pathLst>
            </a:custGeom>
            <a:ln w="25400">
              <a:solidFill>
                <a:srgbClr val="385D89"/>
              </a:solidFill>
            </a:ln>
          </p:spPr>
          <p:txBody>
            <a:bodyPr wrap="square" lIns="0" tIns="0" rIns="0" bIns="0" rtlCol="0"/>
            <a:lstStyle/>
            <a:p>
              <a:endParaRPr/>
            </a:p>
          </p:txBody>
        </p:sp>
      </p:grpSp>
      <p:sp>
        <p:nvSpPr>
          <p:cNvPr id="8" name="object 8"/>
          <p:cNvSpPr txBox="1"/>
          <p:nvPr/>
        </p:nvSpPr>
        <p:spPr>
          <a:xfrm>
            <a:off x="1122680" y="430148"/>
            <a:ext cx="5956300" cy="848994"/>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0000"/>
                </a:solidFill>
                <a:latin typeface="Times New Roman"/>
                <a:cs typeface="Times New Roman"/>
              </a:rPr>
              <a:t>Complicazioni</a:t>
            </a:r>
            <a:r>
              <a:rPr sz="1800" spc="-10" dirty="0">
                <a:latin typeface="Times New Roman"/>
                <a:cs typeface="Times New Roman"/>
              </a:rPr>
              <a:t>:</a:t>
            </a:r>
            <a:endParaRPr sz="1800">
              <a:latin typeface="Times New Roman"/>
              <a:cs typeface="Times New Roman"/>
            </a:endParaRPr>
          </a:p>
          <a:p>
            <a:pPr marL="12700">
              <a:lnSpc>
                <a:spcPct val="100000"/>
              </a:lnSpc>
            </a:pPr>
            <a:r>
              <a:rPr sz="1800" dirty="0">
                <a:latin typeface="Times New Roman"/>
                <a:cs typeface="Times New Roman"/>
              </a:rPr>
              <a:t>Nel caso</a:t>
            </a:r>
            <a:r>
              <a:rPr sz="1800" spc="-10" dirty="0">
                <a:latin typeface="Times New Roman"/>
                <a:cs typeface="Times New Roman"/>
              </a:rPr>
              <a:t> </a:t>
            </a:r>
            <a:r>
              <a:rPr sz="1800" dirty="0">
                <a:latin typeface="Times New Roman"/>
                <a:cs typeface="Times New Roman"/>
              </a:rPr>
              <a:t>dell’</a:t>
            </a:r>
            <a:r>
              <a:rPr sz="1800" spc="-130" dirty="0">
                <a:latin typeface="Times New Roman"/>
                <a:cs typeface="Times New Roman"/>
              </a:rPr>
              <a:t> </a:t>
            </a:r>
            <a:r>
              <a:rPr sz="1800" dirty="0">
                <a:latin typeface="Times New Roman"/>
                <a:cs typeface="Times New Roman"/>
              </a:rPr>
              <a:t>iniziatore</a:t>
            </a:r>
            <a:r>
              <a:rPr sz="1800" spc="-25" dirty="0">
                <a:latin typeface="Times New Roman"/>
                <a:cs typeface="Times New Roman"/>
              </a:rPr>
              <a:t> </a:t>
            </a:r>
            <a:r>
              <a:rPr sz="1800" dirty="0">
                <a:latin typeface="Times New Roman"/>
                <a:cs typeface="Times New Roman"/>
              </a:rPr>
              <a:t>Na-naftalene,</a:t>
            </a:r>
            <a:r>
              <a:rPr sz="1800" spc="-20" dirty="0">
                <a:latin typeface="Times New Roman"/>
                <a:cs typeface="Times New Roman"/>
              </a:rPr>
              <a:t> </a:t>
            </a:r>
            <a:r>
              <a:rPr sz="1800" dirty="0">
                <a:latin typeface="Times New Roman"/>
                <a:cs typeface="Times New Roman"/>
              </a:rPr>
              <a:t>l’addizione</a:t>
            </a:r>
            <a:r>
              <a:rPr sz="1800" spc="-20" dirty="0">
                <a:latin typeface="Times New Roman"/>
                <a:cs typeface="Times New Roman"/>
              </a:rPr>
              <a:t> </a:t>
            </a:r>
            <a:r>
              <a:rPr sz="1800" dirty="0">
                <a:latin typeface="Times New Roman"/>
                <a:cs typeface="Times New Roman"/>
              </a:rPr>
              <a:t>può</a:t>
            </a:r>
            <a:r>
              <a:rPr sz="1800" spc="5" dirty="0">
                <a:latin typeface="Times New Roman"/>
                <a:cs typeface="Times New Roman"/>
              </a:rPr>
              <a:t> </a:t>
            </a:r>
            <a:r>
              <a:rPr sz="1800" dirty="0">
                <a:latin typeface="Times New Roman"/>
                <a:cs typeface="Times New Roman"/>
              </a:rPr>
              <a:t>portare</a:t>
            </a:r>
            <a:r>
              <a:rPr sz="1800" spc="-5" dirty="0">
                <a:latin typeface="Times New Roman"/>
                <a:cs typeface="Times New Roman"/>
              </a:rPr>
              <a:t> </a:t>
            </a:r>
            <a:r>
              <a:rPr sz="1800" spc="-25" dirty="0">
                <a:latin typeface="Times New Roman"/>
                <a:cs typeface="Times New Roman"/>
              </a:rPr>
              <a:t>ad</a:t>
            </a:r>
            <a:endParaRPr sz="1800">
              <a:latin typeface="Times New Roman"/>
              <a:cs typeface="Times New Roman"/>
            </a:endParaRPr>
          </a:p>
          <a:p>
            <a:pPr marL="12700">
              <a:lnSpc>
                <a:spcPct val="100000"/>
              </a:lnSpc>
            </a:pPr>
            <a:r>
              <a:rPr sz="1800" dirty="0">
                <a:latin typeface="Times New Roman"/>
                <a:cs typeface="Times New Roman"/>
              </a:rPr>
              <a:t>un</a:t>
            </a:r>
            <a:r>
              <a:rPr sz="1800" spc="-25" dirty="0">
                <a:latin typeface="Times New Roman"/>
                <a:cs typeface="Times New Roman"/>
              </a:rPr>
              <a:t> </a:t>
            </a:r>
            <a:r>
              <a:rPr sz="1800" b="1" dirty="0">
                <a:latin typeface="Times New Roman"/>
                <a:cs typeface="Times New Roman"/>
              </a:rPr>
              <a:t>centro</a:t>
            </a:r>
            <a:r>
              <a:rPr sz="1800" b="1" spc="-15" dirty="0">
                <a:latin typeface="Times New Roman"/>
                <a:cs typeface="Times New Roman"/>
              </a:rPr>
              <a:t> </a:t>
            </a:r>
            <a:r>
              <a:rPr sz="1800" b="1" dirty="0">
                <a:latin typeface="Times New Roman"/>
                <a:cs typeface="Times New Roman"/>
              </a:rPr>
              <a:t>attivo</a:t>
            </a:r>
            <a:r>
              <a:rPr sz="1800" b="1" spc="-20" dirty="0">
                <a:latin typeface="Times New Roman"/>
                <a:cs typeface="Times New Roman"/>
              </a:rPr>
              <a:t> </a:t>
            </a:r>
            <a:r>
              <a:rPr sz="1800" b="1" spc="-10" dirty="0">
                <a:latin typeface="Times New Roman"/>
                <a:cs typeface="Times New Roman"/>
              </a:rPr>
              <a:t>dianionico</a:t>
            </a:r>
            <a:endParaRPr sz="1800">
              <a:latin typeface="Times New Roman"/>
              <a:cs typeface="Times New Roman"/>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0612" y="1319212"/>
            <a:ext cx="6829425" cy="4010025"/>
          </a:xfrm>
          <a:prstGeom prst="rect">
            <a:avLst/>
          </a:prstGeom>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54595" y="267858"/>
            <a:ext cx="5642610" cy="4355465"/>
            <a:chOff x="1554595" y="267858"/>
            <a:chExt cx="5642610" cy="4355465"/>
          </a:xfrm>
        </p:grpSpPr>
        <p:pic>
          <p:nvPicPr>
            <p:cNvPr id="3" name="object 3"/>
            <p:cNvPicPr/>
            <p:nvPr/>
          </p:nvPicPr>
          <p:blipFill>
            <a:blip r:embed="rId2" cstate="print"/>
            <a:stretch>
              <a:fillRect/>
            </a:stretch>
          </p:blipFill>
          <p:spPr>
            <a:xfrm>
              <a:off x="1554595" y="267858"/>
              <a:ext cx="5642325" cy="4354867"/>
            </a:xfrm>
            <a:prstGeom prst="rect">
              <a:avLst/>
            </a:prstGeom>
          </p:spPr>
        </p:pic>
        <p:sp>
          <p:nvSpPr>
            <p:cNvPr id="4" name="object 4"/>
            <p:cNvSpPr/>
            <p:nvPr/>
          </p:nvSpPr>
          <p:spPr>
            <a:xfrm>
              <a:off x="2339720" y="1814702"/>
              <a:ext cx="2664460" cy="0"/>
            </a:xfrm>
            <a:custGeom>
              <a:avLst/>
              <a:gdLst/>
              <a:ahLst/>
              <a:cxnLst/>
              <a:rect l="l" t="t" r="r" b="b"/>
              <a:pathLst>
                <a:path w="2664460">
                  <a:moveTo>
                    <a:pt x="0" y="0"/>
                  </a:moveTo>
                  <a:lnTo>
                    <a:pt x="2664333" y="0"/>
                  </a:lnTo>
                </a:path>
              </a:pathLst>
            </a:custGeom>
            <a:ln w="9525">
              <a:solidFill>
                <a:srgbClr val="FF0000"/>
              </a:solidFill>
            </a:ln>
          </p:spPr>
          <p:txBody>
            <a:bodyPr wrap="square" lIns="0" tIns="0" rIns="0" bIns="0" rtlCol="0"/>
            <a:lstStyle/>
            <a:p>
              <a:endParaRPr/>
            </a:p>
          </p:txBody>
        </p:sp>
      </p:grpSp>
      <p:grpSp>
        <p:nvGrpSpPr>
          <p:cNvPr id="5" name="object 5"/>
          <p:cNvGrpSpPr/>
          <p:nvPr/>
        </p:nvGrpSpPr>
        <p:grpSpPr>
          <a:xfrm>
            <a:off x="1287525" y="4712463"/>
            <a:ext cx="71120" cy="97790"/>
            <a:chOff x="1287525" y="4712463"/>
            <a:chExt cx="71120" cy="97790"/>
          </a:xfrm>
        </p:grpSpPr>
        <p:sp>
          <p:nvSpPr>
            <p:cNvPr id="6" name="object 6"/>
            <p:cNvSpPr/>
            <p:nvPr/>
          </p:nvSpPr>
          <p:spPr>
            <a:xfrm>
              <a:off x="1300225" y="4725163"/>
              <a:ext cx="45720" cy="72390"/>
            </a:xfrm>
            <a:custGeom>
              <a:avLst/>
              <a:gdLst/>
              <a:ahLst/>
              <a:cxnLst/>
              <a:rect l="l" t="t" r="r" b="b"/>
              <a:pathLst>
                <a:path w="45719" h="72389">
                  <a:moveTo>
                    <a:pt x="45718" y="0"/>
                  </a:moveTo>
                  <a:lnTo>
                    <a:pt x="0" y="0"/>
                  </a:lnTo>
                  <a:lnTo>
                    <a:pt x="0" y="72007"/>
                  </a:lnTo>
                  <a:lnTo>
                    <a:pt x="45718" y="72007"/>
                  </a:lnTo>
                  <a:lnTo>
                    <a:pt x="45718" y="0"/>
                  </a:lnTo>
                  <a:close/>
                </a:path>
              </a:pathLst>
            </a:custGeom>
            <a:solidFill>
              <a:srgbClr val="4F81BC"/>
            </a:solidFill>
          </p:spPr>
          <p:txBody>
            <a:bodyPr wrap="square" lIns="0" tIns="0" rIns="0" bIns="0" rtlCol="0"/>
            <a:lstStyle/>
            <a:p>
              <a:endParaRPr/>
            </a:p>
          </p:txBody>
        </p:sp>
        <p:sp>
          <p:nvSpPr>
            <p:cNvPr id="7" name="object 7"/>
            <p:cNvSpPr/>
            <p:nvPr/>
          </p:nvSpPr>
          <p:spPr>
            <a:xfrm>
              <a:off x="1300225" y="4725163"/>
              <a:ext cx="45720" cy="72390"/>
            </a:xfrm>
            <a:custGeom>
              <a:avLst/>
              <a:gdLst/>
              <a:ahLst/>
              <a:cxnLst/>
              <a:rect l="l" t="t" r="r" b="b"/>
              <a:pathLst>
                <a:path w="45719" h="72389">
                  <a:moveTo>
                    <a:pt x="0" y="72007"/>
                  </a:moveTo>
                  <a:lnTo>
                    <a:pt x="45718" y="72007"/>
                  </a:lnTo>
                  <a:lnTo>
                    <a:pt x="45718" y="0"/>
                  </a:lnTo>
                  <a:lnTo>
                    <a:pt x="0" y="0"/>
                  </a:lnTo>
                  <a:lnTo>
                    <a:pt x="0" y="72007"/>
                  </a:lnTo>
                  <a:close/>
                </a:path>
              </a:pathLst>
            </a:custGeom>
            <a:ln w="25400">
              <a:solidFill>
                <a:srgbClr val="385D89"/>
              </a:solidFill>
            </a:ln>
          </p:spPr>
          <p:txBody>
            <a:bodyPr wrap="square" lIns="0" tIns="0" rIns="0" bIns="0" rtlCol="0"/>
            <a:lstStyle/>
            <a:p>
              <a:endParaRPr/>
            </a:p>
          </p:txBody>
        </p:sp>
      </p:grpSp>
      <p:grpSp>
        <p:nvGrpSpPr>
          <p:cNvPr id="8" name="object 8"/>
          <p:cNvGrpSpPr/>
          <p:nvPr/>
        </p:nvGrpSpPr>
        <p:grpSpPr>
          <a:xfrm>
            <a:off x="7261986" y="5936576"/>
            <a:ext cx="851535" cy="169545"/>
            <a:chOff x="7261986" y="5936576"/>
            <a:chExt cx="851535" cy="169545"/>
          </a:xfrm>
        </p:grpSpPr>
        <p:sp>
          <p:nvSpPr>
            <p:cNvPr id="9" name="object 9"/>
            <p:cNvSpPr/>
            <p:nvPr/>
          </p:nvSpPr>
          <p:spPr>
            <a:xfrm>
              <a:off x="7274686" y="5949276"/>
              <a:ext cx="826135" cy="144145"/>
            </a:xfrm>
            <a:custGeom>
              <a:avLst/>
              <a:gdLst/>
              <a:ahLst/>
              <a:cxnLst/>
              <a:rect l="l" t="t" r="r" b="b"/>
              <a:pathLst>
                <a:path w="826134" h="144145">
                  <a:moveTo>
                    <a:pt x="753745" y="0"/>
                  </a:moveTo>
                  <a:lnTo>
                    <a:pt x="753745" y="36004"/>
                  </a:lnTo>
                  <a:lnTo>
                    <a:pt x="0" y="36004"/>
                  </a:lnTo>
                  <a:lnTo>
                    <a:pt x="0" y="108013"/>
                  </a:lnTo>
                  <a:lnTo>
                    <a:pt x="753745" y="108013"/>
                  </a:lnTo>
                  <a:lnTo>
                    <a:pt x="753745" y="144017"/>
                  </a:lnTo>
                  <a:lnTo>
                    <a:pt x="825754" y="72009"/>
                  </a:lnTo>
                  <a:lnTo>
                    <a:pt x="753745" y="0"/>
                  </a:lnTo>
                  <a:close/>
                </a:path>
              </a:pathLst>
            </a:custGeom>
            <a:solidFill>
              <a:srgbClr val="4F81BC"/>
            </a:solidFill>
          </p:spPr>
          <p:txBody>
            <a:bodyPr wrap="square" lIns="0" tIns="0" rIns="0" bIns="0" rtlCol="0"/>
            <a:lstStyle/>
            <a:p>
              <a:endParaRPr/>
            </a:p>
          </p:txBody>
        </p:sp>
        <p:sp>
          <p:nvSpPr>
            <p:cNvPr id="10" name="object 10"/>
            <p:cNvSpPr/>
            <p:nvPr/>
          </p:nvSpPr>
          <p:spPr>
            <a:xfrm>
              <a:off x="7274686" y="5949276"/>
              <a:ext cx="826135" cy="144145"/>
            </a:xfrm>
            <a:custGeom>
              <a:avLst/>
              <a:gdLst/>
              <a:ahLst/>
              <a:cxnLst/>
              <a:rect l="l" t="t" r="r" b="b"/>
              <a:pathLst>
                <a:path w="826134" h="144145">
                  <a:moveTo>
                    <a:pt x="0" y="36004"/>
                  </a:moveTo>
                  <a:lnTo>
                    <a:pt x="753745" y="36004"/>
                  </a:lnTo>
                  <a:lnTo>
                    <a:pt x="753745" y="0"/>
                  </a:lnTo>
                  <a:lnTo>
                    <a:pt x="825754" y="72009"/>
                  </a:lnTo>
                  <a:lnTo>
                    <a:pt x="753745" y="144017"/>
                  </a:lnTo>
                  <a:lnTo>
                    <a:pt x="753745" y="108013"/>
                  </a:lnTo>
                  <a:lnTo>
                    <a:pt x="0" y="108013"/>
                  </a:lnTo>
                  <a:lnTo>
                    <a:pt x="0" y="36004"/>
                  </a:lnTo>
                  <a:close/>
                </a:path>
              </a:pathLst>
            </a:custGeom>
            <a:ln w="25400">
              <a:solidFill>
                <a:srgbClr val="385D89"/>
              </a:solidFill>
            </a:ln>
          </p:spPr>
          <p:txBody>
            <a:bodyPr wrap="square" lIns="0" tIns="0" rIns="0" bIns="0" rtlCol="0"/>
            <a:lstStyle/>
            <a:p>
              <a:endParaRPr/>
            </a:p>
          </p:txBody>
        </p:sp>
      </p:grpSp>
      <p:sp>
        <p:nvSpPr>
          <p:cNvPr id="11" name="object 11"/>
          <p:cNvSpPr txBox="1"/>
          <p:nvPr/>
        </p:nvSpPr>
        <p:spPr>
          <a:xfrm>
            <a:off x="4733671" y="5832144"/>
            <a:ext cx="22612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Meccanismo</a:t>
            </a:r>
            <a:r>
              <a:rPr sz="1800" spc="-70" dirty="0">
                <a:latin typeface="Times New Roman"/>
                <a:cs typeface="Times New Roman"/>
              </a:rPr>
              <a:t> </a:t>
            </a:r>
            <a:r>
              <a:rPr sz="1800" dirty="0">
                <a:latin typeface="Times New Roman"/>
                <a:cs typeface="Times New Roman"/>
              </a:rPr>
              <a:t>di</a:t>
            </a:r>
            <a:r>
              <a:rPr sz="1800" spc="-60" dirty="0">
                <a:latin typeface="Times New Roman"/>
                <a:cs typeface="Times New Roman"/>
              </a:rPr>
              <a:t> </a:t>
            </a:r>
            <a:r>
              <a:rPr sz="1800" spc="-10" dirty="0">
                <a:latin typeface="Times New Roman"/>
                <a:cs typeface="Times New Roman"/>
              </a:rPr>
              <a:t>reazione</a:t>
            </a:r>
            <a:endParaRPr sz="1800">
              <a:latin typeface="Times New Roman"/>
              <a:cs typeface="Times New Roman"/>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06429" y="485330"/>
            <a:ext cx="3771900" cy="1609725"/>
            <a:chOff x="4706429" y="485330"/>
            <a:chExt cx="3771900" cy="1609725"/>
          </a:xfrm>
        </p:grpSpPr>
        <p:pic>
          <p:nvPicPr>
            <p:cNvPr id="3" name="object 3"/>
            <p:cNvPicPr/>
            <p:nvPr/>
          </p:nvPicPr>
          <p:blipFill>
            <a:blip r:embed="rId2" cstate="print"/>
            <a:stretch>
              <a:fillRect/>
            </a:stretch>
          </p:blipFill>
          <p:spPr>
            <a:xfrm>
              <a:off x="4801742" y="675767"/>
              <a:ext cx="3524249" cy="1362075"/>
            </a:xfrm>
            <a:prstGeom prst="rect">
              <a:avLst/>
            </a:prstGeom>
          </p:spPr>
        </p:pic>
        <p:sp>
          <p:nvSpPr>
            <p:cNvPr id="4" name="object 4"/>
            <p:cNvSpPr/>
            <p:nvPr/>
          </p:nvSpPr>
          <p:spPr>
            <a:xfrm>
              <a:off x="4711191" y="490093"/>
              <a:ext cx="3762375" cy="1600200"/>
            </a:xfrm>
            <a:custGeom>
              <a:avLst/>
              <a:gdLst/>
              <a:ahLst/>
              <a:cxnLst/>
              <a:rect l="l" t="t" r="r" b="b"/>
              <a:pathLst>
                <a:path w="3762375" h="1600200">
                  <a:moveTo>
                    <a:pt x="0" y="1600200"/>
                  </a:moveTo>
                  <a:lnTo>
                    <a:pt x="3762375" y="1600200"/>
                  </a:lnTo>
                  <a:lnTo>
                    <a:pt x="3762375" y="0"/>
                  </a:lnTo>
                  <a:lnTo>
                    <a:pt x="0" y="0"/>
                  </a:lnTo>
                  <a:lnTo>
                    <a:pt x="0" y="1600200"/>
                  </a:lnTo>
                  <a:close/>
                </a:path>
              </a:pathLst>
            </a:custGeom>
            <a:ln w="9525">
              <a:solidFill>
                <a:srgbClr val="0000FF"/>
              </a:solidFill>
            </a:ln>
          </p:spPr>
          <p:txBody>
            <a:bodyPr wrap="square" lIns="0" tIns="0" rIns="0" bIns="0" rtlCol="0"/>
            <a:lstStyle/>
            <a:p>
              <a:endParaRPr/>
            </a:p>
          </p:txBody>
        </p:sp>
      </p:grpSp>
      <p:grpSp>
        <p:nvGrpSpPr>
          <p:cNvPr id="5" name="object 5"/>
          <p:cNvGrpSpPr/>
          <p:nvPr/>
        </p:nvGrpSpPr>
        <p:grpSpPr>
          <a:xfrm>
            <a:off x="530021" y="323151"/>
            <a:ext cx="3403600" cy="1934210"/>
            <a:chOff x="530021" y="323151"/>
            <a:chExt cx="3403600" cy="1934210"/>
          </a:xfrm>
        </p:grpSpPr>
        <p:pic>
          <p:nvPicPr>
            <p:cNvPr id="6" name="object 6"/>
            <p:cNvPicPr/>
            <p:nvPr/>
          </p:nvPicPr>
          <p:blipFill>
            <a:blip r:embed="rId3" cstate="print"/>
            <a:stretch>
              <a:fillRect/>
            </a:stretch>
          </p:blipFill>
          <p:spPr>
            <a:xfrm>
              <a:off x="613839" y="456556"/>
              <a:ext cx="3235838" cy="1733435"/>
            </a:xfrm>
            <a:prstGeom prst="rect">
              <a:avLst/>
            </a:prstGeom>
          </p:spPr>
        </p:pic>
        <p:sp>
          <p:nvSpPr>
            <p:cNvPr id="7" name="object 7"/>
            <p:cNvSpPr/>
            <p:nvPr/>
          </p:nvSpPr>
          <p:spPr>
            <a:xfrm>
              <a:off x="534784" y="327913"/>
              <a:ext cx="3394075" cy="1924685"/>
            </a:xfrm>
            <a:custGeom>
              <a:avLst/>
              <a:gdLst/>
              <a:ahLst/>
              <a:cxnLst/>
              <a:rect l="l" t="t" r="r" b="b"/>
              <a:pathLst>
                <a:path w="3394075" h="1924685">
                  <a:moveTo>
                    <a:pt x="0" y="1924557"/>
                  </a:moveTo>
                  <a:lnTo>
                    <a:pt x="3393948" y="1924557"/>
                  </a:lnTo>
                  <a:lnTo>
                    <a:pt x="3393948" y="0"/>
                  </a:lnTo>
                  <a:lnTo>
                    <a:pt x="0" y="0"/>
                  </a:lnTo>
                  <a:lnTo>
                    <a:pt x="0" y="1924557"/>
                  </a:lnTo>
                  <a:close/>
                </a:path>
              </a:pathLst>
            </a:custGeom>
            <a:ln w="9525">
              <a:solidFill>
                <a:srgbClr val="0000FF"/>
              </a:solidFill>
            </a:ln>
          </p:spPr>
          <p:txBody>
            <a:bodyPr wrap="square" lIns="0" tIns="0" rIns="0" bIns="0" rtlCol="0"/>
            <a:lstStyle/>
            <a:p>
              <a:endParaRPr/>
            </a:p>
          </p:txBody>
        </p:sp>
      </p:grpSp>
      <p:grpSp>
        <p:nvGrpSpPr>
          <p:cNvPr id="8" name="object 8"/>
          <p:cNvGrpSpPr/>
          <p:nvPr/>
        </p:nvGrpSpPr>
        <p:grpSpPr>
          <a:xfrm>
            <a:off x="466483" y="2692844"/>
            <a:ext cx="3962400" cy="1609725"/>
            <a:chOff x="466483" y="2692844"/>
            <a:chExt cx="3962400" cy="1609725"/>
          </a:xfrm>
        </p:grpSpPr>
        <p:pic>
          <p:nvPicPr>
            <p:cNvPr id="9" name="object 9"/>
            <p:cNvPicPr/>
            <p:nvPr/>
          </p:nvPicPr>
          <p:blipFill>
            <a:blip r:embed="rId4" cstate="print"/>
            <a:stretch>
              <a:fillRect/>
            </a:stretch>
          </p:blipFill>
          <p:spPr>
            <a:xfrm>
              <a:off x="571258" y="2911983"/>
              <a:ext cx="3676650" cy="1343025"/>
            </a:xfrm>
            <a:prstGeom prst="rect">
              <a:avLst/>
            </a:prstGeom>
          </p:spPr>
        </p:pic>
        <p:sp>
          <p:nvSpPr>
            <p:cNvPr id="10" name="object 10"/>
            <p:cNvSpPr/>
            <p:nvPr/>
          </p:nvSpPr>
          <p:spPr>
            <a:xfrm>
              <a:off x="471246" y="2697607"/>
              <a:ext cx="3952875" cy="1600200"/>
            </a:xfrm>
            <a:custGeom>
              <a:avLst/>
              <a:gdLst/>
              <a:ahLst/>
              <a:cxnLst/>
              <a:rect l="l" t="t" r="r" b="b"/>
              <a:pathLst>
                <a:path w="3952875" h="1600200">
                  <a:moveTo>
                    <a:pt x="0" y="1600200"/>
                  </a:moveTo>
                  <a:lnTo>
                    <a:pt x="3952875" y="1600200"/>
                  </a:lnTo>
                  <a:lnTo>
                    <a:pt x="3952875" y="0"/>
                  </a:lnTo>
                  <a:lnTo>
                    <a:pt x="0" y="0"/>
                  </a:lnTo>
                  <a:lnTo>
                    <a:pt x="0" y="1600200"/>
                  </a:lnTo>
                  <a:close/>
                </a:path>
              </a:pathLst>
            </a:custGeom>
            <a:ln w="9525">
              <a:solidFill>
                <a:srgbClr val="0000FF"/>
              </a:solidFill>
            </a:ln>
          </p:spPr>
          <p:txBody>
            <a:bodyPr wrap="square" lIns="0" tIns="0" rIns="0" bIns="0" rtlCol="0"/>
            <a:lstStyle/>
            <a:p>
              <a:endParaRPr/>
            </a:p>
          </p:txBody>
        </p:sp>
      </p:grpSp>
      <p:grpSp>
        <p:nvGrpSpPr>
          <p:cNvPr id="11" name="object 11"/>
          <p:cNvGrpSpPr/>
          <p:nvPr/>
        </p:nvGrpSpPr>
        <p:grpSpPr>
          <a:xfrm>
            <a:off x="4676584" y="2540444"/>
            <a:ext cx="4343400" cy="1914525"/>
            <a:chOff x="4676584" y="2540444"/>
            <a:chExt cx="4343400" cy="1914525"/>
          </a:xfrm>
        </p:grpSpPr>
        <p:pic>
          <p:nvPicPr>
            <p:cNvPr id="12" name="object 12"/>
            <p:cNvPicPr/>
            <p:nvPr/>
          </p:nvPicPr>
          <p:blipFill>
            <a:blip r:embed="rId5" cstate="print"/>
            <a:stretch>
              <a:fillRect/>
            </a:stretch>
          </p:blipFill>
          <p:spPr>
            <a:xfrm>
              <a:off x="4886070" y="2788158"/>
              <a:ext cx="3981450" cy="1581150"/>
            </a:xfrm>
            <a:prstGeom prst="rect">
              <a:avLst/>
            </a:prstGeom>
          </p:spPr>
        </p:pic>
        <p:sp>
          <p:nvSpPr>
            <p:cNvPr id="13" name="object 13"/>
            <p:cNvSpPr/>
            <p:nvPr/>
          </p:nvSpPr>
          <p:spPr>
            <a:xfrm>
              <a:off x="4681346" y="2545207"/>
              <a:ext cx="4333875" cy="1905000"/>
            </a:xfrm>
            <a:custGeom>
              <a:avLst/>
              <a:gdLst/>
              <a:ahLst/>
              <a:cxnLst/>
              <a:rect l="l" t="t" r="r" b="b"/>
              <a:pathLst>
                <a:path w="4333875" h="1905000">
                  <a:moveTo>
                    <a:pt x="0" y="1905000"/>
                  </a:moveTo>
                  <a:lnTo>
                    <a:pt x="4333875" y="1905000"/>
                  </a:lnTo>
                  <a:lnTo>
                    <a:pt x="4333875" y="0"/>
                  </a:lnTo>
                  <a:lnTo>
                    <a:pt x="0" y="0"/>
                  </a:lnTo>
                  <a:lnTo>
                    <a:pt x="0" y="1905000"/>
                  </a:lnTo>
                  <a:close/>
                </a:path>
              </a:pathLst>
            </a:custGeom>
            <a:ln w="9525">
              <a:solidFill>
                <a:srgbClr val="0000FF"/>
              </a:solidFill>
            </a:ln>
          </p:spPr>
          <p:txBody>
            <a:bodyPr wrap="square" lIns="0" tIns="0" rIns="0" bIns="0" rtlCol="0"/>
            <a:lstStyle/>
            <a:p>
              <a:endParaRPr/>
            </a:p>
          </p:txBody>
        </p:sp>
      </p:grpSp>
      <p:grpSp>
        <p:nvGrpSpPr>
          <p:cNvPr id="14" name="object 14"/>
          <p:cNvGrpSpPr/>
          <p:nvPr/>
        </p:nvGrpSpPr>
        <p:grpSpPr>
          <a:xfrm>
            <a:off x="4127246" y="1040002"/>
            <a:ext cx="457834" cy="262890"/>
            <a:chOff x="4127246" y="1040002"/>
            <a:chExt cx="457834" cy="262890"/>
          </a:xfrm>
        </p:grpSpPr>
        <p:sp>
          <p:nvSpPr>
            <p:cNvPr id="15" name="object 15"/>
            <p:cNvSpPr/>
            <p:nvPr/>
          </p:nvSpPr>
          <p:spPr>
            <a:xfrm>
              <a:off x="4139946" y="1052702"/>
              <a:ext cx="432434" cy="237490"/>
            </a:xfrm>
            <a:custGeom>
              <a:avLst/>
              <a:gdLst/>
              <a:ahLst/>
              <a:cxnLst/>
              <a:rect l="l" t="t" r="r" b="b"/>
              <a:pathLst>
                <a:path w="432435" h="237490">
                  <a:moveTo>
                    <a:pt x="313308" y="0"/>
                  </a:moveTo>
                  <a:lnTo>
                    <a:pt x="313308" y="59436"/>
                  </a:lnTo>
                  <a:lnTo>
                    <a:pt x="0" y="59436"/>
                  </a:lnTo>
                  <a:lnTo>
                    <a:pt x="0" y="178181"/>
                  </a:lnTo>
                  <a:lnTo>
                    <a:pt x="313308" y="178181"/>
                  </a:lnTo>
                  <a:lnTo>
                    <a:pt x="313308" y="237489"/>
                  </a:lnTo>
                  <a:lnTo>
                    <a:pt x="432053" y="118745"/>
                  </a:lnTo>
                  <a:lnTo>
                    <a:pt x="313308" y="0"/>
                  </a:lnTo>
                  <a:close/>
                </a:path>
              </a:pathLst>
            </a:custGeom>
            <a:solidFill>
              <a:srgbClr val="4F81BC"/>
            </a:solidFill>
          </p:spPr>
          <p:txBody>
            <a:bodyPr wrap="square" lIns="0" tIns="0" rIns="0" bIns="0" rtlCol="0"/>
            <a:lstStyle/>
            <a:p>
              <a:endParaRPr/>
            </a:p>
          </p:txBody>
        </p:sp>
        <p:sp>
          <p:nvSpPr>
            <p:cNvPr id="16" name="object 16"/>
            <p:cNvSpPr/>
            <p:nvPr/>
          </p:nvSpPr>
          <p:spPr>
            <a:xfrm>
              <a:off x="4139946" y="1052702"/>
              <a:ext cx="432434" cy="237490"/>
            </a:xfrm>
            <a:custGeom>
              <a:avLst/>
              <a:gdLst/>
              <a:ahLst/>
              <a:cxnLst/>
              <a:rect l="l" t="t" r="r" b="b"/>
              <a:pathLst>
                <a:path w="432435" h="237490">
                  <a:moveTo>
                    <a:pt x="0" y="59436"/>
                  </a:moveTo>
                  <a:lnTo>
                    <a:pt x="313308" y="59436"/>
                  </a:lnTo>
                  <a:lnTo>
                    <a:pt x="313308" y="0"/>
                  </a:lnTo>
                  <a:lnTo>
                    <a:pt x="432053" y="118745"/>
                  </a:lnTo>
                  <a:lnTo>
                    <a:pt x="313308" y="237489"/>
                  </a:lnTo>
                  <a:lnTo>
                    <a:pt x="313308" y="178181"/>
                  </a:lnTo>
                  <a:lnTo>
                    <a:pt x="0" y="178181"/>
                  </a:lnTo>
                  <a:lnTo>
                    <a:pt x="0" y="59436"/>
                  </a:lnTo>
                  <a:close/>
                </a:path>
              </a:pathLst>
            </a:custGeom>
            <a:ln w="25400">
              <a:solidFill>
                <a:srgbClr val="385D89"/>
              </a:solidFill>
            </a:ln>
          </p:spPr>
          <p:txBody>
            <a:bodyPr wrap="square" lIns="0" tIns="0" rIns="0" bIns="0" rtlCol="0"/>
            <a:lstStyle/>
            <a:p>
              <a:endParaRPr/>
            </a:p>
          </p:txBody>
        </p:sp>
      </p:grpSp>
      <p:grpSp>
        <p:nvGrpSpPr>
          <p:cNvPr id="17" name="object 17"/>
          <p:cNvGrpSpPr/>
          <p:nvPr/>
        </p:nvGrpSpPr>
        <p:grpSpPr>
          <a:xfrm>
            <a:off x="4406646" y="3272282"/>
            <a:ext cx="394335" cy="238125"/>
            <a:chOff x="4406646" y="3272282"/>
            <a:chExt cx="394335" cy="238125"/>
          </a:xfrm>
        </p:grpSpPr>
        <p:sp>
          <p:nvSpPr>
            <p:cNvPr id="18" name="object 18"/>
            <p:cNvSpPr/>
            <p:nvPr/>
          </p:nvSpPr>
          <p:spPr>
            <a:xfrm>
              <a:off x="4419346" y="3284982"/>
              <a:ext cx="368935" cy="212725"/>
            </a:xfrm>
            <a:custGeom>
              <a:avLst/>
              <a:gdLst/>
              <a:ahLst/>
              <a:cxnLst/>
              <a:rect l="l" t="t" r="r" b="b"/>
              <a:pathLst>
                <a:path w="368935" h="212725">
                  <a:moveTo>
                    <a:pt x="262254" y="0"/>
                  </a:moveTo>
                  <a:lnTo>
                    <a:pt x="262254" y="53212"/>
                  </a:lnTo>
                  <a:lnTo>
                    <a:pt x="0" y="53212"/>
                  </a:lnTo>
                  <a:lnTo>
                    <a:pt x="0" y="159638"/>
                  </a:lnTo>
                  <a:lnTo>
                    <a:pt x="262254" y="159638"/>
                  </a:lnTo>
                  <a:lnTo>
                    <a:pt x="262254" y="212725"/>
                  </a:lnTo>
                  <a:lnTo>
                    <a:pt x="368680" y="106425"/>
                  </a:lnTo>
                  <a:lnTo>
                    <a:pt x="262254" y="0"/>
                  </a:lnTo>
                  <a:close/>
                </a:path>
              </a:pathLst>
            </a:custGeom>
            <a:solidFill>
              <a:srgbClr val="4F81BC"/>
            </a:solidFill>
          </p:spPr>
          <p:txBody>
            <a:bodyPr wrap="square" lIns="0" tIns="0" rIns="0" bIns="0" rtlCol="0"/>
            <a:lstStyle/>
            <a:p>
              <a:endParaRPr/>
            </a:p>
          </p:txBody>
        </p:sp>
        <p:sp>
          <p:nvSpPr>
            <p:cNvPr id="19" name="object 19"/>
            <p:cNvSpPr/>
            <p:nvPr/>
          </p:nvSpPr>
          <p:spPr>
            <a:xfrm>
              <a:off x="4419346" y="3284982"/>
              <a:ext cx="368935" cy="212725"/>
            </a:xfrm>
            <a:custGeom>
              <a:avLst/>
              <a:gdLst/>
              <a:ahLst/>
              <a:cxnLst/>
              <a:rect l="l" t="t" r="r" b="b"/>
              <a:pathLst>
                <a:path w="368935" h="212725">
                  <a:moveTo>
                    <a:pt x="0" y="53212"/>
                  </a:moveTo>
                  <a:lnTo>
                    <a:pt x="262254" y="53212"/>
                  </a:lnTo>
                  <a:lnTo>
                    <a:pt x="262254" y="0"/>
                  </a:lnTo>
                  <a:lnTo>
                    <a:pt x="368680" y="106425"/>
                  </a:lnTo>
                  <a:lnTo>
                    <a:pt x="262254" y="212725"/>
                  </a:lnTo>
                  <a:lnTo>
                    <a:pt x="262254" y="159638"/>
                  </a:lnTo>
                  <a:lnTo>
                    <a:pt x="0" y="159638"/>
                  </a:lnTo>
                  <a:lnTo>
                    <a:pt x="0" y="53212"/>
                  </a:lnTo>
                  <a:close/>
                </a:path>
              </a:pathLst>
            </a:custGeom>
            <a:ln w="25400">
              <a:solidFill>
                <a:srgbClr val="385D89"/>
              </a:solidFill>
            </a:ln>
          </p:spPr>
          <p:txBody>
            <a:bodyPr wrap="square" lIns="0" tIns="0" rIns="0" bIns="0" rtlCol="0"/>
            <a:lstStyle/>
            <a:p>
              <a:endParaRPr/>
            </a:p>
          </p:txBody>
        </p:sp>
      </p:grpSp>
      <p:grpSp>
        <p:nvGrpSpPr>
          <p:cNvPr id="20" name="object 20"/>
          <p:cNvGrpSpPr/>
          <p:nvPr/>
        </p:nvGrpSpPr>
        <p:grpSpPr>
          <a:xfrm>
            <a:off x="4164076" y="1985136"/>
            <a:ext cx="563880" cy="664845"/>
            <a:chOff x="4164076" y="1985136"/>
            <a:chExt cx="563880" cy="664845"/>
          </a:xfrm>
        </p:grpSpPr>
        <p:sp>
          <p:nvSpPr>
            <p:cNvPr id="21" name="object 21"/>
            <p:cNvSpPr/>
            <p:nvPr/>
          </p:nvSpPr>
          <p:spPr>
            <a:xfrm>
              <a:off x="4176776" y="1997836"/>
              <a:ext cx="538480" cy="639445"/>
            </a:xfrm>
            <a:custGeom>
              <a:avLst/>
              <a:gdLst/>
              <a:ahLst/>
              <a:cxnLst/>
              <a:rect l="l" t="t" r="r" b="b"/>
              <a:pathLst>
                <a:path w="538479" h="639444">
                  <a:moveTo>
                    <a:pt x="447801" y="0"/>
                  </a:moveTo>
                  <a:lnTo>
                    <a:pt x="45212" y="513841"/>
                  </a:lnTo>
                  <a:lnTo>
                    <a:pt x="0" y="478536"/>
                  </a:lnTo>
                  <a:lnTo>
                    <a:pt x="19558" y="639445"/>
                  </a:lnTo>
                  <a:lnTo>
                    <a:pt x="180466" y="619887"/>
                  </a:lnTo>
                  <a:lnTo>
                    <a:pt x="135382" y="584580"/>
                  </a:lnTo>
                  <a:lnTo>
                    <a:pt x="537972" y="70738"/>
                  </a:lnTo>
                  <a:lnTo>
                    <a:pt x="447801" y="0"/>
                  </a:lnTo>
                  <a:close/>
                </a:path>
              </a:pathLst>
            </a:custGeom>
            <a:solidFill>
              <a:srgbClr val="4F81BC"/>
            </a:solidFill>
          </p:spPr>
          <p:txBody>
            <a:bodyPr wrap="square" lIns="0" tIns="0" rIns="0" bIns="0" rtlCol="0"/>
            <a:lstStyle/>
            <a:p>
              <a:endParaRPr/>
            </a:p>
          </p:txBody>
        </p:sp>
        <p:sp>
          <p:nvSpPr>
            <p:cNvPr id="22" name="object 22"/>
            <p:cNvSpPr/>
            <p:nvPr/>
          </p:nvSpPr>
          <p:spPr>
            <a:xfrm>
              <a:off x="4176776" y="1997836"/>
              <a:ext cx="538480" cy="639445"/>
            </a:xfrm>
            <a:custGeom>
              <a:avLst/>
              <a:gdLst/>
              <a:ahLst/>
              <a:cxnLst/>
              <a:rect l="l" t="t" r="r" b="b"/>
              <a:pathLst>
                <a:path w="538479" h="639444">
                  <a:moveTo>
                    <a:pt x="0" y="478536"/>
                  </a:moveTo>
                  <a:lnTo>
                    <a:pt x="45212" y="513841"/>
                  </a:lnTo>
                  <a:lnTo>
                    <a:pt x="447801" y="0"/>
                  </a:lnTo>
                  <a:lnTo>
                    <a:pt x="537972" y="70738"/>
                  </a:lnTo>
                  <a:lnTo>
                    <a:pt x="135382" y="584580"/>
                  </a:lnTo>
                  <a:lnTo>
                    <a:pt x="180466" y="619887"/>
                  </a:lnTo>
                  <a:lnTo>
                    <a:pt x="19558" y="639445"/>
                  </a:lnTo>
                  <a:lnTo>
                    <a:pt x="0" y="478536"/>
                  </a:lnTo>
                  <a:close/>
                </a:path>
              </a:pathLst>
            </a:custGeom>
            <a:ln w="25400">
              <a:solidFill>
                <a:srgbClr val="385D89"/>
              </a:solidFill>
            </a:ln>
          </p:spPr>
          <p:txBody>
            <a:bodyPr wrap="square" lIns="0" tIns="0" rIns="0" bIns="0" rtlCol="0"/>
            <a:lstStyle/>
            <a:p>
              <a:endParaRPr/>
            </a:p>
          </p:txBody>
        </p:sp>
      </p:grpSp>
      <p:grpSp>
        <p:nvGrpSpPr>
          <p:cNvPr id="23" name="object 23"/>
          <p:cNvGrpSpPr/>
          <p:nvPr/>
        </p:nvGrpSpPr>
        <p:grpSpPr>
          <a:xfrm>
            <a:off x="4407915" y="5072507"/>
            <a:ext cx="393065" cy="889635"/>
            <a:chOff x="4407915" y="5072507"/>
            <a:chExt cx="393065" cy="889635"/>
          </a:xfrm>
        </p:grpSpPr>
        <p:sp>
          <p:nvSpPr>
            <p:cNvPr id="24" name="object 24"/>
            <p:cNvSpPr/>
            <p:nvPr/>
          </p:nvSpPr>
          <p:spPr>
            <a:xfrm>
              <a:off x="4420615" y="5085207"/>
              <a:ext cx="367665" cy="864235"/>
            </a:xfrm>
            <a:custGeom>
              <a:avLst/>
              <a:gdLst/>
              <a:ahLst/>
              <a:cxnLst/>
              <a:rect l="l" t="t" r="r" b="b"/>
              <a:pathLst>
                <a:path w="367664" h="864235">
                  <a:moveTo>
                    <a:pt x="275589" y="0"/>
                  </a:moveTo>
                  <a:lnTo>
                    <a:pt x="91821" y="0"/>
                  </a:lnTo>
                  <a:lnTo>
                    <a:pt x="91821" y="680377"/>
                  </a:lnTo>
                  <a:lnTo>
                    <a:pt x="0" y="680377"/>
                  </a:lnTo>
                  <a:lnTo>
                    <a:pt x="183769" y="864069"/>
                  </a:lnTo>
                  <a:lnTo>
                    <a:pt x="367411" y="680377"/>
                  </a:lnTo>
                  <a:lnTo>
                    <a:pt x="275589" y="680377"/>
                  </a:lnTo>
                  <a:lnTo>
                    <a:pt x="275589" y="0"/>
                  </a:lnTo>
                  <a:close/>
                </a:path>
              </a:pathLst>
            </a:custGeom>
            <a:solidFill>
              <a:srgbClr val="4F81BC"/>
            </a:solidFill>
          </p:spPr>
          <p:txBody>
            <a:bodyPr wrap="square" lIns="0" tIns="0" rIns="0" bIns="0" rtlCol="0"/>
            <a:lstStyle/>
            <a:p>
              <a:endParaRPr/>
            </a:p>
          </p:txBody>
        </p:sp>
        <p:sp>
          <p:nvSpPr>
            <p:cNvPr id="25" name="object 25"/>
            <p:cNvSpPr/>
            <p:nvPr/>
          </p:nvSpPr>
          <p:spPr>
            <a:xfrm>
              <a:off x="4420615" y="5085207"/>
              <a:ext cx="367665" cy="864235"/>
            </a:xfrm>
            <a:custGeom>
              <a:avLst/>
              <a:gdLst/>
              <a:ahLst/>
              <a:cxnLst/>
              <a:rect l="l" t="t" r="r" b="b"/>
              <a:pathLst>
                <a:path w="367664" h="864235">
                  <a:moveTo>
                    <a:pt x="0" y="680377"/>
                  </a:moveTo>
                  <a:lnTo>
                    <a:pt x="91821" y="680377"/>
                  </a:lnTo>
                  <a:lnTo>
                    <a:pt x="91821" y="0"/>
                  </a:lnTo>
                  <a:lnTo>
                    <a:pt x="275589" y="0"/>
                  </a:lnTo>
                  <a:lnTo>
                    <a:pt x="275589" y="680377"/>
                  </a:lnTo>
                  <a:lnTo>
                    <a:pt x="367411" y="680377"/>
                  </a:lnTo>
                  <a:lnTo>
                    <a:pt x="183769" y="864069"/>
                  </a:lnTo>
                  <a:lnTo>
                    <a:pt x="0" y="680377"/>
                  </a:lnTo>
                  <a:close/>
                </a:path>
              </a:pathLst>
            </a:custGeom>
            <a:ln w="25400">
              <a:solidFill>
                <a:srgbClr val="385D89"/>
              </a:solidFill>
            </a:ln>
          </p:spPr>
          <p:txBody>
            <a:bodyPr wrap="square" lIns="0" tIns="0" rIns="0" bIns="0" rtlCol="0"/>
            <a:lstStyle/>
            <a:p>
              <a:endParaRPr/>
            </a:p>
          </p:txBody>
        </p:sp>
      </p:gr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8012" y="251142"/>
            <a:ext cx="4724400" cy="3981450"/>
            <a:chOff x="458012" y="251142"/>
            <a:chExt cx="4724400" cy="3981450"/>
          </a:xfrm>
        </p:grpSpPr>
        <p:pic>
          <p:nvPicPr>
            <p:cNvPr id="3" name="object 3"/>
            <p:cNvPicPr/>
            <p:nvPr/>
          </p:nvPicPr>
          <p:blipFill>
            <a:blip r:embed="rId2" cstate="print"/>
            <a:stretch>
              <a:fillRect/>
            </a:stretch>
          </p:blipFill>
          <p:spPr>
            <a:xfrm>
              <a:off x="581837" y="413003"/>
              <a:ext cx="4419600" cy="3771900"/>
            </a:xfrm>
            <a:prstGeom prst="rect">
              <a:avLst/>
            </a:prstGeom>
          </p:spPr>
        </p:pic>
        <p:sp>
          <p:nvSpPr>
            <p:cNvPr id="4" name="object 4"/>
            <p:cNvSpPr/>
            <p:nvPr/>
          </p:nvSpPr>
          <p:spPr>
            <a:xfrm>
              <a:off x="462775" y="255904"/>
              <a:ext cx="4714875" cy="3971925"/>
            </a:xfrm>
            <a:custGeom>
              <a:avLst/>
              <a:gdLst/>
              <a:ahLst/>
              <a:cxnLst/>
              <a:rect l="l" t="t" r="r" b="b"/>
              <a:pathLst>
                <a:path w="4714875" h="3971925">
                  <a:moveTo>
                    <a:pt x="0" y="3971925"/>
                  </a:moveTo>
                  <a:lnTo>
                    <a:pt x="4714875" y="3971925"/>
                  </a:lnTo>
                  <a:lnTo>
                    <a:pt x="4714875" y="0"/>
                  </a:lnTo>
                  <a:lnTo>
                    <a:pt x="0" y="0"/>
                  </a:lnTo>
                  <a:lnTo>
                    <a:pt x="0" y="3971925"/>
                  </a:lnTo>
                  <a:close/>
                </a:path>
              </a:pathLst>
            </a:custGeom>
            <a:ln w="9525">
              <a:solidFill>
                <a:srgbClr val="0000FF"/>
              </a:solidFill>
            </a:ln>
          </p:spPr>
          <p:txBody>
            <a:bodyPr wrap="square" lIns="0" tIns="0" rIns="0" bIns="0" rtlCol="0"/>
            <a:lstStyle/>
            <a:p>
              <a:endParaRPr/>
            </a:p>
          </p:txBody>
        </p:sp>
      </p:grpSp>
      <p:grpSp>
        <p:nvGrpSpPr>
          <p:cNvPr id="5" name="object 5"/>
          <p:cNvGrpSpPr/>
          <p:nvPr/>
        </p:nvGrpSpPr>
        <p:grpSpPr>
          <a:xfrm>
            <a:off x="4130484" y="4427588"/>
            <a:ext cx="3609975" cy="1895475"/>
            <a:chOff x="4130484" y="4427588"/>
            <a:chExt cx="3609975" cy="1895475"/>
          </a:xfrm>
        </p:grpSpPr>
        <p:pic>
          <p:nvPicPr>
            <p:cNvPr id="6" name="object 6"/>
            <p:cNvPicPr/>
            <p:nvPr/>
          </p:nvPicPr>
          <p:blipFill>
            <a:blip r:embed="rId3" cstate="print"/>
            <a:stretch>
              <a:fillRect/>
            </a:stretch>
          </p:blipFill>
          <p:spPr>
            <a:xfrm>
              <a:off x="4254245" y="4675238"/>
              <a:ext cx="3305175" cy="1609725"/>
            </a:xfrm>
            <a:prstGeom prst="rect">
              <a:avLst/>
            </a:prstGeom>
          </p:spPr>
        </p:pic>
        <p:sp>
          <p:nvSpPr>
            <p:cNvPr id="7" name="object 7"/>
            <p:cNvSpPr/>
            <p:nvPr/>
          </p:nvSpPr>
          <p:spPr>
            <a:xfrm>
              <a:off x="4135246" y="4432350"/>
              <a:ext cx="3600450" cy="1885950"/>
            </a:xfrm>
            <a:custGeom>
              <a:avLst/>
              <a:gdLst/>
              <a:ahLst/>
              <a:cxnLst/>
              <a:rect l="l" t="t" r="r" b="b"/>
              <a:pathLst>
                <a:path w="3600450" h="1885950">
                  <a:moveTo>
                    <a:pt x="0" y="1885949"/>
                  </a:moveTo>
                  <a:lnTo>
                    <a:pt x="3600450" y="1885949"/>
                  </a:lnTo>
                  <a:lnTo>
                    <a:pt x="3600450" y="0"/>
                  </a:lnTo>
                  <a:lnTo>
                    <a:pt x="0" y="0"/>
                  </a:lnTo>
                  <a:lnTo>
                    <a:pt x="0" y="1885949"/>
                  </a:lnTo>
                  <a:close/>
                </a:path>
              </a:pathLst>
            </a:custGeom>
            <a:ln w="9525">
              <a:solidFill>
                <a:srgbClr val="0000FF"/>
              </a:solidFill>
            </a:ln>
          </p:spPr>
          <p:txBody>
            <a:bodyPr wrap="square" lIns="0" tIns="0" rIns="0" bIns="0" rtlCol="0"/>
            <a:lstStyle/>
            <a:p>
              <a:endParaRPr/>
            </a:p>
          </p:txBody>
        </p:sp>
      </p:grpSp>
      <p:grpSp>
        <p:nvGrpSpPr>
          <p:cNvPr id="8" name="object 8"/>
          <p:cNvGrpSpPr/>
          <p:nvPr/>
        </p:nvGrpSpPr>
        <p:grpSpPr>
          <a:xfrm>
            <a:off x="5428996" y="3354365"/>
            <a:ext cx="821690" cy="982980"/>
            <a:chOff x="5428996" y="3354365"/>
            <a:chExt cx="821690" cy="982980"/>
          </a:xfrm>
        </p:grpSpPr>
        <p:sp>
          <p:nvSpPr>
            <p:cNvPr id="9" name="object 9"/>
            <p:cNvSpPr/>
            <p:nvPr/>
          </p:nvSpPr>
          <p:spPr>
            <a:xfrm>
              <a:off x="6049772" y="3690747"/>
              <a:ext cx="187960" cy="633730"/>
            </a:xfrm>
            <a:custGeom>
              <a:avLst/>
              <a:gdLst/>
              <a:ahLst/>
              <a:cxnLst/>
              <a:rect l="l" t="t" r="r" b="b"/>
              <a:pathLst>
                <a:path w="187960" h="633729">
                  <a:moveTo>
                    <a:pt x="0" y="0"/>
                  </a:moveTo>
                  <a:lnTo>
                    <a:pt x="31591" y="49184"/>
                  </a:lnTo>
                  <a:lnTo>
                    <a:pt x="59322" y="98880"/>
                  </a:lnTo>
                  <a:lnTo>
                    <a:pt x="83115" y="148699"/>
                  </a:lnTo>
                  <a:lnTo>
                    <a:pt x="102893" y="198251"/>
                  </a:lnTo>
                  <a:lnTo>
                    <a:pt x="118579" y="247149"/>
                  </a:lnTo>
                  <a:lnTo>
                    <a:pt x="130095" y="295005"/>
                  </a:lnTo>
                  <a:lnTo>
                    <a:pt x="137365" y="341428"/>
                  </a:lnTo>
                  <a:lnTo>
                    <a:pt x="140311" y="386032"/>
                  </a:lnTo>
                  <a:lnTo>
                    <a:pt x="138856" y="428428"/>
                  </a:lnTo>
                  <a:lnTo>
                    <a:pt x="132923" y="468227"/>
                  </a:lnTo>
                  <a:lnTo>
                    <a:pt x="122435" y="505040"/>
                  </a:lnTo>
                  <a:lnTo>
                    <a:pt x="107314" y="538479"/>
                  </a:lnTo>
                  <a:lnTo>
                    <a:pt x="83565" y="506729"/>
                  </a:lnTo>
                  <a:lnTo>
                    <a:pt x="78104" y="631697"/>
                  </a:lnTo>
                  <a:lnTo>
                    <a:pt x="178562" y="633602"/>
                  </a:lnTo>
                  <a:lnTo>
                    <a:pt x="154812" y="601852"/>
                  </a:lnTo>
                  <a:lnTo>
                    <a:pt x="169472" y="569731"/>
                  </a:lnTo>
                  <a:lnTo>
                    <a:pt x="179820" y="534557"/>
                  </a:lnTo>
                  <a:lnTo>
                    <a:pt x="185945" y="496675"/>
                  </a:lnTo>
                  <a:lnTo>
                    <a:pt x="187935" y="456431"/>
                  </a:lnTo>
                  <a:lnTo>
                    <a:pt x="185880" y="414170"/>
                  </a:lnTo>
                  <a:lnTo>
                    <a:pt x="179869" y="370237"/>
                  </a:lnTo>
                  <a:lnTo>
                    <a:pt x="169989" y="324977"/>
                  </a:lnTo>
                  <a:lnTo>
                    <a:pt x="156331" y="278735"/>
                  </a:lnTo>
                  <a:lnTo>
                    <a:pt x="138982" y="231857"/>
                  </a:lnTo>
                  <a:lnTo>
                    <a:pt x="118032" y="184687"/>
                  </a:lnTo>
                  <a:lnTo>
                    <a:pt x="93571" y="137571"/>
                  </a:lnTo>
                  <a:lnTo>
                    <a:pt x="65685" y="90855"/>
                  </a:lnTo>
                  <a:lnTo>
                    <a:pt x="34465" y="44882"/>
                  </a:lnTo>
                  <a:lnTo>
                    <a:pt x="0" y="0"/>
                  </a:lnTo>
                  <a:close/>
                </a:path>
              </a:pathLst>
            </a:custGeom>
            <a:solidFill>
              <a:srgbClr val="4F81BC"/>
            </a:solidFill>
          </p:spPr>
          <p:txBody>
            <a:bodyPr wrap="square" lIns="0" tIns="0" rIns="0" bIns="0" rtlCol="0"/>
            <a:lstStyle/>
            <a:p>
              <a:endParaRPr/>
            </a:p>
          </p:txBody>
        </p:sp>
        <p:sp>
          <p:nvSpPr>
            <p:cNvPr id="10" name="object 10"/>
            <p:cNvSpPr/>
            <p:nvPr/>
          </p:nvSpPr>
          <p:spPr>
            <a:xfrm>
              <a:off x="5441696" y="3367065"/>
              <a:ext cx="632460" cy="354965"/>
            </a:xfrm>
            <a:custGeom>
              <a:avLst/>
              <a:gdLst/>
              <a:ahLst/>
              <a:cxnLst/>
              <a:rect l="l" t="t" r="r" b="b"/>
              <a:pathLst>
                <a:path w="632460" h="354964">
                  <a:moveTo>
                    <a:pt x="134316" y="0"/>
                  </a:moveTo>
                  <a:lnTo>
                    <a:pt x="97119" y="1591"/>
                  </a:lnTo>
                  <a:lnTo>
                    <a:pt x="62096" y="8530"/>
                  </a:lnTo>
                  <a:lnTo>
                    <a:pt x="29604" y="20973"/>
                  </a:lnTo>
                  <a:lnTo>
                    <a:pt x="0" y="39074"/>
                  </a:lnTo>
                  <a:lnTo>
                    <a:pt x="47498" y="102574"/>
                  </a:lnTo>
                  <a:lnTo>
                    <a:pt x="77102" y="84472"/>
                  </a:lnTo>
                  <a:lnTo>
                    <a:pt x="109594" y="72024"/>
                  </a:lnTo>
                  <a:lnTo>
                    <a:pt x="144617" y="65077"/>
                  </a:lnTo>
                  <a:lnTo>
                    <a:pt x="181814" y="63477"/>
                  </a:lnTo>
                  <a:lnTo>
                    <a:pt x="220829" y="67070"/>
                  </a:lnTo>
                  <a:lnTo>
                    <a:pt x="261305" y="75703"/>
                  </a:lnTo>
                  <a:lnTo>
                    <a:pt x="302884" y="89221"/>
                  </a:lnTo>
                  <a:lnTo>
                    <a:pt x="345211" y="107470"/>
                  </a:lnTo>
                  <a:lnTo>
                    <a:pt x="387929" y="130298"/>
                  </a:lnTo>
                  <a:lnTo>
                    <a:pt x="430680" y="157551"/>
                  </a:lnTo>
                  <a:lnTo>
                    <a:pt x="473109" y="189074"/>
                  </a:lnTo>
                  <a:lnTo>
                    <a:pt x="514857" y="224713"/>
                  </a:lnTo>
                  <a:lnTo>
                    <a:pt x="555570" y="264316"/>
                  </a:lnTo>
                  <a:lnTo>
                    <a:pt x="594890" y="307728"/>
                  </a:lnTo>
                  <a:lnTo>
                    <a:pt x="632459" y="354796"/>
                  </a:lnTo>
                  <a:lnTo>
                    <a:pt x="584962" y="291423"/>
                  </a:lnTo>
                  <a:lnTo>
                    <a:pt x="547392" y="244354"/>
                  </a:lnTo>
                  <a:lnTo>
                    <a:pt x="508072" y="200937"/>
                  </a:lnTo>
                  <a:lnTo>
                    <a:pt x="467360" y="161327"/>
                  </a:lnTo>
                  <a:lnTo>
                    <a:pt x="425611" y="125678"/>
                  </a:lnTo>
                  <a:lnTo>
                    <a:pt x="383182" y="94145"/>
                  </a:lnTo>
                  <a:lnTo>
                    <a:pt x="340431" y="66881"/>
                  </a:lnTo>
                  <a:lnTo>
                    <a:pt x="297713" y="44040"/>
                  </a:lnTo>
                  <a:lnTo>
                    <a:pt x="255386" y="25778"/>
                  </a:lnTo>
                  <a:lnTo>
                    <a:pt x="213807" y="12247"/>
                  </a:lnTo>
                  <a:lnTo>
                    <a:pt x="173331" y="3603"/>
                  </a:lnTo>
                  <a:lnTo>
                    <a:pt x="134316" y="0"/>
                  </a:lnTo>
                  <a:close/>
                </a:path>
              </a:pathLst>
            </a:custGeom>
            <a:solidFill>
              <a:srgbClr val="406897"/>
            </a:solidFill>
          </p:spPr>
          <p:txBody>
            <a:bodyPr wrap="square" lIns="0" tIns="0" rIns="0" bIns="0" rtlCol="0"/>
            <a:lstStyle/>
            <a:p>
              <a:endParaRPr/>
            </a:p>
          </p:txBody>
        </p:sp>
        <p:sp>
          <p:nvSpPr>
            <p:cNvPr id="11" name="object 11"/>
            <p:cNvSpPr/>
            <p:nvPr/>
          </p:nvSpPr>
          <p:spPr>
            <a:xfrm>
              <a:off x="5441696" y="3367065"/>
              <a:ext cx="796290" cy="957580"/>
            </a:xfrm>
            <a:custGeom>
              <a:avLst/>
              <a:gdLst/>
              <a:ahLst/>
              <a:cxnLst/>
              <a:rect l="l" t="t" r="r" b="b"/>
              <a:pathLst>
                <a:path w="796289" h="957579">
                  <a:moveTo>
                    <a:pt x="632459" y="354796"/>
                  </a:moveTo>
                  <a:lnTo>
                    <a:pt x="594890" y="307728"/>
                  </a:lnTo>
                  <a:lnTo>
                    <a:pt x="555570" y="264316"/>
                  </a:lnTo>
                  <a:lnTo>
                    <a:pt x="514857" y="224713"/>
                  </a:lnTo>
                  <a:lnTo>
                    <a:pt x="473109" y="189074"/>
                  </a:lnTo>
                  <a:lnTo>
                    <a:pt x="430680" y="157551"/>
                  </a:lnTo>
                  <a:lnTo>
                    <a:pt x="387929" y="130298"/>
                  </a:lnTo>
                  <a:lnTo>
                    <a:pt x="345211" y="107470"/>
                  </a:lnTo>
                  <a:lnTo>
                    <a:pt x="302884" y="89221"/>
                  </a:lnTo>
                  <a:lnTo>
                    <a:pt x="261305" y="75703"/>
                  </a:lnTo>
                  <a:lnTo>
                    <a:pt x="220829" y="67070"/>
                  </a:lnTo>
                  <a:lnTo>
                    <a:pt x="181814" y="63477"/>
                  </a:lnTo>
                  <a:lnTo>
                    <a:pt x="144617" y="65077"/>
                  </a:lnTo>
                  <a:lnTo>
                    <a:pt x="109594" y="72024"/>
                  </a:lnTo>
                  <a:lnTo>
                    <a:pt x="77102" y="84472"/>
                  </a:lnTo>
                  <a:lnTo>
                    <a:pt x="47498" y="102574"/>
                  </a:lnTo>
                  <a:lnTo>
                    <a:pt x="0" y="39074"/>
                  </a:lnTo>
                  <a:lnTo>
                    <a:pt x="29604" y="20973"/>
                  </a:lnTo>
                  <a:lnTo>
                    <a:pt x="62096" y="8530"/>
                  </a:lnTo>
                  <a:lnTo>
                    <a:pt x="97119" y="1591"/>
                  </a:lnTo>
                  <a:lnTo>
                    <a:pt x="134316" y="0"/>
                  </a:lnTo>
                  <a:lnTo>
                    <a:pt x="173331" y="3603"/>
                  </a:lnTo>
                  <a:lnTo>
                    <a:pt x="213807" y="12247"/>
                  </a:lnTo>
                  <a:lnTo>
                    <a:pt x="255386" y="25778"/>
                  </a:lnTo>
                  <a:lnTo>
                    <a:pt x="297713" y="44040"/>
                  </a:lnTo>
                  <a:lnTo>
                    <a:pt x="340431" y="66881"/>
                  </a:lnTo>
                  <a:lnTo>
                    <a:pt x="383182" y="94145"/>
                  </a:lnTo>
                  <a:lnTo>
                    <a:pt x="425611" y="125678"/>
                  </a:lnTo>
                  <a:lnTo>
                    <a:pt x="467360" y="161327"/>
                  </a:lnTo>
                  <a:lnTo>
                    <a:pt x="508072" y="200937"/>
                  </a:lnTo>
                  <a:lnTo>
                    <a:pt x="547392" y="244354"/>
                  </a:lnTo>
                  <a:lnTo>
                    <a:pt x="584962" y="291423"/>
                  </a:lnTo>
                  <a:lnTo>
                    <a:pt x="632459" y="354796"/>
                  </a:lnTo>
                  <a:lnTo>
                    <a:pt x="665563" y="401864"/>
                  </a:lnTo>
                  <a:lnTo>
                    <a:pt x="695126" y="449744"/>
                  </a:lnTo>
                  <a:lnTo>
                    <a:pt x="721065" y="498070"/>
                  </a:lnTo>
                  <a:lnTo>
                    <a:pt x="743296" y="546477"/>
                  </a:lnTo>
                  <a:lnTo>
                    <a:pt x="761738" y="594600"/>
                  </a:lnTo>
                  <a:lnTo>
                    <a:pt x="776307" y="642074"/>
                  </a:lnTo>
                  <a:lnTo>
                    <a:pt x="786920" y="688534"/>
                  </a:lnTo>
                  <a:lnTo>
                    <a:pt x="793495" y="733614"/>
                  </a:lnTo>
                  <a:lnTo>
                    <a:pt x="795948" y="776948"/>
                  </a:lnTo>
                  <a:lnTo>
                    <a:pt x="794197" y="818173"/>
                  </a:lnTo>
                  <a:lnTo>
                    <a:pt x="788159" y="856922"/>
                  </a:lnTo>
                  <a:lnTo>
                    <a:pt x="777750" y="892831"/>
                  </a:lnTo>
                  <a:lnTo>
                    <a:pt x="762888" y="925534"/>
                  </a:lnTo>
                  <a:lnTo>
                    <a:pt x="786638" y="957284"/>
                  </a:lnTo>
                  <a:lnTo>
                    <a:pt x="686180" y="955379"/>
                  </a:lnTo>
                  <a:lnTo>
                    <a:pt x="691641" y="830411"/>
                  </a:lnTo>
                  <a:lnTo>
                    <a:pt x="715390" y="862161"/>
                  </a:lnTo>
                  <a:lnTo>
                    <a:pt x="730511" y="828721"/>
                  </a:lnTo>
                  <a:lnTo>
                    <a:pt x="740999" y="791908"/>
                  </a:lnTo>
                  <a:lnTo>
                    <a:pt x="746932" y="752109"/>
                  </a:lnTo>
                  <a:lnTo>
                    <a:pt x="748387" y="709714"/>
                  </a:lnTo>
                  <a:lnTo>
                    <a:pt x="745441" y="665110"/>
                  </a:lnTo>
                  <a:lnTo>
                    <a:pt x="738171" y="618686"/>
                  </a:lnTo>
                  <a:lnTo>
                    <a:pt x="726655" y="570831"/>
                  </a:lnTo>
                  <a:lnTo>
                    <a:pt x="710969" y="521933"/>
                  </a:lnTo>
                  <a:lnTo>
                    <a:pt x="691191" y="472380"/>
                  </a:lnTo>
                  <a:lnTo>
                    <a:pt x="667398" y="422561"/>
                  </a:lnTo>
                  <a:lnTo>
                    <a:pt x="639667" y="372866"/>
                  </a:lnTo>
                  <a:lnTo>
                    <a:pt x="608076" y="323681"/>
                  </a:lnTo>
                </a:path>
              </a:pathLst>
            </a:custGeom>
            <a:ln w="25400">
              <a:solidFill>
                <a:srgbClr val="385D89"/>
              </a:solidFill>
            </a:ln>
          </p:spPr>
          <p:txBody>
            <a:bodyPr wrap="square" lIns="0" tIns="0" rIns="0" bIns="0" rtlCol="0"/>
            <a:lstStyle/>
            <a:p>
              <a:endParaRPr/>
            </a:p>
          </p:txBody>
        </p:sp>
      </p:gr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8012" y="179133"/>
            <a:ext cx="8333105" cy="6263005"/>
            <a:chOff x="458012" y="179133"/>
            <a:chExt cx="8333105" cy="6263005"/>
          </a:xfrm>
        </p:grpSpPr>
        <p:pic>
          <p:nvPicPr>
            <p:cNvPr id="3" name="object 3"/>
            <p:cNvPicPr/>
            <p:nvPr/>
          </p:nvPicPr>
          <p:blipFill>
            <a:blip r:embed="rId2" cstate="print"/>
            <a:stretch>
              <a:fillRect/>
            </a:stretch>
          </p:blipFill>
          <p:spPr>
            <a:xfrm>
              <a:off x="610412" y="369569"/>
              <a:ext cx="3971925" cy="3028950"/>
            </a:xfrm>
            <a:prstGeom prst="rect">
              <a:avLst/>
            </a:prstGeom>
          </p:spPr>
        </p:pic>
        <p:sp>
          <p:nvSpPr>
            <p:cNvPr id="4" name="object 4"/>
            <p:cNvSpPr/>
            <p:nvPr/>
          </p:nvSpPr>
          <p:spPr>
            <a:xfrm>
              <a:off x="462775" y="183895"/>
              <a:ext cx="4257675" cy="3238500"/>
            </a:xfrm>
            <a:custGeom>
              <a:avLst/>
              <a:gdLst/>
              <a:ahLst/>
              <a:cxnLst/>
              <a:rect l="l" t="t" r="r" b="b"/>
              <a:pathLst>
                <a:path w="4257675" h="3238500">
                  <a:moveTo>
                    <a:pt x="0" y="3238500"/>
                  </a:moveTo>
                  <a:lnTo>
                    <a:pt x="4257675" y="3238500"/>
                  </a:lnTo>
                  <a:lnTo>
                    <a:pt x="4257675" y="0"/>
                  </a:lnTo>
                  <a:lnTo>
                    <a:pt x="0" y="0"/>
                  </a:lnTo>
                  <a:lnTo>
                    <a:pt x="0" y="3238500"/>
                  </a:lnTo>
                  <a:close/>
                </a:path>
              </a:pathLst>
            </a:custGeom>
            <a:ln w="9525">
              <a:solidFill>
                <a:srgbClr val="0000FF"/>
              </a:solidFill>
            </a:ln>
          </p:spPr>
          <p:txBody>
            <a:bodyPr wrap="square" lIns="0" tIns="0" rIns="0" bIns="0" rtlCol="0"/>
            <a:lstStyle/>
            <a:p>
              <a:endParaRPr/>
            </a:p>
          </p:txBody>
        </p:sp>
        <p:pic>
          <p:nvPicPr>
            <p:cNvPr id="5" name="object 5"/>
            <p:cNvPicPr/>
            <p:nvPr/>
          </p:nvPicPr>
          <p:blipFill>
            <a:blip r:embed="rId3" cstate="print"/>
            <a:stretch>
              <a:fillRect/>
            </a:stretch>
          </p:blipFill>
          <p:spPr>
            <a:xfrm>
              <a:off x="4427982" y="3212972"/>
              <a:ext cx="4352925" cy="3219450"/>
            </a:xfrm>
            <a:prstGeom prst="rect">
              <a:avLst/>
            </a:prstGeom>
          </p:spPr>
        </p:pic>
        <p:sp>
          <p:nvSpPr>
            <p:cNvPr id="6" name="object 6"/>
            <p:cNvSpPr/>
            <p:nvPr/>
          </p:nvSpPr>
          <p:spPr>
            <a:xfrm>
              <a:off x="4423283" y="3208210"/>
              <a:ext cx="4362450" cy="3228975"/>
            </a:xfrm>
            <a:custGeom>
              <a:avLst/>
              <a:gdLst/>
              <a:ahLst/>
              <a:cxnLst/>
              <a:rect l="l" t="t" r="r" b="b"/>
              <a:pathLst>
                <a:path w="4362450" h="3228975">
                  <a:moveTo>
                    <a:pt x="0" y="3228975"/>
                  </a:moveTo>
                  <a:lnTo>
                    <a:pt x="4362449" y="3228975"/>
                  </a:lnTo>
                  <a:lnTo>
                    <a:pt x="4362449" y="0"/>
                  </a:lnTo>
                  <a:lnTo>
                    <a:pt x="0" y="0"/>
                  </a:lnTo>
                  <a:lnTo>
                    <a:pt x="0" y="3228975"/>
                  </a:lnTo>
                  <a:close/>
                </a:path>
              </a:pathLst>
            </a:custGeom>
            <a:ln w="9525">
              <a:solidFill>
                <a:srgbClr val="0000FF"/>
              </a:solidFill>
            </a:ln>
          </p:spPr>
          <p:txBody>
            <a:bodyPr wrap="square" lIns="0" tIns="0" rIns="0" bIns="0" rtlCol="0"/>
            <a:lstStyle/>
            <a:p>
              <a:endParaRPr/>
            </a:p>
          </p:txBody>
        </p:sp>
        <p:sp>
          <p:nvSpPr>
            <p:cNvPr id="7" name="object 7"/>
            <p:cNvSpPr/>
            <p:nvPr/>
          </p:nvSpPr>
          <p:spPr>
            <a:xfrm>
              <a:off x="5416803" y="2347722"/>
              <a:ext cx="187960" cy="633730"/>
            </a:xfrm>
            <a:custGeom>
              <a:avLst/>
              <a:gdLst/>
              <a:ahLst/>
              <a:cxnLst/>
              <a:rect l="l" t="t" r="r" b="b"/>
              <a:pathLst>
                <a:path w="187960" h="633730">
                  <a:moveTo>
                    <a:pt x="0" y="0"/>
                  </a:moveTo>
                  <a:lnTo>
                    <a:pt x="31591" y="49211"/>
                  </a:lnTo>
                  <a:lnTo>
                    <a:pt x="59322" y="98924"/>
                  </a:lnTo>
                  <a:lnTo>
                    <a:pt x="83115" y="148752"/>
                  </a:lnTo>
                  <a:lnTo>
                    <a:pt x="102893" y="198308"/>
                  </a:lnTo>
                  <a:lnTo>
                    <a:pt x="118579" y="247203"/>
                  </a:lnTo>
                  <a:lnTo>
                    <a:pt x="130095" y="295052"/>
                  </a:lnTo>
                  <a:lnTo>
                    <a:pt x="137365" y="341467"/>
                  </a:lnTo>
                  <a:lnTo>
                    <a:pt x="140311" y="386061"/>
                  </a:lnTo>
                  <a:lnTo>
                    <a:pt x="138856" y="428446"/>
                  </a:lnTo>
                  <a:lnTo>
                    <a:pt x="132923" y="468236"/>
                  </a:lnTo>
                  <a:lnTo>
                    <a:pt x="122435" y="505042"/>
                  </a:lnTo>
                  <a:lnTo>
                    <a:pt x="107315" y="538479"/>
                  </a:lnTo>
                  <a:lnTo>
                    <a:pt x="83566" y="506856"/>
                  </a:lnTo>
                  <a:lnTo>
                    <a:pt x="78105" y="631825"/>
                  </a:lnTo>
                  <a:lnTo>
                    <a:pt x="178562" y="633602"/>
                  </a:lnTo>
                  <a:lnTo>
                    <a:pt x="154812" y="601979"/>
                  </a:lnTo>
                  <a:lnTo>
                    <a:pt x="169472" y="569856"/>
                  </a:lnTo>
                  <a:lnTo>
                    <a:pt x="179820" y="534677"/>
                  </a:lnTo>
                  <a:lnTo>
                    <a:pt x="185945" y="496787"/>
                  </a:lnTo>
                  <a:lnTo>
                    <a:pt x="187935" y="456533"/>
                  </a:lnTo>
                  <a:lnTo>
                    <a:pt x="185880" y="414260"/>
                  </a:lnTo>
                  <a:lnTo>
                    <a:pt x="179869" y="370314"/>
                  </a:lnTo>
                  <a:lnTo>
                    <a:pt x="169989" y="325040"/>
                  </a:lnTo>
                  <a:lnTo>
                    <a:pt x="156331" y="278785"/>
                  </a:lnTo>
                  <a:lnTo>
                    <a:pt x="138982" y="231894"/>
                  </a:lnTo>
                  <a:lnTo>
                    <a:pt x="118032" y="184712"/>
                  </a:lnTo>
                  <a:lnTo>
                    <a:pt x="93571" y="137586"/>
                  </a:lnTo>
                  <a:lnTo>
                    <a:pt x="65685" y="90862"/>
                  </a:lnTo>
                  <a:lnTo>
                    <a:pt x="34465" y="44884"/>
                  </a:lnTo>
                  <a:lnTo>
                    <a:pt x="0" y="0"/>
                  </a:lnTo>
                  <a:close/>
                </a:path>
              </a:pathLst>
            </a:custGeom>
            <a:solidFill>
              <a:srgbClr val="4F81BC"/>
            </a:solidFill>
          </p:spPr>
          <p:txBody>
            <a:bodyPr wrap="square" lIns="0" tIns="0" rIns="0" bIns="0" rtlCol="0"/>
            <a:lstStyle/>
            <a:p>
              <a:endParaRPr/>
            </a:p>
          </p:txBody>
        </p:sp>
        <p:sp>
          <p:nvSpPr>
            <p:cNvPr id="8" name="object 8"/>
            <p:cNvSpPr/>
            <p:nvPr/>
          </p:nvSpPr>
          <p:spPr>
            <a:xfrm>
              <a:off x="4808854" y="2024090"/>
              <a:ext cx="632460" cy="354965"/>
            </a:xfrm>
            <a:custGeom>
              <a:avLst/>
              <a:gdLst/>
              <a:ahLst/>
              <a:cxnLst/>
              <a:rect l="l" t="t" r="r" b="b"/>
              <a:pathLst>
                <a:path w="632460" h="354964">
                  <a:moveTo>
                    <a:pt x="134239" y="0"/>
                  </a:moveTo>
                  <a:lnTo>
                    <a:pt x="97057" y="1605"/>
                  </a:lnTo>
                  <a:lnTo>
                    <a:pt x="62052" y="8563"/>
                  </a:lnTo>
                  <a:lnTo>
                    <a:pt x="29580" y="21027"/>
                  </a:lnTo>
                  <a:lnTo>
                    <a:pt x="0" y="39151"/>
                  </a:lnTo>
                  <a:lnTo>
                    <a:pt x="47498" y="102524"/>
                  </a:lnTo>
                  <a:lnTo>
                    <a:pt x="77078" y="84422"/>
                  </a:lnTo>
                  <a:lnTo>
                    <a:pt x="109550" y="71974"/>
                  </a:lnTo>
                  <a:lnTo>
                    <a:pt x="144555" y="65028"/>
                  </a:lnTo>
                  <a:lnTo>
                    <a:pt x="181737" y="63430"/>
                  </a:lnTo>
                  <a:lnTo>
                    <a:pt x="220740" y="67025"/>
                  </a:lnTo>
                  <a:lnTo>
                    <a:pt x="261205" y="75661"/>
                  </a:lnTo>
                  <a:lnTo>
                    <a:pt x="302776" y="89183"/>
                  </a:lnTo>
                  <a:lnTo>
                    <a:pt x="345097" y="107440"/>
                  </a:lnTo>
                  <a:lnTo>
                    <a:pt x="387810" y="130276"/>
                  </a:lnTo>
                  <a:lnTo>
                    <a:pt x="430558" y="157538"/>
                  </a:lnTo>
                  <a:lnTo>
                    <a:pt x="472984" y="189074"/>
                  </a:lnTo>
                  <a:lnTo>
                    <a:pt x="514732" y="224728"/>
                  </a:lnTo>
                  <a:lnTo>
                    <a:pt x="555443" y="264349"/>
                  </a:lnTo>
                  <a:lnTo>
                    <a:pt x="594763" y="307781"/>
                  </a:lnTo>
                  <a:lnTo>
                    <a:pt x="632333" y="354873"/>
                  </a:lnTo>
                  <a:lnTo>
                    <a:pt x="584835" y="291373"/>
                  </a:lnTo>
                  <a:lnTo>
                    <a:pt x="547265" y="244303"/>
                  </a:lnTo>
                  <a:lnTo>
                    <a:pt x="507945" y="200887"/>
                  </a:lnTo>
                  <a:lnTo>
                    <a:pt x="467234" y="161278"/>
                  </a:lnTo>
                  <a:lnTo>
                    <a:pt x="425486" y="125631"/>
                  </a:lnTo>
                  <a:lnTo>
                    <a:pt x="383060" y="94099"/>
                  </a:lnTo>
                  <a:lnTo>
                    <a:pt x="340312" y="66839"/>
                  </a:lnTo>
                  <a:lnTo>
                    <a:pt x="297599" y="44003"/>
                  </a:lnTo>
                  <a:lnTo>
                    <a:pt x="255278" y="25747"/>
                  </a:lnTo>
                  <a:lnTo>
                    <a:pt x="213707" y="12225"/>
                  </a:lnTo>
                  <a:lnTo>
                    <a:pt x="173242" y="3591"/>
                  </a:lnTo>
                  <a:lnTo>
                    <a:pt x="134239" y="0"/>
                  </a:lnTo>
                  <a:close/>
                </a:path>
              </a:pathLst>
            </a:custGeom>
            <a:solidFill>
              <a:srgbClr val="406897"/>
            </a:solidFill>
          </p:spPr>
          <p:txBody>
            <a:bodyPr wrap="square" lIns="0" tIns="0" rIns="0" bIns="0" rtlCol="0"/>
            <a:lstStyle/>
            <a:p>
              <a:endParaRPr/>
            </a:p>
          </p:txBody>
        </p:sp>
        <p:sp>
          <p:nvSpPr>
            <p:cNvPr id="9" name="object 9"/>
            <p:cNvSpPr/>
            <p:nvPr/>
          </p:nvSpPr>
          <p:spPr>
            <a:xfrm>
              <a:off x="4808854" y="2024090"/>
              <a:ext cx="796290" cy="957580"/>
            </a:xfrm>
            <a:custGeom>
              <a:avLst/>
              <a:gdLst/>
              <a:ahLst/>
              <a:cxnLst/>
              <a:rect l="l" t="t" r="r" b="b"/>
              <a:pathLst>
                <a:path w="796289" h="957580">
                  <a:moveTo>
                    <a:pt x="632333" y="354873"/>
                  </a:moveTo>
                  <a:lnTo>
                    <a:pt x="594763" y="307781"/>
                  </a:lnTo>
                  <a:lnTo>
                    <a:pt x="555443" y="264349"/>
                  </a:lnTo>
                  <a:lnTo>
                    <a:pt x="514732" y="224728"/>
                  </a:lnTo>
                  <a:lnTo>
                    <a:pt x="472984" y="189074"/>
                  </a:lnTo>
                  <a:lnTo>
                    <a:pt x="430558" y="157538"/>
                  </a:lnTo>
                  <a:lnTo>
                    <a:pt x="387810" y="130276"/>
                  </a:lnTo>
                  <a:lnTo>
                    <a:pt x="345097" y="107440"/>
                  </a:lnTo>
                  <a:lnTo>
                    <a:pt x="302776" y="89183"/>
                  </a:lnTo>
                  <a:lnTo>
                    <a:pt x="261205" y="75661"/>
                  </a:lnTo>
                  <a:lnTo>
                    <a:pt x="220740" y="67025"/>
                  </a:lnTo>
                  <a:lnTo>
                    <a:pt x="181737" y="63430"/>
                  </a:lnTo>
                  <a:lnTo>
                    <a:pt x="144555" y="65028"/>
                  </a:lnTo>
                  <a:lnTo>
                    <a:pt x="109550" y="71974"/>
                  </a:lnTo>
                  <a:lnTo>
                    <a:pt x="77078" y="84422"/>
                  </a:lnTo>
                  <a:lnTo>
                    <a:pt x="47498" y="102524"/>
                  </a:lnTo>
                  <a:lnTo>
                    <a:pt x="0" y="39151"/>
                  </a:lnTo>
                  <a:lnTo>
                    <a:pt x="29580" y="21027"/>
                  </a:lnTo>
                  <a:lnTo>
                    <a:pt x="62052" y="8563"/>
                  </a:lnTo>
                  <a:lnTo>
                    <a:pt x="97057" y="1605"/>
                  </a:lnTo>
                  <a:lnTo>
                    <a:pt x="134239" y="0"/>
                  </a:lnTo>
                  <a:lnTo>
                    <a:pt x="173242" y="3591"/>
                  </a:lnTo>
                  <a:lnTo>
                    <a:pt x="213707" y="12225"/>
                  </a:lnTo>
                  <a:lnTo>
                    <a:pt x="255278" y="25747"/>
                  </a:lnTo>
                  <a:lnTo>
                    <a:pt x="297599" y="44003"/>
                  </a:lnTo>
                  <a:lnTo>
                    <a:pt x="340312" y="66839"/>
                  </a:lnTo>
                  <a:lnTo>
                    <a:pt x="383060" y="94099"/>
                  </a:lnTo>
                  <a:lnTo>
                    <a:pt x="425486" y="125631"/>
                  </a:lnTo>
                  <a:lnTo>
                    <a:pt x="467234" y="161278"/>
                  </a:lnTo>
                  <a:lnTo>
                    <a:pt x="507945" y="200887"/>
                  </a:lnTo>
                  <a:lnTo>
                    <a:pt x="547265" y="244303"/>
                  </a:lnTo>
                  <a:lnTo>
                    <a:pt x="584835" y="291373"/>
                  </a:lnTo>
                  <a:lnTo>
                    <a:pt x="632333" y="354873"/>
                  </a:lnTo>
                  <a:lnTo>
                    <a:pt x="665438" y="401939"/>
                  </a:lnTo>
                  <a:lnTo>
                    <a:pt x="695007" y="449813"/>
                  </a:lnTo>
                  <a:lnTo>
                    <a:pt x="720953" y="498131"/>
                  </a:lnTo>
                  <a:lnTo>
                    <a:pt x="743194" y="546529"/>
                  </a:lnTo>
                  <a:lnTo>
                    <a:pt x="761646" y="594643"/>
                  </a:lnTo>
                  <a:lnTo>
                    <a:pt x="776224" y="642108"/>
                  </a:lnTo>
                  <a:lnTo>
                    <a:pt x="786844" y="688560"/>
                  </a:lnTo>
                  <a:lnTo>
                    <a:pt x="793423" y="733635"/>
                  </a:lnTo>
                  <a:lnTo>
                    <a:pt x="795877" y="776969"/>
                  </a:lnTo>
                  <a:lnTo>
                    <a:pt x="794122" y="818198"/>
                  </a:lnTo>
                  <a:lnTo>
                    <a:pt x="788074" y="856957"/>
                  </a:lnTo>
                  <a:lnTo>
                    <a:pt x="777648" y="892883"/>
                  </a:lnTo>
                  <a:lnTo>
                    <a:pt x="762762" y="925611"/>
                  </a:lnTo>
                  <a:lnTo>
                    <a:pt x="786511" y="957234"/>
                  </a:lnTo>
                  <a:lnTo>
                    <a:pt x="686054" y="955456"/>
                  </a:lnTo>
                  <a:lnTo>
                    <a:pt x="691515" y="830488"/>
                  </a:lnTo>
                  <a:lnTo>
                    <a:pt x="715264" y="862111"/>
                  </a:lnTo>
                  <a:lnTo>
                    <a:pt x="730384" y="828674"/>
                  </a:lnTo>
                  <a:lnTo>
                    <a:pt x="740872" y="791867"/>
                  </a:lnTo>
                  <a:lnTo>
                    <a:pt x="746805" y="752077"/>
                  </a:lnTo>
                  <a:lnTo>
                    <a:pt x="748260" y="709692"/>
                  </a:lnTo>
                  <a:lnTo>
                    <a:pt x="745314" y="665098"/>
                  </a:lnTo>
                  <a:lnTo>
                    <a:pt x="738044" y="618683"/>
                  </a:lnTo>
                  <a:lnTo>
                    <a:pt x="726528" y="570835"/>
                  </a:lnTo>
                  <a:lnTo>
                    <a:pt x="710842" y="521939"/>
                  </a:lnTo>
                  <a:lnTo>
                    <a:pt x="691064" y="472383"/>
                  </a:lnTo>
                  <a:lnTo>
                    <a:pt x="667271" y="422555"/>
                  </a:lnTo>
                  <a:lnTo>
                    <a:pt x="639540" y="372842"/>
                  </a:lnTo>
                  <a:lnTo>
                    <a:pt x="607949" y="323631"/>
                  </a:lnTo>
                </a:path>
              </a:pathLst>
            </a:custGeom>
            <a:ln w="25400">
              <a:solidFill>
                <a:srgbClr val="385D89"/>
              </a:solidFill>
            </a:ln>
          </p:spPr>
          <p:txBody>
            <a:bodyPr wrap="square" lIns="0" tIns="0" rIns="0" bIns="0" rtlCol="0"/>
            <a:lstStyle/>
            <a:p>
              <a:endParaRPr/>
            </a:p>
          </p:txBody>
        </p:sp>
        <p:sp>
          <p:nvSpPr>
            <p:cNvPr id="10" name="object 10"/>
            <p:cNvSpPr/>
            <p:nvPr/>
          </p:nvSpPr>
          <p:spPr>
            <a:xfrm>
              <a:off x="3070225" y="5220969"/>
              <a:ext cx="535305" cy="445134"/>
            </a:xfrm>
            <a:custGeom>
              <a:avLst/>
              <a:gdLst/>
              <a:ahLst/>
              <a:cxnLst/>
              <a:rect l="l" t="t" r="r" b="b"/>
              <a:pathLst>
                <a:path w="535304" h="445135">
                  <a:moveTo>
                    <a:pt x="79629" y="0"/>
                  </a:moveTo>
                  <a:lnTo>
                    <a:pt x="0" y="61086"/>
                  </a:lnTo>
                  <a:lnTo>
                    <a:pt x="38354" y="71119"/>
                  </a:lnTo>
                  <a:lnTo>
                    <a:pt x="46912" y="105359"/>
                  </a:lnTo>
                  <a:lnTo>
                    <a:pt x="79578" y="172725"/>
                  </a:lnTo>
                  <a:lnTo>
                    <a:pt x="103117" y="205422"/>
                  </a:lnTo>
                  <a:lnTo>
                    <a:pt x="131079" y="237175"/>
                  </a:lnTo>
                  <a:lnTo>
                    <a:pt x="163180" y="267770"/>
                  </a:lnTo>
                  <a:lnTo>
                    <a:pt x="199136" y="296992"/>
                  </a:lnTo>
                  <a:lnTo>
                    <a:pt x="238660" y="324626"/>
                  </a:lnTo>
                  <a:lnTo>
                    <a:pt x="281468" y="350456"/>
                  </a:lnTo>
                  <a:lnTo>
                    <a:pt x="327275" y="374269"/>
                  </a:lnTo>
                  <a:lnTo>
                    <a:pt x="375796" y="395849"/>
                  </a:lnTo>
                  <a:lnTo>
                    <a:pt x="426747" y="414982"/>
                  </a:lnTo>
                  <a:lnTo>
                    <a:pt x="479842" y="431452"/>
                  </a:lnTo>
                  <a:lnTo>
                    <a:pt x="534797" y="445046"/>
                  </a:lnTo>
                  <a:lnTo>
                    <a:pt x="479377" y="426299"/>
                  </a:lnTo>
                  <a:lnTo>
                    <a:pt x="426667" y="404748"/>
                  </a:lnTo>
                  <a:lnTo>
                    <a:pt x="376967" y="380648"/>
                  </a:lnTo>
                  <a:lnTo>
                    <a:pt x="330580" y="354253"/>
                  </a:lnTo>
                  <a:lnTo>
                    <a:pt x="287808" y="325818"/>
                  </a:lnTo>
                  <a:lnTo>
                    <a:pt x="248951" y="295598"/>
                  </a:lnTo>
                  <a:lnTo>
                    <a:pt x="214312" y="263848"/>
                  </a:lnTo>
                  <a:lnTo>
                    <a:pt x="184192" y="230822"/>
                  </a:lnTo>
                  <a:lnTo>
                    <a:pt x="158892" y="196775"/>
                  </a:lnTo>
                  <a:lnTo>
                    <a:pt x="138715" y="161963"/>
                  </a:lnTo>
                  <a:lnTo>
                    <a:pt x="123962" y="126639"/>
                  </a:lnTo>
                  <a:lnTo>
                    <a:pt x="114935" y="91058"/>
                  </a:lnTo>
                  <a:lnTo>
                    <a:pt x="153288" y="100964"/>
                  </a:lnTo>
                  <a:lnTo>
                    <a:pt x="79629" y="0"/>
                  </a:lnTo>
                  <a:close/>
                </a:path>
              </a:pathLst>
            </a:custGeom>
            <a:solidFill>
              <a:srgbClr val="4F81BC"/>
            </a:solidFill>
          </p:spPr>
          <p:txBody>
            <a:bodyPr wrap="square" lIns="0" tIns="0" rIns="0" bIns="0" rtlCol="0"/>
            <a:lstStyle/>
            <a:p>
              <a:endParaRPr/>
            </a:p>
          </p:txBody>
        </p:sp>
        <p:sp>
          <p:nvSpPr>
            <p:cNvPr id="11" name="object 11"/>
            <p:cNvSpPr/>
            <p:nvPr/>
          </p:nvSpPr>
          <p:spPr>
            <a:xfrm>
              <a:off x="3566413" y="5489193"/>
              <a:ext cx="691515" cy="217804"/>
            </a:xfrm>
            <a:custGeom>
              <a:avLst/>
              <a:gdLst/>
              <a:ahLst/>
              <a:cxnLst/>
              <a:rect l="l" t="t" r="r" b="b"/>
              <a:pathLst>
                <a:path w="691514" h="217804">
                  <a:moveTo>
                    <a:pt x="614552" y="0"/>
                  </a:moveTo>
                  <a:lnTo>
                    <a:pt x="585104" y="62602"/>
                  </a:lnTo>
                  <a:lnTo>
                    <a:pt x="534010" y="114318"/>
                  </a:lnTo>
                  <a:lnTo>
                    <a:pt x="501283" y="135839"/>
                  </a:lnTo>
                  <a:lnTo>
                    <a:pt x="464268" y="154331"/>
                  </a:lnTo>
                  <a:lnTo>
                    <a:pt x="423340" y="169694"/>
                  </a:lnTo>
                  <a:lnTo>
                    <a:pt x="378874" y="181824"/>
                  </a:lnTo>
                  <a:lnTo>
                    <a:pt x="331244" y="190619"/>
                  </a:lnTo>
                  <a:lnTo>
                    <a:pt x="280825" y="195977"/>
                  </a:lnTo>
                  <a:lnTo>
                    <a:pt x="227991" y="197797"/>
                  </a:lnTo>
                  <a:lnTo>
                    <a:pt x="173117" y="195975"/>
                  </a:lnTo>
                  <a:lnTo>
                    <a:pt x="116577" y="190410"/>
                  </a:lnTo>
                  <a:lnTo>
                    <a:pt x="58747" y="180998"/>
                  </a:lnTo>
                  <a:lnTo>
                    <a:pt x="0" y="167639"/>
                  </a:lnTo>
                  <a:lnTo>
                    <a:pt x="76708" y="187591"/>
                  </a:lnTo>
                  <a:lnTo>
                    <a:pt x="135432" y="200950"/>
                  </a:lnTo>
                  <a:lnTo>
                    <a:pt x="193247" y="210361"/>
                  </a:lnTo>
                  <a:lnTo>
                    <a:pt x="249776" y="215927"/>
                  </a:lnTo>
                  <a:lnTo>
                    <a:pt x="304644" y="217748"/>
                  </a:lnTo>
                  <a:lnTo>
                    <a:pt x="357476" y="215929"/>
                  </a:lnTo>
                  <a:lnTo>
                    <a:pt x="407897" y="210570"/>
                  </a:lnTo>
                  <a:lnTo>
                    <a:pt x="455531" y="201774"/>
                  </a:lnTo>
                  <a:lnTo>
                    <a:pt x="500004" y="189643"/>
                  </a:lnTo>
                  <a:lnTo>
                    <a:pt x="540939" y="174280"/>
                  </a:lnTo>
                  <a:lnTo>
                    <a:pt x="577962" y="155787"/>
                  </a:lnTo>
                  <a:lnTo>
                    <a:pt x="610698" y="134265"/>
                  </a:lnTo>
                  <a:lnTo>
                    <a:pt x="661806" y="82545"/>
                  </a:lnTo>
                  <a:lnTo>
                    <a:pt x="691261" y="19938"/>
                  </a:lnTo>
                  <a:lnTo>
                    <a:pt x="614552" y="0"/>
                  </a:lnTo>
                  <a:close/>
                </a:path>
              </a:pathLst>
            </a:custGeom>
            <a:solidFill>
              <a:srgbClr val="406897"/>
            </a:solidFill>
          </p:spPr>
          <p:txBody>
            <a:bodyPr wrap="square" lIns="0" tIns="0" rIns="0" bIns="0" rtlCol="0"/>
            <a:lstStyle/>
            <a:p>
              <a:endParaRPr/>
            </a:p>
          </p:txBody>
        </p:sp>
        <p:sp>
          <p:nvSpPr>
            <p:cNvPr id="12" name="object 12"/>
            <p:cNvSpPr/>
            <p:nvPr/>
          </p:nvSpPr>
          <p:spPr>
            <a:xfrm>
              <a:off x="3070225" y="5220969"/>
              <a:ext cx="1187450" cy="486409"/>
            </a:xfrm>
            <a:custGeom>
              <a:avLst/>
              <a:gdLst/>
              <a:ahLst/>
              <a:cxnLst/>
              <a:rect l="l" t="t" r="r" b="b"/>
              <a:pathLst>
                <a:path w="1187450" h="486410">
                  <a:moveTo>
                    <a:pt x="496188" y="435863"/>
                  </a:moveTo>
                  <a:lnTo>
                    <a:pt x="554936" y="449222"/>
                  </a:lnTo>
                  <a:lnTo>
                    <a:pt x="612766" y="458634"/>
                  </a:lnTo>
                  <a:lnTo>
                    <a:pt x="669306" y="464199"/>
                  </a:lnTo>
                  <a:lnTo>
                    <a:pt x="724180" y="466021"/>
                  </a:lnTo>
                  <a:lnTo>
                    <a:pt x="777014" y="464201"/>
                  </a:lnTo>
                  <a:lnTo>
                    <a:pt x="827433" y="458843"/>
                  </a:lnTo>
                  <a:lnTo>
                    <a:pt x="875063" y="450048"/>
                  </a:lnTo>
                  <a:lnTo>
                    <a:pt x="919529" y="437918"/>
                  </a:lnTo>
                  <a:lnTo>
                    <a:pt x="960457" y="422555"/>
                  </a:lnTo>
                  <a:lnTo>
                    <a:pt x="997472" y="404063"/>
                  </a:lnTo>
                  <a:lnTo>
                    <a:pt x="1030199" y="382542"/>
                  </a:lnTo>
                  <a:lnTo>
                    <a:pt x="1081293" y="330826"/>
                  </a:lnTo>
                  <a:lnTo>
                    <a:pt x="1110741" y="268223"/>
                  </a:lnTo>
                  <a:lnTo>
                    <a:pt x="1187450" y="288162"/>
                  </a:lnTo>
                  <a:lnTo>
                    <a:pt x="1157995" y="350769"/>
                  </a:lnTo>
                  <a:lnTo>
                    <a:pt x="1106887" y="402489"/>
                  </a:lnTo>
                  <a:lnTo>
                    <a:pt x="1074151" y="424011"/>
                  </a:lnTo>
                  <a:lnTo>
                    <a:pt x="1037128" y="442504"/>
                  </a:lnTo>
                  <a:lnTo>
                    <a:pt x="996193" y="457867"/>
                  </a:lnTo>
                  <a:lnTo>
                    <a:pt x="951720" y="469998"/>
                  </a:lnTo>
                  <a:lnTo>
                    <a:pt x="904086" y="478794"/>
                  </a:lnTo>
                  <a:lnTo>
                    <a:pt x="853665" y="484153"/>
                  </a:lnTo>
                  <a:lnTo>
                    <a:pt x="800833" y="485972"/>
                  </a:lnTo>
                  <a:lnTo>
                    <a:pt x="745965" y="484151"/>
                  </a:lnTo>
                  <a:lnTo>
                    <a:pt x="689436" y="478585"/>
                  </a:lnTo>
                  <a:lnTo>
                    <a:pt x="631621" y="469174"/>
                  </a:lnTo>
                  <a:lnTo>
                    <a:pt x="572897" y="455815"/>
                  </a:lnTo>
                  <a:lnTo>
                    <a:pt x="496188" y="435863"/>
                  </a:lnTo>
                  <a:lnTo>
                    <a:pt x="440952" y="419723"/>
                  </a:lnTo>
                  <a:lnTo>
                    <a:pt x="387978" y="400742"/>
                  </a:lnTo>
                  <a:lnTo>
                    <a:pt x="337560" y="379153"/>
                  </a:lnTo>
                  <a:lnTo>
                    <a:pt x="289991" y="355189"/>
                  </a:lnTo>
                  <a:lnTo>
                    <a:pt x="245563" y="329083"/>
                  </a:lnTo>
                  <a:lnTo>
                    <a:pt x="204569" y="301069"/>
                  </a:lnTo>
                  <a:lnTo>
                    <a:pt x="167302" y="271380"/>
                  </a:lnTo>
                  <a:lnTo>
                    <a:pt x="134054" y="240249"/>
                  </a:lnTo>
                  <a:lnTo>
                    <a:pt x="105119" y="207908"/>
                  </a:lnTo>
                  <a:lnTo>
                    <a:pt x="80788" y="174592"/>
                  </a:lnTo>
                  <a:lnTo>
                    <a:pt x="61355" y="140533"/>
                  </a:lnTo>
                  <a:lnTo>
                    <a:pt x="38354" y="71119"/>
                  </a:lnTo>
                  <a:lnTo>
                    <a:pt x="0" y="61086"/>
                  </a:lnTo>
                  <a:lnTo>
                    <a:pt x="79629" y="0"/>
                  </a:lnTo>
                  <a:lnTo>
                    <a:pt x="153288" y="100964"/>
                  </a:lnTo>
                  <a:lnTo>
                    <a:pt x="114935" y="91058"/>
                  </a:lnTo>
                  <a:lnTo>
                    <a:pt x="123962" y="126639"/>
                  </a:lnTo>
                  <a:lnTo>
                    <a:pt x="138715" y="161963"/>
                  </a:lnTo>
                  <a:lnTo>
                    <a:pt x="158892" y="196775"/>
                  </a:lnTo>
                  <a:lnTo>
                    <a:pt x="184192" y="230822"/>
                  </a:lnTo>
                  <a:lnTo>
                    <a:pt x="214312" y="263848"/>
                  </a:lnTo>
                  <a:lnTo>
                    <a:pt x="248951" y="295598"/>
                  </a:lnTo>
                  <a:lnTo>
                    <a:pt x="287808" y="325818"/>
                  </a:lnTo>
                  <a:lnTo>
                    <a:pt x="330580" y="354253"/>
                  </a:lnTo>
                  <a:lnTo>
                    <a:pt x="376967" y="380648"/>
                  </a:lnTo>
                  <a:lnTo>
                    <a:pt x="426667" y="404748"/>
                  </a:lnTo>
                  <a:lnTo>
                    <a:pt x="479377" y="426299"/>
                  </a:lnTo>
                  <a:lnTo>
                    <a:pt x="534797" y="445046"/>
                  </a:lnTo>
                </a:path>
              </a:pathLst>
            </a:custGeom>
            <a:ln w="25400">
              <a:solidFill>
                <a:srgbClr val="385D89"/>
              </a:solidFill>
            </a:ln>
          </p:spPr>
          <p:txBody>
            <a:bodyPr wrap="square" lIns="0" tIns="0" rIns="0" bIns="0" rtlCol="0"/>
            <a:lstStyle/>
            <a:p>
              <a:endParaRPr/>
            </a:p>
          </p:txBody>
        </p:sp>
      </p:grpSp>
      <p:sp>
        <p:nvSpPr>
          <p:cNvPr id="13" name="object 13"/>
          <p:cNvSpPr txBox="1"/>
          <p:nvPr/>
        </p:nvSpPr>
        <p:spPr>
          <a:xfrm>
            <a:off x="6019927" y="1899030"/>
            <a:ext cx="14789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Propagazione</a:t>
            </a:r>
            <a:r>
              <a:rPr sz="1800" spc="-114" dirty="0">
                <a:latin typeface="Times New Roman"/>
                <a:cs typeface="Times New Roman"/>
              </a:rPr>
              <a:t> </a:t>
            </a:r>
            <a:r>
              <a:rPr sz="1800" spc="-25" dirty="0">
                <a:latin typeface="Times New Roman"/>
                <a:cs typeface="Times New Roman"/>
              </a:rPr>
              <a:t>!!</a:t>
            </a:r>
            <a:endParaRPr sz="1800">
              <a:latin typeface="Times New Roman"/>
              <a:cs typeface="Times New Roman"/>
            </a:endParaRPr>
          </a:p>
        </p:txBody>
      </p:sp>
      <p:sp>
        <p:nvSpPr>
          <p:cNvPr id="14" name="object 14"/>
          <p:cNvSpPr txBox="1"/>
          <p:nvPr/>
        </p:nvSpPr>
        <p:spPr>
          <a:xfrm>
            <a:off x="1266571" y="4967732"/>
            <a:ext cx="22307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La</a:t>
            </a:r>
            <a:r>
              <a:rPr sz="1800" spc="-10" dirty="0">
                <a:latin typeface="Times New Roman"/>
                <a:cs typeface="Times New Roman"/>
              </a:rPr>
              <a:t> </a:t>
            </a:r>
            <a:r>
              <a:rPr sz="1800" dirty="0">
                <a:latin typeface="Times New Roman"/>
                <a:cs typeface="Times New Roman"/>
              </a:rPr>
              <a:t>reazione</a:t>
            </a:r>
            <a:r>
              <a:rPr sz="1800" spc="-10" dirty="0">
                <a:latin typeface="Times New Roman"/>
                <a:cs typeface="Times New Roman"/>
              </a:rPr>
              <a:t> continua….</a:t>
            </a:r>
            <a:endParaRPr sz="18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D496F-EC63-C477-8D52-AFC345FC3ED5}"/>
              </a:ext>
            </a:extLst>
          </p:cNvPr>
          <p:cNvSpPr txBox="1"/>
          <p:nvPr/>
        </p:nvSpPr>
        <p:spPr>
          <a:xfrm>
            <a:off x="381000" y="304800"/>
            <a:ext cx="3852337" cy="646331"/>
          </a:xfrm>
          <a:prstGeom prst="rect">
            <a:avLst/>
          </a:prstGeom>
          <a:noFill/>
        </p:spPr>
        <p:txBody>
          <a:bodyPr wrap="none" rtlCol="0">
            <a:spAutoFit/>
          </a:bodyPr>
          <a:lstStyle/>
          <a:p>
            <a:r>
              <a:rPr lang="en-CA" sz="3600" dirty="0"/>
              <a:t>Gibbs free energy</a:t>
            </a:r>
          </a:p>
        </p:txBody>
      </p:sp>
      <p:sp>
        <p:nvSpPr>
          <p:cNvPr id="4" name="Rectangle 1">
            <a:extLst>
              <a:ext uri="{FF2B5EF4-FFF2-40B4-BE49-F238E27FC236}">
                <a16:creationId xmlns:a16="http://schemas.microsoft.com/office/drawing/2014/main" id="{7EAD7E13-6E4C-A8A5-AFF9-77BC5E907BB4}"/>
              </a:ext>
            </a:extLst>
          </p:cNvPr>
          <p:cNvSpPr>
            <a:spLocks noChangeArrowheads="1"/>
          </p:cNvSpPr>
          <p:nvPr/>
        </p:nvSpPr>
        <p:spPr bwMode="auto">
          <a:xfrm>
            <a:off x="76200" y="1016169"/>
            <a:ext cx="8763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rPr>
              <a:t>Gibbs free energy</a:t>
            </a:r>
            <a:r>
              <a:rPr kumimoji="0" lang="en-US" altLang="en-US" sz="2400" b="0" i="0" u="none" strike="noStrike" cap="none" normalizeH="0" baseline="0" dirty="0">
                <a:ln>
                  <a:noFill/>
                </a:ln>
                <a:solidFill>
                  <a:schemeClr val="tx1"/>
                </a:solidFill>
                <a:effectLst/>
                <a:latin typeface="Arial" panose="020B0604020202020204" pitchFamily="34" charset="0"/>
              </a:rPr>
              <a:t> is a thermodynamic potential used to calculate the maximum amount of non-volume expansion work that may be performed by a t</a:t>
            </a:r>
            <a:r>
              <a:rPr lang="en-US" altLang="en-US" sz="2400" dirty="0">
                <a:solidFill>
                  <a:schemeClr val="tx1"/>
                </a:solidFill>
                <a:latin typeface="Arial" panose="020B0604020202020204" pitchFamily="34" charset="0"/>
              </a:rPr>
              <a:t>hermodynamically closed system</a:t>
            </a:r>
            <a:r>
              <a:rPr kumimoji="0" lang="en-US" altLang="en-US" sz="2400" b="0" i="0" u="none" strike="noStrike" cap="none" normalizeH="0" baseline="0" dirty="0">
                <a:ln>
                  <a:noFill/>
                </a:ln>
                <a:solidFill>
                  <a:schemeClr val="tx1"/>
                </a:solidFill>
                <a:effectLst/>
                <a:latin typeface="Arial" panose="020B0604020202020204" pitchFamily="34" charset="0"/>
              </a:rPr>
              <a:t> at constant temperature and pressure. It also provides a necessary condition for processes such as chemical reactions that may occur under these conditions. </a:t>
            </a:r>
          </a:p>
        </p:txBody>
      </p:sp>
      <p:sp>
        <p:nvSpPr>
          <p:cNvPr id="5" name="AutoShape 2" descr="G">
            <a:extLst>
              <a:ext uri="{FF2B5EF4-FFF2-40B4-BE49-F238E27FC236}">
                <a16:creationId xmlns:a16="http://schemas.microsoft.com/office/drawing/2014/main" id="{A2052701-2DD4-FFEB-E582-A6EDEF81F44B}"/>
              </a:ext>
            </a:extLst>
          </p:cNvPr>
          <p:cNvSpPr>
            <a:spLocks noChangeAspect="1" noChangeArrowheads="1"/>
          </p:cNvSpPr>
          <p:nvPr/>
        </p:nvSpPr>
        <p:spPr bwMode="auto">
          <a:xfrm>
            <a:off x="7848600"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3">
            <a:extLst>
              <a:ext uri="{FF2B5EF4-FFF2-40B4-BE49-F238E27FC236}">
                <a16:creationId xmlns:a16="http://schemas.microsoft.com/office/drawing/2014/main" id="{5264348E-3A08-FF09-D826-CE15EDBE1071}"/>
              </a:ext>
            </a:extLst>
          </p:cNvPr>
          <p:cNvSpPr>
            <a:spLocks noChangeArrowheads="1"/>
          </p:cNvSpPr>
          <p:nvPr/>
        </p:nvSpPr>
        <p:spPr bwMode="auto">
          <a:xfrm>
            <a:off x="48827" y="4260597"/>
            <a:ext cx="8915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The Gibbs free energy change (measured in joules) is the </a:t>
            </a:r>
            <a:r>
              <a:rPr kumimoji="0" lang="en-US" altLang="en-US" sz="2400" b="0" i="1" u="none" strike="noStrike" cap="none" normalizeH="0" baseline="0" dirty="0">
                <a:ln>
                  <a:noFill/>
                </a:ln>
                <a:solidFill>
                  <a:schemeClr val="tx1"/>
                </a:solidFill>
                <a:effectLst/>
                <a:latin typeface="Arial" panose="020B0604020202020204" pitchFamily="34" charset="0"/>
              </a:rPr>
              <a:t>maximum</a:t>
            </a:r>
            <a:r>
              <a:rPr kumimoji="0" lang="en-US" altLang="en-US" sz="2400" b="0" i="0" u="none" strike="noStrike" cap="none" normalizeH="0" baseline="0" dirty="0">
                <a:ln>
                  <a:noFill/>
                </a:ln>
                <a:solidFill>
                  <a:schemeClr val="tx1"/>
                </a:solidFill>
                <a:effectLst/>
                <a:latin typeface="Arial" panose="020B0604020202020204" pitchFamily="34" charset="0"/>
              </a:rPr>
              <a:t> amount of non-volume expansion work that can be extracted from a closed system (one that can exchange heat and work with its surroundings, but not matter) at fixed temperature and pressure. This maximum can be attained only in a completely reversible process. </a:t>
            </a:r>
          </a:p>
        </p:txBody>
      </p:sp>
      <p:sp>
        <p:nvSpPr>
          <p:cNvPr id="7" name="AutoShape 4" descr="{\displaystyle \Delta G=\Delta H-T\Delta S}">
            <a:extLst>
              <a:ext uri="{FF2B5EF4-FFF2-40B4-BE49-F238E27FC236}">
                <a16:creationId xmlns:a16="http://schemas.microsoft.com/office/drawing/2014/main" id="{F6C0EC6A-CA18-3F61-6F0D-E3BAFE6E0D51}"/>
              </a:ext>
            </a:extLst>
          </p:cNvPr>
          <p:cNvSpPr>
            <a:spLocks noChangeAspect="1" noChangeArrowheads="1"/>
          </p:cNvSpPr>
          <p:nvPr/>
        </p:nvSpPr>
        <p:spPr bwMode="auto">
          <a:xfrm>
            <a:off x="3429000" y="442294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 name="Graphic 9">
            <a:extLst>
              <a:ext uri="{FF2B5EF4-FFF2-40B4-BE49-F238E27FC236}">
                <a16:creationId xmlns:a16="http://schemas.microsoft.com/office/drawing/2014/main" id="{EA9F46CD-7D3D-63F2-5D13-9D40C68ABC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14400" y="3472048"/>
            <a:ext cx="4843463" cy="600075"/>
          </a:xfrm>
          <a:prstGeom prst="rect">
            <a:avLst/>
          </a:prstGeom>
        </p:spPr>
      </p:pic>
    </p:spTree>
    <p:extLst>
      <p:ext uri="{BB962C8B-B14F-4D97-AF65-F5344CB8AC3E}">
        <p14:creationId xmlns:p14="http://schemas.microsoft.com/office/powerpoint/2010/main" val="367353886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90575" y="815339"/>
            <a:ext cx="7581900" cy="4305300"/>
          </a:xfrm>
          <a:prstGeom prst="rect">
            <a:avLst/>
          </a:prstGeom>
        </p:spPr>
      </p:pic>
      <p:sp>
        <p:nvSpPr>
          <p:cNvPr id="3" name="object 3"/>
          <p:cNvSpPr txBox="1"/>
          <p:nvPr/>
        </p:nvSpPr>
        <p:spPr>
          <a:xfrm>
            <a:off x="6452108" y="1198245"/>
            <a:ext cx="1892935" cy="239395"/>
          </a:xfrm>
          <a:prstGeom prst="rect">
            <a:avLst/>
          </a:prstGeom>
        </p:spPr>
        <p:txBody>
          <a:bodyPr vert="horz" wrap="square" lIns="0" tIns="13335" rIns="0" bIns="0" rtlCol="0">
            <a:spAutoFit/>
          </a:bodyPr>
          <a:lstStyle/>
          <a:p>
            <a:pPr marL="12700">
              <a:lnSpc>
                <a:spcPct val="100000"/>
              </a:lnSpc>
              <a:spcBef>
                <a:spcPts val="105"/>
              </a:spcBef>
            </a:pPr>
            <a:r>
              <a:rPr sz="1400" b="1" spc="-10" dirty="0">
                <a:latin typeface="Calibri"/>
                <a:cs typeface="Calibri"/>
              </a:rPr>
              <a:t>Esametil-ciclotrisilossano</a:t>
            </a:r>
            <a:endParaRPr sz="1400">
              <a:latin typeface="Calibri"/>
              <a:cs typeface="Calibri"/>
            </a:endParaRPr>
          </a:p>
        </p:txBody>
      </p:sp>
      <p:sp>
        <p:nvSpPr>
          <p:cNvPr id="4" name="object 4"/>
          <p:cNvSpPr txBox="1"/>
          <p:nvPr/>
        </p:nvSpPr>
        <p:spPr>
          <a:xfrm>
            <a:off x="3288284" y="5795975"/>
            <a:ext cx="2180590" cy="369570"/>
          </a:xfrm>
          <a:prstGeom prst="rect">
            <a:avLst/>
          </a:prstGeom>
          <a:ln w="9525">
            <a:solidFill>
              <a:srgbClr val="0000FF"/>
            </a:solidFill>
          </a:ln>
        </p:spPr>
        <p:txBody>
          <a:bodyPr vert="horz" wrap="square" lIns="0" tIns="39370" rIns="0" bIns="0" rtlCol="0">
            <a:spAutoFit/>
          </a:bodyPr>
          <a:lstStyle/>
          <a:p>
            <a:pPr marL="91440">
              <a:lnSpc>
                <a:spcPct val="100000"/>
              </a:lnSpc>
              <a:spcBef>
                <a:spcPts val="310"/>
              </a:spcBef>
            </a:pPr>
            <a:r>
              <a:rPr sz="1800" dirty="0">
                <a:latin typeface="Times New Roman"/>
                <a:cs typeface="Times New Roman"/>
              </a:rPr>
              <a:t>R=</a:t>
            </a:r>
            <a:r>
              <a:rPr sz="1800" spc="-5" dirty="0">
                <a:latin typeface="Times New Roman"/>
                <a:cs typeface="Times New Roman"/>
              </a:rPr>
              <a:t> </a:t>
            </a:r>
            <a:r>
              <a:rPr sz="1800" dirty="0">
                <a:latin typeface="Times New Roman"/>
                <a:cs typeface="Times New Roman"/>
              </a:rPr>
              <a:t>CH</a:t>
            </a:r>
            <a:r>
              <a:rPr sz="1800" baseline="-20833" dirty="0">
                <a:latin typeface="Times New Roman"/>
                <a:cs typeface="Times New Roman"/>
              </a:rPr>
              <a:t>3</a:t>
            </a:r>
            <a:r>
              <a:rPr sz="1800" dirty="0">
                <a:latin typeface="Times New Roman"/>
                <a:cs typeface="Times New Roman"/>
              </a:rPr>
              <a:t>,</a:t>
            </a:r>
            <a:r>
              <a:rPr sz="1800" spc="-5" dirty="0">
                <a:latin typeface="Times New Roman"/>
                <a:cs typeface="Times New Roman"/>
              </a:rPr>
              <a:t> </a:t>
            </a:r>
            <a:r>
              <a:rPr sz="1800" dirty="0">
                <a:latin typeface="Times New Roman"/>
                <a:cs typeface="Times New Roman"/>
              </a:rPr>
              <a:t>altri</a:t>
            </a:r>
            <a:r>
              <a:rPr sz="1800" spc="-15" dirty="0">
                <a:latin typeface="Times New Roman"/>
                <a:cs typeface="Times New Roman"/>
              </a:rPr>
              <a:t> </a:t>
            </a:r>
            <a:r>
              <a:rPr sz="1800" dirty="0">
                <a:latin typeface="Times New Roman"/>
                <a:cs typeface="Times New Roman"/>
              </a:rPr>
              <a:t>alchili</a:t>
            </a:r>
            <a:r>
              <a:rPr sz="1800" spc="-15" dirty="0">
                <a:latin typeface="Times New Roman"/>
                <a:cs typeface="Times New Roman"/>
              </a:rPr>
              <a:t> </a:t>
            </a:r>
            <a:r>
              <a:rPr sz="1800" spc="-50" dirty="0">
                <a:latin typeface="Times New Roman"/>
                <a:cs typeface="Times New Roman"/>
              </a:rPr>
              <a:t>!</a:t>
            </a:r>
            <a:endParaRPr sz="1800">
              <a:latin typeface="Times New Roman"/>
              <a:cs typeface="Times New Roman"/>
            </a:endParaRPr>
          </a:p>
        </p:txBody>
      </p:sp>
      <p:sp>
        <p:nvSpPr>
          <p:cNvPr id="5" name="object 5"/>
          <p:cNvSpPr/>
          <p:nvPr/>
        </p:nvSpPr>
        <p:spPr>
          <a:xfrm>
            <a:off x="2771775" y="5085207"/>
            <a:ext cx="4032885" cy="715645"/>
          </a:xfrm>
          <a:custGeom>
            <a:avLst/>
            <a:gdLst/>
            <a:ahLst/>
            <a:cxnLst/>
            <a:rect l="l" t="t" r="r" b="b"/>
            <a:pathLst>
              <a:path w="4032884" h="715645">
                <a:moveTo>
                  <a:pt x="520446" y="707961"/>
                </a:moveTo>
                <a:lnTo>
                  <a:pt x="19685" y="18986"/>
                </a:lnTo>
                <a:lnTo>
                  <a:pt x="84455" y="47498"/>
                </a:lnTo>
                <a:lnTo>
                  <a:pt x="86868" y="48514"/>
                </a:lnTo>
                <a:lnTo>
                  <a:pt x="89662" y="47498"/>
                </a:lnTo>
                <a:lnTo>
                  <a:pt x="91694" y="42672"/>
                </a:lnTo>
                <a:lnTo>
                  <a:pt x="90678" y="39878"/>
                </a:lnTo>
                <a:lnTo>
                  <a:pt x="88265" y="38735"/>
                </a:lnTo>
                <a:lnTo>
                  <a:pt x="10985" y="4826"/>
                </a:lnTo>
                <a:lnTo>
                  <a:pt x="0" y="0"/>
                </a:lnTo>
                <a:lnTo>
                  <a:pt x="9906" y="98425"/>
                </a:lnTo>
                <a:lnTo>
                  <a:pt x="12319" y="100330"/>
                </a:lnTo>
                <a:lnTo>
                  <a:pt x="17526" y="99822"/>
                </a:lnTo>
                <a:lnTo>
                  <a:pt x="19431" y="97536"/>
                </a:lnTo>
                <a:lnTo>
                  <a:pt x="19177" y="94869"/>
                </a:lnTo>
                <a:lnTo>
                  <a:pt x="12065" y="24765"/>
                </a:lnTo>
                <a:lnTo>
                  <a:pt x="512699" y="713562"/>
                </a:lnTo>
                <a:lnTo>
                  <a:pt x="520446" y="707961"/>
                </a:lnTo>
                <a:close/>
              </a:path>
              <a:path w="4032884" h="715645">
                <a:moveTo>
                  <a:pt x="4032504" y="130683"/>
                </a:moveTo>
                <a:lnTo>
                  <a:pt x="4024515" y="128143"/>
                </a:lnTo>
                <a:lnTo>
                  <a:pt x="3940683" y="101473"/>
                </a:lnTo>
                <a:lnTo>
                  <a:pt x="3938143" y="100711"/>
                </a:lnTo>
                <a:lnTo>
                  <a:pt x="3935476" y="102108"/>
                </a:lnTo>
                <a:lnTo>
                  <a:pt x="3934714" y="104648"/>
                </a:lnTo>
                <a:lnTo>
                  <a:pt x="3933825" y="107061"/>
                </a:lnTo>
                <a:lnTo>
                  <a:pt x="3935222" y="109740"/>
                </a:lnTo>
                <a:lnTo>
                  <a:pt x="3937762" y="110617"/>
                </a:lnTo>
                <a:lnTo>
                  <a:pt x="4005084" y="131978"/>
                </a:lnTo>
                <a:lnTo>
                  <a:pt x="1439164" y="706120"/>
                </a:lnTo>
                <a:lnTo>
                  <a:pt x="1441196" y="715416"/>
                </a:lnTo>
                <a:lnTo>
                  <a:pt x="4007167" y="141274"/>
                </a:lnTo>
                <a:lnTo>
                  <a:pt x="3955415" y="189357"/>
                </a:lnTo>
                <a:lnTo>
                  <a:pt x="3953383" y="191135"/>
                </a:lnTo>
                <a:lnTo>
                  <a:pt x="3953383" y="194056"/>
                </a:lnTo>
                <a:lnTo>
                  <a:pt x="3955161" y="196088"/>
                </a:lnTo>
                <a:lnTo>
                  <a:pt x="3956939" y="197993"/>
                </a:lnTo>
                <a:lnTo>
                  <a:pt x="3959987" y="198120"/>
                </a:lnTo>
                <a:lnTo>
                  <a:pt x="4032504" y="130683"/>
                </a:lnTo>
                <a:close/>
              </a:path>
            </a:pathLst>
          </a:custGeom>
          <a:solidFill>
            <a:srgbClr val="497DBA"/>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8600" y="533400"/>
            <a:ext cx="8686800" cy="6019800"/>
            <a:chOff x="1019175" y="1052766"/>
            <a:chExt cx="7162800" cy="4848225"/>
          </a:xfrm>
        </p:grpSpPr>
        <p:pic>
          <p:nvPicPr>
            <p:cNvPr id="3" name="object 3"/>
            <p:cNvPicPr/>
            <p:nvPr/>
          </p:nvPicPr>
          <p:blipFill>
            <a:blip r:embed="rId2" cstate="print"/>
            <a:stretch>
              <a:fillRect/>
            </a:stretch>
          </p:blipFill>
          <p:spPr>
            <a:xfrm>
              <a:off x="1019175" y="1090612"/>
              <a:ext cx="7162800" cy="4810125"/>
            </a:xfrm>
            <a:prstGeom prst="rect">
              <a:avLst/>
            </a:prstGeom>
          </p:spPr>
        </p:pic>
        <p:sp>
          <p:nvSpPr>
            <p:cNvPr id="4" name="object 4"/>
            <p:cNvSpPr/>
            <p:nvPr/>
          </p:nvSpPr>
          <p:spPr>
            <a:xfrm>
              <a:off x="1619630" y="1052766"/>
              <a:ext cx="6193790" cy="400685"/>
            </a:xfrm>
            <a:custGeom>
              <a:avLst/>
              <a:gdLst/>
              <a:ahLst/>
              <a:cxnLst/>
              <a:rect l="l" t="t" r="r" b="b"/>
              <a:pathLst>
                <a:path w="6193790" h="400684">
                  <a:moveTo>
                    <a:pt x="6193282" y="0"/>
                  </a:moveTo>
                  <a:lnTo>
                    <a:pt x="0" y="0"/>
                  </a:lnTo>
                  <a:lnTo>
                    <a:pt x="0" y="400113"/>
                  </a:lnTo>
                  <a:lnTo>
                    <a:pt x="6193282" y="400113"/>
                  </a:lnTo>
                  <a:lnTo>
                    <a:pt x="6193282"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1571457" y="511968"/>
            <a:ext cx="6193790" cy="400685"/>
          </a:xfrm>
          <a:prstGeom prst="rect">
            <a:avLst/>
          </a:prstGeom>
          <a:ln w="9525">
            <a:solidFill>
              <a:srgbClr val="FF0000"/>
            </a:solidFill>
          </a:ln>
        </p:spPr>
        <p:txBody>
          <a:bodyPr vert="horz" wrap="square" lIns="0" tIns="37465" rIns="0" bIns="0" rtlCol="0">
            <a:spAutoFit/>
          </a:bodyPr>
          <a:lstStyle/>
          <a:p>
            <a:pPr marL="91440">
              <a:lnSpc>
                <a:spcPct val="100000"/>
              </a:lnSpc>
              <a:spcBef>
                <a:spcPts val="295"/>
              </a:spcBef>
            </a:pPr>
            <a:r>
              <a:rPr sz="2000" b="1" dirty="0">
                <a:solidFill>
                  <a:srgbClr val="000000"/>
                </a:solidFill>
                <a:latin typeface="Times New Roman"/>
                <a:cs typeface="Times New Roman"/>
              </a:rPr>
              <a:t>TERMODINAMICA</a:t>
            </a:r>
            <a:r>
              <a:rPr sz="2000" b="1" spc="-160" dirty="0">
                <a:solidFill>
                  <a:srgbClr val="000000"/>
                </a:solidFill>
                <a:latin typeface="Times New Roman"/>
                <a:cs typeface="Times New Roman"/>
              </a:rPr>
              <a:t> </a:t>
            </a:r>
            <a:r>
              <a:rPr sz="2000" b="1" dirty="0">
                <a:solidFill>
                  <a:srgbClr val="000000"/>
                </a:solidFill>
                <a:latin typeface="Times New Roman"/>
                <a:cs typeface="Times New Roman"/>
              </a:rPr>
              <a:t>DELLA</a:t>
            </a:r>
            <a:r>
              <a:rPr sz="2000" b="1" spc="-95" dirty="0">
                <a:solidFill>
                  <a:srgbClr val="000000"/>
                </a:solidFill>
                <a:latin typeface="Times New Roman"/>
                <a:cs typeface="Times New Roman"/>
              </a:rPr>
              <a:t> </a:t>
            </a:r>
            <a:r>
              <a:rPr sz="2000" b="1" spc="-10" dirty="0">
                <a:solidFill>
                  <a:srgbClr val="000000"/>
                </a:solidFill>
                <a:latin typeface="Times New Roman"/>
                <a:cs typeface="Times New Roman"/>
              </a:rPr>
              <a:t>POLIMERIZZAZIONE</a:t>
            </a:r>
            <a:endParaRPr sz="20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0" y="838200"/>
            <a:ext cx="8382000" cy="5410200"/>
            <a:chOff x="987425" y="1247775"/>
            <a:chExt cx="7169150" cy="4572000"/>
          </a:xfrm>
        </p:grpSpPr>
        <p:pic>
          <p:nvPicPr>
            <p:cNvPr id="3" name="object 3"/>
            <p:cNvPicPr/>
            <p:nvPr/>
          </p:nvPicPr>
          <p:blipFill>
            <a:blip r:embed="rId2" cstate="print"/>
            <a:stretch>
              <a:fillRect/>
            </a:stretch>
          </p:blipFill>
          <p:spPr>
            <a:xfrm>
              <a:off x="1085850" y="1247775"/>
              <a:ext cx="6924675" cy="4572000"/>
            </a:xfrm>
            <a:prstGeom prst="rect">
              <a:avLst/>
            </a:prstGeom>
          </p:spPr>
        </p:pic>
        <p:sp>
          <p:nvSpPr>
            <p:cNvPr id="4" name="object 4"/>
            <p:cNvSpPr/>
            <p:nvPr/>
          </p:nvSpPr>
          <p:spPr>
            <a:xfrm>
              <a:off x="4788027" y="1988819"/>
              <a:ext cx="3355975" cy="432434"/>
            </a:xfrm>
            <a:custGeom>
              <a:avLst/>
              <a:gdLst/>
              <a:ahLst/>
              <a:cxnLst/>
              <a:rect l="l" t="t" r="r" b="b"/>
              <a:pathLst>
                <a:path w="3355975" h="432435">
                  <a:moveTo>
                    <a:pt x="3355848" y="0"/>
                  </a:moveTo>
                  <a:lnTo>
                    <a:pt x="0" y="0"/>
                  </a:lnTo>
                  <a:lnTo>
                    <a:pt x="0" y="432053"/>
                  </a:lnTo>
                  <a:lnTo>
                    <a:pt x="3355848" y="432053"/>
                  </a:lnTo>
                  <a:lnTo>
                    <a:pt x="3355848" y="0"/>
                  </a:lnTo>
                  <a:close/>
                </a:path>
              </a:pathLst>
            </a:custGeom>
            <a:solidFill>
              <a:srgbClr val="FFFFFF"/>
            </a:solidFill>
          </p:spPr>
          <p:txBody>
            <a:bodyPr wrap="square" lIns="0" tIns="0" rIns="0" bIns="0" rtlCol="0"/>
            <a:lstStyle/>
            <a:p>
              <a:endParaRPr/>
            </a:p>
          </p:txBody>
        </p:sp>
        <p:sp>
          <p:nvSpPr>
            <p:cNvPr id="5" name="object 5"/>
            <p:cNvSpPr/>
            <p:nvPr/>
          </p:nvSpPr>
          <p:spPr>
            <a:xfrm>
              <a:off x="4788027" y="1988819"/>
              <a:ext cx="3355975" cy="432434"/>
            </a:xfrm>
            <a:custGeom>
              <a:avLst/>
              <a:gdLst/>
              <a:ahLst/>
              <a:cxnLst/>
              <a:rect l="l" t="t" r="r" b="b"/>
              <a:pathLst>
                <a:path w="3355975" h="432435">
                  <a:moveTo>
                    <a:pt x="0" y="432053"/>
                  </a:moveTo>
                  <a:lnTo>
                    <a:pt x="3355848" y="432053"/>
                  </a:lnTo>
                  <a:lnTo>
                    <a:pt x="3355848" y="0"/>
                  </a:lnTo>
                  <a:lnTo>
                    <a:pt x="0" y="0"/>
                  </a:lnTo>
                  <a:lnTo>
                    <a:pt x="0" y="432053"/>
                  </a:lnTo>
                  <a:close/>
                </a:path>
              </a:pathLst>
            </a:custGeom>
            <a:ln w="25399">
              <a:solidFill>
                <a:srgbClr val="FFFFFF"/>
              </a:solidFill>
            </a:ln>
          </p:spPr>
          <p:txBody>
            <a:bodyPr wrap="square" lIns="0" tIns="0" rIns="0" bIns="0" rtlCol="0"/>
            <a:lstStyle/>
            <a:p>
              <a:endParaRPr/>
            </a:p>
          </p:txBody>
        </p:sp>
        <p:sp>
          <p:nvSpPr>
            <p:cNvPr id="6" name="object 6"/>
            <p:cNvSpPr/>
            <p:nvPr/>
          </p:nvSpPr>
          <p:spPr>
            <a:xfrm>
              <a:off x="1000125" y="2348877"/>
              <a:ext cx="692150" cy="504190"/>
            </a:xfrm>
            <a:custGeom>
              <a:avLst/>
              <a:gdLst/>
              <a:ahLst/>
              <a:cxnLst/>
              <a:rect l="l" t="t" r="r" b="b"/>
              <a:pathLst>
                <a:path w="692150" h="504189">
                  <a:moveTo>
                    <a:pt x="691553" y="0"/>
                  </a:moveTo>
                  <a:lnTo>
                    <a:pt x="0" y="0"/>
                  </a:lnTo>
                  <a:lnTo>
                    <a:pt x="0" y="504050"/>
                  </a:lnTo>
                  <a:lnTo>
                    <a:pt x="691553" y="504050"/>
                  </a:lnTo>
                  <a:lnTo>
                    <a:pt x="691553" y="0"/>
                  </a:lnTo>
                  <a:close/>
                </a:path>
              </a:pathLst>
            </a:custGeom>
            <a:solidFill>
              <a:srgbClr val="FFFFFF"/>
            </a:solidFill>
          </p:spPr>
          <p:txBody>
            <a:bodyPr wrap="square" lIns="0" tIns="0" rIns="0" bIns="0" rtlCol="0"/>
            <a:lstStyle/>
            <a:p>
              <a:endParaRPr/>
            </a:p>
          </p:txBody>
        </p:sp>
        <p:sp>
          <p:nvSpPr>
            <p:cNvPr id="7" name="object 7"/>
            <p:cNvSpPr/>
            <p:nvPr/>
          </p:nvSpPr>
          <p:spPr>
            <a:xfrm>
              <a:off x="1000125" y="2348877"/>
              <a:ext cx="692150" cy="504190"/>
            </a:xfrm>
            <a:custGeom>
              <a:avLst/>
              <a:gdLst/>
              <a:ahLst/>
              <a:cxnLst/>
              <a:rect l="l" t="t" r="r" b="b"/>
              <a:pathLst>
                <a:path w="692150" h="504189">
                  <a:moveTo>
                    <a:pt x="0" y="504050"/>
                  </a:moveTo>
                  <a:lnTo>
                    <a:pt x="691553" y="504050"/>
                  </a:lnTo>
                  <a:lnTo>
                    <a:pt x="691553" y="0"/>
                  </a:lnTo>
                  <a:lnTo>
                    <a:pt x="0" y="0"/>
                  </a:lnTo>
                  <a:lnTo>
                    <a:pt x="0" y="504050"/>
                  </a:lnTo>
                  <a:close/>
                </a:path>
              </a:pathLst>
            </a:custGeom>
            <a:ln w="25400">
              <a:solidFill>
                <a:srgbClr val="FFFFFF"/>
              </a:solidFill>
            </a:ln>
          </p:spPr>
          <p:txBody>
            <a:bodyPr wrap="square" lIns="0" tIns="0" rIns="0" bIns="0" rtlCol="0"/>
            <a:lstStyle/>
            <a:p>
              <a:endParaRPr/>
            </a:p>
          </p:txBody>
        </p:sp>
        <p:sp>
          <p:nvSpPr>
            <p:cNvPr id="8" name="object 8"/>
            <p:cNvSpPr/>
            <p:nvPr/>
          </p:nvSpPr>
          <p:spPr>
            <a:xfrm>
              <a:off x="3995927" y="4581144"/>
              <a:ext cx="288290" cy="216535"/>
            </a:xfrm>
            <a:custGeom>
              <a:avLst/>
              <a:gdLst/>
              <a:ahLst/>
              <a:cxnLst/>
              <a:rect l="l" t="t" r="r" b="b"/>
              <a:pathLst>
                <a:path w="288289" h="216535">
                  <a:moveTo>
                    <a:pt x="180086" y="0"/>
                  </a:moveTo>
                  <a:lnTo>
                    <a:pt x="180086" y="53974"/>
                  </a:lnTo>
                  <a:lnTo>
                    <a:pt x="0" y="53974"/>
                  </a:lnTo>
                  <a:lnTo>
                    <a:pt x="0" y="162051"/>
                  </a:lnTo>
                  <a:lnTo>
                    <a:pt x="180086" y="162051"/>
                  </a:lnTo>
                  <a:lnTo>
                    <a:pt x="180086" y="216026"/>
                  </a:lnTo>
                  <a:lnTo>
                    <a:pt x="288036" y="107949"/>
                  </a:lnTo>
                  <a:lnTo>
                    <a:pt x="180086" y="0"/>
                  </a:lnTo>
                  <a:close/>
                </a:path>
              </a:pathLst>
            </a:custGeom>
            <a:solidFill>
              <a:srgbClr val="4F81BC"/>
            </a:solidFill>
          </p:spPr>
          <p:txBody>
            <a:bodyPr wrap="square" lIns="0" tIns="0" rIns="0" bIns="0" rtlCol="0"/>
            <a:lstStyle/>
            <a:p>
              <a:endParaRPr/>
            </a:p>
          </p:txBody>
        </p:sp>
        <p:sp>
          <p:nvSpPr>
            <p:cNvPr id="9" name="object 9"/>
            <p:cNvSpPr/>
            <p:nvPr/>
          </p:nvSpPr>
          <p:spPr>
            <a:xfrm>
              <a:off x="3995927" y="4581144"/>
              <a:ext cx="288290" cy="216535"/>
            </a:xfrm>
            <a:custGeom>
              <a:avLst/>
              <a:gdLst/>
              <a:ahLst/>
              <a:cxnLst/>
              <a:rect l="l" t="t" r="r" b="b"/>
              <a:pathLst>
                <a:path w="288289" h="216535">
                  <a:moveTo>
                    <a:pt x="0" y="53974"/>
                  </a:moveTo>
                  <a:lnTo>
                    <a:pt x="180086" y="53974"/>
                  </a:lnTo>
                  <a:lnTo>
                    <a:pt x="180086" y="0"/>
                  </a:lnTo>
                  <a:lnTo>
                    <a:pt x="288036" y="107949"/>
                  </a:lnTo>
                  <a:lnTo>
                    <a:pt x="180086" y="216026"/>
                  </a:lnTo>
                  <a:lnTo>
                    <a:pt x="180086" y="162051"/>
                  </a:lnTo>
                  <a:lnTo>
                    <a:pt x="0" y="162051"/>
                  </a:lnTo>
                  <a:lnTo>
                    <a:pt x="0" y="53974"/>
                  </a:lnTo>
                  <a:close/>
                </a:path>
              </a:pathLst>
            </a:custGeom>
            <a:ln w="25400">
              <a:solidFill>
                <a:srgbClr val="385D89"/>
              </a:solidFill>
            </a:ln>
          </p:spPr>
          <p:txBody>
            <a:bodyPr wrap="square" lIns="0" tIns="0" rIns="0" bIns="0" rtlCol="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 y="990600"/>
            <a:ext cx="8458200" cy="5029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0" y="990600"/>
            <a:ext cx="8382000" cy="5323448"/>
            <a:chOff x="1469986" y="1112024"/>
            <a:chExt cx="6275070" cy="3037840"/>
          </a:xfrm>
        </p:grpSpPr>
        <p:pic>
          <p:nvPicPr>
            <p:cNvPr id="3" name="object 3"/>
            <p:cNvPicPr/>
            <p:nvPr/>
          </p:nvPicPr>
          <p:blipFill>
            <a:blip r:embed="rId2" cstate="print"/>
            <a:stretch>
              <a:fillRect/>
            </a:stretch>
          </p:blipFill>
          <p:spPr>
            <a:xfrm>
              <a:off x="1469986" y="1339595"/>
              <a:ext cx="6048374" cy="2809874"/>
            </a:xfrm>
            <a:prstGeom prst="rect">
              <a:avLst/>
            </a:prstGeom>
          </p:spPr>
        </p:pic>
        <p:sp>
          <p:nvSpPr>
            <p:cNvPr id="4" name="object 4"/>
            <p:cNvSpPr/>
            <p:nvPr/>
          </p:nvSpPr>
          <p:spPr>
            <a:xfrm>
              <a:off x="1763649" y="1124724"/>
              <a:ext cx="5968365" cy="792480"/>
            </a:xfrm>
            <a:custGeom>
              <a:avLst/>
              <a:gdLst/>
              <a:ahLst/>
              <a:cxnLst/>
              <a:rect l="l" t="t" r="r" b="b"/>
              <a:pathLst>
                <a:path w="5968365" h="792480">
                  <a:moveTo>
                    <a:pt x="0" y="792086"/>
                  </a:moveTo>
                  <a:lnTo>
                    <a:pt x="5968364" y="792086"/>
                  </a:lnTo>
                  <a:lnTo>
                    <a:pt x="5968364" y="0"/>
                  </a:lnTo>
                  <a:lnTo>
                    <a:pt x="0" y="0"/>
                  </a:lnTo>
                  <a:lnTo>
                    <a:pt x="0" y="792086"/>
                  </a:lnTo>
                  <a:close/>
                </a:path>
              </a:pathLst>
            </a:custGeom>
            <a:ln w="25400">
              <a:solidFill>
                <a:srgbClr val="FF0000"/>
              </a:solidFill>
            </a:ln>
          </p:spPr>
          <p:txBody>
            <a:bodyPr wrap="square" lIns="0" tIns="0" rIns="0" bIns="0" rtlCol="0"/>
            <a:lstStyle/>
            <a:p>
              <a:endParaRPr/>
            </a:p>
          </p:txBody>
        </p:sp>
      </p:grpSp>
      <p:sp>
        <p:nvSpPr>
          <p:cNvPr id="5" name="object 5"/>
          <p:cNvSpPr txBox="1"/>
          <p:nvPr/>
        </p:nvSpPr>
        <p:spPr>
          <a:xfrm>
            <a:off x="762406" y="422528"/>
            <a:ext cx="28174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SINTESI</a:t>
            </a:r>
            <a:r>
              <a:rPr sz="1800" b="1" spc="-20" dirty="0">
                <a:solidFill>
                  <a:srgbClr val="FF0000"/>
                </a:solidFill>
                <a:latin typeface="Calibri"/>
                <a:cs typeface="Calibri"/>
              </a:rPr>
              <a:t> </a:t>
            </a:r>
            <a:r>
              <a:rPr sz="1800" b="1" dirty="0">
                <a:solidFill>
                  <a:srgbClr val="FF0000"/>
                </a:solidFill>
                <a:latin typeface="Calibri"/>
                <a:cs typeface="Calibri"/>
              </a:rPr>
              <a:t>DI</a:t>
            </a:r>
            <a:r>
              <a:rPr sz="1800" b="1" spc="-20" dirty="0">
                <a:solidFill>
                  <a:srgbClr val="FF0000"/>
                </a:solidFill>
                <a:latin typeface="Calibri"/>
                <a:cs typeface="Calibri"/>
              </a:rPr>
              <a:t> </a:t>
            </a:r>
            <a:r>
              <a:rPr sz="1800" b="1" spc="-10" dirty="0">
                <a:solidFill>
                  <a:srgbClr val="FF0000"/>
                </a:solidFill>
                <a:latin typeface="Calibri"/>
                <a:cs typeface="Calibri"/>
              </a:rPr>
              <a:t>MACROMOLECOLE</a:t>
            </a:r>
            <a:endParaRPr sz="1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78509" y="503935"/>
            <a:ext cx="3715385" cy="57404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0000"/>
                </a:solidFill>
                <a:latin typeface="Times New Roman"/>
                <a:cs typeface="Times New Roman"/>
              </a:rPr>
              <a:t>ESEMPIO:</a:t>
            </a:r>
            <a:endParaRPr sz="1800">
              <a:latin typeface="Times New Roman"/>
              <a:cs typeface="Times New Roman"/>
            </a:endParaRPr>
          </a:p>
          <a:p>
            <a:pPr marL="12700">
              <a:lnSpc>
                <a:spcPct val="100000"/>
              </a:lnSpc>
            </a:pPr>
            <a:r>
              <a:rPr sz="1800" b="1" dirty="0">
                <a:solidFill>
                  <a:srgbClr val="FF0000"/>
                </a:solidFill>
                <a:latin typeface="Times New Roman"/>
                <a:cs typeface="Times New Roman"/>
              </a:rPr>
              <a:t>Polimerizzazione</a:t>
            </a:r>
            <a:r>
              <a:rPr sz="1800" b="1" spc="-5" dirty="0">
                <a:solidFill>
                  <a:srgbClr val="FF0000"/>
                </a:solidFill>
                <a:latin typeface="Times New Roman"/>
                <a:cs typeface="Times New Roman"/>
              </a:rPr>
              <a:t> </a:t>
            </a:r>
            <a:r>
              <a:rPr sz="1800" b="1" dirty="0">
                <a:solidFill>
                  <a:srgbClr val="FF0000"/>
                </a:solidFill>
                <a:latin typeface="Times New Roman"/>
                <a:cs typeface="Times New Roman"/>
              </a:rPr>
              <a:t>di</a:t>
            </a:r>
            <a:r>
              <a:rPr sz="1800" b="1" spc="-20" dirty="0">
                <a:solidFill>
                  <a:srgbClr val="FF0000"/>
                </a:solidFill>
                <a:latin typeface="Times New Roman"/>
                <a:cs typeface="Times New Roman"/>
              </a:rPr>
              <a:t> </a:t>
            </a:r>
            <a:r>
              <a:rPr sz="1800" b="1" dirty="0">
                <a:solidFill>
                  <a:srgbClr val="FF0000"/>
                </a:solidFill>
                <a:latin typeface="Times New Roman"/>
                <a:cs typeface="Times New Roman"/>
              </a:rPr>
              <a:t>monomeri</a:t>
            </a:r>
            <a:r>
              <a:rPr sz="1800" b="1" spc="-15" dirty="0">
                <a:solidFill>
                  <a:srgbClr val="FF0000"/>
                </a:solidFill>
                <a:latin typeface="Times New Roman"/>
                <a:cs typeface="Times New Roman"/>
              </a:rPr>
              <a:t> </a:t>
            </a:r>
            <a:r>
              <a:rPr sz="1800" b="1" spc="-10" dirty="0">
                <a:solidFill>
                  <a:srgbClr val="FF0000"/>
                </a:solidFill>
                <a:latin typeface="Times New Roman"/>
                <a:cs typeface="Times New Roman"/>
              </a:rPr>
              <a:t>vinilici</a:t>
            </a:r>
            <a:endParaRPr sz="1800">
              <a:latin typeface="Times New Roman"/>
              <a:cs typeface="Times New Roman"/>
            </a:endParaRPr>
          </a:p>
        </p:txBody>
      </p:sp>
      <p:sp>
        <p:nvSpPr>
          <p:cNvPr id="3" name="object 3"/>
          <p:cNvSpPr txBox="1"/>
          <p:nvPr/>
        </p:nvSpPr>
        <p:spPr>
          <a:xfrm>
            <a:off x="978509" y="1510665"/>
            <a:ext cx="21329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Rottura</a:t>
            </a:r>
            <a:r>
              <a:rPr sz="1800" spc="-15" dirty="0">
                <a:latin typeface="Times New Roman"/>
                <a:cs typeface="Times New Roman"/>
              </a:rPr>
              <a:t> </a:t>
            </a:r>
            <a:r>
              <a:rPr sz="1800" dirty="0">
                <a:latin typeface="Times New Roman"/>
                <a:cs typeface="Times New Roman"/>
              </a:rPr>
              <a:t>di</a:t>
            </a:r>
            <a:r>
              <a:rPr sz="1800" spc="10" dirty="0">
                <a:latin typeface="Times New Roman"/>
                <a:cs typeface="Times New Roman"/>
              </a:rPr>
              <a:t> </a:t>
            </a:r>
            <a:r>
              <a:rPr sz="1800" dirty="0">
                <a:latin typeface="Times New Roman"/>
                <a:cs typeface="Times New Roman"/>
              </a:rPr>
              <a:t>un</a:t>
            </a:r>
            <a:r>
              <a:rPr sz="1800" spc="-10" dirty="0">
                <a:latin typeface="Times New Roman"/>
                <a:cs typeface="Times New Roman"/>
              </a:rPr>
              <a:t> </a:t>
            </a:r>
            <a:r>
              <a:rPr sz="1800" dirty="0">
                <a:latin typeface="Times New Roman"/>
                <a:cs typeface="Times New Roman"/>
              </a:rPr>
              <a:t>legame</a:t>
            </a:r>
            <a:r>
              <a:rPr sz="1800" spc="10" dirty="0">
                <a:latin typeface="Times New Roman"/>
                <a:cs typeface="Times New Roman"/>
              </a:rPr>
              <a:t> </a:t>
            </a:r>
            <a:r>
              <a:rPr sz="1800" spc="-50" dirty="0">
                <a:latin typeface="Symbol"/>
                <a:cs typeface="Symbol"/>
              </a:rPr>
              <a:t></a:t>
            </a:r>
            <a:endParaRPr sz="1800">
              <a:latin typeface="Symbol"/>
              <a:cs typeface="Symbol"/>
            </a:endParaRPr>
          </a:p>
        </p:txBody>
      </p:sp>
      <p:sp>
        <p:nvSpPr>
          <p:cNvPr id="4" name="object 4"/>
          <p:cNvSpPr txBox="1"/>
          <p:nvPr/>
        </p:nvSpPr>
        <p:spPr>
          <a:xfrm>
            <a:off x="4636770" y="1510665"/>
            <a:ext cx="127762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+250</a:t>
            </a:r>
            <a:r>
              <a:rPr sz="1800" spc="-5" dirty="0">
                <a:latin typeface="Times New Roman"/>
                <a:cs typeface="Times New Roman"/>
              </a:rPr>
              <a:t> </a:t>
            </a:r>
            <a:r>
              <a:rPr sz="1800" spc="-10" dirty="0">
                <a:latin typeface="Times New Roman"/>
                <a:cs typeface="Times New Roman"/>
              </a:rPr>
              <a:t>kJ/mole</a:t>
            </a:r>
            <a:endParaRPr sz="1800">
              <a:latin typeface="Times New Roman"/>
              <a:cs typeface="Times New Roman"/>
            </a:endParaRPr>
          </a:p>
        </p:txBody>
      </p:sp>
      <p:sp>
        <p:nvSpPr>
          <p:cNvPr id="5" name="object 5"/>
          <p:cNvSpPr txBox="1"/>
          <p:nvPr/>
        </p:nvSpPr>
        <p:spPr>
          <a:xfrm>
            <a:off x="978509" y="2059304"/>
            <a:ext cx="25520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Formazione</a:t>
            </a:r>
            <a:r>
              <a:rPr sz="1800" spc="-50" dirty="0">
                <a:latin typeface="Times New Roman"/>
                <a:cs typeface="Times New Roman"/>
              </a:rPr>
              <a:t> </a:t>
            </a:r>
            <a:r>
              <a:rPr sz="1800" dirty="0">
                <a:latin typeface="Times New Roman"/>
                <a:cs typeface="Times New Roman"/>
              </a:rPr>
              <a:t>di</a:t>
            </a:r>
            <a:r>
              <a:rPr sz="1800" spc="-50" dirty="0">
                <a:latin typeface="Times New Roman"/>
                <a:cs typeface="Times New Roman"/>
              </a:rPr>
              <a:t> </a:t>
            </a:r>
            <a:r>
              <a:rPr sz="1800" dirty="0">
                <a:latin typeface="Times New Roman"/>
                <a:cs typeface="Times New Roman"/>
              </a:rPr>
              <a:t>un</a:t>
            </a:r>
            <a:r>
              <a:rPr sz="1800" spc="-50" dirty="0">
                <a:latin typeface="Times New Roman"/>
                <a:cs typeface="Times New Roman"/>
              </a:rPr>
              <a:t> </a:t>
            </a:r>
            <a:r>
              <a:rPr sz="1800" dirty="0">
                <a:latin typeface="Times New Roman"/>
                <a:cs typeface="Times New Roman"/>
              </a:rPr>
              <a:t>legame</a:t>
            </a:r>
            <a:r>
              <a:rPr sz="1800" spc="-40" dirty="0">
                <a:latin typeface="Times New Roman"/>
                <a:cs typeface="Times New Roman"/>
              </a:rPr>
              <a:t> </a:t>
            </a:r>
            <a:r>
              <a:rPr sz="1800" spc="-50" dirty="0">
                <a:latin typeface="Symbol"/>
                <a:cs typeface="Symbol"/>
              </a:rPr>
              <a:t></a:t>
            </a:r>
            <a:endParaRPr sz="1800">
              <a:latin typeface="Symbol"/>
              <a:cs typeface="Symbol"/>
            </a:endParaRPr>
          </a:p>
        </p:txBody>
      </p:sp>
      <p:sp>
        <p:nvSpPr>
          <p:cNvPr id="6" name="object 6"/>
          <p:cNvSpPr txBox="1"/>
          <p:nvPr/>
        </p:nvSpPr>
        <p:spPr>
          <a:xfrm>
            <a:off x="4636770" y="2059304"/>
            <a:ext cx="122428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Times New Roman"/>
                <a:cs typeface="Times New Roman"/>
              </a:rPr>
              <a:t>-</a:t>
            </a:r>
            <a:r>
              <a:rPr sz="1800" dirty="0">
                <a:latin typeface="Times New Roman"/>
                <a:cs typeface="Times New Roman"/>
              </a:rPr>
              <a:t>330</a:t>
            </a:r>
            <a:r>
              <a:rPr sz="1800" spc="-40" dirty="0">
                <a:latin typeface="Times New Roman"/>
                <a:cs typeface="Times New Roman"/>
              </a:rPr>
              <a:t> </a:t>
            </a:r>
            <a:r>
              <a:rPr sz="1800" spc="-10" dirty="0">
                <a:latin typeface="Times New Roman"/>
                <a:cs typeface="Times New Roman"/>
              </a:rPr>
              <a:t>kJ/mole</a:t>
            </a:r>
            <a:endParaRPr sz="1800">
              <a:latin typeface="Times New Roman"/>
              <a:cs typeface="Times New Roman"/>
            </a:endParaRPr>
          </a:p>
        </p:txBody>
      </p:sp>
      <p:sp>
        <p:nvSpPr>
          <p:cNvPr id="7" name="object 7"/>
          <p:cNvSpPr/>
          <p:nvPr/>
        </p:nvSpPr>
        <p:spPr>
          <a:xfrm>
            <a:off x="6093586" y="1484757"/>
            <a:ext cx="207010" cy="1152525"/>
          </a:xfrm>
          <a:custGeom>
            <a:avLst/>
            <a:gdLst/>
            <a:ahLst/>
            <a:cxnLst/>
            <a:rect l="l" t="t" r="r" b="b"/>
            <a:pathLst>
              <a:path w="207010" h="1152525">
                <a:moveTo>
                  <a:pt x="0" y="0"/>
                </a:moveTo>
                <a:lnTo>
                  <a:pt x="40262" y="1359"/>
                </a:lnTo>
                <a:lnTo>
                  <a:pt x="73120" y="5064"/>
                </a:lnTo>
                <a:lnTo>
                  <a:pt x="95261" y="10554"/>
                </a:lnTo>
                <a:lnTo>
                  <a:pt x="103377" y="17271"/>
                </a:lnTo>
                <a:lnTo>
                  <a:pt x="103377" y="558926"/>
                </a:lnTo>
                <a:lnTo>
                  <a:pt x="111492" y="565570"/>
                </a:lnTo>
                <a:lnTo>
                  <a:pt x="133619" y="571023"/>
                </a:lnTo>
                <a:lnTo>
                  <a:pt x="166439" y="574714"/>
                </a:lnTo>
                <a:lnTo>
                  <a:pt x="206628" y="576071"/>
                </a:lnTo>
                <a:lnTo>
                  <a:pt x="166439" y="577431"/>
                </a:lnTo>
                <a:lnTo>
                  <a:pt x="133619" y="581136"/>
                </a:lnTo>
                <a:lnTo>
                  <a:pt x="111492" y="586626"/>
                </a:lnTo>
                <a:lnTo>
                  <a:pt x="103377" y="593343"/>
                </a:lnTo>
                <a:lnTo>
                  <a:pt x="103377" y="1134998"/>
                </a:lnTo>
                <a:lnTo>
                  <a:pt x="95261" y="1141642"/>
                </a:lnTo>
                <a:lnTo>
                  <a:pt x="73120" y="1147095"/>
                </a:lnTo>
                <a:lnTo>
                  <a:pt x="40262" y="1150786"/>
                </a:lnTo>
                <a:lnTo>
                  <a:pt x="0" y="1152143"/>
                </a:lnTo>
              </a:path>
            </a:pathLst>
          </a:custGeom>
          <a:ln w="9525">
            <a:solidFill>
              <a:srgbClr val="000000"/>
            </a:solidFill>
          </a:ln>
        </p:spPr>
        <p:txBody>
          <a:bodyPr wrap="square" lIns="0" tIns="0" rIns="0" bIns="0" rtlCol="0"/>
          <a:lstStyle/>
          <a:p>
            <a:endParaRPr/>
          </a:p>
        </p:txBody>
      </p:sp>
      <p:sp>
        <p:nvSpPr>
          <p:cNvPr id="8" name="object 8"/>
          <p:cNvSpPr txBox="1"/>
          <p:nvPr/>
        </p:nvSpPr>
        <p:spPr>
          <a:xfrm>
            <a:off x="6595998" y="1798701"/>
            <a:ext cx="1924685" cy="57404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Reazione</a:t>
            </a:r>
            <a:r>
              <a:rPr sz="1800" spc="-5" dirty="0">
                <a:latin typeface="Times New Roman"/>
                <a:cs typeface="Times New Roman"/>
              </a:rPr>
              <a:t> </a:t>
            </a:r>
            <a:r>
              <a:rPr sz="1800" spc="-10" dirty="0">
                <a:latin typeface="Times New Roman"/>
                <a:cs typeface="Times New Roman"/>
              </a:rPr>
              <a:t>esotermica</a:t>
            </a:r>
            <a:endParaRPr sz="1800">
              <a:latin typeface="Times New Roman"/>
              <a:cs typeface="Times New Roman"/>
            </a:endParaRPr>
          </a:p>
          <a:p>
            <a:pPr marL="12700">
              <a:lnSpc>
                <a:spcPct val="100000"/>
              </a:lnSpc>
            </a:pPr>
            <a:r>
              <a:rPr sz="1800" dirty="0">
                <a:latin typeface="Symbol"/>
                <a:cs typeface="Symbol"/>
              </a:rPr>
              <a:t></a:t>
            </a:r>
            <a:r>
              <a:rPr sz="1800" dirty="0">
                <a:latin typeface="Times New Roman"/>
                <a:cs typeface="Times New Roman"/>
              </a:rPr>
              <a:t>H</a:t>
            </a:r>
            <a:r>
              <a:rPr sz="1800" spc="-15" dirty="0">
                <a:latin typeface="Times New Roman"/>
                <a:cs typeface="Times New Roman"/>
              </a:rPr>
              <a:t> </a:t>
            </a:r>
            <a:r>
              <a:rPr sz="1800" dirty="0">
                <a:latin typeface="Symbol"/>
                <a:cs typeface="Symbol"/>
              </a:rPr>
              <a:t></a:t>
            </a:r>
            <a:r>
              <a:rPr sz="1800" spc="-5" dirty="0">
                <a:latin typeface="Times New Roman"/>
                <a:cs typeface="Times New Roman"/>
              </a:rPr>
              <a:t> </a:t>
            </a:r>
            <a:r>
              <a:rPr sz="1800" dirty="0">
                <a:latin typeface="Times New Roman"/>
                <a:cs typeface="Times New Roman"/>
              </a:rPr>
              <a:t>-80 </a:t>
            </a:r>
            <a:r>
              <a:rPr sz="1800" spc="-10" dirty="0">
                <a:latin typeface="Times New Roman"/>
                <a:cs typeface="Times New Roman"/>
              </a:rPr>
              <a:t>kJ/mole</a:t>
            </a:r>
            <a:endParaRPr sz="1800">
              <a:latin typeface="Times New Roman"/>
              <a:cs typeface="Times New Roman"/>
            </a:endParaRPr>
          </a:p>
        </p:txBody>
      </p:sp>
      <p:pic>
        <p:nvPicPr>
          <p:cNvPr id="9" name="object 9"/>
          <p:cNvPicPr/>
          <p:nvPr/>
        </p:nvPicPr>
        <p:blipFill>
          <a:blip r:embed="rId2" cstate="print"/>
          <a:stretch>
            <a:fillRect/>
          </a:stretch>
        </p:blipFill>
        <p:spPr>
          <a:xfrm>
            <a:off x="1066800" y="3102255"/>
            <a:ext cx="7239000" cy="32518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511542" y="755776"/>
            <a:ext cx="57150" cy="253365"/>
          </a:xfrm>
          <a:prstGeom prst="rect">
            <a:avLst/>
          </a:prstGeom>
        </p:spPr>
        <p:txBody>
          <a:bodyPr vert="horz" wrap="square" lIns="0" tIns="0" rIns="0" bIns="0" rtlCol="0">
            <a:spAutoFit/>
          </a:bodyPr>
          <a:lstStyle/>
          <a:p>
            <a:pPr>
              <a:lnSpc>
                <a:spcPts val="1964"/>
              </a:lnSpc>
            </a:pPr>
            <a:r>
              <a:rPr sz="1800" dirty="0">
                <a:solidFill>
                  <a:srgbClr val="0000FF"/>
                </a:solidFill>
                <a:latin typeface="Times New Roman"/>
                <a:cs typeface="Times New Roman"/>
              </a:rPr>
              <a:t>,</a:t>
            </a:r>
            <a:endParaRPr sz="1800">
              <a:latin typeface="Times New Roman"/>
              <a:cs typeface="Times New Roman"/>
            </a:endParaRPr>
          </a:p>
        </p:txBody>
      </p:sp>
      <p:sp>
        <p:nvSpPr>
          <p:cNvPr id="3" name="object 3"/>
          <p:cNvSpPr txBox="1"/>
          <p:nvPr/>
        </p:nvSpPr>
        <p:spPr>
          <a:xfrm>
            <a:off x="964996" y="1030205"/>
            <a:ext cx="1626870" cy="254000"/>
          </a:xfrm>
          <a:prstGeom prst="rect">
            <a:avLst/>
          </a:prstGeom>
        </p:spPr>
        <p:txBody>
          <a:bodyPr vert="horz" wrap="square" lIns="0" tIns="0" rIns="0" bIns="0" rtlCol="0">
            <a:spAutoFit/>
          </a:bodyPr>
          <a:lstStyle/>
          <a:p>
            <a:pPr>
              <a:lnSpc>
                <a:spcPts val="1964"/>
              </a:lnSpc>
            </a:pPr>
            <a:r>
              <a:rPr sz="1800" dirty="0">
                <a:solidFill>
                  <a:srgbClr val="0000FF"/>
                </a:solidFill>
                <a:latin typeface="Times New Roman"/>
                <a:cs typeface="Times New Roman"/>
              </a:rPr>
              <a:t>che</a:t>
            </a:r>
            <a:r>
              <a:rPr sz="1800" spc="-10" dirty="0">
                <a:solidFill>
                  <a:srgbClr val="0000FF"/>
                </a:solidFill>
                <a:latin typeface="Times New Roman"/>
                <a:cs typeface="Times New Roman"/>
              </a:rPr>
              <a:t> </a:t>
            </a:r>
            <a:r>
              <a:rPr sz="1800" dirty="0">
                <a:solidFill>
                  <a:srgbClr val="0000FF"/>
                </a:solidFill>
                <a:latin typeface="Times New Roman"/>
                <a:cs typeface="Times New Roman"/>
              </a:rPr>
              <a:t>può</a:t>
            </a:r>
            <a:r>
              <a:rPr sz="1800" spc="-10" dirty="0">
                <a:solidFill>
                  <a:srgbClr val="0000FF"/>
                </a:solidFill>
                <a:latin typeface="Times New Roman"/>
                <a:cs typeface="Times New Roman"/>
              </a:rPr>
              <a:t> avvenire:</a:t>
            </a:r>
            <a:endParaRPr sz="1800">
              <a:latin typeface="Times New Roman"/>
              <a:cs typeface="Times New Roman"/>
            </a:endParaRPr>
          </a:p>
        </p:txBody>
      </p:sp>
      <p:grpSp>
        <p:nvGrpSpPr>
          <p:cNvPr id="4" name="object 4"/>
          <p:cNvGrpSpPr/>
          <p:nvPr/>
        </p:nvGrpSpPr>
        <p:grpSpPr>
          <a:xfrm>
            <a:off x="609600" y="2656966"/>
            <a:ext cx="7056754" cy="4201034"/>
            <a:chOff x="683564" y="2420924"/>
            <a:chExt cx="6769100" cy="3991610"/>
          </a:xfrm>
        </p:grpSpPr>
        <p:pic>
          <p:nvPicPr>
            <p:cNvPr id="5" name="object 5"/>
            <p:cNvPicPr/>
            <p:nvPr/>
          </p:nvPicPr>
          <p:blipFill>
            <a:blip r:embed="rId2" cstate="print"/>
            <a:stretch>
              <a:fillRect/>
            </a:stretch>
          </p:blipFill>
          <p:spPr>
            <a:xfrm>
              <a:off x="683564" y="2420924"/>
              <a:ext cx="6768719" cy="3991229"/>
            </a:xfrm>
            <a:prstGeom prst="rect">
              <a:avLst/>
            </a:prstGeom>
          </p:spPr>
        </p:pic>
        <p:sp>
          <p:nvSpPr>
            <p:cNvPr id="6" name="object 6"/>
            <p:cNvSpPr/>
            <p:nvPr/>
          </p:nvSpPr>
          <p:spPr>
            <a:xfrm>
              <a:off x="1296797" y="4077080"/>
              <a:ext cx="4283710" cy="1970405"/>
            </a:xfrm>
            <a:custGeom>
              <a:avLst/>
              <a:gdLst/>
              <a:ahLst/>
              <a:cxnLst/>
              <a:rect l="l" t="t" r="r" b="b"/>
              <a:pathLst>
                <a:path w="4283710" h="1970404">
                  <a:moveTo>
                    <a:pt x="2339086" y="0"/>
                  </a:moveTo>
                  <a:lnTo>
                    <a:pt x="3851275" y="0"/>
                  </a:lnTo>
                </a:path>
                <a:path w="4283710" h="1970404">
                  <a:moveTo>
                    <a:pt x="34797" y="576072"/>
                  </a:moveTo>
                  <a:lnTo>
                    <a:pt x="2987166" y="576072"/>
                  </a:lnTo>
                </a:path>
                <a:path w="4283710" h="1970404">
                  <a:moveTo>
                    <a:pt x="1186942" y="1152144"/>
                  </a:moveTo>
                  <a:lnTo>
                    <a:pt x="3635248" y="1152144"/>
                  </a:lnTo>
                </a:path>
                <a:path w="4283710" h="1970404">
                  <a:moveTo>
                    <a:pt x="1186942" y="1405255"/>
                  </a:moveTo>
                  <a:lnTo>
                    <a:pt x="4283329" y="1405255"/>
                  </a:lnTo>
                </a:path>
                <a:path w="4283710" h="1970404">
                  <a:moveTo>
                    <a:pt x="0" y="1970328"/>
                  </a:moveTo>
                  <a:lnTo>
                    <a:pt x="2232279" y="1970328"/>
                  </a:lnTo>
                </a:path>
              </a:pathLst>
            </a:custGeom>
            <a:ln w="9525">
              <a:solidFill>
                <a:srgbClr val="000000"/>
              </a:solidFill>
            </a:ln>
          </p:spPr>
          <p:txBody>
            <a:bodyPr wrap="square" lIns="0" tIns="0" rIns="0" bIns="0" rtlCol="0"/>
            <a:lstStyle/>
            <a:p>
              <a:endParaRPr/>
            </a:p>
          </p:txBody>
        </p:sp>
      </p:grpSp>
      <p:sp>
        <p:nvSpPr>
          <p:cNvPr id="7" name="object 7"/>
          <p:cNvSpPr/>
          <p:nvPr/>
        </p:nvSpPr>
        <p:spPr>
          <a:xfrm>
            <a:off x="879843" y="1015822"/>
            <a:ext cx="7056755" cy="1200785"/>
          </a:xfrm>
          <a:custGeom>
            <a:avLst/>
            <a:gdLst/>
            <a:ahLst/>
            <a:cxnLst/>
            <a:rect l="l" t="t" r="r" b="b"/>
            <a:pathLst>
              <a:path w="7056755" h="1200785">
                <a:moveTo>
                  <a:pt x="7056755" y="0"/>
                </a:moveTo>
                <a:lnTo>
                  <a:pt x="0" y="0"/>
                </a:lnTo>
                <a:lnTo>
                  <a:pt x="0" y="1200327"/>
                </a:lnTo>
                <a:lnTo>
                  <a:pt x="7056755" y="1200327"/>
                </a:lnTo>
                <a:lnTo>
                  <a:pt x="7056755" y="0"/>
                </a:lnTo>
                <a:close/>
              </a:path>
            </a:pathLst>
          </a:custGeom>
          <a:solidFill>
            <a:srgbClr val="FFFFFF"/>
          </a:solidFill>
        </p:spPr>
        <p:txBody>
          <a:bodyPr wrap="square" lIns="0" tIns="0" rIns="0" bIns="0" rtlCol="0"/>
          <a:lstStyle/>
          <a:p>
            <a:endParaRPr/>
          </a:p>
        </p:txBody>
      </p:sp>
      <p:sp>
        <p:nvSpPr>
          <p:cNvPr id="8" name="object 8"/>
          <p:cNvSpPr txBox="1"/>
          <p:nvPr/>
        </p:nvSpPr>
        <p:spPr>
          <a:xfrm>
            <a:off x="770372" y="250950"/>
            <a:ext cx="7611627" cy="2094676"/>
          </a:xfrm>
          <a:prstGeom prst="rect">
            <a:avLst/>
          </a:prstGeom>
        </p:spPr>
        <p:txBody>
          <a:bodyPr vert="horz" wrap="square" lIns="0" tIns="97790" rIns="0" bIns="0" rtlCol="0">
            <a:spAutoFit/>
          </a:bodyPr>
          <a:lstStyle/>
          <a:p>
            <a:pPr marL="12700">
              <a:lnSpc>
                <a:spcPct val="100000"/>
              </a:lnSpc>
              <a:spcBef>
                <a:spcPts val="770"/>
              </a:spcBef>
            </a:pPr>
            <a:r>
              <a:rPr sz="2000" b="1" dirty="0">
                <a:solidFill>
                  <a:srgbClr val="FF0000"/>
                </a:solidFill>
                <a:latin typeface="Times New Roman"/>
                <a:cs typeface="Times New Roman"/>
              </a:rPr>
              <a:t>ASPETTI</a:t>
            </a:r>
            <a:r>
              <a:rPr sz="2000" b="1" spc="310" dirty="0">
                <a:solidFill>
                  <a:srgbClr val="FF0000"/>
                </a:solidFill>
                <a:latin typeface="Times New Roman"/>
                <a:cs typeface="Times New Roman"/>
              </a:rPr>
              <a:t> </a:t>
            </a:r>
            <a:r>
              <a:rPr sz="2000" b="1" dirty="0">
                <a:solidFill>
                  <a:srgbClr val="FF0000"/>
                </a:solidFill>
                <a:latin typeface="Times New Roman"/>
                <a:cs typeface="Times New Roman"/>
              </a:rPr>
              <a:t>CINETICI</a:t>
            </a:r>
            <a:r>
              <a:rPr sz="2000" b="1" spc="-50" dirty="0">
                <a:solidFill>
                  <a:srgbClr val="FF0000"/>
                </a:solidFill>
                <a:latin typeface="Times New Roman"/>
                <a:cs typeface="Times New Roman"/>
              </a:rPr>
              <a:t> </a:t>
            </a:r>
            <a:r>
              <a:rPr sz="2000" b="1" dirty="0">
                <a:solidFill>
                  <a:srgbClr val="FF0000"/>
                </a:solidFill>
                <a:latin typeface="Times New Roman"/>
                <a:cs typeface="Times New Roman"/>
              </a:rPr>
              <a:t>DEL</a:t>
            </a:r>
            <a:r>
              <a:rPr sz="2000" b="1" spc="-110" dirty="0">
                <a:solidFill>
                  <a:srgbClr val="FF0000"/>
                </a:solidFill>
                <a:latin typeface="Times New Roman"/>
                <a:cs typeface="Times New Roman"/>
              </a:rPr>
              <a:t> </a:t>
            </a:r>
            <a:r>
              <a:rPr sz="2000" b="1" dirty="0">
                <a:solidFill>
                  <a:srgbClr val="FF0000"/>
                </a:solidFill>
                <a:latin typeface="Times New Roman"/>
                <a:cs typeface="Times New Roman"/>
              </a:rPr>
              <a:t>PROCESSO</a:t>
            </a:r>
            <a:r>
              <a:rPr sz="2000" b="1" spc="-50" dirty="0">
                <a:solidFill>
                  <a:srgbClr val="FF0000"/>
                </a:solidFill>
                <a:latin typeface="Times New Roman"/>
                <a:cs typeface="Times New Roman"/>
              </a:rPr>
              <a:t> </a:t>
            </a:r>
            <a:r>
              <a:rPr sz="2000" b="1" dirty="0">
                <a:solidFill>
                  <a:srgbClr val="FF0000"/>
                </a:solidFill>
                <a:latin typeface="Times New Roman"/>
                <a:cs typeface="Times New Roman"/>
              </a:rPr>
              <a:t>DI</a:t>
            </a:r>
            <a:r>
              <a:rPr sz="2000" b="1" spc="-55" dirty="0">
                <a:solidFill>
                  <a:srgbClr val="FF0000"/>
                </a:solidFill>
                <a:latin typeface="Times New Roman"/>
                <a:cs typeface="Times New Roman"/>
              </a:rPr>
              <a:t> </a:t>
            </a:r>
            <a:r>
              <a:rPr sz="2000" b="1" spc="-10" dirty="0">
                <a:solidFill>
                  <a:srgbClr val="FF0000"/>
                </a:solidFill>
                <a:latin typeface="Times New Roman"/>
                <a:cs typeface="Times New Roman"/>
              </a:rPr>
              <a:t>POLIMERIZZAZIONE</a:t>
            </a:r>
            <a:endParaRPr sz="2000" dirty="0">
              <a:latin typeface="Times New Roman"/>
              <a:cs typeface="Times New Roman"/>
            </a:endParaRPr>
          </a:p>
          <a:p>
            <a:pPr marL="50165" marR="138430" indent="-6985">
              <a:lnSpc>
                <a:spcPct val="117900"/>
              </a:lnSpc>
              <a:spcBef>
                <a:spcPts val="290"/>
              </a:spcBef>
            </a:pPr>
            <a:r>
              <a:rPr sz="2000" dirty="0">
                <a:solidFill>
                  <a:srgbClr val="0000FF"/>
                </a:solidFill>
                <a:latin typeface="Times New Roman"/>
                <a:cs typeface="Times New Roman"/>
              </a:rPr>
              <a:t>Quasi</a:t>
            </a:r>
            <a:r>
              <a:rPr sz="2000" spc="-15" dirty="0">
                <a:solidFill>
                  <a:srgbClr val="0000FF"/>
                </a:solidFill>
                <a:latin typeface="Times New Roman"/>
                <a:cs typeface="Times New Roman"/>
              </a:rPr>
              <a:t> </a:t>
            </a:r>
            <a:r>
              <a:rPr sz="2000" dirty="0">
                <a:solidFill>
                  <a:srgbClr val="0000FF"/>
                </a:solidFill>
                <a:latin typeface="Times New Roman"/>
                <a:cs typeface="Times New Roman"/>
              </a:rPr>
              <a:t>tutte le</a:t>
            </a:r>
            <a:r>
              <a:rPr sz="2000" spc="-15" dirty="0">
                <a:solidFill>
                  <a:srgbClr val="0000FF"/>
                </a:solidFill>
                <a:latin typeface="Times New Roman"/>
                <a:cs typeface="Times New Roman"/>
              </a:rPr>
              <a:t> </a:t>
            </a:r>
            <a:r>
              <a:rPr sz="2000" dirty="0">
                <a:solidFill>
                  <a:srgbClr val="0000FF"/>
                </a:solidFill>
                <a:latin typeface="Times New Roman"/>
                <a:cs typeface="Times New Roman"/>
              </a:rPr>
              <a:t>polimerizzazioni</a:t>
            </a:r>
            <a:r>
              <a:rPr sz="2000" spc="-25" dirty="0">
                <a:solidFill>
                  <a:srgbClr val="0000FF"/>
                </a:solidFill>
                <a:latin typeface="Times New Roman"/>
                <a:cs typeface="Times New Roman"/>
              </a:rPr>
              <a:t> </a:t>
            </a:r>
            <a:r>
              <a:rPr sz="2000" dirty="0">
                <a:solidFill>
                  <a:srgbClr val="0000FF"/>
                </a:solidFill>
                <a:latin typeface="Times New Roman"/>
                <a:cs typeface="Times New Roman"/>
              </a:rPr>
              <a:t>richiedono</a:t>
            </a:r>
            <a:r>
              <a:rPr sz="2000" spc="20" dirty="0">
                <a:solidFill>
                  <a:srgbClr val="0000FF"/>
                </a:solidFill>
                <a:latin typeface="Times New Roman"/>
                <a:cs typeface="Times New Roman"/>
              </a:rPr>
              <a:t> </a:t>
            </a:r>
            <a:r>
              <a:rPr sz="2000" dirty="0">
                <a:solidFill>
                  <a:srgbClr val="FF0000"/>
                </a:solidFill>
                <a:latin typeface="Times New Roman"/>
                <a:cs typeface="Times New Roman"/>
              </a:rPr>
              <a:t>un’attivazione</a:t>
            </a:r>
            <a:r>
              <a:rPr sz="2000" spc="-40" dirty="0">
                <a:solidFill>
                  <a:srgbClr val="FF0000"/>
                </a:solidFill>
                <a:latin typeface="Times New Roman"/>
                <a:cs typeface="Times New Roman"/>
              </a:rPr>
              <a:t> </a:t>
            </a:r>
            <a:r>
              <a:rPr sz="2000" dirty="0">
                <a:solidFill>
                  <a:srgbClr val="FF0000"/>
                </a:solidFill>
                <a:latin typeface="Times New Roman"/>
                <a:cs typeface="Times New Roman"/>
              </a:rPr>
              <a:t>dei </a:t>
            </a:r>
            <a:r>
              <a:rPr sz="2000" spc="-10" dirty="0" err="1">
                <a:solidFill>
                  <a:srgbClr val="FF0000"/>
                </a:solidFill>
                <a:latin typeface="Times New Roman"/>
                <a:cs typeface="Times New Roman"/>
              </a:rPr>
              <a:t>monomeri</a:t>
            </a:r>
            <a:r>
              <a:rPr sz="2000" spc="-10" dirty="0">
                <a:solidFill>
                  <a:srgbClr val="FF0000"/>
                </a:solidFill>
                <a:latin typeface="Times New Roman"/>
                <a:cs typeface="Times New Roman"/>
              </a:rPr>
              <a:t> </a:t>
            </a:r>
            <a:r>
              <a:rPr sz="2000" dirty="0">
                <a:solidFill>
                  <a:srgbClr val="0000FF"/>
                </a:solidFill>
                <a:latin typeface="Times New Roman"/>
                <a:cs typeface="Times New Roman"/>
              </a:rPr>
              <a:t>L</a:t>
            </a:r>
            <a:r>
              <a:rPr lang="en-CA" sz="2000" dirty="0">
                <a:solidFill>
                  <a:srgbClr val="0000FF"/>
                </a:solidFill>
                <a:latin typeface="Times New Roman"/>
                <a:cs typeface="Times New Roman"/>
              </a:rPr>
              <a:t>'</a:t>
            </a:r>
            <a:r>
              <a:rPr sz="2000" dirty="0" err="1">
                <a:solidFill>
                  <a:srgbClr val="0000FF"/>
                </a:solidFill>
                <a:latin typeface="Times New Roman"/>
                <a:cs typeface="Times New Roman"/>
              </a:rPr>
              <a:t>attivazione</a:t>
            </a:r>
            <a:r>
              <a:rPr sz="2000" spc="-35" dirty="0">
                <a:solidFill>
                  <a:srgbClr val="0000FF"/>
                </a:solidFill>
                <a:latin typeface="Times New Roman"/>
                <a:cs typeface="Times New Roman"/>
              </a:rPr>
              <a:t> </a:t>
            </a:r>
            <a:r>
              <a:rPr sz="2000" dirty="0">
                <a:solidFill>
                  <a:srgbClr val="0000FF"/>
                </a:solidFill>
                <a:latin typeface="Times New Roman"/>
                <a:cs typeface="Times New Roman"/>
              </a:rPr>
              <a:t>di una molecola</a:t>
            </a:r>
            <a:r>
              <a:rPr sz="2000" spc="-15" dirty="0">
                <a:solidFill>
                  <a:srgbClr val="0000FF"/>
                </a:solidFill>
                <a:latin typeface="Times New Roman"/>
                <a:cs typeface="Times New Roman"/>
              </a:rPr>
              <a:t> </a:t>
            </a:r>
            <a:r>
              <a:rPr sz="2000" dirty="0">
                <a:solidFill>
                  <a:srgbClr val="0000FF"/>
                </a:solidFill>
                <a:latin typeface="Times New Roman"/>
                <a:cs typeface="Times New Roman"/>
              </a:rPr>
              <a:t>può </a:t>
            </a:r>
            <a:r>
              <a:rPr sz="2000" spc="-10" dirty="0">
                <a:solidFill>
                  <a:srgbClr val="0000FF"/>
                </a:solidFill>
                <a:latin typeface="Times New Roman"/>
                <a:cs typeface="Times New Roman"/>
              </a:rPr>
              <a:t>avvenire</a:t>
            </a:r>
            <a:endParaRPr sz="2000" dirty="0">
              <a:latin typeface="Times New Roman"/>
              <a:cs typeface="Times New Roman"/>
            </a:endParaRPr>
          </a:p>
          <a:p>
            <a:pPr marL="336550" indent="-287020">
              <a:lnSpc>
                <a:spcPct val="100000"/>
              </a:lnSpc>
              <a:buFont typeface="Arial"/>
              <a:buChar char="•"/>
              <a:tabLst>
                <a:tab pos="336550" algn="l"/>
                <a:tab pos="337185" algn="l"/>
              </a:tabLst>
            </a:pPr>
            <a:r>
              <a:rPr sz="2000" dirty="0">
                <a:solidFill>
                  <a:srgbClr val="0000FF"/>
                </a:solidFill>
                <a:latin typeface="Times New Roman"/>
                <a:cs typeface="Times New Roman"/>
              </a:rPr>
              <a:t>per</a:t>
            </a:r>
            <a:r>
              <a:rPr sz="2000" spc="-10" dirty="0">
                <a:solidFill>
                  <a:srgbClr val="0000FF"/>
                </a:solidFill>
                <a:latin typeface="Times New Roman"/>
                <a:cs typeface="Times New Roman"/>
              </a:rPr>
              <a:t> </a:t>
            </a:r>
            <a:r>
              <a:rPr sz="2000" dirty="0">
                <a:solidFill>
                  <a:srgbClr val="0000FF"/>
                </a:solidFill>
                <a:latin typeface="Times New Roman"/>
                <a:cs typeface="Times New Roman"/>
              </a:rPr>
              <a:t>via</a:t>
            </a:r>
            <a:r>
              <a:rPr sz="2000" spc="5" dirty="0">
                <a:solidFill>
                  <a:srgbClr val="0000FF"/>
                </a:solidFill>
                <a:latin typeface="Times New Roman"/>
                <a:cs typeface="Times New Roman"/>
              </a:rPr>
              <a:t> </a:t>
            </a:r>
            <a:r>
              <a:rPr sz="2000" dirty="0">
                <a:solidFill>
                  <a:srgbClr val="0000FF"/>
                </a:solidFill>
                <a:latin typeface="Times New Roman"/>
                <a:cs typeface="Times New Roman"/>
              </a:rPr>
              <a:t>termica</a:t>
            </a:r>
            <a:r>
              <a:rPr sz="2000" spc="-15" dirty="0">
                <a:solidFill>
                  <a:srgbClr val="0000FF"/>
                </a:solidFill>
                <a:latin typeface="Times New Roman"/>
                <a:cs typeface="Times New Roman"/>
              </a:rPr>
              <a:t> </a:t>
            </a:r>
            <a:r>
              <a:rPr sz="2000" dirty="0">
                <a:solidFill>
                  <a:srgbClr val="0000FF"/>
                </a:solidFill>
                <a:latin typeface="Times New Roman"/>
                <a:cs typeface="Times New Roman"/>
              </a:rPr>
              <a:t>(decomposizione </a:t>
            </a:r>
            <a:r>
              <a:rPr sz="2000" spc="-10" dirty="0">
                <a:solidFill>
                  <a:srgbClr val="0000FF"/>
                </a:solidFill>
                <a:latin typeface="Times New Roman"/>
                <a:cs typeface="Times New Roman"/>
              </a:rPr>
              <a:t>termica)</a:t>
            </a:r>
            <a:endParaRPr sz="2000" dirty="0">
              <a:latin typeface="Times New Roman"/>
              <a:cs typeface="Times New Roman"/>
            </a:endParaRPr>
          </a:p>
          <a:p>
            <a:pPr marL="336550" indent="-287020">
              <a:lnSpc>
                <a:spcPct val="100000"/>
              </a:lnSpc>
              <a:buFont typeface="Arial"/>
              <a:buChar char="•"/>
              <a:tabLst>
                <a:tab pos="336550" algn="l"/>
                <a:tab pos="337185" algn="l"/>
              </a:tabLst>
            </a:pPr>
            <a:r>
              <a:rPr sz="2000" dirty="0">
                <a:solidFill>
                  <a:srgbClr val="0000FF"/>
                </a:solidFill>
                <a:latin typeface="Times New Roman"/>
                <a:cs typeface="Times New Roman"/>
              </a:rPr>
              <a:t>per</a:t>
            </a:r>
            <a:r>
              <a:rPr sz="2000" spc="-5" dirty="0">
                <a:solidFill>
                  <a:srgbClr val="0000FF"/>
                </a:solidFill>
                <a:latin typeface="Times New Roman"/>
                <a:cs typeface="Times New Roman"/>
              </a:rPr>
              <a:t> </a:t>
            </a:r>
            <a:r>
              <a:rPr sz="2000" dirty="0">
                <a:solidFill>
                  <a:srgbClr val="0000FF"/>
                </a:solidFill>
                <a:latin typeface="Times New Roman"/>
                <a:cs typeface="Times New Roman"/>
              </a:rPr>
              <a:t>via </a:t>
            </a:r>
            <a:r>
              <a:rPr sz="2000" spc="-10" dirty="0">
                <a:solidFill>
                  <a:srgbClr val="0000FF"/>
                </a:solidFill>
                <a:latin typeface="Times New Roman"/>
                <a:cs typeface="Times New Roman"/>
              </a:rPr>
              <a:t>chimica</a:t>
            </a:r>
            <a:endParaRPr sz="2000" dirty="0">
              <a:latin typeface="Times New Roman"/>
              <a:cs typeface="Times New Roman"/>
            </a:endParaRPr>
          </a:p>
          <a:p>
            <a:pPr marL="336550" indent="-287020">
              <a:lnSpc>
                <a:spcPct val="100000"/>
              </a:lnSpc>
              <a:buFont typeface="Arial"/>
              <a:buChar char="•"/>
              <a:tabLst>
                <a:tab pos="336550" algn="l"/>
                <a:tab pos="337185" algn="l"/>
              </a:tabLst>
            </a:pPr>
            <a:r>
              <a:rPr sz="2000" dirty="0">
                <a:solidFill>
                  <a:srgbClr val="0000FF"/>
                </a:solidFill>
                <a:latin typeface="Times New Roman"/>
                <a:cs typeface="Times New Roman"/>
              </a:rPr>
              <a:t>per</a:t>
            </a:r>
            <a:r>
              <a:rPr sz="2000" spc="-15" dirty="0">
                <a:solidFill>
                  <a:srgbClr val="0000FF"/>
                </a:solidFill>
                <a:latin typeface="Times New Roman"/>
                <a:cs typeface="Times New Roman"/>
              </a:rPr>
              <a:t> </a:t>
            </a:r>
            <a:r>
              <a:rPr sz="2000" dirty="0">
                <a:solidFill>
                  <a:srgbClr val="0000FF"/>
                </a:solidFill>
                <a:latin typeface="Times New Roman"/>
                <a:cs typeface="Times New Roman"/>
              </a:rPr>
              <a:t>via</a:t>
            </a:r>
            <a:r>
              <a:rPr sz="2000" spc="-10" dirty="0">
                <a:solidFill>
                  <a:srgbClr val="0000FF"/>
                </a:solidFill>
                <a:latin typeface="Times New Roman"/>
                <a:cs typeface="Times New Roman"/>
              </a:rPr>
              <a:t> fotochimica</a:t>
            </a:r>
            <a:endParaRPr sz="2000" dirty="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3400" y="1731264"/>
            <a:ext cx="8077199" cy="4669536"/>
            <a:chOff x="1043609" y="1731264"/>
            <a:chExt cx="6907530" cy="3354070"/>
          </a:xfrm>
        </p:grpSpPr>
        <p:pic>
          <p:nvPicPr>
            <p:cNvPr id="3" name="object 3"/>
            <p:cNvPicPr/>
            <p:nvPr/>
          </p:nvPicPr>
          <p:blipFill>
            <a:blip r:embed="rId2" cstate="print"/>
            <a:stretch>
              <a:fillRect/>
            </a:stretch>
          </p:blipFill>
          <p:spPr>
            <a:xfrm>
              <a:off x="1043609" y="1731264"/>
              <a:ext cx="6907126" cy="3353942"/>
            </a:xfrm>
            <a:prstGeom prst="rect">
              <a:avLst/>
            </a:prstGeom>
          </p:spPr>
        </p:pic>
        <p:sp>
          <p:nvSpPr>
            <p:cNvPr id="4" name="object 4"/>
            <p:cNvSpPr/>
            <p:nvPr/>
          </p:nvSpPr>
          <p:spPr>
            <a:xfrm>
              <a:off x="1259636" y="1935226"/>
              <a:ext cx="6480810" cy="1684020"/>
            </a:xfrm>
            <a:custGeom>
              <a:avLst/>
              <a:gdLst/>
              <a:ahLst/>
              <a:cxnLst/>
              <a:rect l="l" t="t" r="r" b="b"/>
              <a:pathLst>
                <a:path w="6480809" h="1684020">
                  <a:moveTo>
                    <a:pt x="1728165" y="1401952"/>
                  </a:moveTo>
                  <a:lnTo>
                    <a:pt x="6336741" y="1401952"/>
                  </a:lnTo>
                </a:path>
                <a:path w="6480809" h="1684020">
                  <a:moveTo>
                    <a:pt x="0" y="1683766"/>
                  </a:moveTo>
                  <a:lnTo>
                    <a:pt x="2448255" y="1683766"/>
                  </a:lnTo>
                </a:path>
                <a:path w="6480809" h="1684020">
                  <a:moveTo>
                    <a:pt x="4392498" y="0"/>
                  </a:moveTo>
                  <a:lnTo>
                    <a:pt x="6480759" y="0"/>
                  </a:lnTo>
                </a:path>
                <a:path w="6480809" h="1684020">
                  <a:moveTo>
                    <a:pt x="0" y="288036"/>
                  </a:moveTo>
                  <a:lnTo>
                    <a:pt x="432003" y="288036"/>
                  </a:lnTo>
                </a:path>
              </a:pathLst>
            </a:custGeom>
            <a:ln w="9525">
              <a:solidFill>
                <a:srgbClr val="FF0000"/>
              </a:solidFill>
            </a:ln>
          </p:spPr>
          <p:txBody>
            <a:bodyPr wrap="square" lIns="0" tIns="0" rIns="0" bIns="0" rtlCol="0"/>
            <a:lstStyle/>
            <a:p>
              <a:endParaRPr/>
            </a:p>
          </p:txBody>
        </p:sp>
      </p:grpSp>
      <p:sp>
        <p:nvSpPr>
          <p:cNvPr id="6" name="object 6"/>
          <p:cNvSpPr txBox="1">
            <a:spLocks noGrp="1"/>
          </p:cNvSpPr>
          <p:nvPr>
            <p:ph type="title"/>
          </p:nvPr>
        </p:nvSpPr>
        <p:spPr>
          <a:xfrm>
            <a:off x="685800" y="376679"/>
            <a:ext cx="3505200" cy="505267"/>
          </a:xfrm>
          <a:prstGeom prst="rect">
            <a:avLst/>
          </a:prstGeom>
        </p:spPr>
        <p:txBody>
          <a:bodyPr vert="horz" wrap="square" lIns="0" tIns="12700" rIns="0" bIns="0" rtlCol="0">
            <a:spAutoFit/>
          </a:bodyPr>
          <a:lstStyle/>
          <a:p>
            <a:pPr marL="12700">
              <a:lnSpc>
                <a:spcPct val="100000"/>
              </a:lnSpc>
              <a:spcBef>
                <a:spcPts val="100"/>
              </a:spcBef>
            </a:pPr>
            <a:r>
              <a:rPr lang="en-CA" sz="3200" b="1" dirty="0">
                <a:latin typeface="Calibri"/>
                <a:cs typeface="Calibri"/>
              </a:rPr>
              <a:t>F</a:t>
            </a:r>
            <a:r>
              <a:rPr sz="3200" b="1" dirty="0" err="1">
                <a:latin typeface="Calibri"/>
                <a:cs typeface="Calibri"/>
              </a:rPr>
              <a:t>enomeni</a:t>
            </a:r>
            <a:r>
              <a:rPr sz="3200" b="1" spc="-80" dirty="0">
                <a:latin typeface="Calibri"/>
                <a:cs typeface="Calibri"/>
              </a:rPr>
              <a:t> </a:t>
            </a:r>
            <a:r>
              <a:rPr sz="3200" b="1" spc="-10" dirty="0">
                <a:latin typeface="Calibri"/>
                <a:cs typeface="Calibri"/>
              </a:rPr>
              <a:t>diffusivi</a:t>
            </a:r>
            <a:endParaRPr sz="32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83739" y="310603"/>
            <a:ext cx="4533899" cy="6219825"/>
          </a:xfrm>
          <a:prstGeom prst="rect">
            <a:avLst/>
          </a:prstGeom>
        </p:spPr>
      </p:pic>
      <p:sp>
        <p:nvSpPr>
          <p:cNvPr id="3" name="object 3"/>
          <p:cNvSpPr txBox="1"/>
          <p:nvPr/>
        </p:nvSpPr>
        <p:spPr>
          <a:xfrm>
            <a:off x="474370" y="566673"/>
            <a:ext cx="162369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NOMENCLATURA</a:t>
            </a:r>
            <a:endParaRPr sz="1800" dirty="0">
              <a:latin typeface="Calibri"/>
              <a:cs typeface="Calibri"/>
            </a:endParaRPr>
          </a:p>
        </p:txBody>
      </p:sp>
      <p:sp>
        <p:nvSpPr>
          <p:cNvPr id="4" name="object 4"/>
          <p:cNvSpPr txBox="1"/>
          <p:nvPr/>
        </p:nvSpPr>
        <p:spPr>
          <a:xfrm>
            <a:off x="7172325" y="575818"/>
            <a:ext cx="249554" cy="239395"/>
          </a:xfrm>
          <a:prstGeom prst="rect">
            <a:avLst/>
          </a:prstGeom>
        </p:spPr>
        <p:txBody>
          <a:bodyPr vert="horz" wrap="square" lIns="0" tIns="13335" rIns="0" bIns="0" rtlCol="0">
            <a:spAutoFit/>
          </a:bodyPr>
          <a:lstStyle/>
          <a:p>
            <a:pPr marL="12700">
              <a:lnSpc>
                <a:spcPct val="100000"/>
              </a:lnSpc>
              <a:spcBef>
                <a:spcPts val="105"/>
              </a:spcBef>
            </a:pPr>
            <a:r>
              <a:rPr sz="1400" spc="-25" dirty="0">
                <a:latin typeface="Georgia"/>
                <a:cs typeface="Georgia"/>
              </a:rPr>
              <a:t>PE</a:t>
            </a:r>
            <a:endParaRPr sz="1400">
              <a:latin typeface="Georgia"/>
              <a:cs typeface="Georgia"/>
            </a:endParaRPr>
          </a:p>
        </p:txBody>
      </p:sp>
      <p:sp>
        <p:nvSpPr>
          <p:cNvPr id="5" name="object 5"/>
          <p:cNvSpPr txBox="1"/>
          <p:nvPr/>
        </p:nvSpPr>
        <p:spPr>
          <a:xfrm>
            <a:off x="7172325" y="1852422"/>
            <a:ext cx="659130" cy="4345305"/>
          </a:xfrm>
          <a:prstGeom prst="rect">
            <a:avLst/>
          </a:prstGeom>
        </p:spPr>
        <p:txBody>
          <a:bodyPr vert="horz" wrap="square" lIns="0" tIns="13335" rIns="0" bIns="0" rtlCol="0">
            <a:spAutoFit/>
          </a:bodyPr>
          <a:lstStyle/>
          <a:p>
            <a:pPr marL="12700">
              <a:lnSpc>
                <a:spcPct val="100000"/>
              </a:lnSpc>
              <a:spcBef>
                <a:spcPts val="105"/>
              </a:spcBef>
            </a:pPr>
            <a:r>
              <a:rPr sz="1400" spc="-25" dirty="0">
                <a:latin typeface="Georgia"/>
                <a:cs typeface="Georgia"/>
              </a:rPr>
              <a:t>PS</a:t>
            </a:r>
            <a:endParaRPr sz="1400">
              <a:latin typeface="Georgia"/>
              <a:cs typeface="Georgia"/>
            </a:endParaRPr>
          </a:p>
          <a:p>
            <a:pPr marL="12700" marR="81280">
              <a:lnSpc>
                <a:spcPct val="270000"/>
              </a:lnSpc>
              <a:spcBef>
                <a:spcPts val="720"/>
              </a:spcBef>
            </a:pPr>
            <a:r>
              <a:rPr sz="1400" spc="-20" dirty="0">
                <a:latin typeface="Georgia"/>
                <a:cs typeface="Georgia"/>
              </a:rPr>
              <a:t>PMMA </a:t>
            </a:r>
            <a:r>
              <a:rPr sz="1400" spc="-25" dirty="0">
                <a:latin typeface="Georgia"/>
                <a:cs typeface="Georgia"/>
              </a:rPr>
              <a:t>PE</a:t>
            </a:r>
            <a:endParaRPr sz="1400">
              <a:latin typeface="Georgia"/>
              <a:cs typeface="Georgia"/>
            </a:endParaRPr>
          </a:p>
          <a:p>
            <a:pPr>
              <a:lnSpc>
                <a:spcPct val="100000"/>
              </a:lnSpc>
              <a:spcBef>
                <a:spcPts val="20"/>
              </a:spcBef>
            </a:pPr>
            <a:endParaRPr sz="2000">
              <a:latin typeface="Georgia"/>
              <a:cs typeface="Georgia"/>
            </a:endParaRPr>
          </a:p>
          <a:p>
            <a:pPr marL="20320">
              <a:lnSpc>
                <a:spcPct val="100000"/>
              </a:lnSpc>
            </a:pPr>
            <a:r>
              <a:rPr sz="1400" spc="-25" dirty="0">
                <a:latin typeface="Georgia"/>
                <a:cs typeface="Georgia"/>
              </a:rPr>
              <a:t>PPO</a:t>
            </a:r>
            <a:endParaRPr sz="1400">
              <a:latin typeface="Georgia"/>
              <a:cs typeface="Georgia"/>
            </a:endParaRPr>
          </a:p>
          <a:p>
            <a:pPr>
              <a:lnSpc>
                <a:spcPct val="100000"/>
              </a:lnSpc>
              <a:spcBef>
                <a:spcPts val="30"/>
              </a:spcBef>
            </a:pPr>
            <a:endParaRPr sz="1850">
              <a:latin typeface="Georgia"/>
              <a:cs typeface="Georgia"/>
            </a:endParaRPr>
          </a:p>
          <a:p>
            <a:pPr marL="12700">
              <a:lnSpc>
                <a:spcPct val="100000"/>
              </a:lnSpc>
              <a:spcBef>
                <a:spcPts val="5"/>
              </a:spcBef>
            </a:pPr>
            <a:r>
              <a:rPr sz="1400" spc="-20" dirty="0">
                <a:latin typeface="Georgia"/>
                <a:cs typeface="Georgia"/>
              </a:rPr>
              <a:t>PA66</a:t>
            </a:r>
            <a:endParaRPr sz="1400">
              <a:latin typeface="Georgia"/>
              <a:cs typeface="Georgia"/>
            </a:endParaRPr>
          </a:p>
          <a:p>
            <a:pPr marL="12700" marR="304165">
              <a:lnSpc>
                <a:spcPts val="5100"/>
              </a:lnSpc>
              <a:spcBef>
                <a:spcPts val="175"/>
              </a:spcBef>
            </a:pPr>
            <a:r>
              <a:rPr sz="1400" spc="-25" dirty="0">
                <a:latin typeface="Georgia"/>
                <a:cs typeface="Georgia"/>
              </a:rPr>
              <a:t>PA6 PET</a:t>
            </a:r>
            <a:endParaRPr sz="1400">
              <a:latin typeface="Georgia"/>
              <a:cs typeface="Georgia"/>
            </a:endParaRPr>
          </a:p>
          <a:p>
            <a:pPr>
              <a:lnSpc>
                <a:spcPct val="100000"/>
              </a:lnSpc>
              <a:spcBef>
                <a:spcPts val="20"/>
              </a:spcBef>
            </a:pPr>
            <a:endParaRPr sz="2350">
              <a:latin typeface="Georgia"/>
              <a:cs typeface="Georgia"/>
            </a:endParaRPr>
          </a:p>
          <a:p>
            <a:pPr marL="12700">
              <a:lnSpc>
                <a:spcPct val="100000"/>
              </a:lnSpc>
            </a:pPr>
            <a:r>
              <a:rPr sz="1400" spc="-10" dirty="0">
                <a:latin typeface="Georgia"/>
                <a:cs typeface="Georgia"/>
              </a:rPr>
              <a:t>PC-</a:t>
            </a:r>
            <a:r>
              <a:rPr sz="1400" spc="-25" dirty="0">
                <a:latin typeface="Georgia"/>
                <a:cs typeface="Georgia"/>
              </a:rPr>
              <a:t>BPA</a:t>
            </a:r>
            <a:endParaRPr sz="1400">
              <a:latin typeface="Georgia"/>
              <a:cs typeface="Georgia"/>
            </a:endParaRPr>
          </a:p>
        </p:txBody>
      </p:sp>
      <p:sp>
        <p:nvSpPr>
          <p:cNvPr id="6" name="object 6"/>
          <p:cNvSpPr txBox="1"/>
          <p:nvPr/>
        </p:nvSpPr>
        <p:spPr>
          <a:xfrm>
            <a:off x="7212583" y="1080007"/>
            <a:ext cx="501650"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Georgia"/>
                <a:cs typeface="Georgia"/>
              </a:rPr>
              <a:t>PPOX</a:t>
            </a:r>
            <a:endParaRPr sz="1400">
              <a:latin typeface="Georgia"/>
              <a:cs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132969"/>
            <a:ext cx="8234680" cy="1800860"/>
          </a:xfrm>
          <a:prstGeom prst="rect">
            <a:avLst/>
          </a:prstGeom>
        </p:spPr>
        <p:txBody>
          <a:bodyPr vert="horz" wrap="square" lIns="0" tIns="12700" rIns="0" bIns="0" rtlCol="0">
            <a:spAutoFit/>
          </a:bodyPr>
          <a:lstStyle/>
          <a:p>
            <a:pPr marL="12700">
              <a:lnSpc>
                <a:spcPct val="100000"/>
              </a:lnSpc>
              <a:spcBef>
                <a:spcPts val="100"/>
              </a:spcBef>
            </a:pPr>
            <a:r>
              <a:rPr sz="2000" b="1" i="1" dirty="0">
                <a:solidFill>
                  <a:srgbClr val="0000FF"/>
                </a:solidFill>
                <a:latin typeface="Calibri"/>
                <a:cs typeface="Calibri"/>
              </a:rPr>
              <a:t>Classificazione</a:t>
            </a:r>
            <a:r>
              <a:rPr sz="2000" b="1" i="1" spc="-50" dirty="0">
                <a:solidFill>
                  <a:srgbClr val="0000FF"/>
                </a:solidFill>
                <a:latin typeface="Calibri"/>
                <a:cs typeface="Calibri"/>
              </a:rPr>
              <a:t> </a:t>
            </a:r>
            <a:r>
              <a:rPr sz="2000" b="1" i="1" dirty="0">
                <a:solidFill>
                  <a:srgbClr val="0000FF"/>
                </a:solidFill>
                <a:latin typeface="Calibri"/>
                <a:cs typeface="Calibri"/>
              </a:rPr>
              <a:t>dei</a:t>
            </a:r>
            <a:r>
              <a:rPr sz="2000" b="1" i="1" spc="-30" dirty="0">
                <a:solidFill>
                  <a:srgbClr val="0000FF"/>
                </a:solidFill>
                <a:latin typeface="Calibri"/>
                <a:cs typeface="Calibri"/>
              </a:rPr>
              <a:t> </a:t>
            </a:r>
            <a:r>
              <a:rPr sz="2000" b="1" i="1" dirty="0">
                <a:solidFill>
                  <a:srgbClr val="0000FF"/>
                </a:solidFill>
                <a:latin typeface="Calibri"/>
                <a:cs typeface="Calibri"/>
              </a:rPr>
              <a:t>polimeri</a:t>
            </a:r>
            <a:r>
              <a:rPr sz="2000" b="1" i="1" spc="-30" dirty="0">
                <a:solidFill>
                  <a:srgbClr val="0000FF"/>
                </a:solidFill>
                <a:latin typeface="Calibri"/>
                <a:cs typeface="Calibri"/>
              </a:rPr>
              <a:t> </a:t>
            </a:r>
            <a:r>
              <a:rPr sz="2000" i="1" dirty="0">
                <a:solidFill>
                  <a:srgbClr val="0000FF"/>
                </a:solidFill>
                <a:latin typeface="Calibri"/>
                <a:cs typeface="Calibri"/>
              </a:rPr>
              <a:t>(Carothers</a:t>
            </a:r>
            <a:r>
              <a:rPr sz="2000" i="1" spc="-35" dirty="0">
                <a:solidFill>
                  <a:srgbClr val="0000FF"/>
                </a:solidFill>
                <a:latin typeface="Calibri"/>
                <a:cs typeface="Calibri"/>
              </a:rPr>
              <a:t> </a:t>
            </a:r>
            <a:r>
              <a:rPr sz="2000" i="1" dirty="0">
                <a:solidFill>
                  <a:srgbClr val="0000FF"/>
                </a:solidFill>
                <a:latin typeface="Calibri"/>
                <a:cs typeface="Calibri"/>
              </a:rPr>
              <a:t>1929,</a:t>
            </a:r>
            <a:r>
              <a:rPr sz="2000" i="1" spc="-40" dirty="0">
                <a:solidFill>
                  <a:srgbClr val="0000FF"/>
                </a:solidFill>
                <a:latin typeface="Calibri"/>
                <a:cs typeface="Calibri"/>
              </a:rPr>
              <a:t> </a:t>
            </a:r>
            <a:r>
              <a:rPr sz="2000" i="1" dirty="0">
                <a:solidFill>
                  <a:srgbClr val="0000FF"/>
                </a:solidFill>
                <a:latin typeface="Calibri"/>
                <a:cs typeface="Calibri"/>
              </a:rPr>
              <a:t>chimico </a:t>
            </a:r>
            <a:r>
              <a:rPr sz="2000" i="1" spc="-10" dirty="0">
                <a:solidFill>
                  <a:srgbClr val="0000FF"/>
                </a:solidFill>
                <a:latin typeface="Calibri"/>
                <a:cs typeface="Calibri"/>
              </a:rPr>
              <a:t>statunitense</a:t>
            </a:r>
            <a:r>
              <a:rPr sz="2000" i="1" spc="-55" dirty="0">
                <a:solidFill>
                  <a:srgbClr val="0000FF"/>
                </a:solidFill>
                <a:latin typeface="Calibri"/>
                <a:cs typeface="Calibri"/>
              </a:rPr>
              <a:t> </a:t>
            </a:r>
            <a:r>
              <a:rPr sz="2000" i="1" dirty="0">
                <a:solidFill>
                  <a:srgbClr val="0000FF"/>
                </a:solidFill>
                <a:latin typeface="Calibri"/>
                <a:cs typeface="Calibri"/>
              </a:rPr>
              <a:t>,</a:t>
            </a:r>
            <a:r>
              <a:rPr sz="2000" i="1" spc="-10" dirty="0">
                <a:solidFill>
                  <a:srgbClr val="0000FF"/>
                </a:solidFill>
                <a:latin typeface="Calibri"/>
                <a:cs typeface="Calibri"/>
              </a:rPr>
              <a:t> </a:t>
            </a:r>
            <a:r>
              <a:rPr sz="2000" i="1" dirty="0">
                <a:solidFill>
                  <a:srgbClr val="0000FF"/>
                </a:solidFill>
                <a:latin typeface="Calibri"/>
                <a:cs typeface="Calibri"/>
              </a:rPr>
              <a:t>1896-</a:t>
            </a:r>
            <a:r>
              <a:rPr sz="2000" i="1" spc="-10" dirty="0">
                <a:solidFill>
                  <a:srgbClr val="0000FF"/>
                </a:solidFill>
                <a:latin typeface="Calibri"/>
                <a:cs typeface="Calibri"/>
              </a:rPr>
              <a:t>1937)</a:t>
            </a:r>
            <a:r>
              <a:rPr sz="2000" spc="-10" dirty="0">
                <a:solidFill>
                  <a:srgbClr val="0000FF"/>
                </a:solidFill>
                <a:latin typeface="Calibri"/>
                <a:cs typeface="Calibri"/>
              </a:rPr>
              <a:t>:</a:t>
            </a:r>
            <a:endParaRPr sz="2000">
              <a:latin typeface="Calibri"/>
              <a:cs typeface="Calibri"/>
            </a:endParaRPr>
          </a:p>
          <a:p>
            <a:pPr marL="12700">
              <a:lnSpc>
                <a:spcPct val="100000"/>
              </a:lnSpc>
            </a:pPr>
            <a:r>
              <a:rPr sz="2000" b="1" i="1" dirty="0">
                <a:solidFill>
                  <a:srgbClr val="0000FF"/>
                </a:solidFill>
                <a:latin typeface="Calibri"/>
                <a:cs typeface="Calibri"/>
              </a:rPr>
              <a:t>polimeri</a:t>
            </a:r>
            <a:r>
              <a:rPr sz="2000" b="1" i="1" spc="-40" dirty="0">
                <a:solidFill>
                  <a:srgbClr val="0000FF"/>
                </a:solidFill>
                <a:latin typeface="Calibri"/>
                <a:cs typeface="Calibri"/>
              </a:rPr>
              <a:t> </a:t>
            </a:r>
            <a:r>
              <a:rPr sz="2000" b="1" i="1" dirty="0">
                <a:solidFill>
                  <a:srgbClr val="0000FF"/>
                </a:solidFill>
                <a:latin typeface="Calibri"/>
                <a:cs typeface="Calibri"/>
              </a:rPr>
              <a:t>di</a:t>
            </a:r>
            <a:r>
              <a:rPr sz="2000" b="1" i="1" spc="-5" dirty="0">
                <a:solidFill>
                  <a:srgbClr val="0000FF"/>
                </a:solidFill>
                <a:latin typeface="Calibri"/>
                <a:cs typeface="Calibri"/>
              </a:rPr>
              <a:t> </a:t>
            </a:r>
            <a:r>
              <a:rPr sz="2000" b="1" i="1" spc="-10" dirty="0">
                <a:solidFill>
                  <a:srgbClr val="0000FF"/>
                </a:solidFill>
                <a:latin typeface="Calibri"/>
                <a:cs typeface="Calibri"/>
              </a:rPr>
              <a:t>policondensazione</a:t>
            </a:r>
            <a:r>
              <a:rPr sz="2000" b="1" i="1" spc="-30" dirty="0">
                <a:solidFill>
                  <a:srgbClr val="0000FF"/>
                </a:solidFill>
                <a:latin typeface="Calibri"/>
                <a:cs typeface="Calibri"/>
              </a:rPr>
              <a:t> </a:t>
            </a:r>
            <a:r>
              <a:rPr sz="2000" b="1" i="1" dirty="0">
                <a:solidFill>
                  <a:srgbClr val="0000FF"/>
                </a:solidFill>
                <a:latin typeface="Calibri"/>
                <a:cs typeface="Calibri"/>
              </a:rPr>
              <a:t>e</a:t>
            </a:r>
            <a:r>
              <a:rPr sz="2000" b="1" i="1" spc="5" dirty="0">
                <a:solidFill>
                  <a:srgbClr val="0000FF"/>
                </a:solidFill>
                <a:latin typeface="Calibri"/>
                <a:cs typeface="Calibri"/>
              </a:rPr>
              <a:t> </a:t>
            </a:r>
            <a:r>
              <a:rPr sz="2000" b="1" i="1" dirty="0">
                <a:solidFill>
                  <a:srgbClr val="0000FF"/>
                </a:solidFill>
                <a:latin typeface="Calibri"/>
                <a:cs typeface="Calibri"/>
              </a:rPr>
              <a:t>polimeri</a:t>
            </a:r>
            <a:r>
              <a:rPr sz="2000" b="1" i="1" spc="-25" dirty="0">
                <a:solidFill>
                  <a:srgbClr val="0000FF"/>
                </a:solidFill>
                <a:latin typeface="Calibri"/>
                <a:cs typeface="Calibri"/>
              </a:rPr>
              <a:t> </a:t>
            </a:r>
            <a:r>
              <a:rPr sz="2000" b="1" i="1" dirty="0">
                <a:solidFill>
                  <a:srgbClr val="0000FF"/>
                </a:solidFill>
                <a:latin typeface="Calibri"/>
                <a:cs typeface="Calibri"/>
              </a:rPr>
              <a:t>di</a:t>
            </a:r>
            <a:r>
              <a:rPr sz="2000" b="1" i="1" spc="-5" dirty="0">
                <a:solidFill>
                  <a:srgbClr val="0000FF"/>
                </a:solidFill>
                <a:latin typeface="Calibri"/>
                <a:cs typeface="Calibri"/>
              </a:rPr>
              <a:t> </a:t>
            </a:r>
            <a:r>
              <a:rPr sz="2000" b="1" i="1" spc="-10" dirty="0">
                <a:solidFill>
                  <a:srgbClr val="0000FF"/>
                </a:solidFill>
                <a:latin typeface="Calibri"/>
                <a:cs typeface="Calibri"/>
              </a:rPr>
              <a:t>poliaddizione.</a:t>
            </a:r>
            <a:endParaRPr sz="2000">
              <a:latin typeface="Calibri"/>
              <a:cs typeface="Calibri"/>
            </a:endParaRPr>
          </a:p>
          <a:p>
            <a:pPr>
              <a:lnSpc>
                <a:spcPct val="100000"/>
              </a:lnSpc>
            </a:pPr>
            <a:endParaRPr sz="2000">
              <a:latin typeface="Calibri"/>
              <a:cs typeface="Calibri"/>
            </a:endParaRPr>
          </a:p>
          <a:p>
            <a:pPr>
              <a:lnSpc>
                <a:spcPct val="100000"/>
              </a:lnSpc>
              <a:spcBef>
                <a:spcPts val="40"/>
              </a:spcBef>
            </a:pPr>
            <a:endParaRPr sz="1550">
              <a:latin typeface="Calibri"/>
              <a:cs typeface="Calibri"/>
            </a:endParaRPr>
          </a:p>
          <a:p>
            <a:pPr marL="12700" marR="43180">
              <a:lnSpc>
                <a:spcPct val="100000"/>
              </a:lnSpc>
            </a:pPr>
            <a:r>
              <a:rPr sz="2000" dirty="0">
                <a:solidFill>
                  <a:srgbClr val="0000FF"/>
                </a:solidFill>
                <a:latin typeface="Calibri"/>
                <a:cs typeface="Calibri"/>
              </a:rPr>
              <a:t>Sono</a:t>
            </a:r>
            <a:r>
              <a:rPr sz="2000" spc="-55" dirty="0">
                <a:solidFill>
                  <a:srgbClr val="0000FF"/>
                </a:solidFill>
                <a:latin typeface="Calibri"/>
                <a:cs typeface="Calibri"/>
              </a:rPr>
              <a:t> </a:t>
            </a:r>
            <a:r>
              <a:rPr sz="2000" dirty="0">
                <a:solidFill>
                  <a:srgbClr val="0000FF"/>
                </a:solidFill>
                <a:latin typeface="Calibri"/>
                <a:cs typeface="Calibri"/>
              </a:rPr>
              <a:t>definiti</a:t>
            </a:r>
            <a:r>
              <a:rPr sz="2000" spc="-30" dirty="0">
                <a:solidFill>
                  <a:srgbClr val="0000FF"/>
                </a:solidFill>
                <a:latin typeface="Calibri"/>
                <a:cs typeface="Calibri"/>
              </a:rPr>
              <a:t> </a:t>
            </a:r>
            <a:r>
              <a:rPr sz="2000" b="1" dirty="0">
                <a:solidFill>
                  <a:srgbClr val="FF0000"/>
                </a:solidFill>
                <a:latin typeface="Calibri"/>
                <a:cs typeface="Calibri"/>
              </a:rPr>
              <a:t>polimeri</a:t>
            </a:r>
            <a:r>
              <a:rPr sz="2000" b="1" spc="-55" dirty="0">
                <a:solidFill>
                  <a:srgbClr val="FF0000"/>
                </a:solidFill>
                <a:latin typeface="Calibri"/>
                <a:cs typeface="Calibri"/>
              </a:rPr>
              <a:t> </a:t>
            </a:r>
            <a:r>
              <a:rPr sz="2000" b="1" dirty="0">
                <a:solidFill>
                  <a:srgbClr val="FF0000"/>
                </a:solidFill>
                <a:latin typeface="Calibri"/>
                <a:cs typeface="Calibri"/>
              </a:rPr>
              <a:t>di</a:t>
            </a:r>
            <a:r>
              <a:rPr sz="2000" b="1" spc="-30" dirty="0">
                <a:solidFill>
                  <a:srgbClr val="FF0000"/>
                </a:solidFill>
                <a:latin typeface="Calibri"/>
                <a:cs typeface="Calibri"/>
              </a:rPr>
              <a:t> </a:t>
            </a:r>
            <a:r>
              <a:rPr sz="2000" b="1" dirty="0">
                <a:solidFill>
                  <a:srgbClr val="FF0000"/>
                </a:solidFill>
                <a:latin typeface="Calibri"/>
                <a:cs typeface="Calibri"/>
              </a:rPr>
              <a:t>policondensazione</a:t>
            </a:r>
            <a:r>
              <a:rPr sz="2000" b="1" spc="-55" dirty="0">
                <a:solidFill>
                  <a:srgbClr val="FF0000"/>
                </a:solidFill>
                <a:latin typeface="Calibri"/>
                <a:cs typeface="Calibri"/>
              </a:rPr>
              <a:t> </a:t>
            </a:r>
            <a:r>
              <a:rPr sz="2000" dirty="0">
                <a:solidFill>
                  <a:srgbClr val="0000FF"/>
                </a:solidFill>
                <a:latin typeface="Calibri"/>
                <a:cs typeface="Calibri"/>
              </a:rPr>
              <a:t>i</a:t>
            </a:r>
            <a:r>
              <a:rPr sz="2000" spc="-30" dirty="0">
                <a:solidFill>
                  <a:srgbClr val="0000FF"/>
                </a:solidFill>
                <a:latin typeface="Calibri"/>
                <a:cs typeface="Calibri"/>
              </a:rPr>
              <a:t> </a:t>
            </a:r>
            <a:r>
              <a:rPr sz="2000" dirty="0">
                <a:solidFill>
                  <a:srgbClr val="0000FF"/>
                </a:solidFill>
                <a:latin typeface="Calibri"/>
                <a:cs typeface="Calibri"/>
              </a:rPr>
              <a:t>prodotti</a:t>
            </a:r>
            <a:r>
              <a:rPr sz="2000" spc="-40" dirty="0">
                <a:solidFill>
                  <a:srgbClr val="0000FF"/>
                </a:solidFill>
                <a:latin typeface="Calibri"/>
                <a:cs typeface="Calibri"/>
              </a:rPr>
              <a:t> </a:t>
            </a:r>
            <a:r>
              <a:rPr sz="2000" dirty="0">
                <a:solidFill>
                  <a:srgbClr val="0000FF"/>
                </a:solidFill>
                <a:latin typeface="Calibri"/>
                <a:cs typeface="Calibri"/>
              </a:rPr>
              <a:t>ottenuti</a:t>
            </a:r>
            <a:r>
              <a:rPr sz="2000" spc="-25" dirty="0">
                <a:solidFill>
                  <a:srgbClr val="0000FF"/>
                </a:solidFill>
                <a:latin typeface="Calibri"/>
                <a:cs typeface="Calibri"/>
              </a:rPr>
              <a:t> </a:t>
            </a:r>
            <a:r>
              <a:rPr sz="2000" dirty="0">
                <a:solidFill>
                  <a:srgbClr val="0000FF"/>
                </a:solidFill>
                <a:latin typeface="Calibri"/>
                <a:cs typeface="Calibri"/>
              </a:rPr>
              <a:t>con</a:t>
            </a:r>
            <a:r>
              <a:rPr sz="2000" spc="-60" dirty="0">
                <a:solidFill>
                  <a:srgbClr val="0000FF"/>
                </a:solidFill>
                <a:latin typeface="Calibri"/>
                <a:cs typeface="Calibri"/>
              </a:rPr>
              <a:t> </a:t>
            </a:r>
            <a:r>
              <a:rPr sz="2000" dirty="0">
                <a:solidFill>
                  <a:srgbClr val="0000FF"/>
                </a:solidFill>
                <a:latin typeface="Calibri"/>
                <a:cs typeface="Calibri"/>
              </a:rPr>
              <a:t>reazioni</a:t>
            </a:r>
            <a:r>
              <a:rPr sz="2000" spc="-25" dirty="0">
                <a:solidFill>
                  <a:srgbClr val="0000FF"/>
                </a:solidFill>
                <a:latin typeface="Calibri"/>
                <a:cs typeface="Calibri"/>
              </a:rPr>
              <a:t> che </a:t>
            </a:r>
            <a:r>
              <a:rPr sz="2000" dirty="0">
                <a:solidFill>
                  <a:srgbClr val="0000FF"/>
                </a:solidFill>
                <a:latin typeface="Calibri"/>
                <a:cs typeface="Calibri"/>
              </a:rPr>
              <a:t>implicano</a:t>
            </a:r>
            <a:r>
              <a:rPr sz="2000" spc="-40" dirty="0">
                <a:solidFill>
                  <a:srgbClr val="0000FF"/>
                </a:solidFill>
                <a:latin typeface="Calibri"/>
                <a:cs typeface="Calibri"/>
              </a:rPr>
              <a:t> </a:t>
            </a:r>
            <a:r>
              <a:rPr sz="2000" dirty="0">
                <a:solidFill>
                  <a:srgbClr val="0000FF"/>
                </a:solidFill>
                <a:latin typeface="Calibri"/>
                <a:cs typeface="Calibri"/>
              </a:rPr>
              <a:t>l'eliminazione</a:t>
            </a:r>
            <a:r>
              <a:rPr sz="2000" spc="-20" dirty="0">
                <a:solidFill>
                  <a:srgbClr val="0000FF"/>
                </a:solidFill>
                <a:latin typeface="Calibri"/>
                <a:cs typeface="Calibri"/>
              </a:rPr>
              <a:t> </a:t>
            </a:r>
            <a:r>
              <a:rPr sz="2000" dirty="0">
                <a:solidFill>
                  <a:srgbClr val="0000FF"/>
                </a:solidFill>
                <a:latin typeface="Calibri"/>
                <a:cs typeface="Calibri"/>
              </a:rPr>
              <a:t>di</a:t>
            </a:r>
            <a:r>
              <a:rPr sz="2000" spc="-35" dirty="0">
                <a:solidFill>
                  <a:srgbClr val="0000FF"/>
                </a:solidFill>
                <a:latin typeface="Calibri"/>
                <a:cs typeface="Calibri"/>
              </a:rPr>
              <a:t> </a:t>
            </a:r>
            <a:r>
              <a:rPr sz="2000" dirty="0">
                <a:solidFill>
                  <a:srgbClr val="0000FF"/>
                </a:solidFill>
                <a:latin typeface="Calibri"/>
                <a:cs typeface="Calibri"/>
              </a:rPr>
              <a:t>molecole</a:t>
            </a:r>
            <a:r>
              <a:rPr sz="2000" spc="-35" dirty="0">
                <a:solidFill>
                  <a:srgbClr val="0000FF"/>
                </a:solidFill>
                <a:latin typeface="Calibri"/>
                <a:cs typeface="Calibri"/>
              </a:rPr>
              <a:t> </a:t>
            </a:r>
            <a:r>
              <a:rPr sz="2000" spc="-10" dirty="0">
                <a:solidFill>
                  <a:srgbClr val="0000FF"/>
                </a:solidFill>
                <a:latin typeface="Calibri"/>
                <a:cs typeface="Calibri"/>
              </a:rPr>
              <a:t>piccole.</a:t>
            </a:r>
            <a:endParaRPr sz="2000">
              <a:latin typeface="Calibri"/>
              <a:cs typeface="Calibri"/>
            </a:endParaRPr>
          </a:p>
        </p:txBody>
      </p:sp>
      <p:pic>
        <p:nvPicPr>
          <p:cNvPr id="3" name="object 3"/>
          <p:cNvPicPr/>
          <p:nvPr/>
        </p:nvPicPr>
        <p:blipFill>
          <a:blip r:embed="rId2" cstate="print"/>
          <a:stretch>
            <a:fillRect/>
          </a:stretch>
        </p:blipFill>
        <p:spPr>
          <a:xfrm>
            <a:off x="827582" y="2565827"/>
            <a:ext cx="4769652" cy="2388823"/>
          </a:xfrm>
          <a:prstGeom prst="rect">
            <a:avLst/>
          </a:prstGeom>
        </p:spPr>
      </p:pic>
      <p:sp>
        <p:nvSpPr>
          <p:cNvPr id="4" name="object 4"/>
          <p:cNvSpPr txBox="1"/>
          <p:nvPr/>
        </p:nvSpPr>
        <p:spPr>
          <a:xfrm>
            <a:off x="6164071" y="3390138"/>
            <a:ext cx="2585085" cy="635635"/>
          </a:xfrm>
          <a:prstGeom prst="rect">
            <a:avLst/>
          </a:prstGeom>
        </p:spPr>
        <p:txBody>
          <a:bodyPr vert="horz" wrap="square" lIns="0" tIns="13335" rIns="0" bIns="0" rtlCol="0">
            <a:spAutoFit/>
          </a:bodyPr>
          <a:lstStyle/>
          <a:p>
            <a:pPr marL="12700" marR="5080">
              <a:lnSpc>
                <a:spcPct val="100000"/>
              </a:lnSpc>
              <a:spcBef>
                <a:spcPts val="105"/>
              </a:spcBef>
            </a:pPr>
            <a:r>
              <a:rPr sz="2000" spc="-10" dirty="0">
                <a:solidFill>
                  <a:srgbClr val="0000FF"/>
                </a:solidFill>
                <a:latin typeface="Calibri"/>
                <a:cs typeface="Calibri"/>
              </a:rPr>
              <a:t>Esempio: Polietilentereftalato,</a:t>
            </a:r>
            <a:r>
              <a:rPr sz="2000" spc="-30" dirty="0">
                <a:solidFill>
                  <a:srgbClr val="0000FF"/>
                </a:solidFill>
                <a:latin typeface="Calibri"/>
                <a:cs typeface="Calibri"/>
              </a:rPr>
              <a:t> </a:t>
            </a:r>
            <a:r>
              <a:rPr sz="2000" spc="-25" dirty="0">
                <a:solidFill>
                  <a:srgbClr val="0000FF"/>
                </a:solidFill>
                <a:latin typeface="Calibri"/>
                <a:cs typeface="Calibri"/>
              </a:rPr>
              <a:t>PET</a:t>
            </a:r>
            <a:endParaRPr sz="20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marR="5080" algn="just">
              <a:lnSpc>
                <a:spcPct val="100000"/>
              </a:lnSpc>
              <a:spcBef>
                <a:spcPts val="100"/>
              </a:spcBef>
            </a:pPr>
            <a:r>
              <a:rPr sz="2000" dirty="0">
                <a:solidFill>
                  <a:srgbClr val="0000FF"/>
                </a:solidFill>
                <a:latin typeface="Calibri"/>
                <a:cs typeface="Calibri"/>
              </a:rPr>
              <a:t>Si</a:t>
            </a:r>
            <a:r>
              <a:rPr sz="2000" spc="-15" dirty="0">
                <a:solidFill>
                  <a:srgbClr val="0000FF"/>
                </a:solidFill>
                <a:latin typeface="Calibri"/>
                <a:cs typeface="Calibri"/>
              </a:rPr>
              <a:t> </a:t>
            </a:r>
            <a:r>
              <a:rPr sz="2000" dirty="0">
                <a:solidFill>
                  <a:srgbClr val="0000FF"/>
                </a:solidFill>
                <a:latin typeface="Calibri"/>
                <a:cs typeface="Calibri"/>
              </a:rPr>
              <a:t>definiscono</a:t>
            </a:r>
            <a:r>
              <a:rPr sz="2000" spc="-30" dirty="0">
                <a:solidFill>
                  <a:srgbClr val="0000FF"/>
                </a:solidFill>
                <a:latin typeface="Calibri"/>
                <a:cs typeface="Calibri"/>
              </a:rPr>
              <a:t> </a:t>
            </a:r>
            <a:r>
              <a:rPr sz="2000" b="1" dirty="0">
                <a:latin typeface="Calibri"/>
                <a:cs typeface="Calibri"/>
              </a:rPr>
              <a:t>polimeri</a:t>
            </a:r>
            <a:r>
              <a:rPr sz="2000" b="1" spc="-40" dirty="0">
                <a:latin typeface="Calibri"/>
                <a:cs typeface="Calibri"/>
              </a:rPr>
              <a:t> </a:t>
            </a:r>
            <a:r>
              <a:rPr sz="2000" b="1" dirty="0">
                <a:latin typeface="Calibri"/>
                <a:cs typeface="Calibri"/>
              </a:rPr>
              <a:t>di</a:t>
            </a:r>
            <a:r>
              <a:rPr sz="2000" b="1" spc="-15" dirty="0">
                <a:latin typeface="Calibri"/>
                <a:cs typeface="Calibri"/>
              </a:rPr>
              <a:t> </a:t>
            </a:r>
            <a:r>
              <a:rPr sz="2000" b="1" dirty="0">
                <a:latin typeface="Calibri"/>
                <a:cs typeface="Calibri"/>
              </a:rPr>
              <a:t>poliaddizione</a:t>
            </a:r>
            <a:r>
              <a:rPr sz="2000" b="1" spc="-55" dirty="0">
                <a:latin typeface="Calibri"/>
                <a:cs typeface="Calibri"/>
              </a:rPr>
              <a:t> </a:t>
            </a:r>
            <a:r>
              <a:rPr sz="2000" dirty="0">
                <a:solidFill>
                  <a:srgbClr val="0000FF"/>
                </a:solidFill>
                <a:latin typeface="Calibri"/>
                <a:cs typeface="Calibri"/>
              </a:rPr>
              <a:t>quei</a:t>
            </a:r>
            <a:r>
              <a:rPr sz="2000" spc="-20" dirty="0">
                <a:solidFill>
                  <a:srgbClr val="0000FF"/>
                </a:solidFill>
                <a:latin typeface="Calibri"/>
                <a:cs typeface="Calibri"/>
              </a:rPr>
              <a:t> </a:t>
            </a:r>
            <a:r>
              <a:rPr sz="2000" dirty="0">
                <a:solidFill>
                  <a:srgbClr val="0000FF"/>
                </a:solidFill>
                <a:latin typeface="Calibri"/>
                <a:cs typeface="Calibri"/>
              </a:rPr>
              <a:t>prodotti</a:t>
            </a:r>
            <a:r>
              <a:rPr sz="2000" spc="-30" dirty="0">
                <a:solidFill>
                  <a:srgbClr val="0000FF"/>
                </a:solidFill>
                <a:latin typeface="Calibri"/>
                <a:cs typeface="Calibri"/>
              </a:rPr>
              <a:t> </a:t>
            </a:r>
            <a:r>
              <a:rPr sz="2000" dirty="0">
                <a:solidFill>
                  <a:srgbClr val="0000FF"/>
                </a:solidFill>
                <a:latin typeface="Calibri"/>
                <a:cs typeface="Calibri"/>
              </a:rPr>
              <a:t>che</a:t>
            </a:r>
            <a:r>
              <a:rPr sz="2000" spc="-20" dirty="0">
                <a:solidFill>
                  <a:srgbClr val="0000FF"/>
                </a:solidFill>
                <a:latin typeface="Calibri"/>
                <a:cs typeface="Calibri"/>
              </a:rPr>
              <a:t> </a:t>
            </a:r>
            <a:r>
              <a:rPr sz="2000" dirty="0">
                <a:solidFill>
                  <a:srgbClr val="0000FF"/>
                </a:solidFill>
                <a:latin typeface="Calibri"/>
                <a:cs typeface="Calibri"/>
              </a:rPr>
              <a:t>si</a:t>
            </a:r>
            <a:r>
              <a:rPr sz="2000" spc="-10" dirty="0">
                <a:solidFill>
                  <a:srgbClr val="0000FF"/>
                </a:solidFill>
                <a:latin typeface="Calibri"/>
                <a:cs typeface="Calibri"/>
              </a:rPr>
              <a:t> ottengono</a:t>
            </a:r>
            <a:r>
              <a:rPr sz="2000" spc="-55" dirty="0">
                <a:solidFill>
                  <a:srgbClr val="0000FF"/>
                </a:solidFill>
                <a:latin typeface="Calibri"/>
                <a:cs typeface="Calibri"/>
              </a:rPr>
              <a:t> </a:t>
            </a:r>
            <a:r>
              <a:rPr sz="2000" spc="-25" dirty="0">
                <a:solidFill>
                  <a:srgbClr val="0000FF"/>
                </a:solidFill>
                <a:latin typeface="Calibri"/>
                <a:cs typeface="Calibri"/>
              </a:rPr>
              <a:t>per </a:t>
            </a:r>
            <a:r>
              <a:rPr sz="2000" spc="-10" dirty="0">
                <a:solidFill>
                  <a:srgbClr val="0000FF"/>
                </a:solidFill>
                <a:latin typeface="Calibri"/>
                <a:cs typeface="Calibri"/>
              </a:rPr>
              <a:t>concatenamento</a:t>
            </a:r>
            <a:r>
              <a:rPr sz="2000" spc="-50" dirty="0">
                <a:solidFill>
                  <a:srgbClr val="0000FF"/>
                </a:solidFill>
                <a:latin typeface="Calibri"/>
                <a:cs typeface="Calibri"/>
              </a:rPr>
              <a:t> </a:t>
            </a:r>
            <a:r>
              <a:rPr sz="2000" dirty="0">
                <a:solidFill>
                  <a:srgbClr val="0000FF"/>
                </a:solidFill>
                <a:latin typeface="Calibri"/>
                <a:cs typeface="Calibri"/>
              </a:rPr>
              <a:t>di</a:t>
            </a:r>
            <a:r>
              <a:rPr sz="2000" spc="-20" dirty="0">
                <a:solidFill>
                  <a:srgbClr val="0000FF"/>
                </a:solidFill>
                <a:latin typeface="Calibri"/>
                <a:cs typeface="Calibri"/>
              </a:rPr>
              <a:t> </a:t>
            </a:r>
            <a:r>
              <a:rPr sz="2000" dirty="0">
                <a:solidFill>
                  <a:srgbClr val="0000FF"/>
                </a:solidFill>
                <a:latin typeface="Calibri"/>
                <a:cs typeface="Calibri"/>
              </a:rPr>
              <a:t>monomeri</a:t>
            </a:r>
            <a:r>
              <a:rPr sz="2000" spc="-20" dirty="0">
                <a:solidFill>
                  <a:srgbClr val="0000FF"/>
                </a:solidFill>
                <a:latin typeface="Calibri"/>
                <a:cs typeface="Calibri"/>
              </a:rPr>
              <a:t> </a:t>
            </a:r>
            <a:r>
              <a:rPr sz="2000" dirty="0">
                <a:solidFill>
                  <a:srgbClr val="0000FF"/>
                </a:solidFill>
                <a:latin typeface="Calibri"/>
                <a:cs typeface="Calibri"/>
              </a:rPr>
              <a:t>insaturi</a:t>
            </a:r>
            <a:r>
              <a:rPr sz="2000" spc="-20" dirty="0">
                <a:solidFill>
                  <a:srgbClr val="0000FF"/>
                </a:solidFill>
                <a:latin typeface="Calibri"/>
                <a:cs typeface="Calibri"/>
              </a:rPr>
              <a:t> </a:t>
            </a:r>
            <a:r>
              <a:rPr sz="2000" dirty="0">
                <a:solidFill>
                  <a:srgbClr val="0000FF"/>
                </a:solidFill>
                <a:latin typeface="Calibri"/>
                <a:cs typeface="Calibri"/>
              </a:rPr>
              <a:t>o</a:t>
            </a:r>
            <a:r>
              <a:rPr sz="2000" spc="-35" dirty="0">
                <a:solidFill>
                  <a:srgbClr val="0000FF"/>
                </a:solidFill>
                <a:latin typeface="Calibri"/>
                <a:cs typeface="Calibri"/>
              </a:rPr>
              <a:t> </a:t>
            </a:r>
            <a:r>
              <a:rPr sz="2000" dirty="0">
                <a:solidFill>
                  <a:srgbClr val="0000FF"/>
                </a:solidFill>
                <a:latin typeface="Calibri"/>
                <a:cs typeface="Calibri"/>
              </a:rPr>
              <a:t>ad</a:t>
            </a:r>
            <a:r>
              <a:rPr sz="2000" spc="-30" dirty="0">
                <a:solidFill>
                  <a:srgbClr val="0000FF"/>
                </a:solidFill>
                <a:latin typeface="Calibri"/>
                <a:cs typeface="Calibri"/>
              </a:rPr>
              <a:t> </a:t>
            </a:r>
            <a:r>
              <a:rPr sz="2000" dirty="0">
                <a:solidFill>
                  <a:srgbClr val="0000FF"/>
                </a:solidFill>
                <a:latin typeface="Calibri"/>
                <a:cs typeface="Calibri"/>
              </a:rPr>
              <a:t>anello:</a:t>
            </a:r>
            <a:r>
              <a:rPr sz="2000" spc="415" dirty="0">
                <a:solidFill>
                  <a:srgbClr val="0000FF"/>
                </a:solidFill>
                <a:latin typeface="Calibri"/>
                <a:cs typeface="Calibri"/>
              </a:rPr>
              <a:t> </a:t>
            </a:r>
            <a:r>
              <a:rPr sz="2000" dirty="0">
                <a:solidFill>
                  <a:srgbClr val="0000FF"/>
                </a:solidFill>
                <a:latin typeface="Calibri"/>
                <a:cs typeface="Calibri"/>
              </a:rPr>
              <a:t>dal</a:t>
            </a:r>
            <a:r>
              <a:rPr sz="2000" spc="-25" dirty="0">
                <a:solidFill>
                  <a:srgbClr val="0000FF"/>
                </a:solidFill>
                <a:latin typeface="Calibri"/>
                <a:cs typeface="Calibri"/>
              </a:rPr>
              <a:t> </a:t>
            </a:r>
            <a:r>
              <a:rPr sz="2000" dirty="0">
                <a:solidFill>
                  <a:srgbClr val="0000FF"/>
                </a:solidFill>
                <a:latin typeface="Calibri"/>
                <a:cs typeface="Calibri"/>
              </a:rPr>
              <a:t>punto</a:t>
            </a:r>
            <a:r>
              <a:rPr sz="2000" spc="-45" dirty="0">
                <a:solidFill>
                  <a:srgbClr val="0000FF"/>
                </a:solidFill>
                <a:latin typeface="Calibri"/>
                <a:cs typeface="Calibri"/>
              </a:rPr>
              <a:t> </a:t>
            </a:r>
            <a:r>
              <a:rPr sz="2000" dirty="0">
                <a:solidFill>
                  <a:srgbClr val="0000FF"/>
                </a:solidFill>
                <a:latin typeface="Calibri"/>
                <a:cs typeface="Calibri"/>
              </a:rPr>
              <a:t>di</a:t>
            </a:r>
            <a:r>
              <a:rPr sz="2000" spc="-20" dirty="0">
                <a:solidFill>
                  <a:srgbClr val="0000FF"/>
                </a:solidFill>
                <a:latin typeface="Calibri"/>
                <a:cs typeface="Calibri"/>
              </a:rPr>
              <a:t> </a:t>
            </a:r>
            <a:r>
              <a:rPr sz="2000" dirty="0">
                <a:solidFill>
                  <a:srgbClr val="0000FF"/>
                </a:solidFill>
                <a:latin typeface="Calibri"/>
                <a:cs typeface="Calibri"/>
              </a:rPr>
              <a:t>vista</a:t>
            </a:r>
            <a:r>
              <a:rPr sz="2000" spc="-10" dirty="0">
                <a:solidFill>
                  <a:srgbClr val="0000FF"/>
                </a:solidFill>
                <a:latin typeface="Calibri"/>
                <a:cs typeface="Calibri"/>
              </a:rPr>
              <a:t> della </a:t>
            </a:r>
            <a:r>
              <a:rPr sz="2000" dirty="0">
                <a:solidFill>
                  <a:srgbClr val="0000FF"/>
                </a:solidFill>
                <a:latin typeface="Calibri"/>
                <a:cs typeface="Calibri"/>
              </a:rPr>
              <a:t>composizione</a:t>
            </a:r>
            <a:r>
              <a:rPr sz="2000" spc="-65" dirty="0">
                <a:solidFill>
                  <a:srgbClr val="0000FF"/>
                </a:solidFill>
                <a:latin typeface="Calibri"/>
                <a:cs typeface="Calibri"/>
              </a:rPr>
              <a:t> </a:t>
            </a:r>
            <a:r>
              <a:rPr sz="2000" dirty="0">
                <a:solidFill>
                  <a:srgbClr val="0000FF"/>
                </a:solidFill>
                <a:latin typeface="Calibri"/>
                <a:cs typeface="Calibri"/>
              </a:rPr>
              <a:t>l'unità</a:t>
            </a:r>
            <a:r>
              <a:rPr sz="2000" spc="-25" dirty="0">
                <a:solidFill>
                  <a:srgbClr val="0000FF"/>
                </a:solidFill>
                <a:latin typeface="Calibri"/>
                <a:cs typeface="Calibri"/>
              </a:rPr>
              <a:t> </a:t>
            </a:r>
            <a:r>
              <a:rPr sz="2000" dirty="0">
                <a:solidFill>
                  <a:srgbClr val="0000FF"/>
                </a:solidFill>
                <a:latin typeface="Calibri"/>
                <a:cs typeface="Calibri"/>
              </a:rPr>
              <a:t>monomerica</a:t>
            </a:r>
            <a:r>
              <a:rPr sz="2000" spc="-40" dirty="0">
                <a:solidFill>
                  <a:srgbClr val="0000FF"/>
                </a:solidFill>
                <a:latin typeface="Calibri"/>
                <a:cs typeface="Calibri"/>
              </a:rPr>
              <a:t> </a:t>
            </a:r>
            <a:r>
              <a:rPr sz="2000" dirty="0">
                <a:solidFill>
                  <a:srgbClr val="0000FF"/>
                </a:solidFill>
                <a:latin typeface="Calibri"/>
                <a:cs typeface="Calibri"/>
              </a:rPr>
              <a:t>coincide</a:t>
            </a:r>
            <a:r>
              <a:rPr sz="2000" spc="-35" dirty="0">
                <a:solidFill>
                  <a:srgbClr val="0000FF"/>
                </a:solidFill>
                <a:latin typeface="Calibri"/>
                <a:cs typeface="Calibri"/>
              </a:rPr>
              <a:t> </a:t>
            </a:r>
            <a:r>
              <a:rPr sz="2000" dirty="0">
                <a:solidFill>
                  <a:srgbClr val="0000FF"/>
                </a:solidFill>
                <a:latin typeface="Calibri"/>
                <a:cs typeface="Calibri"/>
              </a:rPr>
              <a:t>con</a:t>
            </a:r>
            <a:r>
              <a:rPr sz="2000" spc="-50" dirty="0">
                <a:solidFill>
                  <a:srgbClr val="0000FF"/>
                </a:solidFill>
                <a:latin typeface="Calibri"/>
                <a:cs typeface="Calibri"/>
              </a:rPr>
              <a:t> </a:t>
            </a:r>
            <a:r>
              <a:rPr sz="2000" dirty="0">
                <a:solidFill>
                  <a:srgbClr val="0000FF"/>
                </a:solidFill>
                <a:latin typeface="Calibri"/>
                <a:cs typeface="Calibri"/>
              </a:rPr>
              <a:t>l'unità</a:t>
            </a:r>
            <a:r>
              <a:rPr sz="2000" spc="-25" dirty="0">
                <a:solidFill>
                  <a:srgbClr val="0000FF"/>
                </a:solidFill>
                <a:latin typeface="Calibri"/>
                <a:cs typeface="Calibri"/>
              </a:rPr>
              <a:t> </a:t>
            </a:r>
            <a:r>
              <a:rPr sz="2000" dirty="0">
                <a:solidFill>
                  <a:srgbClr val="0000FF"/>
                </a:solidFill>
                <a:latin typeface="Calibri"/>
                <a:cs typeface="Calibri"/>
              </a:rPr>
              <a:t>di</a:t>
            </a:r>
            <a:r>
              <a:rPr sz="2000" spc="-40" dirty="0">
                <a:solidFill>
                  <a:srgbClr val="0000FF"/>
                </a:solidFill>
                <a:latin typeface="Calibri"/>
                <a:cs typeface="Calibri"/>
              </a:rPr>
              <a:t> </a:t>
            </a:r>
            <a:r>
              <a:rPr sz="2000" spc="-10" dirty="0">
                <a:solidFill>
                  <a:srgbClr val="0000FF"/>
                </a:solidFill>
                <a:latin typeface="Calibri"/>
                <a:cs typeface="Calibri"/>
              </a:rPr>
              <a:t>ripetizione.</a:t>
            </a:r>
            <a:endParaRPr sz="2000">
              <a:latin typeface="Calibri"/>
              <a:cs typeface="Calibri"/>
            </a:endParaRPr>
          </a:p>
        </p:txBody>
      </p:sp>
      <p:pic>
        <p:nvPicPr>
          <p:cNvPr id="3" name="object 3"/>
          <p:cNvPicPr/>
          <p:nvPr/>
        </p:nvPicPr>
        <p:blipFill>
          <a:blip r:embed="rId2" cstate="print"/>
          <a:stretch>
            <a:fillRect/>
          </a:stretch>
        </p:blipFill>
        <p:spPr>
          <a:xfrm>
            <a:off x="467537" y="1802491"/>
            <a:ext cx="5532839" cy="1698517"/>
          </a:xfrm>
          <a:prstGeom prst="rect">
            <a:avLst/>
          </a:prstGeom>
        </p:spPr>
      </p:pic>
      <p:pic>
        <p:nvPicPr>
          <p:cNvPr id="4" name="object 4"/>
          <p:cNvPicPr/>
          <p:nvPr/>
        </p:nvPicPr>
        <p:blipFill>
          <a:blip r:embed="rId3" cstate="print"/>
          <a:stretch>
            <a:fillRect/>
          </a:stretch>
        </p:blipFill>
        <p:spPr>
          <a:xfrm>
            <a:off x="5761532" y="5517943"/>
            <a:ext cx="789317" cy="1013910"/>
          </a:xfrm>
          <a:prstGeom prst="rect">
            <a:avLst/>
          </a:prstGeom>
        </p:spPr>
      </p:pic>
      <p:pic>
        <p:nvPicPr>
          <p:cNvPr id="5" name="object 5"/>
          <p:cNvPicPr/>
          <p:nvPr/>
        </p:nvPicPr>
        <p:blipFill>
          <a:blip r:embed="rId4" cstate="print"/>
          <a:stretch>
            <a:fillRect/>
          </a:stretch>
        </p:blipFill>
        <p:spPr>
          <a:xfrm>
            <a:off x="6981063" y="6071450"/>
            <a:ext cx="1228725" cy="342899"/>
          </a:xfrm>
          <a:prstGeom prst="rect">
            <a:avLst/>
          </a:prstGeom>
        </p:spPr>
      </p:pic>
      <p:sp>
        <p:nvSpPr>
          <p:cNvPr id="6" name="object 6"/>
          <p:cNvSpPr txBox="1"/>
          <p:nvPr/>
        </p:nvSpPr>
        <p:spPr>
          <a:xfrm>
            <a:off x="533603" y="1650568"/>
            <a:ext cx="8176895" cy="4693920"/>
          </a:xfrm>
          <a:prstGeom prst="rect">
            <a:avLst/>
          </a:prstGeom>
        </p:spPr>
        <p:txBody>
          <a:bodyPr vert="horz" wrap="square" lIns="0" tIns="13335" rIns="0" bIns="0" rtlCol="0">
            <a:spAutoFit/>
          </a:bodyPr>
          <a:lstStyle/>
          <a:p>
            <a:pPr marL="5715000">
              <a:lnSpc>
                <a:spcPct val="100000"/>
              </a:lnSpc>
              <a:spcBef>
                <a:spcPts val="105"/>
              </a:spcBef>
            </a:pPr>
            <a:r>
              <a:rPr sz="2000" dirty="0">
                <a:solidFill>
                  <a:srgbClr val="0000FF"/>
                </a:solidFill>
                <a:latin typeface="Calibri"/>
                <a:cs typeface="Calibri"/>
              </a:rPr>
              <a:t>Es:</a:t>
            </a:r>
            <a:r>
              <a:rPr sz="2000" spc="-30" dirty="0">
                <a:solidFill>
                  <a:srgbClr val="0000FF"/>
                </a:solidFill>
                <a:latin typeface="Calibri"/>
                <a:cs typeface="Calibri"/>
              </a:rPr>
              <a:t> </a:t>
            </a:r>
            <a:r>
              <a:rPr sz="2000" spc="-10" dirty="0">
                <a:solidFill>
                  <a:srgbClr val="0000FF"/>
                </a:solidFill>
                <a:latin typeface="Calibri"/>
                <a:cs typeface="Calibri"/>
              </a:rPr>
              <a:t>Polimetilmetacrilato</a:t>
            </a:r>
            <a:endParaRPr sz="2000">
              <a:latin typeface="Calibri"/>
              <a:cs typeface="Calibri"/>
            </a:endParaRPr>
          </a:p>
          <a:p>
            <a:pPr>
              <a:lnSpc>
                <a:spcPct val="100000"/>
              </a:lnSpc>
              <a:spcBef>
                <a:spcPts val="20"/>
              </a:spcBef>
            </a:pPr>
            <a:endParaRPr sz="1950">
              <a:latin typeface="Calibri"/>
              <a:cs typeface="Calibri"/>
            </a:endParaRPr>
          </a:p>
          <a:p>
            <a:pPr marL="5715000" marR="346075">
              <a:lnSpc>
                <a:spcPct val="100000"/>
              </a:lnSpc>
            </a:pPr>
            <a:r>
              <a:rPr sz="2000" dirty="0">
                <a:solidFill>
                  <a:srgbClr val="0000FF"/>
                </a:solidFill>
                <a:latin typeface="Calibri"/>
                <a:cs typeface="Calibri"/>
              </a:rPr>
              <a:t>Si</a:t>
            </a:r>
            <a:r>
              <a:rPr sz="2000" spc="-30" dirty="0">
                <a:solidFill>
                  <a:srgbClr val="0000FF"/>
                </a:solidFill>
                <a:latin typeface="Calibri"/>
                <a:cs typeface="Calibri"/>
              </a:rPr>
              <a:t> </a:t>
            </a:r>
            <a:r>
              <a:rPr sz="2000" dirty="0">
                <a:solidFill>
                  <a:srgbClr val="0000FF"/>
                </a:solidFill>
                <a:latin typeface="Calibri"/>
                <a:cs typeface="Calibri"/>
              </a:rPr>
              <a:t>ottiene</a:t>
            </a:r>
            <a:r>
              <a:rPr sz="2000" spc="-25" dirty="0">
                <a:solidFill>
                  <a:srgbClr val="0000FF"/>
                </a:solidFill>
                <a:latin typeface="Calibri"/>
                <a:cs typeface="Calibri"/>
              </a:rPr>
              <a:t> per </a:t>
            </a:r>
            <a:r>
              <a:rPr sz="2000" dirty="0">
                <a:solidFill>
                  <a:srgbClr val="0000FF"/>
                </a:solidFill>
                <a:latin typeface="Calibri"/>
                <a:cs typeface="Calibri"/>
              </a:rPr>
              <a:t>polimerizzazione</a:t>
            </a:r>
            <a:r>
              <a:rPr sz="2000" spc="-100" dirty="0">
                <a:solidFill>
                  <a:srgbClr val="0000FF"/>
                </a:solidFill>
                <a:latin typeface="Calibri"/>
                <a:cs typeface="Calibri"/>
              </a:rPr>
              <a:t> </a:t>
            </a:r>
            <a:r>
              <a:rPr sz="2000" spc="-25" dirty="0">
                <a:solidFill>
                  <a:srgbClr val="0000FF"/>
                </a:solidFill>
                <a:latin typeface="Calibri"/>
                <a:cs typeface="Calibri"/>
              </a:rPr>
              <a:t>del </a:t>
            </a:r>
            <a:r>
              <a:rPr sz="2000" dirty="0">
                <a:solidFill>
                  <a:srgbClr val="0000FF"/>
                </a:solidFill>
                <a:latin typeface="Calibri"/>
                <a:cs typeface="Calibri"/>
              </a:rPr>
              <a:t>metacrilato</a:t>
            </a:r>
            <a:r>
              <a:rPr sz="2000" spc="-90" dirty="0">
                <a:solidFill>
                  <a:srgbClr val="0000FF"/>
                </a:solidFill>
                <a:latin typeface="Calibri"/>
                <a:cs typeface="Calibri"/>
              </a:rPr>
              <a:t> </a:t>
            </a:r>
            <a:r>
              <a:rPr sz="2000" spc="-25" dirty="0">
                <a:solidFill>
                  <a:srgbClr val="0000FF"/>
                </a:solidFill>
                <a:latin typeface="Calibri"/>
                <a:cs typeface="Calibri"/>
              </a:rPr>
              <a:t>di </a:t>
            </a:r>
            <a:r>
              <a:rPr sz="2000" spc="-10" dirty="0">
                <a:solidFill>
                  <a:srgbClr val="0000FF"/>
                </a:solidFill>
                <a:latin typeface="Calibri"/>
                <a:cs typeface="Calibri"/>
              </a:rPr>
              <a:t>metile:</a:t>
            </a:r>
            <a:endParaRPr sz="2000">
              <a:latin typeface="Calibri"/>
              <a:cs typeface="Calibri"/>
            </a:endParaRPr>
          </a:p>
          <a:p>
            <a:pPr>
              <a:lnSpc>
                <a:spcPct val="100000"/>
              </a:lnSpc>
            </a:pPr>
            <a:endParaRPr sz="2000">
              <a:latin typeface="Calibri"/>
              <a:cs typeface="Calibri"/>
            </a:endParaRPr>
          </a:p>
          <a:p>
            <a:pPr>
              <a:lnSpc>
                <a:spcPct val="100000"/>
              </a:lnSpc>
              <a:spcBef>
                <a:spcPts val="35"/>
              </a:spcBef>
            </a:pPr>
            <a:endParaRPr sz="2400">
              <a:latin typeface="Calibri"/>
              <a:cs typeface="Calibri"/>
            </a:endParaRPr>
          </a:p>
          <a:p>
            <a:pPr marL="25400" marR="152400">
              <a:lnSpc>
                <a:spcPct val="100000"/>
              </a:lnSpc>
            </a:pPr>
            <a:r>
              <a:rPr sz="2000" dirty="0">
                <a:solidFill>
                  <a:srgbClr val="993300"/>
                </a:solidFill>
                <a:latin typeface="Calibri"/>
                <a:cs typeface="Calibri"/>
              </a:rPr>
              <a:t>La</a:t>
            </a:r>
            <a:r>
              <a:rPr sz="2000" spc="-50" dirty="0">
                <a:solidFill>
                  <a:srgbClr val="993300"/>
                </a:solidFill>
                <a:latin typeface="Calibri"/>
                <a:cs typeface="Calibri"/>
              </a:rPr>
              <a:t> </a:t>
            </a:r>
            <a:r>
              <a:rPr sz="2000" dirty="0">
                <a:solidFill>
                  <a:srgbClr val="993300"/>
                </a:solidFill>
                <a:latin typeface="Calibri"/>
                <a:cs typeface="Calibri"/>
              </a:rPr>
              <a:t>poliammide</a:t>
            </a:r>
            <a:r>
              <a:rPr sz="2000" spc="-15" dirty="0">
                <a:solidFill>
                  <a:srgbClr val="993300"/>
                </a:solidFill>
                <a:latin typeface="Calibri"/>
                <a:cs typeface="Calibri"/>
              </a:rPr>
              <a:t> </a:t>
            </a:r>
            <a:r>
              <a:rPr sz="2000" dirty="0">
                <a:solidFill>
                  <a:srgbClr val="993300"/>
                </a:solidFill>
                <a:latin typeface="Calibri"/>
                <a:cs typeface="Calibri"/>
              </a:rPr>
              <a:t>6</a:t>
            </a:r>
            <a:r>
              <a:rPr sz="2000" spc="-25" dirty="0">
                <a:solidFill>
                  <a:srgbClr val="993300"/>
                </a:solidFill>
                <a:latin typeface="Calibri"/>
                <a:cs typeface="Calibri"/>
              </a:rPr>
              <a:t> </a:t>
            </a:r>
            <a:r>
              <a:rPr sz="2000" dirty="0">
                <a:solidFill>
                  <a:srgbClr val="993300"/>
                </a:solidFill>
                <a:latin typeface="Calibri"/>
                <a:cs typeface="Calibri"/>
              </a:rPr>
              <a:t>si</a:t>
            </a:r>
            <a:r>
              <a:rPr sz="2000" spc="-15" dirty="0">
                <a:solidFill>
                  <a:srgbClr val="993300"/>
                </a:solidFill>
                <a:latin typeface="Calibri"/>
                <a:cs typeface="Calibri"/>
              </a:rPr>
              <a:t> </a:t>
            </a:r>
            <a:r>
              <a:rPr sz="2000" dirty="0">
                <a:solidFill>
                  <a:srgbClr val="993300"/>
                </a:solidFill>
                <a:latin typeface="Calibri"/>
                <a:cs typeface="Calibri"/>
              </a:rPr>
              <a:t>può</a:t>
            </a:r>
            <a:r>
              <a:rPr sz="2000" spc="-45" dirty="0">
                <a:solidFill>
                  <a:srgbClr val="993300"/>
                </a:solidFill>
                <a:latin typeface="Calibri"/>
                <a:cs typeface="Calibri"/>
              </a:rPr>
              <a:t> </a:t>
            </a:r>
            <a:r>
              <a:rPr sz="2000" dirty="0">
                <a:solidFill>
                  <a:srgbClr val="993300"/>
                </a:solidFill>
                <a:latin typeface="Calibri"/>
                <a:cs typeface="Calibri"/>
              </a:rPr>
              <a:t>ottenere</a:t>
            </a:r>
            <a:r>
              <a:rPr sz="2000" spc="-25" dirty="0">
                <a:solidFill>
                  <a:srgbClr val="993300"/>
                </a:solidFill>
                <a:latin typeface="Calibri"/>
                <a:cs typeface="Calibri"/>
              </a:rPr>
              <a:t> </a:t>
            </a:r>
            <a:r>
              <a:rPr sz="2000" dirty="0">
                <a:solidFill>
                  <a:srgbClr val="993300"/>
                </a:solidFill>
                <a:latin typeface="Calibri"/>
                <a:cs typeface="Calibri"/>
              </a:rPr>
              <a:t>sia</a:t>
            </a:r>
            <a:r>
              <a:rPr sz="2000" spc="-10" dirty="0">
                <a:solidFill>
                  <a:srgbClr val="993300"/>
                </a:solidFill>
                <a:latin typeface="Calibri"/>
                <a:cs typeface="Calibri"/>
              </a:rPr>
              <a:t> </a:t>
            </a:r>
            <a:r>
              <a:rPr sz="2000" dirty="0">
                <a:solidFill>
                  <a:srgbClr val="993300"/>
                </a:solidFill>
                <a:latin typeface="Calibri"/>
                <a:cs typeface="Calibri"/>
              </a:rPr>
              <a:t>dall'acido</a:t>
            </a:r>
            <a:r>
              <a:rPr sz="2000" spc="-40" dirty="0">
                <a:solidFill>
                  <a:srgbClr val="993300"/>
                </a:solidFill>
                <a:latin typeface="Calibri"/>
                <a:cs typeface="Calibri"/>
              </a:rPr>
              <a:t> </a:t>
            </a:r>
            <a:r>
              <a:rPr sz="2000" dirty="0">
                <a:solidFill>
                  <a:srgbClr val="993300"/>
                </a:solidFill>
                <a:latin typeface="Calibri"/>
                <a:cs typeface="Calibri"/>
              </a:rPr>
              <a:t>ε-amminocapronico</a:t>
            </a:r>
            <a:r>
              <a:rPr sz="2000" spc="-40" dirty="0">
                <a:solidFill>
                  <a:srgbClr val="993300"/>
                </a:solidFill>
                <a:latin typeface="Calibri"/>
                <a:cs typeface="Calibri"/>
              </a:rPr>
              <a:t> </a:t>
            </a:r>
            <a:r>
              <a:rPr sz="2000" dirty="0">
                <a:solidFill>
                  <a:srgbClr val="993300"/>
                </a:solidFill>
                <a:latin typeface="Calibri"/>
                <a:cs typeface="Calibri"/>
              </a:rPr>
              <a:t>che</a:t>
            </a:r>
            <a:r>
              <a:rPr sz="2000" spc="-20" dirty="0">
                <a:solidFill>
                  <a:srgbClr val="993300"/>
                </a:solidFill>
                <a:latin typeface="Calibri"/>
                <a:cs typeface="Calibri"/>
              </a:rPr>
              <a:t> </a:t>
            </a:r>
            <a:r>
              <a:rPr sz="2000" dirty="0">
                <a:solidFill>
                  <a:srgbClr val="993300"/>
                </a:solidFill>
                <a:latin typeface="Calibri"/>
                <a:cs typeface="Calibri"/>
              </a:rPr>
              <a:t>dall'</a:t>
            </a:r>
            <a:r>
              <a:rPr sz="2000" spc="-35" dirty="0">
                <a:solidFill>
                  <a:srgbClr val="993300"/>
                </a:solidFill>
                <a:latin typeface="Calibri"/>
                <a:cs typeface="Calibri"/>
              </a:rPr>
              <a:t> </a:t>
            </a:r>
            <a:r>
              <a:rPr sz="2000" spc="-25" dirty="0">
                <a:solidFill>
                  <a:srgbClr val="993300"/>
                </a:solidFill>
                <a:latin typeface="Calibri"/>
                <a:cs typeface="Calibri"/>
              </a:rPr>
              <a:t>ε- </a:t>
            </a:r>
            <a:r>
              <a:rPr sz="2000" spc="-10" dirty="0">
                <a:solidFill>
                  <a:srgbClr val="993300"/>
                </a:solidFill>
                <a:latin typeface="Calibri"/>
                <a:cs typeface="Calibri"/>
              </a:rPr>
              <a:t>caprolattame,</a:t>
            </a:r>
            <a:r>
              <a:rPr sz="2000" spc="-15" dirty="0">
                <a:solidFill>
                  <a:srgbClr val="993300"/>
                </a:solidFill>
                <a:latin typeface="Calibri"/>
                <a:cs typeface="Calibri"/>
              </a:rPr>
              <a:t> </a:t>
            </a:r>
            <a:r>
              <a:rPr sz="2000" dirty="0">
                <a:solidFill>
                  <a:srgbClr val="993300"/>
                </a:solidFill>
                <a:latin typeface="Calibri"/>
                <a:cs typeface="Calibri"/>
              </a:rPr>
              <a:t>per</a:t>
            </a:r>
            <a:r>
              <a:rPr sz="2000" spc="-35" dirty="0">
                <a:solidFill>
                  <a:srgbClr val="993300"/>
                </a:solidFill>
                <a:latin typeface="Calibri"/>
                <a:cs typeface="Calibri"/>
              </a:rPr>
              <a:t> </a:t>
            </a:r>
            <a:r>
              <a:rPr sz="2000" dirty="0">
                <a:solidFill>
                  <a:srgbClr val="993300"/>
                </a:solidFill>
                <a:latin typeface="Calibri"/>
                <a:cs typeface="Calibri"/>
              </a:rPr>
              <a:t>apertura</a:t>
            </a:r>
            <a:r>
              <a:rPr sz="2000" spc="-15" dirty="0">
                <a:solidFill>
                  <a:srgbClr val="993300"/>
                </a:solidFill>
                <a:latin typeface="Calibri"/>
                <a:cs typeface="Calibri"/>
              </a:rPr>
              <a:t> </a:t>
            </a:r>
            <a:r>
              <a:rPr sz="2000" dirty="0">
                <a:solidFill>
                  <a:srgbClr val="993300"/>
                </a:solidFill>
                <a:latin typeface="Calibri"/>
                <a:cs typeface="Calibri"/>
              </a:rPr>
              <a:t>dell'anello;</a:t>
            </a:r>
            <a:r>
              <a:rPr sz="2000" spc="-25" dirty="0">
                <a:solidFill>
                  <a:srgbClr val="993300"/>
                </a:solidFill>
                <a:latin typeface="Calibri"/>
                <a:cs typeface="Calibri"/>
              </a:rPr>
              <a:t> </a:t>
            </a:r>
            <a:r>
              <a:rPr sz="2000" dirty="0">
                <a:solidFill>
                  <a:srgbClr val="993300"/>
                </a:solidFill>
                <a:latin typeface="Calibri"/>
                <a:cs typeface="Calibri"/>
              </a:rPr>
              <a:t>nel</a:t>
            </a:r>
            <a:r>
              <a:rPr sz="2000" spc="-15" dirty="0">
                <a:solidFill>
                  <a:srgbClr val="993300"/>
                </a:solidFill>
                <a:latin typeface="Calibri"/>
                <a:cs typeface="Calibri"/>
              </a:rPr>
              <a:t> </a:t>
            </a:r>
            <a:r>
              <a:rPr sz="2000" dirty="0">
                <a:solidFill>
                  <a:srgbClr val="993300"/>
                </a:solidFill>
                <a:latin typeface="Calibri"/>
                <a:cs typeface="Calibri"/>
              </a:rPr>
              <a:t>primo</a:t>
            </a:r>
            <a:r>
              <a:rPr sz="2000" spc="-25" dirty="0">
                <a:solidFill>
                  <a:srgbClr val="993300"/>
                </a:solidFill>
                <a:latin typeface="Calibri"/>
                <a:cs typeface="Calibri"/>
              </a:rPr>
              <a:t> </a:t>
            </a:r>
            <a:r>
              <a:rPr sz="2000" dirty="0">
                <a:solidFill>
                  <a:srgbClr val="993300"/>
                </a:solidFill>
                <a:latin typeface="Calibri"/>
                <a:cs typeface="Calibri"/>
              </a:rPr>
              <a:t>caso</a:t>
            </a:r>
            <a:r>
              <a:rPr sz="2000" spc="-25" dirty="0">
                <a:solidFill>
                  <a:srgbClr val="993300"/>
                </a:solidFill>
                <a:latin typeface="Calibri"/>
                <a:cs typeface="Calibri"/>
              </a:rPr>
              <a:t> </a:t>
            </a:r>
            <a:r>
              <a:rPr sz="2000" dirty="0">
                <a:solidFill>
                  <a:srgbClr val="993300"/>
                </a:solidFill>
                <a:latin typeface="Calibri"/>
                <a:cs typeface="Calibri"/>
              </a:rPr>
              <a:t>la</a:t>
            </a:r>
            <a:r>
              <a:rPr sz="2000" spc="-15" dirty="0">
                <a:solidFill>
                  <a:srgbClr val="993300"/>
                </a:solidFill>
                <a:latin typeface="Calibri"/>
                <a:cs typeface="Calibri"/>
              </a:rPr>
              <a:t> </a:t>
            </a:r>
            <a:r>
              <a:rPr sz="2000" dirty="0">
                <a:solidFill>
                  <a:srgbClr val="993300"/>
                </a:solidFill>
                <a:latin typeface="Calibri"/>
                <a:cs typeface="Calibri"/>
              </a:rPr>
              <a:t>reazione</a:t>
            </a:r>
            <a:r>
              <a:rPr sz="2000" spc="-25" dirty="0">
                <a:solidFill>
                  <a:srgbClr val="993300"/>
                </a:solidFill>
                <a:latin typeface="Calibri"/>
                <a:cs typeface="Calibri"/>
              </a:rPr>
              <a:t> </a:t>
            </a:r>
            <a:r>
              <a:rPr sz="2000" spc="-10" dirty="0">
                <a:solidFill>
                  <a:srgbClr val="993300"/>
                </a:solidFill>
                <a:latin typeface="Calibri"/>
                <a:cs typeface="Calibri"/>
              </a:rPr>
              <a:t>comporta</a:t>
            </a:r>
            <a:endParaRPr sz="2000">
              <a:latin typeface="Calibri"/>
              <a:cs typeface="Calibri"/>
            </a:endParaRPr>
          </a:p>
          <a:p>
            <a:pPr marL="25400">
              <a:lnSpc>
                <a:spcPct val="100000"/>
              </a:lnSpc>
              <a:spcBef>
                <a:spcPts val="5"/>
              </a:spcBef>
            </a:pPr>
            <a:r>
              <a:rPr sz="2000" spc="-10" dirty="0">
                <a:solidFill>
                  <a:srgbClr val="993300"/>
                </a:solidFill>
                <a:latin typeface="Calibri"/>
                <a:cs typeface="Calibri"/>
              </a:rPr>
              <a:t>l’eliminazione</a:t>
            </a:r>
            <a:r>
              <a:rPr sz="2000" spc="-15" dirty="0">
                <a:solidFill>
                  <a:srgbClr val="993300"/>
                </a:solidFill>
                <a:latin typeface="Calibri"/>
                <a:cs typeface="Calibri"/>
              </a:rPr>
              <a:t> </a:t>
            </a:r>
            <a:r>
              <a:rPr sz="2000" dirty="0">
                <a:solidFill>
                  <a:srgbClr val="993300"/>
                </a:solidFill>
                <a:latin typeface="Calibri"/>
                <a:cs typeface="Calibri"/>
              </a:rPr>
              <a:t>di</a:t>
            </a:r>
            <a:r>
              <a:rPr sz="2000" spc="-20" dirty="0">
                <a:solidFill>
                  <a:srgbClr val="993300"/>
                </a:solidFill>
                <a:latin typeface="Calibri"/>
                <a:cs typeface="Calibri"/>
              </a:rPr>
              <a:t> </a:t>
            </a:r>
            <a:r>
              <a:rPr sz="2000" dirty="0">
                <a:solidFill>
                  <a:srgbClr val="993300"/>
                </a:solidFill>
                <a:latin typeface="Calibri"/>
                <a:cs typeface="Calibri"/>
              </a:rPr>
              <a:t>acqua,</a:t>
            </a:r>
            <a:r>
              <a:rPr sz="2000" spc="-45" dirty="0">
                <a:solidFill>
                  <a:srgbClr val="993300"/>
                </a:solidFill>
                <a:latin typeface="Calibri"/>
                <a:cs typeface="Calibri"/>
              </a:rPr>
              <a:t> </a:t>
            </a:r>
            <a:r>
              <a:rPr sz="2000" dirty="0">
                <a:solidFill>
                  <a:srgbClr val="993300"/>
                </a:solidFill>
                <a:latin typeface="Calibri"/>
                <a:cs typeface="Calibri"/>
              </a:rPr>
              <a:t>nel</a:t>
            </a:r>
            <a:r>
              <a:rPr sz="2000" spc="-20" dirty="0">
                <a:solidFill>
                  <a:srgbClr val="993300"/>
                </a:solidFill>
                <a:latin typeface="Calibri"/>
                <a:cs typeface="Calibri"/>
              </a:rPr>
              <a:t> </a:t>
            </a:r>
            <a:r>
              <a:rPr sz="2000" dirty="0">
                <a:solidFill>
                  <a:srgbClr val="993300"/>
                </a:solidFill>
                <a:latin typeface="Calibri"/>
                <a:cs typeface="Calibri"/>
              </a:rPr>
              <a:t>secondo</a:t>
            </a:r>
            <a:r>
              <a:rPr sz="2000" spc="-40" dirty="0">
                <a:solidFill>
                  <a:srgbClr val="993300"/>
                </a:solidFill>
                <a:latin typeface="Calibri"/>
                <a:cs typeface="Calibri"/>
              </a:rPr>
              <a:t> </a:t>
            </a:r>
            <a:r>
              <a:rPr sz="2000" dirty="0">
                <a:solidFill>
                  <a:srgbClr val="993300"/>
                </a:solidFill>
                <a:latin typeface="Calibri"/>
                <a:cs typeface="Calibri"/>
              </a:rPr>
              <a:t>caso</a:t>
            </a:r>
            <a:r>
              <a:rPr sz="2000" spc="-35" dirty="0">
                <a:solidFill>
                  <a:srgbClr val="993300"/>
                </a:solidFill>
                <a:latin typeface="Calibri"/>
                <a:cs typeface="Calibri"/>
              </a:rPr>
              <a:t> </a:t>
            </a:r>
            <a:r>
              <a:rPr sz="2000" spc="-25" dirty="0">
                <a:solidFill>
                  <a:srgbClr val="993300"/>
                </a:solidFill>
                <a:latin typeface="Calibri"/>
                <a:cs typeface="Calibri"/>
              </a:rPr>
              <a:t>no.</a:t>
            </a:r>
            <a:endParaRPr sz="2000">
              <a:latin typeface="Calibri"/>
              <a:cs typeface="Calibri"/>
            </a:endParaRPr>
          </a:p>
          <a:p>
            <a:pPr marL="25400" marR="157480">
              <a:lnSpc>
                <a:spcPct val="100000"/>
              </a:lnSpc>
            </a:pPr>
            <a:r>
              <a:rPr sz="2000" dirty="0">
                <a:solidFill>
                  <a:srgbClr val="993300"/>
                </a:solidFill>
                <a:latin typeface="Calibri"/>
                <a:cs typeface="Calibri"/>
              </a:rPr>
              <a:t>Il</a:t>
            </a:r>
            <a:r>
              <a:rPr sz="2000" spc="-20" dirty="0">
                <a:solidFill>
                  <a:srgbClr val="993300"/>
                </a:solidFill>
                <a:latin typeface="Calibri"/>
                <a:cs typeface="Calibri"/>
              </a:rPr>
              <a:t> </a:t>
            </a:r>
            <a:r>
              <a:rPr sz="2000" dirty="0">
                <a:solidFill>
                  <a:srgbClr val="993300"/>
                </a:solidFill>
                <a:latin typeface="Calibri"/>
                <a:cs typeface="Calibri"/>
              </a:rPr>
              <a:t>polimero</a:t>
            </a:r>
            <a:r>
              <a:rPr sz="2000" spc="-20" dirty="0">
                <a:solidFill>
                  <a:srgbClr val="993300"/>
                </a:solidFill>
                <a:latin typeface="Calibri"/>
                <a:cs typeface="Calibri"/>
              </a:rPr>
              <a:t> </a:t>
            </a:r>
            <a:r>
              <a:rPr sz="2000" dirty="0">
                <a:solidFill>
                  <a:srgbClr val="993300"/>
                </a:solidFill>
                <a:latin typeface="Calibri"/>
                <a:cs typeface="Calibri"/>
              </a:rPr>
              <a:t>è</a:t>
            </a:r>
            <a:r>
              <a:rPr sz="2000" spc="-15" dirty="0">
                <a:solidFill>
                  <a:srgbClr val="993300"/>
                </a:solidFill>
                <a:latin typeface="Calibri"/>
                <a:cs typeface="Calibri"/>
              </a:rPr>
              <a:t> </a:t>
            </a:r>
            <a:r>
              <a:rPr sz="2000" dirty="0">
                <a:solidFill>
                  <a:srgbClr val="993300"/>
                </a:solidFill>
                <a:latin typeface="Calibri"/>
                <a:cs typeface="Calibri"/>
              </a:rPr>
              <a:t>un</a:t>
            </a:r>
            <a:r>
              <a:rPr sz="2000" spc="-30" dirty="0">
                <a:solidFill>
                  <a:srgbClr val="993300"/>
                </a:solidFill>
                <a:latin typeface="Calibri"/>
                <a:cs typeface="Calibri"/>
              </a:rPr>
              <a:t> </a:t>
            </a:r>
            <a:r>
              <a:rPr sz="2000" b="1" dirty="0">
                <a:solidFill>
                  <a:srgbClr val="993300"/>
                </a:solidFill>
                <a:latin typeface="Calibri"/>
                <a:cs typeface="Calibri"/>
              </a:rPr>
              <a:t>policondensato</a:t>
            </a:r>
            <a:r>
              <a:rPr sz="2000" b="1" spc="-45" dirty="0">
                <a:solidFill>
                  <a:srgbClr val="993300"/>
                </a:solidFill>
                <a:latin typeface="Calibri"/>
                <a:cs typeface="Calibri"/>
              </a:rPr>
              <a:t> </a:t>
            </a:r>
            <a:r>
              <a:rPr sz="2000" dirty="0">
                <a:solidFill>
                  <a:srgbClr val="993300"/>
                </a:solidFill>
                <a:latin typeface="Calibri"/>
                <a:cs typeface="Calibri"/>
              </a:rPr>
              <a:t>o</a:t>
            </a:r>
            <a:r>
              <a:rPr sz="2000" spc="-25" dirty="0">
                <a:solidFill>
                  <a:srgbClr val="993300"/>
                </a:solidFill>
                <a:latin typeface="Calibri"/>
                <a:cs typeface="Calibri"/>
              </a:rPr>
              <a:t> </a:t>
            </a:r>
            <a:r>
              <a:rPr sz="2000" dirty="0">
                <a:solidFill>
                  <a:srgbClr val="993300"/>
                </a:solidFill>
                <a:latin typeface="Calibri"/>
                <a:cs typeface="Calibri"/>
              </a:rPr>
              <a:t>un</a:t>
            </a:r>
            <a:r>
              <a:rPr sz="2000" spc="-30" dirty="0">
                <a:solidFill>
                  <a:srgbClr val="993300"/>
                </a:solidFill>
                <a:latin typeface="Calibri"/>
                <a:cs typeface="Calibri"/>
              </a:rPr>
              <a:t> </a:t>
            </a:r>
            <a:r>
              <a:rPr sz="2000" spc="-10" dirty="0">
                <a:solidFill>
                  <a:srgbClr val="993300"/>
                </a:solidFill>
                <a:latin typeface="Calibri"/>
                <a:cs typeface="Calibri"/>
              </a:rPr>
              <a:t>prodotto</a:t>
            </a:r>
            <a:r>
              <a:rPr sz="2000" spc="-40" dirty="0">
                <a:solidFill>
                  <a:srgbClr val="993300"/>
                </a:solidFill>
                <a:latin typeface="Calibri"/>
                <a:cs typeface="Calibri"/>
              </a:rPr>
              <a:t> </a:t>
            </a:r>
            <a:r>
              <a:rPr sz="2000" dirty="0">
                <a:solidFill>
                  <a:srgbClr val="993300"/>
                </a:solidFill>
                <a:latin typeface="Calibri"/>
                <a:cs typeface="Calibri"/>
              </a:rPr>
              <a:t>di</a:t>
            </a:r>
            <a:r>
              <a:rPr sz="2000" spc="-5" dirty="0">
                <a:solidFill>
                  <a:srgbClr val="993300"/>
                </a:solidFill>
                <a:latin typeface="Calibri"/>
                <a:cs typeface="Calibri"/>
              </a:rPr>
              <a:t> </a:t>
            </a:r>
            <a:r>
              <a:rPr sz="2000" b="1" dirty="0">
                <a:solidFill>
                  <a:srgbClr val="993300"/>
                </a:solidFill>
                <a:latin typeface="Calibri"/>
                <a:cs typeface="Calibri"/>
              </a:rPr>
              <a:t>poliaddizione</a:t>
            </a:r>
            <a:r>
              <a:rPr sz="2000" b="1" spc="-45" dirty="0">
                <a:solidFill>
                  <a:srgbClr val="993300"/>
                </a:solidFill>
                <a:latin typeface="Calibri"/>
                <a:cs typeface="Calibri"/>
              </a:rPr>
              <a:t> </a:t>
            </a:r>
            <a:r>
              <a:rPr sz="2000" dirty="0">
                <a:solidFill>
                  <a:srgbClr val="993300"/>
                </a:solidFill>
                <a:latin typeface="Calibri"/>
                <a:cs typeface="Calibri"/>
              </a:rPr>
              <a:t>a</a:t>
            </a:r>
            <a:r>
              <a:rPr sz="2000" spc="-25" dirty="0">
                <a:solidFill>
                  <a:srgbClr val="993300"/>
                </a:solidFill>
                <a:latin typeface="Calibri"/>
                <a:cs typeface="Calibri"/>
              </a:rPr>
              <a:t> </a:t>
            </a:r>
            <a:r>
              <a:rPr sz="2000" dirty="0">
                <a:solidFill>
                  <a:srgbClr val="993300"/>
                </a:solidFill>
                <a:latin typeface="Calibri"/>
                <a:cs typeface="Calibri"/>
              </a:rPr>
              <a:t>seconda</a:t>
            </a:r>
            <a:r>
              <a:rPr sz="2000" spc="-25" dirty="0">
                <a:solidFill>
                  <a:srgbClr val="993300"/>
                </a:solidFill>
                <a:latin typeface="Calibri"/>
                <a:cs typeface="Calibri"/>
              </a:rPr>
              <a:t> del </a:t>
            </a:r>
            <a:r>
              <a:rPr sz="2000" dirty="0">
                <a:solidFill>
                  <a:srgbClr val="993300"/>
                </a:solidFill>
                <a:latin typeface="Calibri"/>
                <a:cs typeface="Calibri"/>
              </a:rPr>
              <a:t>metodo</a:t>
            </a:r>
            <a:r>
              <a:rPr sz="2000" spc="-50" dirty="0">
                <a:solidFill>
                  <a:srgbClr val="993300"/>
                </a:solidFill>
                <a:latin typeface="Calibri"/>
                <a:cs typeface="Calibri"/>
              </a:rPr>
              <a:t> </a:t>
            </a:r>
            <a:r>
              <a:rPr sz="2000" dirty="0">
                <a:solidFill>
                  <a:srgbClr val="993300"/>
                </a:solidFill>
                <a:latin typeface="Calibri"/>
                <a:cs typeface="Calibri"/>
              </a:rPr>
              <a:t>utilizzato</a:t>
            </a:r>
            <a:r>
              <a:rPr sz="2000" spc="-30" dirty="0">
                <a:solidFill>
                  <a:srgbClr val="993300"/>
                </a:solidFill>
                <a:latin typeface="Calibri"/>
                <a:cs typeface="Calibri"/>
              </a:rPr>
              <a:t> </a:t>
            </a:r>
            <a:r>
              <a:rPr sz="2000" dirty="0">
                <a:solidFill>
                  <a:srgbClr val="993300"/>
                </a:solidFill>
                <a:latin typeface="Calibri"/>
                <a:cs typeface="Calibri"/>
              </a:rPr>
              <a:t>per</a:t>
            </a:r>
            <a:r>
              <a:rPr sz="2000" spc="-55" dirty="0">
                <a:solidFill>
                  <a:srgbClr val="993300"/>
                </a:solidFill>
                <a:latin typeface="Calibri"/>
                <a:cs typeface="Calibri"/>
              </a:rPr>
              <a:t> </a:t>
            </a:r>
            <a:r>
              <a:rPr sz="2000" dirty="0">
                <a:solidFill>
                  <a:srgbClr val="993300"/>
                </a:solidFill>
                <a:latin typeface="Calibri"/>
                <a:cs typeface="Calibri"/>
              </a:rPr>
              <a:t>la</a:t>
            </a:r>
            <a:r>
              <a:rPr sz="2000" spc="-40" dirty="0">
                <a:solidFill>
                  <a:srgbClr val="993300"/>
                </a:solidFill>
                <a:latin typeface="Calibri"/>
                <a:cs typeface="Calibri"/>
              </a:rPr>
              <a:t> </a:t>
            </a:r>
            <a:r>
              <a:rPr sz="2000" spc="-10" dirty="0">
                <a:solidFill>
                  <a:srgbClr val="993300"/>
                </a:solidFill>
                <a:latin typeface="Calibri"/>
                <a:cs typeface="Calibri"/>
              </a:rPr>
              <a:t>sintesi.</a:t>
            </a:r>
            <a:endParaRPr sz="2000">
              <a:latin typeface="Calibri"/>
              <a:cs typeface="Calibri"/>
            </a:endParaRPr>
          </a:p>
          <a:p>
            <a:pPr>
              <a:lnSpc>
                <a:spcPct val="100000"/>
              </a:lnSpc>
              <a:spcBef>
                <a:spcPts val="30"/>
              </a:spcBef>
            </a:pPr>
            <a:endParaRPr sz="2250">
              <a:latin typeface="Calibri"/>
              <a:cs typeface="Calibri"/>
            </a:endParaRPr>
          </a:p>
          <a:p>
            <a:pPr marL="436245">
              <a:lnSpc>
                <a:spcPct val="100000"/>
              </a:lnSpc>
              <a:tabLst>
                <a:tab pos="2401570" algn="l"/>
              </a:tabLst>
            </a:pPr>
            <a:r>
              <a:rPr sz="1200" b="1" dirty="0">
                <a:latin typeface="Calibri"/>
                <a:cs typeface="Calibri"/>
              </a:rPr>
              <a:t>Acido</a:t>
            </a:r>
            <a:r>
              <a:rPr sz="1200" b="1" spc="-10" dirty="0">
                <a:latin typeface="Calibri"/>
                <a:cs typeface="Calibri"/>
              </a:rPr>
              <a:t> </a:t>
            </a:r>
            <a:r>
              <a:rPr sz="1200" b="1" dirty="0">
                <a:latin typeface="Symbol"/>
                <a:cs typeface="Symbol"/>
              </a:rPr>
              <a:t></a:t>
            </a:r>
            <a:r>
              <a:rPr sz="1200" b="1" dirty="0">
                <a:latin typeface="Calibri"/>
                <a:cs typeface="Calibri"/>
              </a:rPr>
              <a:t>–ammino</a:t>
            </a:r>
            <a:r>
              <a:rPr sz="1200" b="1" spc="5" dirty="0">
                <a:latin typeface="Calibri"/>
                <a:cs typeface="Calibri"/>
              </a:rPr>
              <a:t> </a:t>
            </a:r>
            <a:r>
              <a:rPr sz="1200" b="1" spc="-10" dirty="0">
                <a:latin typeface="Calibri"/>
                <a:cs typeface="Calibri"/>
              </a:rPr>
              <a:t>capronico</a:t>
            </a:r>
            <a:r>
              <a:rPr sz="1200" b="1" dirty="0">
                <a:latin typeface="Calibri"/>
                <a:cs typeface="Calibri"/>
              </a:rPr>
              <a:t>	</a:t>
            </a:r>
            <a:r>
              <a:rPr sz="1800" spc="-10" dirty="0">
                <a:latin typeface="Calibri"/>
                <a:cs typeface="Calibri"/>
              </a:rPr>
              <a:t>H</a:t>
            </a:r>
            <a:r>
              <a:rPr sz="1800" spc="-15" baseline="-20833" dirty="0">
                <a:latin typeface="Calibri"/>
                <a:cs typeface="Calibri"/>
              </a:rPr>
              <a:t>2</a:t>
            </a:r>
            <a:r>
              <a:rPr sz="1800" spc="-10" dirty="0">
                <a:latin typeface="Calibri"/>
                <a:cs typeface="Calibri"/>
              </a:rPr>
              <a:t>N-(CH</a:t>
            </a:r>
            <a:r>
              <a:rPr sz="1800" spc="-15" baseline="-20833" dirty="0">
                <a:latin typeface="Calibri"/>
                <a:cs typeface="Calibri"/>
              </a:rPr>
              <a:t>2</a:t>
            </a:r>
            <a:r>
              <a:rPr sz="1800" spc="-10" dirty="0">
                <a:latin typeface="Calibri"/>
                <a:cs typeface="Calibri"/>
              </a:rPr>
              <a:t>)</a:t>
            </a:r>
            <a:r>
              <a:rPr sz="1800" spc="-15" baseline="-20833" dirty="0">
                <a:latin typeface="Calibri"/>
                <a:cs typeface="Calibri"/>
              </a:rPr>
              <a:t>5</a:t>
            </a:r>
            <a:r>
              <a:rPr sz="1800" spc="-10" dirty="0">
                <a:latin typeface="Calibri"/>
                <a:cs typeface="Calibri"/>
              </a:rPr>
              <a:t>-</a:t>
            </a:r>
            <a:r>
              <a:rPr sz="1800" spc="-20" dirty="0">
                <a:latin typeface="Calibri"/>
                <a:cs typeface="Calibri"/>
              </a:rPr>
              <a:t>COOH</a:t>
            </a:r>
            <a:endParaRPr sz="1800">
              <a:latin typeface="Calibri"/>
              <a:cs typeface="Calibri"/>
            </a:endParaRPr>
          </a:p>
        </p:txBody>
      </p:sp>
      <p:sp>
        <p:nvSpPr>
          <p:cNvPr id="7" name="object 7"/>
          <p:cNvSpPr txBox="1"/>
          <p:nvPr/>
        </p:nvSpPr>
        <p:spPr>
          <a:xfrm>
            <a:off x="6281165" y="6563359"/>
            <a:ext cx="101346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Symbol"/>
                <a:cs typeface="Symbol"/>
              </a:rPr>
              <a:t></a:t>
            </a:r>
            <a:r>
              <a:rPr sz="1200" b="1" spc="-10" dirty="0">
                <a:latin typeface="Calibri"/>
                <a:cs typeface="Calibri"/>
              </a:rPr>
              <a:t>–caprolattame</a:t>
            </a:r>
            <a:endParaRPr sz="12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41882" y="932814"/>
            <a:ext cx="7045325" cy="2160270"/>
          </a:xfrm>
          <a:prstGeom prst="rect">
            <a:avLst/>
          </a:prstGeom>
        </p:spPr>
        <p:txBody>
          <a:bodyPr vert="horz" wrap="square" lIns="0" tIns="13335" rIns="0" bIns="0" rtlCol="0">
            <a:spAutoFit/>
          </a:bodyPr>
          <a:lstStyle/>
          <a:p>
            <a:pPr marL="12700" marR="5080" algn="just">
              <a:lnSpc>
                <a:spcPct val="100000"/>
              </a:lnSpc>
              <a:spcBef>
                <a:spcPts val="105"/>
              </a:spcBef>
            </a:pPr>
            <a:r>
              <a:rPr lang="en-CA" sz="2000" dirty="0" err="1">
                <a:solidFill>
                  <a:srgbClr val="0000FF"/>
                </a:solidFill>
                <a:latin typeface="Times New Roman"/>
                <a:cs typeface="Times New Roman"/>
              </a:rPr>
              <a:t>Considerando</a:t>
            </a:r>
            <a:r>
              <a:rPr lang="en-CA" sz="2000" dirty="0">
                <a:solidFill>
                  <a:srgbClr val="0000FF"/>
                </a:solidFill>
                <a:latin typeface="Times New Roman"/>
                <a:cs typeface="Times New Roman"/>
              </a:rPr>
              <a:t> </a:t>
            </a:r>
            <a:r>
              <a:rPr sz="2000" dirty="0" err="1">
                <a:solidFill>
                  <a:srgbClr val="0000FF"/>
                </a:solidFill>
                <a:latin typeface="Times New Roman"/>
                <a:cs typeface="Times New Roman"/>
              </a:rPr>
              <a:t>l’importanza</a:t>
            </a:r>
            <a:r>
              <a:rPr sz="2000" spc="10" dirty="0">
                <a:solidFill>
                  <a:srgbClr val="0000FF"/>
                </a:solidFill>
                <a:latin typeface="Times New Roman"/>
                <a:cs typeface="Times New Roman"/>
              </a:rPr>
              <a:t> </a:t>
            </a:r>
            <a:r>
              <a:rPr sz="2000" dirty="0">
                <a:solidFill>
                  <a:srgbClr val="0000FF"/>
                </a:solidFill>
                <a:latin typeface="Times New Roman"/>
                <a:cs typeface="Times New Roman"/>
              </a:rPr>
              <a:t>del peso</a:t>
            </a:r>
            <a:r>
              <a:rPr sz="2000" spc="20" dirty="0">
                <a:solidFill>
                  <a:srgbClr val="0000FF"/>
                </a:solidFill>
                <a:latin typeface="Times New Roman"/>
                <a:cs typeface="Times New Roman"/>
              </a:rPr>
              <a:t> </a:t>
            </a:r>
            <a:r>
              <a:rPr sz="2000" dirty="0">
                <a:solidFill>
                  <a:srgbClr val="0000FF"/>
                </a:solidFill>
                <a:latin typeface="Times New Roman"/>
                <a:cs typeface="Times New Roman"/>
              </a:rPr>
              <a:t>molecolare</a:t>
            </a:r>
            <a:r>
              <a:rPr sz="2000" spc="20" dirty="0">
                <a:solidFill>
                  <a:srgbClr val="0000FF"/>
                </a:solidFill>
                <a:latin typeface="Times New Roman"/>
                <a:cs typeface="Times New Roman"/>
              </a:rPr>
              <a:t> </a:t>
            </a:r>
            <a:r>
              <a:rPr sz="2000" dirty="0">
                <a:solidFill>
                  <a:srgbClr val="0000FF"/>
                </a:solidFill>
                <a:latin typeface="Times New Roman"/>
                <a:cs typeface="Times New Roman"/>
              </a:rPr>
              <a:t>medio</a:t>
            </a:r>
            <a:r>
              <a:rPr sz="2000" spc="15" dirty="0">
                <a:solidFill>
                  <a:srgbClr val="0000FF"/>
                </a:solidFill>
                <a:latin typeface="Times New Roman"/>
                <a:cs typeface="Times New Roman"/>
              </a:rPr>
              <a:t> </a:t>
            </a:r>
            <a:r>
              <a:rPr sz="2000" dirty="0">
                <a:solidFill>
                  <a:srgbClr val="0000FF"/>
                </a:solidFill>
                <a:latin typeface="Times New Roman"/>
                <a:cs typeface="Times New Roman"/>
              </a:rPr>
              <a:t>sulle</a:t>
            </a:r>
            <a:r>
              <a:rPr sz="2000" spc="-10" dirty="0">
                <a:solidFill>
                  <a:srgbClr val="0000FF"/>
                </a:solidFill>
                <a:latin typeface="Times New Roman"/>
                <a:cs typeface="Times New Roman"/>
              </a:rPr>
              <a:t> proprietà </a:t>
            </a:r>
            <a:r>
              <a:rPr sz="2000" dirty="0">
                <a:solidFill>
                  <a:srgbClr val="0000FF"/>
                </a:solidFill>
                <a:latin typeface="Times New Roman"/>
                <a:cs typeface="Times New Roman"/>
              </a:rPr>
              <a:t>fisiche</a:t>
            </a:r>
            <a:r>
              <a:rPr sz="2000" spc="390" dirty="0">
                <a:solidFill>
                  <a:srgbClr val="0000FF"/>
                </a:solidFill>
                <a:latin typeface="Times New Roman"/>
                <a:cs typeface="Times New Roman"/>
              </a:rPr>
              <a:t> </a:t>
            </a:r>
            <a:r>
              <a:rPr sz="2000" dirty="0">
                <a:solidFill>
                  <a:srgbClr val="0000FF"/>
                </a:solidFill>
                <a:latin typeface="Times New Roman"/>
                <a:cs typeface="Times New Roman"/>
              </a:rPr>
              <a:t>di</a:t>
            </a:r>
            <a:r>
              <a:rPr sz="2000" spc="409" dirty="0">
                <a:solidFill>
                  <a:srgbClr val="0000FF"/>
                </a:solidFill>
                <a:latin typeface="Times New Roman"/>
                <a:cs typeface="Times New Roman"/>
              </a:rPr>
              <a:t> </a:t>
            </a:r>
            <a:r>
              <a:rPr sz="2000" dirty="0">
                <a:solidFill>
                  <a:srgbClr val="0000FF"/>
                </a:solidFill>
                <a:latin typeface="Times New Roman"/>
                <a:cs typeface="Times New Roman"/>
              </a:rPr>
              <a:t>un</a:t>
            </a:r>
            <a:r>
              <a:rPr sz="2000" spc="405" dirty="0">
                <a:solidFill>
                  <a:srgbClr val="0000FF"/>
                </a:solidFill>
                <a:latin typeface="Times New Roman"/>
                <a:cs typeface="Times New Roman"/>
              </a:rPr>
              <a:t> </a:t>
            </a:r>
            <a:r>
              <a:rPr sz="2000" dirty="0">
                <a:solidFill>
                  <a:srgbClr val="0000FF"/>
                </a:solidFill>
                <a:latin typeface="Times New Roman"/>
                <a:cs typeface="Times New Roman"/>
              </a:rPr>
              <a:t>polimero</a:t>
            </a:r>
            <a:r>
              <a:rPr sz="2000" spc="400" dirty="0">
                <a:solidFill>
                  <a:srgbClr val="0000FF"/>
                </a:solidFill>
                <a:latin typeface="Times New Roman"/>
                <a:cs typeface="Times New Roman"/>
              </a:rPr>
              <a:t> </a:t>
            </a:r>
            <a:r>
              <a:rPr sz="2000" dirty="0">
                <a:solidFill>
                  <a:srgbClr val="0000FF"/>
                </a:solidFill>
                <a:latin typeface="Times New Roman"/>
                <a:cs typeface="Times New Roman"/>
              </a:rPr>
              <a:t>(es:</a:t>
            </a:r>
            <a:r>
              <a:rPr sz="2000" spc="395" dirty="0">
                <a:solidFill>
                  <a:srgbClr val="0000FF"/>
                </a:solidFill>
                <a:latin typeface="Times New Roman"/>
                <a:cs typeface="Times New Roman"/>
              </a:rPr>
              <a:t> </a:t>
            </a:r>
            <a:r>
              <a:rPr sz="2000" dirty="0">
                <a:solidFill>
                  <a:srgbClr val="0000FF"/>
                </a:solidFill>
                <a:latin typeface="Times New Roman"/>
                <a:cs typeface="Times New Roman"/>
              </a:rPr>
              <a:t>punto</a:t>
            </a:r>
            <a:r>
              <a:rPr sz="2000" spc="420" dirty="0">
                <a:solidFill>
                  <a:srgbClr val="0000FF"/>
                </a:solidFill>
                <a:latin typeface="Times New Roman"/>
                <a:cs typeface="Times New Roman"/>
              </a:rPr>
              <a:t> </a:t>
            </a:r>
            <a:r>
              <a:rPr sz="2000" dirty="0">
                <a:solidFill>
                  <a:srgbClr val="0000FF"/>
                </a:solidFill>
                <a:latin typeface="Times New Roman"/>
                <a:cs typeface="Times New Roman"/>
              </a:rPr>
              <a:t>di</a:t>
            </a:r>
            <a:r>
              <a:rPr sz="2000" spc="390" dirty="0">
                <a:solidFill>
                  <a:srgbClr val="0000FF"/>
                </a:solidFill>
                <a:latin typeface="Times New Roman"/>
                <a:cs typeface="Times New Roman"/>
              </a:rPr>
              <a:t> </a:t>
            </a:r>
            <a:r>
              <a:rPr sz="2000" dirty="0">
                <a:solidFill>
                  <a:srgbClr val="0000FF"/>
                </a:solidFill>
                <a:latin typeface="Times New Roman"/>
                <a:cs typeface="Times New Roman"/>
              </a:rPr>
              <a:t>fusione,</a:t>
            </a:r>
            <a:r>
              <a:rPr sz="2000" spc="420" dirty="0">
                <a:solidFill>
                  <a:srgbClr val="0000FF"/>
                </a:solidFill>
                <a:latin typeface="Times New Roman"/>
                <a:cs typeface="Times New Roman"/>
              </a:rPr>
              <a:t> </a:t>
            </a:r>
            <a:r>
              <a:rPr sz="2000" dirty="0">
                <a:solidFill>
                  <a:srgbClr val="0000FF"/>
                </a:solidFill>
                <a:latin typeface="Times New Roman"/>
                <a:cs typeface="Times New Roman"/>
              </a:rPr>
              <a:t>solubilità,</a:t>
            </a:r>
            <a:r>
              <a:rPr sz="2000" spc="405" dirty="0">
                <a:solidFill>
                  <a:srgbClr val="0000FF"/>
                </a:solidFill>
                <a:latin typeface="Times New Roman"/>
                <a:cs typeface="Times New Roman"/>
              </a:rPr>
              <a:t> </a:t>
            </a:r>
            <a:r>
              <a:rPr sz="2000" spc="-10" dirty="0">
                <a:solidFill>
                  <a:srgbClr val="0000FF"/>
                </a:solidFill>
                <a:latin typeface="Times New Roman"/>
                <a:cs typeface="Times New Roman"/>
              </a:rPr>
              <a:t>viscosità, </a:t>
            </a:r>
            <a:r>
              <a:rPr sz="2000" dirty="0">
                <a:solidFill>
                  <a:srgbClr val="0000FF"/>
                </a:solidFill>
                <a:latin typeface="Times New Roman"/>
                <a:cs typeface="Times New Roman"/>
              </a:rPr>
              <a:t>ecc…)</a:t>
            </a:r>
            <a:r>
              <a:rPr sz="2000" spc="425" dirty="0">
                <a:solidFill>
                  <a:srgbClr val="0000FF"/>
                </a:solidFill>
                <a:latin typeface="Times New Roman"/>
                <a:cs typeface="Times New Roman"/>
              </a:rPr>
              <a:t> </a:t>
            </a:r>
            <a:r>
              <a:rPr sz="2000" dirty="0">
                <a:solidFill>
                  <a:srgbClr val="0000FF"/>
                </a:solidFill>
                <a:latin typeface="Times New Roman"/>
                <a:cs typeface="Times New Roman"/>
              </a:rPr>
              <a:t>appare</a:t>
            </a:r>
            <a:r>
              <a:rPr sz="2000" spc="440" dirty="0">
                <a:solidFill>
                  <a:srgbClr val="0000FF"/>
                </a:solidFill>
                <a:latin typeface="Times New Roman"/>
                <a:cs typeface="Times New Roman"/>
              </a:rPr>
              <a:t> </a:t>
            </a:r>
            <a:r>
              <a:rPr sz="2000" dirty="0">
                <a:solidFill>
                  <a:srgbClr val="0000FF"/>
                </a:solidFill>
                <a:latin typeface="Times New Roman"/>
                <a:cs typeface="Times New Roman"/>
              </a:rPr>
              <a:t>ragionevole</a:t>
            </a:r>
            <a:r>
              <a:rPr sz="2000" spc="425" dirty="0">
                <a:solidFill>
                  <a:srgbClr val="0000FF"/>
                </a:solidFill>
                <a:latin typeface="Times New Roman"/>
                <a:cs typeface="Times New Roman"/>
              </a:rPr>
              <a:t> </a:t>
            </a:r>
            <a:r>
              <a:rPr sz="2000" dirty="0">
                <a:solidFill>
                  <a:srgbClr val="0000FF"/>
                </a:solidFill>
                <a:latin typeface="Times New Roman"/>
                <a:cs typeface="Times New Roman"/>
              </a:rPr>
              <a:t>dare</a:t>
            </a:r>
            <a:r>
              <a:rPr sz="2000" spc="434" dirty="0">
                <a:solidFill>
                  <a:srgbClr val="0000FF"/>
                </a:solidFill>
                <a:latin typeface="Times New Roman"/>
                <a:cs typeface="Times New Roman"/>
              </a:rPr>
              <a:t> </a:t>
            </a:r>
            <a:r>
              <a:rPr sz="2000" dirty="0">
                <a:solidFill>
                  <a:srgbClr val="0000FF"/>
                </a:solidFill>
                <a:latin typeface="Times New Roman"/>
                <a:cs typeface="Times New Roman"/>
              </a:rPr>
              <a:t>risalto</a:t>
            </a:r>
            <a:r>
              <a:rPr sz="2000" spc="450" dirty="0">
                <a:solidFill>
                  <a:srgbClr val="0000FF"/>
                </a:solidFill>
                <a:latin typeface="Times New Roman"/>
                <a:cs typeface="Times New Roman"/>
              </a:rPr>
              <a:t> </a:t>
            </a:r>
            <a:r>
              <a:rPr sz="2000" dirty="0">
                <a:solidFill>
                  <a:srgbClr val="0000FF"/>
                </a:solidFill>
                <a:latin typeface="Times New Roman"/>
                <a:cs typeface="Times New Roman"/>
              </a:rPr>
              <a:t>al</a:t>
            </a:r>
            <a:r>
              <a:rPr sz="2000" spc="430" dirty="0">
                <a:solidFill>
                  <a:srgbClr val="0000FF"/>
                </a:solidFill>
                <a:latin typeface="Times New Roman"/>
                <a:cs typeface="Times New Roman"/>
              </a:rPr>
              <a:t> </a:t>
            </a:r>
            <a:r>
              <a:rPr sz="2000" dirty="0">
                <a:solidFill>
                  <a:srgbClr val="0000FF"/>
                </a:solidFill>
                <a:latin typeface="Times New Roman"/>
                <a:cs typeface="Times New Roman"/>
              </a:rPr>
              <a:t>meccanismo</a:t>
            </a:r>
            <a:r>
              <a:rPr sz="2000" spc="440" dirty="0">
                <a:solidFill>
                  <a:srgbClr val="0000FF"/>
                </a:solidFill>
                <a:latin typeface="Times New Roman"/>
                <a:cs typeface="Times New Roman"/>
              </a:rPr>
              <a:t> </a:t>
            </a:r>
            <a:r>
              <a:rPr sz="2000" dirty="0">
                <a:solidFill>
                  <a:srgbClr val="0000FF"/>
                </a:solidFill>
                <a:latin typeface="Times New Roman"/>
                <a:cs typeface="Times New Roman"/>
              </a:rPr>
              <a:t>di</a:t>
            </a:r>
            <a:r>
              <a:rPr sz="2000" spc="434" dirty="0">
                <a:solidFill>
                  <a:srgbClr val="0000FF"/>
                </a:solidFill>
                <a:latin typeface="Times New Roman"/>
                <a:cs typeface="Times New Roman"/>
              </a:rPr>
              <a:t> </a:t>
            </a:r>
            <a:r>
              <a:rPr sz="2000" spc="-10" dirty="0">
                <a:solidFill>
                  <a:srgbClr val="0000FF"/>
                </a:solidFill>
                <a:latin typeface="Times New Roman"/>
                <a:cs typeface="Times New Roman"/>
              </a:rPr>
              <a:t>crescita </a:t>
            </a:r>
            <a:r>
              <a:rPr sz="2000" dirty="0">
                <a:solidFill>
                  <a:srgbClr val="0000FF"/>
                </a:solidFill>
                <a:latin typeface="Times New Roman"/>
                <a:cs typeface="Times New Roman"/>
              </a:rPr>
              <a:t>delle</a:t>
            </a:r>
            <a:r>
              <a:rPr sz="2000" spc="-15" dirty="0">
                <a:solidFill>
                  <a:srgbClr val="0000FF"/>
                </a:solidFill>
                <a:latin typeface="Times New Roman"/>
                <a:cs typeface="Times New Roman"/>
              </a:rPr>
              <a:t> </a:t>
            </a:r>
            <a:r>
              <a:rPr sz="2000" spc="-10" dirty="0">
                <a:solidFill>
                  <a:srgbClr val="0000FF"/>
                </a:solidFill>
                <a:latin typeface="Times New Roman"/>
                <a:cs typeface="Times New Roman"/>
              </a:rPr>
              <a:t>catene:</a:t>
            </a:r>
            <a:endParaRPr sz="2000" dirty="0">
              <a:latin typeface="Times New Roman"/>
              <a:cs typeface="Times New Roman"/>
            </a:endParaRPr>
          </a:p>
          <a:p>
            <a:pPr>
              <a:lnSpc>
                <a:spcPct val="100000"/>
              </a:lnSpc>
              <a:spcBef>
                <a:spcPts val="45"/>
              </a:spcBef>
            </a:pPr>
            <a:endParaRPr sz="2050" dirty="0">
              <a:latin typeface="Times New Roman"/>
              <a:cs typeface="Times New Roman"/>
            </a:endParaRPr>
          </a:p>
          <a:p>
            <a:pPr marL="354965" indent="-342900">
              <a:lnSpc>
                <a:spcPct val="100000"/>
              </a:lnSpc>
              <a:buAutoNum type="arabicParenR"/>
              <a:tabLst>
                <a:tab pos="354965" algn="l"/>
                <a:tab pos="355600" algn="l"/>
              </a:tabLst>
            </a:pPr>
            <a:r>
              <a:rPr sz="2000" dirty="0">
                <a:solidFill>
                  <a:srgbClr val="0000FF"/>
                </a:solidFill>
                <a:latin typeface="Times New Roman"/>
                <a:cs typeface="Times New Roman"/>
              </a:rPr>
              <a:t>con</a:t>
            </a:r>
            <a:r>
              <a:rPr sz="2000" spc="-55" dirty="0">
                <a:solidFill>
                  <a:srgbClr val="0000FF"/>
                </a:solidFill>
                <a:latin typeface="Times New Roman"/>
                <a:cs typeface="Times New Roman"/>
              </a:rPr>
              <a:t> </a:t>
            </a:r>
            <a:r>
              <a:rPr sz="2000" dirty="0">
                <a:solidFill>
                  <a:srgbClr val="0000FF"/>
                </a:solidFill>
                <a:latin typeface="Times New Roman"/>
                <a:cs typeface="Times New Roman"/>
              </a:rPr>
              <a:t>meccanismo</a:t>
            </a:r>
            <a:r>
              <a:rPr sz="2000" spc="-20" dirty="0">
                <a:solidFill>
                  <a:srgbClr val="0000FF"/>
                </a:solidFill>
                <a:latin typeface="Times New Roman"/>
                <a:cs typeface="Times New Roman"/>
              </a:rPr>
              <a:t> </a:t>
            </a:r>
            <a:r>
              <a:rPr sz="2000" dirty="0">
                <a:solidFill>
                  <a:srgbClr val="0000FF"/>
                </a:solidFill>
                <a:latin typeface="Times New Roman"/>
                <a:cs typeface="Times New Roman"/>
              </a:rPr>
              <a:t>di</a:t>
            </a:r>
            <a:r>
              <a:rPr sz="2000" spc="-40" dirty="0">
                <a:solidFill>
                  <a:srgbClr val="0000FF"/>
                </a:solidFill>
                <a:latin typeface="Times New Roman"/>
                <a:cs typeface="Times New Roman"/>
              </a:rPr>
              <a:t> </a:t>
            </a:r>
            <a:r>
              <a:rPr sz="2000" dirty="0">
                <a:solidFill>
                  <a:srgbClr val="0000FF"/>
                </a:solidFill>
                <a:latin typeface="Times New Roman"/>
                <a:cs typeface="Times New Roman"/>
              </a:rPr>
              <a:t>polimerizzazione</a:t>
            </a:r>
            <a:r>
              <a:rPr sz="2000" spc="-55" dirty="0">
                <a:solidFill>
                  <a:srgbClr val="0000FF"/>
                </a:solidFill>
                <a:latin typeface="Times New Roman"/>
                <a:cs typeface="Times New Roman"/>
              </a:rPr>
              <a:t> </a:t>
            </a:r>
            <a:r>
              <a:rPr sz="2000" dirty="0">
                <a:solidFill>
                  <a:srgbClr val="0000FF"/>
                </a:solidFill>
                <a:latin typeface="Times New Roman"/>
                <a:cs typeface="Times New Roman"/>
              </a:rPr>
              <a:t>a</a:t>
            </a:r>
            <a:r>
              <a:rPr sz="2000" spc="-35" dirty="0">
                <a:solidFill>
                  <a:srgbClr val="0000FF"/>
                </a:solidFill>
                <a:latin typeface="Times New Roman"/>
                <a:cs typeface="Times New Roman"/>
              </a:rPr>
              <a:t> </a:t>
            </a:r>
            <a:r>
              <a:rPr sz="2000" spc="-10" dirty="0">
                <a:solidFill>
                  <a:srgbClr val="0000FF"/>
                </a:solidFill>
                <a:latin typeface="Times New Roman"/>
                <a:cs typeface="Times New Roman"/>
              </a:rPr>
              <a:t>stadi</a:t>
            </a:r>
            <a:endParaRPr sz="2000" dirty="0">
              <a:latin typeface="Times New Roman"/>
              <a:cs typeface="Times New Roman"/>
            </a:endParaRPr>
          </a:p>
          <a:p>
            <a:pPr marL="354965" indent="-342900">
              <a:lnSpc>
                <a:spcPct val="100000"/>
              </a:lnSpc>
              <a:buAutoNum type="arabicParenR"/>
              <a:tabLst>
                <a:tab pos="354965" algn="l"/>
                <a:tab pos="355600" algn="l"/>
              </a:tabLst>
            </a:pPr>
            <a:r>
              <a:rPr sz="2000" dirty="0">
                <a:solidFill>
                  <a:srgbClr val="0000FF"/>
                </a:solidFill>
                <a:latin typeface="Times New Roman"/>
                <a:cs typeface="Times New Roman"/>
              </a:rPr>
              <a:t>con</a:t>
            </a:r>
            <a:r>
              <a:rPr sz="2000" spc="-35" dirty="0">
                <a:solidFill>
                  <a:srgbClr val="0000FF"/>
                </a:solidFill>
                <a:latin typeface="Times New Roman"/>
                <a:cs typeface="Times New Roman"/>
              </a:rPr>
              <a:t> </a:t>
            </a:r>
            <a:r>
              <a:rPr sz="2000" dirty="0">
                <a:solidFill>
                  <a:srgbClr val="0000FF"/>
                </a:solidFill>
                <a:latin typeface="Times New Roman"/>
                <a:cs typeface="Times New Roman"/>
              </a:rPr>
              <a:t>meccanismo</a:t>
            </a:r>
            <a:r>
              <a:rPr sz="2000" spc="-5" dirty="0">
                <a:solidFill>
                  <a:srgbClr val="0000FF"/>
                </a:solidFill>
                <a:latin typeface="Times New Roman"/>
                <a:cs typeface="Times New Roman"/>
              </a:rPr>
              <a:t> </a:t>
            </a:r>
            <a:r>
              <a:rPr sz="2000" dirty="0">
                <a:solidFill>
                  <a:srgbClr val="0000FF"/>
                </a:solidFill>
                <a:latin typeface="Times New Roman"/>
                <a:cs typeface="Times New Roman"/>
              </a:rPr>
              <a:t>di</a:t>
            </a:r>
            <a:r>
              <a:rPr sz="2000" spc="-30" dirty="0">
                <a:solidFill>
                  <a:srgbClr val="0000FF"/>
                </a:solidFill>
                <a:latin typeface="Times New Roman"/>
                <a:cs typeface="Times New Roman"/>
              </a:rPr>
              <a:t> </a:t>
            </a:r>
            <a:r>
              <a:rPr sz="2000" dirty="0">
                <a:solidFill>
                  <a:srgbClr val="0000FF"/>
                </a:solidFill>
                <a:latin typeface="Times New Roman"/>
                <a:cs typeface="Times New Roman"/>
              </a:rPr>
              <a:t>polimerizzazione</a:t>
            </a:r>
            <a:r>
              <a:rPr sz="2000" spc="-50" dirty="0">
                <a:solidFill>
                  <a:srgbClr val="0000FF"/>
                </a:solidFill>
                <a:latin typeface="Times New Roman"/>
                <a:cs typeface="Times New Roman"/>
              </a:rPr>
              <a:t> </a:t>
            </a:r>
            <a:r>
              <a:rPr sz="2000" dirty="0">
                <a:solidFill>
                  <a:srgbClr val="0000FF"/>
                </a:solidFill>
                <a:latin typeface="Times New Roman"/>
                <a:cs typeface="Times New Roman"/>
              </a:rPr>
              <a:t>a</a:t>
            </a:r>
            <a:r>
              <a:rPr sz="2000" spc="-25" dirty="0">
                <a:solidFill>
                  <a:srgbClr val="0000FF"/>
                </a:solidFill>
                <a:latin typeface="Times New Roman"/>
                <a:cs typeface="Times New Roman"/>
              </a:rPr>
              <a:t> </a:t>
            </a:r>
            <a:r>
              <a:rPr sz="2000" spc="-10" dirty="0">
                <a:solidFill>
                  <a:srgbClr val="0000FF"/>
                </a:solidFill>
                <a:latin typeface="Times New Roman"/>
                <a:cs typeface="Times New Roman"/>
              </a:rPr>
              <a:t>catena</a:t>
            </a:r>
            <a:endParaRPr sz="2000" dirty="0">
              <a:latin typeface="Times New Roman"/>
              <a:cs typeface="Times New Roman"/>
            </a:endParaRPr>
          </a:p>
        </p:txBody>
      </p:sp>
      <p:sp>
        <p:nvSpPr>
          <p:cNvPr id="3" name="object 3"/>
          <p:cNvSpPr txBox="1"/>
          <p:nvPr/>
        </p:nvSpPr>
        <p:spPr>
          <a:xfrm>
            <a:off x="1141882" y="3981703"/>
            <a:ext cx="4679950" cy="124587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00FF"/>
                </a:solidFill>
                <a:latin typeface="Times New Roman"/>
                <a:cs typeface="Times New Roman"/>
              </a:rPr>
              <a:t>Di</a:t>
            </a:r>
            <a:r>
              <a:rPr sz="2000" spc="-35" dirty="0">
                <a:solidFill>
                  <a:srgbClr val="0000FF"/>
                </a:solidFill>
                <a:latin typeface="Times New Roman"/>
                <a:cs typeface="Times New Roman"/>
              </a:rPr>
              <a:t> </a:t>
            </a:r>
            <a:r>
              <a:rPr sz="2000" dirty="0">
                <a:solidFill>
                  <a:srgbClr val="0000FF"/>
                </a:solidFill>
                <a:latin typeface="Times New Roman"/>
                <a:cs typeface="Times New Roman"/>
              </a:rPr>
              <a:t>conseguenza</a:t>
            </a:r>
            <a:r>
              <a:rPr sz="2000" spc="-40" dirty="0">
                <a:solidFill>
                  <a:srgbClr val="0000FF"/>
                </a:solidFill>
                <a:latin typeface="Times New Roman"/>
                <a:cs typeface="Times New Roman"/>
              </a:rPr>
              <a:t> </a:t>
            </a:r>
            <a:r>
              <a:rPr sz="2000" dirty="0">
                <a:solidFill>
                  <a:srgbClr val="0000FF"/>
                </a:solidFill>
                <a:latin typeface="Times New Roman"/>
                <a:cs typeface="Times New Roman"/>
              </a:rPr>
              <a:t>classificheremo</a:t>
            </a:r>
            <a:r>
              <a:rPr sz="2000" spc="-40" dirty="0">
                <a:solidFill>
                  <a:srgbClr val="0000FF"/>
                </a:solidFill>
                <a:latin typeface="Times New Roman"/>
                <a:cs typeface="Times New Roman"/>
              </a:rPr>
              <a:t> </a:t>
            </a:r>
            <a:r>
              <a:rPr sz="2000" dirty="0">
                <a:solidFill>
                  <a:srgbClr val="0000FF"/>
                </a:solidFill>
                <a:latin typeface="Times New Roman"/>
                <a:cs typeface="Times New Roman"/>
              </a:rPr>
              <a:t>i</a:t>
            </a:r>
            <a:r>
              <a:rPr sz="2000" spc="-20" dirty="0">
                <a:solidFill>
                  <a:srgbClr val="0000FF"/>
                </a:solidFill>
                <a:latin typeface="Times New Roman"/>
                <a:cs typeface="Times New Roman"/>
              </a:rPr>
              <a:t> </a:t>
            </a:r>
            <a:r>
              <a:rPr sz="2000" dirty="0">
                <a:solidFill>
                  <a:srgbClr val="0000FF"/>
                </a:solidFill>
                <a:latin typeface="Times New Roman"/>
                <a:cs typeface="Times New Roman"/>
              </a:rPr>
              <a:t>polimeri</a:t>
            </a:r>
            <a:r>
              <a:rPr sz="2000" spc="-35" dirty="0">
                <a:solidFill>
                  <a:srgbClr val="0000FF"/>
                </a:solidFill>
                <a:latin typeface="Times New Roman"/>
                <a:cs typeface="Times New Roman"/>
              </a:rPr>
              <a:t> </a:t>
            </a:r>
            <a:r>
              <a:rPr sz="2000" spc="-25" dirty="0">
                <a:solidFill>
                  <a:srgbClr val="0000FF"/>
                </a:solidFill>
                <a:latin typeface="Times New Roman"/>
                <a:cs typeface="Times New Roman"/>
              </a:rPr>
              <a:t>in:</a:t>
            </a:r>
            <a:endParaRPr sz="2000" dirty="0">
              <a:latin typeface="Times New Roman"/>
              <a:cs typeface="Times New Roman"/>
            </a:endParaRPr>
          </a:p>
          <a:p>
            <a:pPr>
              <a:lnSpc>
                <a:spcPct val="100000"/>
              </a:lnSpc>
              <a:spcBef>
                <a:spcPts val="45"/>
              </a:spcBef>
            </a:pPr>
            <a:endParaRPr sz="2050" dirty="0">
              <a:latin typeface="Times New Roman"/>
              <a:cs typeface="Times New Roman"/>
            </a:endParaRPr>
          </a:p>
          <a:p>
            <a:pPr marL="354965" indent="-342900">
              <a:lnSpc>
                <a:spcPct val="100000"/>
              </a:lnSpc>
              <a:buAutoNum type="arabicParenR"/>
              <a:tabLst>
                <a:tab pos="354965" algn="l"/>
                <a:tab pos="355600" algn="l"/>
              </a:tabLst>
            </a:pPr>
            <a:r>
              <a:rPr sz="2000" b="1" dirty="0">
                <a:solidFill>
                  <a:srgbClr val="FF0000"/>
                </a:solidFill>
                <a:latin typeface="Times New Roman"/>
                <a:cs typeface="Times New Roman"/>
              </a:rPr>
              <a:t>polimeri</a:t>
            </a:r>
            <a:r>
              <a:rPr sz="2000" b="1" spc="-50" dirty="0">
                <a:solidFill>
                  <a:srgbClr val="FF0000"/>
                </a:solidFill>
                <a:latin typeface="Times New Roman"/>
                <a:cs typeface="Times New Roman"/>
              </a:rPr>
              <a:t> </a:t>
            </a:r>
            <a:r>
              <a:rPr sz="2000" b="1" dirty="0">
                <a:solidFill>
                  <a:srgbClr val="FF0000"/>
                </a:solidFill>
                <a:latin typeface="Times New Roman"/>
                <a:cs typeface="Times New Roman"/>
              </a:rPr>
              <a:t>da</a:t>
            </a:r>
            <a:r>
              <a:rPr sz="2000" b="1" spc="-30" dirty="0">
                <a:solidFill>
                  <a:srgbClr val="FF0000"/>
                </a:solidFill>
                <a:latin typeface="Times New Roman"/>
                <a:cs typeface="Times New Roman"/>
              </a:rPr>
              <a:t> </a:t>
            </a:r>
            <a:r>
              <a:rPr sz="2000" b="1" dirty="0">
                <a:solidFill>
                  <a:srgbClr val="FF0000"/>
                </a:solidFill>
                <a:latin typeface="Times New Roman"/>
                <a:cs typeface="Times New Roman"/>
              </a:rPr>
              <a:t>reazioni</a:t>
            </a:r>
            <a:r>
              <a:rPr sz="2000" b="1" spc="-25" dirty="0">
                <a:solidFill>
                  <a:srgbClr val="FF0000"/>
                </a:solidFill>
                <a:latin typeface="Times New Roman"/>
                <a:cs typeface="Times New Roman"/>
              </a:rPr>
              <a:t> </a:t>
            </a:r>
            <a:r>
              <a:rPr sz="2000" b="1" dirty="0">
                <a:solidFill>
                  <a:srgbClr val="FF0000"/>
                </a:solidFill>
                <a:latin typeface="Times New Roman"/>
                <a:cs typeface="Times New Roman"/>
              </a:rPr>
              <a:t>a</a:t>
            </a:r>
            <a:r>
              <a:rPr sz="2000" b="1" spc="-10" dirty="0">
                <a:solidFill>
                  <a:srgbClr val="FF0000"/>
                </a:solidFill>
                <a:latin typeface="Times New Roman"/>
                <a:cs typeface="Times New Roman"/>
              </a:rPr>
              <a:t> </a:t>
            </a:r>
            <a:r>
              <a:rPr sz="2000" b="1" spc="-20" dirty="0">
                <a:solidFill>
                  <a:srgbClr val="FF0000"/>
                </a:solidFill>
                <a:latin typeface="Times New Roman"/>
                <a:cs typeface="Times New Roman"/>
              </a:rPr>
              <a:t>stadi</a:t>
            </a:r>
            <a:endParaRPr sz="2000" dirty="0">
              <a:latin typeface="Times New Roman"/>
              <a:cs typeface="Times New Roman"/>
            </a:endParaRPr>
          </a:p>
          <a:p>
            <a:pPr marL="354965" indent="-342900">
              <a:lnSpc>
                <a:spcPct val="100000"/>
              </a:lnSpc>
              <a:buAutoNum type="arabicParenR"/>
              <a:tabLst>
                <a:tab pos="354965" algn="l"/>
                <a:tab pos="355600" algn="l"/>
              </a:tabLst>
            </a:pPr>
            <a:r>
              <a:rPr sz="2000" b="1" dirty="0">
                <a:solidFill>
                  <a:srgbClr val="FF0000"/>
                </a:solidFill>
                <a:latin typeface="Times New Roman"/>
                <a:cs typeface="Times New Roman"/>
              </a:rPr>
              <a:t>polimeri</a:t>
            </a:r>
            <a:r>
              <a:rPr sz="2000" b="1" spc="-45" dirty="0">
                <a:solidFill>
                  <a:srgbClr val="FF0000"/>
                </a:solidFill>
                <a:latin typeface="Times New Roman"/>
                <a:cs typeface="Times New Roman"/>
              </a:rPr>
              <a:t> </a:t>
            </a:r>
            <a:r>
              <a:rPr sz="2000" b="1" dirty="0">
                <a:solidFill>
                  <a:srgbClr val="FF0000"/>
                </a:solidFill>
                <a:latin typeface="Times New Roman"/>
                <a:cs typeface="Times New Roman"/>
              </a:rPr>
              <a:t>da</a:t>
            </a:r>
            <a:r>
              <a:rPr sz="2000" b="1" spc="-40" dirty="0">
                <a:solidFill>
                  <a:srgbClr val="FF0000"/>
                </a:solidFill>
                <a:latin typeface="Times New Roman"/>
                <a:cs typeface="Times New Roman"/>
              </a:rPr>
              <a:t> </a:t>
            </a:r>
            <a:r>
              <a:rPr sz="2000" b="1" dirty="0">
                <a:solidFill>
                  <a:srgbClr val="FF0000"/>
                </a:solidFill>
                <a:latin typeface="Times New Roman"/>
                <a:cs typeface="Times New Roman"/>
              </a:rPr>
              <a:t>reazioni</a:t>
            </a:r>
            <a:r>
              <a:rPr sz="2000" b="1" spc="-40" dirty="0">
                <a:solidFill>
                  <a:srgbClr val="FF0000"/>
                </a:solidFill>
                <a:latin typeface="Times New Roman"/>
                <a:cs typeface="Times New Roman"/>
              </a:rPr>
              <a:t> </a:t>
            </a:r>
            <a:r>
              <a:rPr sz="2000" b="1" dirty="0">
                <a:solidFill>
                  <a:srgbClr val="FF0000"/>
                </a:solidFill>
                <a:latin typeface="Times New Roman"/>
                <a:cs typeface="Times New Roman"/>
              </a:rPr>
              <a:t>a</a:t>
            </a:r>
            <a:r>
              <a:rPr sz="2000" b="1" spc="-20" dirty="0">
                <a:solidFill>
                  <a:srgbClr val="FF0000"/>
                </a:solidFill>
                <a:latin typeface="Times New Roman"/>
                <a:cs typeface="Times New Roman"/>
              </a:rPr>
              <a:t> </a:t>
            </a:r>
            <a:r>
              <a:rPr sz="2000" b="1" spc="-10" dirty="0">
                <a:solidFill>
                  <a:srgbClr val="FF0000"/>
                </a:solidFill>
                <a:latin typeface="Times New Roman"/>
                <a:cs typeface="Times New Roman"/>
              </a:rPr>
              <a:t>catena</a:t>
            </a:r>
            <a:endParaRPr sz="2000" dirty="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437" y="207645"/>
            <a:ext cx="3724275" cy="330835"/>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Times New Roman"/>
                <a:cs typeface="Times New Roman"/>
              </a:rPr>
              <a:t>POLIMERIZZAZIONE</a:t>
            </a:r>
            <a:r>
              <a:rPr sz="2000" b="1" spc="-60" dirty="0">
                <a:latin typeface="Times New Roman"/>
                <a:cs typeface="Times New Roman"/>
              </a:rPr>
              <a:t> </a:t>
            </a:r>
            <a:r>
              <a:rPr sz="2000" b="1" dirty="0">
                <a:latin typeface="Times New Roman"/>
                <a:cs typeface="Times New Roman"/>
              </a:rPr>
              <a:t>A</a:t>
            </a:r>
            <a:r>
              <a:rPr sz="2000" b="1" spc="-55" dirty="0">
                <a:latin typeface="Times New Roman"/>
                <a:cs typeface="Times New Roman"/>
              </a:rPr>
              <a:t> </a:t>
            </a:r>
            <a:r>
              <a:rPr sz="2000" b="1" spc="-10" dirty="0">
                <a:latin typeface="Times New Roman"/>
                <a:cs typeface="Times New Roman"/>
              </a:rPr>
              <a:t>STADI</a:t>
            </a:r>
            <a:endParaRPr sz="2000">
              <a:latin typeface="Times New Roman"/>
              <a:cs typeface="Times New Roman"/>
            </a:endParaRPr>
          </a:p>
        </p:txBody>
      </p:sp>
      <p:sp>
        <p:nvSpPr>
          <p:cNvPr id="3" name="object 3"/>
          <p:cNvSpPr txBox="1"/>
          <p:nvPr/>
        </p:nvSpPr>
        <p:spPr>
          <a:xfrm>
            <a:off x="397256" y="610870"/>
            <a:ext cx="5753735" cy="1671955"/>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0000FF"/>
                </a:solidFill>
                <a:latin typeface="Georgia"/>
                <a:cs typeface="Georgia"/>
              </a:rPr>
              <a:t>Le</a:t>
            </a:r>
            <a:r>
              <a:rPr sz="1800" spc="495" dirty="0">
                <a:solidFill>
                  <a:srgbClr val="0000FF"/>
                </a:solidFill>
                <a:latin typeface="Georgia"/>
                <a:cs typeface="Georgia"/>
              </a:rPr>
              <a:t> </a:t>
            </a:r>
            <a:r>
              <a:rPr sz="1800" dirty="0">
                <a:solidFill>
                  <a:srgbClr val="0000FF"/>
                </a:solidFill>
                <a:latin typeface="Georgia"/>
                <a:cs typeface="Georgia"/>
              </a:rPr>
              <a:t>polimerizzazioni</a:t>
            </a:r>
            <a:r>
              <a:rPr sz="1800" spc="490" dirty="0">
                <a:solidFill>
                  <a:srgbClr val="0000FF"/>
                </a:solidFill>
                <a:latin typeface="Georgia"/>
                <a:cs typeface="Georgia"/>
              </a:rPr>
              <a:t> </a:t>
            </a:r>
            <a:r>
              <a:rPr sz="1800" dirty="0">
                <a:solidFill>
                  <a:srgbClr val="0000FF"/>
                </a:solidFill>
                <a:latin typeface="Georgia"/>
                <a:cs typeface="Georgia"/>
              </a:rPr>
              <a:t>a</a:t>
            </a:r>
            <a:r>
              <a:rPr sz="1800" spc="495" dirty="0">
                <a:solidFill>
                  <a:srgbClr val="0000FF"/>
                </a:solidFill>
                <a:latin typeface="Georgia"/>
                <a:cs typeface="Georgia"/>
              </a:rPr>
              <a:t> </a:t>
            </a:r>
            <a:r>
              <a:rPr sz="1800" dirty="0">
                <a:solidFill>
                  <a:srgbClr val="0000FF"/>
                </a:solidFill>
                <a:latin typeface="Georgia"/>
                <a:cs typeface="Georgia"/>
              </a:rPr>
              <a:t>stadi</a:t>
            </a:r>
            <a:r>
              <a:rPr sz="1800" spc="475" dirty="0">
                <a:solidFill>
                  <a:srgbClr val="0000FF"/>
                </a:solidFill>
                <a:latin typeface="Georgia"/>
                <a:cs typeface="Georgia"/>
              </a:rPr>
              <a:t> </a:t>
            </a:r>
            <a:r>
              <a:rPr sz="1800" dirty="0">
                <a:solidFill>
                  <a:srgbClr val="0000FF"/>
                </a:solidFill>
                <a:latin typeface="Georgia"/>
                <a:cs typeface="Georgia"/>
              </a:rPr>
              <a:t>procedono</a:t>
            </a:r>
            <a:r>
              <a:rPr sz="1800" spc="484" dirty="0">
                <a:solidFill>
                  <a:srgbClr val="0000FF"/>
                </a:solidFill>
                <a:latin typeface="Georgia"/>
                <a:cs typeface="Georgia"/>
              </a:rPr>
              <a:t> </a:t>
            </a:r>
            <a:r>
              <a:rPr sz="1800" dirty="0">
                <a:solidFill>
                  <a:srgbClr val="0000FF"/>
                </a:solidFill>
                <a:latin typeface="Georgia"/>
                <a:cs typeface="Georgia"/>
              </a:rPr>
              <a:t>attraverso</a:t>
            </a:r>
            <a:r>
              <a:rPr sz="1800" spc="30" dirty="0">
                <a:solidFill>
                  <a:srgbClr val="0000FF"/>
                </a:solidFill>
                <a:latin typeface="Georgia"/>
                <a:cs typeface="Georgia"/>
              </a:rPr>
              <a:t>  </a:t>
            </a:r>
            <a:r>
              <a:rPr sz="1800" spc="-25" dirty="0">
                <a:solidFill>
                  <a:srgbClr val="0000FF"/>
                </a:solidFill>
                <a:latin typeface="Georgia"/>
                <a:cs typeface="Georgia"/>
              </a:rPr>
              <a:t>una </a:t>
            </a:r>
            <a:r>
              <a:rPr sz="1800" dirty="0">
                <a:solidFill>
                  <a:srgbClr val="0000FF"/>
                </a:solidFill>
                <a:latin typeface="Georgia"/>
                <a:cs typeface="Georgia"/>
              </a:rPr>
              <a:t>successione</a:t>
            </a:r>
            <a:r>
              <a:rPr sz="1800" spc="204" dirty="0">
                <a:solidFill>
                  <a:srgbClr val="0000FF"/>
                </a:solidFill>
                <a:latin typeface="Georgia"/>
                <a:cs typeface="Georgia"/>
              </a:rPr>
              <a:t> </a:t>
            </a:r>
            <a:r>
              <a:rPr sz="1800" dirty="0">
                <a:solidFill>
                  <a:srgbClr val="0000FF"/>
                </a:solidFill>
                <a:latin typeface="Georgia"/>
                <a:cs typeface="Georgia"/>
              </a:rPr>
              <a:t>di</a:t>
            </a:r>
            <a:r>
              <a:rPr sz="1800" spc="204" dirty="0">
                <a:solidFill>
                  <a:srgbClr val="0000FF"/>
                </a:solidFill>
                <a:latin typeface="Georgia"/>
                <a:cs typeface="Georgia"/>
              </a:rPr>
              <a:t> </a:t>
            </a:r>
            <a:r>
              <a:rPr sz="1800" dirty="0">
                <a:solidFill>
                  <a:srgbClr val="0000FF"/>
                </a:solidFill>
                <a:latin typeface="Georgia"/>
                <a:cs typeface="Georgia"/>
              </a:rPr>
              <a:t>processi</a:t>
            </a:r>
            <a:r>
              <a:rPr sz="1800" spc="204" dirty="0">
                <a:solidFill>
                  <a:srgbClr val="0000FF"/>
                </a:solidFill>
                <a:latin typeface="Georgia"/>
                <a:cs typeface="Georgia"/>
              </a:rPr>
              <a:t> </a:t>
            </a:r>
            <a:r>
              <a:rPr sz="1800" dirty="0">
                <a:solidFill>
                  <a:srgbClr val="0000FF"/>
                </a:solidFill>
                <a:latin typeface="Georgia"/>
                <a:cs typeface="Georgia"/>
              </a:rPr>
              <a:t>di</a:t>
            </a:r>
            <a:r>
              <a:rPr sz="1800" spc="195" dirty="0">
                <a:solidFill>
                  <a:srgbClr val="0000FF"/>
                </a:solidFill>
                <a:latin typeface="Georgia"/>
                <a:cs typeface="Georgia"/>
              </a:rPr>
              <a:t> </a:t>
            </a:r>
            <a:r>
              <a:rPr sz="1800" dirty="0">
                <a:solidFill>
                  <a:srgbClr val="0000FF"/>
                </a:solidFill>
                <a:latin typeface="Georgia"/>
                <a:cs typeface="Georgia"/>
              </a:rPr>
              <a:t>condensazione</a:t>
            </a:r>
            <a:r>
              <a:rPr sz="1800" spc="204" dirty="0">
                <a:solidFill>
                  <a:srgbClr val="0000FF"/>
                </a:solidFill>
                <a:latin typeface="Georgia"/>
                <a:cs typeface="Georgia"/>
              </a:rPr>
              <a:t> </a:t>
            </a:r>
            <a:r>
              <a:rPr sz="1800" dirty="0">
                <a:solidFill>
                  <a:srgbClr val="0000FF"/>
                </a:solidFill>
                <a:latin typeface="Georgia"/>
                <a:cs typeface="Georgia"/>
              </a:rPr>
              <a:t>che,</a:t>
            </a:r>
            <a:r>
              <a:rPr sz="1800" spc="200" dirty="0">
                <a:solidFill>
                  <a:srgbClr val="0000FF"/>
                </a:solidFill>
                <a:latin typeface="Georgia"/>
                <a:cs typeface="Georgia"/>
              </a:rPr>
              <a:t> </a:t>
            </a:r>
            <a:r>
              <a:rPr sz="1800" spc="-10" dirty="0">
                <a:solidFill>
                  <a:srgbClr val="0000FF"/>
                </a:solidFill>
                <a:latin typeface="Georgia"/>
                <a:cs typeface="Georgia"/>
              </a:rPr>
              <a:t>partendo </a:t>
            </a:r>
            <a:r>
              <a:rPr sz="1800" dirty="0">
                <a:solidFill>
                  <a:srgbClr val="0000FF"/>
                </a:solidFill>
                <a:latin typeface="Georgia"/>
                <a:cs typeface="Georgia"/>
              </a:rPr>
              <a:t>dal</a:t>
            </a:r>
            <a:r>
              <a:rPr sz="1800" spc="30" dirty="0">
                <a:solidFill>
                  <a:srgbClr val="0000FF"/>
                </a:solidFill>
                <a:latin typeface="Georgia"/>
                <a:cs typeface="Georgia"/>
              </a:rPr>
              <a:t>  </a:t>
            </a:r>
            <a:r>
              <a:rPr sz="1800" dirty="0">
                <a:solidFill>
                  <a:srgbClr val="0000FF"/>
                </a:solidFill>
                <a:latin typeface="Georgia"/>
                <a:cs typeface="Georgia"/>
              </a:rPr>
              <a:t>monomero,</a:t>
            </a:r>
            <a:r>
              <a:rPr sz="1800" spc="495" dirty="0">
                <a:solidFill>
                  <a:srgbClr val="0000FF"/>
                </a:solidFill>
                <a:latin typeface="Georgia"/>
                <a:cs typeface="Georgia"/>
              </a:rPr>
              <a:t> </a:t>
            </a:r>
            <a:r>
              <a:rPr sz="1800" dirty="0">
                <a:solidFill>
                  <a:srgbClr val="0000FF"/>
                </a:solidFill>
                <a:latin typeface="Georgia"/>
                <a:cs typeface="Georgia"/>
              </a:rPr>
              <a:t>portano</a:t>
            </a:r>
            <a:r>
              <a:rPr sz="1800" spc="35" dirty="0">
                <a:solidFill>
                  <a:srgbClr val="0000FF"/>
                </a:solidFill>
                <a:latin typeface="Georgia"/>
                <a:cs typeface="Georgia"/>
              </a:rPr>
              <a:t>  </a:t>
            </a:r>
            <a:r>
              <a:rPr sz="1800" dirty="0">
                <a:solidFill>
                  <a:srgbClr val="0000FF"/>
                </a:solidFill>
                <a:latin typeface="Georgia"/>
                <a:cs typeface="Georgia"/>
              </a:rPr>
              <a:t>alla</a:t>
            </a:r>
            <a:r>
              <a:rPr sz="1800" spc="35" dirty="0">
                <a:solidFill>
                  <a:srgbClr val="0000FF"/>
                </a:solidFill>
                <a:latin typeface="Georgia"/>
                <a:cs typeface="Georgia"/>
              </a:rPr>
              <a:t>  </a:t>
            </a:r>
            <a:r>
              <a:rPr sz="1800" dirty="0">
                <a:solidFill>
                  <a:srgbClr val="0000FF"/>
                </a:solidFill>
                <a:latin typeface="Georgia"/>
                <a:cs typeface="Georgia"/>
              </a:rPr>
              <a:t>formazione</a:t>
            </a:r>
            <a:r>
              <a:rPr sz="1800" spc="40" dirty="0">
                <a:solidFill>
                  <a:srgbClr val="0000FF"/>
                </a:solidFill>
                <a:latin typeface="Georgia"/>
                <a:cs typeface="Georgia"/>
              </a:rPr>
              <a:t>  </a:t>
            </a:r>
            <a:r>
              <a:rPr sz="1800" dirty="0">
                <a:solidFill>
                  <a:srgbClr val="0000FF"/>
                </a:solidFill>
                <a:latin typeface="Georgia"/>
                <a:cs typeface="Georgia"/>
              </a:rPr>
              <a:t>di</a:t>
            </a:r>
            <a:r>
              <a:rPr sz="1800" spc="495" dirty="0">
                <a:solidFill>
                  <a:srgbClr val="0000FF"/>
                </a:solidFill>
                <a:latin typeface="Georgia"/>
                <a:cs typeface="Georgia"/>
              </a:rPr>
              <a:t> </a:t>
            </a:r>
            <a:r>
              <a:rPr sz="1800" dirty="0">
                <a:solidFill>
                  <a:srgbClr val="0000FF"/>
                </a:solidFill>
                <a:latin typeface="Georgia"/>
                <a:cs typeface="Georgia"/>
              </a:rPr>
              <a:t>dimeri</a:t>
            </a:r>
            <a:r>
              <a:rPr sz="1800" spc="30" dirty="0">
                <a:solidFill>
                  <a:srgbClr val="0000FF"/>
                </a:solidFill>
                <a:latin typeface="Georgia"/>
                <a:cs typeface="Georgia"/>
              </a:rPr>
              <a:t>  </a:t>
            </a:r>
            <a:r>
              <a:rPr sz="1800" spc="-25" dirty="0">
                <a:solidFill>
                  <a:srgbClr val="0000FF"/>
                </a:solidFill>
                <a:latin typeface="Georgia"/>
                <a:cs typeface="Georgia"/>
              </a:rPr>
              <a:t>(2 </a:t>
            </a:r>
            <a:r>
              <a:rPr sz="1800" dirty="0">
                <a:solidFill>
                  <a:srgbClr val="0000FF"/>
                </a:solidFill>
                <a:latin typeface="Georgia"/>
                <a:cs typeface="Georgia"/>
              </a:rPr>
              <a:t>unità</a:t>
            </a:r>
            <a:r>
              <a:rPr sz="1800" spc="445" dirty="0">
                <a:solidFill>
                  <a:srgbClr val="0000FF"/>
                </a:solidFill>
                <a:latin typeface="Georgia"/>
                <a:cs typeface="Georgia"/>
              </a:rPr>
              <a:t> </a:t>
            </a:r>
            <a:r>
              <a:rPr sz="1800" dirty="0">
                <a:solidFill>
                  <a:srgbClr val="0000FF"/>
                </a:solidFill>
                <a:latin typeface="Georgia"/>
                <a:cs typeface="Georgia"/>
              </a:rPr>
              <a:t>di</a:t>
            </a:r>
            <a:r>
              <a:rPr sz="1800" spc="450" dirty="0">
                <a:solidFill>
                  <a:srgbClr val="0000FF"/>
                </a:solidFill>
                <a:latin typeface="Georgia"/>
                <a:cs typeface="Georgia"/>
              </a:rPr>
              <a:t> </a:t>
            </a:r>
            <a:r>
              <a:rPr sz="1800" dirty="0">
                <a:solidFill>
                  <a:srgbClr val="0000FF"/>
                </a:solidFill>
                <a:latin typeface="Georgia"/>
                <a:cs typeface="Georgia"/>
              </a:rPr>
              <a:t>ripetizione),</a:t>
            </a:r>
            <a:r>
              <a:rPr sz="1800" spc="450" dirty="0">
                <a:solidFill>
                  <a:srgbClr val="0000FF"/>
                </a:solidFill>
                <a:latin typeface="Georgia"/>
                <a:cs typeface="Georgia"/>
              </a:rPr>
              <a:t> </a:t>
            </a:r>
            <a:r>
              <a:rPr sz="1800" dirty="0">
                <a:solidFill>
                  <a:srgbClr val="0000FF"/>
                </a:solidFill>
                <a:latin typeface="Georgia"/>
                <a:cs typeface="Georgia"/>
              </a:rPr>
              <a:t>trimetri</a:t>
            </a:r>
            <a:r>
              <a:rPr sz="1800" spc="450" dirty="0">
                <a:solidFill>
                  <a:srgbClr val="0000FF"/>
                </a:solidFill>
                <a:latin typeface="Georgia"/>
                <a:cs typeface="Georgia"/>
              </a:rPr>
              <a:t> </a:t>
            </a:r>
            <a:r>
              <a:rPr sz="1800" dirty="0">
                <a:solidFill>
                  <a:srgbClr val="0000FF"/>
                </a:solidFill>
                <a:latin typeface="Georgia"/>
                <a:cs typeface="Georgia"/>
              </a:rPr>
              <a:t>(3</a:t>
            </a:r>
            <a:r>
              <a:rPr sz="1800" spc="450" dirty="0">
                <a:solidFill>
                  <a:srgbClr val="0000FF"/>
                </a:solidFill>
                <a:latin typeface="Georgia"/>
                <a:cs typeface="Georgia"/>
              </a:rPr>
              <a:t> </a:t>
            </a:r>
            <a:r>
              <a:rPr sz="1800" dirty="0">
                <a:solidFill>
                  <a:srgbClr val="0000FF"/>
                </a:solidFill>
                <a:latin typeface="Georgia"/>
                <a:cs typeface="Georgia"/>
              </a:rPr>
              <a:t>unità</a:t>
            </a:r>
            <a:r>
              <a:rPr sz="1800" spc="459" dirty="0">
                <a:solidFill>
                  <a:srgbClr val="0000FF"/>
                </a:solidFill>
                <a:latin typeface="Georgia"/>
                <a:cs typeface="Georgia"/>
              </a:rPr>
              <a:t> </a:t>
            </a:r>
            <a:r>
              <a:rPr sz="1800" dirty="0">
                <a:solidFill>
                  <a:srgbClr val="0000FF"/>
                </a:solidFill>
                <a:latin typeface="Georgia"/>
                <a:cs typeface="Georgia"/>
              </a:rPr>
              <a:t>di</a:t>
            </a:r>
            <a:r>
              <a:rPr sz="1800" spc="450" dirty="0">
                <a:solidFill>
                  <a:srgbClr val="0000FF"/>
                </a:solidFill>
                <a:latin typeface="Georgia"/>
                <a:cs typeface="Georgia"/>
              </a:rPr>
              <a:t> </a:t>
            </a:r>
            <a:r>
              <a:rPr sz="1800" spc="-10" dirty="0">
                <a:solidFill>
                  <a:srgbClr val="0000FF"/>
                </a:solidFill>
                <a:latin typeface="Georgia"/>
                <a:cs typeface="Georgia"/>
              </a:rPr>
              <a:t>ripetizione), </a:t>
            </a:r>
            <a:r>
              <a:rPr sz="1800" dirty="0">
                <a:solidFill>
                  <a:srgbClr val="0000FF"/>
                </a:solidFill>
                <a:latin typeface="Georgia"/>
                <a:cs typeface="Georgia"/>
              </a:rPr>
              <a:t>tetrametri</a:t>
            </a:r>
            <a:r>
              <a:rPr sz="1800" spc="80" dirty="0">
                <a:solidFill>
                  <a:srgbClr val="0000FF"/>
                </a:solidFill>
                <a:latin typeface="Georgia"/>
                <a:cs typeface="Georgia"/>
              </a:rPr>
              <a:t>  </a:t>
            </a:r>
            <a:r>
              <a:rPr sz="1800" dirty="0">
                <a:solidFill>
                  <a:srgbClr val="0000FF"/>
                </a:solidFill>
                <a:latin typeface="Georgia"/>
                <a:cs typeface="Georgia"/>
              </a:rPr>
              <a:t>e</a:t>
            </a:r>
            <a:r>
              <a:rPr sz="1800" spc="85" dirty="0">
                <a:solidFill>
                  <a:srgbClr val="0000FF"/>
                </a:solidFill>
                <a:latin typeface="Georgia"/>
                <a:cs typeface="Georgia"/>
              </a:rPr>
              <a:t>  </a:t>
            </a:r>
            <a:r>
              <a:rPr sz="1800" dirty="0">
                <a:solidFill>
                  <a:srgbClr val="0000FF"/>
                </a:solidFill>
                <a:latin typeface="Georgia"/>
                <a:cs typeface="Georgia"/>
              </a:rPr>
              <a:t>così</a:t>
            </a:r>
            <a:r>
              <a:rPr sz="1800" spc="85" dirty="0">
                <a:solidFill>
                  <a:srgbClr val="0000FF"/>
                </a:solidFill>
                <a:latin typeface="Georgia"/>
                <a:cs typeface="Georgia"/>
              </a:rPr>
              <a:t>  </a:t>
            </a:r>
            <a:r>
              <a:rPr sz="1800" dirty="0">
                <a:solidFill>
                  <a:srgbClr val="0000FF"/>
                </a:solidFill>
                <a:latin typeface="Georgia"/>
                <a:cs typeface="Georgia"/>
              </a:rPr>
              <a:t>via.</a:t>
            </a:r>
            <a:r>
              <a:rPr sz="1800" spc="80" dirty="0">
                <a:solidFill>
                  <a:srgbClr val="0000FF"/>
                </a:solidFill>
                <a:latin typeface="Georgia"/>
                <a:cs typeface="Georgia"/>
              </a:rPr>
              <a:t>  </a:t>
            </a:r>
            <a:r>
              <a:rPr sz="1800" dirty="0">
                <a:solidFill>
                  <a:srgbClr val="0000FF"/>
                </a:solidFill>
                <a:latin typeface="Georgia"/>
                <a:cs typeface="Georgia"/>
              </a:rPr>
              <a:t>Il</a:t>
            </a:r>
            <a:r>
              <a:rPr sz="1800" spc="80" dirty="0">
                <a:solidFill>
                  <a:srgbClr val="0000FF"/>
                </a:solidFill>
                <a:latin typeface="Georgia"/>
                <a:cs typeface="Georgia"/>
              </a:rPr>
              <a:t>  </a:t>
            </a:r>
            <a:r>
              <a:rPr sz="1800" dirty="0">
                <a:solidFill>
                  <a:srgbClr val="0000FF"/>
                </a:solidFill>
                <a:latin typeface="Georgia"/>
                <a:cs typeface="Georgia"/>
              </a:rPr>
              <a:t>processo</a:t>
            </a:r>
            <a:r>
              <a:rPr sz="1800" spc="85" dirty="0">
                <a:solidFill>
                  <a:srgbClr val="0000FF"/>
                </a:solidFill>
                <a:latin typeface="Georgia"/>
                <a:cs typeface="Georgia"/>
              </a:rPr>
              <a:t>  </a:t>
            </a:r>
            <a:r>
              <a:rPr sz="1800" dirty="0">
                <a:solidFill>
                  <a:srgbClr val="0000FF"/>
                </a:solidFill>
                <a:latin typeface="Georgia"/>
                <a:cs typeface="Georgia"/>
              </a:rPr>
              <a:t>va</a:t>
            </a:r>
            <a:r>
              <a:rPr sz="1800" spc="85" dirty="0">
                <a:solidFill>
                  <a:srgbClr val="0000FF"/>
                </a:solidFill>
                <a:latin typeface="Georgia"/>
                <a:cs typeface="Georgia"/>
              </a:rPr>
              <a:t>  </a:t>
            </a:r>
            <a:r>
              <a:rPr sz="1800" dirty="0">
                <a:solidFill>
                  <a:srgbClr val="0000FF"/>
                </a:solidFill>
                <a:latin typeface="Georgia"/>
                <a:cs typeface="Georgia"/>
              </a:rPr>
              <a:t>avanti</a:t>
            </a:r>
            <a:r>
              <a:rPr sz="1800" spc="85" dirty="0">
                <a:solidFill>
                  <a:srgbClr val="0000FF"/>
                </a:solidFill>
                <a:latin typeface="Georgia"/>
                <a:cs typeface="Georgia"/>
              </a:rPr>
              <a:t>  </a:t>
            </a:r>
            <a:r>
              <a:rPr sz="1800" dirty="0">
                <a:solidFill>
                  <a:srgbClr val="0000FF"/>
                </a:solidFill>
                <a:latin typeface="Georgia"/>
                <a:cs typeface="Georgia"/>
              </a:rPr>
              <a:t>con</a:t>
            </a:r>
            <a:r>
              <a:rPr sz="1800" spc="85" dirty="0">
                <a:solidFill>
                  <a:srgbClr val="0000FF"/>
                </a:solidFill>
                <a:latin typeface="Georgia"/>
                <a:cs typeface="Georgia"/>
              </a:rPr>
              <a:t>  </a:t>
            </a:r>
            <a:r>
              <a:rPr sz="1800" spc="-25" dirty="0">
                <a:solidFill>
                  <a:srgbClr val="0000FF"/>
                </a:solidFill>
                <a:latin typeface="Georgia"/>
                <a:cs typeface="Georgia"/>
              </a:rPr>
              <a:t>una </a:t>
            </a:r>
            <a:r>
              <a:rPr sz="1800" dirty="0">
                <a:solidFill>
                  <a:srgbClr val="0000FF"/>
                </a:solidFill>
                <a:latin typeface="Georgia"/>
                <a:cs typeface="Georgia"/>
              </a:rPr>
              <a:t>rapida</a:t>
            </a:r>
            <a:r>
              <a:rPr sz="1800" spc="155" dirty="0">
                <a:solidFill>
                  <a:srgbClr val="0000FF"/>
                </a:solidFill>
                <a:latin typeface="Georgia"/>
                <a:cs typeface="Georgia"/>
              </a:rPr>
              <a:t> </a:t>
            </a:r>
            <a:r>
              <a:rPr sz="1800" dirty="0">
                <a:solidFill>
                  <a:srgbClr val="0000FF"/>
                </a:solidFill>
                <a:latin typeface="Georgia"/>
                <a:cs typeface="Georgia"/>
              </a:rPr>
              <a:t>scomparsa</a:t>
            </a:r>
            <a:r>
              <a:rPr sz="1800" spc="170" dirty="0">
                <a:solidFill>
                  <a:srgbClr val="0000FF"/>
                </a:solidFill>
                <a:latin typeface="Georgia"/>
                <a:cs typeface="Georgia"/>
              </a:rPr>
              <a:t> </a:t>
            </a:r>
            <a:r>
              <a:rPr sz="1800" dirty="0">
                <a:solidFill>
                  <a:srgbClr val="0000FF"/>
                </a:solidFill>
                <a:latin typeface="Georgia"/>
                <a:cs typeface="Georgia"/>
              </a:rPr>
              <a:t>del</a:t>
            </a:r>
            <a:r>
              <a:rPr sz="1800" spc="175" dirty="0">
                <a:solidFill>
                  <a:srgbClr val="0000FF"/>
                </a:solidFill>
                <a:latin typeface="Georgia"/>
                <a:cs typeface="Georgia"/>
              </a:rPr>
              <a:t> </a:t>
            </a:r>
            <a:r>
              <a:rPr sz="1800" dirty="0">
                <a:solidFill>
                  <a:srgbClr val="0000FF"/>
                </a:solidFill>
                <a:latin typeface="Georgia"/>
                <a:cs typeface="Georgia"/>
              </a:rPr>
              <a:t>monomero,</a:t>
            </a:r>
            <a:r>
              <a:rPr sz="1800" spc="175" dirty="0">
                <a:solidFill>
                  <a:srgbClr val="0000FF"/>
                </a:solidFill>
                <a:latin typeface="Georgia"/>
                <a:cs typeface="Georgia"/>
              </a:rPr>
              <a:t> </a:t>
            </a:r>
            <a:r>
              <a:rPr sz="1800" dirty="0">
                <a:solidFill>
                  <a:srgbClr val="0000FF"/>
                </a:solidFill>
                <a:latin typeface="Georgia"/>
                <a:cs typeface="Georgia"/>
              </a:rPr>
              <a:t>una</a:t>
            </a:r>
            <a:r>
              <a:rPr sz="1800" spc="170" dirty="0">
                <a:solidFill>
                  <a:srgbClr val="0000FF"/>
                </a:solidFill>
                <a:latin typeface="Georgia"/>
                <a:cs typeface="Georgia"/>
              </a:rPr>
              <a:t> </a:t>
            </a:r>
            <a:r>
              <a:rPr sz="1800" dirty="0">
                <a:solidFill>
                  <a:srgbClr val="0000FF"/>
                </a:solidFill>
                <a:latin typeface="Georgia"/>
                <a:cs typeface="Georgia"/>
              </a:rPr>
              <a:t>forte</a:t>
            </a:r>
            <a:r>
              <a:rPr sz="1800" spc="195" dirty="0">
                <a:solidFill>
                  <a:srgbClr val="0000FF"/>
                </a:solidFill>
                <a:latin typeface="Georgia"/>
                <a:cs typeface="Georgia"/>
              </a:rPr>
              <a:t> </a:t>
            </a:r>
            <a:r>
              <a:rPr sz="1800" dirty="0">
                <a:solidFill>
                  <a:srgbClr val="0000FF"/>
                </a:solidFill>
                <a:latin typeface="Georgia"/>
                <a:cs typeface="Georgia"/>
              </a:rPr>
              <a:t>presenza</a:t>
            </a:r>
            <a:r>
              <a:rPr sz="1800" spc="180" dirty="0">
                <a:solidFill>
                  <a:srgbClr val="0000FF"/>
                </a:solidFill>
                <a:latin typeface="Georgia"/>
                <a:cs typeface="Georgia"/>
              </a:rPr>
              <a:t> </a:t>
            </a:r>
            <a:r>
              <a:rPr sz="1800" spc="-25" dirty="0">
                <a:solidFill>
                  <a:srgbClr val="0000FF"/>
                </a:solidFill>
                <a:latin typeface="Georgia"/>
                <a:cs typeface="Georgia"/>
              </a:rPr>
              <a:t>di</a:t>
            </a:r>
            <a:endParaRPr sz="1800" dirty="0">
              <a:latin typeface="Georgia"/>
              <a:cs typeface="Georgia"/>
            </a:endParaRPr>
          </a:p>
        </p:txBody>
      </p:sp>
      <p:sp>
        <p:nvSpPr>
          <p:cNvPr id="4" name="object 4"/>
          <p:cNvSpPr txBox="1"/>
          <p:nvPr/>
        </p:nvSpPr>
        <p:spPr>
          <a:xfrm>
            <a:off x="397256" y="2257171"/>
            <a:ext cx="5751830" cy="574675"/>
          </a:xfrm>
          <a:prstGeom prst="rect">
            <a:avLst/>
          </a:prstGeom>
        </p:spPr>
        <p:txBody>
          <a:bodyPr vert="horz" wrap="square" lIns="0" tIns="12700" rIns="0" bIns="0" rtlCol="0">
            <a:spAutoFit/>
          </a:bodyPr>
          <a:lstStyle/>
          <a:p>
            <a:pPr marL="12700" marR="5080">
              <a:lnSpc>
                <a:spcPct val="100000"/>
              </a:lnSpc>
              <a:spcBef>
                <a:spcPts val="100"/>
              </a:spcBef>
              <a:tabLst>
                <a:tab pos="1009015" algn="l"/>
                <a:tab pos="1143635" algn="l"/>
                <a:tab pos="1492250" algn="l"/>
                <a:tab pos="1551940" algn="l"/>
                <a:tab pos="1981835" algn="l"/>
                <a:tab pos="2370455" algn="l"/>
                <a:tab pos="2776220" algn="l"/>
                <a:tab pos="2839720" algn="l"/>
                <a:tab pos="3978275" algn="l"/>
                <a:tab pos="4056379" algn="l"/>
                <a:tab pos="4568190" algn="l"/>
                <a:tab pos="5622925" algn="l"/>
              </a:tabLst>
            </a:pPr>
            <a:r>
              <a:rPr sz="1800" spc="-10" dirty="0">
                <a:solidFill>
                  <a:srgbClr val="0000FF"/>
                </a:solidFill>
                <a:latin typeface="Georgia"/>
                <a:cs typeface="Georgia"/>
              </a:rPr>
              <a:t>oligomeri</a:t>
            </a:r>
            <a:r>
              <a:rPr sz="1800" dirty="0">
                <a:solidFill>
                  <a:srgbClr val="0000FF"/>
                </a:solidFill>
                <a:latin typeface="Georgia"/>
                <a:cs typeface="Georgia"/>
              </a:rPr>
              <a:t>		</a:t>
            </a:r>
            <a:r>
              <a:rPr sz="1800" spc="-25" dirty="0">
                <a:solidFill>
                  <a:srgbClr val="0000FF"/>
                </a:solidFill>
                <a:latin typeface="Georgia"/>
                <a:cs typeface="Georgia"/>
              </a:rPr>
              <a:t>ed</a:t>
            </a:r>
            <a:r>
              <a:rPr sz="1800" dirty="0">
                <a:solidFill>
                  <a:srgbClr val="0000FF"/>
                </a:solidFill>
                <a:latin typeface="Georgia"/>
                <a:cs typeface="Georgia"/>
              </a:rPr>
              <a:t>		</a:t>
            </a:r>
            <a:r>
              <a:rPr sz="1800" spc="-25" dirty="0">
                <a:solidFill>
                  <a:srgbClr val="0000FF"/>
                </a:solidFill>
                <a:latin typeface="Georgia"/>
                <a:cs typeface="Georgia"/>
              </a:rPr>
              <a:t>un</a:t>
            </a:r>
            <a:r>
              <a:rPr sz="1800" dirty="0">
                <a:solidFill>
                  <a:srgbClr val="0000FF"/>
                </a:solidFill>
                <a:latin typeface="Georgia"/>
                <a:cs typeface="Georgia"/>
              </a:rPr>
              <a:t>	</a:t>
            </a:r>
            <a:r>
              <a:rPr sz="1800" spc="-10" dirty="0">
                <a:solidFill>
                  <a:srgbClr val="0000FF"/>
                </a:solidFill>
                <a:latin typeface="Georgia"/>
                <a:cs typeface="Georgia"/>
              </a:rPr>
              <a:t>massa</a:t>
            </a:r>
            <a:r>
              <a:rPr sz="1800" dirty="0">
                <a:solidFill>
                  <a:srgbClr val="0000FF"/>
                </a:solidFill>
                <a:latin typeface="Georgia"/>
                <a:cs typeface="Georgia"/>
              </a:rPr>
              <a:t>	</a:t>
            </a:r>
            <a:r>
              <a:rPr sz="1800" spc="-10" dirty="0">
                <a:solidFill>
                  <a:srgbClr val="0000FF"/>
                </a:solidFill>
                <a:latin typeface="Georgia"/>
                <a:cs typeface="Georgia"/>
              </a:rPr>
              <a:t>molecolare</a:t>
            </a:r>
            <a:r>
              <a:rPr sz="1800" dirty="0">
                <a:solidFill>
                  <a:srgbClr val="0000FF"/>
                </a:solidFill>
                <a:latin typeface="Georgia"/>
                <a:cs typeface="Georgia"/>
              </a:rPr>
              <a:t>		</a:t>
            </a:r>
            <a:r>
              <a:rPr sz="1800" spc="-25" dirty="0">
                <a:solidFill>
                  <a:srgbClr val="0000FF"/>
                </a:solidFill>
                <a:latin typeface="Georgia"/>
                <a:cs typeface="Georgia"/>
              </a:rPr>
              <a:t>che</a:t>
            </a:r>
            <a:r>
              <a:rPr sz="1800" dirty="0">
                <a:solidFill>
                  <a:srgbClr val="0000FF"/>
                </a:solidFill>
                <a:latin typeface="Georgia"/>
                <a:cs typeface="Georgia"/>
              </a:rPr>
              <a:t>	</a:t>
            </a:r>
            <a:r>
              <a:rPr sz="1800" spc="-10" dirty="0">
                <a:solidFill>
                  <a:srgbClr val="0000FF"/>
                </a:solidFill>
                <a:latin typeface="Georgia"/>
                <a:cs typeface="Georgia"/>
              </a:rPr>
              <a:t>continua</a:t>
            </a:r>
            <a:r>
              <a:rPr sz="1800" dirty="0">
                <a:solidFill>
                  <a:srgbClr val="0000FF"/>
                </a:solidFill>
                <a:latin typeface="Georgia"/>
                <a:cs typeface="Georgia"/>
              </a:rPr>
              <a:t>	</a:t>
            </a:r>
            <a:r>
              <a:rPr sz="1800" spc="-50" dirty="0">
                <a:solidFill>
                  <a:srgbClr val="0000FF"/>
                </a:solidFill>
                <a:latin typeface="Georgia"/>
                <a:cs typeface="Georgia"/>
              </a:rPr>
              <a:t>a </a:t>
            </a:r>
            <a:r>
              <a:rPr sz="1800" spc="-10" dirty="0">
                <a:solidFill>
                  <a:srgbClr val="0000FF"/>
                </a:solidFill>
                <a:latin typeface="Georgia"/>
                <a:cs typeface="Georgia"/>
              </a:rPr>
              <a:t>crescere</a:t>
            </a:r>
            <a:r>
              <a:rPr sz="1800" dirty="0">
                <a:solidFill>
                  <a:srgbClr val="0000FF"/>
                </a:solidFill>
                <a:latin typeface="Georgia"/>
                <a:cs typeface="Georgia"/>
              </a:rPr>
              <a:t>	</a:t>
            </a:r>
            <a:r>
              <a:rPr sz="1800" spc="-25" dirty="0">
                <a:solidFill>
                  <a:srgbClr val="0000FF"/>
                </a:solidFill>
                <a:latin typeface="Georgia"/>
                <a:cs typeface="Georgia"/>
              </a:rPr>
              <a:t>nel</a:t>
            </a:r>
            <a:r>
              <a:rPr sz="1800" dirty="0">
                <a:solidFill>
                  <a:srgbClr val="0000FF"/>
                </a:solidFill>
                <a:latin typeface="Georgia"/>
                <a:cs typeface="Georgia"/>
              </a:rPr>
              <a:t>	</a:t>
            </a:r>
            <a:r>
              <a:rPr sz="1800" spc="-10" dirty="0">
                <a:solidFill>
                  <a:srgbClr val="0000FF"/>
                </a:solidFill>
                <a:latin typeface="Georgia"/>
                <a:cs typeface="Georgia"/>
              </a:rPr>
              <a:t>tempo.</a:t>
            </a:r>
            <a:r>
              <a:rPr sz="1800" dirty="0">
                <a:solidFill>
                  <a:srgbClr val="0000FF"/>
                </a:solidFill>
                <a:latin typeface="Georgia"/>
                <a:cs typeface="Georgia"/>
              </a:rPr>
              <a:t>	</a:t>
            </a:r>
            <a:r>
              <a:rPr sz="1800" spc="-25" dirty="0">
                <a:solidFill>
                  <a:srgbClr val="0000FF"/>
                </a:solidFill>
                <a:latin typeface="Georgia"/>
                <a:cs typeface="Georgia"/>
              </a:rPr>
              <a:t>Gli</a:t>
            </a:r>
            <a:r>
              <a:rPr sz="1800" dirty="0">
                <a:solidFill>
                  <a:srgbClr val="0000FF"/>
                </a:solidFill>
                <a:latin typeface="Georgia"/>
                <a:cs typeface="Georgia"/>
              </a:rPr>
              <a:t>		</a:t>
            </a:r>
            <a:r>
              <a:rPr sz="1800" spc="-10" dirty="0">
                <a:solidFill>
                  <a:srgbClr val="0000FF"/>
                </a:solidFill>
                <a:latin typeface="Georgia"/>
                <a:cs typeface="Georgia"/>
              </a:rPr>
              <a:t>oligomeri</a:t>
            </a:r>
            <a:r>
              <a:rPr sz="1800" dirty="0">
                <a:solidFill>
                  <a:srgbClr val="0000FF"/>
                </a:solidFill>
                <a:latin typeface="Georgia"/>
                <a:cs typeface="Georgia"/>
              </a:rPr>
              <a:t>	</a:t>
            </a:r>
            <a:r>
              <a:rPr sz="1800" spc="-10" dirty="0">
                <a:solidFill>
                  <a:srgbClr val="0000FF"/>
                </a:solidFill>
                <a:latin typeface="Georgia"/>
                <a:cs typeface="Georgia"/>
              </a:rPr>
              <a:t>formati</a:t>
            </a:r>
            <a:endParaRPr sz="1800">
              <a:latin typeface="Georgia"/>
              <a:cs typeface="Georgia"/>
            </a:endParaRPr>
          </a:p>
        </p:txBody>
      </p:sp>
      <p:sp>
        <p:nvSpPr>
          <p:cNvPr id="5" name="object 5"/>
          <p:cNvSpPr txBox="1"/>
          <p:nvPr/>
        </p:nvSpPr>
        <p:spPr>
          <a:xfrm>
            <a:off x="5291709" y="2531745"/>
            <a:ext cx="85979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000FF"/>
                </a:solidFill>
                <a:latin typeface="Georgia"/>
                <a:cs typeface="Georgia"/>
              </a:rPr>
              <a:t>possono</a:t>
            </a:r>
            <a:endParaRPr sz="1800">
              <a:latin typeface="Georgia"/>
              <a:cs typeface="Georgia"/>
            </a:endParaRPr>
          </a:p>
        </p:txBody>
      </p:sp>
      <p:sp>
        <p:nvSpPr>
          <p:cNvPr id="6" name="object 6"/>
          <p:cNvSpPr txBox="1"/>
          <p:nvPr/>
        </p:nvSpPr>
        <p:spPr>
          <a:xfrm>
            <a:off x="370522" y="2872182"/>
            <a:ext cx="7706678" cy="3272691"/>
          </a:xfrm>
          <a:prstGeom prst="rect">
            <a:avLst/>
          </a:prstGeom>
        </p:spPr>
        <p:txBody>
          <a:bodyPr vert="horz" wrap="square" lIns="0" tIns="12700" rIns="0" bIns="0" rtlCol="0">
            <a:spAutoFit/>
          </a:bodyPr>
          <a:lstStyle/>
          <a:p>
            <a:pPr marL="63500">
              <a:lnSpc>
                <a:spcPct val="100000"/>
              </a:lnSpc>
              <a:spcBef>
                <a:spcPts val="100"/>
              </a:spcBef>
            </a:pPr>
            <a:r>
              <a:rPr sz="1800" dirty="0">
                <a:solidFill>
                  <a:srgbClr val="0000FF"/>
                </a:solidFill>
                <a:latin typeface="Georgia"/>
                <a:cs typeface="Georgia"/>
              </a:rPr>
              <a:t>legarsi</a:t>
            </a:r>
            <a:r>
              <a:rPr sz="1800" spc="-20" dirty="0">
                <a:solidFill>
                  <a:srgbClr val="0000FF"/>
                </a:solidFill>
                <a:latin typeface="Georgia"/>
                <a:cs typeface="Georgia"/>
              </a:rPr>
              <a:t> </a:t>
            </a:r>
            <a:r>
              <a:rPr sz="1800" dirty="0">
                <a:solidFill>
                  <a:srgbClr val="0000FF"/>
                </a:solidFill>
                <a:latin typeface="Georgia"/>
                <a:cs typeface="Georgia"/>
              </a:rPr>
              <a:t>tra</a:t>
            </a:r>
            <a:r>
              <a:rPr sz="1800" spc="-5" dirty="0">
                <a:solidFill>
                  <a:srgbClr val="0000FF"/>
                </a:solidFill>
                <a:latin typeface="Georgia"/>
                <a:cs typeface="Georgia"/>
              </a:rPr>
              <a:t> </a:t>
            </a:r>
            <a:r>
              <a:rPr sz="1800" dirty="0">
                <a:solidFill>
                  <a:srgbClr val="0000FF"/>
                </a:solidFill>
                <a:latin typeface="Georgia"/>
                <a:cs typeface="Georgia"/>
              </a:rPr>
              <a:t>di loro</a:t>
            </a:r>
            <a:r>
              <a:rPr sz="1800" spc="-10" dirty="0">
                <a:solidFill>
                  <a:srgbClr val="0000FF"/>
                </a:solidFill>
                <a:latin typeface="Georgia"/>
                <a:cs typeface="Georgia"/>
              </a:rPr>
              <a:t> </a:t>
            </a:r>
            <a:r>
              <a:rPr sz="1800" dirty="0">
                <a:solidFill>
                  <a:srgbClr val="0000FF"/>
                </a:solidFill>
                <a:latin typeface="Georgia"/>
                <a:cs typeface="Georgia"/>
              </a:rPr>
              <a:t>a</a:t>
            </a:r>
            <a:r>
              <a:rPr sz="1800" spc="-10" dirty="0">
                <a:solidFill>
                  <a:srgbClr val="0000FF"/>
                </a:solidFill>
                <a:latin typeface="Georgia"/>
                <a:cs typeface="Georgia"/>
              </a:rPr>
              <a:t> </a:t>
            </a:r>
            <a:r>
              <a:rPr sz="1800" dirty="0">
                <a:solidFill>
                  <a:srgbClr val="0000FF"/>
                </a:solidFill>
                <a:latin typeface="Georgia"/>
                <a:cs typeface="Georgia"/>
              </a:rPr>
              <a:t>formare</a:t>
            </a:r>
            <a:r>
              <a:rPr sz="1800" spc="10" dirty="0">
                <a:solidFill>
                  <a:srgbClr val="0000FF"/>
                </a:solidFill>
                <a:latin typeface="Georgia"/>
                <a:cs typeface="Georgia"/>
              </a:rPr>
              <a:t> </a:t>
            </a:r>
            <a:r>
              <a:rPr sz="1800" dirty="0">
                <a:solidFill>
                  <a:srgbClr val="0000FF"/>
                </a:solidFill>
                <a:latin typeface="Georgia"/>
                <a:cs typeface="Georgia"/>
              </a:rPr>
              <a:t>catene </a:t>
            </a:r>
            <a:r>
              <a:rPr sz="1800" spc="-10" dirty="0">
                <a:solidFill>
                  <a:srgbClr val="0000FF"/>
                </a:solidFill>
                <a:latin typeface="Georgia"/>
                <a:cs typeface="Georgia"/>
              </a:rPr>
              <a:t>lunghe.</a:t>
            </a:r>
            <a:endParaRPr sz="1800" dirty="0">
              <a:latin typeface="Georgia"/>
              <a:cs typeface="Georgia"/>
            </a:endParaRPr>
          </a:p>
          <a:p>
            <a:pPr>
              <a:lnSpc>
                <a:spcPct val="100000"/>
              </a:lnSpc>
              <a:spcBef>
                <a:spcPts val="25"/>
              </a:spcBef>
            </a:pPr>
            <a:endParaRPr sz="1850" dirty="0">
              <a:latin typeface="Georgia"/>
              <a:cs typeface="Georgia"/>
            </a:endParaRPr>
          </a:p>
          <a:p>
            <a:pPr marL="1956435">
              <a:lnSpc>
                <a:spcPct val="100000"/>
              </a:lnSpc>
            </a:pPr>
            <a:r>
              <a:rPr sz="2000" dirty="0">
                <a:solidFill>
                  <a:srgbClr val="0000FF"/>
                </a:solidFill>
                <a:latin typeface="Cambria Math"/>
                <a:cs typeface="Cambria Math"/>
              </a:rPr>
              <a:t>𝑴</a:t>
            </a:r>
            <a:r>
              <a:rPr sz="2175" baseline="-15325" dirty="0">
                <a:solidFill>
                  <a:srgbClr val="0000FF"/>
                </a:solidFill>
                <a:latin typeface="Cambria Math"/>
                <a:cs typeface="Cambria Math"/>
              </a:rPr>
              <a:t>𝒏</a:t>
            </a:r>
            <a:r>
              <a:rPr sz="2175" spc="292" baseline="-15325" dirty="0">
                <a:solidFill>
                  <a:srgbClr val="0000FF"/>
                </a:solidFill>
                <a:latin typeface="Cambria Math"/>
                <a:cs typeface="Cambria Math"/>
              </a:rPr>
              <a:t> </a:t>
            </a:r>
            <a:r>
              <a:rPr sz="2000" dirty="0">
                <a:solidFill>
                  <a:srgbClr val="0000FF"/>
                </a:solidFill>
                <a:latin typeface="Cambria Math"/>
                <a:cs typeface="Cambria Math"/>
              </a:rPr>
              <a:t>+</a:t>
            </a:r>
            <a:r>
              <a:rPr sz="2000" spc="5" dirty="0">
                <a:solidFill>
                  <a:srgbClr val="0000FF"/>
                </a:solidFill>
                <a:latin typeface="Cambria Math"/>
                <a:cs typeface="Cambria Math"/>
              </a:rPr>
              <a:t> </a:t>
            </a:r>
            <a:r>
              <a:rPr sz="2000" spc="-10" dirty="0">
                <a:solidFill>
                  <a:srgbClr val="0000FF"/>
                </a:solidFill>
                <a:latin typeface="Cambria Math"/>
                <a:cs typeface="Cambria Math"/>
              </a:rPr>
              <a:t>𝑴</a:t>
            </a:r>
            <a:r>
              <a:rPr sz="2175" spc="-15" baseline="-15325" dirty="0">
                <a:solidFill>
                  <a:srgbClr val="0000FF"/>
                </a:solidFill>
                <a:latin typeface="Cambria Math"/>
                <a:cs typeface="Cambria Math"/>
              </a:rPr>
              <a:t>𝒑</a:t>
            </a:r>
            <a:r>
              <a:rPr sz="2000" spc="-10" dirty="0">
                <a:solidFill>
                  <a:srgbClr val="0000FF"/>
                </a:solidFill>
                <a:latin typeface="Symbol"/>
                <a:cs typeface="Symbol"/>
              </a:rPr>
              <a:t></a:t>
            </a:r>
            <a:r>
              <a:rPr sz="2000" spc="-10" dirty="0">
                <a:solidFill>
                  <a:srgbClr val="0000FF"/>
                </a:solidFill>
                <a:latin typeface="Cambria Math"/>
                <a:cs typeface="Cambria Math"/>
              </a:rPr>
              <a:t>𝑴</a:t>
            </a:r>
            <a:r>
              <a:rPr sz="2175" spc="-15" baseline="-15325" dirty="0">
                <a:solidFill>
                  <a:srgbClr val="0000FF"/>
                </a:solidFill>
                <a:latin typeface="Cambria Math"/>
                <a:cs typeface="Cambria Math"/>
              </a:rPr>
              <a:t>𝒏+𝒑</a:t>
            </a:r>
            <a:endParaRPr sz="2175" baseline="-15325" dirty="0">
              <a:latin typeface="Cambria Math"/>
              <a:cs typeface="Cambria Math"/>
            </a:endParaRPr>
          </a:p>
          <a:p>
            <a:pPr marL="63500" marR="1412875">
              <a:lnSpc>
                <a:spcPct val="100000"/>
              </a:lnSpc>
              <a:spcBef>
                <a:spcPts val="2410"/>
              </a:spcBef>
              <a:tabLst>
                <a:tab pos="572135" algn="l"/>
                <a:tab pos="1326515" algn="l"/>
                <a:tab pos="1691005" algn="l"/>
                <a:tab pos="2715260" algn="l"/>
                <a:tab pos="4260850" algn="l"/>
                <a:tab pos="5073650" algn="l"/>
                <a:tab pos="5403850" algn="l"/>
              </a:tabLst>
            </a:pPr>
            <a:r>
              <a:rPr sz="1800" spc="-25" dirty="0">
                <a:solidFill>
                  <a:srgbClr val="0000FF"/>
                </a:solidFill>
                <a:latin typeface="Georgia"/>
                <a:cs typeface="Georgia"/>
              </a:rPr>
              <a:t>Per</a:t>
            </a:r>
            <a:r>
              <a:rPr sz="1800" dirty="0">
                <a:solidFill>
                  <a:srgbClr val="0000FF"/>
                </a:solidFill>
                <a:latin typeface="Georgia"/>
                <a:cs typeface="Georgia"/>
              </a:rPr>
              <a:t>	</a:t>
            </a:r>
            <a:r>
              <a:rPr sz="1800" spc="-10" dirty="0">
                <a:solidFill>
                  <a:srgbClr val="0000FF"/>
                </a:solidFill>
                <a:latin typeface="Georgia"/>
                <a:cs typeface="Georgia"/>
              </a:rPr>
              <a:t>tempi</a:t>
            </a:r>
            <a:r>
              <a:rPr sz="1800" dirty="0">
                <a:solidFill>
                  <a:srgbClr val="0000FF"/>
                </a:solidFill>
                <a:latin typeface="Georgia"/>
                <a:cs typeface="Georgia"/>
              </a:rPr>
              <a:t>	</a:t>
            </a:r>
            <a:r>
              <a:rPr sz="1800" spc="-25" dirty="0">
                <a:solidFill>
                  <a:srgbClr val="0000FF"/>
                </a:solidFill>
                <a:latin typeface="Georgia"/>
                <a:cs typeface="Georgia"/>
              </a:rPr>
              <a:t>di</a:t>
            </a:r>
            <a:r>
              <a:rPr sz="1800" dirty="0">
                <a:solidFill>
                  <a:srgbClr val="0000FF"/>
                </a:solidFill>
                <a:latin typeface="Georgia"/>
                <a:cs typeface="Georgia"/>
              </a:rPr>
              <a:t>	</a:t>
            </a:r>
            <a:r>
              <a:rPr sz="1800" spc="-10" dirty="0">
                <a:solidFill>
                  <a:srgbClr val="0000FF"/>
                </a:solidFill>
                <a:latin typeface="Georgia"/>
                <a:cs typeface="Georgia"/>
              </a:rPr>
              <a:t>reazione</a:t>
            </a:r>
            <a:r>
              <a:rPr sz="1800" dirty="0">
                <a:solidFill>
                  <a:srgbClr val="0000FF"/>
                </a:solidFill>
                <a:latin typeface="Georgia"/>
                <a:cs typeface="Georgia"/>
              </a:rPr>
              <a:t>	</a:t>
            </a:r>
            <a:r>
              <a:rPr sz="1800" spc="-10" dirty="0">
                <a:solidFill>
                  <a:srgbClr val="0000FF"/>
                </a:solidFill>
                <a:latin typeface="Georgia"/>
                <a:cs typeface="Georgia"/>
              </a:rPr>
              <a:t>infinitamente</a:t>
            </a:r>
            <a:r>
              <a:rPr sz="1800" dirty="0">
                <a:solidFill>
                  <a:srgbClr val="0000FF"/>
                </a:solidFill>
                <a:latin typeface="Georgia"/>
                <a:cs typeface="Georgia"/>
              </a:rPr>
              <a:t>	</a:t>
            </a:r>
            <a:r>
              <a:rPr sz="1800" spc="-10" dirty="0">
                <a:solidFill>
                  <a:srgbClr val="0000FF"/>
                </a:solidFill>
                <a:latin typeface="Georgia"/>
                <a:cs typeface="Georgia"/>
              </a:rPr>
              <a:t>lunghi</a:t>
            </a:r>
            <a:r>
              <a:rPr sz="1800" dirty="0">
                <a:solidFill>
                  <a:srgbClr val="0000FF"/>
                </a:solidFill>
                <a:latin typeface="Georgia"/>
                <a:cs typeface="Georgia"/>
              </a:rPr>
              <a:t>	</a:t>
            </a:r>
            <a:r>
              <a:rPr sz="1800" spc="-25" dirty="0">
                <a:solidFill>
                  <a:srgbClr val="0000FF"/>
                </a:solidFill>
                <a:latin typeface="Georgia"/>
                <a:cs typeface="Georgia"/>
              </a:rPr>
              <a:t>si</a:t>
            </a:r>
            <a:r>
              <a:rPr sz="1800" dirty="0">
                <a:solidFill>
                  <a:srgbClr val="0000FF"/>
                </a:solidFill>
                <a:latin typeface="Georgia"/>
                <a:cs typeface="Georgia"/>
              </a:rPr>
              <a:t>	</a:t>
            </a:r>
            <a:r>
              <a:rPr sz="1800" spc="-25" dirty="0">
                <a:solidFill>
                  <a:srgbClr val="0000FF"/>
                </a:solidFill>
                <a:latin typeface="Georgia"/>
                <a:cs typeface="Georgia"/>
              </a:rPr>
              <a:t>può </a:t>
            </a:r>
            <a:r>
              <a:rPr sz="1800" dirty="0">
                <a:solidFill>
                  <a:srgbClr val="0000FF"/>
                </a:solidFill>
                <a:latin typeface="Georgia"/>
                <a:cs typeface="Georgia"/>
              </a:rPr>
              <a:t>ottenere,</a:t>
            </a:r>
            <a:r>
              <a:rPr sz="1800" spc="-15" dirty="0">
                <a:solidFill>
                  <a:srgbClr val="0000FF"/>
                </a:solidFill>
                <a:latin typeface="Georgia"/>
                <a:cs typeface="Georgia"/>
              </a:rPr>
              <a:t> </a:t>
            </a:r>
            <a:r>
              <a:rPr sz="1800" dirty="0">
                <a:solidFill>
                  <a:srgbClr val="0000FF"/>
                </a:solidFill>
                <a:latin typeface="Georgia"/>
                <a:cs typeface="Georgia"/>
              </a:rPr>
              <a:t>almeno</a:t>
            </a:r>
            <a:r>
              <a:rPr sz="1800" spc="-10" dirty="0">
                <a:solidFill>
                  <a:srgbClr val="0000FF"/>
                </a:solidFill>
                <a:latin typeface="Georgia"/>
                <a:cs typeface="Georgia"/>
              </a:rPr>
              <a:t> </a:t>
            </a:r>
            <a:r>
              <a:rPr sz="1800" dirty="0">
                <a:solidFill>
                  <a:srgbClr val="0000FF"/>
                </a:solidFill>
                <a:latin typeface="Georgia"/>
                <a:cs typeface="Georgia"/>
              </a:rPr>
              <a:t>in</a:t>
            </a:r>
            <a:r>
              <a:rPr sz="1800" spc="-10" dirty="0">
                <a:solidFill>
                  <a:srgbClr val="0000FF"/>
                </a:solidFill>
                <a:latin typeface="Georgia"/>
                <a:cs typeface="Georgia"/>
              </a:rPr>
              <a:t> </a:t>
            </a:r>
            <a:r>
              <a:rPr sz="1800" dirty="0">
                <a:solidFill>
                  <a:srgbClr val="0000FF"/>
                </a:solidFill>
                <a:latin typeface="Georgia"/>
                <a:cs typeface="Georgia"/>
              </a:rPr>
              <a:t>teoria,</a:t>
            </a:r>
            <a:r>
              <a:rPr sz="1800" spc="10" dirty="0">
                <a:solidFill>
                  <a:srgbClr val="0000FF"/>
                </a:solidFill>
                <a:latin typeface="Georgia"/>
                <a:cs typeface="Georgia"/>
              </a:rPr>
              <a:t> </a:t>
            </a:r>
            <a:r>
              <a:rPr sz="1800" dirty="0">
                <a:solidFill>
                  <a:srgbClr val="0000FF"/>
                </a:solidFill>
                <a:latin typeface="Georgia"/>
                <a:cs typeface="Georgia"/>
              </a:rPr>
              <a:t>un’unica</a:t>
            </a:r>
            <a:r>
              <a:rPr sz="1800" spc="-5" dirty="0">
                <a:solidFill>
                  <a:srgbClr val="0000FF"/>
                </a:solidFill>
                <a:latin typeface="Georgia"/>
                <a:cs typeface="Georgia"/>
              </a:rPr>
              <a:t> </a:t>
            </a:r>
            <a:r>
              <a:rPr sz="1800" spc="-10" dirty="0">
                <a:solidFill>
                  <a:srgbClr val="0000FF"/>
                </a:solidFill>
                <a:latin typeface="Georgia"/>
                <a:cs typeface="Georgia"/>
              </a:rPr>
              <a:t>macromolecola.</a:t>
            </a:r>
            <a:endParaRPr sz="1800" dirty="0">
              <a:latin typeface="Georgia"/>
              <a:cs typeface="Georgia"/>
            </a:endParaRPr>
          </a:p>
          <a:p>
            <a:pPr>
              <a:lnSpc>
                <a:spcPct val="100000"/>
              </a:lnSpc>
              <a:spcBef>
                <a:spcPts val="50"/>
              </a:spcBef>
            </a:pPr>
            <a:endParaRPr sz="2650" dirty="0">
              <a:latin typeface="Georgia"/>
              <a:cs typeface="Georgia"/>
            </a:endParaRPr>
          </a:p>
          <a:p>
            <a:pPr marL="140335">
              <a:lnSpc>
                <a:spcPct val="100000"/>
              </a:lnSpc>
            </a:pPr>
            <a:r>
              <a:rPr sz="1800" b="1" dirty="0">
                <a:solidFill>
                  <a:srgbClr val="0000FF"/>
                </a:solidFill>
                <a:latin typeface="Georgia"/>
                <a:cs typeface="Georgia"/>
              </a:rPr>
              <a:t>Esempi</a:t>
            </a:r>
            <a:r>
              <a:rPr sz="1800" b="1" spc="-25" dirty="0">
                <a:solidFill>
                  <a:srgbClr val="0000FF"/>
                </a:solidFill>
                <a:latin typeface="Georgia"/>
                <a:cs typeface="Georgia"/>
              </a:rPr>
              <a:t> </a:t>
            </a:r>
            <a:r>
              <a:rPr sz="1800" b="1" dirty="0">
                <a:solidFill>
                  <a:srgbClr val="0000FF"/>
                </a:solidFill>
                <a:latin typeface="Georgia"/>
                <a:cs typeface="Georgia"/>
              </a:rPr>
              <a:t>di</a:t>
            </a:r>
            <a:r>
              <a:rPr sz="1800" b="1" spc="-35" dirty="0">
                <a:solidFill>
                  <a:srgbClr val="0000FF"/>
                </a:solidFill>
                <a:latin typeface="Georgia"/>
                <a:cs typeface="Georgia"/>
              </a:rPr>
              <a:t> </a:t>
            </a:r>
            <a:r>
              <a:rPr sz="1800" b="1" dirty="0">
                <a:solidFill>
                  <a:srgbClr val="0000FF"/>
                </a:solidFill>
                <a:latin typeface="Georgia"/>
                <a:cs typeface="Georgia"/>
              </a:rPr>
              <a:t>policondensazione</a:t>
            </a:r>
            <a:r>
              <a:rPr sz="1800" b="1" spc="5" dirty="0">
                <a:solidFill>
                  <a:srgbClr val="0000FF"/>
                </a:solidFill>
                <a:latin typeface="Georgia"/>
                <a:cs typeface="Georgia"/>
              </a:rPr>
              <a:t> </a:t>
            </a:r>
            <a:r>
              <a:rPr sz="1800" b="1" dirty="0">
                <a:solidFill>
                  <a:srgbClr val="0000FF"/>
                </a:solidFill>
                <a:latin typeface="Georgia"/>
                <a:cs typeface="Georgia"/>
              </a:rPr>
              <a:t>a</a:t>
            </a:r>
            <a:r>
              <a:rPr sz="1800" b="1" spc="-30" dirty="0">
                <a:solidFill>
                  <a:srgbClr val="0000FF"/>
                </a:solidFill>
                <a:latin typeface="Georgia"/>
                <a:cs typeface="Georgia"/>
              </a:rPr>
              <a:t> </a:t>
            </a:r>
            <a:r>
              <a:rPr sz="1800" b="1" spc="-10" dirty="0">
                <a:solidFill>
                  <a:srgbClr val="0000FF"/>
                </a:solidFill>
                <a:latin typeface="Georgia"/>
                <a:cs typeface="Georgia"/>
              </a:rPr>
              <a:t>stadi:</a:t>
            </a:r>
            <a:endParaRPr sz="1800" dirty="0">
              <a:latin typeface="Georgia"/>
              <a:cs typeface="Georgia"/>
            </a:endParaRPr>
          </a:p>
          <a:p>
            <a:pPr marL="426720" indent="-287020">
              <a:lnSpc>
                <a:spcPct val="100000"/>
              </a:lnSpc>
              <a:buFont typeface="Arial"/>
              <a:buChar char="•"/>
              <a:tabLst>
                <a:tab pos="426720" algn="l"/>
                <a:tab pos="427355" algn="l"/>
              </a:tabLst>
            </a:pPr>
            <a:r>
              <a:rPr sz="1800" dirty="0">
                <a:solidFill>
                  <a:srgbClr val="0000FF"/>
                </a:solidFill>
                <a:latin typeface="Georgia"/>
                <a:cs typeface="Georgia"/>
              </a:rPr>
              <a:t>la</a:t>
            </a:r>
            <a:r>
              <a:rPr sz="1800" spc="-15" dirty="0">
                <a:solidFill>
                  <a:srgbClr val="0000FF"/>
                </a:solidFill>
                <a:latin typeface="Georgia"/>
                <a:cs typeface="Georgia"/>
              </a:rPr>
              <a:t> </a:t>
            </a:r>
            <a:r>
              <a:rPr sz="1800" dirty="0">
                <a:solidFill>
                  <a:srgbClr val="0000FF"/>
                </a:solidFill>
                <a:latin typeface="Georgia"/>
                <a:cs typeface="Georgia"/>
              </a:rPr>
              <a:t>poliammide 6</a:t>
            </a:r>
            <a:r>
              <a:rPr sz="1800" spc="-25" dirty="0">
                <a:solidFill>
                  <a:srgbClr val="0000FF"/>
                </a:solidFill>
                <a:latin typeface="Georgia"/>
                <a:cs typeface="Georgia"/>
              </a:rPr>
              <a:t> </a:t>
            </a:r>
            <a:r>
              <a:rPr sz="1800" dirty="0">
                <a:solidFill>
                  <a:srgbClr val="0000FF"/>
                </a:solidFill>
                <a:latin typeface="Georgia"/>
                <a:cs typeface="Georgia"/>
              </a:rPr>
              <a:t>a partire</a:t>
            </a:r>
            <a:r>
              <a:rPr sz="1800" spc="-20" dirty="0">
                <a:solidFill>
                  <a:srgbClr val="0000FF"/>
                </a:solidFill>
                <a:latin typeface="Georgia"/>
                <a:cs typeface="Georgia"/>
              </a:rPr>
              <a:t> </a:t>
            </a:r>
            <a:r>
              <a:rPr sz="1800" dirty="0">
                <a:solidFill>
                  <a:srgbClr val="0000FF"/>
                </a:solidFill>
                <a:latin typeface="Georgia"/>
                <a:cs typeface="Georgia"/>
              </a:rPr>
              <a:t>dall’acido</a:t>
            </a:r>
            <a:r>
              <a:rPr sz="1800" spc="-5" dirty="0">
                <a:solidFill>
                  <a:srgbClr val="0000FF"/>
                </a:solidFill>
                <a:latin typeface="Georgia"/>
                <a:cs typeface="Georgia"/>
              </a:rPr>
              <a:t> </a:t>
            </a:r>
            <a:r>
              <a:rPr sz="1800" dirty="0">
                <a:solidFill>
                  <a:srgbClr val="0000FF"/>
                </a:solidFill>
                <a:latin typeface="Georgia"/>
                <a:cs typeface="Georgia"/>
              </a:rPr>
              <a:t>ε-amminocapronico (Nylon</a:t>
            </a:r>
            <a:r>
              <a:rPr sz="1800" spc="-10" dirty="0">
                <a:solidFill>
                  <a:srgbClr val="0000FF"/>
                </a:solidFill>
                <a:latin typeface="Georgia"/>
                <a:cs typeface="Georgia"/>
              </a:rPr>
              <a:t> </a:t>
            </a:r>
            <a:r>
              <a:rPr sz="1800" spc="-25" dirty="0">
                <a:solidFill>
                  <a:srgbClr val="0000FF"/>
                </a:solidFill>
                <a:latin typeface="Georgia"/>
                <a:cs typeface="Georgia"/>
              </a:rPr>
              <a:t>6)</a:t>
            </a:r>
            <a:endParaRPr sz="1800" dirty="0">
              <a:latin typeface="Georgia"/>
              <a:cs typeface="Georgia"/>
            </a:endParaRPr>
          </a:p>
          <a:p>
            <a:pPr marL="426720" marR="17780" indent="-287020">
              <a:lnSpc>
                <a:spcPct val="100000"/>
              </a:lnSpc>
              <a:buFont typeface="Arial"/>
              <a:buChar char="•"/>
              <a:tabLst>
                <a:tab pos="426720" algn="l"/>
                <a:tab pos="427355" algn="l"/>
              </a:tabLst>
            </a:pPr>
            <a:r>
              <a:rPr sz="1800" dirty="0">
                <a:solidFill>
                  <a:srgbClr val="0000FF"/>
                </a:solidFill>
                <a:latin typeface="Georgia"/>
                <a:cs typeface="Georgia"/>
              </a:rPr>
              <a:t>la poliammide</a:t>
            </a:r>
            <a:r>
              <a:rPr sz="1800" spc="10" dirty="0">
                <a:solidFill>
                  <a:srgbClr val="0000FF"/>
                </a:solidFill>
                <a:latin typeface="Georgia"/>
                <a:cs typeface="Georgia"/>
              </a:rPr>
              <a:t> </a:t>
            </a:r>
            <a:r>
              <a:rPr sz="1800" dirty="0">
                <a:solidFill>
                  <a:srgbClr val="0000FF"/>
                </a:solidFill>
                <a:latin typeface="Georgia"/>
                <a:cs typeface="Georgia"/>
              </a:rPr>
              <a:t>6,6</a:t>
            </a:r>
            <a:r>
              <a:rPr sz="1800" spc="-20" dirty="0">
                <a:solidFill>
                  <a:srgbClr val="0000FF"/>
                </a:solidFill>
                <a:latin typeface="Georgia"/>
                <a:cs typeface="Georgia"/>
              </a:rPr>
              <a:t> </a:t>
            </a:r>
            <a:r>
              <a:rPr sz="1800" dirty="0">
                <a:solidFill>
                  <a:srgbClr val="0000FF"/>
                </a:solidFill>
                <a:latin typeface="Georgia"/>
                <a:cs typeface="Georgia"/>
              </a:rPr>
              <a:t>da</a:t>
            </a:r>
            <a:r>
              <a:rPr sz="1800" spc="10" dirty="0">
                <a:solidFill>
                  <a:srgbClr val="0000FF"/>
                </a:solidFill>
                <a:latin typeface="Georgia"/>
                <a:cs typeface="Georgia"/>
              </a:rPr>
              <a:t> </a:t>
            </a:r>
            <a:r>
              <a:rPr sz="1800" dirty="0">
                <a:solidFill>
                  <a:srgbClr val="0000FF"/>
                </a:solidFill>
                <a:latin typeface="Georgia"/>
                <a:cs typeface="Georgia"/>
              </a:rPr>
              <a:t>acido</a:t>
            </a:r>
            <a:r>
              <a:rPr sz="1800" spc="10" dirty="0">
                <a:solidFill>
                  <a:srgbClr val="0000FF"/>
                </a:solidFill>
                <a:latin typeface="Georgia"/>
                <a:cs typeface="Georgia"/>
              </a:rPr>
              <a:t> </a:t>
            </a:r>
            <a:r>
              <a:rPr sz="1800" dirty="0">
                <a:solidFill>
                  <a:srgbClr val="0000FF"/>
                </a:solidFill>
                <a:latin typeface="Georgia"/>
                <a:cs typeface="Georgia"/>
              </a:rPr>
              <a:t>adipico</a:t>
            </a:r>
            <a:r>
              <a:rPr sz="1800" spc="-5" dirty="0">
                <a:solidFill>
                  <a:srgbClr val="0000FF"/>
                </a:solidFill>
                <a:latin typeface="Georgia"/>
                <a:cs typeface="Georgia"/>
              </a:rPr>
              <a:t> </a:t>
            </a:r>
            <a:r>
              <a:rPr sz="1800" dirty="0">
                <a:solidFill>
                  <a:srgbClr val="0000FF"/>
                </a:solidFill>
                <a:latin typeface="Georgia"/>
                <a:cs typeface="Georgia"/>
              </a:rPr>
              <a:t>ed</a:t>
            </a:r>
            <a:r>
              <a:rPr sz="1800" spc="5" dirty="0">
                <a:solidFill>
                  <a:srgbClr val="0000FF"/>
                </a:solidFill>
                <a:latin typeface="Georgia"/>
                <a:cs typeface="Georgia"/>
              </a:rPr>
              <a:t> </a:t>
            </a:r>
            <a:r>
              <a:rPr sz="1800" dirty="0">
                <a:solidFill>
                  <a:srgbClr val="0000FF"/>
                </a:solidFill>
                <a:latin typeface="Georgia"/>
                <a:cs typeface="Georgia"/>
              </a:rPr>
              <a:t>esametilendiammina</a:t>
            </a:r>
            <a:r>
              <a:rPr sz="1800" spc="15" dirty="0">
                <a:solidFill>
                  <a:srgbClr val="0000FF"/>
                </a:solidFill>
                <a:latin typeface="Georgia"/>
                <a:cs typeface="Georgia"/>
              </a:rPr>
              <a:t> </a:t>
            </a:r>
            <a:r>
              <a:rPr sz="1800" spc="-10" dirty="0">
                <a:solidFill>
                  <a:srgbClr val="0000FF"/>
                </a:solidFill>
                <a:latin typeface="Georgia"/>
                <a:cs typeface="Georgia"/>
              </a:rPr>
              <a:t>(Nylon </a:t>
            </a:r>
            <a:r>
              <a:rPr sz="1800" spc="-20" dirty="0">
                <a:solidFill>
                  <a:srgbClr val="0000FF"/>
                </a:solidFill>
                <a:latin typeface="Georgia"/>
                <a:cs typeface="Georgia"/>
              </a:rPr>
              <a:t>6,6)</a:t>
            </a:r>
            <a:endParaRPr sz="1800" dirty="0">
              <a:latin typeface="Georgia"/>
              <a:cs typeface="Georgia"/>
            </a:endParaRPr>
          </a:p>
          <a:p>
            <a:pPr marL="426720" indent="-287020">
              <a:lnSpc>
                <a:spcPct val="100000"/>
              </a:lnSpc>
              <a:buFont typeface="Arial"/>
              <a:buChar char="•"/>
              <a:tabLst>
                <a:tab pos="426720" algn="l"/>
                <a:tab pos="427355" algn="l"/>
              </a:tabLst>
            </a:pPr>
            <a:r>
              <a:rPr sz="1800" dirty="0">
                <a:solidFill>
                  <a:srgbClr val="0000FF"/>
                </a:solidFill>
                <a:latin typeface="Georgia"/>
                <a:cs typeface="Georgia"/>
              </a:rPr>
              <a:t>il</a:t>
            </a:r>
            <a:r>
              <a:rPr sz="1800" spc="-15" dirty="0">
                <a:solidFill>
                  <a:srgbClr val="0000FF"/>
                </a:solidFill>
                <a:latin typeface="Georgia"/>
                <a:cs typeface="Georgia"/>
              </a:rPr>
              <a:t> </a:t>
            </a:r>
            <a:r>
              <a:rPr sz="1800" dirty="0">
                <a:solidFill>
                  <a:srgbClr val="0000FF"/>
                </a:solidFill>
                <a:latin typeface="Georgia"/>
                <a:cs typeface="Georgia"/>
              </a:rPr>
              <a:t>polietilenetereftalato</a:t>
            </a:r>
            <a:r>
              <a:rPr sz="1800" spc="-5" dirty="0">
                <a:solidFill>
                  <a:srgbClr val="0000FF"/>
                </a:solidFill>
                <a:latin typeface="Georgia"/>
                <a:cs typeface="Georgia"/>
              </a:rPr>
              <a:t> </a:t>
            </a:r>
            <a:r>
              <a:rPr sz="1800" dirty="0">
                <a:solidFill>
                  <a:srgbClr val="0000FF"/>
                </a:solidFill>
                <a:latin typeface="Georgia"/>
                <a:cs typeface="Georgia"/>
              </a:rPr>
              <a:t>da acido tereftalico</a:t>
            </a:r>
            <a:r>
              <a:rPr sz="1800" spc="-10" dirty="0">
                <a:solidFill>
                  <a:srgbClr val="0000FF"/>
                </a:solidFill>
                <a:latin typeface="Georgia"/>
                <a:cs typeface="Georgia"/>
              </a:rPr>
              <a:t> </a:t>
            </a:r>
            <a:r>
              <a:rPr sz="1800" dirty="0">
                <a:solidFill>
                  <a:srgbClr val="0000FF"/>
                </a:solidFill>
                <a:latin typeface="Georgia"/>
                <a:cs typeface="Georgia"/>
              </a:rPr>
              <a:t>e</a:t>
            </a:r>
            <a:r>
              <a:rPr sz="1800" spc="-10" dirty="0">
                <a:solidFill>
                  <a:srgbClr val="0000FF"/>
                </a:solidFill>
                <a:latin typeface="Georgia"/>
                <a:cs typeface="Georgia"/>
              </a:rPr>
              <a:t> </a:t>
            </a:r>
            <a:r>
              <a:rPr sz="1800" dirty="0">
                <a:solidFill>
                  <a:srgbClr val="0000FF"/>
                </a:solidFill>
                <a:latin typeface="Georgia"/>
                <a:cs typeface="Georgia"/>
              </a:rPr>
              <a:t>glicol</a:t>
            </a:r>
            <a:r>
              <a:rPr sz="1800" spc="-15" dirty="0">
                <a:solidFill>
                  <a:srgbClr val="0000FF"/>
                </a:solidFill>
                <a:latin typeface="Georgia"/>
                <a:cs typeface="Georgia"/>
              </a:rPr>
              <a:t> </a:t>
            </a:r>
            <a:r>
              <a:rPr sz="1800" dirty="0">
                <a:solidFill>
                  <a:srgbClr val="0000FF"/>
                </a:solidFill>
                <a:latin typeface="Georgia"/>
                <a:cs typeface="Georgia"/>
              </a:rPr>
              <a:t>etilenico</a:t>
            </a:r>
            <a:r>
              <a:rPr sz="1800" spc="-15" dirty="0">
                <a:solidFill>
                  <a:srgbClr val="0000FF"/>
                </a:solidFill>
                <a:latin typeface="Georgia"/>
                <a:cs typeface="Georgia"/>
              </a:rPr>
              <a:t> </a:t>
            </a:r>
            <a:r>
              <a:rPr sz="1800" spc="-10" dirty="0">
                <a:solidFill>
                  <a:srgbClr val="0000FF"/>
                </a:solidFill>
                <a:latin typeface="Georgia"/>
                <a:cs typeface="Georgia"/>
              </a:rPr>
              <a:t>(PET)</a:t>
            </a:r>
            <a:endParaRPr sz="1800" dirty="0">
              <a:latin typeface="Georgia"/>
              <a:cs typeface="Georgia"/>
            </a:endParaRPr>
          </a:p>
        </p:txBody>
      </p:sp>
      <p:grpSp>
        <p:nvGrpSpPr>
          <p:cNvPr id="7" name="object 7"/>
          <p:cNvGrpSpPr/>
          <p:nvPr/>
        </p:nvGrpSpPr>
        <p:grpSpPr>
          <a:xfrm>
            <a:off x="6261227" y="679958"/>
            <a:ext cx="2644140" cy="2185670"/>
            <a:chOff x="6261227" y="679958"/>
            <a:chExt cx="2644140" cy="2185670"/>
          </a:xfrm>
        </p:grpSpPr>
        <p:pic>
          <p:nvPicPr>
            <p:cNvPr id="8" name="object 8"/>
            <p:cNvPicPr/>
            <p:nvPr/>
          </p:nvPicPr>
          <p:blipFill>
            <a:blip r:embed="rId2" cstate="print"/>
            <a:stretch>
              <a:fillRect/>
            </a:stretch>
          </p:blipFill>
          <p:spPr>
            <a:xfrm>
              <a:off x="6406839" y="718235"/>
              <a:ext cx="2392419" cy="1993391"/>
            </a:xfrm>
            <a:prstGeom prst="rect">
              <a:avLst/>
            </a:prstGeom>
          </p:spPr>
        </p:pic>
        <p:sp>
          <p:nvSpPr>
            <p:cNvPr id="9" name="object 9"/>
            <p:cNvSpPr/>
            <p:nvPr/>
          </p:nvSpPr>
          <p:spPr>
            <a:xfrm>
              <a:off x="6273927" y="692658"/>
              <a:ext cx="2618740" cy="2160270"/>
            </a:xfrm>
            <a:custGeom>
              <a:avLst/>
              <a:gdLst/>
              <a:ahLst/>
              <a:cxnLst/>
              <a:rect l="l" t="t" r="r" b="b"/>
              <a:pathLst>
                <a:path w="2618740" h="2160270">
                  <a:moveTo>
                    <a:pt x="0" y="2160270"/>
                  </a:moveTo>
                  <a:lnTo>
                    <a:pt x="2618486" y="2160270"/>
                  </a:lnTo>
                  <a:lnTo>
                    <a:pt x="2618486" y="0"/>
                  </a:lnTo>
                  <a:lnTo>
                    <a:pt x="0" y="0"/>
                  </a:lnTo>
                  <a:lnTo>
                    <a:pt x="0" y="2160270"/>
                  </a:lnTo>
                  <a:close/>
                </a:path>
              </a:pathLst>
            </a:custGeom>
            <a:ln w="25400">
              <a:solidFill>
                <a:srgbClr val="385D89"/>
              </a:solidFill>
            </a:ln>
          </p:spPr>
          <p:txBody>
            <a:bodyPr wrap="square" lIns="0" tIns="0" rIns="0" bIns="0" rtlCol="0"/>
            <a:lstStyle/>
            <a:p>
              <a:endParaRPr/>
            </a:p>
          </p:txBody>
        </p:sp>
        <p:sp>
          <p:nvSpPr>
            <p:cNvPr id="10" name="object 10"/>
            <p:cNvSpPr/>
            <p:nvPr/>
          </p:nvSpPr>
          <p:spPr>
            <a:xfrm>
              <a:off x="6263005" y="1124712"/>
              <a:ext cx="2635885" cy="1080135"/>
            </a:xfrm>
            <a:custGeom>
              <a:avLst/>
              <a:gdLst/>
              <a:ahLst/>
              <a:cxnLst/>
              <a:rect l="l" t="t" r="r" b="b"/>
              <a:pathLst>
                <a:path w="2635884" h="1080135">
                  <a:moveTo>
                    <a:pt x="10922" y="0"/>
                  </a:moveTo>
                  <a:lnTo>
                    <a:pt x="2629535" y="0"/>
                  </a:lnTo>
                </a:path>
                <a:path w="2635884" h="1080135">
                  <a:moveTo>
                    <a:pt x="0" y="504063"/>
                  </a:moveTo>
                  <a:lnTo>
                    <a:pt x="2618486" y="504063"/>
                  </a:lnTo>
                </a:path>
                <a:path w="2635884" h="1080135">
                  <a:moveTo>
                    <a:pt x="17399" y="1080135"/>
                  </a:moveTo>
                  <a:lnTo>
                    <a:pt x="2635885" y="1080135"/>
                  </a:lnTo>
                </a:path>
              </a:pathLst>
            </a:custGeom>
            <a:ln w="9525">
              <a:solidFill>
                <a:srgbClr val="497DBA"/>
              </a:solidFill>
            </a:ln>
          </p:spPr>
          <p:txBody>
            <a:bodyPr wrap="square" lIns="0" tIns="0" rIns="0" bIns="0" rtlCol="0"/>
            <a:lstStyle/>
            <a:p>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5541" y="337400"/>
            <a:ext cx="5323985" cy="2666403"/>
          </a:xfrm>
          <a:prstGeom prst="rect">
            <a:avLst/>
          </a:prstGeom>
        </p:spPr>
      </p:pic>
      <p:sp>
        <p:nvSpPr>
          <p:cNvPr id="3" name="object 3"/>
          <p:cNvSpPr txBox="1"/>
          <p:nvPr/>
        </p:nvSpPr>
        <p:spPr>
          <a:xfrm>
            <a:off x="251523" y="188595"/>
            <a:ext cx="8713470" cy="3024505"/>
          </a:xfrm>
          <a:prstGeom prst="rect">
            <a:avLst/>
          </a:prstGeom>
          <a:ln w="25400">
            <a:solidFill>
              <a:srgbClr val="385D89"/>
            </a:solidFill>
          </a:ln>
        </p:spPr>
        <p:txBody>
          <a:bodyPr vert="horz" wrap="square" lIns="0" tIns="0" rIns="0" bIns="0" rtlCol="0">
            <a:spAutoFit/>
          </a:bodyPr>
          <a:lstStyle/>
          <a:p>
            <a:pPr>
              <a:lnSpc>
                <a:spcPct val="100000"/>
              </a:lnSpc>
            </a:pPr>
            <a:endParaRPr sz="2300">
              <a:latin typeface="Times New Roman"/>
              <a:cs typeface="Times New Roman"/>
            </a:endParaRPr>
          </a:p>
          <a:p>
            <a:pPr>
              <a:lnSpc>
                <a:spcPct val="100000"/>
              </a:lnSpc>
            </a:pPr>
            <a:endParaRPr sz="2300">
              <a:latin typeface="Times New Roman"/>
              <a:cs typeface="Times New Roman"/>
            </a:endParaRPr>
          </a:p>
          <a:p>
            <a:pPr>
              <a:lnSpc>
                <a:spcPct val="100000"/>
              </a:lnSpc>
              <a:spcBef>
                <a:spcPts val="25"/>
              </a:spcBef>
            </a:pPr>
            <a:endParaRPr sz="2300">
              <a:latin typeface="Times New Roman"/>
              <a:cs typeface="Times New Roman"/>
            </a:endParaRPr>
          </a:p>
          <a:p>
            <a:pPr marL="5204460">
              <a:lnSpc>
                <a:spcPct val="100000"/>
              </a:lnSpc>
            </a:pPr>
            <a:r>
              <a:rPr sz="2000" b="1" dirty="0">
                <a:solidFill>
                  <a:srgbClr val="0000FF"/>
                </a:solidFill>
                <a:latin typeface="Georgia"/>
                <a:cs typeface="Georgia"/>
              </a:rPr>
              <a:t>Polietilentereftalato,</a:t>
            </a:r>
            <a:r>
              <a:rPr sz="2000" b="1" spc="-100" dirty="0">
                <a:solidFill>
                  <a:srgbClr val="0000FF"/>
                </a:solidFill>
                <a:latin typeface="Georgia"/>
                <a:cs typeface="Georgia"/>
              </a:rPr>
              <a:t> </a:t>
            </a:r>
            <a:r>
              <a:rPr sz="2000" b="1" spc="-25" dirty="0">
                <a:solidFill>
                  <a:srgbClr val="0000FF"/>
                </a:solidFill>
                <a:latin typeface="Georgia"/>
                <a:cs typeface="Georgia"/>
              </a:rPr>
              <a:t>PET</a:t>
            </a:r>
            <a:endParaRPr sz="2000">
              <a:latin typeface="Georgia"/>
              <a:cs typeface="Georgia"/>
            </a:endParaRPr>
          </a:p>
        </p:txBody>
      </p:sp>
      <p:sp>
        <p:nvSpPr>
          <p:cNvPr id="4" name="object 4"/>
          <p:cNvSpPr txBox="1"/>
          <p:nvPr/>
        </p:nvSpPr>
        <p:spPr>
          <a:xfrm>
            <a:off x="546303" y="3741801"/>
            <a:ext cx="8188959" cy="1550670"/>
          </a:xfrm>
          <a:prstGeom prst="rect">
            <a:avLst/>
          </a:prstGeom>
        </p:spPr>
        <p:txBody>
          <a:bodyPr vert="horz" wrap="square" lIns="0" tIns="12700" rIns="0" bIns="0" rtlCol="0">
            <a:spAutoFit/>
          </a:bodyPr>
          <a:lstStyle/>
          <a:p>
            <a:pPr marL="12700" marR="5080">
              <a:lnSpc>
                <a:spcPct val="100000"/>
              </a:lnSpc>
              <a:spcBef>
                <a:spcPts val="100"/>
              </a:spcBef>
            </a:pPr>
            <a:r>
              <a:rPr sz="2000" u="sng" dirty="0">
                <a:solidFill>
                  <a:srgbClr val="0000FF"/>
                </a:solidFill>
                <a:latin typeface="Georgia"/>
                <a:cs typeface="Georgia"/>
              </a:rPr>
              <a:t>Il</a:t>
            </a:r>
            <a:r>
              <a:rPr sz="2000" u="sng" spc="-20" dirty="0">
                <a:solidFill>
                  <a:srgbClr val="0000FF"/>
                </a:solidFill>
                <a:latin typeface="Georgia"/>
                <a:cs typeface="Georgia"/>
              </a:rPr>
              <a:t> </a:t>
            </a:r>
            <a:r>
              <a:rPr sz="2000" b="1" u="sng" dirty="0">
                <a:solidFill>
                  <a:srgbClr val="0000FF"/>
                </a:solidFill>
                <a:latin typeface="Georgia"/>
                <a:cs typeface="Georgia"/>
              </a:rPr>
              <a:t>nylon</a:t>
            </a:r>
            <a:r>
              <a:rPr sz="2000" b="1" u="sng" spc="-20" dirty="0">
                <a:solidFill>
                  <a:srgbClr val="0000FF"/>
                </a:solidFill>
                <a:latin typeface="Georgia"/>
                <a:cs typeface="Georgia"/>
              </a:rPr>
              <a:t> </a:t>
            </a:r>
            <a:r>
              <a:rPr sz="2000" b="1" u="sng" dirty="0">
                <a:solidFill>
                  <a:srgbClr val="0000FF"/>
                </a:solidFill>
                <a:latin typeface="Georgia"/>
                <a:cs typeface="Georgia"/>
              </a:rPr>
              <a:t>6</a:t>
            </a:r>
            <a:r>
              <a:rPr sz="2000" b="1" u="sng" spc="-30" dirty="0">
                <a:solidFill>
                  <a:srgbClr val="0000FF"/>
                </a:solidFill>
                <a:latin typeface="Georgia"/>
                <a:cs typeface="Georgia"/>
              </a:rPr>
              <a:t> </a:t>
            </a:r>
            <a:r>
              <a:rPr sz="2000" u="sng" dirty="0">
                <a:solidFill>
                  <a:srgbClr val="0000FF"/>
                </a:solidFill>
                <a:latin typeface="Georgia"/>
                <a:cs typeface="Georgia"/>
              </a:rPr>
              <a:t>si</a:t>
            </a:r>
            <a:r>
              <a:rPr sz="2000" u="sng" spc="-5" dirty="0">
                <a:solidFill>
                  <a:srgbClr val="0000FF"/>
                </a:solidFill>
                <a:latin typeface="Georgia"/>
                <a:cs typeface="Georgia"/>
              </a:rPr>
              <a:t> </a:t>
            </a:r>
            <a:r>
              <a:rPr sz="2000" u="sng" dirty="0">
                <a:solidFill>
                  <a:srgbClr val="0000FF"/>
                </a:solidFill>
                <a:latin typeface="Georgia"/>
                <a:cs typeface="Georgia"/>
              </a:rPr>
              <a:t>può</a:t>
            </a:r>
            <a:r>
              <a:rPr sz="2000" u="sng" spc="-25" dirty="0">
                <a:solidFill>
                  <a:srgbClr val="0000FF"/>
                </a:solidFill>
                <a:latin typeface="Georgia"/>
                <a:cs typeface="Georgia"/>
              </a:rPr>
              <a:t> </a:t>
            </a:r>
            <a:r>
              <a:rPr sz="2000" u="sng" dirty="0">
                <a:solidFill>
                  <a:srgbClr val="0000FF"/>
                </a:solidFill>
                <a:latin typeface="Georgia"/>
                <a:cs typeface="Georgia"/>
              </a:rPr>
              <a:t>ottenere</a:t>
            </a:r>
            <a:r>
              <a:rPr sz="2000" u="sng" spc="-40" dirty="0">
                <a:solidFill>
                  <a:srgbClr val="0000FF"/>
                </a:solidFill>
                <a:latin typeface="Georgia"/>
                <a:cs typeface="Georgia"/>
              </a:rPr>
              <a:t> </a:t>
            </a:r>
            <a:r>
              <a:rPr sz="2000" u="sng" dirty="0">
                <a:solidFill>
                  <a:srgbClr val="0000FF"/>
                </a:solidFill>
                <a:latin typeface="Georgia"/>
                <a:cs typeface="Georgia"/>
              </a:rPr>
              <a:t>sia</a:t>
            </a:r>
            <a:r>
              <a:rPr sz="2000" u="sng" spc="-10" dirty="0">
                <a:solidFill>
                  <a:srgbClr val="0000FF"/>
                </a:solidFill>
                <a:latin typeface="Georgia"/>
                <a:cs typeface="Georgia"/>
              </a:rPr>
              <a:t> </a:t>
            </a:r>
            <a:r>
              <a:rPr sz="2000" u="sng" dirty="0">
                <a:solidFill>
                  <a:srgbClr val="0000FF"/>
                </a:solidFill>
                <a:latin typeface="Georgia"/>
                <a:cs typeface="Georgia"/>
              </a:rPr>
              <a:t>dall'acido</a:t>
            </a:r>
            <a:r>
              <a:rPr sz="2000" u="sng" spc="-25" dirty="0">
                <a:solidFill>
                  <a:srgbClr val="0000FF"/>
                </a:solidFill>
                <a:latin typeface="Georgia"/>
                <a:cs typeface="Georgia"/>
              </a:rPr>
              <a:t> </a:t>
            </a:r>
            <a:r>
              <a:rPr sz="2000" u="sng" dirty="0">
                <a:solidFill>
                  <a:srgbClr val="0000FF"/>
                </a:solidFill>
                <a:latin typeface="Georgia"/>
                <a:cs typeface="Georgia"/>
              </a:rPr>
              <a:t>ε-amminocapronico che</a:t>
            </a:r>
            <a:r>
              <a:rPr sz="2000" u="sng" spc="-10" dirty="0">
                <a:solidFill>
                  <a:srgbClr val="0000FF"/>
                </a:solidFill>
                <a:latin typeface="Georgia"/>
                <a:cs typeface="Georgia"/>
              </a:rPr>
              <a:t> </a:t>
            </a:r>
            <a:r>
              <a:rPr sz="2000" u="sng" dirty="0">
                <a:solidFill>
                  <a:srgbClr val="0000FF"/>
                </a:solidFill>
                <a:latin typeface="Georgia"/>
                <a:cs typeface="Georgia"/>
              </a:rPr>
              <a:t>dall'</a:t>
            </a:r>
            <a:r>
              <a:rPr sz="2000" u="sng" spc="-15" dirty="0">
                <a:solidFill>
                  <a:srgbClr val="0000FF"/>
                </a:solidFill>
                <a:latin typeface="Georgia"/>
                <a:cs typeface="Georgia"/>
              </a:rPr>
              <a:t> </a:t>
            </a:r>
            <a:r>
              <a:rPr sz="2000" u="sng" spc="-25" dirty="0">
                <a:solidFill>
                  <a:srgbClr val="0000FF"/>
                </a:solidFill>
                <a:latin typeface="Georgia"/>
                <a:cs typeface="Georgia"/>
              </a:rPr>
              <a:t>ε- </a:t>
            </a:r>
            <a:r>
              <a:rPr sz="2000" u="sng" dirty="0">
                <a:solidFill>
                  <a:srgbClr val="0000FF"/>
                </a:solidFill>
                <a:latin typeface="Georgia"/>
                <a:cs typeface="Georgia"/>
              </a:rPr>
              <a:t>caprolattame,</a:t>
            </a:r>
            <a:r>
              <a:rPr sz="2000" u="sng" spc="-40" dirty="0">
                <a:solidFill>
                  <a:srgbClr val="0000FF"/>
                </a:solidFill>
                <a:latin typeface="Georgia"/>
                <a:cs typeface="Georgia"/>
              </a:rPr>
              <a:t> </a:t>
            </a:r>
            <a:r>
              <a:rPr sz="2000" u="sng" dirty="0">
                <a:solidFill>
                  <a:srgbClr val="0000FF"/>
                </a:solidFill>
                <a:latin typeface="Georgia"/>
                <a:cs typeface="Georgia"/>
              </a:rPr>
              <a:t>per</a:t>
            </a:r>
            <a:r>
              <a:rPr sz="2000" u="sng" spc="-20" dirty="0">
                <a:solidFill>
                  <a:srgbClr val="0000FF"/>
                </a:solidFill>
                <a:latin typeface="Georgia"/>
                <a:cs typeface="Georgia"/>
              </a:rPr>
              <a:t> </a:t>
            </a:r>
            <a:r>
              <a:rPr sz="2000" u="sng" dirty="0">
                <a:solidFill>
                  <a:srgbClr val="0000FF"/>
                </a:solidFill>
                <a:latin typeface="Georgia"/>
                <a:cs typeface="Georgia"/>
              </a:rPr>
              <a:t>apertura</a:t>
            </a:r>
            <a:r>
              <a:rPr sz="2000" u="sng" spc="-15" dirty="0">
                <a:solidFill>
                  <a:srgbClr val="0000FF"/>
                </a:solidFill>
                <a:latin typeface="Georgia"/>
                <a:cs typeface="Georgia"/>
              </a:rPr>
              <a:t> </a:t>
            </a:r>
            <a:r>
              <a:rPr sz="2000" u="sng" dirty="0">
                <a:solidFill>
                  <a:srgbClr val="0000FF"/>
                </a:solidFill>
                <a:latin typeface="Georgia"/>
                <a:cs typeface="Georgia"/>
              </a:rPr>
              <a:t>dell'anello</a:t>
            </a:r>
            <a:r>
              <a:rPr sz="2000" dirty="0">
                <a:solidFill>
                  <a:srgbClr val="0000FF"/>
                </a:solidFill>
                <a:latin typeface="Georgia"/>
                <a:cs typeface="Georgia"/>
              </a:rPr>
              <a:t>;</a:t>
            </a:r>
            <a:r>
              <a:rPr sz="2000" spc="-40" dirty="0">
                <a:solidFill>
                  <a:srgbClr val="0000FF"/>
                </a:solidFill>
                <a:latin typeface="Georgia"/>
                <a:cs typeface="Georgia"/>
              </a:rPr>
              <a:t> </a:t>
            </a:r>
            <a:r>
              <a:rPr sz="2000" dirty="0">
                <a:solidFill>
                  <a:srgbClr val="0000FF"/>
                </a:solidFill>
                <a:latin typeface="Georgia"/>
                <a:cs typeface="Georgia"/>
              </a:rPr>
              <a:t>nel</a:t>
            </a:r>
            <a:r>
              <a:rPr sz="2000" spc="-30" dirty="0">
                <a:solidFill>
                  <a:srgbClr val="0000FF"/>
                </a:solidFill>
                <a:latin typeface="Georgia"/>
                <a:cs typeface="Georgia"/>
              </a:rPr>
              <a:t> </a:t>
            </a:r>
            <a:r>
              <a:rPr sz="2000" dirty="0">
                <a:solidFill>
                  <a:srgbClr val="0000FF"/>
                </a:solidFill>
                <a:latin typeface="Georgia"/>
                <a:cs typeface="Georgia"/>
              </a:rPr>
              <a:t>primo</a:t>
            </a:r>
            <a:r>
              <a:rPr sz="2000" spc="-10" dirty="0">
                <a:solidFill>
                  <a:srgbClr val="0000FF"/>
                </a:solidFill>
                <a:latin typeface="Georgia"/>
                <a:cs typeface="Georgia"/>
              </a:rPr>
              <a:t> </a:t>
            </a:r>
            <a:r>
              <a:rPr sz="2000" dirty="0">
                <a:solidFill>
                  <a:srgbClr val="0000FF"/>
                </a:solidFill>
                <a:latin typeface="Georgia"/>
                <a:cs typeface="Georgia"/>
              </a:rPr>
              <a:t>caso</a:t>
            </a:r>
            <a:r>
              <a:rPr sz="2000" spc="-15" dirty="0">
                <a:solidFill>
                  <a:srgbClr val="0000FF"/>
                </a:solidFill>
                <a:latin typeface="Georgia"/>
                <a:cs typeface="Georgia"/>
              </a:rPr>
              <a:t> </a:t>
            </a:r>
            <a:r>
              <a:rPr sz="2000" dirty="0">
                <a:solidFill>
                  <a:srgbClr val="0000FF"/>
                </a:solidFill>
                <a:latin typeface="Georgia"/>
                <a:cs typeface="Georgia"/>
              </a:rPr>
              <a:t>la</a:t>
            </a:r>
            <a:r>
              <a:rPr sz="2000" spc="-15" dirty="0">
                <a:solidFill>
                  <a:srgbClr val="0000FF"/>
                </a:solidFill>
                <a:latin typeface="Georgia"/>
                <a:cs typeface="Georgia"/>
              </a:rPr>
              <a:t> </a:t>
            </a:r>
            <a:r>
              <a:rPr sz="2000" spc="-10" dirty="0">
                <a:solidFill>
                  <a:srgbClr val="0000FF"/>
                </a:solidFill>
                <a:latin typeface="Georgia"/>
                <a:cs typeface="Georgia"/>
              </a:rPr>
              <a:t>reazione </a:t>
            </a:r>
            <a:r>
              <a:rPr sz="2000" dirty="0">
                <a:solidFill>
                  <a:srgbClr val="0000FF"/>
                </a:solidFill>
                <a:latin typeface="Georgia"/>
                <a:cs typeface="Georgia"/>
              </a:rPr>
              <a:t>comporta</a:t>
            </a:r>
            <a:r>
              <a:rPr sz="2000" spc="-25" dirty="0">
                <a:solidFill>
                  <a:srgbClr val="0000FF"/>
                </a:solidFill>
                <a:latin typeface="Georgia"/>
                <a:cs typeface="Georgia"/>
              </a:rPr>
              <a:t> </a:t>
            </a:r>
            <a:r>
              <a:rPr sz="2000" dirty="0">
                <a:solidFill>
                  <a:srgbClr val="0000FF"/>
                </a:solidFill>
                <a:latin typeface="Georgia"/>
                <a:cs typeface="Georgia"/>
              </a:rPr>
              <a:t>l’eliminazione</a:t>
            </a:r>
            <a:r>
              <a:rPr sz="2000" spc="-40" dirty="0">
                <a:solidFill>
                  <a:srgbClr val="0000FF"/>
                </a:solidFill>
                <a:latin typeface="Georgia"/>
                <a:cs typeface="Georgia"/>
              </a:rPr>
              <a:t> </a:t>
            </a:r>
            <a:r>
              <a:rPr sz="2000" dirty="0">
                <a:solidFill>
                  <a:srgbClr val="0000FF"/>
                </a:solidFill>
                <a:latin typeface="Georgia"/>
                <a:cs typeface="Georgia"/>
              </a:rPr>
              <a:t>di</a:t>
            </a:r>
            <a:r>
              <a:rPr sz="2000" spc="-20" dirty="0">
                <a:solidFill>
                  <a:srgbClr val="0000FF"/>
                </a:solidFill>
                <a:latin typeface="Georgia"/>
                <a:cs typeface="Georgia"/>
              </a:rPr>
              <a:t> </a:t>
            </a:r>
            <a:r>
              <a:rPr sz="2000" dirty="0">
                <a:solidFill>
                  <a:srgbClr val="0000FF"/>
                </a:solidFill>
                <a:latin typeface="Georgia"/>
                <a:cs typeface="Georgia"/>
              </a:rPr>
              <a:t>acqua, nel</a:t>
            </a:r>
            <a:r>
              <a:rPr sz="2000" spc="-15" dirty="0">
                <a:solidFill>
                  <a:srgbClr val="0000FF"/>
                </a:solidFill>
                <a:latin typeface="Georgia"/>
                <a:cs typeface="Georgia"/>
              </a:rPr>
              <a:t> </a:t>
            </a:r>
            <a:r>
              <a:rPr sz="2000" dirty="0">
                <a:solidFill>
                  <a:srgbClr val="0000FF"/>
                </a:solidFill>
                <a:latin typeface="Georgia"/>
                <a:cs typeface="Georgia"/>
              </a:rPr>
              <a:t>secondo</a:t>
            </a:r>
            <a:r>
              <a:rPr sz="2000" spc="-30" dirty="0">
                <a:solidFill>
                  <a:srgbClr val="0000FF"/>
                </a:solidFill>
                <a:latin typeface="Georgia"/>
                <a:cs typeface="Georgia"/>
              </a:rPr>
              <a:t> </a:t>
            </a:r>
            <a:r>
              <a:rPr sz="2000" dirty="0">
                <a:solidFill>
                  <a:srgbClr val="0000FF"/>
                </a:solidFill>
                <a:latin typeface="Georgia"/>
                <a:cs typeface="Georgia"/>
              </a:rPr>
              <a:t>caso</a:t>
            </a:r>
            <a:r>
              <a:rPr sz="2000" spc="-15" dirty="0">
                <a:solidFill>
                  <a:srgbClr val="0000FF"/>
                </a:solidFill>
                <a:latin typeface="Georgia"/>
                <a:cs typeface="Georgia"/>
              </a:rPr>
              <a:t> </a:t>
            </a:r>
            <a:r>
              <a:rPr sz="2000" dirty="0">
                <a:solidFill>
                  <a:srgbClr val="0000FF"/>
                </a:solidFill>
                <a:latin typeface="Georgia"/>
                <a:cs typeface="Georgia"/>
              </a:rPr>
              <a:t>no.</a:t>
            </a:r>
            <a:r>
              <a:rPr sz="2000" spc="-15" dirty="0">
                <a:solidFill>
                  <a:srgbClr val="0000FF"/>
                </a:solidFill>
                <a:latin typeface="Georgia"/>
                <a:cs typeface="Georgia"/>
              </a:rPr>
              <a:t> </a:t>
            </a:r>
            <a:r>
              <a:rPr sz="2000" dirty="0">
                <a:solidFill>
                  <a:srgbClr val="0000FF"/>
                </a:solidFill>
                <a:latin typeface="Georgia"/>
                <a:cs typeface="Georgia"/>
              </a:rPr>
              <a:t>Il</a:t>
            </a:r>
            <a:r>
              <a:rPr sz="2000" spc="-15" dirty="0">
                <a:solidFill>
                  <a:srgbClr val="0000FF"/>
                </a:solidFill>
                <a:latin typeface="Georgia"/>
                <a:cs typeface="Georgia"/>
              </a:rPr>
              <a:t> </a:t>
            </a:r>
            <a:r>
              <a:rPr sz="2000" dirty="0">
                <a:solidFill>
                  <a:srgbClr val="0000FF"/>
                </a:solidFill>
                <a:latin typeface="Georgia"/>
                <a:cs typeface="Georgia"/>
              </a:rPr>
              <a:t>polimero</a:t>
            </a:r>
            <a:r>
              <a:rPr sz="2000" spc="-40" dirty="0">
                <a:solidFill>
                  <a:srgbClr val="0000FF"/>
                </a:solidFill>
                <a:latin typeface="Georgia"/>
                <a:cs typeface="Georgia"/>
              </a:rPr>
              <a:t> </a:t>
            </a:r>
            <a:r>
              <a:rPr sz="2000" dirty="0">
                <a:solidFill>
                  <a:srgbClr val="0000FF"/>
                </a:solidFill>
                <a:latin typeface="Georgia"/>
                <a:cs typeface="Georgia"/>
              </a:rPr>
              <a:t>è</a:t>
            </a:r>
            <a:r>
              <a:rPr sz="2000" spc="-20" dirty="0">
                <a:solidFill>
                  <a:srgbClr val="0000FF"/>
                </a:solidFill>
                <a:latin typeface="Georgia"/>
                <a:cs typeface="Georgia"/>
              </a:rPr>
              <a:t> </a:t>
            </a:r>
            <a:r>
              <a:rPr sz="2000" spc="-25" dirty="0">
                <a:solidFill>
                  <a:srgbClr val="0000FF"/>
                </a:solidFill>
                <a:latin typeface="Georgia"/>
                <a:cs typeface="Georgia"/>
              </a:rPr>
              <a:t>un </a:t>
            </a:r>
            <a:r>
              <a:rPr sz="2000" dirty="0">
                <a:solidFill>
                  <a:srgbClr val="0000FF"/>
                </a:solidFill>
                <a:latin typeface="Georgia"/>
                <a:cs typeface="Georgia"/>
              </a:rPr>
              <a:t>policondensato</a:t>
            </a:r>
            <a:r>
              <a:rPr sz="2000" spc="-35" dirty="0">
                <a:solidFill>
                  <a:srgbClr val="0000FF"/>
                </a:solidFill>
                <a:latin typeface="Georgia"/>
                <a:cs typeface="Georgia"/>
              </a:rPr>
              <a:t> </a:t>
            </a:r>
            <a:r>
              <a:rPr sz="2000" dirty="0">
                <a:solidFill>
                  <a:srgbClr val="0000FF"/>
                </a:solidFill>
                <a:latin typeface="Georgia"/>
                <a:cs typeface="Georgia"/>
              </a:rPr>
              <a:t>o</a:t>
            </a:r>
            <a:r>
              <a:rPr sz="2000" spc="-20" dirty="0">
                <a:solidFill>
                  <a:srgbClr val="0000FF"/>
                </a:solidFill>
                <a:latin typeface="Georgia"/>
                <a:cs typeface="Georgia"/>
              </a:rPr>
              <a:t> </a:t>
            </a:r>
            <a:r>
              <a:rPr sz="2000" dirty="0">
                <a:solidFill>
                  <a:srgbClr val="0000FF"/>
                </a:solidFill>
                <a:latin typeface="Georgia"/>
                <a:cs typeface="Georgia"/>
              </a:rPr>
              <a:t>un</a:t>
            </a:r>
            <a:r>
              <a:rPr sz="2000" spc="-20" dirty="0">
                <a:solidFill>
                  <a:srgbClr val="0000FF"/>
                </a:solidFill>
                <a:latin typeface="Georgia"/>
                <a:cs typeface="Georgia"/>
              </a:rPr>
              <a:t> </a:t>
            </a:r>
            <a:r>
              <a:rPr sz="2000" dirty="0">
                <a:solidFill>
                  <a:srgbClr val="0000FF"/>
                </a:solidFill>
                <a:latin typeface="Georgia"/>
                <a:cs typeface="Georgia"/>
              </a:rPr>
              <a:t>prodotto</a:t>
            </a:r>
            <a:r>
              <a:rPr sz="2000" spc="-30" dirty="0">
                <a:solidFill>
                  <a:srgbClr val="0000FF"/>
                </a:solidFill>
                <a:latin typeface="Georgia"/>
                <a:cs typeface="Georgia"/>
              </a:rPr>
              <a:t> </a:t>
            </a:r>
            <a:r>
              <a:rPr sz="2000" dirty="0">
                <a:solidFill>
                  <a:srgbClr val="0000FF"/>
                </a:solidFill>
                <a:latin typeface="Georgia"/>
                <a:cs typeface="Georgia"/>
              </a:rPr>
              <a:t>di</a:t>
            </a:r>
            <a:r>
              <a:rPr sz="2000" spc="-25" dirty="0">
                <a:solidFill>
                  <a:srgbClr val="0000FF"/>
                </a:solidFill>
                <a:latin typeface="Georgia"/>
                <a:cs typeface="Georgia"/>
              </a:rPr>
              <a:t> </a:t>
            </a:r>
            <a:r>
              <a:rPr sz="2000" dirty="0">
                <a:solidFill>
                  <a:srgbClr val="0000FF"/>
                </a:solidFill>
                <a:latin typeface="Georgia"/>
                <a:cs typeface="Georgia"/>
              </a:rPr>
              <a:t>poliaddizione</a:t>
            </a:r>
            <a:r>
              <a:rPr sz="2000" spc="-20" dirty="0">
                <a:solidFill>
                  <a:srgbClr val="0000FF"/>
                </a:solidFill>
                <a:latin typeface="Georgia"/>
                <a:cs typeface="Georgia"/>
              </a:rPr>
              <a:t> </a:t>
            </a:r>
            <a:r>
              <a:rPr sz="2000" dirty="0">
                <a:solidFill>
                  <a:srgbClr val="0000FF"/>
                </a:solidFill>
                <a:latin typeface="Georgia"/>
                <a:cs typeface="Georgia"/>
              </a:rPr>
              <a:t>a</a:t>
            </a:r>
            <a:r>
              <a:rPr sz="2000" spc="-10" dirty="0">
                <a:solidFill>
                  <a:srgbClr val="0000FF"/>
                </a:solidFill>
                <a:latin typeface="Georgia"/>
                <a:cs typeface="Georgia"/>
              </a:rPr>
              <a:t> </a:t>
            </a:r>
            <a:r>
              <a:rPr sz="2000" dirty="0">
                <a:solidFill>
                  <a:srgbClr val="0000FF"/>
                </a:solidFill>
                <a:latin typeface="Georgia"/>
                <a:cs typeface="Georgia"/>
              </a:rPr>
              <a:t>seconda</a:t>
            </a:r>
            <a:r>
              <a:rPr sz="2000" spc="-40" dirty="0">
                <a:solidFill>
                  <a:srgbClr val="0000FF"/>
                </a:solidFill>
                <a:latin typeface="Georgia"/>
                <a:cs typeface="Georgia"/>
              </a:rPr>
              <a:t> </a:t>
            </a:r>
            <a:r>
              <a:rPr sz="2000" dirty="0">
                <a:solidFill>
                  <a:srgbClr val="0000FF"/>
                </a:solidFill>
                <a:latin typeface="Georgia"/>
                <a:cs typeface="Georgia"/>
              </a:rPr>
              <a:t>della</a:t>
            </a:r>
            <a:r>
              <a:rPr sz="2000" spc="-15" dirty="0">
                <a:solidFill>
                  <a:srgbClr val="0000FF"/>
                </a:solidFill>
                <a:latin typeface="Georgia"/>
                <a:cs typeface="Georgia"/>
              </a:rPr>
              <a:t> </a:t>
            </a:r>
            <a:r>
              <a:rPr sz="2000" spc="-10" dirty="0">
                <a:solidFill>
                  <a:srgbClr val="0000FF"/>
                </a:solidFill>
                <a:latin typeface="Georgia"/>
                <a:cs typeface="Georgia"/>
              </a:rPr>
              <a:t>tecnologia </a:t>
            </a:r>
            <a:r>
              <a:rPr sz="2000" dirty="0">
                <a:solidFill>
                  <a:srgbClr val="0000FF"/>
                </a:solidFill>
                <a:latin typeface="Georgia"/>
                <a:cs typeface="Georgia"/>
              </a:rPr>
              <a:t>utilizzata</a:t>
            </a:r>
            <a:r>
              <a:rPr sz="2000" spc="-15" dirty="0">
                <a:solidFill>
                  <a:srgbClr val="0000FF"/>
                </a:solidFill>
                <a:latin typeface="Georgia"/>
                <a:cs typeface="Georgia"/>
              </a:rPr>
              <a:t> </a:t>
            </a:r>
            <a:r>
              <a:rPr sz="2000" dirty="0">
                <a:solidFill>
                  <a:srgbClr val="0000FF"/>
                </a:solidFill>
                <a:latin typeface="Georgia"/>
                <a:cs typeface="Georgia"/>
              </a:rPr>
              <a:t>per</a:t>
            </a:r>
            <a:r>
              <a:rPr sz="2000" spc="-15" dirty="0">
                <a:solidFill>
                  <a:srgbClr val="0000FF"/>
                </a:solidFill>
                <a:latin typeface="Georgia"/>
                <a:cs typeface="Georgia"/>
              </a:rPr>
              <a:t> </a:t>
            </a:r>
            <a:r>
              <a:rPr sz="2000" dirty="0">
                <a:solidFill>
                  <a:srgbClr val="0000FF"/>
                </a:solidFill>
                <a:latin typeface="Georgia"/>
                <a:cs typeface="Georgia"/>
              </a:rPr>
              <a:t>la</a:t>
            </a:r>
            <a:r>
              <a:rPr sz="2000" spc="-10" dirty="0">
                <a:solidFill>
                  <a:srgbClr val="0000FF"/>
                </a:solidFill>
                <a:latin typeface="Georgia"/>
                <a:cs typeface="Georgia"/>
              </a:rPr>
              <a:t> sintesi.</a:t>
            </a:r>
            <a:endParaRPr sz="2000" dirty="0">
              <a:latin typeface="Georgia"/>
              <a:cs typeface="Georgia"/>
            </a:endParaRPr>
          </a:p>
        </p:txBody>
      </p:sp>
      <p:grpSp>
        <p:nvGrpSpPr>
          <p:cNvPr id="5" name="object 5"/>
          <p:cNvGrpSpPr/>
          <p:nvPr/>
        </p:nvGrpSpPr>
        <p:grpSpPr>
          <a:xfrm>
            <a:off x="238823" y="3344240"/>
            <a:ext cx="8738870" cy="3338195"/>
            <a:chOff x="238823" y="3344240"/>
            <a:chExt cx="8738870" cy="3338195"/>
          </a:xfrm>
        </p:grpSpPr>
        <p:pic>
          <p:nvPicPr>
            <p:cNvPr id="6" name="object 6"/>
            <p:cNvPicPr/>
            <p:nvPr/>
          </p:nvPicPr>
          <p:blipFill>
            <a:blip r:embed="rId3" cstate="print"/>
            <a:stretch>
              <a:fillRect/>
            </a:stretch>
          </p:blipFill>
          <p:spPr>
            <a:xfrm>
              <a:off x="2729737" y="5459552"/>
              <a:ext cx="3000375" cy="1047750"/>
            </a:xfrm>
            <a:prstGeom prst="rect">
              <a:avLst/>
            </a:prstGeom>
          </p:spPr>
        </p:pic>
        <p:sp>
          <p:nvSpPr>
            <p:cNvPr id="7" name="object 7"/>
            <p:cNvSpPr/>
            <p:nvPr/>
          </p:nvSpPr>
          <p:spPr>
            <a:xfrm>
              <a:off x="251523" y="3356940"/>
              <a:ext cx="8713470" cy="3312795"/>
            </a:xfrm>
            <a:custGeom>
              <a:avLst/>
              <a:gdLst/>
              <a:ahLst/>
              <a:cxnLst/>
              <a:rect l="l" t="t" r="r" b="b"/>
              <a:pathLst>
                <a:path w="8713470" h="3312795">
                  <a:moveTo>
                    <a:pt x="0" y="3312414"/>
                  </a:moveTo>
                  <a:lnTo>
                    <a:pt x="8712962" y="3312414"/>
                  </a:lnTo>
                  <a:lnTo>
                    <a:pt x="8712962" y="0"/>
                  </a:lnTo>
                  <a:lnTo>
                    <a:pt x="0" y="0"/>
                  </a:lnTo>
                  <a:lnTo>
                    <a:pt x="0" y="3312414"/>
                  </a:lnTo>
                  <a:close/>
                </a:path>
              </a:pathLst>
            </a:custGeom>
            <a:ln w="25400">
              <a:solidFill>
                <a:srgbClr val="385D89"/>
              </a:solidFill>
            </a:ln>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1697608"/>
            <a:ext cx="8763000" cy="2752035"/>
          </a:xfrm>
          <a:prstGeom prst="rect">
            <a:avLst/>
          </a:prstGeom>
        </p:spPr>
        <p:txBody>
          <a:bodyPr vert="horz" wrap="square" lIns="0" tIns="12700" rIns="0" bIns="0" rtlCol="0">
            <a:spAutoFit/>
          </a:bodyPr>
          <a:lstStyle/>
          <a:p>
            <a:pPr marL="12700" marR="5080" algn="just">
              <a:lnSpc>
                <a:spcPct val="150000"/>
              </a:lnSpc>
              <a:spcBef>
                <a:spcPts val="100"/>
              </a:spcBef>
            </a:pPr>
            <a:r>
              <a:rPr sz="2000" dirty="0">
                <a:solidFill>
                  <a:srgbClr val="0000FF"/>
                </a:solidFill>
                <a:latin typeface="Georgia"/>
                <a:cs typeface="Georgia"/>
              </a:rPr>
              <a:t>La</a:t>
            </a:r>
            <a:r>
              <a:rPr sz="2000" spc="195" dirty="0">
                <a:solidFill>
                  <a:srgbClr val="0000FF"/>
                </a:solidFill>
                <a:latin typeface="Georgia"/>
                <a:cs typeface="Georgia"/>
              </a:rPr>
              <a:t> </a:t>
            </a:r>
            <a:r>
              <a:rPr sz="2000" dirty="0">
                <a:solidFill>
                  <a:srgbClr val="0000FF"/>
                </a:solidFill>
                <a:latin typeface="Georgia"/>
                <a:cs typeface="Georgia"/>
              </a:rPr>
              <a:t>reazione</a:t>
            </a:r>
            <a:r>
              <a:rPr sz="2000" spc="215" dirty="0">
                <a:solidFill>
                  <a:srgbClr val="0000FF"/>
                </a:solidFill>
                <a:latin typeface="Georgia"/>
                <a:cs typeface="Georgia"/>
              </a:rPr>
              <a:t> </a:t>
            </a:r>
            <a:r>
              <a:rPr sz="2000" dirty="0">
                <a:solidFill>
                  <a:srgbClr val="0000FF"/>
                </a:solidFill>
                <a:latin typeface="Georgia"/>
                <a:cs typeface="Georgia"/>
              </a:rPr>
              <a:t>si</a:t>
            </a:r>
            <a:r>
              <a:rPr sz="2000" spc="200" dirty="0">
                <a:solidFill>
                  <a:srgbClr val="0000FF"/>
                </a:solidFill>
                <a:latin typeface="Georgia"/>
                <a:cs typeface="Georgia"/>
              </a:rPr>
              <a:t> </a:t>
            </a:r>
            <a:r>
              <a:rPr sz="2000" dirty="0">
                <a:solidFill>
                  <a:srgbClr val="0000FF"/>
                </a:solidFill>
                <a:latin typeface="Georgia"/>
                <a:cs typeface="Georgia"/>
              </a:rPr>
              <a:t>arresta</a:t>
            </a:r>
            <a:r>
              <a:rPr sz="2000" spc="215" dirty="0">
                <a:solidFill>
                  <a:srgbClr val="0000FF"/>
                </a:solidFill>
                <a:latin typeface="Georgia"/>
                <a:cs typeface="Georgia"/>
              </a:rPr>
              <a:t> </a:t>
            </a:r>
            <a:r>
              <a:rPr sz="2000" dirty="0">
                <a:solidFill>
                  <a:srgbClr val="0000FF"/>
                </a:solidFill>
                <a:latin typeface="Georgia"/>
                <a:cs typeface="Georgia"/>
              </a:rPr>
              <a:t>quando</a:t>
            </a:r>
            <a:r>
              <a:rPr sz="2000" spc="225" dirty="0">
                <a:solidFill>
                  <a:srgbClr val="0000FF"/>
                </a:solidFill>
                <a:latin typeface="Georgia"/>
                <a:cs typeface="Georgia"/>
              </a:rPr>
              <a:t> </a:t>
            </a:r>
            <a:r>
              <a:rPr sz="2000" dirty="0">
                <a:solidFill>
                  <a:srgbClr val="0000FF"/>
                </a:solidFill>
                <a:latin typeface="Georgia"/>
                <a:cs typeface="Georgia"/>
              </a:rPr>
              <a:t>la</a:t>
            </a:r>
            <a:r>
              <a:rPr sz="2000" spc="204" dirty="0">
                <a:solidFill>
                  <a:srgbClr val="0000FF"/>
                </a:solidFill>
                <a:latin typeface="Georgia"/>
                <a:cs typeface="Georgia"/>
              </a:rPr>
              <a:t> </a:t>
            </a:r>
            <a:r>
              <a:rPr sz="2000" b="1" dirty="0">
                <a:solidFill>
                  <a:srgbClr val="0000FF"/>
                </a:solidFill>
                <a:latin typeface="Georgia"/>
                <a:cs typeface="Georgia"/>
              </a:rPr>
              <a:t>viscosità</a:t>
            </a:r>
            <a:r>
              <a:rPr sz="2000" b="1" spc="195" dirty="0">
                <a:solidFill>
                  <a:srgbClr val="0000FF"/>
                </a:solidFill>
                <a:latin typeface="Georgia"/>
                <a:cs typeface="Georgia"/>
              </a:rPr>
              <a:t> </a:t>
            </a:r>
            <a:r>
              <a:rPr sz="2000" dirty="0">
                <a:solidFill>
                  <a:srgbClr val="0000FF"/>
                </a:solidFill>
                <a:latin typeface="Georgia"/>
                <a:cs typeface="Georgia"/>
              </a:rPr>
              <a:t>del</a:t>
            </a:r>
            <a:r>
              <a:rPr sz="2000" spc="215" dirty="0">
                <a:solidFill>
                  <a:srgbClr val="0000FF"/>
                </a:solidFill>
                <a:latin typeface="Georgia"/>
                <a:cs typeface="Georgia"/>
              </a:rPr>
              <a:t> </a:t>
            </a:r>
            <a:r>
              <a:rPr sz="2000" dirty="0">
                <a:solidFill>
                  <a:srgbClr val="0000FF"/>
                </a:solidFill>
                <a:latin typeface="Georgia"/>
                <a:cs typeface="Georgia"/>
              </a:rPr>
              <a:t>sistema</a:t>
            </a:r>
            <a:r>
              <a:rPr sz="2000" spc="210" dirty="0">
                <a:solidFill>
                  <a:srgbClr val="0000FF"/>
                </a:solidFill>
                <a:latin typeface="Georgia"/>
                <a:cs typeface="Georgia"/>
              </a:rPr>
              <a:t> </a:t>
            </a:r>
            <a:r>
              <a:rPr sz="2000" dirty="0">
                <a:solidFill>
                  <a:srgbClr val="0000FF"/>
                </a:solidFill>
                <a:latin typeface="Georgia"/>
                <a:cs typeface="Georgia"/>
              </a:rPr>
              <a:t>ha</a:t>
            </a:r>
            <a:r>
              <a:rPr sz="2000" spc="215" dirty="0">
                <a:solidFill>
                  <a:srgbClr val="0000FF"/>
                </a:solidFill>
                <a:latin typeface="Georgia"/>
                <a:cs typeface="Georgia"/>
              </a:rPr>
              <a:t> </a:t>
            </a:r>
            <a:r>
              <a:rPr sz="2000" spc="-10" dirty="0">
                <a:solidFill>
                  <a:srgbClr val="0000FF"/>
                </a:solidFill>
                <a:latin typeface="Georgia"/>
                <a:cs typeface="Georgia"/>
              </a:rPr>
              <a:t>raggiunto </a:t>
            </a:r>
            <a:r>
              <a:rPr sz="2000" dirty="0" err="1">
                <a:solidFill>
                  <a:srgbClr val="0000FF"/>
                </a:solidFill>
                <a:latin typeface="Georgia"/>
                <a:cs typeface="Georgia"/>
              </a:rPr>
              <a:t>valori</a:t>
            </a:r>
            <a:r>
              <a:rPr sz="2000" spc="204" dirty="0">
                <a:solidFill>
                  <a:srgbClr val="0000FF"/>
                </a:solidFill>
                <a:latin typeface="Georgia"/>
                <a:cs typeface="Georgia"/>
              </a:rPr>
              <a:t> </a:t>
            </a:r>
            <a:r>
              <a:rPr sz="2000" dirty="0" err="1">
                <a:solidFill>
                  <a:srgbClr val="0000FF"/>
                </a:solidFill>
                <a:latin typeface="Georgia"/>
                <a:cs typeface="Georgia"/>
              </a:rPr>
              <a:t>elevati</a:t>
            </a:r>
            <a:r>
              <a:rPr sz="2000" spc="215" dirty="0">
                <a:solidFill>
                  <a:srgbClr val="0000FF"/>
                </a:solidFill>
                <a:latin typeface="Georgia"/>
                <a:cs typeface="Georgia"/>
              </a:rPr>
              <a:t> </a:t>
            </a:r>
            <a:r>
              <a:rPr sz="2000" dirty="0">
                <a:solidFill>
                  <a:srgbClr val="0000FF"/>
                </a:solidFill>
                <a:latin typeface="Georgia"/>
                <a:cs typeface="Georgia"/>
              </a:rPr>
              <a:t>a</a:t>
            </a:r>
            <a:r>
              <a:rPr sz="2000" spc="210" dirty="0">
                <a:solidFill>
                  <a:srgbClr val="0000FF"/>
                </a:solidFill>
                <a:latin typeface="Georgia"/>
                <a:cs typeface="Georgia"/>
              </a:rPr>
              <a:t> </a:t>
            </a:r>
            <a:r>
              <a:rPr sz="2000" dirty="0">
                <a:solidFill>
                  <a:srgbClr val="0000FF"/>
                </a:solidFill>
                <a:latin typeface="Georgia"/>
                <a:cs typeface="Georgia"/>
              </a:rPr>
              <a:t>causa</a:t>
            </a:r>
            <a:r>
              <a:rPr sz="2000" spc="215" dirty="0">
                <a:solidFill>
                  <a:srgbClr val="0000FF"/>
                </a:solidFill>
                <a:latin typeface="Georgia"/>
                <a:cs typeface="Georgia"/>
              </a:rPr>
              <a:t> </a:t>
            </a:r>
            <a:r>
              <a:rPr sz="2000" dirty="0" err="1">
                <a:solidFill>
                  <a:srgbClr val="0000FF"/>
                </a:solidFill>
                <a:latin typeface="Georgia"/>
                <a:cs typeface="Georgia"/>
              </a:rPr>
              <a:t>degli</a:t>
            </a:r>
            <a:r>
              <a:rPr sz="2000" spc="204" dirty="0">
                <a:solidFill>
                  <a:srgbClr val="0000FF"/>
                </a:solidFill>
                <a:latin typeface="Georgia"/>
                <a:cs typeface="Georgia"/>
              </a:rPr>
              <a:t> </a:t>
            </a:r>
            <a:r>
              <a:rPr sz="2000" dirty="0" err="1">
                <a:solidFill>
                  <a:srgbClr val="0000FF"/>
                </a:solidFill>
                <a:latin typeface="Georgia"/>
                <a:cs typeface="Georgia"/>
              </a:rPr>
              <a:t>alti</a:t>
            </a:r>
            <a:r>
              <a:rPr sz="2000" spc="210" dirty="0">
                <a:solidFill>
                  <a:srgbClr val="0000FF"/>
                </a:solidFill>
                <a:latin typeface="Georgia"/>
                <a:cs typeface="Georgia"/>
              </a:rPr>
              <a:t> </a:t>
            </a:r>
            <a:r>
              <a:rPr sz="2000" dirty="0" err="1">
                <a:solidFill>
                  <a:srgbClr val="0000FF"/>
                </a:solidFill>
                <a:latin typeface="Georgia"/>
                <a:cs typeface="Georgia"/>
              </a:rPr>
              <a:t>pesi</a:t>
            </a:r>
            <a:r>
              <a:rPr sz="2000" spc="204" dirty="0">
                <a:solidFill>
                  <a:srgbClr val="0000FF"/>
                </a:solidFill>
                <a:latin typeface="Georgia"/>
                <a:cs typeface="Georgia"/>
              </a:rPr>
              <a:t> </a:t>
            </a:r>
            <a:r>
              <a:rPr sz="2000" dirty="0" err="1">
                <a:solidFill>
                  <a:srgbClr val="0000FF"/>
                </a:solidFill>
                <a:latin typeface="Georgia"/>
                <a:cs typeface="Georgia"/>
              </a:rPr>
              <a:t>molecolari</a:t>
            </a:r>
            <a:r>
              <a:rPr sz="2000" spc="204" dirty="0">
                <a:solidFill>
                  <a:srgbClr val="0000FF"/>
                </a:solidFill>
                <a:latin typeface="Georgia"/>
                <a:cs typeface="Georgia"/>
              </a:rPr>
              <a:t> </a:t>
            </a:r>
            <a:r>
              <a:rPr sz="2000" dirty="0" err="1">
                <a:solidFill>
                  <a:srgbClr val="0000FF"/>
                </a:solidFill>
                <a:latin typeface="Georgia"/>
                <a:cs typeface="Georgia"/>
              </a:rPr>
              <a:t>delle</a:t>
            </a:r>
            <a:r>
              <a:rPr sz="2000" spc="215" dirty="0">
                <a:solidFill>
                  <a:srgbClr val="0000FF"/>
                </a:solidFill>
                <a:latin typeface="Georgia"/>
                <a:cs typeface="Georgia"/>
              </a:rPr>
              <a:t> </a:t>
            </a:r>
            <a:r>
              <a:rPr sz="2000" spc="-10" dirty="0" err="1">
                <a:solidFill>
                  <a:srgbClr val="0000FF"/>
                </a:solidFill>
                <a:latin typeface="Georgia"/>
                <a:cs typeface="Georgia"/>
              </a:rPr>
              <a:t>molecole</a:t>
            </a:r>
            <a:r>
              <a:rPr sz="2000" spc="-10" dirty="0">
                <a:solidFill>
                  <a:srgbClr val="0000FF"/>
                </a:solidFill>
                <a:latin typeface="Georgia"/>
                <a:cs typeface="Georgia"/>
              </a:rPr>
              <a:t> formatesi;</a:t>
            </a:r>
            <a:endParaRPr sz="2000" dirty="0">
              <a:latin typeface="Georgia"/>
              <a:cs typeface="Georgia"/>
            </a:endParaRPr>
          </a:p>
          <a:p>
            <a:pPr>
              <a:lnSpc>
                <a:spcPct val="100000"/>
              </a:lnSpc>
              <a:spcBef>
                <a:spcPts val="5"/>
              </a:spcBef>
            </a:pPr>
            <a:endParaRPr sz="2800" dirty="0">
              <a:latin typeface="Georgia"/>
              <a:cs typeface="Georgia"/>
            </a:endParaRPr>
          </a:p>
          <a:p>
            <a:pPr marL="12700" marR="5080" algn="just">
              <a:lnSpc>
                <a:spcPct val="150000"/>
              </a:lnSpc>
            </a:pPr>
            <a:r>
              <a:rPr lang="en-CA" sz="2000" dirty="0">
                <a:solidFill>
                  <a:srgbClr val="0000FF"/>
                </a:solidFill>
                <a:latin typeface="Georgia"/>
                <a:cs typeface="Georgia"/>
              </a:rPr>
              <a:t>P</a:t>
            </a:r>
            <a:r>
              <a:rPr sz="2000" dirty="0" err="1">
                <a:solidFill>
                  <a:srgbClr val="0000FF"/>
                </a:solidFill>
                <a:latin typeface="Georgia"/>
                <a:cs typeface="Georgia"/>
              </a:rPr>
              <a:t>rodotto</a:t>
            </a:r>
            <a:r>
              <a:rPr sz="2000" spc="445" dirty="0">
                <a:solidFill>
                  <a:srgbClr val="0000FF"/>
                </a:solidFill>
                <a:latin typeface="Georgia"/>
                <a:cs typeface="Georgia"/>
              </a:rPr>
              <a:t> </a:t>
            </a:r>
            <a:r>
              <a:rPr sz="2000" dirty="0">
                <a:solidFill>
                  <a:srgbClr val="0000FF"/>
                </a:solidFill>
                <a:latin typeface="Georgia"/>
                <a:cs typeface="Georgia"/>
              </a:rPr>
              <a:t>finale</a:t>
            </a:r>
            <a:r>
              <a:rPr lang="en-CA" sz="2000" dirty="0">
                <a:solidFill>
                  <a:srgbClr val="0000FF"/>
                </a:solidFill>
                <a:latin typeface="Georgia"/>
                <a:cs typeface="Georgia"/>
              </a:rPr>
              <a:t>:</a:t>
            </a:r>
            <a:r>
              <a:rPr sz="2000" spc="450" dirty="0">
                <a:solidFill>
                  <a:srgbClr val="0000FF"/>
                </a:solidFill>
                <a:latin typeface="Georgia"/>
                <a:cs typeface="Georgia"/>
              </a:rPr>
              <a:t> </a:t>
            </a:r>
            <a:r>
              <a:rPr sz="2000" dirty="0">
                <a:solidFill>
                  <a:srgbClr val="0000FF"/>
                </a:solidFill>
                <a:latin typeface="Georgia"/>
                <a:cs typeface="Georgia"/>
              </a:rPr>
              <a:t>sistema</a:t>
            </a:r>
            <a:r>
              <a:rPr sz="2000" spc="440" dirty="0">
                <a:solidFill>
                  <a:srgbClr val="0000FF"/>
                </a:solidFill>
                <a:latin typeface="Georgia"/>
                <a:cs typeface="Georgia"/>
              </a:rPr>
              <a:t> </a:t>
            </a:r>
            <a:r>
              <a:rPr sz="2000" dirty="0">
                <a:solidFill>
                  <a:srgbClr val="0000FF"/>
                </a:solidFill>
                <a:latin typeface="Georgia"/>
                <a:cs typeface="Georgia"/>
              </a:rPr>
              <a:t>costituito</a:t>
            </a:r>
            <a:r>
              <a:rPr sz="2000" spc="465" dirty="0">
                <a:solidFill>
                  <a:srgbClr val="0000FF"/>
                </a:solidFill>
                <a:latin typeface="Georgia"/>
                <a:cs typeface="Georgia"/>
              </a:rPr>
              <a:t> </a:t>
            </a:r>
            <a:r>
              <a:rPr sz="2000" dirty="0">
                <a:solidFill>
                  <a:srgbClr val="0000FF"/>
                </a:solidFill>
                <a:latin typeface="Georgia"/>
                <a:cs typeface="Georgia"/>
              </a:rPr>
              <a:t>da</a:t>
            </a:r>
            <a:r>
              <a:rPr sz="2000" spc="440" dirty="0">
                <a:solidFill>
                  <a:srgbClr val="0000FF"/>
                </a:solidFill>
                <a:latin typeface="Georgia"/>
                <a:cs typeface="Georgia"/>
              </a:rPr>
              <a:t> </a:t>
            </a:r>
            <a:r>
              <a:rPr sz="2000" dirty="0">
                <a:solidFill>
                  <a:srgbClr val="0000FF"/>
                </a:solidFill>
                <a:latin typeface="Georgia"/>
                <a:cs typeface="Georgia"/>
              </a:rPr>
              <a:t>un</a:t>
            </a:r>
            <a:r>
              <a:rPr sz="2000" spc="445" dirty="0">
                <a:solidFill>
                  <a:srgbClr val="0000FF"/>
                </a:solidFill>
                <a:latin typeface="Georgia"/>
                <a:cs typeface="Georgia"/>
              </a:rPr>
              <a:t> </a:t>
            </a:r>
            <a:r>
              <a:rPr sz="2000" dirty="0">
                <a:solidFill>
                  <a:srgbClr val="0000FF"/>
                </a:solidFill>
                <a:latin typeface="Georgia"/>
                <a:cs typeface="Georgia"/>
              </a:rPr>
              <a:t>insieme</a:t>
            </a:r>
            <a:r>
              <a:rPr sz="2000" spc="445" dirty="0">
                <a:solidFill>
                  <a:srgbClr val="0000FF"/>
                </a:solidFill>
                <a:latin typeface="Georgia"/>
                <a:cs typeface="Georgia"/>
              </a:rPr>
              <a:t> </a:t>
            </a:r>
            <a:r>
              <a:rPr sz="2000" dirty="0">
                <a:solidFill>
                  <a:srgbClr val="0000FF"/>
                </a:solidFill>
                <a:latin typeface="Georgia"/>
                <a:cs typeface="Georgia"/>
              </a:rPr>
              <a:t>di</a:t>
            </a:r>
            <a:r>
              <a:rPr sz="2000" spc="445" dirty="0">
                <a:solidFill>
                  <a:srgbClr val="0000FF"/>
                </a:solidFill>
                <a:latin typeface="Georgia"/>
                <a:cs typeface="Georgia"/>
              </a:rPr>
              <a:t> </a:t>
            </a:r>
            <a:r>
              <a:rPr sz="2000" spc="-10" dirty="0">
                <a:solidFill>
                  <a:srgbClr val="0000FF"/>
                </a:solidFill>
                <a:latin typeface="Georgia"/>
                <a:cs typeface="Georgia"/>
              </a:rPr>
              <a:t>catene </a:t>
            </a:r>
            <a:r>
              <a:rPr sz="2000" dirty="0">
                <a:solidFill>
                  <a:srgbClr val="0000FF"/>
                </a:solidFill>
                <a:latin typeface="Georgia"/>
                <a:cs typeface="Georgia"/>
              </a:rPr>
              <a:t>polimeriche</a:t>
            </a:r>
            <a:r>
              <a:rPr sz="2000" spc="135" dirty="0">
                <a:solidFill>
                  <a:srgbClr val="0000FF"/>
                </a:solidFill>
                <a:latin typeface="Georgia"/>
                <a:cs typeface="Georgia"/>
              </a:rPr>
              <a:t>  </a:t>
            </a:r>
            <a:r>
              <a:rPr sz="2000" dirty="0">
                <a:solidFill>
                  <a:srgbClr val="0000FF"/>
                </a:solidFill>
                <a:latin typeface="Georgia"/>
                <a:cs typeface="Georgia"/>
              </a:rPr>
              <a:t>di</a:t>
            </a:r>
            <a:r>
              <a:rPr sz="2000" spc="135" dirty="0">
                <a:solidFill>
                  <a:srgbClr val="0000FF"/>
                </a:solidFill>
                <a:latin typeface="Georgia"/>
                <a:cs typeface="Georgia"/>
              </a:rPr>
              <a:t> </a:t>
            </a:r>
            <a:r>
              <a:rPr sz="2000" dirty="0" err="1">
                <a:solidFill>
                  <a:srgbClr val="0000FF"/>
                </a:solidFill>
                <a:latin typeface="Georgia"/>
                <a:cs typeface="Georgia"/>
              </a:rPr>
              <a:t>differente</a:t>
            </a:r>
            <a:r>
              <a:rPr sz="2000" spc="140" dirty="0">
                <a:solidFill>
                  <a:srgbClr val="0000FF"/>
                </a:solidFill>
                <a:latin typeface="Georgia"/>
                <a:cs typeface="Georgia"/>
              </a:rPr>
              <a:t> </a:t>
            </a:r>
            <a:r>
              <a:rPr sz="2000" dirty="0" err="1">
                <a:solidFill>
                  <a:srgbClr val="0000FF"/>
                </a:solidFill>
                <a:latin typeface="Georgia"/>
                <a:cs typeface="Georgia"/>
              </a:rPr>
              <a:t>lunghezza</a:t>
            </a:r>
            <a:r>
              <a:rPr sz="2000" spc="140" dirty="0">
                <a:solidFill>
                  <a:srgbClr val="0000FF"/>
                </a:solidFill>
                <a:latin typeface="Georgia"/>
                <a:cs typeface="Georgia"/>
              </a:rPr>
              <a:t> </a:t>
            </a:r>
            <a:r>
              <a:rPr sz="2000" dirty="0">
                <a:solidFill>
                  <a:srgbClr val="0000FF"/>
                </a:solidFill>
                <a:latin typeface="Georgia"/>
                <a:cs typeface="Georgia"/>
              </a:rPr>
              <a:t>a</a:t>
            </a:r>
            <a:r>
              <a:rPr sz="2000" spc="140" dirty="0">
                <a:solidFill>
                  <a:srgbClr val="0000FF"/>
                </a:solidFill>
                <a:latin typeface="Georgia"/>
                <a:cs typeface="Georgia"/>
              </a:rPr>
              <a:t> </a:t>
            </a:r>
            <a:r>
              <a:rPr sz="2000" dirty="0">
                <a:solidFill>
                  <a:srgbClr val="0000FF"/>
                </a:solidFill>
                <a:latin typeface="Georgia"/>
                <a:cs typeface="Georgia"/>
              </a:rPr>
              <a:t>causa</a:t>
            </a:r>
            <a:r>
              <a:rPr lang="en-CA" sz="2000" dirty="0">
                <a:solidFill>
                  <a:srgbClr val="0000FF"/>
                </a:solidFill>
                <a:latin typeface="Georgia"/>
                <a:cs typeface="Georgia"/>
              </a:rPr>
              <a:t> </a:t>
            </a:r>
            <a:r>
              <a:rPr sz="2000" dirty="0" err="1">
                <a:solidFill>
                  <a:srgbClr val="0000FF"/>
                </a:solidFill>
                <a:latin typeface="Georgia"/>
                <a:cs typeface="Georgia"/>
              </a:rPr>
              <a:t>dei</a:t>
            </a:r>
            <a:r>
              <a:rPr sz="2000" spc="135" dirty="0">
                <a:solidFill>
                  <a:srgbClr val="0000FF"/>
                </a:solidFill>
                <a:latin typeface="Georgia"/>
                <a:cs typeface="Georgia"/>
              </a:rPr>
              <a:t> </a:t>
            </a:r>
            <a:r>
              <a:rPr sz="2000" dirty="0" err="1">
                <a:solidFill>
                  <a:srgbClr val="0000FF"/>
                </a:solidFill>
                <a:latin typeface="Georgia"/>
                <a:cs typeface="Georgia"/>
              </a:rPr>
              <a:t>diversi</a:t>
            </a:r>
            <a:r>
              <a:rPr sz="2000" spc="140" dirty="0">
                <a:solidFill>
                  <a:srgbClr val="0000FF"/>
                </a:solidFill>
                <a:latin typeface="Georgia"/>
                <a:cs typeface="Georgia"/>
              </a:rPr>
              <a:t> </a:t>
            </a:r>
            <a:r>
              <a:rPr sz="2000" dirty="0" err="1">
                <a:solidFill>
                  <a:srgbClr val="0000FF"/>
                </a:solidFill>
                <a:latin typeface="Georgia"/>
                <a:cs typeface="Georgia"/>
              </a:rPr>
              <a:t>stadi</a:t>
            </a:r>
            <a:r>
              <a:rPr sz="2000" spc="135" dirty="0">
                <a:solidFill>
                  <a:srgbClr val="0000FF"/>
                </a:solidFill>
                <a:latin typeface="Georgia"/>
                <a:cs typeface="Georgia"/>
              </a:rPr>
              <a:t> </a:t>
            </a:r>
            <a:r>
              <a:rPr sz="2000" spc="-25" dirty="0">
                <a:solidFill>
                  <a:srgbClr val="0000FF"/>
                </a:solidFill>
                <a:latin typeface="Georgia"/>
                <a:cs typeface="Georgia"/>
              </a:rPr>
              <a:t>di </a:t>
            </a:r>
            <a:r>
              <a:rPr sz="2000" dirty="0" err="1">
                <a:solidFill>
                  <a:srgbClr val="0000FF"/>
                </a:solidFill>
                <a:latin typeface="Georgia"/>
                <a:cs typeface="Georgia"/>
              </a:rPr>
              <a:t>reazione</a:t>
            </a:r>
            <a:r>
              <a:rPr sz="2000" spc="285" dirty="0">
                <a:solidFill>
                  <a:srgbClr val="0000FF"/>
                </a:solidFill>
                <a:latin typeface="Georgia"/>
                <a:cs typeface="Georgia"/>
              </a:rPr>
              <a:t> </a:t>
            </a:r>
            <a:r>
              <a:rPr sz="2000" dirty="0" err="1">
                <a:solidFill>
                  <a:srgbClr val="0000FF"/>
                </a:solidFill>
                <a:latin typeface="Georgia"/>
                <a:cs typeface="Georgia"/>
              </a:rPr>
              <a:t>ancora</a:t>
            </a:r>
            <a:r>
              <a:rPr sz="2000" spc="285" dirty="0">
                <a:solidFill>
                  <a:srgbClr val="0000FF"/>
                </a:solidFill>
                <a:latin typeface="Georgia"/>
                <a:cs typeface="Georgia"/>
              </a:rPr>
              <a:t>  </a:t>
            </a:r>
            <a:r>
              <a:rPr sz="2000" dirty="0" err="1">
                <a:solidFill>
                  <a:srgbClr val="0000FF"/>
                </a:solidFill>
                <a:latin typeface="Georgia"/>
                <a:cs typeface="Georgia"/>
              </a:rPr>
              <a:t>presenti</a:t>
            </a:r>
            <a:r>
              <a:rPr sz="2000" spc="285" dirty="0">
                <a:solidFill>
                  <a:srgbClr val="0000FF"/>
                </a:solidFill>
                <a:latin typeface="Georgia"/>
                <a:cs typeface="Georgia"/>
              </a:rPr>
              <a:t> </a:t>
            </a:r>
            <a:r>
              <a:rPr sz="2000" dirty="0" err="1">
                <a:solidFill>
                  <a:srgbClr val="0000FF"/>
                </a:solidFill>
                <a:latin typeface="Georgia"/>
                <a:cs typeface="Georgia"/>
              </a:rPr>
              <a:t>nel</a:t>
            </a:r>
            <a:r>
              <a:rPr sz="2000" spc="280" dirty="0">
                <a:solidFill>
                  <a:srgbClr val="0000FF"/>
                </a:solidFill>
                <a:latin typeface="Georgia"/>
                <a:cs typeface="Georgia"/>
              </a:rPr>
              <a:t> </a:t>
            </a:r>
            <a:r>
              <a:rPr sz="2000" dirty="0" err="1">
                <a:solidFill>
                  <a:srgbClr val="0000FF"/>
                </a:solidFill>
                <a:latin typeface="Georgia"/>
                <a:cs typeface="Georgia"/>
              </a:rPr>
              <a:t>momento</a:t>
            </a:r>
            <a:r>
              <a:rPr sz="2000" spc="295" dirty="0">
                <a:solidFill>
                  <a:srgbClr val="0000FF"/>
                </a:solidFill>
                <a:latin typeface="Georgia"/>
                <a:cs typeface="Georgia"/>
              </a:rPr>
              <a:t> </a:t>
            </a:r>
            <a:r>
              <a:rPr sz="2000" dirty="0">
                <a:solidFill>
                  <a:srgbClr val="0000FF"/>
                </a:solidFill>
                <a:latin typeface="Georgia"/>
                <a:cs typeface="Georgia"/>
              </a:rPr>
              <a:t>finale</a:t>
            </a:r>
            <a:r>
              <a:rPr sz="2000" spc="285" dirty="0">
                <a:solidFill>
                  <a:srgbClr val="0000FF"/>
                </a:solidFill>
                <a:latin typeface="Georgia"/>
                <a:cs typeface="Georgia"/>
              </a:rPr>
              <a:t> </a:t>
            </a:r>
            <a:r>
              <a:rPr sz="2000" dirty="0">
                <a:solidFill>
                  <a:srgbClr val="0000FF"/>
                </a:solidFill>
                <a:latin typeface="Georgia"/>
                <a:cs typeface="Georgia"/>
              </a:rPr>
              <a:t>del</a:t>
            </a:r>
            <a:r>
              <a:rPr sz="2000" spc="285" dirty="0">
                <a:solidFill>
                  <a:srgbClr val="0000FF"/>
                </a:solidFill>
                <a:latin typeface="Georgia"/>
                <a:cs typeface="Georgia"/>
              </a:rPr>
              <a:t> </a:t>
            </a:r>
            <a:r>
              <a:rPr sz="2000" dirty="0" err="1">
                <a:solidFill>
                  <a:srgbClr val="0000FF"/>
                </a:solidFill>
                <a:latin typeface="Georgia"/>
                <a:cs typeface="Georgia"/>
              </a:rPr>
              <a:t>processo</a:t>
            </a:r>
            <a:r>
              <a:rPr sz="2000" spc="285" dirty="0">
                <a:solidFill>
                  <a:srgbClr val="0000FF"/>
                </a:solidFill>
                <a:latin typeface="Georgia"/>
                <a:cs typeface="Georgia"/>
              </a:rPr>
              <a:t> </a:t>
            </a:r>
            <a:r>
              <a:rPr sz="2000" spc="-25" dirty="0">
                <a:solidFill>
                  <a:srgbClr val="0000FF"/>
                </a:solidFill>
                <a:latin typeface="Georgia"/>
                <a:cs typeface="Georgia"/>
              </a:rPr>
              <a:t>di </a:t>
            </a:r>
            <a:r>
              <a:rPr sz="2000" spc="-10" dirty="0">
                <a:solidFill>
                  <a:srgbClr val="0000FF"/>
                </a:solidFill>
                <a:latin typeface="Georgia"/>
                <a:cs typeface="Georgia"/>
              </a:rPr>
              <a:t>polimerizzazione.</a:t>
            </a:r>
            <a:endParaRPr sz="2000" dirty="0">
              <a:latin typeface="Georgia"/>
              <a:cs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 y="1219200"/>
            <a:ext cx="8534400" cy="5334000"/>
          </a:xfrm>
          <a:prstGeom prst="rect">
            <a:avLst/>
          </a:prstGeom>
        </p:spPr>
      </p:pic>
      <p:sp>
        <p:nvSpPr>
          <p:cNvPr id="3" name="object 3"/>
          <p:cNvSpPr txBox="1"/>
          <p:nvPr/>
        </p:nvSpPr>
        <p:spPr>
          <a:xfrm>
            <a:off x="618540" y="229361"/>
            <a:ext cx="28174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SINTESI</a:t>
            </a:r>
            <a:r>
              <a:rPr sz="1800" b="1" spc="-20" dirty="0">
                <a:solidFill>
                  <a:srgbClr val="FF0000"/>
                </a:solidFill>
                <a:latin typeface="Calibri"/>
                <a:cs typeface="Calibri"/>
              </a:rPr>
              <a:t> </a:t>
            </a:r>
            <a:r>
              <a:rPr sz="1800" b="1" dirty="0">
                <a:solidFill>
                  <a:srgbClr val="FF0000"/>
                </a:solidFill>
                <a:latin typeface="Calibri"/>
                <a:cs typeface="Calibri"/>
              </a:rPr>
              <a:t>DI</a:t>
            </a:r>
            <a:r>
              <a:rPr sz="1800" b="1" spc="-20" dirty="0">
                <a:solidFill>
                  <a:srgbClr val="FF0000"/>
                </a:solidFill>
                <a:latin typeface="Calibri"/>
                <a:cs typeface="Calibri"/>
              </a:rPr>
              <a:t> </a:t>
            </a:r>
            <a:r>
              <a:rPr sz="1800" b="1" spc="-10" dirty="0">
                <a:solidFill>
                  <a:srgbClr val="FF0000"/>
                </a:solidFill>
                <a:latin typeface="Calibri"/>
                <a:cs typeface="Calibri"/>
              </a:rPr>
              <a:t>MACROMOLECOLE</a:t>
            </a:r>
            <a:endParaRPr sz="18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97964" y="0"/>
            <a:ext cx="4352351" cy="683309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54134" y="535940"/>
            <a:ext cx="6417945" cy="5915025"/>
            <a:chOff x="1254134" y="535940"/>
            <a:chExt cx="6417945" cy="5915025"/>
          </a:xfrm>
        </p:grpSpPr>
        <p:pic>
          <p:nvPicPr>
            <p:cNvPr id="3" name="object 3"/>
            <p:cNvPicPr/>
            <p:nvPr/>
          </p:nvPicPr>
          <p:blipFill>
            <a:blip r:embed="rId2" cstate="print"/>
            <a:stretch>
              <a:fillRect/>
            </a:stretch>
          </p:blipFill>
          <p:spPr>
            <a:xfrm>
              <a:off x="1254134" y="609758"/>
              <a:ext cx="6417846" cy="5840672"/>
            </a:xfrm>
            <a:prstGeom prst="rect">
              <a:avLst/>
            </a:prstGeom>
          </p:spPr>
        </p:pic>
        <p:sp>
          <p:nvSpPr>
            <p:cNvPr id="4" name="object 4"/>
            <p:cNvSpPr/>
            <p:nvPr/>
          </p:nvSpPr>
          <p:spPr>
            <a:xfrm>
              <a:off x="1691640" y="548640"/>
              <a:ext cx="3528695" cy="5544820"/>
            </a:xfrm>
            <a:custGeom>
              <a:avLst/>
              <a:gdLst/>
              <a:ahLst/>
              <a:cxnLst/>
              <a:rect l="l" t="t" r="r" b="b"/>
              <a:pathLst>
                <a:path w="3528695" h="5544820">
                  <a:moveTo>
                    <a:pt x="432054" y="288036"/>
                  </a:moveTo>
                  <a:lnTo>
                    <a:pt x="3528441" y="288036"/>
                  </a:lnTo>
                  <a:lnTo>
                    <a:pt x="3528441" y="0"/>
                  </a:lnTo>
                  <a:lnTo>
                    <a:pt x="432054" y="0"/>
                  </a:lnTo>
                  <a:lnTo>
                    <a:pt x="432054" y="288036"/>
                  </a:lnTo>
                  <a:close/>
                </a:path>
                <a:path w="3528695" h="5544820">
                  <a:moveTo>
                    <a:pt x="0" y="5544654"/>
                  </a:moveTo>
                  <a:lnTo>
                    <a:pt x="1800225" y="5544654"/>
                  </a:lnTo>
                  <a:lnTo>
                    <a:pt x="1800225" y="5112600"/>
                  </a:lnTo>
                  <a:lnTo>
                    <a:pt x="0" y="5112600"/>
                  </a:lnTo>
                  <a:lnTo>
                    <a:pt x="0" y="5544654"/>
                  </a:lnTo>
                  <a:close/>
                </a:path>
              </a:pathLst>
            </a:custGeom>
            <a:ln w="25400">
              <a:solidFill>
                <a:srgbClr val="385D89"/>
              </a:solidFill>
            </a:ln>
          </p:spPr>
          <p:txBody>
            <a:bodyPr wrap="square" lIns="0" tIns="0" rIns="0" bIns="0" rtlCol="0"/>
            <a:lstStyle/>
            <a:p>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03603" y="647150"/>
            <a:ext cx="6009010" cy="3053824"/>
          </a:xfrm>
          <a:prstGeom prst="rect">
            <a:avLst/>
          </a:prstGeom>
        </p:spPr>
      </p:pic>
      <p:grpSp>
        <p:nvGrpSpPr>
          <p:cNvPr id="3" name="object 3"/>
          <p:cNvGrpSpPr/>
          <p:nvPr/>
        </p:nvGrpSpPr>
        <p:grpSpPr>
          <a:xfrm>
            <a:off x="1390903" y="2582036"/>
            <a:ext cx="6125210" cy="3007360"/>
            <a:chOff x="1390903" y="2582036"/>
            <a:chExt cx="6125210" cy="3007360"/>
          </a:xfrm>
        </p:grpSpPr>
        <p:pic>
          <p:nvPicPr>
            <p:cNvPr id="4" name="object 4"/>
            <p:cNvPicPr/>
            <p:nvPr/>
          </p:nvPicPr>
          <p:blipFill>
            <a:blip r:embed="rId3" cstate="print"/>
            <a:stretch>
              <a:fillRect/>
            </a:stretch>
          </p:blipFill>
          <p:spPr>
            <a:xfrm>
              <a:off x="1647086" y="3861028"/>
              <a:ext cx="5868432" cy="1728216"/>
            </a:xfrm>
            <a:prstGeom prst="rect">
              <a:avLst/>
            </a:prstGeom>
          </p:spPr>
        </p:pic>
        <p:sp>
          <p:nvSpPr>
            <p:cNvPr id="5" name="object 5"/>
            <p:cNvSpPr/>
            <p:nvPr/>
          </p:nvSpPr>
          <p:spPr>
            <a:xfrm>
              <a:off x="1403603" y="2924949"/>
              <a:ext cx="2160270" cy="936625"/>
            </a:xfrm>
            <a:custGeom>
              <a:avLst/>
              <a:gdLst/>
              <a:ahLst/>
              <a:cxnLst/>
              <a:rect l="l" t="t" r="r" b="b"/>
              <a:pathLst>
                <a:path w="2160270" h="936625">
                  <a:moveTo>
                    <a:pt x="0" y="936104"/>
                  </a:moveTo>
                  <a:lnTo>
                    <a:pt x="2160270" y="936104"/>
                  </a:lnTo>
                  <a:lnTo>
                    <a:pt x="2160270" y="0"/>
                  </a:lnTo>
                  <a:lnTo>
                    <a:pt x="0" y="0"/>
                  </a:lnTo>
                  <a:lnTo>
                    <a:pt x="0" y="936104"/>
                  </a:lnTo>
                  <a:close/>
                </a:path>
              </a:pathLst>
            </a:custGeom>
            <a:ln w="25400">
              <a:solidFill>
                <a:srgbClr val="385D89"/>
              </a:solidFill>
            </a:ln>
          </p:spPr>
          <p:txBody>
            <a:bodyPr wrap="square" lIns="0" tIns="0" rIns="0" bIns="0" rtlCol="0"/>
            <a:lstStyle/>
            <a:p>
              <a:endParaRPr/>
            </a:p>
          </p:txBody>
        </p:sp>
        <p:pic>
          <p:nvPicPr>
            <p:cNvPr id="6" name="object 6"/>
            <p:cNvPicPr/>
            <p:nvPr/>
          </p:nvPicPr>
          <p:blipFill>
            <a:blip r:embed="rId4" cstate="print"/>
            <a:stretch>
              <a:fillRect/>
            </a:stretch>
          </p:blipFill>
          <p:spPr>
            <a:xfrm>
              <a:off x="3184524" y="2582036"/>
              <a:ext cx="1381125" cy="342900"/>
            </a:xfrm>
            <a:prstGeom prst="rect">
              <a:avLst/>
            </a:prstGeom>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02438" y="1600200"/>
            <a:ext cx="8589162" cy="4038600"/>
          </a:xfrm>
          <a:prstGeom prst="rect">
            <a:avLst/>
          </a:prstGeom>
        </p:spPr>
      </p:pic>
      <p:sp>
        <p:nvSpPr>
          <p:cNvPr id="3" name="object 3"/>
          <p:cNvSpPr txBox="1">
            <a:spLocks noGrp="1"/>
          </p:cNvSpPr>
          <p:nvPr>
            <p:ph type="title"/>
          </p:nvPr>
        </p:nvSpPr>
        <p:spPr>
          <a:xfrm>
            <a:off x="402437" y="207645"/>
            <a:ext cx="3724275" cy="330835"/>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Times New Roman"/>
                <a:cs typeface="Times New Roman"/>
              </a:rPr>
              <a:t>POLIMERIZZAZIONE</a:t>
            </a:r>
            <a:r>
              <a:rPr sz="2000" b="1" spc="-60" dirty="0">
                <a:latin typeface="Times New Roman"/>
                <a:cs typeface="Times New Roman"/>
              </a:rPr>
              <a:t> </a:t>
            </a:r>
            <a:r>
              <a:rPr sz="2000" b="1" dirty="0">
                <a:latin typeface="Times New Roman"/>
                <a:cs typeface="Times New Roman"/>
              </a:rPr>
              <a:t>A</a:t>
            </a:r>
            <a:r>
              <a:rPr sz="2000" b="1" spc="-55" dirty="0">
                <a:latin typeface="Times New Roman"/>
                <a:cs typeface="Times New Roman"/>
              </a:rPr>
              <a:t> </a:t>
            </a:r>
            <a:r>
              <a:rPr sz="2000" b="1" spc="-10" dirty="0">
                <a:latin typeface="Times New Roman"/>
                <a:cs typeface="Times New Roman"/>
              </a:rPr>
              <a:t>STADI</a:t>
            </a:r>
            <a:endParaRPr sz="200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1143000"/>
            <a:ext cx="8839199" cy="4226798"/>
          </a:xfrm>
          <a:prstGeom prst="rect">
            <a:avLst/>
          </a:prstGeom>
        </p:spPr>
        <p:txBody>
          <a:bodyPr vert="horz" wrap="square" lIns="0" tIns="12700" rIns="0" bIns="0" rtlCol="0">
            <a:spAutoFit/>
          </a:bodyPr>
          <a:lstStyle/>
          <a:p>
            <a:pPr marL="12700">
              <a:lnSpc>
                <a:spcPct val="100000"/>
              </a:lnSpc>
              <a:spcBef>
                <a:spcPts val="100"/>
              </a:spcBef>
            </a:pPr>
            <a:r>
              <a:rPr sz="2000" spc="-10" dirty="0">
                <a:latin typeface="Georgia"/>
                <a:cs typeface="Georgia"/>
              </a:rPr>
              <a:t>…</a:t>
            </a:r>
            <a:r>
              <a:rPr lang="en-CA" sz="2000" spc="-10" dirty="0">
                <a:latin typeface="Georgia"/>
                <a:cs typeface="Georgia"/>
              </a:rPr>
              <a:t> </a:t>
            </a:r>
            <a:r>
              <a:rPr sz="2000" spc="-10" dirty="0" err="1">
                <a:latin typeface="Georgia"/>
                <a:cs typeface="Georgia"/>
              </a:rPr>
              <a:t>riassumendo</a:t>
            </a:r>
            <a:r>
              <a:rPr sz="2000" spc="-10" dirty="0">
                <a:latin typeface="Georgia"/>
                <a:cs typeface="Georgia"/>
              </a:rPr>
              <a:t>:</a:t>
            </a:r>
            <a:endParaRPr sz="2000" dirty="0">
              <a:latin typeface="Georgia"/>
              <a:cs typeface="Georgia"/>
            </a:endParaRPr>
          </a:p>
          <a:p>
            <a:pPr>
              <a:lnSpc>
                <a:spcPct val="100000"/>
              </a:lnSpc>
              <a:spcBef>
                <a:spcPts val="15"/>
              </a:spcBef>
            </a:pPr>
            <a:endParaRPr sz="2400" dirty="0">
              <a:latin typeface="Georgia"/>
              <a:cs typeface="Georgia"/>
            </a:endParaRPr>
          </a:p>
          <a:p>
            <a:pPr marL="12700">
              <a:lnSpc>
                <a:spcPct val="100000"/>
              </a:lnSpc>
            </a:pPr>
            <a:r>
              <a:rPr sz="2000" dirty="0">
                <a:latin typeface="Georgia"/>
                <a:cs typeface="Georgia"/>
              </a:rPr>
              <a:t>I</a:t>
            </a:r>
            <a:r>
              <a:rPr sz="2000" spc="-30" dirty="0">
                <a:latin typeface="Georgia"/>
                <a:cs typeface="Georgia"/>
              </a:rPr>
              <a:t> </a:t>
            </a:r>
            <a:r>
              <a:rPr sz="2000" dirty="0">
                <a:latin typeface="Georgia"/>
                <a:cs typeface="Georgia"/>
              </a:rPr>
              <a:t>più</a:t>
            </a:r>
            <a:r>
              <a:rPr sz="2000" spc="-20" dirty="0">
                <a:latin typeface="Georgia"/>
                <a:cs typeface="Georgia"/>
              </a:rPr>
              <a:t> </a:t>
            </a:r>
            <a:r>
              <a:rPr sz="2000" dirty="0">
                <a:latin typeface="Georgia"/>
                <a:cs typeface="Georgia"/>
              </a:rPr>
              <a:t>importanti</a:t>
            </a:r>
            <a:r>
              <a:rPr sz="2000" spc="-20" dirty="0">
                <a:latin typeface="Georgia"/>
                <a:cs typeface="Georgia"/>
              </a:rPr>
              <a:t> </a:t>
            </a:r>
            <a:r>
              <a:rPr sz="2000" dirty="0">
                <a:latin typeface="Georgia"/>
                <a:cs typeface="Georgia"/>
              </a:rPr>
              <a:t>requisiti</a:t>
            </a:r>
            <a:r>
              <a:rPr sz="2000" spc="-5" dirty="0">
                <a:latin typeface="Georgia"/>
                <a:cs typeface="Georgia"/>
              </a:rPr>
              <a:t> </a:t>
            </a:r>
            <a:r>
              <a:rPr sz="2000" dirty="0">
                <a:latin typeface="Georgia"/>
                <a:cs typeface="Georgia"/>
              </a:rPr>
              <a:t>che</a:t>
            </a:r>
            <a:r>
              <a:rPr sz="2000" spc="-20" dirty="0">
                <a:latin typeface="Georgia"/>
                <a:cs typeface="Georgia"/>
              </a:rPr>
              <a:t> </a:t>
            </a:r>
            <a:r>
              <a:rPr sz="2000" dirty="0">
                <a:latin typeface="Georgia"/>
                <a:cs typeface="Georgia"/>
              </a:rPr>
              <a:t>deve</a:t>
            </a:r>
            <a:r>
              <a:rPr sz="2000" spc="5" dirty="0">
                <a:latin typeface="Georgia"/>
                <a:cs typeface="Georgia"/>
              </a:rPr>
              <a:t> </a:t>
            </a:r>
            <a:r>
              <a:rPr sz="2000" dirty="0">
                <a:latin typeface="Georgia"/>
                <a:cs typeface="Georgia"/>
              </a:rPr>
              <a:t>avere un</a:t>
            </a:r>
            <a:r>
              <a:rPr sz="2000" spc="-20" dirty="0">
                <a:latin typeface="Georgia"/>
                <a:cs typeface="Georgia"/>
              </a:rPr>
              <a:t> </a:t>
            </a:r>
            <a:r>
              <a:rPr sz="2000" dirty="0">
                <a:latin typeface="Georgia"/>
                <a:cs typeface="Georgia"/>
              </a:rPr>
              <a:t>monomero </a:t>
            </a:r>
            <a:r>
              <a:rPr sz="2000" spc="-25" dirty="0">
                <a:latin typeface="Georgia"/>
                <a:cs typeface="Georgia"/>
              </a:rPr>
              <a:t>per</a:t>
            </a:r>
            <a:endParaRPr sz="2000" dirty="0">
              <a:latin typeface="Georgia"/>
              <a:cs typeface="Georgia"/>
            </a:endParaRPr>
          </a:p>
          <a:p>
            <a:pPr marL="12700">
              <a:lnSpc>
                <a:spcPct val="100000"/>
              </a:lnSpc>
              <a:spcBef>
                <a:spcPts val="1080"/>
              </a:spcBef>
            </a:pPr>
            <a:r>
              <a:rPr sz="2000" dirty="0">
                <a:latin typeface="Georgia"/>
                <a:cs typeface="Georgia"/>
              </a:rPr>
              <a:t>polimerizzazione</a:t>
            </a:r>
            <a:r>
              <a:rPr sz="2000" spc="-35" dirty="0">
                <a:latin typeface="Georgia"/>
                <a:cs typeface="Georgia"/>
              </a:rPr>
              <a:t> </a:t>
            </a:r>
            <a:r>
              <a:rPr sz="2000" dirty="0">
                <a:latin typeface="Georgia"/>
                <a:cs typeface="Georgia"/>
              </a:rPr>
              <a:t>a</a:t>
            </a:r>
            <a:r>
              <a:rPr sz="2000" spc="-10" dirty="0">
                <a:latin typeface="Georgia"/>
                <a:cs typeface="Georgia"/>
              </a:rPr>
              <a:t> </a:t>
            </a:r>
            <a:r>
              <a:rPr sz="2000" dirty="0">
                <a:latin typeface="Georgia"/>
                <a:cs typeface="Georgia"/>
              </a:rPr>
              <a:t>stadi</a:t>
            </a:r>
            <a:r>
              <a:rPr sz="2000" spc="-10" dirty="0">
                <a:latin typeface="Georgia"/>
                <a:cs typeface="Georgia"/>
              </a:rPr>
              <a:t> </a:t>
            </a:r>
            <a:r>
              <a:rPr sz="2000" spc="-20" dirty="0">
                <a:latin typeface="Georgia"/>
                <a:cs typeface="Georgia"/>
              </a:rPr>
              <a:t>sono:</a:t>
            </a:r>
            <a:endParaRPr sz="2000" dirty="0">
              <a:latin typeface="Georgia"/>
              <a:cs typeface="Georgia"/>
            </a:endParaRPr>
          </a:p>
          <a:p>
            <a:pPr marL="354965" indent="-342265">
              <a:lnSpc>
                <a:spcPct val="100000"/>
              </a:lnSpc>
              <a:spcBef>
                <a:spcPts val="1080"/>
              </a:spcBef>
              <a:buAutoNum type="arabicParenR"/>
              <a:tabLst>
                <a:tab pos="354965" algn="l"/>
                <a:tab pos="355600" algn="l"/>
              </a:tabLst>
            </a:pPr>
            <a:r>
              <a:rPr sz="2000" dirty="0">
                <a:latin typeface="Georgia"/>
                <a:cs typeface="Georgia"/>
              </a:rPr>
              <a:t>Deve</a:t>
            </a:r>
            <a:r>
              <a:rPr sz="2000" spc="5" dirty="0">
                <a:latin typeface="Georgia"/>
                <a:cs typeface="Georgia"/>
              </a:rPr>
              <a:t> </a:t>
            </a:r>
            <a:r>
              <a:rPr sz="2000" dirty="0">
                <a:latin typeface="Georgia"/>
                <a:cs typeface="Georgia"/>
              </a:rPr>
              <a:t>avere</a:t>
            </a:r>
            <a:r>
              <a:rPr sz="2000" spc="10" dirty="0">
                <a:latin typeface="Georgia"/>
                <a:cs typeface="Georgia"/>
              </a:rPr>
              <a:t> </a:t>
            </a:r>
            <a:r>
              <a:rPr sz="2000" dirty="0">
                <a:latin typeface="Georgia"/>
                <a:cs typeface="Georgia"/>
              </a:rPr>
              <a:t>due</a:t>
            </a:r>
            <a:r>
              <a:rPr sz="2000" spc="-10" dirty="0">
                <a:latin typeface="Georgia"/>
                <a:cs typeface="Georgia"/>
              </a:rPr>
              <a:t> </a:t>
            </a:r>
            <a:r>
              <a:rPr sz="2000" dirty="0">
                <a:latin typeface="Georgia"/>
                <a:cs typeface="Georgia"/>
              </a:rPr>
              <a:t>gruppi</a:t>
            </a:r>
            <a:r>
              <a:rPr sz="2000" spc="-15" dirty="0">
                <a:latin typeface="Georgia"/>
                <a:cs typeface="Georgia"/>
              </a:rPr>
              <a:t> </a:t>
            </a:r>
            <a:r>
              <a:rPr sz="2000" dirty="0">
                <a:latin typeface="Georgia"/>
                <a:cs typeface="Georgia"/>
              </a:rPr>
              <a:t>funzionali</a:t>
            </a:r>
            <a:r>
              <a:rPr sz="2000" spc="-25" dirty="0">
                <a:latin typeface="Georgia"/>
                <a:cs typeface="Georgia"/>
              </a:rPr>
              <a:t> </a:t>
            </a:r>
            <a:r>
              <a:rPr sz="2000" spc="-10" dirty="0">
                <a:latin typeface="Georgia"/>
                <a:cs typeface="Georgia"/>
              </a:rPr>
              <a:t>reattivi</a:t>
            </a:r>
            <a:endParaRPr sz="2000" dirty="0">
              <a:latin typeface="Georgia"/>
              <a:cs typeface="Georgia"/>
            </a:endParaRPr>
          </a:p>
          <a:p>
            <a:pPr marL="354965" indent="-342265">
              <a:lnSpc>
                <a:spcPct val="100000"/>
              </a:lnSpc>
              <a:spcBef>
                <a:spcPts val="1085"/>
              </a:spcBef>
              <a:buAutoNum type="arabicParenR"/>
              <a:tabLst>
                <a:tab pos="354965" algn="l"/>
                <a:tab pos="355600" algn="l"/>
              </a:tabLst>
            </a:pPr>
            <a:r>
              <a:rPr sz="2000" dirty="0">
                <a:latin typeface="Georgia"/>
                <a:cs typeface="Georgia"/>
              </a:rPr>
              <a:t>Deve essere</a:t>
            </a:r>
            <a:r>
              <a:rPr sz="2000" spc="-15" dirty="0">
                <a:latin typeface="Georgia"/>
                <a:cs typeface="Georgia"/>
              </a:rPr>
              <a:t> </a:t>
            </a:r>
            <a:r>
              <a:rPr sz="2000" dirty="0">
                <a:latin typeface="Georgia"/>
                <a:cs typeface="Georgia"/>
              </a:rPr>
              <a:t>preparabile</a:t>
            </a:r>
            <a:r>
              <a:rPr sz="2000" spc="-10" dirty="0">
                <a:latin typeface="Georgia"/>
                <a:cs typeface="Georgia"/>
              </a:rPr>
              <a:t> </a:t>
            </a:r>
            <a:r>
              <a:rPr sz="2000" dirty="0">
                <a:latin typeface="Georgia"/>
                <a:cs typeface="Georgia"/>
              </a:rPr>
              <a:t>in</a:t>
            </a:r>
            <a:r>
              <a:rPr sz="2000" spc="-25" dirty="0">
                <a:latin typeface="Georgia"/>
                <a:cs typeface="Georgia"/>
              </a:rPr>
              <a:t> </a:t>
            </a:r>
            <a:r>
              <a:rPr sz="2000" dirty="0">
                <a:latin typeface="Georgia"/>
                <a:cs typeface="Georgia"/>
              </a:rPr>
              <a:t>forma</a:t>
            </a:r>
            <a:r>
              <a:rPr sz="2000" spc="5" dirty="0">
                <a:latin typeface="Georgia"/>
                <a:cs typeface="Georgia"/>
              </a:rPr>
              <a:t> </a:t>
            </a:r>
            <a:r>
              <a:rPr sz="2000" dirty="0">
                <a:latin typeface="Georgia"/>
                <a:cs typeface="Georgia"/>
              </a:rPr>
              <a:t>molto</a:t>
            </a:r>
            <a:r>
              <a:rPr sz="2000" spc="-10" dirty="0">
                <a:latin typeface="Georgia"/>
                <a:cs typeface="Georgia"/>
              </a:rPr>
              <a:t> </a:t>
            </a:r>
            <a:r>
              <a:rPr sz="2000" spc="-20" dirty="0">
                <a:latin typeface="Georgia"/>
                <a:cs typeface="Georgia"/>
              </a:rPr>
              <a:t>pura</a:t>
            </a:r>
            <a:endParaRPr sz="2000" dirty="0">
              <a:latin typeface="Georgia"/>
              <a:cs typeface="Georgia"/>
            </a:endParaRPr>
          </a:p>
          <a:p>
            <a:pPr marL="354965" marR="506730" indent="-342265">
              <a:lnSpc>
                <a:spcPct val="150000"/>
              </a:lnSpc>
              <a:buAutoNum type="arabicParenR"/>
              <a:tabLst>
                <a:tab pos="354965" algn="l"/>
                <a:tab pos="355600" algn="l"/>
              </a:tabLst>
            </a:pPr>
            <a:r>
              <a:rPr sz="2000" dirty="0">
                <a:latin typeface="Georgia"/>
                <a:cs typeface="Georgia"/>
              </a:rPr>
              <a:t>Deve</a:t>
            </a:r>
            <a:r>
              <a:rPr sz="2000" spc="-5" dirty="0">
                <a:latin typeface="Georgia"/>
                <a:cs typeface="Georgia"/>
              </a:rPr>
              <a:t> </a:t>
            </a:r>
            <a:r>
              <a:rPr sz="2000" dirty="0">
                <a:latin typeface="Georgia"/>
                <a:cs typeface="Georgia"/>
              </a:rPr>
              <a:t>essere</a:t>
            </a:r>
            <a:r>
              <a:rPr sz="2000" spc="-10" dirty="0">
                <a:latin typeface="Georgia"/>
                <a:cs typeface="Georgia"/>
              </a:rPr>
              <a:t> </a:t>
            </a:r>
            <a:r>
              <a:rPr sz="2000" dirty="0">
                <a:latin typeface="Georgia"/>
                <a:cs typeface="Georgia"/>
              </a:rPr>
              <a:t>mescolato</a:t>
            </a:r>
            <a:r>
              <a:rPr sz="2000" spc="-15" dirty="0">
                <a:latin typeface="Georgia"/>
                <a:cs typeface="Georgia"/>
              </a:rPr>
              <a:t> </a:t>
            </a:r>
            <a:r>
              <a:rPr sz="2000" dirty="0">
                <a:latin typeface="Georgia"/>
                <a:cs typeface="Georgia"/>
              </a:rPr>
              <a:t>rigorosamente in</a:t>
            </a:r>
            <a:r>
              <a:rPr sz="2000" spc="-20" dirty="0">
                <a:latin typeface="Georgia"/>
                <a:cs typeface="Georgia"/>
              </a:rPr>
              <a:t> </a:t>
            </a:r>
            <a:r>
              <a:rPr sz="2000" dirty="0">
                <a:latin typeface="Georgia"/>
                <a:cs typeface="Georgia"/>
              </a:rPr>
              <a:t>rapporto 1:1</a:t>
            </a:r>
            <a:r>
              <a:rPr sz="2000" spc="-10" dirty="0">
                <a:latin typeface="Georgia"/>
                <a:cs typeface="Georgia"/>
              </a:rPr>
              <a:t> </a:t>
            </a:r>
            <a:r>
              <a:rPr sz="2000" dirty="0">
                <a:latin typeface="Georgia"/>
                <a:cs typeface="Georgia"/>
              </a:rPr>
              <a:t>con</a:t>
            </a:r>
            <a:r>
              <a:rPr sz="2000" spc="-15" dirty="0">
                <a:latin typeface="Georgia"/>
                <a:cs typeface="Georgia"/>
              </a:rPr>
              <a:t> </a:t>
            </a:r>
            <a:r>
              <a:rPr sz="2000" dirty="0">
                <a:latin typeface="Georgia"/>
                <a:cs typeface="Georgia"/>
              </a:rPr>
              <a:t>il</a:t>
            </a:r>
            <a:r>
              <a:rPr sz="2000" spc="-15" dirty="0">
                <a:latin typeface="Georgia"/>
                <a:cs typeface="Georgia"/>
              </a:rPr>
              <a:t> </a:t>
            </a:r>
            <a:r>
              <a:rPr sz="2000" spc="-25" dirty="0">
                <a:latin typeface="Georgia"/>
                <a:cs typeface="Georgia"/>
              </a:rPr>
              <a:t>co- </a:t>
            </a:r>
            <a:r>
              <a:rPr sz="2000" spc="-10" dirty="0">
                <a:latin typeface="Georgia"/>
                <a:cs typeface="Georgia"/>
              </a:rPr>
              <a:t>monomero</a:t>
            </a:r>
            <a:endParaRPr sz="2000" dirty="0">
              <a:latin typeface="Georgia"/>
              <a:cs typeface="Georgia"/>
            </a:endParaRPr>
          </a:p>
          <a:p>
            <a:pPr marL="354965" indent="-342265">
              <a:lnSpc>
                <a:spcPct val="100000"/>
              </a:lnSpc>
              <a:spcBef>
                <a:spcPts val="1080"/>
              </a:spcBef>
              <a:buAutoNum type="arabicParenR"/>
              <a:tabLst>
                <a:tab pos="354965" algn="l"/>
                <a:tab pos="355600" algn="l"/>
              </a:tabLst>
            </a:pPr>
            <a:r>
              <a:rPr sz="2000" dirty="0">
                <a:latin typeface="Georgia"/>
                <a:cs typeface="Georgia"/>
              </a:rPr>
              <a:t>Deve</a:t>
            </a:r>
            <a:r>
              <a:rPr sz="2000" spc="5" dirty="0">
                <a:latin typeface="Georgia"/>
                <a:cs typeface="Georgia"/>
              </a:rPr>
              <a:t> </a:t>
            </a:r>
            <a:r>
              <a:rPr sz="2000" dirty="0">
                <a:latin typeface="Georgia"/>
                <a:cs typeface="Georgia"/>
              </a:rPr>
              <a:t>essere</a:t>
            </a:r>
            <a:r>
              <a:rPr sz="2000" spc="-15" dirty="0">
                <a:latin typeface="Georgia"/>
                <a:cs typeface="Georgia"/>
              </a:rPr>
              <a:t> </a:t>
            </a:r>
            <a:r>
              <a:rPr sz="2000" dirty="0">
                <a:latin typeface="Georgia"/>
                <a:cs typeface="Georgia"/>
              </a:rPr>
              <a:t>in</a:t>
            </a:r>
            <a:r>
              <a:rPr sz="2000" spc="-25" dirty="0">
                <a:latin typeface="Georgia"/>
                <a:cs typeface="Georgia"/>
              </a:rPr>
              <a:t> </a:t>
            </a:r>
            <a:r>
              <a:rPr sz="2000" dirty="0">
                <a:latin typeface="Georgia"/>
                <a:cs typeface="Georgia"/>
              </a:rPr>
              <a:t>grado</a:t>
            </a:r>
            <a:r>
              <a:rPr sz="2000" spc="5" dirty="0">
                <a:latin typeface="Georgia"/>
                <a:cs typeface="Georgia"/>
              </a:rPr>
              <a:t> </a:t>
            </a:r>
            <a:r>
              <a:rPr sz="2000" dirty="0">
                <a:latin typeface="Georgia"/>
                <a:cs typeface="Georgia"/>
              </a:rPr>
              <a:t>di</a:t>
            </a:r>
            <a:r>
              <a:rPr sz="2000" spc="-10" dirty="0">
                <a:latin typeface="Georgia"/>
                <a:cs typeface="Georgia"/>
              </a:rPr>
              <a:t> </a:t>
            </a:r>
            <a:r>
              <a:rPr sz="2000" dirty="0">
                <a:latin typeface="Georgia"/>
                <a:cs typeface="Georgia"/>
              </a:rPr>
              <a:t>reagire</a:t>
            </a:r>
            <a:r>
              <a:rPr sz="2000" spc="-5" dirty="0">
                <a:latin typeface="Georgia"/>
                <a:cs typeface="Georgia"/>
              </a:rPr>
              <a:t> </a:t>
            </a:r>
            <a:r>
              <a:rPr sz="2000" dirty="0">
                <a:latin typeface="Georgia"/>
                <a:cs typeface="Georgia"/>
              </a:rPr>
              <a:t>con</a:t>
            </a:r>
            <a:r>
              <a:rPr sz="2000" spc="-15" dirty="0">
                <a:latin typeface="Georgia"/>
                <a:cs typeface="Georgia"/>
              </a:rPr>
              <a:t> </a:t>
            </a:r>
            <a:r>
              <a:rPr sz="2000" dirty="0">
                <a:latin typeface="Georgia"/>
                <a:cs typeface="Georgia"/>
              </a:rPr>
              <a:t>rese</a:t>
            </a:r>
            <a:r>
              <a:rPr sz="2000" spc="-10" dirty="0">
                <a:latin typeface="Georgia"/>
                <a:cs typeface="Georgia"/>
              </a:rPr>
              <a:t> </a:t>
            </a:r>
            <a:r>
              <a:rPr sz="2000" dirty="0">
                <a:latin typeface="Georgia"/>
                <a:cs typeface="Georgia"/>
              </a:rPr>
              <a:t>molto alte</a:t>
            </a:r>
            <a:r>
              <a:rPr sz="2000" spc="-15" dirty="0">
                <a:latin typeface="Georgia"/>
                <a:cs typeface="Georgia"/>
              </a:rPr>
              <a:t> </a:t>
            </a:r>
            <a:r>
              <a:rPr sz="2000" dirty="0">
                <a:latin typeface="Georgia"/>
                <a:cs typeface="Georgia"/>
              </a:rPr>
              <a:t>minimizzando</a:t>
            </a:r>
            <a:r>
              <a:rPr sz="2000" spc="-15" dirty="0">
                <a:latin typeface="Georgia"/>
                <a:cs typeface="Georgia"/>
              </a:rPr>
              <a:t> </a:t>
            </a:r>
            <a:r>
              <a:rPr sz="2000" spc="-25" dirty="0">
                <a:latin typeface="Georgia"/>
                <a:cs typeface="Georgia"/>
              </a:rPr>
              <a:t>le</a:t>
            </a:r>
            <a:endParaRPr sz="2000" dirty="0">
              <a:latin typeface="Georgia"/>
              <a:cs typeface="Georgia"/>
            </a:endParaRPr>
          </a:p>
          <a:p>
            <a:pPr marL="355600">
              <a:lnSpc>
                <a:spcPct val="100000"/>
              </a:lnSpc>
              <a:spcBef>
                <a:spcPts val="1080"/>
              </a:spcBef>
            </a:pPr>
            <a:r>
              <a:rPr sz="2000" dirty="0">
                <a:latin typeface="Georgia"/>
                <a:cs typeface="Georgia"/>
              </a:rPr>
              <a:t>reazioni </a:t>
            </a:r>
            <a:r>
              <a:rPr sz="2000" spc="-10" dirty="0">
                <a:latin typeface="Georgia"/>
                <a:cs typeface="Georgia"/>
              </a:rPr>
              <a:t>collaterali</a:t>
            </a:r>
            <a:endParaRPr sz="2000" dirty="0">
              <a:latin typeface="Georgia"/>
              <a:cs typeface="Georgia"/>
            </a:endParaRPr>
          </a:p>
        </p:txBody>
      </p:sp>
      <p:sp>
        <p:nvSpPr>
          <p:cNvPr id="3" name="object 3"/>
          <p:cNvSpPr txBox="1">
            <a:spLocks noGrp="1"/>
          </p:cNvSpPr>
          <p:nvPr>
            <p:ph type="title"/>
          </p:nvPr>
        </p:nvSpPr>
        <p:spPr>
          <a:xfrm>
            <a:off x="402437" y="207645"/>
            <a:ext cx="3724275" cy="330835"/>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Times New Roman"/>
                <a:cs typeface="Times New Roman"/>
              </a:rPr>
              <a:t>POLIMERIZZAZIONE</a:t>
            </a:r>
            <a:r>
              <a:rPr sz="2000" b="1" spc="-60" dirty="0">
                <a:latin typeface="Times New Roman"/>
                <a:cs typeface="Times New Roman"/>
              </a:rPr>
              <a:t> </a:t>
            </a:r>
            <a:r>
              <a:rPr sz="2000" b="1" dirty="0">
                <a:latin typeface="Times New Roman"/>
                <a:cs typeface="Times New Roman"/>
              </a:rPr>
              <a:t>A</a:t>
            </a:r>
            <a:r>
              <a:rPr sz="2000" b="1" spc="-55" dirty="0">
                <a:latin typeface="Times New Roman"/>
                <a:cs typeface="Times New Roman"/>
              </a:rPr>
              <a:t> </a:t>
            </a:r>
            <a:r>
              <a:rPr sz="2000" b="1" spc="-10" dirty="0">
                <a:latin typeface="Times New Roman"/>
                <a:cs typeface="Times New Roman"/>
              </a:rPr>
              <a:t>STADI</a:t>
            </a:r>
            <a:endParaRPr sz="20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90600" y="381000"/>
            <a:ext cx="7772399" cy="6019799"/>
            <a:chOff x="1907667" y="978535"/>
            <a:chExt cx="5630545" cy="4290695"/>
          </a:xfrm>
        </p:grpSpPr>
        <p:pic>
          <p:nvPicPr>
            <p:cNvPr id="3" name="object 3"/>
            <p:cNvPicPr/>
            <p:nvPr/>
          </p:nvPicPr>
          <p:blipFill>
            <a:blip r:embed="rId2" cstate="print"/>
            <a:stretch>
              <a:fillRect/>
            </a:stretch>
          </p:blipFill>
          <p:spPr>
            <a:xfrm>
              <a:off x="1930690" y="978535"/>
              <a:ext cx="5606900" cy="4181429"/>
            </a:xfrm>
            <a:prstGeom prst="rect">
              <a:avLst/>
            </a:prstGeom>
          </p:spPr>
        </p:pic>
        <p:pic>
          <p:nvPicPr>
            <p:cNvPr id="4" name="object 4"/>
            <p:cNvPicPr/>
            <p:nvPr/>
          </p:nvPicPr>
          <p:blipFill>
            <a:blip r:embed="rId3" cstate="print"/>
            <a:stretch>
              <a:fillRect/>
            </a:stretch>
          </p:blipFill>
          <p:spPr>
            <a:xfrm>
              <a:off x="1907667" y="4549152"/>
              <a:ext cx="2984627" cy="720077"/>
            </a:xfrm>
            <a:prstGeom prst="rect">
              <a:avLst/>
            </a:prstGeom>
          </p:spPr>
        </p:pic>
        <p:sp>
          <p:nvSpPr>
            <p:cNvPr id="5" name="object 5"/>
            <p:cNvSpPr/>
            <p:nvPr/>
          </p:nvSpPr>
          <p:spPr>
            <a:xfrm>
              <a:off x="4703826" y="4725162"/>
              <a:ext cx="588645" cy="360045"/>
            </a:xfrm>
            <a:custGeom>
              <a:avLst/>
              <a:gdLst/>
              <a:ahLst/>
              <a:cxnLst/>
              <a:rect l="l" t="t" r="r" b="b"/>
              <a:pathLst>
                <a:path w="588645" h="360045">
                  <a:moveTo>
                    <a:pt x="588213" y="0"/>
                  </a:moveTo>
                  <a:lnTo>
                    <a:pt x="0" y="0"/>
                  </a:lnTo>
                  <a:lnTo>
                    <a:pt x="0" y="360044"/>
                  </a:lnTo>
                  <a:lnTo>
                    <a:pt x="588213" y="360044"/>
                  </a:lnTo>
                  <a:lnTo>
                    <a:pt x="588213" y="0"/>
                  </a:lnTo>
                  <a:close/>
                </a:path>
              </a:pathLst>
            </a:custGeom>
            <a:solidFill>
              <a:srgbClr val="FFFFFF"/>
            </a:solidFill>
          </p:spPr>
          <p:txBody>
            <a:bodyPr wrap="square" lIns="0" tIns="0" rIns="0" bIns="0" rtlCol="0"/>
            <a:lstStyle/>
            <a:p>
              <a:endParaRPr/>
            </a:p>
          </p:txBody>
        </p:sp>
        <p:sp>
          <p:nvSpPr>
            <p:cNvPr id="6" name="object 6"/>
            <p:cNvSpPr/>
            <p:nvPr/>
          </p:nvSpPr>
          <p:spPr>
            <a:xfrm>
              <a:off x="4703826" y="4725162"/>
              <a:ext cx="588645" cy="360045"/>
            </a:xfrm>
            <a:custGeom>
              <a:avLst/>
              <a:gdLst/>
              <a:ahLst/>
              <a:cxnLst/>
              <a:rect l="l" t="t" r="r" b="b"/>
              <a:pathLst>
                <a:path w="588645" h="360045">
                  <a:moveTo>
                    <a:pt x="0" y="360044"/>
                  </a:moveTo>
                  <a:lnTo>
                    <a:pt x="588213" y="360044"/>
                  </a:lnTo>
                  <a:lnTo>
                    <a:pt x="588213" y="0"/>
                  </a:lnTo>
                  <a:lnTo>
                    <a:pt x="0" y="0"/>
                  </a:lnTo>
                  <a:lnTo>
                    <a:pt x="0" y="360044"/>
                  </a:lnTo>
                  <a:close/>
                </a:path>
              </a:pathLst>
            </a:custGeom>
            <a:ln w="25400">
              <a:solidFill>
                <a:srgbClr val="FFFFFF"/>
              </a:solidFill>
            </a:ln>
          </p:spPr>
          <p:txBody>
            <a:bodyPr wrap="square" lIns="0" tIns="0" rIns="0" bIns="0" rtlCol="0"/>
            <a:lstStyle/>
            <a:p>
              <a:endParaRPr/>
            </a:p>
          </p:txBody>
        </p:sp>
        <p:pic>
          <p:nvPicPr>
            <p:cNvPr id="7" name="object 7"/>
            <p:cNvPicPr/>
            <p:nvPr/>
          </p:nvPicPr>
          <p:blipFill>
            <a:blip r:embed="rId4" cstate="print"/>
            <a:stretch>
              <a:fillRect/>
            </a:stretch>
          </p:blipFill>
          <p:spPr>
            <a:xfrm>
              <a:off x="3913251" y="3573017"/>
              <a:ext cx="1581150" cy="676274"/>
            </a:xfrm>
            <a:prstGeom prst="rect">
              <a:avLst/>
            </a:prstGeom>
          </p:spPr>
        </p:pic>
        <p:sp>
          <p:nvSpPr>
            <p:cNvPr id="8" name="object 8"/>
            <p:cNvSpPr/>
            <p:nvPr/>
          </p:nvSpPr>
          <p:spPr>
            <a:xfrm>
              <a:off x="2267712" y="1124712"/>
              <a:ext cx="2730500" cy="216535"/>
            </a:xfrm>
            <a:custGeom>
              <a:avLst/>
              <a:gdLst/>
              <a:ahLst/>
              <a:cxnLst/>
              <a:rect l="l" t="t" r="r" b="b"/>
              <a:pathLst>
                <a:path w="2730500" h="216534">
                  <a:moveTo>
                    <a:pt x="0" y="216026"/>
                  </a:moveTo>
                  <a:lnTo>
                    <a:pt x="2730245" y="216026"/>
                  </a:lnTo>
                  <a:lnTo>
                    <a:pt x="2730245" y="0"/>
                  </a:lnTo>
                  <a:lnTo>
                    <a:pt x="0" y="0"/>
                  </a:lnTo>
                  <a:lnTo>
                    <a:pt x="0" y="216026"/>
                  </a:lnTo>
                  <a:close/>
                </a:path>
              </a:pathLst>
            </a:custGeom>
            <a:ln w="25399">
              <a:solidFill>
                <a:srgbClr val="FF0000"/>
              </a:solidFill>
            </a:ln>
          </p:spPr>
          <p:txBody>
            <a:bodyPr wrap="square" lIns="0" tIns="0" rIns="0" bIns="0" rtlCol="0"/>
            <a:lstStyle/>
            <a:p>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1266571" y="713613"/>
            <a:ext cx="863600"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Integrando:</a:t>
            </a:r>
            <a:endParaRPr sz="1400">
              <a:latin typeface="Calibri"/>
              <a:cs typeface="Calibri"/>
            </a:endParaRPr>
          </a:p>
        </p:txBody>
      </p:sp>
      <p:grpSp>
        <p:nvGrpSpPr>
          <p:cNvPr id="14" name="Group 13"/>
          <p:cNvGrpSpPr/>
          <p:nvPr/>
        </p:nvGrpSpPr>
        <p:grpSpPr>
          <a:xfrm>
            <a:off x="533400" y="713614"/>
            <a:ext cx="7772400" cy="5534786"/>
            <a:chOff x="1104836" y="1035471"/>
            <a:chExt cx="5581015" cy="4104640"/>
          </a:xfrm>
        </p:grpSpPr>
        <p:grpSp>
          <p:nvGrpSpPr>
            <p:cNvPr id="2" name="object 2"/>
            <p:cNvGrpSpPr/>
            <p:nvPr/>
          </p:nvGrpSpPr>
          <p:grpSpPr>
            <a:xfrm>
              <a:off x="1104836" y="1035471"/>
              <a:ext cx="5581015" cy="4104640"/>
              <a:chOff x="1104836" y="1035471"/>
              <a:chExt cx="5581015" cy="4104640"/>
            </a:xfrm>
          </p:grpSpPr>
          <p:pic>
            <p:nvPicPr>
              <p:cNvPr id="3" name="object 3"/>
              <p:cNvPicPr/>
              <p:nvPr/>
            </p:nvPicPr>
            <p:blipFill>
              <a:blip r:embed="rId2" cstate="print"/>
              <a:stretch>
                <a:fillRect/>
              </a:stretch>
            </p:blipFill>
            <p:spPr>
              <a:xfrm>
                <a:off x="1318175" y="1035471"/>
                <a:ext cx="5367375" cy="4104540"/>
              </a:xfrm>
              <a:prstGeom prst="rect">
                <a:avLst/>
              </a:prstGeom>
            </p:spPr>
          </p:pic>
          <p:sp>
            <p:nvSpPr>
              <p:cNvPr id="4" name="object 4"/>
              <p:cNvSpPr/>
              <p:nvPr/>
            </p:nvSpPr>
            <p:spPr>
              <a:xfrm>
                <a:off x="3275838" y="3357003"/>
                <a:ext cx="1800225" cy="576580"/>
              </a:xfrm>
              <a:custGeom>
                <a:avLst/>
                <a:gdLst/>
                <a:ahLst/>
                <a:cxnLst/>
                <a:rect l="l" t="t" r="r" b="b"/>
                <a:pathLst>
                  <a:path w="1800225" h="576579">
                    <a:moveTo>
                      <a:pt x="0" y="576059"/>
                    </a:moveTo>
                    <a:lnTo>
                      <a:pt x="1800225" y="576059"/>
                    </a:lnTo>
                    <a:lnTo>
                      <a:pt x="1800225" y="0"/>
                    </a:lnTo>
                    <a:lnTo>
                      <a:pt x="0" y="0"/>
                    </a:lnTo>
                    <a:lnTo>
                      <a:pt x="0" y="576059"/>
                    </a:lnTo>
                    <a:close/>
                  </a:path>
                </a:pathLst>
              </a:custGeom>
              <a:ln w="25400">
                <a:solidFill>
                  <a:srgbClr val="0000FF"/>
                </a:solidFill>
              </a:ln>
            </p:spPr>
            <p:txBody>
              <a:bodyPr wrap="square" lIns="0" tIns="0" rIns="0" bIns="0" rtlCol="0"/>
              <a:lstStyle/>
              <a:p>
                <a:endParaRPr/>
              </a:p>
            </p:txBody>
          </p:sp>
          <p:sp>
            <p:nvSpPr>
              <p:cNvPr id="5" name="object 5"/>
              <p:cNvSpPr/>
              <p:nvPr/>
            </p:nvSpPr>
            <p:spPr>
              <a:xfrm>
                <a:off x="1117536" y="1772805"/>
                <a:ext cx="5542915" cy="504190"/>
              </a:xfrm>
              <a:custGeom>
                <a:avLst/>
                <a:gdLst/>
                <a:ahLst/>
                <a:cxnLst/>
                <a:rect l="l" t="t" r="r" b="b"/>
                <a:pathLst>
                  <a:path w="5542915" h="504189">
                    <a:moveTo>
                      <a:pt x="5542660" y="0"/>
                    </a:moveTo>
                    <a:lnTo>
                      <a:pt x="0" y="0"/>
                    </a:lnTo>
                    <a:lnTo>
                      <a:pt x="0" y="504050"/>
                    </a:lnTo>
                    <a:lnTo>
                      <a:pt x="5542660" y="504050"/>
                    </a:lnTo>
                    <a:lnTo>
                      <a:pt x="5542660" y="0"/>
                    </a:lnTo>
                    <a:close/>
                  </a:path>
                </a:pathLst>
              </a:custGeom>
              <a:solidFill>
                <a:srgbClr val="FFFFFF"/>
              </a:solidFill>
            </p:spPr>
            <p:txBody>
              <a:bodyPr wrap="square" lIns="0" tIns="0" rIns="0" bIns="0" rtlCol="0"/>
              <a:lstStyle/>
              <a:p>
                <a:endParaRPr/>
              </a:p>
            </p:txBody>
          </p:sp>
          <p:sp>
            <p:nvSpPr>
              <p:cNvPr id="6" name="object 6"/>
              <p:cNvSpPr/>
              <p:nvPr/>
            </p:nvSpPr>
            <p:spPr>
              <a:xfrm>
                <a:off x="1117536" y="1772805"/>
                <a:ext cx="5542915" cy="504190"/>
              </a:xfrm>
              <a:custGeom>
                <a:avLst/>
                <a:gdLst/>
                <a:ahLst/>
                <a:cxnLst/>
                <a:rect l="l" t="t" r="r" b="b"/>
                <a:pathLst>
                  <a:path w="5542915" h="504189">
                    <a:moveTo>
                      <a:pt x="0" y="504050"/>
                    </a:moveTo>
                    <a:lnTo>
                      <a:pt x="5542660" y="504050"/>
                    </a:lnTo>
                    <a:lnTo>
                      <a:pt x="5542660" y="0"/>
                    </a:lnTo>
                    <a:lnTo>
                      <a:pt x="0" y="0"/>
                    </a:lnTo>
                    <a:lnTo>
                      <a:pt x="0" y="504050"/>
                    </a:lnTo>
                    <a:close/>
                  </a:path>
                </a:pathLst>
              </a:custGeom>
              <a:ln w="25400">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4572000" y="1804758"/>
                <a:ext cx="1893443" cy="473367"/>
              </a:xfrm>
              <a:prstGeom prst="rect">
                <a:avLst/>
              </a:prstGeom>
            </p:spPr>
          </p:pic>
        </p:grpSp>
        <p:sp>
          <p:nvSpPr>
            <p:cNvPr id="9" name="object 9"/>
            <p:cNvSpPr txBox="1"/>
            <p:nvPr/>
          </p:nvSpPr>
          <p:spPr>
            <a:xfrm>
              <a:off x="2720467" y="1899920"/>
              <a:ext cx="1766570" cy="798830"/>
            </a:xfrm>
            <a:prstGeom prst="rect">
              <a:avLst/>
            </a:prstGeom>
          </p:spPr>
          <p:txBody>
            <a:bodyPr vert="horz" wrap="square" lIns="0" tIns="13335" rIns="0" bIns="0" rtlCol="0">
              <a:spAutoFit/>
            </a:bodyPr>
            <a:lstStyle/>
            <a:p>
              <a:pPr marL="581660">
                <a:lnSpc>
                  <a:spcPct val="100000"/>
                </a:lnSpc>
                <a:spcBef>
                  <a:spcPts val="105"/>
                </a:spcBef>
              </a:pPr>
              <a:r>
                <a:rPr sz="1400" dirty="0">
                  <a:latin typeface="Times New Roman"/>
                  <a:cs typeface="Times New Roman"/>
                </a:rPr>
                <a:t>Ricordando</a:t>
              </a:r>
              <a:r>
                <a:rPr sz="1400" spc="-40" dirty="0">
                  <a:latin typeface="Times New Roman"/>
                  <a:cs typeface="Times New Roman"/>
                </a:rPr>
                <a:t> </a:t>
              </a:r>
              <a:r>
                <a:rPr sz="1400" spc="-20" dirty="0">
                  <a:latin typeface="Times New Roman"/>
                  <a:cs typeface="Times New Roman"/>
                </a:rPr>
                <a:t>che:</a:t>
              </a:r>
              <a:endParaRPr sz="1400" dirty="0">
                <a:latin typeface="Times New Roman"/>
                <a:cs typeface="Times New Roman"/>
              </a:endParaRPr>
            </a:p>
            <a:p>
              <a:pPr>
                <a:lnSpc>
                  <a:spcPct val="100000"/>
                </a:lnSpc>
              </a:pPr>
              <a:endParaRPr sz="1500" dirty="0">
                <a:latin typeface="Times New Roman"/>
                <a:cs typeface="Times New Roman"/>
              </a:endParaRPr>
            </a:p>
            <a:p>
              <a:pPr marL="12700">
                <a:lnSpc>
                  <a:spcPct val="100000"/>
                </a:lnSpc>
                <a:spcBef>
                  <a:spcPts val="994"/>
                </a:spcBef>
              </a:pPr>
              <a:r>
                <a:rPr sz="1400" dirty="0">
                  <a:latin typeface="Times New Roman"/>
                  <a:cs typeface="Times New Roman"/>
                </a:rPr>
                <a:t>e</a:t>
              </a:r>
            </a:p>
          </p:txBody>
        </p:sp>
      </p:grpSp>
      <p:grpSp>
        <p:nvGrpSpPr>
          <p:cNvPr id="10" name="object 10"/>
          <p:cNvGrpSpPr/>
          <p:nvPr/>
        </p:nvGrpSpPr>
        <p:grpSpPr>
          <a:xfrm>
            <a:off x="1278889" y="2912236"/>
            <a:ext cx="1817370" cy="2267585"/>
            <a:chOff x="1278889" y="2912236"/>
            <a:chExt cx="1817370" cy="2267585"/>
          </a:xfrm>
        </p:grpSpPr>
        <p:sp>
          <p:nvSpPr>
            <p:cNvPr id="11" name="object 11"/>
            <p:cNvSpPr/>
            <p:nvPr/>
          </p:nvSpPr>
          <p:spPr>
            <a:xfrm>
              <a:off x="1291589" y="2924936"/>
              <a:ext cx="445134" cy="432434"/>
            </a:xfrm>
            <a:custGeom>
              <a:avLst/>
              <a:gdLst/>
              <a:ahLst/>
              <a:cxnLst/>
              <a:rect l="l" t="t" r="r" b="b"/>
              <a:pathLst>
                <a:path w="445135" h="432435">
                  <a:moveTo>
                    <a:pt x="444703" y="0"/>
                  </a:moveTo>
                  <a:lnTo>
                    <a:pt x="0" y="0"/>
                  </a:lnTo>
                  <a:lnTo>
                    <a:pt x="0" y="432053"/>
                  </a:lnTo>
                  <a:lnTo>
                    <a:pt x="444703" y="432053"/>
                  </a:lnTo>
                  <a:lnTo>
                    <a:pt x="444703" y="0"/>
                  </a:lnTo>
                  <a:close/>
                </a:path>
              </a:pathLst>
            </a:custGeom>
            <a:solidFill>
              <a:srgbClr val="FFFFFF"/>
            </a:solidFill>
          </p:spPr>
          <p:txBody>
            <a:bodyPr wrap="square" lIns="0" tIns="0" rIns="0" bIns="0" rtlCol="0"/>
            <a:lstStyle/>
            <a:p>
              <a:endParaRPr/>
            </a:p>
          </p:txBody>
        </p:sp>
        <p:sp>
          <p:nvSpPr>
            <p:cNvPr id="12" name="object 12"/>
            <p:cNvSpPr/>
            <p:nvPr/>
          </p:nvSpPr>
          <p:spPr>
            <a:xfrm>
              <a:off x="1291589" y="2924936"/>
              <a:ext cx="445134" cy="432434"/>
            </a:xfrm>
            <a:custGeom>
              <a:avLst/>
              <a:gdLst/>
              <a:ahLst/>
              <a:cxnLst/>
              <a:rect l="l" t="t" r="r" b="b"/>
              <a:pathLst>
                <a:path w="445135" h="432435">
                  <a:moveTo>
                    <a:pt x="0" y="432053"/>
                  </a:moveTo>
                  <a:lnTo>
                    <a:pt x="444703" y="432053"/>
                  </a:lnTo>
                  <a:lnTo>
                    <a:pt x="444703" y="0"/>
                  </a:lnTo>
                  <a:lnTo>
                    <a:pt x="0" y="0"/>
                  </a:lnTo>
                  <a:lnTo>
                    <a:pt x="0" y="432053"/>
                  </a:lnTo>
                  <a:close/>
                </a:path>
              </a:pathLst>
            </a:custGeom>
            <a:ln w="25400">
              <a:solidFill>
                <a:srgbClr val="FFFFFF"/>
              </a:solidFill>
            </a:ln>
          </p:spPr>
          <p:txBody>
            <a:bodyPr wrap="square" lIns="0" tIns="0" rIns="0" bIns="0" rtlCol="0"/>
            <a:lstStyle/>
            <a:p>
              <a:endParaRPr/>
            </a:p>
          </p:txBody>
        </p:sp>
        <p:sp>
          <p:nvSpPr>
            <p:cNvPr id="13" name="object 13"/>
            <p:cNvSpPr/>
            <p:nvPr/>
          </p:nvSpPr>
          <p:spPr>
            <a:xfrm>
              <a:off x="2520187" y="5174488"/>
              <a:ext cx="576580" cy="0"/>
            </a:xfrm>
            <a:custGeom>
              <a:avLst/>
              <a:gdLst/>
              <a:ahLst/>
              <a:cxnLst/>
              <a:rect l="l" t="t" r="r" b="b"/>
              <a:pathLst>
                <a:path w="576580">
                  <a:moveTo>
                    <a:pt x="0" y="0"/>
                  </a:moveTo>
                  <a:lnTo>
                    <a:pt x="576072" y="0"/>
                  </a:lnTo>
                </a:path>
              </a:pathLst>
            </a:custGeom>
            <a:ln w="9525">
              <a:solidFill>
                <a:srgbClr val="FF0000"/>
              </a:solidFill>
            </a:ln>
          </p:spPr>
          <p:txBody>
            <a:bodyPr wrap="square" lIns="0" tIns="0" rIns="0" bIns="0" rtlCol="0"/>
            <a:lstStyle/>
            <a:p>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537" y="548728"/>
            <a:ext cx="3168650" cy="923925"/>
          </a:xfrm>
          <a:prstGeom prst="rect">
            <a:avLst/>
          </a:prstGeom>
          <a:ln w="25400">
            <a:solidFill>
              <a:srgbClr val="385D89"/>
            </a:solidFill>
          </a:ln>
        </p:spPr>
        <p:txBody>
          <a:bodyPr vert="horz" wrap="square" lIns="0" tIns="38100" rIns="0" bIns="0" rtlCol="0">
            <a:spAutoFit/>
          </a:bodyPr>
          <a:lstStyle/>
          <a:p>
            <a:pPr marL="91440" marR="90805">
              <a:lnSpc>
                <a:spcPct val="100000"/>
              </a:lnSpc>
              <a:spcBef>
                <a:spcPts val="300"/>
              </a:spcBef>
            </a:pPr>
            <a:r>
              <a:rPr sz="1800" b="1" dirty="0">
                <a:latin typeface="Times New Roman"/>
                <a:cs typeface="Times New Roman"/>
              </a:rPr>
              <a:t>Polimerizzazione</a:t>
            </a:r>
            <a:r>
              <a:rPr sz="1800" b="1" spc="5" dirty="0">
                <a:latin typeface="Times New Roman"/>
                <a:cs typeface="Times New Roman"/>
              </a:rPr>
              <a:t> </a:t>
            </a:r>
            <a:r>
              <a:rPr sz="1800" b="1" dirty="0">
                <a:latin typeface="Times New Roman"/>
                <a:cs typeface="Times New Roman"/>
              </a:rPr>
              <a:t>a</a:t>
            </a:r>
            <a:r>
              <a:rPr sz="1800" b="1" spc="-20" dirty="0">
                <a:latin typeface="Times New Roman"/>
                <a:cs typeface="Times New Roman"/>
              </a:rPr>
              <a:t> </a:t>
            </a:r>
            <a:r>
              <a:rPr sz="1800" b="1" spc="-10" dirty="0">
                <a:latin typeface="Times New Roman"/>
                <a:cs typeface="Times New Roman"/>
              </a:rPr>
              <a:t>stadi: </a:t>
            </a:r>
            <a:r>
              <a:rPr sz="1800" b="1" spc="-80" dirty="0">
                <a:latin typeface="Times New Roman"/>
                <a:cs typeface="Times New Roman"/>
              </a:rPr>
              <a:t>CURVA</a:t>
            </a:r>
            <a:r>
              <a:rPr sz="1800" b="1" spc="-100" dirty="0">
                <a:latin typeface="Times New Roman"/>
                <a:cs typeface="Times New Roman"/>
              </a:rPr>
              <a:t> </a:t>
            </a:r>
            <a:r>
              <a:rPr sz="1800" b="1" dirty="0">
                <a:latin typeface="Times New Roman"/>
                <a:cs typeface="Times New Roman"/>
              </a:rPr>
              <a:t>DI </a:t>
            </a:r>
            <a:r>
              <a:rPr sz="1800" b="1" spc="-10" dirty="0">
                <a:latin typeface="Times New Roman"/>
                <a:cs typeface="Times New Roman"/>
              </a:rPr>
              <a:t>DISTRIBUZIONE </a:t>
            </a:r>
            <a:r>
              <a:rPr sz="1800" b="1" dirty="0">
                <a:latin typeface="Times New Roman"/>
                <a:cs typeface="Times New Roman"/>
              </a:rPr>
              <a:t>DEI</a:t>
            </a:r>
            <a:r>
              <a:rPr sz="1800" b="1" spc="-50" dirty="0">
                <a:latin typeface="Times New Roman"/>
                <a:cs typeface="Times New Roman"/>
              </a:rPr>
              <a:t> </a:t>
            </a:r>
            <a:r>
              <a:rPr sz="1800" b="1" dirty="0">
                <a:latin typeface="Times New Roman"/>
                <a:cs typeface="Times New Roman"/>
              </a:rPr>
              <a:t>PESI</a:t>
            </a:r>
            <a:r>
              <a:rPr sz="1800" b="1" spc="-40" dirty="0">
                <a:latin typeface="Times New Roman"/>
                <a:cs typeface="Times New Roman"/>
              </a:rPr>
              <a:t> </a:t>
            </a:r>
            <a:r>
              <a:rPr sz="1800" b="1" spc="-10" dirty="0">
                <a:latin typeface="Times New Roman"/>
                <a:cs typeface="Times New Roman"/>
              </a:rPr>
              <a:t>MOLECOLARI</a:t>
            </a:r>
            <a:endParaRPr sz="1800" dirty="0">
              <a:latin typeface="Times New Roman"/>
              <a:cs typeface="Times New Roman"/>
            </a:endParaRPr>
          </a:p>
        </p:txBody>
      </p:sp>
      <p:grpSp>
        <p:nvGrpSpPr>
          <p:cNvPr id="3" name="object 3"/>
          <p:cNvGrpSpPr/>
          <p:nvPr/>
        </p:nvGrpSpPr>
        <p:grpSpPr>
          <a:xfrm>
            <a:off x="3695190" y="206374"/>
            <a:ext cx="5296409" cy="6499225"/>
            <a:chOff x="3695191" y="206375"/>
            <a:chExt cx="4745990" cy="6259830"/>
          </a:xfrm>
        </p:grpSpPr>
        <p:pic>
          <p:nvPicPr>
            <p:cNvPr id="4" name="object 4"/>
            <p:cNvPicPr/>
            <p:nvPr/>
          </p:nvPicPr>
          <p:blipFill>
            <a:blip r:embed="rId2" cstate="print"/>
            <a:stretch>
              <a:fillRect/>
            </a:stretch>
          </p:blipFill>
          <p:spPr>
            <a:xfrm>
              <a:off x="3779900" y="219163"/>
              <a:ext cx="4661037" cy="6156491"/>
            </a:xfrm>
            <a:prstGeom prst="rect">
              <a:avLst/>
            </a:prstGeom>
          </p:spPr>
        </p:pic>
        <p:sp>
          <p:nvSpPr>
            <p:cNvPr id="5" name="object 5"/>
            <p:cNvSpPr/>
            <p:nvPr/>
          </p:nvSpPr>
          <p:spPr>
            <a:xfrm>
              <a:off x="5364098" y="6048679"/>
              <a:ext cx="1440180" cy="405130"/>
            </a:xfrm>
            <a:custGeom>
              <a:avLst/>
              <a:gdLst/>
              <a:ahLst/>
              <a:cxnLst/>
              <a:rect l="l" t="t" r="r" b="b"/>
              <a:pathLst>
                <a:path w="1440179" h="405129">
                  <a:moveTo>
                    <a:pt x="0" y="404660"/>
                  </a:moveTo>
                  <a:lnTo>
                    <a:pt x="1440179" y="404660"/>
                  </a:lnTo>
                  <a:lnTo>
                    <a:pt x="1440179" y="0"/>
                  </a:lnTo>
                  <a:lnTo>
                    <a:pt x="0" y="0"/>
                  </a:lnTo>
                  <a:lnTo>
                    <a:pt x="0" y="404660"/>
                  </a:lnTo>
                  <a:close/>
                </a:path>
              </a:pathLst>
            </a:custGeom>
            <a:ln w="25399">
              <a:solidFill>
                <a:srgbClr val="0000FF"/>
              </a:solidFill>
            </a:ln>
          </p:spPr>
          <p:txBody>
            <a:bodyPr wrap="square" lIns="0" tIns="0" rIns="0" bIns="0" rtlCol="0"/>
            <a:lstStyle/>
            <a:p>
              <a:endParaRPr/>
            </a:p>
          </p:txBody>
        </p:sp>
        <p:sp>
          <p:nvSpPr>
            <p:cNvPr id="6" name="object 6"/>
            <p:cNvSpPr/>
            <p:nvPr/>
          </p:nvSpPr>
          <p:spPr>
            <a:xfrm>
              <a:off x="3707891" y="219075"/>
              <a:ext cx="1440180" cy="186055"/>
            </a:xfrm>
            <a:custGeom>
              <a:avLst/>
              <a:gdLst/>
              <a:ahLst/>
              <a:cxnLst/>
              <a:rect l="l" t="t" r="r" b="b"/>
              <a:pathLst>
                <a:path w="1440179" h="186054">
                  <a:moveTo>
                    <a:pt x="1440180" y="0"/>
                  </a:moveTo>
                  <a:lnTo>
                    <a:pt x="0" y="0"/>
                  </a:lnTo>
                  <a:lnTo>
                    <a:pt x="0" y="185547"/>
                  </a:lnTo>
                  <a:lnTo>
                    <a:pt x="1440180" y="185547"/>
                  </a:lnTo>
                  <a:lnTo>
                    <a:pt x="1440180" y="0"/>
                  </a:lnTo>
                  <a:close/>
                </a:path>
              </a:pathLst>
            </a:custGeom>
            <a:solidFill>
              <a:srgbClr val="FFFFFF"/>
            </a:solidFill>
          </p:spPr>
          <p:txBody>
            <a:bodyPr wrap="square" lIns="0" tIns="0" rIns="0" bIns="0" rtlCol="0"/>
            <a:lstStyle/>
            <a:p>
              <a:endParaRPr/>
            </a:p>
          </p:txBody>
        </p:sp>
        <p:sp>
          <p:nvSpPr>
            <p:cNvPr id="7" name="object 7"/>
            <p:cNvSpPr/>
            <p:nvPr/>
          </p:nvSpPr>
          <p:spPr>
            <a:xfrm>
              <a:off x="3707891" y="219075"/>
              <a:ext cx="1440180" cy="186055"/>
            </a:xfrm>
            <a:custGeom>
              <a:avLst/>
              <a:gdLst/>
              <a:ahLst/>
              <a:cxnLst/>
              <a:rect l="l" t="t" r="r" b="b"/>
              <a:pathLst>
                <a:path w="1440179" h="186054">
                  <a:moveTo>
                    <a:pt x="0" y="185547"/>
                  </a:moveTo>
                  <a:lnTo>
                    <a:pt x="1440180" y="185547"/>
                  </a:lnTo>
                  <a:lnTo>
                    <a:pt x="1440180" y="0"/>
                  </a:lnTo>
                  <a:lnTo>
                    <a:pt x="0" y="0"/>
                  </a:lnTo>
                  <a:lnTo>
                    <a:pt x="0" y="185547"/>
                  </a:lnTo>
                  <a:close/>
                </a:path>
              </a:pathLst>
            </a:custGeom>
            <a:ln w="25400">
              <a:solidFill>
                <a:srgbClr val="FFFFFF"/>
              </a:solidFill>
            </a:ln>
          </p:spPr>
          <p:txBody>
            <a:bodyPr wrap="square" lIns="0" tIns="0" rIns="0" bIns="0" rtlCol="0"/>
            <a:lstStyle/>
            <a:p>
              <a:endParaRPr/>
            </a:p>
          </p:txBody>
        </p:sp>
        <p:sp>
          <p:nvSpPr>
            <p:cNvPr id="8" name="object 8"/>
            <p:cNvSpPr/>
            <p:nvPr/>
          </p:nvSpPr>
          <p:spPr>
            <a:xfrm>
              <a:off x="8028432" y="219075"/>
              <a:ext cx="288290" cy="186055"/>
            </a:xfrm>
            <a:custGeom>
              <a:avLst/>
              <a:gdLst/>
              <a:ahLst/>
              <a:cxnLst/>
              <a:rect l="l" t="t" r="r" b="b"/>
              <a:pathLst>
                <a:path w="288290" h="186054">
                  <a:moveTo>
                    <a:pt x="288035" y="0"/>
                  </a:moveTo>
                  <a:lnTo>
                    <a:pt x="0" y="0"/>
                  </a:lnTo>
                  <a:lnTo>
                    <a:pt x="0" y="185547"/>
                  </a:lnTo>
                  <a:lnTo>
                    <a:pt x="288035" y="185547"/>
                  </a:lnTo>
                  <a:lnTo>
                    <a:pt x="288035" y="0"/>
                  </a:lnTo>
                  <a:close/>
                </a:path>
              </a:pathLst>
            </a:custGeom>
            <a:solidFill>
              <a:srgbClr val="FFFFFF"/>
            </a:solidFill>
          </p:spPr>
          <p:txBody>
            <a:bodyPr wrap="square" lIns="0" tIns="0" rIns="0" bIns="0" rtlCol="0"/>
            <a:lstStyle/>
            <a:p>
              <a:endParaRPr/>
            </a:p>
          </p:txBody>
        </p:sp>
        <p:sp>
          <p:nvSpPr>
            <p:cNvPr id="9" name="object 9"/>
            <p:cNvSpPr/>
            <p:nvPr/>
          </p:nvSpPr>
          <p:spPr>
            <a:xfrm>
              <a:off x="8028432" y="219075"/>
              <a:ext cx="288290" cy="186055"/>
            </a:xfrm>
            <a:custGeom>
              <a:avLst/>
              <a:gdLst/>
              <a:ahLst/>
              <a:cxnLst/>
              <a:rect l="l" t="t" r="r" b="b"/>
              <a:pathLst>
                <a:path w="288290" h="186054">
                  <a:moveTo>
                    <a:pt x="0" y="185547"/>
                  </a:moveTo>
                  <a:lnTo>
                    <a:pt x="288035" y="185547"/>
                  </a:lnTo>
                  <a:lnTo>
                    <a:pt x="288035" y="0"/>
                  </a:lnTo>
                  <a:lnTo>
                    <a:pt x="0" y="0"/>
                  </a:lnTo>
                  <a:lnTo>
                    <a:pt x="0" y="185547"/>
                  </a:lnTo>
                  <a:close/>
                </a:path>
              </a:pathLst>
            </a:custGeom>
            <a:ln w="25400">
              <a:solidFill>
                <a:srgbClr val="FFFFFF"/>
              </a:solidFill>
            </a:ln>
          </p:spPr>
          <p:txBody>
            <a:bodyPr wrap="square" lIns="0" tIns="0" rIns="0" bIns="0" rtlCol="0"/>
            <a:lstStyle/>
            <a:p>
              <a:endParaRPr/>
            </a:p>
          </p:txBody>
        </p:sp>
        <p:sp>
          <p:nvSpPr>
            <p:cNvPr id="10" name="object 10"/>
            <p:cNvSpPr/>
            <p:nvPr/>
          </p:nvSpPr>
          <p:spPr>
            <a:xfrm>
              <a:off x="3707891" y="368287"/>
              <a:ext cx="901700" cy="277495"/>
            </a:xfrm>
            <a:custGeom>
              <a:avLst/>
              <a:gdLst/>
              <a:ahLst/>
              <a:cxnLst/>
              <a:rect l="l" t="t" r="r" b="b"/>
              <a:pathLst>
                <a:path w="901700" h="277495">
                  <a:moveTo>
                    <a:pt x="901128" y="0"/>
                  </a:moveTo>
                  <a:lnTo>
                    <a:pt x="0" y="0"/>
                  </a:lnTo>
                  <a:lnTo>
                    <a:pt x="0" y="276999"/>
                  </a:lnTo>
                  <a:lnTo>
                    <a:pt x="901128" y="276999"/>
                  </a:lnTo>
                  <a:lnTo>
                    <a:pt x="901128" y="0"/>
                  </a:lnTo>
                  <a:close/>
                </a:path>
              </a:pathLst>
            </a:custGeom>
            <a:solidFill>
              <a:srgbClr val="FFFFFF"/>
            </a:solidFill>
          </p:spPr>
          <p:txBody>
            <a:bodyPr wrap="square" lIns="0" tIns="0" rIns="0" bIns="0" rtlCol="0"/>
            <a:lstStyle/>
            <a:p>
              <a:endParaRPr/>
            </a:p>
          </p:txBody>
        </p:sp>
      </p:grpSp>
      <p:sp>
        <p:nvSpPr>
          <p:cNvPr id="11" name="object 11"/>
          <p:cNvSpPr txBox="1"/>
          <p:nvPr/>
        </p:nvSpPr>
        <p:spPr>
          <a:xfrm>
            <a:off x="3787266" y="392429"/>
            <a:ext cx="92138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funzione</a:t>
            </a:r>
            <a:r>
              <a:rPr sz="1200" b="1" spc="-10" dirty="0">
                <a:latin typeface="Calibri"/>
                <a:cs typeface="Calibri"/>
              </a:rPr>
              <a:t> della</a:t>
            </a:r>
            <a:endParaRPr sz="12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00072" y="217070"/>
            <a:ext cx="4636770" cy="6449060"/>
            <a:chOff x="2100072" y="217070"/>
            <a:chExt cx="4636770" cy="6449060"/>
          </a:xfrm>
        </p:grpSpPr>
        <p:pic>
          <p:nvPicPr>
            <p:cNvPr id="3" name="object 3"/>
            <p:cNvPicPr/>
            <p:nvPr/>
          </p:nvPicPr>
          <p:blipFill>
            <a:blip r:embed="rId2" cstate="print"/>
            <a:stretch>
              <a:fillRect/>
            </a:stretch>
          </p:blipFill>
          <p:spPr>
            <a:xfrm>
              <a:off x="2100072" y="217070"/>
              <a:ext cx="4636164" cy="6448787"/>
            </a:xfrm>
            <a:prstGeom prst="rect">
              <a:avLst/>
            </a:prstGeom>
          </p:spPr>
        </p:pic>
        <p:sp>
          <p:nvSpPr>
            <p:cNvPr id="4" name="object 4"/>
            <p:cNvSpPr/>
            <p:nvPr/>
          </p:nvSpPr>
          <p:spPr>
            <a:xfrm>
              <a:off x="2483738" y="2708910"/>
              <a:ext cx="2880360" cy="0"/>
            </a:xfrm>
            <a:custGeom>
              <a:avLst/>
              <a:gdLst/>
              <a:ahLst/>
              <a:cxnLst/>
              <a:rect l="l" t="t" r="r" b="b"/>
              <a:pathLst>
                <a:path w="2880360">
                  <a:moveTo>
                    <a:pt x="0" y="0"/>
                  </a:moveTo>
                  <a:lnTo>
                    <a:pt x="2880360" y="0"/>
                  </a:lnTo>
                </a:path>
              </a:pathLst>
            </a:custGeom>
            <a:ln w="9525">
              <a:solidFill>
                <a:srgbClr val="FF0000"/>
              </a:solidFill>
            </a:ln>
          </p:spPr>
          <p:txBody>
            <a:bodyPr wrap="square" lIns="0" tIns="0" rIns="0" bIns="0" rtlCol="0"/>
            <a:lstStyle/>
            <a:p>
              <a:endParaRPr/>
            </a:p>
          </p:txBody>
        </p:sp>
      </p:grpSp>
      <p:grpSp>
        <p:nvGrpSpPr>
          <p:cNvPr id="5" name="object 5"/>
          <p:cNvGrpSpPr/>
          <p:nvPr/>
        </p:nvGrpSpPr>
        <p:grpSpPr>
          <a:xfrm>
            <a:off x="5436108" y="1234947"/>
            <a:ext cx="2806700" cy="529590"/>
            <a:chOff x="5436108" y="1234947"/>
            <a:chExt cx="2806700" cy="529590"/>
          </a:xfrm>
        </p:grpSpPr>
        <p:pic>
          <p:nvPicPr>
            <p:cNvPr id="6" name="object 6"/>
            <p:cNvPicPr/>
            <p:nvPr/>
          </p:nvPicPr>
          <p:blipFill>
            <a:blip r:embed="rId3" cstate="print"/>
            <a:stretch>
              <a:fillRect/>
            </a:stretch>
          </p:blipFill>
          <p:spPr>
            <a:xfrm>
              <a:off x="6804279" y="1325879"/>
              <a:ext cx="1438275" cy="438150"/>
            </a:xfrm>
            <a:prstGeom prst="rect">
              <a:avLst/>
            </a:prstGeom>
          </p:spPr>
        </p:pic>
        <p:sp>
          <p:nvSpPr>
            <p:cNvPr id="7" name="object 7"/>
            <p:cNvSpPr/>
            <p:nvPr/>
          </p:nvSpPr>
          <p:spPr>
            <a:xfrm>
              <a:off x="5436108" y="1234947"/>
              <a:ext cx="1369060" cy="286385"/>
            </a:xfrm>
            <a:custGeom>
              <a:avLst/>
              <a:gdLst/>
              <a:ahLst/>
              <a:cxnLst/>
              <a:rect l="l" t="t" r="r" b="b"/>
              <a:pathLst>
                <a:path w="1369059" h="286384">
                  <a:moveTo>
                    <a:pt x="27430" y="33986"/>
                  </a:moveTo>
                  <a:lnTo>
                    <a:pt x="18570" y="37216"/>
                  </a:lnTo>
                  <a:lnTo>
                    <a:pt x="25641" y="43256"/>
                  </a:lnTo>
                  <a:lnTo>
                    <a:pt x="1367282" y="286130"/>
                  </a:lnTo>
                  <a:lnTo>
                    <a:pt x="1368933" y="276732"/>
                  </a:lnTo>
                  <a:lnTo>
                    <a:pt x="27430" y="33986"/>
                  </a:lnTo>
                  <a:close/>
                </a:path>
                <a:path w="1369059" h="286384">
                  <a:moveTo>
                    <a:pt x="92963" y="0"/>
                  </a:moveTo>
                  <a:lnTo>
                    <a:pt x="0" y="33781"/>
                  </a:lnTo>
                  <a:lnTo>
                    <a:pt x="73278" y="96392"/>
                  </a:lnTo>
                  <a:lnTo>
                    <a:pt x="75183" y="98171"/>
                  </a:lnTo>
                  <a:lnTo>
                    <a:pt x="78231" y="97916"/>
                  </a:lnTo>
                  <a:lnTo>
                    <a:pt x="80009" y="95885"/>
                  </a:lnTo>
                  <a:lnTo>
                    <a:pt x="81661" y="93852"/>
                  </a:lnTo>
                  <a:lnTo>
                    <a:pt x="81406" y="90931"/>
                  </a:lnTo>
                  <a:lnTo>
                    <a:pt x="79375" y="89153"/>
                  </a:lnTo>
                  <a:lnTo>
                    <a:pt x="25641" y="43256"/>
                  </a:lnTo>
                  <a:lnTo>
                    <a:pt x="8381" y="40131"/>
                  </a:lnTo>
                  <a:lnTo>
                    <a:pt x="10159" y="30861"/>
                  </a:lnTo>
                  <a:lnTo>
                    <a:pt x="36002" y="30861"/>
                  </a:lnTo>
                  <a:lnTo>
                    <a:pt x="96265" y="8889"/>
                  </a:lnTo>
                  <a:lnTo>
                    <a:pt x="97536" y="6223"/>
                  </a:lnTo>
                  <a:lnTo>
                    <a:pt x="96646" y="3682"/>
                  </a:lnTo>
                  <a:lnTo>
                    <a:pt x="95757" y="1269"/>
                  </a:lnTo>
                  <a:lnTo>
                    <a:pt x="92963" y="0"/>
                  </a:lnTo>
                  <a:close/>
                </a:path>
                <a:path w="1369059" h="286384">
                  <a:moveTo>
                    <a:pt x="10159" y="30861"/>
                  </a:moveTo>
                  <a:lnTo>
                    <a:pt x="8381" y="40131"/>
                  </a:lnTo>
                  <a:lnTo>
                    <a:pt x="25641" y="43256"/>
                  </a:lnTo>
                  <a:lnTo>
                    <a:pt x="21834" y="40004"/>
                  </a:lnTo>
                  <a:lnTo>
                    <a:pt x="10921" y="40004"/>
                  </a:lnTo>
                  <a:lnTo>
                    <a:pt x="12318" y="31876"/>
                  </a:lnTo>
                  <a:lnTo>
                    <a:pt x="15774" y="31876"/>
                  </a:lnTo>
                  <a:lnTo>
                    <a:pt x="10159" y="30861"/>
                  </a:lnTo>
                  <a:close/>
                </a:path>
                <a:path w="1369059" h="286384">
                  <a:moveTo>
                    <a:pt x="12318" y="31876"/>
                  </a:moveTo>
                  <a:lnTo>
                    <a:pt x="10921" y="40004"/>
                  </a:lnTo>
                  <a:lnTo>
                    <a:pt x="18570" y="37216"/>
                  </a:lnTo>
                  <a:lnTo>
                    <a:pt x="12318" y="31876"/>
                  </a:lnTo>
                  <a:close/>
                </a:path>
                <a:path w="1369059" h="286384">
                  <a:moveTo>
                    <a:pt x="18570" y="37216"/>
                  </a:moveTo>
                  <a:lnTo>
                    <a:pt x="10921" y="40004"/>
                  </a:lnTo>
                  <a:lnTo>
                    <a:pt x="21834" y="40004"/>
                  </a:lnTo>
                  <a:lnTo>
                    <a:pt x="18570" y="37216"/>
                  </a:lnTo>
                  <a:close/>
                </a:path>
                <a:path w="1369059" h="286384">
                  <a:moveTo>
                    <a:pt x="15774" y="31876"/>
                  </a:moveTo>
                  <a:lnTo>
                    <a:pt x="12318" y="31876"/>
                  </a:lnTo>
                  <a:lnTo>
                    <a:pt x="18570" y="37216"/>
                  </a:lnTo>
                  <a:lnTo>
                    <a:pt x="27430" y="33986"/>
                  </a:lnTo>
                  <a:lnTo>
                    <a:pt x="15774" y="31876"/>
                  </a:lnTo>
                  <a:close/>
                </a:path>
                <a:path w="1369059" h="286384">
                  <a:moveTo>
                    <a:pt x="36002" y="30861"/>
                  </a:moveTo>
                  <a:lnTo>
                    <a:pt x="10159" y="30861"/>
                  </a:lnTo>
                  <a:lnTo>
                    <a:pt x="27430" y="33986"/>
                  </a:lnTo>
                  <a:lnTo>
                    <a:pt x="36002" y="30861"/>
                  </a:lnTo>
                  <a:close/>
                </a:path>
              </a:pathLst>
            </a:custGeom>
            <a:solidFill>
              <a:srgbClr val="497DBA"/>
            </a:solidFill>
          </p:spPr>
          <p:txBody>
            <a:bodyPr wrap="square" lIns="0" tIns="0" rIns="0" bIns="0" rtlCol="0"/>
            <a:lstStyle/>
            <a:p>
              <a:endParaRPr/>
            </a:p>
          </p:txBody>
        </p:sp>
      </p:grpSp>
      <p:sp>
        <p:nvSpPr>
          <p:cNvPr id="8" name="object 8"/>
          <p:cNvSpPr/>
          <p:nvPr/>
        </p:nvSpPr>
        <p:spPr>
          <a:xfrm>
            <a:off x="3851909" y="1916810"/>
            <a:ext cx="1368425" cy="360045"/>
          </a:xfrm>
          <a:custGeom>
            <a:avLst/>
            <a:gdLst/>
            <a:ahLst/>
            <a:cxnLst/>
            <a:rect l="l" t="t" r="r" b="b"/>
            <a:pathLst>
              <a:path w="1368425" h="360044">
                <a:moveTo>
                  <a:pt x="0" y="360045"/>
                </a:moveTo>
                <a:lnTo>
                  <a:pt x="1368171" y="360045"/>
                </a:lnTo>
                <a:lnTo>
                  <a:pt x="1368171" y="0"/>
                </a:lnTo>
                <a:lnTo>
                  <a:pt x="0" y="0"/>
                </a:lnTo>
                <a:lnTo>
                  <a:pt x="0" y="360045"/>
                </a:lnTo>
                <a:close/>
              </a:path>
            </a:pathLst>
          </a:custGeom>
          <a:ln w="25400">
            <a:solidFill>
              <a:srgbClr val="FF0000"/>
            </a:solidFill>
          </a:ln>
        </p:spPr>
        <p:txBody>
          <a:bodyPr wrap="square" lIns="0" tIns="0" rIns="0" bIns="0" rtlCol="0"/>
          <a:lstStyle/>
          <a:p>
            <a:endParaRPr/>
          </a:p>
        </p:txBody>
      </p:sp>
      <p:grpSp>
        <p:nvGrpSpPr>
          <p:cNvPr id="9" name="object 9"/>
          <p:cNvGrpSpPr/>
          <p:nvPr/>
        </p:nvGrpSpPr>
        <p:grpSpPr>
          <a:xfrm>
            <a:off x="2596007" y="2965195"/>
            <a:ext cx="3842385" cy="241935"/>
            <a:chOff x="2596007" y="2965195"/>
            <a:chExt cx="3842385" cy="241935"/>
          </a:xfrm>
        </p:grpSpPr>
        <p:sp>
          <p:nvSpPr>
            <p:cNvPr id="10" name="object 10"/>
            <p:cNvSpPr/>
            <p:nvPr/>
          </p:nvSpPr>
          <p:spPr>
            <a:xfrm>
              <a:off x="2608707" y="2977895"/>
              <a:ext cx="3816985" cy="216535"/>
            </a:xfrm>
            <a:custGeom>
              <a:avLst/>
              <a:gdLst/>
              <a:ahLst/>
              <a:cxnLst/>
              <a:rect l="l" t="t" r="r" b="b"/>
              <a:pathLst>
                <a:path w="3816985" h="216535">
                  <a:moveTo>
                    <a:pt x="3816477" y="0"/>
                  </a:moveTo>
                  <a:lnTo>
                    <a:pt x="0" y="0"/>
                  </a:lnTo>
                  <a:lnTo>
                    <a:pt x="0" y="216026"/>
                  </a:lnTo>
                  <a:lnTo>
                    <a:pt x="3816477" y="216026"/>
                  </a:lnTo>
                  <a:lnTo>
                    <a:pt x="3816477" y="0"/>
                  </a:lnTo>
                  <a:close/>
                </a:path>
              </a:pathLst>
            </a:custGeom>
            <a:solidFill>
              <a:srgbClr val="FFFFFF"/>
            </a:solidFill>
          </p:spPr>
          <p:txBody>
            <a:bodyPr wrap="square" lIns="0" tIns="0" rIns="0" bIns="0" rtlCol="0"/>
            <a:lstStyle/>
            <a:p>
              <a:endParaRPr/>
            </a:p>
          </p:txBody>
        </p:sp>
        <p:sp>
          <p:nvSpPr>
            <p:cNvPr id="11" name="object 11"/>
            <p:cNvSpPr/>
            <p:nvPr/>
          </p:nvSpPr>
          <p:spPr>
            <a:xfrm>
              <a:off x="2608707" y="2977895"/>
              <a:ext cx="3816985" cy="216535"/>
            </a:xfrm>
            <a:custGeom>
              <a:avLst/>
              <a:gdLst/>
              <a:ahLst/>
              <a:cxnLst/>
              <a:rect l="l" t="t" r="r" b="b"/>
              <a:pathLst>
                <a:path w="3816985" h="216535">
                  <a:moveTo>
                    <a:pt x="0" y="216026"/>
                  </a:moveTo>
                  <a:lnTo>
                    <a:pt x="3816477" y="216026"/>
                  </a:lnTo>
                  <a:lnTo>
                    <a:pt x="3816477" y="0"/>
                  </a:lnTo>
                  <a:lnTo>
                    <a:pt x="0" y="0"/>
                  </a:lnTo>
                  <a:lnTo>
                    <a:pt x="0" y="216026"/>
                  </a:lnTo>
                  <a:close/>
                </a:path>
              </a:pathLst>
            </a:custGeom>
            <a:ln w="25400">
              <a:solidFill>
                <a:srgbClr val="FFFFFF"/>
              </a:solidFill>
            </a:ln>
          </p:spPr>
          <p:txBody>
            <a:bodyPr wrap="square" lIns="0" tIns="0" rIns="0" bIns="0" rtlCol="0"/>
            <a:lstStyle/>
            <a:p>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57401" y="152400"/>
            <a:ext cx="6019800" cy="6553200"/>
            <a:chOff x="2373423" y="430974"/>
            <a:chExt cx="4791075" cy="5534660"/>
          </a:xfrm>
        </p:grpSpPr>
        <p:pic>
          <p:nvPicPr>
            <p:cNvPr id="3" name="object 3"/>
            <p:cNvPicPr/>
            <p:nvPr/>
          </p:nvPicPr>
          <p:blipFill>
            <a:blip r:embed="rId2" cstate="print"/>
            <a:stretch>
              <a:fillRect/>
            </a:stretch>
          </p:blipFill>
          <p:spPr>
            <a:xfrm>
              <a:off x="2373423" y="430974"/>
              <a:ext cx="4790637" cy="5534038"/>
            </a:xfrm>
            <a:prstGeom prst="rect">
              <a:avLst/>
            </a:prstGeom>
          </p:spPr>
        </p:pic>
        <p:sp>
          <p:nvSpPr>
            <p:cNvPr id="4" name="object 4"/>
            <p:cNvSpPr/>
            <p:nvPr/>
          </p:nvSpPr>
          <p:spPr>
            <a:xfrm>
              <a:off x="3419855" y="1247520"/>
              <a:ext cx="1343660" cy="0"/>
            </a:xfrm>
            <a:custGeom>
              <a:avLst/>
              <a:gdLst/>
              <a:ahLst/>
              <a:cxnLst/>
              <a:rect l="l" t="t" r="r" b="b"/>
              <a:pathLst>
                <a:path w="1343660">
                  <a:moveTo>
                    <a:pt x="0" y="0"/>
                  </a:moveTo>
                  <a:lnTo>
                    <a:pt x="1343660" y="0"/>
                  </a:lnTo>
                </a:path>
              </a:pathLst>
            </a:custGeom>
            <a:ln w="9525">
              <a:solidFill>
                <a:srgbClr val="FF0000"/>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8600" y="914400"/>
            <a:ext cx="8610600" cy="5334000"/>
            <a:chOff x="543864" y="1143000"/>
            <a:chExt cx="7929880" cy="4861560"/>
          </a:xfrm>
        </p:grpSpPr>
        <p:pic>
          <p:nvPicPr>
            <p:cNvPr id="3" name="object 3"/>
            <p:cNvPicPr/>
            <p:nvPr/>
          </p:nvPicPr>
          <p:blipFill>
            <a:blip r:embed="rId2" cstate="print"/>
            <a:stretch>
              <a:fillRect/>
            </a:stretch>
          </p:blipFill>
          <p:spPr>
            <a:xfrm>
              <a:off x="904875" y="1143000"/>
              <a:ext cx="7381875" cy="4543425"/>
            </a:xfrm>
            <a:prstGeom prst="rect">
              <a:avLst/>
            </a:prstGeom>
          </p:spPr>
        </p:pic>
        <p:sp>
          <p:nvSpPr>
            <p:cNvPr id="4" name="object 4"/>
            <p:cNvSpPr/>
            <p:nvPr/>
          </p:nvSpPr>
          <p:spPr>
            <a:xfrm>
              <a:off x="556564" y="1700783"/>
              <a:ext cx="7904480" cy="4291330"/>
            </a:xfrm>
            <a:custGeom>
              <a:avLst/>
              <a:gdLst/>
              <a:ahLst/>
              <a:cxnLst/>
              <a:rect l="l" t="t" r="r" b="b"/>
              <a:pathLst>
                <a:path w="7904480" h="4291330">
                  <a:moveTo>
                    <a:pt x="199009" y="2160270"/>
                  </a:moveTo>
                  <a:lnTo>
                    <a:pt x="4375531" y="2160270"/>
                  </a:lnTo>
                  <a:lnTo>
                    <a:pt x="4375531" y="0"/>
                  </a:lnTo>
                  <a:lnTo>
                    <a:pt x="199009" y="0"/>
                  </a:lnTo>
                  <a:lnTo>
                    <a:pt x="199009" y="2160270"/>
                  </a:lnTo>
                  <a:close/>
                </a:path>
                <a:path w="7904480" h="4291330">
                  <a:moveTo>
                    <a:pt x="4879543" y="2016252"/>
                  </a:moveTo>
                  <a:lnTo>
                    <a:pt x="7111822" y="2016252"/>
                  </a:lnTo>
                  <a:lnTo>
                    <a:pt x="7111822" y="0"/>
                  </a:lnTo>
                  <a:lnTo>
                    <a:pt x="4879543" y="0"/>
                  </a:lnTo>
                  <a:lnTo>
                    <a:pt x="4879543" y="2016252"/>
                  </a:lnTo>
                  <a:close/>
                </a:path>
                <a:path w="7904480" h="4291330">
                  <a:moveTo>
                    <a:pt x="3943426" y="4032465"/>
                  </a:moveTo>
                  <a:lnTo>
                    <a:pt x="7903921" y="4032465"/>
                  </a:lnTo>
                  <a:lnTo>
                    <a:pt x="7903921" y="2198585"/>
                  </a:lnTo>
                  <a:lnTo>
                    <a:pt x="3943426" y="2198585"/>
                  </a:lnTo>
                  <a:lnTo>
                    <a:pt x="3943426" y="4032465"/>
                  </a:lnTo>
                  <a:close/>
                </a:path>
                <a:path w="7904480" h="4291330">
                  <a:moveTo>
                    <a:pt x="0" y="4291025"/>
                  </a:moveTo>
                  <a:lnTo>
                    <a:pt x="3888486" y="4291025"/>
                  </a:lnTo>
                  <a:lnTo>
                    <a:pt x="3888486" y="2241118"/>
                  </a:lnTo>
                  <a:lnTo>
                    <a:pt x="0" y="2241118"/>
                  </a:lnTo>
                  <a:lnTo>
                    <a:pt x="0" y="4291025"/>
                  </a:lnTo>
                  <a:close/>
                </a:path>
              </a:pathLst>
            </a:custGeom>
            <a:ln w="25400">
              <a:solidFill>
                <a:srgbClr val="385D89"/>
              </a:solidFill>
            </a:ln>
          </p:spPr>
          <p:txBody>
            <a:bodyPr wrap="square" lIns="0" tIns="0" rIns="0" bIns="0" rtlCol="0"/>
            <a:lstStyle/>
            <a:p>
              <a:endParaRPr/>
            </a:p>
          </p:txBody>
        </p:sp>
      </p:grpSp>
      <p:sp>
        <p:nvSpPr>
          <p:cNvPr id="5" name="object 5"/>
          <p:cNvSpPr txBox="1"/>
          <p:nvPr/>
        </p:nvSpPr>
        <p:spPr>
          <a:xfrm>
            <a:off x="474370" y="229361"/>
            <a:ext cx="28174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SINTESI</a:t>
            </a:r>
            <a:r>
              <a:rPr sz="1800" b="1" spc="-20" dirty="0">
                <a:solidFill>
                  <a:srgbClr val="FF0000"/>
                </a:solidFill>
                <a:latin typeface="Calibri"/>
                <a:cs typeface="Calibri"/>
              </a:rPr>
              <a:t> </a:t>
            </a:r>
            <a:r>
              <a:rPr sz="1800" b="1" dirty="0">
                <a:solidFill>
                  <a:srgbClr val="FF0000"/>
                </a:solidFill>
                <a:latin typeface="Calibri"/>
                <a:cs typeface="Calibri"/>
              </a:rPr>
              <a:t>DI</a:t>
            </a:r>
            <a:r>
              <a:rPr sz="1800" b="1" spc="-20" dirty="0">
                <a:solidFill>
                  <a:srgbClr val="FF0000"/>
                </a:solidFill>
                <a:latin typeface="Calibri"/>
                <a:cs typeface="Calibri"/>
              </a:rPr>
              <a:t> </a:t>
            </a:r>
            <a:r>
              <a:rPr sz="1800" b="1" spc="-10" dirty="0">
                <a:solidFill>
                  <a:srgbClr val="FF0000"/>
                </a:solidFill>
                <a:latin typeface="Calibri"/>
                <a:cs typeface="Calibri"/>
              </a:rPr>
              <a:t>MACROMOLECOLE</a:t>
            </a:r>
            <a:endParaRPr sz="18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314829" y="91439"/>
            <a:ext cx="4514850" cy="6725284"/>
            <a:chOff x="2314829" y="91439"/>
            <a:chExt cx="4514850" cy="6725284"/>
          </a:xfrm>
        </p:grpSpPr>
        <p:pic>
          <p:nvPicPr>
            <p:cNvPr id="3" name="object 3"/>
            <p:cNvPicPr/>
            <p:nvPr/>
          </p:nvPicPr>
          <p:blipFill>
            <a:blip r:embed="rId2" cstate="print"/>
            <a:stretch>
              <a:fillRect/>
            </a:stretch>
          </p:blipFill>
          <p:spPr>
            <a:xfrm>
              <a:off x="2314829" y="91439"/>
              <a:ext cx="4514469" cy="6724994"/>
            </a:xfrm>
            <a:prstGeom prst="rect">
              <a:avLst/>
            </a:prstGeom>
          </p:spPr>
        </p:pic>
        <p:sp>
          <p:nvSpPr>
            <p:cNvPr id="4" name="object 4"/>
            <p:cNvSpPr/>
            <p:nvPr/>
          </p:nvSpPr>
          <p:spPr>
            <a:xfrm>
              <a:off x="3302889" y="4581093"/>
              <a:ext cx="1462405" cy="307975"/>
            </a:xfrm>
            <a:custGeom>
              <a:avLst/>
              <a:gdLst/>
              <a:ahLst/>
              <a:cxnLst/>
              <a:rect l="l" t="t" r="r" b="b"/>
              <a:pathLst>
                <a:path w="1462404" h="307975">
                  <a:moveTo>
                    <a:pt x="1462277" y="0"/>
                  </a:moveTo>
                  <a:lnTo>
                    <a:pt x="0" y="0"/>
                  </a:lnTo>
                  <a:lnTo>
                    <a:pt x="0" y="307771"/>
                  </a:lnTo>
                  <a:lnTo>
                    <a:pt x="1462277" y="307771"/>
                  </a:lnTo>
                  <a:lnTo>
                    <a:pt x="1462277" y="0"/>
                  </a:lnTo>
                  <a:close/>
                </a:path>
              </a:pathLst>
            </a:custGeom>
            <a:solidFill>
              <a:srgbClr val="FFFFFF"/>
            </a:solidFill>
          </p:spPr>
          <p:txBody>
            <a:bodyPr wrap="square" lIns="0" tIns="0" rIns="0" bIns="0" rtlCol="0"/>
            <a:lstStyle/>
            <a:p>
              <a:endParaRPr/>
            </a:p>
          </p:txBody>
        </p:sp>
      </p:grpSp>
      <p:sp>
        <p:nvSpPr>
          <p:cNvPr id="5" name="object 5"/>
          <p:cNvSpPr txBox="1"/>
          <p:nvPr/>
        </p:nvSpPr>
        <p:spPr>
          <a:xfrm>
            <a:off x="4529976" y="4641453"/>
            <a:ext cx="128905" cy="197485"/>
          </a:xfrm>
          <a:prstGeom prst="rect">
            <a:avLst/>
          </a:prstGeom>
        </p:spPr>
        <p:txBody>
          <a:bodyPr vert="horz" wrap="square" lIns="0" tIns="0" rIns="0" bIns="0" rtlCol="0">
            <a:spAutoFit/>
          </a:bodyPr>
          <a:lstStyle/>
          <a:p>
            <a:pPr>
              <a:lnSpc>
                <a:spcPts val="1530"/>
              </a:lnSpc>
            </a:pPr>
            <a:r>
              <a:rPr sz="1400" dirty="0">
                <a:latin typeface="Times New Roman"/>
                <a:cs typeface="Times New Roman"/>
              </a:rPr>
              <a:t>Q</a:t>
            </a:r>
            <a:endParaRPr sz="1400">
              <a:latin typeface="Times New Roman"/>
              <a:cs typeface="Times New Roman"/>
            </a:endParaRPr>
          </a:p>
        </p:txBody>
      </p:sp>
      <p:sp>
        <p:nvSpPr>
          <p:cNvPr id="6" name="object 6"/>
          <p:cNvSpPr/>
          <p:nvPr/>
        </p:nvSpPr>
        <p:spPr>
          <a:xfrm>
            <a:off x="3491865" y="4509147"/>
            <a:ext cx="2304415" cy="504190"/>
          </a:xfrm>
          <a:custGeom>
            <a:avLst/>
            <a:gdLst/>
            <a:ahLst/>
            <a:cxnLst/>
            <a:rect l="l" t="t" r="r" b="b"/>
            <a:pathLst>
              <a:path w="2304415" h="504189">
                <a:moveTo>
                  <a:pt x="0" y="504050"/>
                </a:moveTo>
                <a:lnTo>
                  <a:pt x="2304288" y="504050"/>
                </a:lnTo>
                <a:lnTo>
                  <a:pt x="2304288" y="0"/>
                </a:lnTo>
                <a:lnTo>
                  <a:pt x="0" y="0"/>
                </a:lnTo>
                <a:lnTo>
                  <a:pt x="0" y="504050"/>
                </a:lnTo>
                <a:close/>
              </a:path>
            </a:pathLst>
          </a:custGeom>
          <a:ln w="25400">
            <a:solidFill>
              <a:srgbClr val="0000FF"/>
            </a:solidFill>
          </a:ln>
        </p:spPr>
        <p:txBody>
          <a:bodyPr wrap="square" lIns="0" tIns="0" rIns="0" bIns="0" rtlCol="0"/>
          <a:lstStyle/>
          <a:p>
            <a:endParaRPr/>
          </a:p>
        </p:txBody>
      </p:sp>
      <p:sp>
        <p:nvSpPr>
          <p:cNvPr id="7" name="object 7"/>
          <p:cNvSpPr txBox="1"/>
          <p:nvPr/>
        </p:nvSpPr>
        <p:spPr>
          <a:xfrm>
            <a:off x="3504565" y="4568850"/>
            <a:ext cx="1316990" cy="339090"/>
          </a:xfrm>
          <a:prstGeom prst="rect">
            <a:avLst/>
          </a:prstGeom>
          <a:solidFill>
            <a:srgbClr val="FFFFFF"/>
          </a:solidFill>
        </p:spPr>
        <p:txBody>
          <a:bodyPr vert="horz" wrap="square" lIns="0" tIns="40005" rIns="0" bIns="0" rtlCol="0">
            <a:spAutoFit/>
          </a:bodyPr>
          <a:lstStyle/>
          <a:p>
            <a:pPr marL="22860">
              <a:lnSpc>
                <a:spcPct val="100000"/>
              </a:lnSpc>
              <a:spcBef>
                <a:spcPts val="315"/>
              </a:spcBef>
            </a:pPr>
            <a:r>
              <a:rPr sz="2100" baseline="3968" dirty="0">
                <a:latin typeface="Times New Roman"/>
                <a:cs typeface="Times New Roman"/>
              </a:rPr>
              <a:t>polidispersità</a:t>
            </a:r>
            <a:r>
              <a:rPr sz="2100" spc="532" baseline="3968" dirty="0">
                <a:latin typeface="Times New Roman"/>
                <a:cs typeface="Times New Roman"/>
              </a:rPr>
              <a:t> </a:t>
            </a:r>
            <a:r>
              <a:rPr sz="1600" b="1" spc="-50" dirty="0">
                <a:latin typeface="Georgia"/>
                <a:cs typeface="Georgia"/>
              </a:rPr>
              <a:t>P</a:t>
            </a:r>
            <a:endParaRPr sz="1600">
              <a:latin typeface="Georgia"/>
              <a:cs typeface="Georgia"/>
            </a:endParaRPr>
          </a:p>
        </p:txBody>
      </p:sp>
      <p:grpSp>
        <p:nvGrpSpPr>
          <p:cNvPr id="8" name="object 8"/>
          <p:cNvGrpSpPr/>
          <p:nvPr/>
        </p:nvGrpSpPr>
        <p:grpSpPr>
          <a:xfrm>
            <a:off x="2302129" y="2127504"/>
            <a:ext cx="6511290" cy="4626610"/>
            <a:chOff x="2302129" y="2127504"/>
            <a:chExt cx="6511290" cy="4626610"/>
          </a:xfrm>
        </p:grpSpPr>
        <p:pic>
          <p:nvPicPr>
            <p:cNvPr id="9" name="object 9"/>
            <p:cNvPicPr/>
            <p:nvPr/>
          </p:nvPicPr>
          <p:blipFill>
            <a:blip r:embed="rId3" cstate="print"/>
            <a:stretch>
              <a:fillRect/>
            </a:stretch>
          </p:blipFill>
          <p:spPr>
            <a:xfrm>
              <a:off x="7346442" y="2127504"/>
              <a:ext cx="1466850" cy="438150"/>
            </a:xfrm>
            <a:prstGeom prst="rect">
              <a:avLst/>
            </a:prstGeom>
          </p:spPr>
        </p:pic>
        <p:sp>
          <p:nvSpPr>
            <p:cNvPr id="10" name="object 10"/>
            <p:cNvSpPr/>
            <p:nvPr/>
          </p:nvSpPr>
          <p:spPr>
            <a:xfrm>
              <a:off x="5680710" y="2337308"/>
              <a:ext cx="1658620" cy="405765"/>
            </a:xfrm>
            <a:custGeom>
              <a:avLst/>
              <a:gdLst/>
              <a:ahLst/>
              <a:cxnLst/>
              <a:rect l="l" t="t" r="r" b="b"/>
              <a:pathLst>
                <a:path w="1658620" h="405764">
                  <a:moveTo>
                    <a:pt x="80772" y="297306"/>
                  </a:moveTo>
                  <a:lnTo>
                    <a:pt x="76962" y="300863"/>
                  </a:lnTo>
                  <a:lnTo>
                    <a:pt x="0" y="371601"/>
                  </a:lnTo>
                  <a:lnTo>
                    <a:pt x="99440" y="403732"/>
                  </a:lnTo>
                  <a:lnTo>
                    <a:pt x="104393" y="405383"/>
                  </a:lnTo>
                  <a:lnTo>
                    <a:pt x="109854" y="402716"/>
                  </a:lnTo>
                  <a:lnTo>
                    <a:pt x="111378" y="397637"/>
                  </a:lnTo>
                  <a:lnTo>
                    <a:pt x="113029" y="392683"/>
                  </a:lnTo>
                  <a:lnTo>
                    <a:pt x="110236" y="387222"/>
                  </a:lnTo>
                  <a:lnTo>
                    <a:pt x="105282" y="385699"/>
                  </a:lnTo>
                  <a:lnTo>
                    <a:pt x="78215" y="376936"/>
                  </a:lnTo>
                  <a:lnTo>
                    <a:pt x="20447" y="376936"/>
                  </a:lnTo>
                  <a:lnTo>
                    <a:pt x="16382" y="358266"/>
                  </a:lnTo>
                  <a:lnTo>
                    <a:pt x="50845" y="350728"/>
                  </a:lnTo>
                  <a:lnTo>
                    <a:pt x="89788" y="314832"/>
                  </a:lnTo>
                  <a:lnTo>
                    <a:pt x="93725" y="311276"/>
                  </a:lnTo>
                  <a:lnTo>
                    <a:pt x="93979" y="305307"/>
                  </a:lnTo>
                  <a:lnTo>
                    <a:pt x="86740" y="297561"/>
                  </a:lnTo>
                  <a:lnTo>
                    <a:pt x="80772" y="297306"/>
                  </a:lnTo>
                  <a:close/>
                </a:path>
                <a:path w="1658620" h="405764">
                  <a:moveTo>
                    <a:pt x="50845" y="350728"/>
                  </a:moveTo>
                  <a:lnTo>
                    <a:pt x="16382" y="358266"/>
                  </a:lnTo>
                  <a:lnTo>
                    <a:pt x="20447" y="376936"/>
                  </a:lnTo>
                  <a:lnTo>
                    <a:pt x="30893" y="374650"/>
                  </a:lnTo>
                  <a:lnTo>
                    <a:pt x="24891" y="374650"/>
                  </a:lnTo>
                  <a:lnTo>
                    <a:pt x="21336" y="358520"/>
                  </a:lnTo>
                  <a:lnTo>
                    <a:pt x="42390" y="358520"/>
                  </a:lnTo>
                  <a:lnTo>
                    <a:pt x="50845" y="350728"/>
                  </a:lnTo>
                  <a:close/>
                </a:path>
                <a:path w="1658620" h="405764">
                  <a:moveTo>
                    <a:pt x="54917" y="369392"/>
                  </a:moveTo>
                  <a:lnTo>
                    <a:pt x="20447" y="376936"/>
                  </a:lnTo>
                  <a:lnTo>
                    <a:pt x="78215" y="376936"/>
                  </a:lnTo>
                  <a:lnTo>
                    <a:pt x="54917" y="369392"/>
                  </a:lnTo>
                  <a:close/>
                </a:path>
                <a:path w="1658620" h="405764">
                  <a:moveTo>
                    <a:pt x="21336" y="358520"/>
                  </a:moveTo>
                  <a:lnTo>
                    <a:pt x="24891" y="374650"/>
                  </a:lnTo>
                  <a:lnTo>
                    <a:pt x="36917" y="363565"/>
                  </a:lnTo>
                  <a:lnTo>
                    <a:pt x="21336" y="358520"/>
                  </a:lnTo>
                  <a:close/>
                </a:path>
                <a:path w="1658620" h="405764">
                  <a:moveTo>
                    <a:pt x="36917" y="363565"/>
                  </a:moveTo>
                  <a:lnTo>
                    <a:pt x="24891" y="374650"/>
                  </a:lnTo>
                  <a:lnTo>
                    <a:pt x="30893" y="374650"/>
                  </a:lnTo>
                  <a:lnTo>
                    <a:pt x="54917" y="369392"/>
                  </a:lnTo>
                  <a:lnTo>
                    <a:pt x="36917" y="363565"/>
                  </a:lnTo>
                  <a:close/>
                </a:path>
                <a:path w="1658620" h="405764">
                  <a:moveTo>
                    <a:pt x="1654174" y="0"/>
                  </a:moveTo>
                  <a:lnTo>
                    <a:pt x="50845" y="350728"/>
                  </a:lnTo>
                  <a:lnTo>
                    <a:pt x="36917" y="363565"/>
                  </a:lnTo>
                  <a:lnTo>
                    <a:pt x="54917" y="369392"/>
                  </a:lnTo>
                  <a:lnTo>
                    <a:pt x="1658239" y="18541"/>
                  </a:lnTo>
                  <a:lnTo>
                    <a:pt x="1654174" y="0"/>
                  </a:lnTo>
                  <a:close/>
                </a:path>
                <a:path w="1658620" h="405764">
                  <a:moveTo>
                    <a:pt x="42390" y="358520"/>
                  </a:moveTo>
                  <a:lnTo>
                    <a:pt x="21336" y="358520"/>
                  </a:lnTo>
                  <a:lnTo>
                    <a:pt x="36917" y="363565"/>
                  </a:lnTo>
                  <a:lnTo>
                    <a:pt x="42390" y="358520"/>
                  </a:lnTo>
                  <a:close/>
                </a:path>
              </a:pathLst>
            </a:custGeom>
            <a:solidFill>
              <a:srgbClr val="0000FF"/>
            </a:solidFill>
          </p:spPr>
          <p:txBody>
            <a:bodyPr wrap="square" lIns="0" tIns="0" rIns="0" bIns="0" rtlCol="0"/>
            <a:lstStyle/>
            <a:p>
              <a:endParaRPr/>
            </a:p>
          </p:txBody>
        </p:sp>
        <p:sp>
          <p:nvSpPr>
            <p:cNvPr id="11" name="object 11"/>
            <p:cNvSpPr/>
            <p:nvPr/>
          </p:nvSpPr>
          <p:spPr>
            <a:xfrm>
              <a:off x="2314829" y="6093298"/>
              <a:ext cx="4514850" cy="648335"/>
            </a:xfrm>
            <a:custGeom>
              <a:avLst/>
              <a:gdLst/>
              <a:ahLst/>
              <a:cxnLst/>
              <a:rect l="l" t="t" r="r" b="b"/>
              <a:pathLst>
                <a:path w="4514850" h="648334">
                  <a:moveTo>
                    <a:pt x="4514469" y="0"/>
                  </a:moveTo>
                  <a:lnTo>
                    <a:pt x="0" y="0"/>
                  </a:lnTo>
                  <a:lnTo>
                    <a:pt x="0" y="648068"/>
                  </a:lnTo>
                  <a:lnTo>
                    <a:pt x="4514469" y="648068"/>
                  </a:lnTo>
                  <a:lnTo>
                    <a:pt x="4514469" y="0"/>
                  </a:lnTo>
                  <a:close/>
                </a:path>
              </a:pathLst>
            </a:custGeom>
            <a:solidFill>
              <a:srgbClr val="FFFFFF"/>
            </a:solidFill>
          </p:spPr>
          <p:txBody>
            <a:bodyPr wrap="square" lIns="0" tIns="0" rIns="0" bIns="0" rtlCol="0"/>
            <a:lstStyle/>
            <a:p>
              <a:endParaRPr/>
            </a:p>
          </p:txBody>
        </p:sp>
        <p:sp>
          <p:nvSpPr>
            <p:cNvPr id="12" name="object 12"/>
            <p:cNvSpPr/>
            <p:nvPr/>
          </p:nvSpPr>
          <p:spPr>
            <a:xfrm>
              <a:off x="2314829" y="6093298"/>
              <a:ext cx="4514850" cy="648335"/>
            </a:xfrm>
            <a:custGeom>
              <a:avLst/>
              <a:gdLst/>
              <a:ahLst/>
              <a:cxnLst/>
              <a:rect l="l" t="t" r="r" b="b"/>
              <a:pathLst>
                <a:path w="4514850" h="648334">
                  <a:moveTo>
                    <a:pt x="0" y="648068"/>
                  </a:moveTo>
                  <a:lnTo>
                    <a:pt x="4514469" y="648068"/>
                  </a:lnTo>
                  <a:lnTo>
                    <a:pt x="4514469" y="0"/>
                  </a:lnTo>
                  <a:lnTo>
                    <a:pt x="0" y="0"/>
                  </a:lnTo>
                  <a:lnTo>
                    <a:pt x="0" y="648068"/>
                  </a:lnTo>
                  <a:close/>
                </a:path>
              </a:pathLst>
            </a:custGeom>
            <a:ln w="25400">
              <a:solidFill>
                <a:srgbClr val="FFFFFF"/>
              </a:solidFill>
            </a:ln>
          </p:spPr>
          <p:txBody>
            <a:bodyPr wrap="square" lIns="0" tIns="0" rIns="0" bIns="0" rtlCol="0"/>
            <a:lstStyle/>
            <a:p>
              <a:endParaRPr/>
            </a:p>
          </p:txBody>
        </p:sp>
        <p:sp>
          <p:nvSpPr>
            <p:cNvPr id="13" name="object 13"/>
            <p:cNvSpPr/>
            <p:nvPr/>
          </p:nvSpPr>
          <p:spPr>
            <a:xfrm>
              <a:off x="6175248" y="5877267"/>
              <a:ext cx="673100" cy="216535"/>
            </a:xfrm>
            <a:custGeom>
              <a:avLst/>
              <a:gdLst/>
              <a:ahLst/>
              <a:cxnLst/>
              <a:rect l="l" t="t" r="r" b="b"/>
              <a:pathLst>
                <a:path w="673100" h="216535">
                  <a:moveTo>
                    <a:pt x="673036" y="0"/>
                  </a:moveTo>
                  <a:lnTo>
                    <a:pt x="0" y="0"/>
                  </a:lnTo>
                  <a:lnTo>
                    <a:pt x="0" y="216027"/>
                  </a:lnTo>
                  <a:lnTo>
                    <a:pt x="673036" y="216027"/>
                  </a:lnTo>
                  <a:lnTo>
                    <a:pt x="673036" y="0"/>
                  </a:lnTo>
                  <a:close/>
                </a:path>
              </a:pathLst>
            </a:custGeom>
            <a:solidFill>
              <a:srgbClr val="FFFFFF"/>
            </a:solidFill>
          </p:spPr>
          <p:txBody>
            <a:bodyPr wrap="square" lIns="0" tIns="0" rIns="0" bIns="0" rtlCol="0"/>
            <a:lstStyle/>
            <a:p>
              <a:endParaRPr/>
            </a:p>
          </p:txBody>
        </p:sp>
        <p:sp>
          <p:nvSpPr>
            <p:cNvPr id="14" name="object 14"/>
            <p:cNvSpPr/>
            <p:nvPr/>
          </p:nvSpPr>
          <p:spPr>
            <a:xfrm>
              <a:off x="6175248" y="5877267"/>
              <a:ext cx="673100" cy="216535"/>
            </a:xfrm>
            <a:custGeom>
              <a:avLst/>
              <a:gdLst/>
              <a:ahLst/>
              <a:cxnLst/>
              <a:rect l="l" t="t" r="r" b="b"/>
              <a:pathLst>
                <a:path w="673100" h="216535">
                  <a:moveTo>
                    <a:pt x="0" y="216027"/>
                  </a:moveTo>
                  <a:lnTo>
                    <a:pt x="673036" y="216027"/>
                  </a:lnTo>
                  <a:lnTo>
                    <a:pt x="673036" y="0"/>
                  </a:lnTo>
                  <a:lnTo>
                    <a:pt x="0" y="0"/>
                  </a:lnTo>
                  <a:lnTo>
                    <a:pt x="0" y="216027"/>
                  </a:lnTo>
                  <a:close/>
                </a:path>
              </a:pathLst>
            </a:custGeom>
            <a:ln w="25400">
              <a:solidFill>
                <a:srgbClr val="FFFFFF"/>
              </a:solidFill>
            </a:ln>
          </p:spPr>
          <p:txBody>
            <a:bodyPr wrap="square" lIns="0" tIns="0" rIns="0" bIns="0" rtlCol="0"/>
            <a:lstStyle/>
            <a:p>
              <a:endParaRPr/>
            </a:p>
          </p:txBody>
        </p:sp>
        <p:sp>
          <p:nvSpPr>
            <p:cNvPr id="15" name="object 15"/>
            <p:cNvSpPr/>
            <p:nvPr/>
          </p:nvSpPr>
          <p:spPr>
            <a:xfrm>
              <a:off x="5796152" y="5157216"/>
              <a:ext cx="864235" cy="144145"/>
            </a:xfrm>
            <a:custGeom>
              <a:avLst/>
              <a:gdLst/>
              <a:ahLst/>
              <a:cxnLst/>
              <a:rect l="l" t="t" r="r" b="b"/>
              <a:pathLst>
                <a:path w="864234" h="144145">
                  <a:moveTo>
                    <a:pt x="864095" y="0"/>
                  </a:moveTo>
                  <a:lnTo>
                    <a:pt x="0" y="0"/>
                  </a:lnTo>
                  <a:lnTo>
                    <a:pt x="0" y="144017"/>
                  </a:lnTo>
                  <a:lnTo>
                    <a:pt x="864095" y="144017"/>
                  </a:lnTo>
                  <a:lnTo>
                    <a:pt x="864095" y="0"/>
                  </a:lnTo>
                  <a:close/>
                </a:path>
              </a:pathLst>
            </a:custGeom>
            <a:solidFill>
              <a:srgbClr val="FFFFFF"/>
            </a:solidFill>
          </p:spPr>
          <p:txBody>
            <a:bodyPr wrap="square" lIns="0" tIns="0" rIns="0" bIns="0" rtlCol="0"/>
            <a:lstStyle/>
            <a:p>
              <a:endParaRPr/>
            </a:p>
          </p:txBody>
        </p:sp>
        <p:sp>
          <p:nvSpPr>
            <p:cNvPr id="16" name="object 16"/>
            <p:cNvSpPr/>
            <p:nvPr/>
          </p:nvSpPr>
          <p:spPr>
            <a:xfrm>
              <a:off x="5796152" y="5157216"/>
              <a:ext cx="864235" cy="144145"/>
            </a:xfrm>
            <a:custGeom>
              <a:avLst/>
              <a:gdLst/>
              <a:ahLst/>
              <a:cxnLst/>
              <a:rect l="l" t="t" r="r" b="b"/>
              <a:pathLst>
                <a:path w="864234" h="144145">
                  <a:moveTo>
                    <a:pt x="0" y="144017"/>
                  </a:moveTo>
                  <a:lnTo>
                    <a:pt x="864095" y="144017"/>
                  </a:lnTo>
                  <a:lnTo>
                    <a:pt x="864095" y="0"/>
                  </a:lnTo>
                  <a:lnTo>
                    <a:pt x="0" y="0"/>
                  </a:lnTo>
                  <a:lnTo>
                    <a:pt x="0" y="144017"/>
                  </a:lnTo>
                  <a:close/>
                </a:path>
              </a:pathLst>
            </a:custGeom>
            <a:ln w="25400">
              <a:solidFill>
                <a:srgbClr val="FFFFFF"/>
              </a:solidFill>
            </a:ln>
          </p:spPr>
          <p:txBody>
            <a:bodyPr wrap="square" lIns="0" tIns="0" rIns="0" bIns="0" rtlCol="0"/>
            <a:lstStyle/>
            <a:p>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0413" y="810158"/>
            <a:ext cx="4354579" cy="466156"/>
          </a:xfrm>
          <a:prstGeom prst="rect">
            <a:avLst/>
          </a:prstGeom>
        </p:spPr>
      </p:pic>
      <p:pic>
        <p:nvPicPr>
          <p:cNvPr id="3" name="object 3"/>
          <p:cNvPicPr/>
          <p:nvPr/>
        </p:nvPicPr>
        <p:blipFill>
          <a:blip r:embed="rId3" cstate="print"/>
          <a:stretch>
            <a:fillRect/>
          </a:stretch>
        </p:blipFill>
        <p:spPr>
          <a:xfrm>
            <a:off x="2953253" y="1707652"/>
            <a:ext cx="5720594" cy="490339"/>
          </a:xfrm>
          <a:prstGeom prst="rect">
            <a:avLst/>
          </a:prstGeom>
        </p:spPr>
      </p:pic>
      <p:pic>
        <p:nvPicPr>
          <p:cNvPr id="4" name="object 4"/>
          <p:cNvPicPr/>
          <p:nvPr/>
        </p:nvPicPr>
        <p:blipFill>
          <a:blip r:embed="rId4" cstate="print"/>
          <a:stretch>
            <a:fillRect/>
          </a:stretch>
        </p:blipFill>
        <p:spPr>
          <a:xfrm>
            <a:off x="974771" y="2720706"/>
            <a:ext cx="6774121" cy="2618514"/>
          </a:xfrm>
          <a:prstGeom prst="rect">
            <a:avLst/>
          </a:prstGeom>
        </p:spPr>
      </p:pic>
      <p:sp>
        <p:nvSpPr>
          <p:cNvPr id="5" name="object 5"/>
          <p:cNvSpPr txBox="1"/>
          <p:nvPr/>
        </p:nvSpPr>
        <p:spPr>
          <a:xfrm>
            <a:off x="834339" y="430148"/>
            <a:ext cx="4459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0000"/>
                </a:solidFill>
                <a:latin typeface="Georgia"/>
                <a:cs typeface="Georgia"/>
              </a:rPr>
              <a:t>ESEMPI</a:t>
            </a:r>
            <a:r>
              <a:rPr sz="1800" spc="-20" dirty="0">
                <a:solidFill>
                  <a:srgbClr val="FF0000"/>
                </a:solidFill>
                <a:latin typeface="Georgia"/>
                <a:cs typeface="Georgia"/>
              </a:rPr>
              <a:t> </a:t>
            </a:r>
            <a:r>
              <a:rPr sz="1800" dirty="0">
                <a:solidFill>
                  <a:srgbClr val="FF0000"/>
                </a:solidFill>
                <a:latin typeface="Georgia"/>
                <a:cs typeface="Georgia"/>
              </a:rPr>
              <a:t>di</a:t>
            </a:r>
            <a:r>
              <a:rPr sz="1800" spc="-20" dirty="0">
                <a:solidFill>
                  <a:srgbClr val="FF0000"/>
                </a:solidFill>
                <a:latin typeface="Georgia"/>
                <a:cs typeface="Georgia"/>
              </a:rPr>
              <a:t> </a:t>
            </a:r>
            <a:r>
              <a:rPr sz="1800" dirty="0">
                <a:solidFill>
                  <a:srgbClr val="FF0000"/>
                </a:solidFill>
                <a:latin typeface="Georgia"/>
                <a:cs typeface="Georgia"/>
              </a:rPr>
              <a:t>POLIMERIZZAZIONI A</a:t>
            </a:r>
            <a:r>
              <a:rPr sz="1800" spc="-15" dirty="0">
                <a:solidFill>
                  <a:srgbClr val="FF0000"/>
                </a:solidFill>
                <a:latin typeface="Georgia"/>
                <a:cs typeface="Georgia"/>
              </a:rPr>
              <a:t> </a:t>
            </a:r>
            <a:r>
              <a:rPr sz="1800" spc="-10" dirty="0">
                <a:solidFill>
                  <a:srgbClr val="FF0000"/>
                </a:solidFill>
                <a:latin typeface="Georgia"/>
                <a:cs typeface="Georgia"/>
              </a:rPr>
              <a:t>STADI:</a:t>
            </a:r>
            <a:endParaRPr sz="1800" dirty="0">
              <a:latin typeface="Georgia"/>
              <a:cs typeface="Georgia"/>
            </a:endParaRPr>
          </a:p>
        </p:txBody>
      </p:sp>
      <p:sp>
        <p:nvSpPr>
          <p:cNvPr id="6" name="object 6"/>
          <p:cNvSpPr txBox="1"/>
          <p:nvPr/>
        </p:nvSpPr>
        <p:spPr>
          <a:xfrm>
            <a:off x="5563870" y="432308"/>
            <a:ext cx="506730"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FF0000"/>
                </a:solidFill>
                <a:latin typeface="Georgia"/>
                <a:cs typeface="Georgia"/>
              </a:rPr>
              <a:t>PET</a:t>
            </a:r>
            <a:endParaRPr sz="1800">
              <a:latin typeface="Georgia"/>
              <a:cs typeface="Georgi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1257586"/>
            <a:ext cx="7924799" cy="5371814"/>
          </a:xfrm>
          <a:prstGeom prst="rect">
            <a:avLst/>
          </a:prstGeom>
        </p:spPr>
      </p:pic>
      <p:sp>
        <p:nvSpPr>
          <p:cNvPr id="3" name="object 3"/>
          <p:cNvSpPr txBox="1"/>
          <p:nvPr/>
        </p:nvSpPr>
        <p:spPr>
          <a:xfrm>
            <a:off x="834339" y="-26796"/>
            <a:ext cx="4459605" cy="749300"/>
          </a:xfrm>
          <a:prstGeom prst="rect">
            <a:avLst/>
          </a:prstGeom>
        </p:spPr>
        <p:txBody>
          <a:bodyPr vert="horz" wrap="square" lIns="0" tIns="99695" rIns="0" bIns="0" rtlCol="0">
            <a:spAutoFit/>
          </a:bodyPr>
          <a:lstStyle/>
          <a:p>
            <a:pPr marL="12700">
              <a:lnSpc>
                <a:spcPct val="100000"/>
              </a:lnSpc>
              <a:spcBef>
                <a:spcPts val="785"/>
              </a:spcBef>
            </a:pPr>
            <a:r>
              <a:rPr sz="1800" dirty="0">
                <a:solidFill>
                  <a:srgbClr val="FF0000"/>
                </a:solidFill>
                <a:latin typeface="Georgia"/>
                <a:cs typeface="Georgia"/>
              </a:rPr>
              <a:t>ESEMPI</a:t>
            </a:r>
            <a:r>
              <a:rPr sz="1800" spc="-20" dirty="0">
                <a:solidFill>
                  <a:srgbClr val="FF0000"/>
                </a:solidFill>
                <a:latin typeface="Georgia"/>
                <a:cs typeface="Georgia"/>
              </a:rPr>
              <a:t> </a:t>
            </a:r>
            <a:r>
              <a:rPr sz="1800" dirty="0">
                <a:solidFill>
                  <a:srgbClr val="FF0000"/>
                </a:solidFill>
                <a:latin typeface="Georgia"/>
                <a:cs typeface="Georgia"/>
              </a:rPr>
              <a:t>di</a:t>
            </a:r>
            <a:r>
              <a:rPr sz="1800" spc="-20" dirty="0">
                <a:solidFill>
                  <a:srgbClr val="FF0000"/>
                </a:solidFill>
                <a:latin typeface="Georgia"/>
                <a:cs typeface="Georgia"/>
              </a:rPr>
              <a:t> </a:t>
            </a:r>
            <a:r>
              <a:rPr sz="1800" dirty="0">
                <a:solidFill>
                  <a:srgbClr val="FF0000"/>
                </a:solidFill>
                <a:latin typeface="Georgia"/>
                <a:cs typeface="Georgia"/>
              </a:rPr>
              <a:t>POLIMERIZZAZIONI A</a:t>
            </a:r>
            <a:r>
              <a:rPr sz="1800" spc="-15" dirty="0">
                <a:solidFill>
                  <a:srgbClr val="FF0000"/>
                </a:solidFill>
                <a:latin typeface="Georgia"/>
                <a:cs typeface="Georgia"/>
              </a:rPr>
              <a:t> </a:t>
            </a:r>
            <a:r>
              <a:rPr sz="1800" spc="-10" dirty="0">
                <a:solidFill>
                  <a:srgbClr val="FF0000"/>
                </a:solidFill>
                <a:latin typeface="Georgia"/>
                <a:cs typeface="Georgia"/>
              </a:rPr>
              <a:t>STADI:</a:t>
            </a:r>
            <a:endParaRPr sz="1800">
              <a:latin typeface="Georgia"/>
              <a:cs typeface="Georgia"/>
            </a:endParaRPr>
          </a:p>
          <a:p>
            <a:pPr marL="64135">
              <a:lnSpc>
                <a:spcPct val="100000"/>
              </a:lnSpc>
              <a:spcBef>
                <a:spcPts val="690"/>
              </a:spcBef>
            </a:pPr>
            <a:r>
              <a:rPr sz="1800" b="1" dirty="0">
                <a:solidFill>
                  <a:srgbClr val="FF0000"/>
                </a:solidFill>
                <a:latin typeface="Calibri"/>
                <a:cs typeface="Calibri"/>
              </a:rPr>
              <a:t>NYLON</a:t>
            </a:r>
            <a:r>
              <a:rPr sz="1800" b="1" spc="-40" dirty="0">
                <a:solidFill>
                  <a:srgbClr val="FF0000"/>
                </a:solidFill>
                <a:latin typeface="Calibri"/>
                <a:cs typeface="Calibri"/>
              </a:rPr>
              <a:t> </a:t>
            </a:r>
            <a:r>
              <a:rPr sz="1800" b="1" spc="-25" dirty="0">
                <a:solidFill>
                  <a:srgbClr val="FF0000"/>
                </a:solidFill>
                <a:latin typeface="Calibri"/>
                <a:cs typeface="Calibri"/>
              </a:rPr>
              <a:t>66</a:t>
            </a:r>
            <a:endParaRPr sz="1800">
              <a:latin typeface="Calibri"/>
              <a:cs typeface="Calibri"/>
            </a:endParaRPr>
          </a:p>
        </p:txBody>
      </p:sp>
      <p:sp>
        <p:nvSpPr>
          <p:cNvPr id="4" name="object 4"/>
          <p:cNvSpPr txBox="1"/>
          <p:nvPr/>
        </p:nvSpPr>
        <p:spPr>
          <a:xfrm>
            <a:off x="2875279" y="2773807"/>
            <a:ext cx="121285"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n</a:t>
            </a:r>
            <a:endParaRPr sz="14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86891" y="1071587"/>
            <a:ext cx="5836285" cy="766445"/>
            <a:chOff x="886891" y="1071587"/>
            <a:chExt cx="5836285" cy="766445"/>
          </a:xfrm>
        </p:grpSpPr>
        <p:pic>
          <p:nvPicPr>
            <p:cNvPr id="3" name="object 3"/>
            <p:cNvPicPr/>
            <p:nvPr/>
          </p:nvPicPr>
          <p:blipFill>
            <a:blip r:embed="rId2" cstate="print"/>
            <a:stretch>
              <a:fillRect/>
            </a:stretch>
          </p:blipFill>
          <p:spPr>
            <a:xfrm>
              <a:off x="899591" y="1084351"/>
              <a:ext cx="5823373" cy="753465"/>
            </a:xfrm>
            <a:prstGeom prst="rect">
              <a:avLst/>
            </a:prstGeom>
          </p:spPr>
        </p:pic>
        <p:sp>
          <p:nvSpPr>
            <p:cNvPr id="4" name="object 4"/>
            <p:cNvSpPr/>
            <p:nvPr/>
          </p:nvSpPr>
          <p:spPr>
            <a:xfrm>
              <a:off x="899591" y="1084287"/>
              <a:ext cx="1224280" cy="184785"/>
            </a:xfrm>
            <a:custGeom>
              <a:avLst/>
              <a:gdLst/>
              <a:ahLst/>
              <a:cxnLst/>
              <a:rect l="l" t="t" r="r" b="b"/>
              <a:pathLst>
                <a:path w="1224280" h="184784">
                  <a:moveTo>
                    <a:pt x="1224140" y="0"/>
                  </a:moveTo>
                  <a:lnTo>
                    <a:pt x="0" y="0"/>
                  </a:lnTo>
                  <a:lnTo>
                    <a:pt x="0" y="184442"/>
                  </a:lnTo>
                  <a:lnTo>
                    <a:pt x="1224140" y="184442"/>
                  </a:lnTo>
                  <a:lnTo>
                    <a:pt x="1224140" y="0"/>
                  </a:lnTo>
                  <a:close/>
                </a:path>
              </a:pathLst>
            </a:custGeom>
            <a:solidFill>
              <a:srgbClr val="FFFFFF"/>
            </a:solidFill>
          </p:spPr>
          <p:txBody>
            <a:bodyPr wrap="square" lIns="0" tIns="0" rIns="0" bIns="0" rtlCol="0"/>
            <a:lstStyle/>
            <a:p>
              <a:endParaRPr/>
            </a:p>
          </p:txBody>
        </p:sp>
        <p:sp>
          <p:nvSpPr>
            <p:cNvPr id="5" name="object 5"/>
            <p:cNvSpPr/>
            <p:nvPr/>
          </p:nvSpPr>
          <p:spPr>
            <a:xfrm>
              <a:off x="899591" y="1084287"/>
              <a:ext cx="1224280" cy="184785"/>
            </a:xfrm>
            <a:custGeom>
              <a:avLst/>
              <a:gdLst/>
              <a:ahLst/>
              <a:cxnLst/>
              <a:rect l="l" t="t" r="r" b="b"/>
              <a:pathLst>
                <a:path w="1224280" h="184784">
                  <a:moveTo>
                    <a:pt x="0" y="184442"/>
                  </a:moveTo>
                  <a:lnTo>
                    <a:pt x="1224140" y="184442"/>
                  </a:lnTo>
                  <a:lnTo>
                    <a:pt x="1224140" y="0"/>
                  </a:lnTo>
                  <a:lnTo>
                    <a:pt x="0" y="0"/>
                  </a:lnTo>
                  <a:lnTo>
                    <a:pt x="0" y="184442"/>
                  </a:lnTo>
                  <a:close/>
                </a:path>
              </a:pathLst>
            </a:custGeom>
            <a:ln w="25400">
              <a:solidFill>
                <a:srgbClr val="FFFFFF"/>
              </a:solidFill>
            </a:ln>
          </p:spPr>
          <p:txBody>
            <a:bodyPr wrap="square" lIns="0" tIns="0" rIns="0" bIns="0" rtlCol="0"/>
            <a:lstStyle/>
            <a:p>
              <a:endParaRPr/>
            </a:p>
          </p:txBody>
        </p:sp>
      </p:grpSp>
      <p:sp>
        <p:nvSpPr>
          <p:cNvPr id="6" name="object 6"/>
          <p:cNvSpPr txBox="1"/>
          <p:nvPr/>
        </p:nvSpPr>
        <p:spPr>
          <a:xfrm>
            <a:off x="834339" y="422528"/>
            <a:ext cx="1666239"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KEVLAR </a:t>
            </a:r>
            <a:r>
              <a:rPr sz="1800" b="1" spc="-10" dirty="0">
                <a:solidFill>
                  <a:srgbClr val="FF0000"/>
                </a:solidFill>
                <a:latin typeface="Calibri"/>
                <a:cs typeface="Calibri"/>
              </a:rPr>
              <a:t>(DuPont)</a:t>
            </a:r>
            <a:endParaRPr sz="1800">
              <a:latin typeface="Calibri"/>
              <a:cs typeface="Calibri"/>
            </a:endParaRPr>
          </a:p>
        </p:txBody>
      </p:sp>
      <p:pic>
        <p:nvPicPr>
          <p:cNvPr id="7" name="object 7"/>
          <p:cNvPicPr/>
          <p:nvPr/>
        </p:nvPicPr>
        <p:blipFill>
          <a:blip r:embed="rId3" cstate="print"/>
          <a:stretch>
            <a:fillRect/>
          </a:stretch>
        </p:blipFill>
        <p:spPr>
          <a:xfrm>
            <a:off x="1488922" y="2218281"/>
            <a:ext cx="4180582" cy="1706324"/>
          </a:xfrm>
          <a:prstGeom prst="rect">
            <a:avLst/>
          </a:prstGeom>
        </p:spPr>
      </p:pic>
      <p:sp>
        <p:nvSpPr>
          <p:cNvPr id="8" name="object 8"/>
          <p:cNvSpPr txBox="1"/>
          <p:nvPr/>
        </p:nvSpPr>
        <p:spPr>
          <a:xfrm>
            <a:off x="831900" y="4187444"/>
            <a:ext cx="7309484" cy="513080"/>
          </a:xfrm>
          <a:prstGeom prst="rect">
            <a:avLst/>
          </a:prstGeom>
        </p:spPr>
        <p:txBody>
          <a:bodyPr vert="horz" wrap="square" lIns="0" tIns="12065" rIns="0" bIns="0" rtlCol="0">
            <a:spAutoFit/>
          </a:bodyPr>
          <a:lstStyle/>
          <a:p>
            <a:pPr marL="12700" marR="5080">
              <a:lnSpc>
                <a:spcPct val="100000"/>
              </a:lnSpc>
              <a:spcBef>
                <a:spcPts val="95"/>
              </a:spcBef>
            </a:pPr>
            <a:r>
              <a:rPr sz="1600" dirty="0">
                <a:latin typeface="Times New Roman"/>
                <a:cs typeface="Times New Roman"/>
              </a:rPr>
              <a:t>Un</a:t>
            </a:r>
            <a:r>
              <a:rPr sz="1600" spc="-50" dirty="0">
                <a:latin typeface="Times New Roman"/>
                <a:cs typeface="Times New Roman"/>
              </a:rPr>
              <a:t> </a:t>
            </a:r>
            <a:r>
              <a:rPr sz="1600" dirty="0">
                <a:latin typeface="Times New Roman"/>
                <a:cs typeface="Times New Roman"/>
              </a:rPr>
              <a:t>esempio</a:t>
            </a:r>
            <a:r>
              <a:rPr sz="1600" spc="-5" dirty="0">
                <a:latin typeface="Times New Roman"/>
                <a:cs typeface="Times New Roman"/>
              </a:rPr>
              <a:t> </a:t>
            </a:r>
            <a:r>
              <a:rPr sz="1600" dirty="0">
                <a:latin typeface="Times New Roman"/>
                <a:cs typeface="Times New Roman"/>
              </a:rPr>
              <a:t>di</a:t>
            </a:r>
            <a:r>
              <a:rPr sz="1600" spc="-50" dirty="0">
                <a:latin typeface="Times New Roman"/>
                <a:cs typeface="Times New Roman"/>
              </a:rPr>
              <a:t> </a:t>
            </a:r>
            <a:r>
              <a:rPr sz="1600" dirty="0">
                <a:latin typeface="Times New Roman"/>
                <a:cs typeface="Times New Roman"/>
              </a:rPr>
              <a:t>polimeri</a:t>
            </a:r>
            <a:r>
              <a:rPr sz="1600" spc="5" dirty="0">
                <a:latin typeface="Times New Roman"/>
                <a:cs typeface="Times New Roman"/>
              </a:rPr>
              <a:t> </a:t>
            </a:r>
            <a:r>
              <a:rPr sz="1600" dirty="0">
                <a:latin typeface="Times New Roman"/>
                <a:cs typeface="Times New Roman"/>
              </a:rPr>
              <a:t>completamente</a:t>
            </a:r>
            <a:r>
              <a:rPr sz="1600" spc="-5" dirty="0">
                <a:latin typeface="Times New Roman"/>
                <a:cs typeface="Times New Roman"/>
              </a:rPr>
              <a:t> </a:t>
            </a:r>
            <a:r>
              <a:rPr sz="1600" dirty="0">
                <a:latin typeface="Times New Roman"/>
                <a:cs typeface="Times New Roman"/>
              </a:rPr>
              <a:t>rigidi liotropici</a:t>
            </a:r>
            <a:r>
              <a:rPr sz="1600" spc="-15" dirty="0">
                <a:latin typeface="Times New Roman"/>
                <a:cs typeface="Times New Roman"/>
              </a:rPr>
              <a:t> </a:t>
            </a:r>
            <a:r>
              <a:rPr sz="1600" dirty="0">
                <a:latin typeface="Times New Roman"/>
                <a:cs typeface="Times New Roman"/>
              </a:rPr>
              <a:t>sono</a:t>
            </a:r>
            <a:r>
              <a:rPr sz="1600" spc="-55" dirty="0">
                <a:latin typeface="Times New Roman"/>
                <a:cs typeface="Times New Roman"/>
              </a:rPr>
              <a:t> </a:t>
            </a:r>
            <a:r>
              <a:rPr sz="1600" dirty="0">
                <a:latin typeface="Times New Roman"/>
                <a:cs typeface="Times New Roman"/>
              </a:rPr>
              <a:t>il</a:t>
            </a:r>
            <a:r>
              <a:rPr sz="1600" spc="-25" dirty="0">
                <a:latin typeface="Times New Roman"/>
                <a:cs typeface="Times New Roman"/>
              </a:rPr>
              <a:t> </a:t>
            </a:r>
            <a:r>
              <a:rPr sz="1600" spc="-10" dirty="0">
                <a:latin typeface="Times New Roman"/>
                <a:cs typeface="Times New Roman"/>
              </a:rPr>
              <a:t>polifenilentereftalammide </a:t>
            </a:r>
            <a:r>
              <a:rPr sz="1600" spc="-20" dirty="0">
                <a:latin typeface="Times New Roman"/>
                <a:cs typeface="Times New Roman"/>
              </a:rPr>
              <a:t>(PPTA),</a:t>
            </a:r>
            <a:r>
              <a:rPr sz="1600" spc="-25" dirty="0">
                <a:latin typeface="Times New Roman"/>
                <a:cs typeface="Times New Roman"/>
              </a:rPr>
              <a:t> </a:t>
            </a:r>
            <a:r>
              <a:rPr sz="1600" dirty="0">
                <a:latin typeface="Times New Roman"/>
                <a:cs typeface="Times New Roman"/>
              </a:rPr>
              <a:t>commercializzato</a:t>
            </a:r>
            <a:r>
              <a:rPr sz="1600" spc="5" dirty="0">
                <a:latin typeface="Times New Roman"/>
                <a:cs typeface="Times New Roman"/>
              </a:rPr>
              <a:t> </a:t>
            </a:r>
            <a:r>
              <a:rPr sz="1600" dirty="0">
                <a:latin typeface="Times New Roman"/>
                <a:cs typeface="Times New Roman"/>
              </a:rPr>
              <a:t>dalla</a:t>
            </a:r>
            <a:r>
              <a:rPr sz="1600" spc="-5" dirty="0">
                <a:latin typeface="Times New Roman"/>
                <a:cs typeface="Times New Roman"/>
              </a:rPr>
              <a:t> </a:t>
            </a:r>
            <a:r>
              <a:rPr sz="1600" dirty="0">
                <a:latin typeface="Times New Roman"/>
                <a:cs typeface="Times New Roman"/>
              </a:rPr>
              <a:t>Du</a:t>
            </a:r>
            <a:r>
              <a:rPr sz="1600" spc="-40" dirty="0">
                <a:latin typeface="Times New Roman"/>
                <a:cs typeface="Times New Roman"/>
              </a:rPr>
              <a:t> </a:t>
            </a:r>
            <a:r>
              <a:rPr sz="1600" dirty="0">
                <a:latin typeface="Times New Roman"/>
                <a:cs typeface="Times New Roman"/>
              </a:rPr>
              <a:t>Pont</a:t>
            </a:r>
            <a:r>
              <a:rPr sz="1600" spc="-50" dirty="0">
                <a:latin typeface="Times New Roman"/>
                <a:cs typeface="Times New Roman"/>
              </a:rPr>
              <a:t> </a:t>
            </a:r>
            <a:r>
              <a:rPr sz="1600" dirty="0">
                <a:latin typeface="Times New Roman"/>
                <a:cs typeface="Times New Roman"/>
              </a:rPr>
              <a:t>con</a:t>
            </a:r>
            <a:r>
              <a:rPr sz="1600" spc="-35" dirty="0">
                <a:latin typeface="Times New Roman"/>
                <a:cs typeface="Times New Roman"/>
              </a:rPr>
              <a:t> </a:t>
            </a:r>
            <a:r>
              <a:rPr sz="1600" dirty="0">
                <a:latin typeface="Times New Roman"/>
                <a:cs typeface="Times New Roman"/>
              </a:rPr>
              <a:t>il</a:t>
            </a:r>
            <a:r>
              <a:rPr sz="1600" spc="-35" dirty="0">
                <a:latin typeface="Times New Roman"/>
                <a:cs typeface="Times New Roman"/>
              </a:rPr>
              <a:t> </a:t>
            </a:r>
            <a:r>
              <a:rPr sz="1600" dirty="0">
                <a:latin typeface="Times New Roman"/>
                <a:cs typeface="Times New Roman"/>
              </a:rPr>
              <a:t>nome</a:t>
            </a:r>
            <a:r>
              <a:rPr sz="1600" spc="-20" dirty="0">
                <a:latin typeface="Times New Roman"/>
                <a:cs typeface="Times New Roman"/>
              </a:rPr>
              <a:t> </a:t>
            </a:r>
            <a:r>
              <a:rPr sz="1600" dirty="0">
                <a:latin typeface="Times New Roman"/>
                <a:cs typeface="Times New Roman"/>
              </a:rPr>
              <a:t>di</a:t>
            </a:r>
            <a:r>
              <a:rPr sz="1600" spc="-30" dirty="0">
                <a:latin typeface="Times New Roman"/>
                <a:cs typeface="Times New Roman"/>
              </a:rPr>
              <a:t> </a:t>
            </a:r>
            <a:r>
              <a:rPr sz="1600" spc="-10" dirty="0">
                <a:solidFill>
                  <a:srgbClr val="FF0000"/>
                </a:solidFill>
                <a:latin typeface="Times New Roman"/>
                <a:cs typeface="Times New Roman"/>
              </a:rPr>
              <a:t>Kevlar</a:t>
            </a:r>
            <a:r>
              <a:rPr sz="1600" spc="-10" dirty="0">
                <a:latin typeface="Times New Roman"/>
                <a:cs typeface="Times New Roman"/>
              </a:rPr>
              <a:t>®,</a:t>
            </a:r>
            <a:endParaRPr sz="1600" dirty="0">
              <a:latin typeface="Times New Roman"/>
              <a:cs typeface="Times New Roman"/>
            </a:endParaRPr>
          </a:p>
        </p:txBody>
      </p:sp>
      <p:pic>
        <p:nvPicPr>
          <p:cNvPr id="9" name="object 9"/>
          <p:cNvPicPr/>
          <p:nvPr/>
        </p:nvPicPr>
        <p:blipFill>
          <a:blip r:embed="rId4" cstate="print"/>
          <a:stretch>
            <a:fillRect/>
          </a:stretch>
        </p:blipFill>
        <p:spPr>
          <a:xfrm>
            <a:off x="2561844" y="4908919"/>
            <a:ext cx="2901942" cy="1322944"/>
          </a:xfrm>
          <a:prstGeom prst="rect">
            <a:avLst/>
          </a:prstGeom>
        </p:spPr>
      </p:pic>
      <p:sp>
        <p:nvSpPr>
          <p:cNvPr id="10" name="object 10"/>
          <p:cNvSpPr txBox="1">
            <a:spLocks noGrp="1"/>
          </p:cNvSpPr>
          <p:nvPr>
            <p:ph type="title"/>
          </p:nvPr>
        </p:nvSpPr>
        <p:spPr>
          <a:xfrm>
            <a:off x="834339" y="60706"/>
            <a:ext cx="4459605" cy="299720"/>
          </a:xfrm>
          <a:prstGeom prst="rect">
            <a:avLst/>
          </a:prstGeom>
        </p:spPr>
        <p:txBody>
          <a:bodyPr vert="horz" wrap="square" lIns="0" tIns="12700" rIns="0" bIns="0" rtlCol="0">
            <a:spAutoFit/>
          </a:bodyPr>
          <a:lstStyle/>
          <a:p>
            <a:pPr marL="12700">
              <a:lnSpc>
                <a:spcPct val="100000"/>
              </a:lnSpc>
              <a:spcBef>
                <a:spcPts val="100"/>
              </a:spcBef>
            </a:pPr>
            <a:r>
              <a:rPr sz="1800" dirty="0"/>
              <a:t>ESEMPI</a:t>
            </a:r>
            <a:r>
              <a:rPr sz="1800" spc="-20" dirty="0"/>
              <a:t> </a:t>
            </a:r>
            <a:r>
              <a:rPr sz="1800" dirty="0"/>
              <a:t>di</a:t>
            </a:r>
            <a:r>
              <a:rPr sz="1800" spc="-20" dirty="0"/>
              <a:t> </a:t>
            </a:r>
            <a:r>
              <a:rPr sz="1800" dirty="0"/>
              <a:t>POLIMERIZZAZIONI A</a:t>
            </a:r>
            <a:r>
              <a:rPr sz="1800" spc="-15" dirty="0"/>
              <a:t> </a:t>
            </a:r>
            <a:r>
              <a:rPr sz="1800" spc="-10" dirty="0"/>
              <a:t>STADI:</a:t>
            </a:r>
            <a:endParaRPr sz="1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6250" y="485775"/>
            <a:ext cx="8191880" cy="6161875"/>
            <a:chOff x="476250" y="485775"/>
            <a:chExt cx="8191880" cy="6161875"/>
          </a:xfrm>
        </p:grpSpPr>
        <p:pic>
          <p:nvPicPr>
            <p:cNvPr id="3" name="object 3"/>
            <p:cNvPicPr/>
            <p:nvPr/>
          </p:nvPicPr>
          <p:blipFill>
            <a:blip r:embed="rId2" cstate="print"/>
            <a:stretch>
              <a:fillRect/>
            </a:stretch>
          </p:blipFill>
          <p:spPr>
            <a:xfrm>
              <a:off x="476250" y="485775"/>
              <a:ext cx="8191500" cy="5791200"/>
            </a:xfrm>
            <a:prstGeom prst="rect">
              <a:avLst/>
            </a:prstGeom>
          </p:spPr>
        </p:pic>
        <p:sp>
          <p:nvSpPr>
            <p:cNvPr id="4" name="object 4"/>
            <p:cNvSpPr/>
            <p:nvPr/>
          </p:nvSpPr>
          <p:spPr>
            <a:xfrm>
              <a:off x="6660260" y="3572979"/>
              <a:ext cx="2007870" cy="2232660"/>
            </a:xfrm>
            <a:custGeom>
              <a:avLst/>
              <a:gdLst/>
              <a:ahLst/>
              <a:cxnLst/>
              <a:rect l="l" t="t" r="r" b="b"/>
              <a:pathLst>
                <a:path w="2007870" h="2232660">
                  <a:moveTo>
                    <a:pt x="2007489" y="0"/>
                  </a:moveTo>
                  <a:lnTo>
                    <a:pt x="0" y="0"/>
                  </a:lnTo>
                  <a:lnTo>
                    <a:pt x="0" y="2232279"/>
                  </a:lnTo>
                  <a:lnTo>
                    <a:pt x="2007489" y="2232279"/>
                  </a:lnTo>
                  <a:lnTo>
                    <a:pt x="2007489" y="0"/>
                  </a:lnTo>
                  <a:close/>
                </a:path>
              </a:pathLst>
            </a:custGeom>
            <a:solidFill>
              <a:srgbClr val="FFFFFF"/>
            </a:solidFill>
          </p:spPr>
          <p:txBody>
            <a:bodyPr wrap="square" lIns="0" tIns="0" rIns="0" bIns="0" rtlCol="0"/>
            <a:lstStyle/>
            <a:p>
              <a:endParaRPr/>
            </a:p>
          </p:txBody>
        </p:sp>
        <p:sp>
          <p:nvSpPr>
            <p:cNvPr id="5" name="object 5"/>
            <p:cNvSpPr/>
            <p:nvPr/>
          </p:nvSpPr>
          <p:spPr>
            <a:xfrm>
              <a:off x="6660260" y="3572979"/>
              <a:ext cx="2007870" cy="2232660"/>
            </a:xfrm>
            <a:custGeom>
              <a:avLst/>
              <a:gdLst/>
              <a:ahLst/>
              <a:cxnLst/>
              <a:rect l="l" t="t" r="r" b="b"/>
              <a:pathLst>
                <a:path w="2007870" h="2232660">
                  <a:moveTo>
                    <a:pt x="0" y="2232279"/>
                  </a:moveTo>
                  <a:lnTo>
                    <a:pt x="2007489" y="2232279"/>
                  </a:lnTo>
                  <a:lnTo>
                    <a:pt x="2007489" y="0"/>
                  </a:lnTo>
                  <a:lnTo>
                    <a:pt x="0" y="0"/>
                  </a:lnTo>
                  <a:lnTo>
                    <a:pt x="0" y="2232279"/>
                  </a:lnTo>
                  <a:close/>
                </a:path>
              </a:pathLst>
            </a:custGeom>
            <a:ln w="25400">
              <a:solidFill>
                <a:srgbClr val="FFFFFF"/>
              </a:solidFill>
            </a:ln>
          </p:spPr>
          <p:txBody>
            <a:bodyPr wrap="square" lIns="0" tIns="0" rIns="0" bIns="0" rtlCol="0"/>
            <a:lstStyle/>
            <a:p>
              <a:endParaRPr/>
            </a:p>
          </p:txBody>
        </p:sp>
        <p:sp>
          <p:nvSpPr>
            <p:cNvPr id="6" name="object 6"/>
            <p:cNvSpPr/>
            <p:nvPr/>
          </p:nvSpPr>
          <p:spPr>
            <a:xfrm>
              <a:off x="6271640" y="5733250"/>
              <a:ext cx="2367915" cy="914400"/>
            </a:xfrm>
            <a:custGeom>
              <a:avLst/>
              <a:gdLst/>
              <a:ahLst/>
              <a:cxnLst/>
              <a:rect l="l" t="t" r="r" b="b"/>
              <a:pathLst>
                <a:path w="2367915" h="914400">
                  <a:moveTo>
                    <a:pt x="2367534" y="0"/>
                  </a:moveTo>
                  <a:lnTo>
                    <a:pt x="0" y="0"/>
                  </a:lnTo>
                  <a:lnTo>
                    <a:pt x="0" y="914399"/>
                  </a:lnTo>
                  <a:lnTo>
                    <a:pt x="2367534" y="914399"/>
                  </a:lnTo>
                  <a:lnTo>
                    <a:pt x="2367534" y="0"/>
                  </a:lnTo>
                  <a:close/>
                </a:path>
              </a:pathLst>
            </a:custGeom>
            <a:solidFill>
              <a:srgbClr val="FFFFFF"/>
            </a:solidFill>
          </p:spPr>
          <p:txBody>
            <a:bodyPr wrap="square" lIns="0" tIns="0" rIns="0" bIns="0" rtlCol="0"/>
            <a:lstStyle/>
            <a:p>
              <a:endParaRPr/>
            </a:p>
          </p:txBody>
        </p:sp>
        <p:sp>
          <p:nvSpPr>
            <p:cNvPr id="7" name="object 7"/>
            <p:cNvSpPr/>
            <p:nvPr/>
          </p:nvSpPr>
          <p:spPr>
            <a:xfrm>
              <a:off x="6271640" y="5733250"/>
              <a:ext cx="2367915" cy="914400"/>
            </a:xfrm>
            <a:custGeom>
              <a:avLst/>
              <a:gdLst/>
              <a:ahLst/>
              <a:cxnLst/>
              <a:rect l="l" t="t" r="r" b="b"/>
              <a:pathLst>
                <a:path w="2367915" h="914400">
                  <a:moveTo>
                    <a:pt x="0" y="914399"/>
                  </a:moveTo>
                  <a:lnTo>
                    <a:pt x="2367534" y="914399"/>
                  </a:lnTo>
                  <a:lnTo>
                    <a:pt x="2367534" y="0"/>
                  </a:lnTo>
                  <a:lnTo>
                    <a:pt x="0" y="0"/>
                  </a:lnTo>
                  <a:lnTo>
                    <a:pt x="0" y="914399"/>
                  </a:lnTo>
                  <a:close/>
                </a:path>
              </a:pathLst>
            </a:custGeom>
            <a:ln w="25400">
              <a:solidFill>
                <a:srgbClr val="FFFFFF"/>
              </a:solidFill>
            </a:ln>
          </p:spPr>
          <p:txBody>
            <a:bodyPr wrap="square" lIns="0" tIns="0" rIns="0" bIns="0" rtlCol="0"/>
            <a:lstStyle/>
            <a:p>
              <a:endParaRPr/>
            </a:p>
          </p:txBody>
        </p:sp>
        <p:sp>
          <p:nvSpPr>
            <p:cNvPr id="8" name="object 8"/>
            <p:cNvSpPr/>
            <p:nvPr/>
          </p:nvSpPr>
          <p:spPr>
            <a:xfrm>
              <a:off x="2915792" y="3717048"/>
              <a:ext cx="3744595" cy="864235"/>
            </a:xfrm>
            <a:custGeom>
              <a:avLst/>
              <a:gdLst/>
              <a:ahLst/>
              <a:cxnLst/>
              <a:rect l="l" t="t" r="r" b="b"/>
              <a:pathLst>
                <a:path w="3744595" h="864235">
                  <a:moveTo>
                    <a:pt x="3744467" y="0"/>
                  </a:moveTo>
                  <a:lnTo>
                    <a:pt x="0" y="0"/>
                  </a:lnTo>
                  <a:lnTo>
                    <a:pt x="0" y="864095"/>
                  </a:lnTo>
                  <a:lnTo>
                    <a:pt x="3744467" y="864095"/>
                  </a:lnTo>
                  <a:lnTo>
                    <a:pt x="3744467" y="0"/>
                  </a:lnTo>
                  <a:close/>
                </a:path>
              </a:pathLst>
            </a:custGeom>
            <a:solidFill>
              <a:srgbClr val="FFFFFF"/>
            </a:solidFill>
          </p:spPr>
          <p:txBody>
            <a:bodyPr wrap="square" lIns="0" tIns="0" rIns="0" bIns="0" rtlCol="0"/>
            <a:lstStyle/>
            <a:p>
              <a:endParaRPr/>
            </a:p>
          </p:txBody>
        </p:sp>
        <p:sp>
          <p:nvSpPr>
            <p:cNvPr id="9" name="object 9"/>
            <p:cNvSpPr/>
            <p:nvPr/>
          </p:nvSpPr>
          <p:spPr>
            <a:xfrm>
              <a:off x="2915792" y="3717048"/>
              <a:ext cx="3744595" cy="864235"/>
            </a:xfrm>
            <a:custGeom>
              <a:avLst/>
              <a:gdLst/>
              <a:ahLst/>
              <a:cxnLst/>
              <a:rect l="l" t="t" r="r" b="b"/>
              <a:pathLst>
                <a:path w="3744595" h="864235">
                  <a:moveTo>
                    <a:pt x="0" y="864095"/>
                  </a:moveTo>
                  <a:lnTo>
                    <a:pt x="3744467" y="864095"/>
                  </a:lnTo>
                  <a:lnTo>
                    <a:pt x="3744467" y="0"/>
                  </a:lnTo>
                  <a:lnTo>
                    <a:pt x="0" y="0"/>
                  </a:lnTo>
                  <a:lnTo>
                    <a:pt x="0" y="864095"/>
                  </a:lnTo>
                  <a:close/>
                </a:path>
              </a:pathLst>
            </a:custGeom>
            <a:ln w="25400">
              <a:solidFill>
                <a:srgbClr val="FFFFFF"/>
              </a:solidFill>
            </a:ln>
          </p:spPr>
          <p:txBody>
            <a:bodyPr wrap="square" lIns="0" tIns="0" rIns="0" bIns="0" rtlCol="0"/>
            <a:lstStyle/>
            <a:p>
              <a:endParaRPr/>
            </a:p>
          </p:txBody>
        </p:sp>
        <p:sp>
          <p:nvSpPr>
            <p:cNvPr id="10" name="object 10"/>
            <p:cNvSpPr/>
            <p:nvPr/>
          </p:nvSpPr>
          <p:spPr>
            <a:xfrm>
              <a:off x="3131820" y="4689131"/>
              <a:ext cx="3600450" cy="1044575"/>
            </a:xfrm>
            <a:custGeom>
              <a:avLst/>
              <a:gdLst/>
              <a:ahLst/>
              <a:cxnLst/>
              <a:rect l="l" t="t" r="r" b="b"/>
              <a:pathLst>
                <a:path w="3600450" h="1044575">
                  <a:moveTo>
                    <a:pt x="3600450" y="0"/>
                  </a:moveTo>
                  <a:lnTo>
                    <a:pt x="0" y="0"/>
                  </a:lnTo>
                  <a:lnTo>
                    <a:pt x="0" y="1044117"/>
                  </a:lnTo>
                  <a:lnTo>
                    <a:pt x="3600450" y="1044117"/>
                  </a:lnTo>
                  <a:lnTo>
                    <a:pt x="3600450" y="0"/>
                  </a:lnTo>
                  <a:close/>
                </a:path>
              </a:pathLst>
            </a:custGeom>
            <a:solidFill>
              <a:srgbClr val="FFFFFF"/>
            </a:solidFill>
          </p:spPr>
          <p:txBody>
            <a:bodyPr wrap="square" lIns="0" tIns="0" rIns="0" bIns="0" rtlCol="0"/>
            <a:lstStyle/>
            <a:p>
              <a:endParaRPr/>
            </a:p>
          </p:txBody>
        </p:sp>
        <p:sp>
          <p:nvSpPr>
            <p:cNvPr id="11" name="object 11"/>
            <p:cNvSpPr/>
            <p:nvPr/>
          </p:nvSpPr>
          <p:spPr>
            <a:xfrm>
              <a:off x="3131820" y="4689131"/>
              <a:ext cx="3600450" cy="1044575"/>
            </a:xfrm>
            <a:custGeom>
              <a:avLst/>
              <a:gdLst/>
              <a:ahLst/>
              <a:cxnLst/>
              <a:rect l="l" t="t" r="r" b="b"/>
              <a:pathLst>
                <a:path w="3600450" h="1044575">
                  <a:moveTo>
                    <a:pt x="0" y="1044117"/>
                  </a:moveTo>
                  <a:lnTo>
                    <a:pt x="3600450" y="1044117"/>
                  </a:lnTo>
                  <a:lnTo>
                    <a:pt x="3600450" y="0"/>
                  </a:lnTo>
                  <a:lnTo>
                    <a:pt x="0" y="0"/>
                  </a:lnTo>
                  <a:lnTo>
                    <a:pt x="0" y="1044117"/>
                  </a:lnTo>
                  <a:close/>
                </a:path>
              </a:pathLst>
            </a:custGeom>
            <a:ln w="25400">
              <a:solidFill>
                <a:srgbClr val="FFFFFF"/>
              </a:solidFill>
            </a:ln>
          </p:spPr>
          <p:txBody>
            <a:bodyPr wrap="square" lIns="0" tIns="0" rIns="0" bIns="0" rtlCol="0"/>
            <a:lstStyle/>
            <a:p>
              <a:endParaRPr/>
            </a:p>
          </p:txBody>
        </p:sp>
      </p:grpSp>
      <p:sp>
        <p:nvSpPr>
          <p:cNvPr id="13" name="object 13"/>
          <p:cNvSpPr txBox="1"/>
          <p:nvPr/>
        </p:nvSpPr>
        <p:spPr>
          <a:xfrm>
            <a:off x="3131820" y="3514075"/>
            <a:ext cx="6012180" cy="2228174"/>
          </a:xfrm>
          <a:prstGeom prst="rect">
            <a:avLst/>
          </a:prstGeom>
        </p:spPr>
        <p:txBody>
          <a:bodyPr vert="horz" wrap="square" lIns="0" tIns="12065" rIns="0" bIns="0" rtlCol="0">
            <a:spAutoFit/>
          </a:bodyPr>
          <a:lstStyle/>
          <a:p>
            <a:pPr marL="12700" marR="5080">
              <a:lnSpc>
                <a:spcPct val="100000"/>
              </a:lnSpc>
              <a:spcBef>
                <a:spcPts val="95"/>
              </a:spcBef>
            </a:pPr>
            <a:r>
              <a:rPr sz="2400" b="1" dirty="0">
                <a:latin typeface="Calibri"/>
                <a:cs typeface="Calibri"/>
              </a:rPr>
              <a:t>Per</a:t>
            </a:r>
            <a:r>
              <a:rPr sz="2400" b="1" spc="-35" dirty="0">
                <a:latin typeface="Calibri"/>
                <a:cs typeface="Calibri"/>
              </a:rPr>
              <a:t> </a:t>
            </a:r>
            <a:r>
              <a:rPr sz="2400" b="1" dirty="0">
                <a:latin typeface="Calibri"/>
                <a:cs typeface="Calibri"/>
              </a:rPr>
              <a:t>le</a:t>
            </a:r>
            <a:r>
              <a:rPr sz="2400" b="1" spc="-30" dirty="0">
                <a:latin typeface="Calibri"/>
                <a:cs typeface="Calibri"/>
              </a:rPr>
              <a:t> </a:t>
            </a:r>
            <a:r>
              <a:rPr sz="2400" b="1" dirty="0">
                <a:latin typeface="Calibri"/>
                <a:cs typeface="Calibri"/>
              </a:rPr>
              <a:t>sue</a:t>
            </a:r>
            <a:r>
              <a:rPr sz="2400" b="1" spc="-30" dirty="0">
                <a:latin typeface="Calibri"/>
                <a:cs typeface="Calibri"/>
              </a:rPr>
              <a:t> </a:t>
            </a:r>
            <a:r>
              <a:rPr sz="2400" b="1" spc="-20" dirty="0">
                <a:latin typeface="Calibri"/>
                <a:cs typeface="Calibri"/>
              </a:rPr>
              <a:t>caratteristiche</a:t>
            </a:r>
            <a:r>
              <a:rPr sz="2400" b="1" spc="-25" dirty="0">
                <a:latin typeface="Calibri"/>
                <a:cs typeface="Calibri"/>
              </a:rPr>
              <a:t> </a:t>
            </a:r>
            <a:r>
              <a:rPr sz="2400" b="1" dirty="0">
                <a:latin typeface="Calibri"/>
                <a:cs typeface="Calibri"/>
              </a:rPr>
              <a:t>di</a:t>
            </a:r>
            <a:r>
              <a:rPr sz="2400" b="1" spc="-25" dirty="0">
                <a:latin typeface="Calibri"/>
                <a:cs typeface="Calibri"/>
              </a:rPr>
              <a:t> </a:t>
            </a:r>
            <a:r>
              <a:rPr sz="2400" b="1" spc="-10" dirty="0">
                <a:latin typeface="Calibri"/>
                <a:cs typeface="Calibri"/>
              </a:rPr>
              <a:t>resistenza</a:t>
            </a:r>
            <a:r>
              <a:rPr sz="2400" b="1" spc="-20" dirty="0">
                <a:latin typeface="Calibri"/>
                <a:cs typeface="Calibri"/>
              </a:rPr>
              <a:t> </a:t>
            </a:r>
            <a:r>
              <a:rPr sz="2400" b="1" spc="-10" dirty="0">
                <a:latin typeface="Calibri"/>
                <a:cs typeface="Calibri"/>
              </a:rPr>
              <a:t>viene utilizzato</a:t>
            </a:r>
            <a:r>
              <a:rPr sz="2400" b="1" spc="-65" dirty="0">
                <a:latin typeface="Calibri"/>
                <a:cs typeface="Calibri"/>
              </a:rPr>
              <a:t> </a:t>
            </a:r>
            <a:r>
              <a:rPr sz="2400" b="1" dirty="0">
                <a:latin typeface="Calibri"/>
                <a:cs typeface="Calibri"/>
              </a:rPr>
              <a:t>come</a:t>
            </a:r>
            <a:r>
              <a:rPr sz="2400" b="1" spc="-30" dirty="0">
                <a:latin typeface="Calibri"/>
                <a:cs typeface="Calibri"/>
              </a:rPr>
              <a:t> </a:t>
            </a:r>
            <a:r>
              <a:rPr sz="2400" b="1" dirty="0">
                <a:latin typeface="Calibri"/>
                <a:cs typeface="Calibri"/>
              </a:rPr>
              <a:t>fibra</a:t>
            </a:r>
            <a:r>
              <a:rPr sz="2400" b="1" spc="-15" dirty="0">
                <a:latin typeface="Calibri"/>
                <a:cs typeface="Calibri"/>
              </a:rPr>
              <a:t> </a:t>
            </a:r>
            <a:r>
              <a:rPr sz="2400" b="1" dirty="0">
                <a:latin typeface="Calibri"/>
                <a:cs typeface="Calibri"/>
              </a:rPr>
              <a:t>di</a:t>
            </a:r>
            <a:r>
              <a:rPr sz="2400" b="1" spc="-40" dirty="0">
                <a:latin typeface="Calibri"/>
                <a:cs typeface="Calibri"/>
              </a:rPr>
              <a:t> </a:t>
            </a:r>
            <a:r>
              <a:rPr sz="2400" b="1" spc="-10" dirty="0">
                <a:latin typeface="Calibri"/>
                <a:cs typeface="Calibri"/>
              </a:rPr>
              <a:t>rinforzo</a:t>
            </a:r>
            <a:r>
              <a:rPr sz="2400" b="1" spc="-5" dirty="0">
                <a:latin typeface="Calibri"/>
                <a:cs typeface="Calibri"/>
              </a:rPr>
              <a:t> </a:t>
            </a:r>
            <a:r>
              <a:rPr sz="2400" b="1" dirty="0">
                <a:latin typeface="Calibri"/>
                <a:cs typeface="Calibri"/>
              </a:rPr>
              <a:t>per</a:t>
            </a:r>
            <a:r>
              <a:rPr sz="2400" b="1" spc="-35" dirty="0">
                <a:latin typeface="Calibri"/>
                <a:cs typeface="Calibri"/>
              </a:rPr>
              <a:t> </a:t>
            </a:r>
            <a:r>
              <a:rPr sz="2400" b="1" dirty="0">
                <a:latin typeface="Calibri"/>
                <a:cs typeface="Calibri"/>
              </a:rPr>
              <a:t>la</a:t>
            </a:r>
            <a:r>
              <a:rPr sz="2400" b="1" spc="-45" dirty="0">
                <a:latin typeface="Calibri"/>
                <a:cs typeface="Calibri"/>
              </a:rPr>
              <a:t> </a:t>
            </a:r>
            <a:r>
              <a:rPr sz="2400" b="1" spc="-10" dirty="0">
                <a:latin typeface="Calibri"/>
                <a:cs typeface="Calibri"/>
              </a:rPr>
              <a:t>costruzione </a:t>
            </a:r>
            <a:r>
              <a:rPr sz="2400" b="1" dirty="0">
                <a:latin typeface="Calibri"/>
                <a:cs typeface="Calibri"/>
              </a:rPr>
              <a:t>di</a:t>
            </a:r>
            <a:r>
              <a:rPr sz="2400" b="1" spc="-30" dirty="0">
                <a:latin typeface="Calibri"/>
                <a:cs typeface="Calibri"/>
              </a:rPr>
              <a:t> </a:t>
            </a:r>
            <a:r>
              <a:rPr sz="2400" b="1" dirty="0">
                <a:latin typeface="Calibri"/>
                <a:cs typeface="Calibri"/>
              </a:rPr>
              <a:t>giubbotti</a:t>
            </a:r>
            <a:r>
              <a:rPr sz="2400" b="1" spc="-10" dirty="0">
                <a:latin typeface="Calibri"/>
                <a:cs typeface="Calibri"/>
              </a:rPr>
              <a:t> antiproiettile,</a:t>
            </a:r>
            <a:r>
              <a:rPr sz="2400" b="1" spc="-35" dirty="0">
                <a:latin typeface="Calibri"/>
                <a:cs typeface="Calibri"/>
              </a:rPr>
              <a:t> </a:t>
            </a:r>
            <a:r>
              <a:rPr sz="2400" b="1" dirty="0">
                <a:latin typeface="Calibri"/>
                <a:cs typeface="Calibri"/>
              </a:rPr>
              <a:t>di</a:t>
            </a:r>
            <a:r>
              <a:rPr sz="2400" b="1" spc="-25" dirty="0">
                <a:latin typeface="Calibri"/>
                <a:cs typeface="Calibri"/>
              </a:rPr>
              <a:t> </a:t>
            </a:r>
            <a:r>
              <a:rPr sz="2400" b="1" spc="-20" dirty="0">
                <a:latin typeface="Calibri"/>
                <a:cs typeface="Calibri"/>
              </a:rPr>
              <a:t>attrezzature</a:t>
            </a:r>
            <a:r>
              <a:rPr sz="2400" b="1" spc="-35" dirty="0">
                <a:latin typeface="Calibri"/>
                <a:cs typeface="Calibri"/>
              </a:rPr>
              <a:t> </a:t>
            </a:r>
            <a:r>
              <a:rPr sz="2400" b="1" dirty="0">
                <a:latin typeface="Calibri"/>
                <a:cs typeface="Calibri"/>
              </a:rPr>
              <a:t>per</a:t>
            </a:r>
            <a:r>
              <a:rPr sz="2400" b="1" spc="-15" dirty="0">
                <a:latin typeface="Calibri"/>
                <a:cs typeface="Calibri"/>
              </a:rPr>
              <a:t> </a:t>
            </a:r>
            <a:r>
              <a:rPr sz="2400" b="1" spc="-25" dirty="0">
                <a:latin typeface="Calibri"/>
                <a:cs typeface="Calibri"/>
              </a:rPr>
              <a:t>gli </a:t>
            </a:r>
            <a:r>
              <a:rPr sz="2400" b="1" dirty="0">
                <a:latin typeface="Calibri"/>
                <a:cs typeface="Calibri"/>
              </a:rPr>
              <a:t>sport</a:t>
            </a:r>
            <a:r>
              <a:rPr sz="2400" b="1" spc="-20" dirty="0">
                <a:latin typeface="Calibri"/>
                <a:cs typeface="Calibri"/>
              </a:rPr>
              <a:t> </a:t>
            </a:r>
            <a:r>
              <a:rPr sz="2400" b="1" spc="-10" dirty="0">
                <a:latin typeface="Calibri"/>
                <a:cs typeface="Calibri"/>
              </a:rPr>
              <a:t>estremi</a:t>
            </a:r>
            <a:r>
              <a:rPr sz="2400" b="1" spc="-40" dirty="0">
                <a:latin typeface="Calibri"/>
                <a:cs typeface="Calibri"/>
              </a:rPr>
              <a:t> </a:t>
            </a:r>
            <a:r>
              <a:rPr sz="2400" b="1" dirty="0">
                <a:latin typeface="Calibri"/>
                <a:cs typeface="Calibri"/>
              </a:rPr>
              <a:t>e</a:t>
            </a:r>
            <a:r>
              <a:rPr sz="2400" b="1" spc="-35" dirty="0">
                <a:latin typeface="Calibri"/>
                <a:cs typeface="Calibri"/>
              </a:rPr>
              <a:t> </a:t>
            </a:r>
            <a:r>
              <a:rPr sz="2400" b="1" dirty="0">
                <a:latin typeface="Calibri"/>
                <a:cs typeface="Calibri"/>
              </a:rPr>
              <a:t>per</a:t>
            </a:r>
            <a:r>
              <a:rPr sz="2400" b="1" spc="-30" dirty="0">
                <a:latin typeface="Calibri"/>
                <a:cs typeface="Calibri"/>
              </a:rPr>
              <a:t> </a:t>
            </a:r>
            <a:r>
              <a:rPr sz="2400" b="1" spc="-10" dirty="0">
                <a:latin typeface="Calibri"/>
                <a:cs typeface="Calibri"/>
              </a:rPr>
              <a:t>componenti </a:t>
            </a:r>
            <a:r>
              <a:rPr sz="2400" b="1" dirty="0">
                <a:latin typeface="Calibri"/>
                <a:cs typeface="Calibri"/>
              </a:rPr>
              <a:t>usati</a:t>
            </a:r>
            <a:r>
              <a:rPr sz="2400" b="1" spc="-30" dirty="0">
                <a:latin typeface="Calibri"/>
                <a:cs typeface="Calibri"/>
              </a:rPr>
              <a:t> </a:t>
            </a:r>
            <a:r>
              <a:rPr sz="2400" b="1" dirty="0">
                <a:latin typeface="Calibri"/>
                <a:cs typeface="Calibri"/>
              </a:rPr>
              <a:t>in</a:t>
            </a:r>
            <a:r>
              <a:rPr sz="2400" b="1" spc="-25" dirty="0">
                <a:latin typeface="Calibri"/>
                <a:cs typeface="Calibri"/>
              </a:rPr>
              <a:t> </a:t>
            </a:r>
            <a:r>
              <a:rPr sz="2400" b="1" spc="-10" dirty="0">
                <a:latin typeface="Calibri"/>
                <a:cs typeface="Calibri"/>
              </a:rPr>
              <a:t>aeroplani, imbarcazioni</a:t>
            </a:r>
            <a:r>
              <a:rPr sz="2400" b="1" spc="-15" dirty="0">
                <a:latin typeface="Calibri"/>
                <a:cs typeface="Calibri"/>
              </a:rPr>
              <a:t> </a:t>
            </a:r>
            <a:r>
              <a:rPr sz="2400" b="1" dirty="0">
                <a:latin typeface="Calibri"/>
                <a:cs typeface="Calibri"/>
              </a:rPr>
              <a:t>e</a:t>
            </a:r>
            <a:r>
              <a:rPr sz="2400" b="1" spc="-25" dirty="0">
                <a:latin typeface="Calibri"/>
                <a:cs typeface="Calibri"/>
              </a:rPr>
              <a:t> </a:t>
            </a:r>
            <a:r>
              <a:rPr sz="2400" b="1" spc="-10" dirty="0">
                <a:latin typeface="Calibri"/>
                <a:cs typeface="Calibri"/>
              </a:rPr>
              <a:t>vetture</a:t>
            </a:r>
            <a:r>
              <a:rPr sz="2400" b="1" spc="-20" dirty="0">
                <a:latin typeface="Calibri"/>
                <a:cs typeface="Calibri"/>
              </a:rPr>
              <a:t> </a:t>
            </a:r>
            <a:r>
              <a:rPr sz="2400" b="1" dirty="0">
                <a:latin typeface="Calibri"/>
                <a:cs typeface="Calibri"/>
              </a:rPr>
              <a:t>da</a:t>
            </a:r>
            <a:r>
              <a:rPr sz="2400" b="1" spc="-10" dirty="0">
                <a:latin typeface="Calibri"/>
                <a:cs typeface="Calibri"/>
              </a:rPr>
              <a:t> competizione.</a:t>
            </a:r>
            <a:endParaRPr sz="2400" dirty="0">
              <a:latin typeface="Calibri"/>
              <a:cs typeface="Calibri"/>
            </a:endParaRPr>
          </a:p>
        </p:txBody>
      </p:sp>
      <p:sp>
        <p:nvSpPr>
          <p:cNvPr id="14" name="object 14"/>
          <p:cNvSpPr txBox="1">
            <a:spLocks noGrp="1"/>
          </p:cNvSpPr>
          <p:nvPr>
            <p:ph type="title"/>
          </p:nvPr>
        </p:nvSpPr>
        <p:spPr>
          <a:xfrm>
            <a:off x="611555" y="1484744"/>
            <a:ext cx="2674620" cy="369570"/>
          </a:xfrm>
          <a:prstGeom prst="rect">
            <a:avLst/>
          </a:prstGeom>
          <a:solidFill>
            <a:srgbClr val="FFFFFF"/>
          </a:solidFill>
          <a:ln w="9525">
            <a:solidFill>
              <a:srgbClr val="00AF50"/>
            </a:solidFill>
          </a:ln>
        </p:spPr>
        <p:txBody>
          <a:bodyPr vert="horz" wrap="square" lIns="0" tIns="31114" rIns="0" bIns="0" rtlCol="0">
            <a:spAutoFit/>
          </a:bodyPr>
          <a:lstStyle/>
          <a:p>
            <a:pPr marL="91440">
              <a:lnSpc>
                <a:spcPct val="100000"/>
              </a:lnSpc>
              <a:spcBef>
                <a:spcPts val="244"/>
              </a:spcBef>
            </a:pPr>
            <a:r>
              <a:rPr sz="1800" dirty="0">
                <a:solidFill>
                  <a:srgbClr val="000000"/>
                </a:solidFill>
                <a:latin typeface="Calibri"/>
                <a:cs typeface="Calibri"/>
              </a:rPr>
              <a:t>Compie 55</a:t>
            </a:r>
            <a:r>
              <a:rPr sz="1800" spc="5" dirty="0">
                <a:solidFill>
                  <a:srgbClr val="000000"/>
                </a:solidFill>
                <a:latin typeface="Calibri"/>
                <a:cs typeface="Calibri"/>
              </a:rPr>
              <a:t> </a:t>
            </a:r>
            <a:r>
              <a:rPr sz="1800" dirty="0">
                <a:solidFill>
                  <a:srgbClr val="000000"/>
                </a:solidFill>
                <a:latin typeface="Calibri"/>
                <a:cs typeface="Calibri"/>
              </a:rPr>
              <a:t>anni</a:t>
            </a:r>
            <a:r>
              <a:rPr sz="1800" spc="-10" dirty="0">
                <a:solidFill>
                  <a:srgbClr val="000000"/>
                </a:solidFill>
                <a:latin typeface="Calibri"/>
                <a:cs typeface="Calibri"/>
              </a:rPr>
              <a:t> </a:t>
            </a:r>
            <a:r>
              <a:rPr sz="1800" dirty="0">
                <a:solidFill>
                  <a:srgbClr val="000000"/>
                </a:solidFill>
                <a:latin typeface="Calibri"/>
                <a:cs typeface="Calibri"/>
              </a:rPr>
              <a:t>nel </a:t>
            </a:r>
            <a:r>
              <a:rPr sz="1800" spc="-20" dirty="0">
                <a:solidFill>
                  <a:srgbClr val="000000"/>
                </a:solidFill>
                <a:latin typeface="Calibri"/>
                <a:cs typeface="Calibri"/>
              </a:rPr>
              <a:t>2020</a:t>
            </a:r>
            <a:endParaRPr sz="18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14401" y="457200"/>
            <a:ext cx="6858000" cy="3962400"/>
            <a:chOff x="1298773" y="831900"/>
            <a:chExt cx="5819775" cy="3086735"/>
          </a:xfrm>
        </p:grpSpPr>
        <p:pic>
          <p:nvPicPr>
            <p:cNvPr id="3" name="object 3"/>
            <p:cNvPicPr/>
            <p:nvPr/>
          </p:nvPicPr>
          <p:blipFill>
            <a:blip r:embed="rId2" cstate="print"/>
            <a:stretch>
              <a:fillRect/>
            </a:stretch>
          </p:blipFill>
          <p:spPr>
            <a:xfrm>
              <a:off x="1298773" y="998281"/>
              <a:ext cx="5819623" cy="2920180"/>
            </a:xfrm>
            <a:prstGeom prst="rect">
              <a:avLst/>
            </a:prstGeom>
          </p:spPr>
        </p:pic>
        <p:sp>
          <p:nvSpPr>
            <p:cNvPr id="4" name="object 4"/>
            <p:cNvSpPr/>
            <p:nvPr/>
          </p:nvSpPr>
          <p:spPr>
            <a:xfrm>
              <a:off x="1515363" y="2708910"/>
              <a:ext cx="238125" cy="1047115"/>
            </a:xfrm>
            <a:custGeom>
              <a:avLst/>
              <a:gdLst/>
              <a:ahLst/>
              <a:cxnLst/>
              <a:rect l="l" t="t" r="r" b="b"/>
              <a:pathLst>
                <a:path w="238125" h="1047114">
                  <a:moveTo>
                    <a:pt x="237617" y="1046988"/>
                  </a:moveTo>
                  <a:lnTo>
                    <a:pt x="191416" y="1045446"/>
                  </a:lnTo>
                  <a:lnTo>
                    <a:pt x="153670" y="1041225"/>
                  </a:lnTo>
                  <a:lnTo>
                    <a:pt x="128210" y="1034932"/>
                  </a:lnTo>
                  <a:lnTo>
                    <a:pt x="118872" y="1027176"/>
                  </a:lnTo>
                  <a:lnTo>
                    <a:pt x="118872" y="543305"/>
                  </a:lnTo>
                  <a:lnTo>
                    <a:pt x="109531" y="535602"/>
                  </a:lnTo>
                  <a:lnTo>
                    <a:pt x="84058" y="529304"/>
                  </a:lnTo>
                  <a:lnTo>
                    <a:pt x="46273" y="525053"/>
                  </a:lnTo>
                  <a:lnTo>
                    <a:pt x="0" y="523493"/>
                  </a:lnTo>
                  <a:lnTo>
                    <a:pt x="46273" y="521934"/>
                  </a:lnTo>
                  <a:lnTo>
                    <a:pt x="84058" y="517683"/>
                  </a:lnTo>
                  <a:lnTo>
                    <a:pt x="109531" y="511385"/>
                  </a:lnTo>
                  <a:lnTo>
                    <a:pt x="118872" y="503681"/>
                  </a:lnTo>
                  <a:lnTo>
                    <a:pt x="118872" y="19812"/>
                  </a:lnTo>
                  <a:lnTo>
                    <a:pt x="128210" y="12108"/>
                  </a:lnTo>
                  <a:lnTo>
                    <a:pt x="153669" y="5810"/>
                  </a:lnTo>
                  <a:lnTo>
                    <a:pt x="191416" y="1559"/>
                  </a:lnTo>
                  <a:lnTo>
                    <a:pt x="237617" y="0"/>
                  </a:lnTo>
                </a:path>
              </a:pathLst>
            </a:custGeom>
            <a:ln w="19050">
              <a:solidFill>
                <a:srgbClr val="FF0000"/>
              </a:solidFill>
            </a:ln>
          </p:spPr>
          <p:txBody>
            <a:bodyPr wrap="square" lIns="0" tIns="0" rIns="0" bIns="0" rtlCol="0"/>
            <a:lstStyle/>
            <a:p>
              <a:endParaRPr/>
            </a:p>
          </p:txBody>
        </p:sp>
        <p:sp>
          <p:nvSpPr>
            <p:cNvPr id="5" name="object 5"/>
            <p:cNvSpPr/>
            <p:nvPr/>
          </p:nvSpPr>
          <p:spPr>
            <a:xfrm>
              <a:off x="1436115" y="1750694"/>
              <a:ext cx="5546090" cy="250190"/>
            </a:xfrm>
            <a:custGeom>
              <a:avLst/>
              <a:gdLst/>
              <a:ahLst/>
              <a:cxnLst/>
              <a:rect l="l" t="t" r="r" b="b"/>
              <a:pathLst>
                <a:path w="5546090" h="250189">
                  <a:moveTo>
                    <a:pt x="2693797" y="0"/>
                  </a:moveTo>
                  <a:lnTo>
                    <a:pt x="5546090" y="0"/>
                  </a:lnTo>
                </a:path>
                <a:path w="5546090" h="250189">
                  <a:moveTo>
                    <a:pt x="0" y="249681"/>
                  </a:moveTo>
                  <a:lnTo>
                    <a:pt x="1109217" y="249681"/>
                  </a:lnTo>
                </a:path>
              </a:pathLst>
            </a:custGeom>
            <a:ln w="9525">
              <a:solidFill>
                <a:srgbClr val="0000FF"/>
              </a:solidFill>
            </a:ln>
          </p:spPr>
          <p:txBody>
            <a:bodyPr wrap="square" lIns="0" tIns="0" rIns="0" bIns="0" rtlCol="0"/>
            <a:lstStyle/>
            <a:p>
              <a:endParaRPr/>
            </a:p>
          </p:txBody>
        </p:sp>
        <p:sp>
          <p:nvSpPr>
            <p:cNvPr id="6" name="object 6"/>
            <p:cNvSpPr/>
            <p:nvPr/>
          </p:nvSpPr>
          <p:spPr>
            <a:xfrm>
              <a:off x="1337817" y="836663"/>
              <a:ext cx="3895725" cy="369570"/>
            </a:xfrm>
            <a:custGeom>
              <a:avLst/>
              <a:gdLst/>
              <a:ahLst/>
              <a:cxnLst/>
              <a:rect l="l" t="t" r="r" b="b"/>
              <a:pathLst>
                <a:path w="3895725" h="369569">
                  <a:moveTo>
                    <a:pt x="3895344" y="0"/>
                  </a:moveTo>
                  <a:lnTo>
                    <a:pt x="0" y="0"/>
                  </a:lnTo>
                  <a:lnTo>
                    <a:pt x="0" y="369328"/>
                  </a:lnTo>
                  <a:lnTo>
                    <a:pt x="3895344" y="369328"/>
                  </a:lnTo>
                  <a:lnTo>
                    <a:pt x="3895344" y="0"/>
                  </a:lnTo>
                  <a:close/>
                </a:path>
              </a:pathLst>
            </a:custGeom>
            <a:solidFill>
              <a:srgbClr val="FFFFFF"/>
            </a:solidFill>
          </p:spPr>
          <p:txBody>
            <a:bodyPr wrap="square" lIns="0" tIns="0" rIns="0" bIns="0" rtlCol="0"/>
            <a:lstStyle/>
            <a:p>
              <a:endParaRPr/>
            </a:p>
          </p:txBody>
        </p:sp>
        <p:sp>
          <p:nvSpPr>
            <p:cNvPr id="7" name="object 7"/>
            <p:cNvSpPr/>
            <p:nvPr/>
          </p:nvSpPr>
          <p:spPr>
            <a:xfrm>
              <a:off x="1337817" y="836663"/>
              <a:ext cx="3895725" cy="369570"/>
            </a:xfrm>
            <a:custGeom>
              <a:avLst/>
              <a:gdLst/>
              <a:ahLst/>
              <a:cxnLst/>
              <a:rect l="l" t="t" r="r" b="b"/>
              <a:pathLst>
                <a:path w="3895725" h="369569">
                  <a:moveTo>
                    <a:pt x="0" y="369328"/>
                  </a:moveTo>
                  <a:lnTo>
                    <a:pt x="3895344" y="369328"/>
                  </a:lnTo>
                  <a:lnTo>
                    <a:pt x="3895344" y="0"/>
                  </a:lnTo>
                  <a:lnTo>
                    <a:pt x="0" y="0"/>
                  </a:lnTo>
                  <a:lnTo>
                    <a:pt x="0" y="369328"/>
                  </a:lnTo>
                  <a:close/>
                </a:path>
              </a:pathLst>
            </a:custGeom>
            <a:ln w="9525">
              <a:solidFill>
                <a:srgbClr val="FFFFFF"/>
              </a:solidFill>
            </a:ln>
          </p:spPr>
          <p:txBody>
            <a:bodyPr wrap="square" lIns="0" tIns="0" rIns="0" bIns="0" rtlCol="0"/>
            <a:lstStyle/>
            <a:p>
              <a:endParaRPr/>
            </a:p>
          </p:txBody>
        </p:sp>
      </p:grpSp>
      <p:sp>
        <p:nvSpPr>
          <p:cNvPr id="8" name="object 8"/>
          <p:cNvSpPr txBox="1"/>
          <p:nvPr/>
        </p:nvSpPr>
        <p:spPr>
          <a:xfrm>
            <a:off x="1515236" y="4672076"/>
            <a:ext cx="5723764" cy="836126"/>
          </a:xfrm>
          <a:prstGeom prst="rect">
            <a:avLst/>
          </a:prstGeom>
        </p:spPr>
        <p:txBody>
          <a:bodyPr vert="horz" wrap="square" lIns="0" tIns="12700" rIns="0" bIns="0" rtlCol="0">
            <a:spAutoFit/>
          </a:bodyPr>
          <a:lstStyle/>
          <a:p>
            <a:pPr marL="251460" indent="-239395">
              <a:lnSpc>
                <a:spcPct val="100000"/>
              </a:lnSpc>
              <a:spcBef>
                <a:spcPts val="100"/>
              </a:spcBef>
              <a:buAutoNum type="arabicParenR" startAt="2"/>
              <a:tabLst>
                <a:tab pos="252095" algn="l"/>
              </a:tabLst>
            </a:pPr>
            <a:r>
              <a:rPr sz="1800" b="1" spc="-10" dirty="0">
                <a:latin typeface="Calibri"/>
                <a:cs typeface="Calibri"/>
              </a:rPr>
              <a:t>Polimerizzazione</a:t>
            </a:r>
            <a:r>
              <a:rPr sz="1800" b="1" spc="-50" dirty="0">
                <a:latin typeface="Calibri"/>
                <a:cs typeface="Calibri"/>
              </a:rPr>
              <a:t> </a:t>
            </a:r>
            <a:r>
              <a:rPr sz="1800" b="1" dirty="0">
                <a:latin typeface="Calibri"/>
                <a:cs typeface="Calibri"/>
              </a:rPr>
              <a:t>a</a:t>
            </a:r>
            <a:r>
              <a:rPr sz="1800" b="1" spc="5" dirty="0">
                <a:latin typeface="Calibri"/>
                <a:cs typeface="Calibri"/>
              </a:rPr>
              <a:t> </a:t>
            </a:r>
            <a:r>
              <a:rPr sz="1800" b="1" dirty="0">
                <a:latin typeface="Calibri"/>
                <a:cs typeface="Calibri"/>
              </a:rPr>
              <a:t>stadi</a:t>
            </a:r>
            <a:r>
              <a:rPr sz="1800" b="1" spc="5" dirty="0">
                <a:latin typeface="Calibri"/>
                <a:cs typeface="Calibri"/>
              </a:rPr>
              <a:t> </a:t>
            </a:r>
            <a:r>
              <a:rPr sz="1800" b="1" dirty="0">
                <a:latin typeface="Calibri"/>
                <a:cs typeface="Calibri"/>
              </a:rPr>
              <a:t>in</a:t>
            </a:r>
            <a:r>
              <a:rPr sz="1800" b="1" spc="5" dirty="0">
                <a:latin typeface="Calibri"/>
                <a:cs typeface="Calibri"/>
              </a:rPr>
              <a:t> </a:t>
            </a:r>
            <a:r>
              <a:rPr sz="1800" b="1" spc="-10" dirty="0" err="1">
                <a:latin typeface="Calibri"/>
                <a:cs typeface="Calibri"/>
              </a:rPr>
              <a:t>massa</a:t>
            </a:r>
            <a:r>
              <a:rPr lang="en-CA" sz="1800" b="1" spc="-10" dirty="0">
                <a:latin typeface="Calibri"/>
                <a:cs typeface="Calibri"/>
              </a:rPr>
              <a:t> (</a:t>
            </a:r>
            <a:r>
              <a:rPr lang="en-CA" sz="1800" b="1" spc="-10" dirty="0" err="1">
                <a:latin typeface="Calibri"/>
                <a:cs typeface="Calibri"/>
              </a:rPr>
              <a:t>lezioni</a:t>
            </a:r>
            <a:r>
              <a:rPr lang="en-CA" sz="1800" b="1" spc="-10" dirty="0">
                <a:latin typeface="Calibri"/>
                <a:cs typeface="Calibri"/>
              </a:rPr>
              <a:t> future)</a:t>
            </a:r>
            <a:endParaRPr sz="1800" dirty="0">
              <a:latin typeface="Calibri"/>
              <a:cs typeface="Calibri"/>
            </a:endParaRPr>
          </a:p>
          <a:p>
            <a:pPr>
              <a:lnSpc>
                <a:spcPct val="100000"/>
              </a:lnSpc>
              <a:spcBef>
                <a:spcPts val="25"/>
              </a:spcBef>
              <a:buFont typeface="Calibri"/>
              <a:buAutoNum type="arabicParenR" startAt="2"/>
            </a:pPr>
            <a:endParaRPr sz="1750" dirty="0">
              <a:latin typeface="Calibri"/>
              <a:cs typeface="Calibri"/>
            </a:endParaRPr>
          </a:p>
          <a:p>
            <a:pPr marL="251460" indent="-239395">
              <a:lnSpc>
                <a:spcPct val="100000"/>
              </a:lnSpc>
              <a:buAutoNum type="arabicParenR" startAt="2"/>
              <a:tabLst>
                <a:tab pos="252095" algn="l"/>
              </a:tabLst>
            </a:pPr>
            <a:r>
              <a:rPr sz="1800" b="1" spc="-10" dirty="0">
                <a:latin typeface="Calibri"/>
                <a:cs typeface="Calibri"/>
              </a:rPr>
              <a:t>Polimerizzazione</a:t>
            </a:r>
            <a:r>
              <a:rPr sz="1800" b="1" spc="-40" dirty="0">
                <a:latin typeface="Calibri"/>
                <a:cs typeface="Calibri"/>
              </a:rPr>
              <a:t> </a:t>
            </a:r>
            <a:r>
              <a:rPr sz="1800" b="1" dirty="0">
                <a:latin typeface="Calibri"/>
                <a:cs typeface="Calibri"/>
              </a:rPr>
              <a:t>a</a:t>
            </a:r>
            <a:r>
              <a:rPr sz="1800" b="1" spc="15" dirty="0">
                <a:latin typeface="Calibri"/>
                <a:cs typeface="Calibri"/>
              </a:rPr>
              <a:t> </a:t>
            </a:r>
            <a:r>
              <a:rPr sz="1800" b="1" dirty="0">
                <a:latin typeface="Calibri"/>
                <a:cs typeface="Calibri"/>
              </a:rPr>
              <a:t>stadi</a:t>
            </a:r>
            <a:r>
              <a:rPr sz="1800" b="1" spc="5" dirty="0">
                <a:latin typeface="Calibri"/>
                <a:cs typeface="Calibri"/>
              </a:rPr>
              <a:t> </a:t>
            </a:r>
            <a:r>
              <a:rPr sz="1800" b="1" spc="-10" dirty="0">
                <a:latin typeface="Calibri"/>
                <a:cs typeface="Calibri"/>
              </a:rPr>
              <a:t>interfacciale</a:t>
            </a:r>
            <a:r>
              <a:rPr sz="1800" b="1" spc="-25" dirty="0">
                <a:latin typeface="Calibri"/>
                <a:cs typeface="Calibri"/>
              </a:rPr>
              <a:t> </a:t>
            </a:r>
            <a:r>
              <a:rPr sz="1800" b="1" spc="-10" dirty="0">
                <a:latin typeface="Calibri"/>
                <a:cs typeface="Calibri"/>
              </a:rPr>
              <a:t>(polifasici)</a:t>
            </a:r>
            <a:endParaRPr sz="1800" dirty="0">
              <a:latin typeface="Calibri"/>
              <a:cs typeface="Calibri"/>
            </a:endParaRPr>
          </a:p>
        </p:txBody>
      </p:sp>
      <p:sp>
        <p:nvSpPr>
          <p:cNvPr id="9" name="object 9"/>
          <p:cNvSpPr txBox="1">
            <a:spLocks noGrp="1"/>
          </p:cNvSpPr>
          <p:nvPr>
            <p:ph type="title"/>
          </p:nvPr>
        </p:nvSpPr>
        <p:spPr>
          <a:xfrm>
            <a:off x="228600" y="0"/>
            <a:ext cx="7719695" cy="941069"/>
          </a:xfrm>
          <a:prstGeom prst="rect">
            <a:avLst/>
          </a:prstGeom>
        </p:spPr>
        <p:txBody>
          <a:bodyPr vert="horz" wrap="square" lIns="0" tIns="662431" rIns="0" bIns="0" rtlCol="0">
            <a:spAutoFit/>
          </a:bodyPr>
          <a:lstStyle/>
          <a:p>
            <a:pPr marL="991235">
              <a:lnSpc>
                <a:spcPct val="100000"/>
              </a:lnSpc>
              <a:spcBef>
                <a:spcPts val="100"/>
              </a:spcBef>
            </a:pPr>
            <a:r>
              <a:rPr sz="1800" b="1" dirty="0">
                <a:solidFill>
                  <a:srgbClr val="000000"/>
                </a:solidFill>
                <a:latin typeface="Calibri"/>
                <a:cs typeface="Calibri"/>
              </a:rPr>
              <a:t>1)</a:t>
            </a:r>
            <a:r>
              <a:rPr sz="1800" b="1" spc="-5" dirty="0">
                <a:solidFill>
                  <a:srgbClr val="000000"/>
                </a:solidFill>
                <a:latin typeface="Calibri"/>
                <a:cs typeface="Calibri"/>
              </a:rPr>
              <a:t> </a:t>
            </a:r>
            <a:r>
              <a:rPr sz="1800" b="1" spc="-10" dirty="0">
                <a:solidFill>
                  <a:srgbClr val="000000"/>
                </a:solidFill>
                <a:latin typeface="Calibri"/>
                <a:cs typeface="Calibri"/>
              </a:rPr>
              <a:t>Polimerizzazione</a:t>
            </a:r>
            <a:r>
              <a:rPr sz="1800" b="1" spc="-35" dirty="0">
                <a:solidFill>
                  <a:srgbClr val="000000"/>
                </a:solidFill>
                <a:latin typeface="Calibri"/>
                <a:cs typeface="Calibri"/>
              </a:rPr>
              <a:t> </a:t>
            </a:r>
            <a:r>
              <a:rPr sz="1800" b="1" dirty="0">
                <a:solidFill>
                  <a:srgbClr val="000000"/>
                </a:solidFill>
                <a:latin typeface="Calibri"/>
                <a:cs typeface="Calibri"/>
              </a:rPr>
              <a:t>a</a:t>
            </a:r>
            <a:r>
              <a:rPr sz="1800" b="1" spc="5" dirty="0">
                <a:solidFill>
                  <a:srgbClr val="000000"/>
                </a:solidFill>
                <a:latin typeface="Calibri"/>
                <a:cs typeface="Calibri"/>
              </a:rPr>
              <a:t> </a:t>
            </a:r>
            <a:r>
              <a:rPr sz="1800" b="1" dirty="0">
                <a:solidFill>
                  <a:srgbClr val="000000"/>
                </a:solidFill>
                <a:latin typeface="Calibri"/>
                <a:cs typeface="Calibri"/>
              </a:rPr>
              <a:t>stadi in</a:t>
            </a:r>
            <a:r>
              <a:rPr sz="1800" b="1" spc="5" dirty="0">
                <a:solidFill>
                  <a:srgbClr val="000000"/>
                </a:solidFill>
                <a:latin typeface="Calibri"/>
                <a:cs typeface="Calibri"/>
              </a:rPr>
              <a:t> </a:t>
            </a:r>
            <a:r>
              <a:rPr sz="1800" b="1" spc="-10" dirty="0">
                <a:solidFill>
                  <a:srgbClr val="000000"/>
                </a:solidFill>
                <a:latin typeface="Calibri"/>
                <a:cs typeface="Calibri"/>
              </a:rPr>
              <a:t>soluzione</a:t>
            </a:r>
            <a:endParaRPr sz="1800" dirty="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1771"/>
            <a:ext cx="4349750" cy="330835"/>
          </a:xfrm>
          <a:prstGeom prst="rect">
            <a:avLst/>
          </a:prstGeom>
        </p:spPr>
        <p:txBody>
          <a:bodyPr vert="horz" wrap="square" lIns="0" tIns="13335" rIns="0" bIns="0" rtlCol="0">
            <a:spAutoFit/>
          </a:bodyPr>
          <a:lstStyle/>
          <a:p>
            <a:pPr marL="12700">
              <a:lnSpc>
                <a:spcPct val="100000"/>
              </a:lnSpc>
              <a:spcBef>
                <a:spcPts val="105"/>
              </a:spcBef>
            </a:pPr>
            <a:r>
              <a:rPr sz="2000" b="1" spc="-10" dirty="0">
                <a:latin typeface="Georgia"/>
                <a:cs typeface="Georgia"/>
              </a:rPr>
              <a:t>POLIMERIZZAZIONE</a:t>
            </a:r>
            <a:r>
              <a:rPr sz="2000" b="1" spc="-5" dirty="0">
                <a:latin typeface="Georgia"/>
                <a:cs typeface="Georgia"/>
              </a:rPr>
              <a:t> </a:t>
            </a:r>
            <a:r>
              <a:rPr sz="2000" b="1" dirty="0">
                <a:latin typeface="Georgia"/>
                <a:cs typeface="Georgia"/>
              </a:rPr>
              <a:t>A</a:t>
            </a:r>
            <a:r>
              <a:rPr sz="2000" b="1" spc="35" dirty="0">
                <a:latin typeface="Georgia"/>
                <a:cs typeface="Georgia"/>
              </a:rPr>
              <a:t> </a:t>
            </a:r>
            <a:r>
              <a:rPr sz="2000" b="1" spc="-10" dirty="0">
                <a:latin typeface="Georgia"/>
                <a:cs typeface="Georgia"/>
              </a:rPr>
              <a:t>CATENA</a:t>
            </a:r>
            <a:endParaRPr sz="2000" dirty="0">
              <a:latin typeface="Georgia"/>
              <a:cs typeface="Georgia"/>
            </a:endParaRPr>
          </a:p>
        </p:txBody>
      </p:sp>
      <p:sp>
        <p:nvSpPr>
          <p:cNvPr id="3" name="object 3"/>
          <p:cNvSpPr txBox="1"/>
          <p:nvPr/>
        </p:nvSpPr>
        <p:spPr>
          <a:xfrm>
            <a:off x="0" y="533400"/>
            <a:ext cx="9144000" cy="5234125"/>
          </a:xfrm>
          <a:prstGeom prst="rect">
            <a:avLst/>
          </a:prstGeom>
        </p:spPr>
        <p:txBody>
          <a:bodyPr vert="horz" wrap="square" lIns="0" tIns="12065" rIns="0" bIns="0" rtlCol="0">
            <a:spAutoFit/>
          </a:bodyPr>
          <a:lstStyle/>
          <a:p>
            <a:pPr marL="63500" marR="55880" algn="just">
              <a:lnSpc>
                <a:spcPct val="100000"/>
              </a:lnSpc>
              <a:spcBef>
                <a:spcPts val="95"/>
              </a:spcBef>
            </a:pPr>
            <a:r>
              <a:rPr dirty="0">
                <a:solidFill>
                  <a:srgbClr val="0000FF"/>
                </a:solidFill>
                <a:latin typeface="Georgia"/>
                <a:cs typeface="Georgia"/>
              </a:rPr>
              <a:t>La</a:t>
            </a:r>
            <a:r>
              <a:rPr spc="270" dirty="0">
                <a:solidFill>
                  <a:srgbClr val="0000FF"/>
                </a:solidFill>
                <a:latin typeface="Georgia"/>
                <a:cs typeface="Georgia"/>
              </a:rPr>
              <a:t> </a:t>
            </a:r>
            <a:r>
              <a:rPr dirty="0">
                <a:solidFill>
                  <a:srgbClr val="0000FF"/>
                </a:solidFill>
                <a:latin typeface="Georgia"/>
                <a:cs typeface="Georgia"/>
              </a:rPr>
              <a:t>polimerizzazione</a:t>
            </a:r>
            <a:r>
              <a:rPr spc="280" dirty="0">
                <a:solidFill>
                  <a:srgbClr val="0000FF"/>
                </a:solidFill>
                <a:latin typeface="Georgia"/>
                <a:cs typeface="Georgia"/>
              </a:rPr>
              <a:t> </a:t>
            </a:r>
            <a:r>
              <a:rPr dirty="0">
                <a:solidFill>
                  <a:srgbClr val="0000FF"/>
                </a:solidFill>
                <a:latin typeface="Georgia"/>
                <a:cs typeface="Georgia"/>
              </a:rPr>
              <a:t>a</a:t>
            </a:r>
            <a:r>
              <a:rPr spc="270" dirty="0">
                <a:solidFill>
                  <a:srgbClr val="0000FF"/>
                </a:solidFill>
                <a:latin typeface="Georgia"/>
                <a:cs typeface="Georgia"/>
              </a:rPr>
              <a:t> </a:t>
            </a:r>
            <a:r>
              <a:rPr dirty="0">
                <a:solidFill>
                  <a:srgbClr val="0000FF"/>
                </a:solidFill>
                <a:latin typeface="Georgia"/>
                <a:cs typeface="Georgia"/>
              </a:rPr>
              <a:t>catena</a:t>
            </a:r>
            <a:r>
              <a:rPr spc="285" dirty="0">
                <a:solidFill>
                  <a:srgbClr val="0000FF"/>
                </a:solidFill>
                <a:latin typeface="Georgia"/>
                <a:cs typeface="Georgia"/>
              </a:rPr>
              <a:t> </a:t>
            </a:r>
            <a:r>
              <a:rPr dirty="0">
                <a:solidFill>
                  <a:srgbClr val="0000FF"/>
                </a:solidFill>
                <a:latin typeface="Georgia"/>
                <a:cs typeface="Georgia"/>
              </a:rPr>
              <a:t>comporta</a:t>
            </a:r>
            <a:r>
              <a:rPr spc="280" dirty="0">
                <a:solidFill>
                  <a:srgbClr val="0000FF"/>
                </a:solidFill>
                <a:latin typeface="Georgia"/>
                <a:cs typeface="Georgia"/>
              </a:rPr>
              <a:t> </a:t>
            </a:r>
            <a:r>
              <a:rPr dirty="0">
                <a:solidFill>
                  <a:srgbClr val="0000FF"/>
                </a:solidFill>
                <a:latin typeface="Georgia"/>
                <a:cs typeface="Georgia"/>
              </a:rPr>
              <a:t>l’attivazione</a:t>
            </a:r>
            <a:r>
              <a:rPr spc="285" dirty="0">
                <a:solidFill>
                  <a:srgbClr val="0000FF"/>
                </a:solidFill>
                <a:latin typeface="Georgia"/>
                <a:cs typeface="Georgia"/>
              </a:rPr>
              <a:t> </a:t>
            </a:r>
            <a:r>
              <a:rPr dirty="0">
                <a:solidFill>
                  <a:srgbClr val="0000FF"/>
                </a:solidFill>
                <a:latin typeface="Georgia"/>
                <a:cs typeface="Georgia"/>
              </a:rPr>
              <a:t>di</a:t>
            </a:r>
            <a:r>
              <a:rPr spc="275" dirty="0">
                <a:solidFill>
                  <a:srgbClr val="0000FF"/>
                </a:solidFill>
                <a:latin typeface="Georgia"/>
                <a:cs typeface="Georgia"/>
              </a:rPr>
              <a:t> </a:t>
            </a:r>
            <a:r>
              <a:rPr dirty="0">
                <a:solidFill>
                  <a:srgbClr val="0000FF"/>
                </a:solidFill>
                <a:latin typeface="Georgia"/>
                <a:cs typeface="Georgia"/>
              </a:rPr>
              <a:t>un’unità</a:t>
            </a:r>
            <a:r>
              <a:rPr spc="290" dirty="0">
                <a:solidFill>
                  <a:srgbClr val="0000FF"/>
                </a:solidFill>
                <a:latin typeface="Georgia"/>
                <a:cs typeface="Georgia"/>
              </a:rPr>
              <a:t> </a:t>
            </a:r>
            <a:r>
              <a:rPr dirty="0">
                <a:solidFill>
                  <a:srgbClr val="0000FF"/>
                </a:solidFill>
                <a:latin typeface="Georgia"/>
                <a:cs typeface="Georgia"/>
              </a:rPr>
              <a:t>monomerica,</a:t>
            </a:r>
            <a:r>
              <a:rPr spc="280" dirty="0">
                <a:solidFill>
                  <a:srgbClr val="0000FF"/>
                </a:solidFill>
                <a:latin typeface="Georgia"/>
                <a:cs typeface="Georgia"/>
              </a:rPr>
              <a:t> </a:t>
            </a:r>
            <a:r>
              <a:rPr dirty="0">
                <a:solidFill>
                  <a:srgbClr val="0000FF"/>
                </a:solidFill>
                <a:latin typeface="Georgia"/>
                <a:cs typeface="Georgia"/>
              </a:rPr>
              <a:t>seguita</a:t>
            </a:r>
            <a:r>
              <a:rPr spc="275" dirty="0">
                <a:solidFill>
                  <a:srgbClr val="0000FF"/>
                </a:solidFill>
                <a:latin typeface="Georgia"/>
                <a:cs typeface="Georgia"/>
              </a:rPr>
              <a:t> </a:t>
            </a:r>
            <a:r>
              <a:rPr spc="-25" dirty="0">
                <a:solidFill>
                  <a:srgbClr val="0000FF"/>
                </a:solidFill>
                <a:latin typeface="Georgia"/>
                <a:cs typeface="Georgia"/>
              </a:rPr>
              <a:t>in </a:t>
            </a:r>
            <a:r>
              <a:rPr dirty="0">
                <a:solidFill>
                  <a:srgbClr val="0000FF"/>
                </a:solidFill>
                <a:latin typeface="Georgia"/>
                <a:cs typeface="Georgia"/>
              </a:rPr>
              <a:t>tempi</a:t>
            </a:r>
            <a:r>
              <a:rPr spc="-55" dirty="0">
                <a:solidFill>
                  <a:srgbClr val="0000FF"/>
                </a:solidFill>
                <a:latin typeface="Georgia"/>
                <a:cs typeface="Georgia"/>
              </a:rPr>
              <a:t> </a:t>
            </a:r>
            <a:r>
              <a:rPr dirty="0">
                <a:solidFill>
                  <a:srgbClr val="0000FF"/>
                </a:solidFill>
                <a:latin typeface="Georgia"/>
                <a:cs typeface="Georgia"/>
              </a:rPr>
              <a:t>brevissimi</a:t>
            </a:r>
            <a:r>
              <a:rPr spc="-10" dirty="0">
                <a:solidFill>
                  <a:srgbClr val="0000FF"/>
                </a:solidFill>
                <a:latin typeface="Georgia"/>
                <a:cs typeface="Georgia"/>
              </a:rPr>
              <a:t> </a:t>
            </a:r>
            <a:r>
              <a:rPr dirty="0">
                <a:solidFill>
                  <a:srgbClr val="0000FF"/>
                </a:solidFill>
                <a:latin typeface="Georgia"/>
                <a:cs typeface="Georgia"/>
              </a:rPr>
              <a:t>dall’addizione</a:t>
            </a:r>
            <a:r>
              <a:rPr spc="-25" dirty="0">
                <a:solidFill>
                  <a:srgbClr val="0000FF"/>
                </a:solidFill>
                <a:latin typeface="Georgia"/>
                <a:cs typeface="Georgia"/>
              </a:rPr>
              <a:t> </a:t>
            </a:r>
            <a:r>
              <a:rPr dirty="0">
                <a:solidFill>
                  <a:srgbClr val="0000FF"/>
                </a:solidFill>
                <a:latin typeface="Georgia"/>
                <a:cs typeface="Georgia"/>
              </a:rPr>
              <a:t>di</a:t>
            </a:r>
            <a:r>
              <a:rPr spc="-50" dirty="0">
                <a:solidFill>
                  <a:srgbClr val="0000FF"/>
                </a:solidFill>
                <a:latin typeface="Georgia"/>
                <a:cs typeface="Georgia"/>
              </a:rPr>
              <a:t> </a:t>
            </a:r>
            <a:r>
              <a:rPr dirty="0">
                <a:solidFill>
                  <a:srgbClr val="0000FF"/>
                </a:solidFill>
                <a:latin typeface="Georgia"/>
                <a:cs typeface="Georgia"/>
              </a:rPr>
              <a:t>altri</a:t>
            </a:r>
            <a:r>
              <a:rPr spc="-50" dirty="0">
                <a:solidFill>
                  <a:srgbClr val="0000FF"/>
                </a:solidFill>
                <a:latin typeface="Georgia"/>
                <a:cs typeface="Georgia"/>
              </a:rPr>
              <a:t> </a:t>
            </a:r>
            <a:r>
              <a:rPr spc="-10" dirty="0">
                <a:solidFill>
                  <a:srgbClr val="0000FF"/>
                </a:solidFill>
                <a:latin typeface="Georgia"/>
                <a:cs typeface="Georgia"/>
              </a:rPr>
              <a:t>monomeri.</a:t>
            </a:r>
            <a:endParaRPr dirty="0">
              <a:latin typeface="Georgia"/>
              <a:cs typeface="Georgia"/>
            </a:endParaRPr>
          </a:p>
          <a:p>
            <a:pPr>
              <a:lnSpc>
                <a:spcPct val="100000"/>
              </a:lnSpc>
              <a:spcBef>
                <a:spcPts val="45"/>
              </a:spcBef>
            </a:pPr>
            <a:endParaRPr sz="1600" dirty="0">
              <a:latin typeface="Georgia"/>
              <a:cs typeface="Georgia"/>
            </a:endParaRPr>
          </a:p>
          <a:p>
            <a:pPr marL="63500" algn="just">
              <a:lnSpc>
                <a:spcPct val="100000"/>
              </a:lnSpc>
              <a:spcBef>
                <a:spcPts val="5"/>
              </a:spcBef>
            </a:pPr>
            <a:r>
              <a:rPr dirty="0">
                <a:solidFill>
                  <a:srgbClr val="0000FF"/>
                </a:solidFill>
                <a:latin typeface="Georgia"/>
                <a:cs typeface="Georgia"/>
              </a:rPr>
              <a:t>La</a:t>
            </a:r>
            <a:r>
              <a:rPr spc="260" dirty="0">
                <a:solidFill>
                  <a:srgbClr val="0000FF"/>
                </a:solidFill>
                <a:latin typeface="Georgia"/>
                <a:cs typeface="Georgia"/>
              </a:rPr>
              <a:t> </a:t>
            </a:r>
            <a:r>
              <a:rPr dirty="0">
                <a:solidFill>
                  <a:srgbClr val="0000FF"/>
                </a:solidFill>
                <a:latin typeface="Georgia"/>
                <a:cs typeface="Georgia"/>
              </a:rPr>
              <a:t>propagazione</a:t>
            </a:r>
            <a:r>
              <a:rPr spc="280" dirty="0">
                <a:solidFill>
                  <a:srgbClr val="0000FF"/>
                </a:solidFill>
                <a:latin typeface="Georgia"/>
                <a:cs typeface="Georgia"/>
              </a:rPr>
              <a:t> </a:t>
            </a:r>
            <a:r>
              <a:rPr dirty="0">
                <a:solidFill>
                  <a:srgbClr val="0000FF"/>
                </a:solidFill>
                <a:latin typeface="Georgia"/>
                <a:cs typeface="Georgia"/>
              </a:rPr>
              <a:t>si</a:t>
            </a:r>
            <a:r>
              <a:rPr spc="290" dirty="0">
                <a:solidFill>
                  <a:srgbClr val="0000FF"/>
                </a:solidFill>
                <a:latin typeface="Georgia"/>
                <a:cs typeface="Georgia"/>
              </a:rPr>
              <a:t> </a:t>
            </a:r>
            <a:r>
              <a:rPr dirty="0">
                <a:solidFill>
                  <a:srgbClr val="0000FF"/>
                </a:solidFill>
                <a:latin typeface="Georgia"/>
                <a:cs typeface="Georgia"/>
              </a:rPr>
              <a:t>arresta</a:t>
            </a:r>
            <a:r>
              <a:rPr spc="275" dirty="0">
                <a:solidFill>
                  <a:srgbClr val="0000FF"/>
                </a:solidFill>
                <a:latin typeface="Georgia"/>
                <a:cs typeface="Georgia"/>
              </a:rPr>
              <a:t> </a:t>
            </a:r>
            <a:r>
              <a:rPr dirty="0">
                <a:solidFill>
                  <a:srgbClr val="0000FF"/>
                </a:solidFill>
                <a:latin typeface="Georgia"/>
                <a:cs typeface="Georgia"/>
              </a:rPr>
              <a:t>con</a:t>
            </a:r>
            <a:r>
              <a:rPr spc="285" dirty="0">
                <a:solidFill>
                  <a:srgbClr val="0000FF"/>
                </a:solidFill>
                <a:latin typeface="Georgia"/>
                <a:cs typeface="Georgia"/>
              </a:rPr>
              <a:t> </a:t>
            </a:r>
            <a:r>
              <a:rPr dirty="0">
                <a:solidFill>
                  <a:srgbClr val="0000FF"/>
                </a:solidFill>
                <a:latin typeface="Georgia"/>
                <a:cs typeface="Georgia"/>
              </a:rPr>
              <a:t>la</a:t>
            </a:r>
            <a:r>
              <a:rPr spc="275" dirty="0">
                <a:solidFill>
                  <a:srgbClr val="0000FF"/>
                </a:solidFill>
                <a:latin typeface="Georgia"/>
                <a:cs typeface="Georgia"/>
              </a:rPr>
              <a:t> </a:t>
            </a:r>
            <a:r>
              <a:rPr dirty="0">
                <a:solidFill>
                  <a:srgbClr val="0000FF"/>
                </a:solidFill>
                <a:latin typeface="Georgia"/>
                <a:cs typeface="Georgia"/>
              </a:rPr>
              <a:t>disattivazione</a:t>
            </a:r>
            <a:r>
              <a:rPr spc="295" dirty="0">
                <a:solidFill>
                  <a:srgbClr val="0000FF"/>
                </a:solidFill>
                <a:latin typeface="Georgia"/>
                <a:cs typeface="Georgia"/>
              </a:rPr>
              <a:t> </a:t>
            </a:r>
            <a:r>
              <a:rPr dirty="0">
                <a:solidFill>
                  <a:srgbClr val="0000FF"/>
                </a:solidFill>
                <a:latin typeface="Georgia"/>
                <a:cs typeface="Georgia"/>
              </a:rPr>
              <a:t>della</a:t>
            </a:r>
            <a:r>
              <a:rPr spc="285" dirty="0">
                <a:solidFill>
                  <a:srgbClr val="0000FF"/>
                </a:solidFill>
                <a:latin typeface="Georgia"/>
                <a:cs typeface="Georgia"/>
              </a:rPr>
              <a:t> </a:t>
            </a:r>
            <a:r>
              <a:rPr dirty="0">
                <a:solidFill>
                  <a:srgbClr val="0000FF"/>
                </a:solidFill>
                <a:latin typeface="Georgia"/>
                <a:cs typeface="Georgia"/>
              </a:rPr>
              <a:t>catena</a:t>
            </a:r>
            <a:r>
              <a:rPr spc="290" dirty="0">
                <a:solidFill>
                  <a:srgbClr val="0000FF"/>
                </a:solidFill>
                <a:latin typeface="Georgia"/>
                <a:cs typeface="Georgia"/>
              </a:rPr>
              <a:t> </a:t>
            </a:r>
            <a:r>
              <a:rPr dirty="0">
                <a:solidFill>
                  <a:srgbClr val="0000FF"/>
                </a:solidFill>
                <a:latin typeface="Georgia"/>
                <a:cs typeface="Georgia"/>
              </a:rPr>
              <a:t>in</a:t>
            </a:r>
            <a:r>
              <a:rPr spc="280" dirty="0">
                <a:solidFill>
                  <a:srgbClr val="0000FF"/>
                </a:solidFill>
                <a:latin typeface="Georgia"/>
                <a:cs typeface="Georgia"/>
              </a:rPr>
              <a:t> </a:t>
            </a:r>
            <a:r>
              <a:rPr dirty="0">
                <a:solidFill>
                  <a:srgbClr val="0000FF"/>
                </a:solidFill>
                <a:latin typeface="Georgia"/>
                <a:cs typeface="Georgia"/>
              </a:rPr>
              <a:t>crescita,</a:t>
            </a:r>
            <a:r>
              <a:rPr spc="285" dirty="0">
                <a:solidFill>
                  <a:srgbClr val="0000FF"/>
                </a:solidFill>
                <a:latin typeface="Georgia"/>
                <a:cs typeface="Georgia"/>
              </a:rPr>
              <a:t> </a:t>
            </a:r>
            <a:r>
              <a:rPr dirty="0" err="1">
                <a:solidFill>
                  <a:srgbClr val="0000FF"/>
                </a:solidFill>
                <a:latin typeface="Georgia"/>
                <a:cs typeface="Georgia"/>
              </a:rPr>
              <a:t>ottenendo</a:t>
            </a:r>
            <a:r>
              <a:rPr spc="285" dirty="0">
                <a:solidFill>
                  <a:srgbClr val="0000FF"/>
                </a:solidFill>
                <a:latin typeface="Georgia"/>
                <a:cs typeface="Georgia"/>
              </a:rPr>
              <a:t> </a:t>
            </a:r>
            <a:r>
              <a:rPr spc="-25" dirty="0" err="1">
                <a:solidFill>
                  <a:srgbClr val="0000FF"/>
                </a:solidFill>
                <a:latin typeface="Georgia"/>
                <a:cs typeface="Georgia"/>
              </a:rPr>
              <a:t>una</a:t>
            </a:r>
            <a:r>
              <a:rPr lang="en-CA" spc="-25" dirty="0">
                <a:solidFill>
                  <a:srgbClr val="0000FF"/>
                </a:solidFill>
                <a:latin typeface="Georgia"/>
                <a:cs typeface="Georgia"/>
              </a:rPr>
              <a:t> </a:t>
            </a:r>
            <a:r>
              <a:rPr spc="-10" dirty="0" err="1">
                <a:solidFill>
                  <a:srgbClr val="0000FF"/>
                </a:solidFill>
                <a:latin typeface="Georgia"/>
                <a:cs typeface="Georgia"/>
              </a:rPr>
              <a:t>macromolecola</a:t>
            </a:r>
            <a:r>
              <a:rPr spc="-5" dirty="0">
                <a:solidFill>
                  <a:srgbClr val="0000FF"/>
                </a:solidFill>
                <a:latin typeface="Georgia"/>
                <a:cs typeface="Georgia"/>
              </a:rPr>
              <a:t> </a:t>
            </a:r>
            <a:r>
              <a:rPr dirty="0">
                <a:solidFill>
                  <a:srgbClr val="0000FF"/>
                </a:solidFill>
                <a:latin typeface="Georgia"/>
                <a:cs typeface="Georgia"/>
              </a:rPr>
              <a:t>incapace</a:t>
            </a:r>
            <a:r>
              <a:rPr spc="-25" dirty="0">
                <a:solidFill>
                  <a:srgbClr val="0000FF"/>
                </a:solidFill>
                <a:latin typeface="Georgia"/>
                <a:cs typeface="Georgia"/>
              </a:rPr>
              <a:t> </a:t>
            </a:r>
            <a:r>
              <a:rPr dirty="0">
                <a:solidFill>
                  <a:srgbClr val="0000FF"/>
                </a:solidFill>
                <a:latin typeface="Georgia"/>
                <a:cs typeface="Georgia"/>
              </a:rPr>
              <a:t>di</a:t>
            </a:r>
            <a:r>
              <a:rPr spc="-40" dirty="0">
                <a:solidFill>
                  <a:srgbClr val="0000FF"/>
                </a:solidFill>
                <a:latin typeface="Georgia"/>
                <a:cs typeface="Georgia"/>
              </a:rPr>
              <a:t> </a:t>
            </a:r>
            <a:r>
              <a:rPr dirty="0" err="1">
                <a:solidFill>
                  <a:srgbClr val="0000FF"/>
                </a:solidFill>
                <a:latin typeface="Georgia"/>
                <a:cs typeface="Georgia"/>
              </a:rPr>
              <a:t>reagire</a:t>
            </a:r>
            <a:r>
              <a:rPr spc="-30" dirty="0">
                <a:solidFill>
                  <a:srgbClr val="0000FF"/>
                </a:solidFill>
                <a:latin typeface="Georgia"/>
                <a:cs typeface="Georgia"/>
              </a:rPr>
              <a:t> </a:t>
            </a:r>
            <a:r>
              <a:rPr dirty="0">
                <a:solidFill>
                  <a:srgbClr val="0000FF"/>
                </a:solidFill>
                <a:latin typeface="Georgia"/>
                <a:cs typeface="Georgia"/>
              </a:rPr>
              <a:t>con</a:t>
            </a:r>
            <a:r>
              <a:rPr spc="-45" dirty="0">
                <a:solidFill>
                  <a:srgbClr val="0000FF"/>
                </a:solidFill>
                <a:latin typeface="Georgia"/>
                <a:cs typeface="Georgia"/>
              </a:rPr>
              <a:t> </a:t>
            </a:r>
            <a:r>
              <a:rPr lang="en-CA" spc="-45" dirty="0" err="1">
                <a:solidFill>
                  <a:srgbClr val="0000FF"/>
                </a:solidFill>
                <a:latin typeface="Georgia"/>
                <a:cs typeface="Georgia"/>
              </a:rPr>
              <a:t>ulteriori</a:t>
            </a:r>
            <a:r>
              <a:rPr lang="en-CA" spc="-45" dirty="0">
                <a:solidFill>
                  <a:srgbClr val="0000FF"/>
                </a:solidFill>
                <a:latin typeface="Georgia"/>
                <a:cs typeface="Georgia"/>
              </a:rPr>
              <a:t> </a:t>
            </a:r>
            <a:r>
              <a:rPr dirty="0">
                <a:solidFill>
                  <a:srgbClr val="0000FF"/>
                </a:solidFill>
                <a:latin typeface="Georgia"/>
                <a:cs typeface="Georgia"/>
              </a:rPr>
              <a:t>monomer</a:t>
            </a:r>
            <a:r>
              <a:rPr lang="en-CA" dirty="0" err="1">
                <a:solidFill>
                  <a:srgbClr val="0000FF"/>
                </a:solidFill>
                <a:latin typeface="Georgia"/>
                <a:cs typeface="Georgia"/>
              </a:rPr>
              <a:t>i</a:t>
            </a:r>
            <a:r>
              <a:rPr spc="-10" dirty="0">
                <a:solidFill>
                  <a:srgbClr val="0000FF"/>
                </a:solidFill>
                <a:latin typeface="Georgia"/>
                <a:cs typeface="Georgia"/>
              </a:rPr>
              <a:t>.</a:t>
            </a:r>
            <a:endParaRPr dirty="0">
              <a:latin typeface="Georgia"/>
              <a:cs typeface="Georgia"/>
            </a:endParaRPr>
          </a:p>
          <a:p>
            <a:pPr>
              <a:lnSpc>
                <a:spcPct val="100000"/>
              </a:lnSpc>
              <a:spcBef>
                <a:spcPts val="40"/>
              </a:spcBef>
            </a:pPr>
            <a:endParaRPr sz="1600" dirty="0">
              <a:latin typeface="Georgia"/>
              <a:cs typeface="Georgia"/>
            </a:endParaRPr>
          </a:p>
          <a:p>
            <a:pPr marL="63500" marR="53975" algn="just">
              <a:lnSpc>
                <a:spcPct val="100000"/>
              </a:lnSpc>
              <a:spcBef>
                <a:spcPts val="5"/>
              </a:spcBef>
            </a:pPr>
            <a:r>
              <a:rPr dirty="0">
                <a:solidFill>
                  <a:srgbClr val="0000FF"/>
                </a:solidFill>
                <a:latin typeface="Georgia"/>
                <a:cs typeface="Georgia"/>
              </a:rPr>
              <a:t>La</a:t>
            </a:r>
            <a:r>
              <a:rPr spc="60" dirty="0">
                <a:solidFill>
                  <a:srgbClr val="0000FF"/>
                </a:solidFill>
                <a:latin typeface="Georgia"/>
                <a:cs typeface="Georgia"/>
              </a:rPr>
              <a:t> </a:t>
            </a:r>
            <a:r>
              <a:rPr dirty="0" err="1">
                <a:solidFill>
                  <a:srgbClr val="0000FF"/>
                </a:solidFill>
                <a:latin typeface="Georgia"/>
                <a:cs typeface="Georgia"/>
              </a:rPr>
              <a:t>sintesi</a:t>
            </a:r>
            <a:r>
              <a:rPr spc="75" dirty="0">
                <a:solidFill>
                  <a:srgbClr val="0000FF"/>
                </a:solidFill>
                <a:latin typeface="Georgia"/>
                <a:cs typeface="Georgia"/>
              </a:rPr>
              <a:t> </a:t>
            </a:r>
            <a:r>
              <a:rPr dirty="0">
                <a:solidFill>
                  <a:srgbClr val="0000FF"/>
                </a:solidFill>
                <a:latin typeface="Georgia"/>
                <a:cs typeface="Georgia"/>
              </a:rPr>
              <a:t>di</a:t>
            </a:r>
            <a:r>
              <a:rPr spc="70" dirty="0">
                <a:solidFill>
                  <a:srgbClr val="0000FF"/>
                </a:solidFill>
                <a:latin typeface="Georgia"/>
                <a:cs typeface="Georgia"/>
              </a:rPr>
              <a:t> </a:t>
            </a:r>
            <a:r>
              <a:rPr dirty="0" err="1">
                <a:solidFill>
                  <a:srgbClr val="0000FF"/>
                </a:solidFill>
                <a:latin typeface="Georgia"/>
                <a:cs typeface="Georgia"/>
              </a:rPr>
              <a:t>una</a:t>
            </a:r>
            <a:r>
              <a:rPr spc="70" dirty="0">
                <a:solidFill>
                  <a:srgbClr val="0000FF"/>
                </a:solidFill>
                <a:latin typeface="Georgia"/>
                <a:cs typeface="Georgia"/>
              </a:rPr>
              <a:t> </a:t>
            </a:r>
            <a:r>
              <a:rPr dirty="0">
                <a:solidFill>
                  <a:srgbClr val="0000FF"/>
                </a:solidFill>
                <a:latin typeface="Georgia"/>
                <a:cs typeface="Georgia"/>
              </a:rPr>
              <a:t>catena</a:t>
            </a:r>
            <a:r>
              <a:rPr spc="70" dirty="0">
                <a:solidFill>
                  <a:srgbClr val="0000FF"/>
                </a:solidFill>
                <a:latin typeface="Georgia"/>
                <a:cs typeface="Georgia"/>
              </a:rPr>
              <a:t> </a:t>
            </a:r>
            <a:r>
              <a:rPr dirty="0">
                <a:solidFill>
                  <a:srgbClr val="0000FF"/>
                </a:solidFill>
                <a:latin typeface="Georgia"/>
                <a:cs typeface="Georgia"/>
              </a:rPr>
              <a:t>di</a:t>
            </a:r>
            <a:r>
              <a:rPr spc="70" dirty="0">
                <a:solidFill>
                  <a:srgbClr val="0000FF"/>
                </a:solidFill>
                <a:latin typeface="Georgia"/>
                <a:cs typeface="Georgia"/>
              </a:rPr>
              <a:t> </a:t>
            </a:r>
            <a:r>
              <a:rPr dirty="0" err="1">
                <a:solidFill>
                  <a:srgbClr val="0000FF"/>
                </a:solidFill>
                <a:latin typeface="Georgia"/>
                <a:cs typeface="Georgia"/>
              </a:rPr>
              <a:t>alta</a:t>
            </a:r>
            <a:r>
              <a:rPr spc="70" dirty="0">
                <a:solidFill>
                  <a:srgbClr val="0000FF"/>
                </a:solidFill>
                <a:latin typeface="Georgia"/>
                <a:cs typeface="Georgia"/>
              </a:rPr>
              <a:t> </a:t>
            </a:r>
            <a:r>
              <a:rPr dirty="0" err="1">
                <a:solidFill>
                  <a:srgbClr val="0000FF"/>
                </a:solidFill>
                <a:latin typeface="Georgia"/>
                <a:cs typeface="Georgia"/>
              </a:rPr>
              <a:t>massa</a:t>
            </a:r>
            <a:r>
              <a:rPr spc="70" dirty="0">
                <a:solidFill>
                  <a:srgbClr val="0000FF"/>
                </a:solidFill>
                <a:latin typeface="Georgia"/>
                <a:cs typeface="Georgia"/>
              </a:rPr>
              <a:t> </a:t>
            </a:r>
            <a:r>
              <a:rPr dirty="0" err="1">
                <a:solidFill>
                  <a:srgbClr val="0000FF"/>
                </a:solidFill>
                <a:latin typeface="Georgia"/>
                <a:cs typeface="Georgia"/>
              </a:rPr>
              <a:t>molecolare</a:t>
            </a:r>
            <a:r>
              <a:rPr spc="75" dirty="0">
                <a:solidFill>
                  <a:srgbClr val="0000FF"/>
                </a:solidFill>
                <a:latin typeface="Georgia"/>
                <a:cs typeface="Georgia"/>
              </a:rPr>
              <a:t> </a:t>
            </a:r>
            <a:r>
              <a:rPr dirty="0" err="1">
                <a:solidFill>
                  <a:srgbClr val="0000FF"/>
                </a:solidFill>
                <a:latin typeface="Georgia"/>
                <a:cs typeface="Georgia"/>
              </a:rPr>
              <a:t>avviene</a:t>
            </a:r>
            <a:r>
              <a:rPr spc="70" dirty="0">
                <a:solidFill>
                  <a:srgbClr val="0000FF"/>
                </a:solidFill>
                <a:latin typeface="Georgia"/>
                <a:cs typeface="Georgia"/>
              </a:rPr>
              <a:t> </a:t>
            </a:r>
            <a:r>
              <a:rPr dirty="0">
                <a:solidFill>
                  <a:srgbClr val="0000FF"/>
                </a:solidFill>
                <a:latin typeface="Georgia"/>
                <a:cs typeface="Georgia"/>
              </a:rPr>
              <a:t>in</a:t>
            </a:r>
            <a:r>
              <a:rPr spc="70" dirty="0">
                <a:solidFill>
                  <a:srgbClr val="0000FF"/>
                </a:solidFill>
                <a:latin typeface="Georgia"/>
                <a:cs typeface="Georgia"/>
              </a:rPr>
              <a:t> </a:t>
            </a:r>
            <a:r>
              <a:rPr dirty="0">
                <a:solidFill>
                  <a:srgbClr val="0000FF"/>
                </a:solidFill>
                <a:latin typeface="Georgia"/>
                <a:cs typeface="Georgia"/>
              </a:rPr>
              <a:t>tempi</a:t>
            </a:r>
            <a:r>
              <a:rPr spc="75" dirty="0">
                <a:solidFill>
                  <a:srgbClr val="0000FF"/>
                </a:solidFill>
                <a:latin typeface="Georgia"/>
                <a:cs typeface="Georgia"/>
              </a:rPr>
              <a:t> </a:t>
            </a:r>
            <a:r>
              <a:rPr dirty="0">
                <a:solidFill>
                  <a:srgbClr val="0000FF"/>
                </a:solidFill>
                <a:latin typeface="Georgia"/>
                <a:cs typeface="Georgia"/>
              </a:rPr>
              <a:t>molto</a:t>
            </a:r>
            <a:r>
              <a:rPr spc="70" dirty="0">
                <a:solidFill>
                  <a:srgbClr val="0000FF"/>
                </a:solidFill>
                <a:latin typeface="Georgia"/>
                <a:cs typeface="Georgia"/>
              </a:rPr>
              <a:t> </a:t>
            </a:r>
            <a:r>
              <a:rPr dirty="0" err="1">
                <a:solidFill>
                  <a:srgbClr val="0000FF"/>
                </a:solidFill>
                <a:latin typeface="Georgia"/>
                <a:cs typeface="Georgia"/>
              </a:rPr>
              <a:t>brevi</a:t>
            </a:r>
            <a:r>
              <a:rPr dirty="0">
                <a:solidFill>
                  <a:srgbClr val="0000FF"/>
                </a:solidFill>
                <a:latin typeface="Georgia"/>
                <a:cs typeface="Georgia"/>
              </a:rPr>
              <a:t>,</a:t>
            </a:r>
            <a:r>
              <a:rPr spc="70" dirty="0">
                <a:solidFill>
                  <a:srgbClr val="0000FF"/>
                </a:solidFill>
                <a:latin typeface="Georgia"/>
                <a:cs typeface="Georgia"/>
              </a:rPr>
              <a:t> </a:t>
            </a:r>
            <a:r>
              <a:rPr spc="-25" dirty="0">
                <a:solidFill>
                  <a:srgbClr val="0000FF"/>
                </a:solidFill>
                <a:latin typeface="Georgia"/>
                <a:cs typeface="Georgia"/>
              </a:rPr>
              <a:t>la </a:t>
            </a:r>
            <a:r>
              <a:rPr dirty="0">
                <a:solidFill>
                  <a:srgbClr val="0000FF"/>
                </a:solidFill>
                <a:latin typeface="Georgia"/>
                <a:cs typeface="Georgia"/>
              </a:rPr>
              <a:t>scomparsa</a:t>
            </a:r>
            <a:r>
              <a:rPr spc="250" dirty="0">
                <a:solidFill>
                  <a:srgbClr val="0000FF"/>
                </a:solidFill>
                <a:latin typeface="Georgia"/>
                <a:cs typeface="Georgia"/>
              </a:rPr>
              <a:t> </a:t>
            </a:r>
            <a:r>
              <a:rPr dirty="0">
                <a:solidFill>
                  <a:srgbClr val="0000FF"/>
                </a:solidFill>
                <a:latin typeface="Georgia"/>
                <a:cs typeface="Georgia"/>
              </a:rPr>
              <a:t>del</a:t>
            </a:r>
            <a:r>
              <a:rPr spc="245" dirty="0">
                <a:solidFill>
                  <a:srgbClr val="0000FF"/>
                </a:solidFill>
                <a:latin typeface="Georgia"/>
                <a:cs typeface="Georgia"/>
              </a:rPr>
              <a:t> </a:t>
            </a:r>
            <a:r>
              <a:rPr dirty="0">
                <a:solidFill>
                  <a:srgbClr val="0000FF"/>
                </a:solidFill>
                <a:latin typeface="Georgia"/>
                <a:cs typeface="Georgia"/>
              </a:rPr>
              <a:t>monomero,</a:t>
            </a:r>
            <a:r>
              <a:rPr spc="260" dirty="0">
                <a:solidFill>
                  <a:srgbClr val="0000FF"/>
                </a:solidFill>
                <a:latin typeface="Georgia"/>
                <a:cs typeface="Georgia"/>
              </a:rPr>
              <a:t> </a:t>
            </a:r>
            <a:r>
              <a:rPr dirty="0">
                <a:solidFill>
                  <a:srgbClr val="0000FF"/>
                </a:solidFill>
                <a:latin typeface="Georgia"/>
                <a:cs typeface="Georgia"/>
              </a:rPr>
              <a:t>invece,</a:t>
            </a:r>
            <a:r>
              <a:rPr spc="240" dirty="0">
                <a:solidFill>
                  <a:srgbClr val="0000FF"/>
                </a:solidFill>
                <a:latin typeface="Georgia"/>
                <a:cs typeface="Georgia"/>
              </a:rPr>
              <a:t> </a:t>
            </a:r>
            <a:r>
              <a:rPr dirty="0">
                <a:solidFill>
                  <a:srgbClr val="0000FF"/>
                </a:solidFill>
                <a:latin typeface="Georgia"/>
                <a:cs typeface="Georgia"/>
              </a:rPr>
              <a:t>richiede</a:t>
            </a:r>
            <a:r>
              <a:rPr spc="240" dirty="0">
                <a:solidFill>
                  <a:srgbClr val="0000FF"/>
                </a:solidFill>
                <a:latin typeface="Georgia"/>
                <a:cs typeface="Georgia"/>
              </a:rPr>
              <a:t> </a:t>
            </a:r>
            <a:r>
              <a:rPr dirty="0">
                <a:solidFill>
                  <a:srgbClr val="0000FF"/>
                </a:solidFill>
                <a:latin typeface="Georgia"/>
                <a:cs typeface="Georgia"/>
              </a:rPr>
              <a:t>tempi</a:t>
            </a:r>
            <a:r>
              <a:rPr spc="225" dirty="0">
                <a:solidFill>
                  <a:srgbClr val="0000FF"/>
                </a:solidFill>
                <a:latin typeface="Georgia"/>
                <a:cs typeface="Georgia"/>
              </a:rPr>
              <a:t> </a:t>
            </a:r>
            <a:r>
              <a:rPr dirty="0">
                <a:solidFill>
                  <a:srgbClr val="0000FF"/>
                </a:solidFill>
                <a:latin typeface="Georgia"/>
                <a:cs typeface="Georgia"/>
              </a:rPr>
              <a:t>più</a:t>
            </a:r>
            <a:r>
              <a:rPr spc="250" dirty="0">
                <a:solidFill>
                  <a:srgbClr val="0000FF"/>
                </a:solidFill>
                <a:latin typeface="Georgia"/>
                <a:cs typeface="Georgia"/>
              </a:rPr>
              <a:t> </a:t>
            </a:r>
            <a:r>
              <a:rPr dirty="0">
                <a:solidFill>
                  <a:srgbClr val="0000FF"/>
                </a:solidFill>
                <a:latin typeface="Georgia"/>
                <a:cs typeface="Georgia"/>
              </a:rPr>
              <a:t>lunghi,</a:t>
            </a:r>
            <a:r>
              <a:rPr spc="240" dirty="0">
                <a:solidFill>
                  <a:srgbClr val="0000FF"/>
                </a:solidFill>
                <a:latin typeface="Georgia"/>
                <a:cs typeface="Georgia"/>
              </a:rPr>
              <a:t> </a:t>
            </a:r>
            <a:r>
              <a:rPr dirty="0">
                <a:solidFill>
                  <a:srgbClr val="0000FF"/>
                </a:solidFill>
                <a:latin typeface="Georgia"/>
                <a:cs typeface="Georgia"/>
              </a:rPr>
              <a:t>in</a:t>
            </a:r>
            <a:r>
              <a:rPr spc="250" dirty="0">
                <a:solidFill>
                  <a:srgbClr val="0000FF"/>
                </a:solidFill>
                <a:latin typeface="Georgia"/>
                <a:cs typeface="Georgia"/>
              </a:rPr>
              <a:t> </a:t>
            </a:r>
            <a:r>
              <a:rPr dirty="0">
                <a:solidFill>
                  <a:srgbClr val="0000FF"/>
                </a:solidFill>
                <a:latin typeface="Georgia"/>
                <a:cs typeface="Georgia"/>
              </a:rPr>
              <a:t>quanto</a:t>
            </a:r>
            <a:r>
              <a:rPr spc="235" dirty="0">
                <a:solidFill>
                  <a:srgbClr val="0000FF"/>
                </a:solidFill>
                <a:latin typeface="Georgia"/>
                <a:cs typeface="Georgia"/>
              </a:rPr>
              <a:t> </a:t>
            </a:r>
            <a:r>
              <a:rPr dirty="0">
                <a:solidFill>
                  <a:srgbClr val="0000FF"/>
                </a:solidFill>
                <a:latin typeface="Georgia"/>
                <a:cs typeface="Georgia"/>
              </a:rPr>
              <a:t>nell’ambiente</a:t>
            </a:r>
            <a:r>
              <a:rPr spc="245" dirty="0">
                <a:solidFill>
                  <a:srgbClr val="0000FF"/>
                </a:solidFill>
                <a:latin typeface="Georgia"/>
                <a:cs typeface="Georgia"/>
              </a:rPr>
              <a:t> </a:t>
            </a:r>
            <a:r>
              <a:rPr spc="-25" dirty="0">
                <a:solidFill>
                  <a:srgbClr val="0000FF"/>
                </a:solidFill>
                <a:latin typeface="Georgia"/>
                <a:cs typeface="Georgia"/>
              </a:rPr>
              <a:t>di </a:t>
            </a:r>
            <a:r>
              <a:rPr dirty="0">
                <a:solidFill>
                  <a:srgbClr val="0000FF"/>
                </a:solidFill>
                <a:latin typeface="Georgia"/>
                <a:cs typeface="Georgia"/>
              </a:rPr>
              <a:t>reazione</a:t>
            </a:r>
            <a:r>
              <a:rPr spc="-30" dirty="0">
                <a:solidFill>
                  <a:srgbClr val="0000FF"/>
                </a:solidFill>
                <a:latin typeface="Georgia"/>
                <a:cs typeface="Georgia"/>
              </a:rPr>
              <a:t> </a:t>
            </a:r>
            <a:r>
              <a:rPr dirty="0">
                <a:solidFill>
                  <a:srgbClr val="0000FF"/>
                </a:solidFill>
                <a:latin typeface="Georgia"/>
                <a:cs typeface="Georgia"/>
              </a:rPr>
              <a:t>è</a:t>
            </a:r>
            <a:r>
              <a:rPr spc="-50" dirty="0">
                <a:solidFill>
                  <a:srgbClr val="0000FF"/>
                </a:solidFill>
                <a:latin typeface="Georgia"/>
                <a:cs typeface="Georgia"/>
              </a:rPr>
              <a:t> </a:t>
            </a:r>
            <a:r>
              <a:rPr dirty="0">
                <a:solidFill>
                  <a:srgbClr val="0000FF"/>
                </a:solidFill>
                <a:latin typeface="Georgia"/>
                <a:cs typeface="Georgia"/>
              </a:rPr>
              <a:t>sempre</a:t>
            </a:r>
            <a:r>
              <a:rPr spc="-25" dirty="0">
                <a:solidFill>
                  <a:srgbClr val="0000FF"/>
                </a:solidFill>
                <a:latin typeface="Georgia"/>
                <a:cs typeface="Georgia"/>
              </a:rPr>
              <a:t> </a:t>
            </a:r>
            <a:r>
              <a:rPr dirty="0">
                <a:solidFill>
                  <a:srgbClr val="0000FF"/>
                </a:solidFill>
                <a:latin typeface="Georgia"/>
                <a:cs typeface="Georgia"/>
              </a:rPr>
              <a:t>presente</a:t>
            </a:r>
            <a:r>
              <a:rPr spc="-40" dirty="0">
                <a:solidFill>
                  <a:srgbClr val="0000FF"/>
                </a:solidFill>
                <a:latin typeface="Georgia"/>
                <a:cs typeface="Georgia"/>
              </a:rPr>
              <a:t> </a:t>
            </a:r>
            <a:r>
              <a:rPr dirty="0">
                <a:solidFill>
                  <a:srgbClr val="0000FF"/>
                </a:solidFill>
                <a:latin typeface="Georgia"/>
                <a:cs typeface="Georgia"/>
              </a:rPr>
              <a:t>una</a:t>
            </a:r>
            <a:r>
              <a:rPr spc="-30" dirty="0">
                <a:solidFill>
                  <a:srgbClr val="0000FF"/>
                </a:solidFill>
                <a:latin typeface="Georgia"/>
                <a:cs typeface="Georgia"/>
              </a:rPr>
              <a:t> </a:t>
            </a:r>
            <a:r>
              <a:rPr dirty="0">
                <a:solidFill>
                  <a:srgbClr val="0000FF"/>
                </a:solidFill>
                <a:latin typeface="Georgia"/>
                <a:cs typeface="Georgia"/>
              </a:rPr>
              <a:t>certa</a:t>
            </a:r>
            <a:r>
              <a:rPr spc="-35" dirty="0">
                <a:solidFill>
                  <a:srgbClr val="0000FF"/>
                </a:solidFill>
                <a:latin typeface="Georgia"/>
                <a:cs typeface="Georgia"/>
              </a:rPr>
              <a:t> </a:t>
            </a:r>
            <a:r>
              <a:rPr dirty="0">
                <a:solidFill>
                  <a:srgbClr val="0000FF"/>
                </a:solidFill>
                <a:latin typeface="Georgia"/>
                <a:cs typeface="Georgia"/>
              </a:rPr>
              <a:t>quantità</a:t>
            </a:r>
            <a:r>
              <a:rPr spc="-25" dirty="0">
                <a:solidFill>
                  <a:srgbClr val="0000FF"/>
                </a:solidFill>
                <a:latin typeface="Georgia"/>
                <a:cs typeface="Georgia"/>
              </a:rPr>
              <a:t> </a:t>
            </a:r>
            <a:r>
              <a:rPr dirty="0">
                <a:solidFill>
                  <a:srgbClr val="0000FF"/>
                </a:solidFill>
                <a:latin typeface="Georgia"/>
                <a:cs typeface="Georgia"/>
              </a:rPr>
              <a:t>di</a:t>
            </a:r>
            <a:r>
              <a:rPr spc="-35" dirty="0">
                <a:solidFill>
                  <a:srgbClr val="0000FF"/>
                </a:solidFill>
                <a:latin typeface="Georgia"/>
                <a:cs typeface="Georgia"/>
              </a:rPr>
              <a:t> </a:t>
            </a:r>
            <a:r>
              <a:rPr dirty="0">
                <a:solidFill>
                  <a:srgbClr val="0000FF"/>
                </a:solidFill>
                <a:latin typeface="Georgia"/>
                <a:cs typeface="Georgia"/>
              </a:rPr>
              <a:t>monomero</a:t>
            </a:r>
            <a:r>
              <a:rPr spc="-35" dirty="0">
                <a:solidFill>
                  <a:srgbClr val="0000FF"/>
                </a:solidFill>
                <a:latin typeface="Georgia"/>
                <a:cs typeface="Georgia"/>
              </a:rPr>
              <a:t> </a:t>
            </a:r>
            <a:r>
              <a:rPr dirty="0">
                <a:solidFill>
                  <a:srgbClr val="0000FF"/>
                </a:solidFill>
                <a:latin typeface="Georgia"/>
                <a:cs typeface="Georgia"/>
              </a:rPr>
              <a:t>che</a:t>
            </a:r>
            <a:r>
              <a:rPr spc="-30" dirty="0">
                <a:solidFill>
                  <a:srgbClr val="0000FF"/>
                </a:solidFill>
                <a:latin typeface="Georgia"/>
                <a:cs typeface="Georgia"/>
              </a:rPr>
              <a:t> </a:t>
            </a:r>
            <a:r>
              <a:rPr dirty="0">
                <a:solidFill>
                  <a:srgbClr val="0000FF"/>
                </a:solidFill>
                <a:latin typeface="Georgia"/>
                <a:cs typeface="Georgia"/>
              </a:rPr>
              <a:t>non</a:t>
            </a:r>
            <a:r>
              <a:rPr spc="-55" dirty="0">
                <a:solidFill>
                  <a:srgbClr val="0000FF"/>
                </a:solidFill>
                <a:latin typeface="Georgia"/>
                <a:cs typeface="Georgia"/>
              </a:rPr>
              <a:t> </a:t>
            </a:r>
            <a:r>
              <a:rPr dirty="0">
                <a:solidFill>
                  <a:srgbClr val="0000FF"/>
                </a:solidFill>
                <a:latin typeface="Georgia"/>
                <a:cs typeface="Georgia"/>
              </a:rPr>
              <a:t>ha</a:t>
            </a:r>
            <a:r>
              <a:rPr spc="-35" dirty="0">
                <a:solidFill>
                  <a:srgbClr val="0000FF"/>
                </a:solidFill>
                <a:latin typeface="Georgia"/>
                <a:cs typeface="Georgia"/>
              </a:rPr>
              <a:t> </a:t>
            </a:r>
            <a:r>
              <a:rPr spc="-10" dirty="0">
                <a:solidFill>
                  <a:srgbClr val="0000FF"/>
                </a:solidFill>
                <a:latin typeface="Georgia"/>
                <a:cs typeface="Georgia"/>
              </a:rPr>
              <a:t>reagito.</a:t>
            </a:r>
            <a:endParaRPr dirty="0">
              <a:latin typeface="Georgia"/>
              <a:cs typeface="Georgia"/>
            </a:endParaRPr>
          </a:p>
          <a:p>
            <a:pPr>
              <a:lnSpc>
                <a:spcPct val="100000"/>
              </a:lnSpc>
            </a:pPr>
            <a:endParaRPr sz="1650" dirty="0">
              <a:latin typeface="Georgia"/>
              <a:cs typeface="Georgia"/>
            </a:endParaRPr>
          </a:p>
          <a:p>
            <a:pPr marR="337185" algn="ctr">
              <a:lnSpc>
                <a:spcPts val="2055"/>
              </a:lnSpc>
              <a:tabLst>
                <a:tab pos="1226185" algn="l"/>
              </a:tabLst>
            </a:pPr>
            <a:r>
              <a:rPr sz="2400" dirty="0">
                <a:solidFill>
                  <a:srgbClr val="0000FF"/>
                </a:solidFill>
                <a:latin typeface="Cambria Math"/>
                <a:cs typeface="Cambria Math"/>
              </a:rPr>
              <a:t>𝑴</a:t>
            </a:r>
            <a:r>
              <a:rPr sz="2625" baseline="28571" dirty="0">
                <a:solidFill>
                  <a:srgbClr val="0000FF"/>
                </a:solidFill>
                <a:latin typeface="Cambria Math"/>
                <a:cs typeface="Cambria Math"/>
              </a:rPr>
              <a:t>∗</a:t>
            </a:r>
            <a:r>
              <a:rPr sz="2625" spc="104" baseline="28571" dirty="0">
                <a:solidFill>
                  <a:srgbClr val="0000FF"/>
                </a:solidFill>
                <a:latin typeface="Cambria Math"/>
                <a:cs typeface="Cambria Math"/>
              </a:rPr>
              <a:t>  </a:t>
            </a:r>
            <a:r>
              <a:rPr sz="2400" dirty="0">
                <a:solidFill>
                  <a:srgbClr val="0000FF"/>
                </a:solidFill>
                <a:latin typeface="Cambria Math"/>
                <a:cs typeface="Cambria Math"/>
              </a:rPr>
              <a:t>+</a:t>
            </a:r>
            <a:r>
              <a:rPr sz="2400" spc="-10" dirty="0">
                <a:solidFill>
                  <a:srgbClr val="0000FF"/>
                </a:solidFill>
                <a:latin typeface="Cambria Math"/>
                <a:cs typeface="Cambria Math"/>
              </a:rPr>
              <a:t> </a:t>
            </a:r>
            <a:r>
              <a:rPr sz="2400" spc="-50" dirty="0">
                <a:solidFill>
                  <a:srgbClr val="0000FF"/>
                </a:solidFill>
                <a:latin typeface="Cambria Math"/>
                <a:cs typeface="Cambria Math"/>
              </a:rPr>
              <a:t>𝑴</a:t>
            </a:r>
            <a:r>
              <a:rPr sz="2400" dirty="0">
                <a:solidFill>
                  <a:srgbClr val="0000FF"/>
                </a:solidFill>
                <a:latin typeface="Cambria Math"/>
                <a:cs typeface="Cambria Math"/>
              </a:rPr>
              <a:t>	→</a:t>
            </a:r>
            <a:r>
              <a:rPr sz="2400" spc="125" dirty="0">
                <a:solidFill>
                  <a:srgbClr val="0000FF"/>
                </a:solidFill>
                <a:latin typeface="Cambria Math"/>
                <a:cs typeface="Cambria Math"/>
              </a:rPr>
              <a:t> </a:t>
            </a:r>
            <a:r>
              <a:rPr sz="2400" spc="-25" dirty="0">
                <a:solidFill>
                  <a:srgbClr val="0000FF"/>
                </a:solidFill>
                <a:latin typeface="Cambria Math"/>
                <a:cs typeface="Cambria Math"/>
              </a:rPr>
              <a:t>𝑴</a:t>
            </a:r>
            <a:r>
              <a:rPr sz="2625" spc="-37" baseline="30158" dirty="0">
                <a:solidFill>
                  <a:srgbClr val="0000FF"/>
                </a:solidFill>
                <a:latin typeface="Cambria Math"/>
                <a:cs typeface="Cambria Math"/>
              </a:rPr>
              <a:t>∗</a:t>
            </a:r>
            <a:endParaRPr sz="2625" baseline="30158" dirty="0">
              <a:latin typeface="Cambria Math"/>
              <a:cs typeface="Cambria Math"/>
            </a:endParaRPr>
          </a:p>
          <a:p>
            <a:pPr marL="264160" algn="ctr">
              <a:lnSpc>
                <a:spcPts val="1275"/>
              </a:lnSpc>
              <a:tabLst>
                <a:tab pos="1830705" algn="l"/>
              </a:tabLst>
            </a:pPr>
            <a:r>
              <a:rPr sz="2625" spc="-75" baseline="3174" dirty="0">
                <a:solidFill>
                  <a:srgbClr val="0000FF"/>
                </a:solidFill>
                <a:latin typeface="Cambria Math"/>
                <a:cs typeface="Cambria Math"/>
              </a:rPr>
              <a:t>𝒏</a:t>
            </a:r>
            <a:r>
              <a:rPr sz="2625" baseline="3174" dirty="0">
                <a:solidFill>
                  <a:srgbClr val="0000FF"/>
                </a:solidFill>
                <a:latin typeface="Cambria Math"/>
                <a:cs typeface="Cambria Math"/>
              </a:rPr>
              <a:t>	</a:t>
            </a:r>
            <a:r>
              <a:rPr sz="1750" spc="-25" dirty="0">
                <a:solidFill>
                  <a:srgbClr val="0000FF"/>
                </a:solidFill>
                <a:latin typeface="Cambria Math"/>
                <a:cs typeface="Cambria Math"/>
              </a:rPr>
              <a:t>𝒏+𝟏</a:t>
            </a:r>
            <a:endParaRPr sz="1750" dirty="0">
              <a:latin typeface="Cambria Math"/>
              <a:cs typeface="Cambria Math"/>
            </a:endParaRPr>
          </a:p>
          <a:p>
            <a:pPr marL="63500" marR="55880" algn="just">
              <a:lnSpc>
                <a:spcPct val="100000"/>
              </a:lnSpc>
              <a:spcBef>
                <a:spcPts val="1520"/>
              </a:spcBef>
            </a:pPr>
            <a:r>
              <a:rPr dirty="0">
                <a:solidFill>
                  <a:srgbClr val="0000FF"/>
                </a:solidFill>
                <a:latin typeface="Georgia"/>
                <a:cs typeface="Georgia"/>
              </a:rPr>
              <a:t>In</a:t>
            </a:r>
            <a:r>
              <a:rPr spc="75" dirty="0">
                <a:solidFill>
                  <a:srgbClr val="0000FF"/>
                </a:solidFill>
                <a:latin typeface="Georgia"/>
                <a:cs typeface="Georgia"/>
              </a:rPr>
              <a:t> </a:t>
            </a:r>
            <a:r>
              <a:rPr dirty="0">
                <a:solidFill>
                  <a:srgbClr val="0000FF"/>
                </a:solidFill>
                <a:latin typeface="Georgia"/>
                <a:cs typeface="Georgia"/>
              </a:rPr>
              <a:t>questo</a:t>
            </a:r>
            <a:r>
              <a:rPr spc="65" dirty="0">
                <a:solidFill>
                  <a:srgbClr val="0000FF"/>
                </a:solidFill>
                <a:latin typeface="Georgia"/>
                <a:cs typeface="Georgia"/>
              </a:rPr>
              <a:t> </a:t>
            </a:r>
            <a:r>
              <a:rPr dirty="0">
                <a:solidFill>
                  <a:srgbClr val="0000FF"/>
                </a:solidFill>
                <a:latin typeface="Georgia"/>
                <a:cs typeface="Georgia"/>
              </a:rPr>
              <a:t>tipo</a:t>
            </a:r>
            <a:r>
              <a:rPr spc="85" dirty="0">
                <a:solidFill>
                  <a:srgbClr val="0000FF"/>
                </a:solidFill>
                <a:latin typeface="Georgia"/>
                <a:cs typeface="Georgia"/>
              </a:rPr>
              <a:t> </a:t>
            </a:r>
            <a:r>
              <a:rPr dirty="0">
                <a:solidFill>
                  <a:srgbClr val="0000FF"/>
                </a:solidFill>
                <a:latin typeface="Georgia"/>
                <a:cs typeface="Georgia"/>
              </a:rPr>
              <a:t>di</a:t>
            </a:r>
            <a:r>
              <a:rPr spc="75" dirty="0">
                <a:solidFill>
                  <a:srgbClr val="0000FF"/>
                </a:solidFill>
                <a:latin typeface="Georgia"/>
                <a:cs typeface="Georgia"/>
              </a:rPr>
              <a:t> </a:t>
            </a:r>
            <a:r>
              <a:rPr dirty="0">
                <a:solidFill>
                  <a:srgbClr val="0000FF"/>
                </a:solidFill>
                <a:latin typeface="Georgia"/>
                <a:cs typeface="Georgia"/>
              </a:rPr>
              <a:t>reazioni</a:t>
            </a:r>
            <a:r>
              <a:rPr spc="75" dirty="0">
                <a:solidFill>
                  <a:srgbClr val="0000FF"/>
                </a:solidFill>
                <a:latin typeface="Georgia"/>
                <a:cs typeface="Georgia"/>
              </a:rPr>
              <a:t> </a:t>
            </a:r>
            <a:r>
              <a:rPr dirty="0">
                <a:solidFill>
                  <a:srgbClr val="0000FF"/>
                </a:solidFill>
                <a:latin typeface="Georgia"/>
                <a:cs typeface="Georgia"/>
              </a:rPr>
              <a:t>si</a:t>
            </a:r>
            <a:r>
              <a:rPr spc="70" dirty="0">
                <a:solidFill>
                  <a:srgbClr val="0000FF"/>
                </a:solidFill>
                <a:latin typeface="Georgia"/>
                <a:cs typeface="Georgia"/>
              </a:rPr>
              <a:t> </a:t>
            </a:r>
            <a:r>
              <a:rPr dirty="0">
                <a:solidFill>
                  <a:srgbClr val="0000FF"/>
                </a:solidFill>
                <a:latin typeface="Georgia"/>
                <a:cs typeface="Georgia"/>
              </a:rPr>
              <a:t>ottengono</a:t>
            </a:r>
            <a:r>
              <a:rPr spc="70" dirty="0">
                <a:solidFill>
                  <a:srgbClr val="0000FF"/>
                </a:solidFill>
                <a:latin typeface="Georgia"/>
                <a:cs typeface="Georgia"/>
              </a:rPr>
              <a:t> </a:t>
            </a:r>
            <a:r>
              <a:rPr dirty="0">
                <a:solidFill>
                  <a:srgbClr val="0000FF"/>
                </a:solidFill>
                <a:latin typeface="Georgia"/>
                <a:cs typeface="Georgia"/>
              </a:rPr>
              <a:t>fin</a:t>
            </a:r>
            <a:r>
              <a:rPr spc="85" dirty="0">
                <a:solidFill>
                  <a:srgbClr val="0000FF"/>
                </a:solidFill>
                <a:latin typeface="Georgia"/>
                <a:cs typeface="Georgia"/>
              </a:rPr>
              <a:t> </a:t>
            </a:r>
            <a:r>
              <a:rPr dirty="0">
                <a:solidFill>
                  <a:srgbClr val="0000FF"/>
                </a:solidFill>
                <a:latin typeface="Georgia"/>
                <a:cs typeface="Georgia"/>
              </a:rPr>
              <a:t>dall’inizio</a:t>
            </a:r>
            <a:r>
              <a:rPr spc="80" dirty="0">
                <a:solidFill>
                  <a:srgbClr val="0000FF"/>
                </a:solidFill>
                <a:latin typeface="Georgia"/>
                <a:cs typeface="Georgia"/>
              </a:rPr>
              <a:t> </a:t>
            </a:r>
            <a:r>
              <a:rPr dirty="0">
                <a:solidFill>
                  <a:srgbClr val="0000FF"/>
                </a:solidFill>
                <a:latin typeface="Georgia"/>
                <a:cs typeface="Georgia"/>
              </a:rPr>
              <a:t>alti</a:t>
            </a:r>
            <a:r>
              <a:rPr spc="75" dirty="0">
                <a:solidFill>
                  <a:srgbClr val="0000FF"/>
                </a:solidFill>
                <a:latin typeface="Georgia"/>
                <a:cs typeface="Georgia"/>
              </a:rPr>
              <a:t> </a:t>
            </a:r>
            <a:r>
              <a:rPr dirty="0">
                <a:solidFill>
                  <a:srgbClr val="0000FF"/>
                </a:solidFill>
                <a:latin typeface="Georgia"/>
                <a:cs typeface="Georgia"/>
              </a:rPr>
              <a:t>pesi</a:t>
            </a:r>
            <a:r>
              <a:rPr spc="80" dirty="0">
                <a:solidFill>
                  <a:srgbClr val="0000FF"/>
                </a:solidFill>
                <a:latin typeface="Georgia"/>
                <a:cs typeface="Georgia"/>
              </a:rPr>
              <a:t> </a:t>
            </a:r>
            <a:r>
              <a:rPr dirty="0">
                <a:solidFill>
                  <a:srgbClr val="0000FF"/>
                </a:solidFill>
                <a:latin typeface="Georgia"/>
                <a:cs typeface="Georgia"/>
              </a:rPr>
              <a:t>molecolari,</a:t>
            </a:r>
            <a:r>
              <a:rPr spc="90" dirty="0">
                <a:solidFill>
                  <a:srgbClr val="0000FF"/>
                </a:solidFill>
                <a:latin typeface="Georgia"/>
                <a:cs typeface="Georgia"/>
              </a:rPr>
              <a:t> </a:t>
            </a:r>
            <a:r>
              <a:rPr dirty="0">
                <a:solidFill>
                  <a:srgbClr val="0000FF"/>
                </a:solidFill>
                <a:latin typeface="Georgia"/>
                <a:cs typeface="Georgia"/>
              </a:rPr>
              <a:t>ma</a:t>
            </a:r>
            <a:r>
              <a:rPr spc="70" dirty="0">
                <a:solidFill>
                  <a:srgbClr val="0000FF"/>
                </a:solidFill>
                <a:latin typeface="Georgia"/>
                <a:cs typeface="Georgia"/>
              </a:rPr>
              <a:t> </a:t>
            </a:r>
            <a:r>
              <a:rPr spc="-10" dirty="0">
                <a:solidFill>
                  <a:srgbClr val="0000FF"/>
                </a:solidFill>
                <a:latin typeface="Georgia"/>
                <a:cs typeface="Georgia"/>
              </a:rPr>
              <a:t>all’aumentare </a:t>
            </a:r>
            <a:r>
              <a:rPr dirty="0">
                <a:solidFill>
                  <a:srgbClr val="0000FF"/>
                </a:solidFill>
                <a:latin typeface="Georgia"/>
                <a:cs typeface="Georgia"/>
              </a:rPr>
              <a:t>della</a:t>
            </a:r>
            <a:r>
              <a:rPr spc="20" dirty="0">
                <a:solidFill>
                  <a:srgbClr val="0000FF"/>
                </a:solidFill>
                <a:latin typeface="Georgia"/>
                <a:cs typeface="Georgia"/>
              </a:rPr>
              <a:t> </a:t>
            </a:r>
            <a:r>
              <a:rPr dirty="0">
                <a:solidFill>
                  <a:srgbClr val="0000FF"/>
                </a:solidFill>
                <a:latin typeface="Georgia"/>
                <a:cs typeface="Georgia"/>
              </a:rPr>
              <a:t>quantità</a:t>
            </a:r>
            <a:r>
              <a:rPr spc="10" dirty="0">
                <a:solidFill>
                  <a:srgbClr val="0000FF"/>
                </a:solidFill>
                <a:latin typeface="Georgia"/>
                <a:cs typeface="Georgia"/>
              </a:rPr>
              <a:t> </a:t>
            </a:r>
            <a:r>
              <a:rPr dirty="0">
                <a:solidFill>
                  <a:srgbClr val="0000FF"/>
                </a:solidFill>
                <a:latin typeface="Georgia"/>
                <a:cs typeface="Georgia"/>
              </a:rPr>
              <a:t>di</a:t>
            </a:r>
            <a:r>
              <a:rPr spc="5" dirty="0">
                <a:solidFill>
                  <a:srgbClr val="0000FF"/>
                </a:solidFill>
                <a:latin typeface="Georgia"/>
                <a:cs typeface="Georgia"/>
              </a:rPr>
              <a:t> </a:t>
            </a:r>
            <a:r>
              <a:rPr dirty="0">
                <a:solidFill>
                  <a:srgbClr val="0000FF"/>
                </a:solidFill>
                <a:latin typeface="Georgia"/>
                <a:cs typeface="Georgia"/>
              </a:rPr>
              <a:t>monomero</a:t>
            </a:r>
            <a:r>
              <a:rPr spc="10" dirty="0">
                <a:solidFill>
                  <a:srgbClr val="0000FF"/>
                </a:solidFill>
                <a:latin typeface="Georgia"/>
                <a:cs typeface="Georgia"/>
              </a:rPr>
              <a:t> </a:t>
            </a:r>
            <a:r>
              <a:rPr dirty="0">
                <a:solidFill>
                  <a:srgbClr val="0000FF"/>
                </a:solidFill>
                <a:latin typeface="Georgia"/>
                <a:cs typeface="Georgia"/>
              </a:rPr>
              <a:t>che</a:t>
            </a:r>
            <a:r>
              <a:rPr spc="15" dirty="0">
                <a:solidFill>
                  <a:srgbClr val="0000FF"/>
                </a:solidFill>
                <a:latin typeface="Georgia"/>
                <a:cs typeface="Georgia"/>
              </a:rPr>
              <a:t> </a:t>
            </a:r>
            <a:r>
              <a:rPr dirty="0">
                <a:solidFill>
                  <a:srgbClr val="0000FF"/>
                </a:solidFill>
                <a:latin typeface="Georgia"/>
                <a:cs typeface="Georgia"/>
              </a:rPr>
              <a:t>ha</a:t>
            </a:r>
            <a:r>
              <a:rPr spc="-5" dirty="0">
                <a:solidFill>
                  <a:srgbClr val="0000FF"/>
                </a:solidFill>
                <a:latin typeface="Georgia"/>
                <a:cs typeface="Georgia"/>
              </a:rPr>
              <a:t> </a:t>
            </a:r>
            <a:r>
              <a:rPr dirty="0">
                <a:solidFill>
                  <a:srgbClr val="0000FF"/>
                </a:solidFill>
                <a:latin typeface="Georgia"/>
                <a:cs typeface="Georgia"/>
              </a:rPr>
              <a:t>reagito </a:t>
            </a:r>
            <a:r>
              <a:rPr dirty="0">
                <a:solidFill>
                  <a:srgbClr val="FF0000"/>
                </a:solidFill>
                <a:latin typeface="Georgia"/>
                <a:cs typeface="Georgia"/>
              </a:rPr>
              <a:t>(</a:t>
            </a:r>
            <a:r>
              <a:rPr b="1" dirty="0">
                <a:solidFill>
                  <a:srgbClr val="FF0000"/>
                </a:solidFill>
                <a:latin typeface="Georgia"/>
                <a:cs typeface="Georgia"/>
              </a:rPr>
              <a:t>grado</a:t>
            </a:r>
            <a:r>
              <a:rPr b="1" spc="-10" dirty="0">
                <a:solidFill>
                  <a:srgbClr val="FF0000"/>
                </a:solidFill>
                <a:latin typeface="Georgia"/>
                <a:cs typeface="Georgia"/>
              </a:rPr>
              <a:t> </a:t>
            </a:r>
            <a:r>
              <a:rPr b="1" dirty="0">
                <a:solidFill>
                  <a:srgbClr val="FF0000"/>
                </a:solidFill>
                <a:latin typeface="Georgia"/>
                <a:cs typeface="Georgia"/>
              </a:rPr>
              <a:t>di</a:t>
            </a:r>
            <a:r>
              <a:rPr b="1" spc="-20" dirty="0">
                <a:solidFill>
                  <a:srgbClr val="FF0000"/>
                </a:solidFill>
                <a:latin typeface="Georgia"/>
                <a:cs typeface="Georgia"/>
              </a:rPr>
              <a:t> </a:t>
            </a:r>
            <a:r>
              <a:rPr b="1" dirty="0">
                <a:solidFill>
                  <a:srgbClr val="FF0000"/>
                </a:solidFill>
                <a:latin typeface="Georgia"/>
                <a:cs typeface="Georgia"/>
              </a:rPr>
              <a:t>conversione</a:t>
            </a:r>
            <a:r>
              <a:rPr dirty="0">
                <a:solidFill>
                  <a:srgbClr val="0000FF"/>
                </a:solidFill>
                <a:latin typeface="Georgia"/>
                <a:cs typeface="Georgia"/>
              </a:rPr>
              <a:t>)</a:t>
            </a:r>
            <a:r>
              <a:rPr spc="-5" dirty="0">
                <a:solidFill>
                  <a:srgbClr val="0000FF"/>
                </a:solidFill>
                <a:latin typeface="Georgia"/>
                <a:cs typeface="Georgia"/>
              </a:rPr>
              <a:t> </a:t>
            </a:r>
            <a:r>
              <a:rPr dirty="0">
                <a:solidFill>
                  <a:srgbClr val="0000FF"/>
                </a:solidFill>
                <a:latin typeface="Georgia"/>
                <a:cs typeface="Georgia"/>
              </a:rPr>
              <a:t>non</a:t>
            </a:r>
            <a:r>
              <a:rPr spc="15" dirty="0">
                <a:solidFill>
                  <a:srgbClr val="0000FF"/>
                </a:solidFill>
                <a:latin typeface="Georgia"/>
                <a:cs typeface="Georgia"/>
              </a:rPr>
              <a:t> </a:t>
            </a:r>
            <a:r>
              <a:rPr dirty="0">
                <a:solidFill>
                  <a:srgbClr val="0000FF"/>
                </a:solidFill>
                <a:latin typeface="Georgia"/>
                <a:cs typeface="Georgia"/>
              </a:rPr>
              <a:t>aumenta</a:t>
            </a:r>
            <a:r>
              <a:rPr spc="15" dirty="0">
                <a:solidFill>
                  <a:srgbClr val="0000FF"/>
                </a:solidFill>
                <a:latin typeface="Georgia"/>
                <a:cs typeface="Georgia"/>
              </a:rPr>
              <a:t> </a:t>
            </a:r>
            <a:r>
              <a:rPr dirty="0">
                <a:solidFill>
                  <a:srgbClr val="0000FF"/>
                </a:solidFill>
                <a:latin typeface="Georgia"/>
                <a:cs typeface="Georgia"/>
              </a:rPr>
              <a:t>il</a:t>
            </a:r>
            <a:r>
              <a:rPr spc="-10" dirty="0">
                <a:solidFill>
                  <a:srgbClr val="0000FF"/>
                </a:solidFill>
                <a:latin typeface="Georgia"/>
                <a:cs typeface="Georgia"/>
              </a:rPr>
              <a:t> grado </a:t>
            </a:r>
            <a:r>
              <a:rPr dirty="0">
                <a:solidFill>
                  <a:srgbClr val="0000FF"/>
                </a:solidFill>
                <a:latin typeface="Georgia"/>
                <a:cs typeface="Georgia"/>
              </a:rPr>
              <a:t>di</a:t>
            </a:r>
            <a:r>
              <a:rPr spc="-30" dirty="0">
                <a:solidFill>
                  <a:srgbClr val="0000FF"/>
                </a:solidFill>
                <a:latin typeface="Georgia"/>
                <a:cs typeface="Georgia"/>
              </a:rPr>
              <a:t> </a:t>
            </a:r>
            <a:r>
              <a:rPr dirty="0">
                <a:solidFill>
                  <a:srgbClr val="0000FF"/>
                </a:solidFill>
                <a:latin typeface="Georgia"/>
                <a:cs typeface="Georgia"/>
              </a:rPr>
              <a:t>polimerizzazione</a:t>
            </a:r>
            <a:r>
              <a:rPr spc="-20" dirty="0">
                <a:solidFill>
                  <a:srgbClr val="0000FF"/>
                </a:solidFill>
                <a:latin typeface="Georgia"/>
                <a:cs typeface="Georgia"/>
              </a:rPr>
              <a:t> </a:t>
            </a:r>
            <a:r>
              <a:rPr dirty="0">
                <a:solidFill>
                  <a:srgbClr val="0000FF"/>
                </a:solidFill>
                <a:latin typeface="Georgia"/>
                <a:cs typeface="Georgia"/>
              </a:rPr>
              <a:t>(</a:t>
            </a:r>
            <a:r>
              <a:rPr dirty="0">
                <a:solidFill>
                  <a:srgbClr val="FF0000"/>
                </a:solidFill>
                <a:latin typeface="Georgia"/>
                <a:cs typeface="Georgia"/>
              </a:rPr>
              <a:t>numero</a:t>
            </a:r>
            <a:r>
              <a:rPr spc="-10" dirty="0">
                <a:solidFill>
                  <a:srgbClr val="FF0000"/>
                </a:solidFill>
                <a:latin typeface="Georgia"/>
                <a:cs typeface="Georgia"/>
              </a:rPr>
              <a:t> </a:t>
            </a:r>
            <a:r>
              <a:rPr dirty="0">
                <a:solidFill>
                  <a:srgbClr val="FF0000"/>
                </a:solidFill>
                <a:latin typeface="Georgia"/>
                <a:cs typeface="Georgia"/>
              </a:rPr>
              <a:t>di</a:t>
            </a:r>
            <a:r>
              <a:rPr spc="-20" dirty="0">
                <a:solidFill>
                  <a:srgbClr val="FF0000"/>
                </a:solidFill>
                <a:latin typeface="Georgia"/>
                <a:cs typeface="Georgia"/>
              </a:rPr>
              <a:t> </a:t>
            </a:r>
            <a:r>
              <a:rPr dirty="0">
                <a:solidFill>
                  <a:srgbClr val="FF0000"/>
                </a:solidFill>
                <a:latin typeface="Georgia"/>
                <a:cs typeface="Georgia"/>
              </a:rPr>
              <a:t>unità</a:t>
            </a:r>
            <a:r>
              <a:rPr spc="-5" dirty="0">
                <a:solidFill>
                  <a:srgbClr val="FF0000"/>
                </a:solidFill>
                <a:latin typeface="Georgia"/>
                <a:cs typeface="Georgia"/>
              </a:rPr>
              <a:t> </a:t>
            </a:r>
            <a:r>
              <a:rPr dirty="0">
                <a:solidFill>
                  <a:srgbClr val="FF0000"/>
                </a:solidFill>
                <a:latin typeface="Georgia"/>
                <a:cs typeface="Georgia"/>
              </a:rPr>
              <a:t>di</a:t>
            </a:r>
            <a:r>
              <a:rPr spc="-20" dirty="0">
                <a:solidFill>
                  <a:srgbClr val="FF0000"/>
                </a:solidFill>
                <a:latin typeface="Georgia"/>
                <a:cs typeface="Georgia"/>
              </a:rPr>
              <a:t> </a:t>
            </a:r>
            <a:r>
              <a:rPr dirty="0">
                <a:solidFill>
                  <a:srgbClr val="FF0000"/>
                </a:solidFill>
                <a:latin typeface="Georgia"/>
                <a:cs typeface="Georgia"/>
              </a:rPr>
              <a:t>ripetizione</a:t>
            </a:r>
            <a:r>
              <a:rPr spc="-25" dirty="0">
                <a:solidFill>
                  <a:srgbClr val="FF0000"/>
                </a:solidFill>
                <a:latin typeface="Georgia"/>
                <a:cs typeface="Georgia"/>
              </a:rPr>
              <a:t> </a:t>
            </a:r>
            <a:r>
              <a:rPr dirty="0">
                <a:solidFill>
                  <a:srgbClr val="FF0000"/>
                </a:solidFill>
                <a:latin typeface="Georgia"/>
                <a:cs typeface="Georgia"/>
              </a:rPr>
              <a:t>presenti</a:t>
            </a:r>
            <a:r>
              <a:rPr spc="-25" dirty="0">
                <a:solidFill>
                  <a:srgbClr val="FF0000"/>
                </a:solidFill>
                <a:latin typeface="Georgia"/>
                <a:cs typeface="Georgia"/>
              </a:rPr>
              <a:t> </a:t>
            </a:r>
            <a:r>
              <a:rPr dirty="0">
                <a:solidFill>
                  <a:srgbClr val="FF0000"/>
                </a:solidFill>
                <a:latin typeface="Georgia"/>
                <a:cs typeface="Georgia"/>
              </a:rPr>
              <a:t>nella</a:t>
            </a:r>
            <a:r>
              <a:rPr spc="-15" dirty="0">
                <a:solidFill>
                  <a:srgbClr val="FF0000"/>
                </a:solidFill>
                <a:latin typeface="Georgia"/>
                <a:cs typeface="Georgia"/>
              </a:rPr>
              <a:t> </a:t>
            </a:r>
            <a:r>
              <a:rPr dirty="0">
                <a:solidFill>
                  <a:srgbClr val="FF0000"/>
                </a:solidFill>
                <a:latin typeface="Georgia"/>
                <a:cs typeface="Georgia"/>
              </a:rPr>
              <a:t>catena</a:t>
            </a:r>
            <a:r>
              <a:rPr spc="-20" dirty="0">
                <a:solidFill>
                  <a:srgbClr val="FF0000"/>
                </a:solidFill>
                <a:latin typeface="Georgia"/>
                <a:cs typeface="Georgia"/>
              </a:rPr>
              <a:t> </a:t>
            </a:r>
            <a:r>
              <a:rPr spc="-10" dirty="0" err="1">
                <a:solidFill>
                  <a:srgbClr val="FF0000"/>
                </a:solidFill>
                <a:latin typeface="Georgia"/>
                <a:cs typeface="Georgia"/>
              </a:rPr>
              <a:t>macromolecolare</a:t>
            </a:r>
            <a:r>
              <a:rPr spc="-10" dirty="0">
                <a:solidFill>
                  <a:srgbClr val="0000FF"/>
                </a:solidFill>
                <a:latin typeface="Georgia"/>
                <a:cs typeface="Georgia"/>
              </a:rPr>
              <a:t>)</a:t>
            </a:r>
            <a:r>
              <a:rPr lang="en-CA" spc="-10" dirty="0">
                <a:solidFill>
                  <a:srgbClr val="0000FF"/>
                </a:solidFill>
                <a:latin typeface="Georgia"/>
                <a:cs typeface="Georgia"/>
              </a:rPr>
              <a:t>. </a:t>
            </a:r>
            <a:r>
              <a:rPr lang="en-CA" spc="-10" dirty="0" err="1">
                <a:solidFill>
                  <a:srgbClr val="0000FF"/>
                </a:solidFill>
                <a:latin typeface="Georgia"/>
                <a:cs typeface="Georgia"/>
              </a:rPr>
              <a:t>Invece</a:t>
            </a:r>
            <a:r>
              <a:rPr lang="en-CA" spc="-10" dirty="0">
                <a:solidFill>
                  <a:srgbClr val="0000FF"/>
                </a:solidFill>
                <a:latin typeface="Georgia"/>
                <a:cs typeface="Georgia"/>
              </a:rPr>
              <a:t> </a:t>
            </a:r>
            <a:r>
              <a:rPr lang="en-CA" spc="-10" dirty="0" err="1">
                <a:solidFill>
                  <a:srgbClr val="0000FF"/>
                </a:solidFill>
                <a:latin typeface="Georgia"/>
                <a:cs typeface="Georgia"/>
              </a:rPr>
              <a:t>aumenta</a:t>
            </a:r>
            <a:r>
              <a:rPr spc="-20" dirty="0">
                <a:solidFill>
                  <a:srgbClr val="0000FF"/>
                </a:solidFill>
                <a:latin typeface="Georgia"/>
                <a:cs typeface="Georgia"/>
              </a:rPr>
              <a:t> </a:t>
            </a:r>
            <a:r>
              <a:rPr dirty="0">
                <a:solidFill>
                  <a:srgbClr val="0000FF"/>
                </a:solidFill>
                <a:latin typeface="Georgia"/>
                <a:cs typeface="Georgia"/>
              </a:rPr>
              <a:t>il</a:t>
            </a:r>
            <a:r>
              <a:rPr spc="-25" dirty="0">
                <a:solidFill>
                  <a:srgbClr val="0000FF"/>
                </a:solidFill>
                <a:latin typeface="Georgia"/>
                <a:cs typeface="Georgia"/>
              </a:rPr>
              <a:t> </a:t>
            </a:r>
            <a:r>
              <a:rPr dirty="0">
                <a:solidFill>
                  <a:srgbClr val="0000FF"/>
                </a:solidFill>
                <a:latin typeface="Georgia"/>
                <a:cs typeface="Georgia"/>
              </a:rPr>
              <a:t>numero</a:t>
            </a:r>
            <a:r>
              <a:rPr spc="-15" dirty="0">
                <a:solidFill>
                  <a:srgbClr val="0000FF"/>
                </a:solidFill>
                <a:latin typeface="Georgia"/>
                <a:cs typeface="Georgia"/>
              </a:rPr>
              <a:t> </a:t>
            </a:r>
            <a:r>
              <a:rPr dirty="0">
                <a:solidFill>
                  <a:srgbClr val="0000FF"/>
                </a:solidFill>
                <a:latin typeface="Georgia"/>
                <a:cs typeface="Georgia"/>
              </a:rPr>
              <a:t>di</a:t>
            </a:r>
            <a:r>
              <a:rPr spc="-15" dirty="0">
                <a:solidFill>
                  <a:srgbClr val="0000FF"/>
                </a:solidFill>
                <a:latin typeface="Georgia"/>
                <a:cs typeface="Georgia"/>
              </a:rPr>
              <a:t> </a:t>
            </a:r>
            <a:r>
              <a:rPr dirty="0">
                <a:solidFill>
                  <a:srgbClr val="0000FF"/>
                </a:solidFill>
                <a:latin typeface="Georgia"/>
                <a:cs typeface="Georgia"/>
              </a:rPr>
              <a:t>catene</a:t>
            </a:r>
            <a:r>
              <a:rPr spc="-5" dirty="0">
                <a:solidFill>
                  <a:srgbClr val="0000FF"/>
                </a:solidFill>
                <a:latin typeface="Georgia"/>
                <a:cs typeface="Georgia"/>
              </a:rPr>
              <a:t> </a:t>
            </a:r>
            <a:r>
              <a:rPr dirty="0">
                <a:solidFill>
                  <a:srgbClr val="0000FF"/>
                </a:solidFill>
                <a:latin typeface="Georgia"/>
                <a:cs typeface="Georgia"/>
              </a:rPr>
              <a:t>che</a:t>
            </a:r>
            <a:r>
              <a:rPr spc="-20" dirty="0">
                <a:solidFill>
                  <a:srgbClr val="0000FF"/>
                </a:solidFill>
                <a:latin typeface="Georgia"/>
                <a:cs typeface="Georgia"/>
              </a:rPr>
              <a:t> </a:t>
            </a:r>
            <a:r>
              <a:rPr dirty="0">
                <a:solidFill>
                  <a:srgbClr val="0000FF"/>
                </a:solidFill>
                <a:latin typeface="Georgia"/>
                <a:cs typeface="Georgia"/>
              </a:rPr>
              <a:t>si</a:t>
            </a:r>
            <a:r>
              <a:rPr spc="-25" dirty="0">
                <a:solidFill>
                  <a:srgbClr val="0000FF"/>
                </a:solidFill>
                <a:latin typeface="Georgia"/>
                <a:cs typeface="Georgia"/>
              </a:rPr>
              <a:t> </a:t>
            </a:r>
            <a:r>
              <a:rPr spc="-10" dirty="0">
                <a:solidFill>
                  <a:srgbClr val="0000FF"/>
                </a:solidFill>
                <a:latin typeface="Georgia"/>
                <a:cs typeface="Georgia"/>
              </a:rPr>
              <a:t>formano.</a:t>
            </a:r>
            <a:endParaRPr dirty="0">
              <a:latin typeface="Georgia"/>
              <a:cs typeface="Georgia"/>
            </a:endParaRPr>
          </a:p>
          <a:p>
            <a:pPr>
              <a:lnSpc>
                <a:spcPct val="100000"/>
              </a:lnSpc>
              <a:spcBef>
                <a:spcPts val="45"/>
              </a:spcBef>
            </a:pPr>
            <a:endParaRPr sz="1600" dirty="0">
              <a:latin typeface="Georgia"/>
              <a:cs typeface="Georgia"/>
            </a:endParaRPr>
          </a:p>
          <a:p>
            <a:pPr marL="63500" algn="just">
              <a:lnSpc>
                <a:spcPct val="100000"/>
              </a:lnSpc>
            </a:pPr>
            <a:r>
              <a:rPr u="sng" dirty="0">
                <a:solidFill>
                  <a:srgbClr val="0000FF"/>
                </a:solidFill>
                <a:uFill>
                  <a:solidFill>
                    <a:srgbClr val="0000FF"/>
                  </a:solidFill>
                </a:uFill>
                <a:latin typeface="Georgia"/>
                <a:cs typeface="Georgia"/>
              </a:rPr>
              <a:t>Il</a:t>
            </a:r>
            <a:r>
              <a:rPr u="sng" spc="270" dirty="0">
                <a:solidFill>
                  <a:srgbClr val="0000FF"/>
                </a:solidFill>
                <a:uFill>
                  <a:solidFill>
                    <a:srgbClr val="0000FF"/>
                  </a:solidFill>
                </a:uFill>
                <a:latin typeface="Georgia"/>
                <a:cs typeface="Georgia"/>
              </a:rPr>
              <a:t> </a:t>
            </a:r>
            <a:r>
              <a:rPr u="sng" dirty="0">
                <a:solidFill>
                  <a:srgbClr val="0000FF"/>
                </a:solidFill>
                <a:uFill>
                  <a:solidFill>
                    <a:srgbClr val="0000FF"/>
                  </a:solidFill>
                </a:uFill>
                <a:latin typeface="Georgia"/>
                <a:cs typeface="Georgia"/>
              </a:rPr>
              <a:t>tempo</a:t>
            </a:r>
            <a:r>
              <a:rPr u="sng" spc="290" dirty="0">
                <a:solidFill>
                  <a:srgbClr val="0000FF"/>
                </a:solidFill>
                <a:uFill>
                  <a:solidFill>
                    <a:srgbClr val="0000FF"/>
                  </a:solidFill>
                </a:uFill>
                <a:latin typeface="Georgia"/>
                <a:cs typeface="Georgia"/>
              </a:rPr>
              <a:t> </a:t>
            </a:r>
            <a:r>
              <a:rPr u="sng" dirty="0">
                <a:solidFill>
                  <a:srgbClr val="0000FF"/>
                </a:solidFill>
                <a:uFill>
                  <a:solidFill>
                    <a:srgbClr val="0000FF"/>
                  </a:solidFill>
                </a:uFill>
                <a:latin typeface="Georgia"/>
                <a:cs typeface="Georgia"/>
              </a:rPr>
              <a:t>di</a:t>
            </a:r>
            <a:r>
              <a:rPr u="sng" spc="290" dirty="0">
                <a:solidFill>
                  <a:srgbClr val="0000FF"/>
                </a:solidFill>
                <a:uFill>
                  <a:solidFill>
                    <a:srgbClr val="0000FF"/>
                  </a:solidFill>
                </a:uFill>
                <a:latin typeface="Georgia"/>
                <a:cs typeface="Georgia"/>
              </a:rPr>
              <a:t> </a:t>
            </a:r>
            <a:r>
              <a:rPr u="sng" dirty="0">
                <a:solidFill>
                  <a:srgbClr val="0000FF"/>
                </a:solidFill>
                <a:uFill>
                  <a:solidFill>
                    <a:srgbClr val="0000FF"/>
                  </a:solidFill>
                </a:uFill>
                <a:latin typeface="Georgia"/>
                <a:cs typeface="Georgia"/>
              </a:rPr>
              <a:t>durata</a:t>
            </a:r>
            <a:r>
              <a:rPr u="sng" spc="285" dirty="0">
                <a:solidFill>
                  <a:srgbClr val="0000FF"/>
                </a:solidFill>
                <a:uFill>
                  <a:solidFill>
                    <a:srgbClr val="0000FF"/>
                  </a:solidFill>
                </a:uFill>
                <a:latin typeface="Georgia"/>
                <a:cs typeface="Georgia"/>
              </a:rPr>
              <a:t> </a:t>
            </a:r>
            <a:r>
              <a:rPr u="sng" dirty="0">
                <a:solidFill>
                  <a:srgbClr val="0000FF"/>
                </a:solidFill>
                <a:uFill>
                  <a:solidFill>
                    <a:srgbClr val="0000FF"/>
                  </a:solidFill>
                </a:uFill>
                <a:latin typeface="Georgia"/>
                <a:cs typeface="Georgia"/>
              </a:rPr>
              <a:t>della</a:t>
            </a:r>
            <a:r>
              <a:rPr u="sng" spc="280" dirty="0">
                <a:solidFill>
                  <a:srgbClr val="0000FF"/>
                </a:solidFill>
                <a:uFill>
                  <a:solidFill>
                    <a:srgbClr val="0000FF"/>
                  </a:solidFill>
                </a:uFill>
                <a:latin typeface="Georgia"/>
                <a:cs typeface="Georgia"/>
              </a:rPr>
              <a:t> </a:t>
            </a:r>
            <a:r>
              <a:rPr u="sng" dirty="0">
                <a:solidFill>
                  <a:srgbClr val="0000FF"/>
                </a:solidFill>
                <a:uFill>
                  <a:solidFill>
                    <a:srgbClr val="0000FF"/>
                  </a:solidFill>
                </a:uFill>
                <a:latin typeface="Georgia"/>
                <a:cs typeface="Georgia"/>
              </a:rPr>
              <a:t>reazione,</a:t>
            </a:r>
            <a:r>
              <a:rPr u="sng" spc="290" dirty="0">
                <a:solidFill>
                  <a:srgbClr val="0000FF"/>
                </a:solidFill>
                <a:uFill>
                  <a:solidFill>
                    <a:srgbClr val="0000FF"/>
                  </a:solidFill>
                </a:uFill>
                <a:latin typeface="Georgia"/>
                <a:cs typeface="Georgia"/>
              </a:rPr>
              <a:t> </a:t>
            </a:r>
            <a:r>
              <a:rPr u="sng" dirty="0">
                <a:solidFill>
                  <a:srgbClr val="0000FF"/>
                </a:solidFill>
                <a:uFill>
                  <a:solidFill>
                    <a:srgbClr val="0000FF"/>
                  </a:solidFill>
                </a:uFill>
                <a:latin typeface="Georgia"/>
                <a:cs typeface="Georgia"/>
              </a:rPr>
              <a:t>quindi,</a:t>
            </a:r>
            <a:r>
              <a:rPr u="sng" spc="295" dirty="0">
                <a:solidFill>
                  <a:srgbClr val="0000FF"/>
                </a:solidFill>
                <a:uFill>
                  <a:solidFill>
                    <a:srgbClr val="0000FF"/>
                  </a:solidFill>
                </a:uFill>
                <a:latin typeface="Georgia"/>
                <a:cs typeface="Georgia"/>
              </a:rPr>
              <a:t> </a:t>
            </a:r>
            <a:r>
              <a:rPr u="sng" dirty="0">
                <a:solidFill>
                  <a:srgbClr val="0000FF"/>
                </a:solidFill>
                <a:uFill>
                  <a:solidFill>
                    <a:srgbClr val="0000FF"/>
                  </a:solidFill>
                </a:uFill>
                <a:latin typeface="Georgia"/>
                <a:cs typeface="Georgia"/>
              </a:rPr>
              <a:t>influisce</a:t>
            </a:r>
            <a:r>
              <a:rPr u="sng" spc="290" dirty="0">
                <a:solidFill>
                  <a:srgbClr val="0000FF"/>
                </a:solidFill>
                <a:uFill>
                  <a:solidFill>
                    <a:srgbClr val="0000FF"/>
                  </a:solidFill>
                </a:uFill>
                <a:latin typeface="Georgia"/>
                <a:cs typeface="Georgia"/>
              </a:rPr>
              <a:t> </a:t>
            </a:r>
            <a:r>
              <a:rPr u="sng" dirty="0">
                <a:solidFill>
                  <a:srgbClr val="0000FF"/>
                </a:solidFill>
                <a:uFill>
                  <a:solidFill>
                    <a:srgbClr val="0000FF"/>
                  </a:solidFill>
                </a:uFill>
                <a:latin typeface="Georgia"/>
                <a:cs typeface="Georgia"/>
              </a:rPr>
              <a:t>sulla</a:t>
            </a:r>
            <a:r>
              <a:rPr u="sng" spc="285" dirty="0">
                <a:solidFill>
                  <a:srgbClr val="0000FF"/>
                </a:solidFill>
                <a:uFill>
                  <a:solidFill>
                    <a:srgbClr val="0000FF"/>
                  </a:solidFill>
                </a:uFill>
                <a:latin typeface="Georgia"/>
                <a:cs typeface="Georgia"/>
              </a:rPr>
              <a:t> </a:t>
            </a:r>
            <a:r>
              <a:rPr u="sng" dirty="0">
                <a:solidFill>
                  <a:srgbClr val="0000FF"/>
                </a:solidFill>
                <a:uFill>
                  <a:solidFill>
                    <a:srgbClr val="0000FF"/>
                  </a:solidFill>
                </a:uFill>
                <a:latin typeface="Georgia"/>
                <a:cs typeface="Georgia"/>
              </a:rPr>
              <a:t>resa</a:t>
            </a:r>
            <a:r>
              <a:rPr u="sng" spc="290" dirty="0">
                <a:solidFill>
                  <a:srgbClr val="0000FF"/>
                </a:solidFill>
                <a:uFill>
                  <a:solidFill>
                    <a:srgbClr val="0000FF"/>
                  </a:solidFill>
                </a:uFill>
                <a:latin typeface="Georgia"/>
                <a:cs typeface="Georgia"/>
              </a:rPr>
              <a:t> </a:t>
            </a:r>
            <a:r>
              <a:rPr u="sng" dirty="0">
                <a:solidFill>
                  <a:srgbClr val="0000FF"/>
                </a:solidFill>
                <a:uFill>
                  <a:solidFill>
                    <a:srgbClr val="0000FF"/>
                  </a:solidFill>
                </a:uFill>
                <a:latin typeface="Georgia"/>
                <a:cs typeface="Georgia"/>
              </a:rPr>
              <a:t>in</a:t>
            </a:r>
            <a:r>
              <a:rPr u="sng" spc="295" dirty="0">
                <a:solidFill>
                  <a:srgbClr val="0000FF"/>
                </a:solidFill>
                <a:uFill>
                  <a:solidFill>
                    <a:srgbClr val="0000FF"/>
                  </a:solidFill>
                </a:uFill>
                <a:latin typeface="Georgia"/>
                <a:cs typeface="Georgia"/>
              </a:rPr>
              <a:t> </a:t>
            </a:r>
            <a:r>
              <a:rPr u="sng" dirty="0">
                <a:solidFill>
                  <a:srgbClr val="0000FF"/>
                </a:solidFill>
                <a:uFill>
                  <a:solidFill>
                    <a:srgbClr val="0000FF"/>
                  </a:solidFill>
                </a:uFill>
                <a:latin typeface="Georgia"/>
                <a:cs typeface="Georgia"/>
              </a:rPr>
              <a:t>polimero</a:t>
            </a:r>
            <a:r>
              <a:rPr u="sng" spc="290" dirty="0">
                <a:solidFill>
                  <a:srgbClr val="0000FF"/>
                </a:solidFill>
                <a:uFill>
                  <a:solidFill>
                    <a:srgbClr val="0000FF"/>
                  </a:solidFill>
                </a:uFill>
                <a:latin typeface="Georgia"/>
                <a:cs typeface="Georgia"/>
              </a:rPr>
              <a:t> </a:t>
            </a:r>
            <a:r>
              <a:rPr u="sng" dirty="0">
                <a:solidFill>
                  <a:srgbClr val="0000FF"/>
                </a:solidFill>
                <a:uFill>
                  <a:solidFill>
                    <a:srgbClr val="0000FF"/>
                  </a:solidFill>
                </a:uFill>
                <a:latin typeface="Georgia"/>
                <a:cs typeface="Georgia"/>
              </a:rPr>
              <a:t>ma</a:t>
            </a:r>
            <a:r>
              <a:rPr u="sng" spc="290" dirty="0">
                <a:solidFill>
                  <a:srgbClr val="0000FF"/>
                </a:solidFill>
                <a:uFill>
                  <a:solidFill>
                    <a:srgbClr val="0000FF"/>
                  </a:solidFill>
                </a:uFill>
                <a:latin typeface="Georgia"/>
                <a:cs typeface="Georgia"/>
              </a:rPr>
              <a:t> </a:t>
            </a:r>
            <a:r>
              <a:rPr u="sng" dirty="0">
                <a:solidFill>
                  <a:srgbClr val="0000FF"/>
                </a:solidFill>
                <a:uFill>
                  <a:solidFill>
                    <a:srgbClr val="0000FF"/>
                  </a:solidFill>
                </a:uFill>
                <a:latin typeface="Georgia"/>
                <a:cs typeface="Georgia"/>
              </a:rPr>
              <a:t>non</a:t>
            </a:r>
            <a:r>
              <a:rPr u="sng" spc="280" dirty="0">
                <a:solidFill>
                  <a:srgbClr val="0000FF"/>
                </a:solidFill>
                <a:uFill>
                  <a:solidFill>
                    <a:srgbClr val="0000FF"/>
                  </a:solidFill>
                </a:uFill>
                <a:latin typeface="Georgia"/>
                <a:cs typeface="Georgia"/>
              </a:rPr>
              <a:t> </a:t>
            </a:r>
            <a:r>
              <a:rPr u="sng" spc="-10" dirty="0" err="1">
                <a:solidFill>
                  <a:srgbClr val="0000FF"/>
                </a:solidFill>
                <a:uFill>
                  <a:solidFill>
                    <a:srgbClr val="0000FF"/>
                  </a:solidFill>
                </a:uFill>
                <a:latin typeface="Georgia"/>
                <a:cs typeface="Georgia"/>
              </a:rPr>
              <a:t>sulla</a:t>
            </a:r>
            <a:r>
              <a:rPr lang="en-CA" u="sng" spc="-10" dirty="0">
                <a:solidFill>
                  <a:srgbClr val="0000FF"/>
                </a:solidFill>
                <a:uFill>
                  <a:solidFill>
                    <a:srgbClr val="0000FF"/>
                  </a:solidFill>
                </a:uFill>
                <a:latin typeface="Georgia"/>
                <a:cs typeface="Georgia"/>
              </a:rPr>
              <a:t> </a:t>
            </a:r>
            <a:r>
              <a:rPr u="sng" dirty="0" err="1">
                <a:solidFill>
                  <a:srgbClr val="0000FF"/>
                </a:solidFill>
                <a:uFill>
                  <a:solidFill>
                    <a:srgbClr val="0000FF"/>
                  </a:solidFill>
                </a:uFill>
                <a:latin typeface="Georgia"/>
                <a:cs typeface="Georgia"/>
              </a:rPr>
              <a:t>massa</a:t>
            </a:r>
            <a:r>
              <a:rPr u="sng" spc="-45" dirty="0">
                <a:solidFill>
                  <a:srgbClr val="0000FF"/>
                </a:solidFill>
                <a:uFill>
                  <a:solidFill>
                    <a:srgbClr val="0000FF"/>
                  </a:solidFill>
                </a:uFill>
                <a:latin typeface="Georgia"/>
                <a:cs typeface="Georgia"/>
              </a:rPr>
              <a:t> </a:t>
            </a:r>
            <a:r>
              <a:rPr u="sng" spc="-10" dirty="0">
                <a:solidFill>
                  <a:srgbClr val="0000FF"/>
                </a:solidFill>
                <a:uFill>
                  <a:solidFill>
                    <a:srgbClr val="0000FF"/>
                  </a:solidFill>
                </a:uFill>
                <a:latin typeface="Georgia"/>
                <a:cs typeface="Georgia"/>
              </a:rPr>
              <a:t>molecolare</a:t>
            </a:r>
            <a:r>
              <a:rPr spc="-10" dirty="0">
                <a:solidFill>
                  <a:srgbClr val="0000FF"/>
                </a:solidFill>
                <a:latin typeface="Georgia"/>
                <a:cs typeface="Georgia"/>
              </a:rPr>
              <a:t>.</a:t>
            </a:r>
            <a:endParaRPr dirty="0">
              <a:latin typeface="Georgia"/>
              <a:cs typeface="Georgi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769500"/>
            <a:ext cx="8305800" cy="319959"/>
          </a:xfrm>
          <a:prstGeom prst="rect">
            <a:avLst/>
          </a:prstGeom>
        </p:spPr>
        <p:txBody>
          <a:bodyPr vert="horz" wrap="square" lIns="0" tIns="12065" rIns="0" bIns="0" rtlCol="0">
            <a:spAutoFit/>
          </a:bodyPr>
          <a:lstStyle/>
          <a:p>
            <a:pPr marL="12700">
              <a:lnSpc>
                <a:spcPct val="100000"/>
              </a:lnSpc>
              <a:spcBef>
                <a:spcPts val="95"/>
              </a:spcBef>
            </a:pPr>
            <a:r>
              <a:rPr sz="2000" dirty="0">
                <a:solidFill>
                  <a:srgbClr val="0000FF"/>
                </a:solidFill>
                <a:latin typeface="Georgia"/>
                <a:cs typeface="Georgia"/>
              </a:rPr>
              <a:t>Nel</a:t>
            </a:r>
            <a:r>
              <a:rPr sz="2000" spc="-45" dirty="0">
                <a:solidFill>
                  <a:srgbClr val="0000FF"/>
                </a:solidFill>
                <a:latin typeface="Georgia"/>
                <a:cs typeface="Georgia"/>
              </a:rPr>
              <a:t> </a:t>
            </a:r>
            <a:r>
              <a:rPr sz="2000" dirty="0">
                <a:solidFill>
                  <a:srgbClr val="0000FF"/>
                </a:solidFill>
                <a:latin typeface="Georgia"/>
                <a:cs typeface="Georgia"/>
              </a:rPr>
              <a:t>processo</a:t>
            </a:r>
            <a:r>
              <a:rPr sz="2000" spc="-30" dirty="0">
                <a:solidFill>
                  <a:srgbClr val="0000FF"/>
                </a:solidFill>
                <a:latin typeface="Georgia"/>
                <a:cs typeface="Georgia"/>
              </a:rPr>
              <a:t> </a:t>
            </a:r>
            <a:r>
              <a:rPr sz="2000" dirty="0">
                <a:solidFill>
                  <a:srgbClr val="0000FF"/>
                </a:solidFill>
                <a:latin typeface="Georgia"/>
                <a:cs typeface="Georgia"/>
              </a:rPr>
              <a:t>di</a:t>
            </a:r>
            <a:r>
              <a:rPr sz="2000" spc="-30" dirty="0">
                <a:solidFill>
                  <a:srgbClr val="0000FF"/>
                </a:solidFill>
                <a:latin typeface="Georgia"/>
                <a:cs typeface="Georgia"/>
              </a:rPr>
              <a:t> </a:t>
            </a:r>
            <a:r>
              <a:rPr sz="2000" b="1" spc="-10" dirty="0">
                <a:solidFill>
                  <a:srgbClr val="FF0000"/>
                </a:solidFill>
                <a:latin typeface="Georgia"/>
                <a:cs typeface="Georgia"/>
              </a:rPr>
              <a:t>polimerizzazione</a:t>
            </a:r>
            <a:r>
              <a:rPr sz="2000" b="1" spc="-45" dirty="0">
                <a:solidFill>
                  <a:srgbClr val="FF0000"/>
                </a:solidFill>
                <a:latin typeface="Georgia"/>
                <a:cs typeface="Georgia"/>
              </a:rPr>
              <a:t> </a:t>
            </a:r>
            <a:r>
              <a:rPr sz="2000" b="1" dirty="0">
                <a:solidFill>
                  <a:srgbClr val="FF0000"/>
                </a:solidFill>
                <a:latin typeface="Georgia"/>
                <a:cs typeface="Georgia"/>
              </a:rPr>
              <a:t>a</a:t>
            </a:r>
            <a:r>
              <a:rPr sz="2000" b="1" spc="-55" dirty="0">
                <a:solidFill>
                  <a:srgbClr val="FF0000"/>
                </a:solidFill>
                <a:latin typeface="Georgia"/>
                <a:cs typeface="Georgia"/>
              </a:rPr>
              <a:t> </a:t>
            </a:r>
            <a:r>
              <a:rPr sz="2000" b="1" dirty="0">
                <a:solidFill>
                  <a:srgbClr val="FF0000"/>
                </a:solidFill>
                <a:latin typeface="Georgia"/>
                <a:cs typeface="Georgia"/>
              </a:rPr>
              <a:t>catena</a:t>
            </a:r>
            <a:r>
              <a:rPr sz="2000" b="1" spc="-40" dirty="0">
                <a:solidFill>
                  <a:srgbClr val="FF0000"/>
                </a:solidFill>
                <a:latin typeface="Georgia"/>
                <a:cs typeface="Georgia"/>
              </a:rPr>
              <a:t> </a:t>
            </a:r>
            <a:r>
              <a:rPr sz="2000" dirty="0">
                <a:solidFill>
                  <a:srgbClr val="0000FF"/>
                </a:solidFill>
                <a:latin typeface="Georgia"/>
                <a:cs typeface="Georgia"/>
              </a:rPr>
              <a:t>si</a:t>
            </a:r>
            <a:r>
              <a:rPr sz="2000" spc="-40" dirty="0">
                <a:solidFill>
                  <a:srgbClr val="0000FF"/>
                </a:solidFill>
                <a:latin typeface="Georgia"/>
                <a:cs typeface="Georgia"/>
              </a:rPr>
              <a:t> </a:t>
            </a:r>
            <a:r>
              <a:rPr sz="2000" dirty="0">
                <a:solidFill>
                  <a:srgbClr val="0000FF"/>
                </a:solidFill>
                <a:latin typeface="Georgia"/>
                <a:cs typeface="Georgia"/>
              </a:rPr>
              <a:t>distinguono</a:t>
            </a:r>
            <a:r>
              <a:rPr sz="2000" spc="-10" dirty="0">
                <a:solidFill>
                  <a:srgbClr val="0000FF"/>
                </a:solidFill>
                <a:latin typeface="Georgia"/>
                <a:cs typeface="Georgia"/>
              </a:rPr>
              <a:t> </a:t>
            </a:r>
            <a:r>
              <a:rPr sz="2000" dirty="0">
                <a:solidFill>
                  <a:srgbClr val="0000FF"/>
                </a:solidFill>
                <a:latin typeface="Georgia"/>
                <a:cs typeface="Georgia"/>
              </a:rPr>
              <a:t>tre</a:t>
            </a:r>
            <a:r>
              <a:rPr sz="2000" spc="-55" dirty="0">
                <a:solidFill>
                  <a:srgbClr val="0000FF"/>
                </a:solidFill>
                <a:latin typeface="Georgia"/>
                <a:cs typeface="Georgia"/>
              </a:rPr>
              <a:t> </a:t>
            </a:r>
            <a:r>
              <a:rPr sz="2000" spc="-10" dirty="0">
                <a:solidFill>
                  <a:srgbClr val="0000FF"/>
                </a:solidFill>
                <a:latin typeface="Georgia"/>
                <a:cs typeface="Georgia"/>
              </a:rPr>
              <a:t>fasi:</a:t>
            </a:r>
            <a:endParaRPr sz="2000" dirty="0">
              <a:latin typeface="Georgia"/>
              <a:cs typeface="Georgia"/>
            </a:endParaRPr>
          </a:p>
        </p:txBody>
      </p:sp>
      <p:sp>
        <p:nvSpPr>
          <p:cNvPr id="3" name="object 3"/>
          <p:cNvSpPr txBox="1">
            <a:spLocks noGrp="1"/>
          </p:cNvSpPr>
          <p:nvPr>
            <p:ph type="title"/>
          </p:nvPr>
        </p:nvSpPr>
        <p:spPr>
          <a:xfrm>
            <a:off x="1143000" y="1468083"/>
            <a:ext cx="6705600" cy="382797"/>
          </a:xfrm>
          <a:prstGeom prst="rect">
            <a:avLst/>
          </a:prstGeom>
        </p:spPr>
        <p:txBody>
          <a:bodyPr vert="horz" wrap="square" lIns="0" tIns="13335" rIns="0" bIns="0" rtlCol="0">
            <a:spAutoFit/>
          </a:bodyPr>
          <a:lstStyle/>
          <a:p>
            <a:pPr marL="12700">
              <a:lnSpc>
                <a:spcPct val="100000"/>
              </a:lnSpc>
              <a:spcBef>
                <a:spcPts val="105"/>
              </a:spcBef>
            </a:pPr>
            <a:r>
              <a:rPr sz="2400" b="1" dirty="0">
                <a:solidFill>
                  <a:srgbClr val="C00000"/>
                </a:solidFill>
              </a:rPr>
              <a:t>iniziazione</a:t>
            </a:r>
            <a:r>
              <a:rPr sz="2400" dirty="0">
                <a:solidFill>
                  <a:srgbClr val="0000FF"/>
                </a:solidFill>
              </a:rPr>
              <a:t>,</a:t>
            </a:r>
            <a:r>
              <a:rPr sz="2400" spc="-45" dirty="0">
                <a:solidFill>
                  <a:srgbClr val="0000FF"/>
                </a:solidFill>
              </a:rPr>
              <a:t> </a:t>
            </a:r>
            <a:r>
              <a:rPr sz="2400" b="1" dirty="0">
                <a:solidFill>
                  <a:srgbClr val="C00000"/>
                </a:solidFill>
              </a:rPr>
              <a:t>propagazione</a:t>
            </a:r>
            <a:r>
              <a:rPr sz="2400" b="1" spc="-80" dirty="0">
                <a:solidFill>
                  <a:srgbClr val="C00000"/>
                </a:solidFill>
              </a:rPr>
              <a:t> </a:t>
            </a:r>
            <a:r>
              <a:rPr sz="2400" dirty="0">
                <a:solidFill>
                  <a:srgbClr val="0000FF"/>
                </a:solidFill>
              </a:rPr>
              <a:t>e</a:t>
            </a:r>
            <a:r>
              <a:rPr sz="2400" spc="-25" dirty="0">
                <a:solidFill>
                  <a:srgbClr val="0000FF"/>
                </a:solidFill>
              </a:rPr>
              <a:t> </a:t>
            </a:r>
            <a:r>
              <a:rPr sz="2400" b="1" spc="-10" dirty="0">
                <a:solidFill>
                  <a:srgbClr val="C00000"/>
                </a:solidFill>
              </a:rPr>
              <a:t>terminazione</a:t>
            </a:r>
            <a:r>
              <a:rPr sz="1800" spc="-10" dirty="0">
                <a:solidFill>
                  <a:srgbClr val="0000FF"/>
                </a:solidFill>
              </a:rPr>
              <a:t>.</a:t>
            </a:r>
            <a:endParaRPr sz="1800" dirty="0"/>
          </a:p>
        </p:txBody>
      </p:sp>
      <p:sp>
        <p:nvSpPr>
          <p:cNvPr id="4" name="object 4"/>
          <p:cNvSpPr txBox="1"/>
          <p:nvPr/>
        </p:nvSpPr>
        <p:spPr>
          <a:xfrm>
            <a:off x="0" y="2177542"/>
            <a:ext cx="9067800" cy="2897588"/>
          </a:xfrm>
          <a:prstGeom prst="rect">
            <a:avLst/>
          </a:prstGeom>
        </p:spPr>
        <p:txBody>
          <a:bodyPr vert="horz" wrap="square" lIns="0" tIns="12065" rIns="0" bIns="0" rtlCol="0">
            <a:spAutoFit/>
          </a:bodyPr>
          <a:lstStyle/>
          <a:p>
            <a:pPr marL="50800" marR="43815" algn="just">
              <a:lnSpc>
                <a:spcPct val="100000"/>
              </a:lnSpc>
              <a:spcBef>
                <a:spcPts val="95"/>
              </a:spcBef>
            </a:pPr>
            <a:r>
              <a:rPr b="1" dirty="0">
                <a:solidFill>
                  <a:srgbClr val="C00000"/>
                </a:solidFill>
                <a:latin typeface="Georgia"/>
                <a:cs typeface="Georgia"/>
              </a:rPr>
              <a:t>Fas</a:t>
            </a:r>
            <a:r>
              <a:rPr b="1" i="1" dirty="0">
                <a:solidFill>
                  <a:srgbClr val="C00000"/>
                </a:solidFill>
                <a:latin typeface="Georgia"/>
                <a:cs typeface="Georgia"/>
              </a:rPr>
              <a:t>e</a:t>
            </a:r>
            <a:r>
              <a:rPr b="1" i="1" spc="285" dirty="0">
                <a:solidFill>
                  <a:srgbClr val="C00000"/>
                </a:solidFill>
                <a:latin typeface="Georgia"/>
                <a:cs typeface="Georgia"/>
              </a:rPr>
              <a:t> </a:t>
            </a:r>
            <a:r>
              <a:rPr b="1" i="1" dirty="0">
                <a:solidFill>
                  <a:srgbClr val="C00000"/>
                </a:solidFill>
                <a:latin typeface="Georgia"/>
                <a:cs typeface="Georgia"/>
              </a:rPr>
              <a:t>di</a:t>
            </a:r>
            <a:r>
              <a:rPr b="1" i="1" spc="280" dirty="0">
                <a:solidFill>
                  <a:srgbClr val="C00000"/>
                </a:solidFill>
                <a:latin typeface="Georgia"/>
                <a:cs typeface="Georgia"/>
              </a:rPr>
              <a:t> </a:t>
            </a:r>
            <a:r>
              <a:rPr b="1" i="1" dirty="0">
                <a:solidFill>
                  <a:srgbClr val="C00000"/>
                </a:solidFill>
                <a:latin typeface="Georgia"/>
                <a:cs typeface="Georgia"/>
              </a:rPr>
              <a:t>iniziazione</a:t>
            </a:r>
            <a:r>
              <a:rPr b="1" i="1" spc="280" dirty="0">
                <a:solidFill>
                  <a:srgbClr val="C00000"/>
                </a:solidFill>
                <a:latin typeface="Georgia"/>
                <a:cs typeface="Georgia"/>
              </a:rPr>
              <a:t> </a:t>
            </a:r>
            <a:r>
              <a:rPr b="1" i="1" dirty="0">
                <a:solidFill>
                  <a:srgbClr val="C00000"/>
                </a:solidFill>
                <a:latin typeface="Georgia"/>
                <a:cs typeface="Georgia"/>
              </a:rPr>
              <a:t>(formazione</a:t>
            </a:r>
            <a:r>
              <a:rPr b="1" i="1" spc="270" dirty="0">
                <a:solidFill>
                  <a:srgbClr val="C00000"/>
                </a:solidFill>
                <a:latin typeface="Georgia"/>
                <a:cs typeface="Georgia"/>
              </a:rPr>
              <a:t> </a:t>
            </a:r>
            <a:r>
              <a:rPr b="1" i="1" dirty="0">
                <a:solidFill>
                  <a:srgbClr val="C00000"/>
                </a:solidFill>
                <a:latin typeface="Georgia"/>
                <a:cs typeface="Georgia"/>
              </a:rPr>
              <a:t>del</a:t>
            </a:r>
            <a:r>
              <a:rPr b="1" i="1" spc="275" dirty="0">
                <a:solidFill>
                  <a:srgbClr val="C00000"/>
                </a:solidFill>
                <a:latin typeface="Georgia"/>
                <a:cs typeface="Georgia"/>
              </a:rPr>
              <a:t> </a:t>
            </a:r>
            <a:r>
              <a:rPr b="1" i="1" dirty="0">
                <a:solidFill>
                  <a:srgbClr val="C00000"/>
                </a:solidFill>
                <a:latin typeface="Georgia"/>
                <a:cs typeface="Georgia"/>
              </a:rPr>
              <a:t>centro</a:t>
            </a:r>
            <a:r>
              <a:rPr b="1" i="1" spc="270" dirty="0">
                <a:solidFill>
                  <a:srgbClr val="C00000"/>
                </a:solidFill>
                <a:latin typeface="Georgia"/>
                <a:cs typeface="Georgia"/>
              </a:rPr>
              <a:t> </a:t>
            </a:r>
            <a:r>
              <a:rPr b="1" i="1" dirty="0">
                <a:solidFill>
                  <a:srgbClr val="C00000"/>
                </a:solidFill>
                <a:latin typeface="Georgia"/>
                <a:cs typeface="Georgia"/>
              </a:rPr>
              <a:t>attivo)</a:t>
            </a:r>
            <a:r>
              <a:rPr i="1" dirty="0">
                <a:solidFill>
                  <a:srgbClr val="0000FF"/>
                </a:solidFill>
                <a:latin typeface="Georgia"/>
                <a:cs typeface="Georgia"/>
              </a:rPr>
              <a:t>:</a:t>
            </a:r>
            <a:r>
              <a:rPr i="1" spc="300" dirty="0">
                <a:solidFill>
                  <a:srgbClr val="0000FF"/>
                </a:solidFill>
                <a:latin typeface="Georgia"/>
                <a:cs typeface="Georgia"/>
              </a:rPr>
              <a:t> </a:t>
            </a:r>
            <a:r>
              <a:rPr spc="-25" dirty="0" err="1">
                <a:solidFill>
                  <a:srgbClr val="0000FF"/>
                </a:solidFill>
                <a:latin typeface="Georgia"/>
                <a:cs typeface="Georgia"/>
              </a:rPr>
              <a:t>una</a:t>
            </a:r>
            <a:r>
              <a:rPr spc="-25" dirty="0">
                <a:solidFill>
                  <a:srgbClr val="0000FF"/>
                </a:solidFill>
                <a:latin typeface="Georgia"/>
                <a:cs typeface="Georgia"/>
              </a:rPr>
              <a:t> </a:t>
            </a:r>
            <a:r>
              <a:rPr dirty="0">
                <a:solidFill>
                  <a:srgbClr val="0000FF"/>
                </a:solidFill>
                <a:latin typeface="Georgia"/>
                <a:cs typeface="Georgia"/>
              </a:rPr>
              <a:t>molecola</a:t>
            </a:r>
            <a:r>
              <a:rPr spc="155" dirty="0">
                <a:solidFill>
                  <a:srgbClr val="0000FF"/>
                </a:solidFill>
                <a:latin typeface="Georgia"/>
                <a:cs typeface="Georgia"/>
              </a:rPr>
              <a:t> </a:t>
            </a:r>
            <a:r>
              <a:rPr dirty="0">
                <a:solidFill>
                  <a:srgbClr val="0000FF"/>
                </a:solidFill>
                <a:latin typeface="Georgia"/>
                <a:cs typeface="Georgia"/>
              </a:rPr>
              <a:t>di</a:t>
            </a:r>
            <a:r>
              <a:rPr spc="150" dirty="0">
                <a:solidFill>
                  <a:srgbClr val="0000FF"/>
                </a:solidFill>
                <a:latin typeface="Georgia"/>
                <a:cs typeface="Georgia"/>
              </a:rPr>
              <a:t> </a:t>
            </a:r>
            <a:r>
              <a:rPr dirty="0">
                <a:solidFill>
                  <a:srgbClr val="0000FF"/>
                </a:solidFill>
                <a:latin typeface="Georgia"/>
                <a:cs typeface="Georgia"/>
              </a:rPr>
              <a:t>monomero</a:t>
            </a:r>
            <a:r>
              <a:rPr spc="160" dirty="0">
                <a:solidFill>
                  <a:srgbClr val="0000FF"/>
                </a:solidFill>
                <a:latin typeface="Georgia"/>
                <a:cs typeface="Georgia"/>
              </a:rPr>
              <a:t> </a:t>
            </a:r>
            <a:r>
              <a:rPr dirty="0">
                <a:solidFill>
                  <a:srgbClr val="0000FF"/>
                </a:solidFill>
                <a:latin typeface="Georgia"/>
                <a:cs typeface="Georgia"/>
              </a:rPr>
              <a:t>M</a:t>
            </a:r>
            <a:r>
              <a:rPr spc="145" dirty="0">
                <a:solidFill>
                  <a:srgbClr val="0000FF"/>
                </a:solidFill>
                <a:latin typeface="Georgia"/>
                <a:cs typeface="Georgia"/>
              </a:rPr>
              <a:t> </a:t>
            </a:r>
            <a:r>
              <a:rPr dirty="0">
                <a:solidFill>
                  <a:srgbClr val="0000FF"/>
                </a:solidFill>
                <a:latin typeface="Georgia"/>
                <a:cs typeface="Georgia"/>
              </a:rPr>
              <a:t>(termica,</a:t>
            </a:r>
            <a:r>
              <a:rPr spc="150" dirty="0">
                <a:solidFill>
                  <a:srgbClr val="0000FF"/>
                </a:solidFill>
                <a:latin typeface="Georgia"/>
                <a:cs typeface="Georgia"/>
              </a:rPr>
              <a:t> </a:t>
            </a:r>
            <a:r>
              <a:rPr dirty="0">
                <a:solidFill>
                  <a:srgbClr val="0000FF"/>
                </a:solidFill>
                <a:latin typeface="Georgia"/>
                <a:cs typeface="Georgia"/>
              </a:rPr>
              <a:t>chimica,</a:t>
            </a:r>
            <a:r>
              <a:rPr spc="165" dirty="0">
                <a:solidFill>
                  <a:srgbClr val="0000FF"/>
                </a:solidFill>
                <a:latin typeface="Georgia"/>
                <a:cs typeface="Georgia"/>
              </a:rPr>
              <a:t> </a:t>
            </a:r>
            <a:r>
              <a:rPr dirty="0">
                <a:solidFill>
                  <a:srgbClr val="0000FF"/>
                </a:solidFill>
                <a:latin typeface="Georgia"/>
                <a:cs typeface="Georgia"/>
              </a:rPr>
              <a:t>fotochimica)</a:t>
            </a:r>
            <a:r>
              <a:rPr spc="155" dirty="0">
                <a:solidFill>
                  <a:srgbClr val="0000FF"/>
                </a:solidFill>
                <a:latin typeface="Georgia"/>
                <a:cs typeface="Georgia"/>
              </a:rPr>
              <a:t> </a:t>
            </a:r>
            <a:r>
              <a:rPr lang="en-CA" spc="155" dirty="0" err="1">
                <a:solidFill>
                  <a:srgbClr val="0000FF"/>
                </a:solidFill>
                <a:latin typeface="Georgia"/>
                <a:cs typeface="Georgia"/>
              </a:rPr>
              <a:t>viene</a:t>
            </a:r>
            <a:r>
              <a:rPr lang="en-CA" spc="155" dirty="0">
                <a:solidFill>
                  <a:srgbClr val="0000FF"/>
                </a:solidFill>
                <a:latin typeface="Georgia"/>
                <a:cs typeface="Georgia"/>
              </a:rPr>
              <a:t> </a:t>
            </a:r>
            <a:r>
              <a:rPr lang="en-CA" spc="155" dirty="0" err="1">
                <a:solidFill>
                  <a:srgbClr val="0000FF"/>
                </a:solidFill>
                <a:latin typeface="Georgia"/>
                <a:cs typeface="Georgia"/>
              </a:rPr>
              <a:t>attivato</a:t>
            </a:r>
            <a:r>
              <a:rPr lang="en-CA" spc="155" dirty="0">
                <a:solidFill>
                  <a:srgbClr val="0000FF"/>
                </a:solidFill>
                <a:latin typeface="Georgia"/>
                <a:cs typeface="Georgia"/>
              </a:rPr>
              <a:t> </a:t>
            </a:r>
            <a:r>
              <a:rPr dirty="0">
                <a:solidFill>
                  <a:srgbClr val="0000FF"/>
                </a:solidFill>
                <a:latin typeface="Georgia"/>
                <a:cs typeface="Georgia"/>
              </a:rPr>
              <a:t>con</a:t>
            </a:r>
            <a:r>
              <a:rPr spc="150" dirty="0">
                <a:solidFill>
                  <a:srgbClr val="0000FF"/>
                </a:solidFill>
                <a:latin typeface="Georgia"/>
                <a:cs typeface="Georgia"/>
              </a:rPr>
              <a:t> </a:t>
            </a:r>
            <a:r>
              <a:rPr dirty="0">
                <a:solidFill>
                  <a:srgbClr val="0000FF"/>
                </a:solidFill>
                <a:latin typeface="Georgia"/>
                <a:cs typeface="Georgia"/>
              </a:rPr>
              <a:t>un</a:t>
            </a:r>
            <a:r>
              <a:rPr lang="en-CA" dirty="0">
                <a:solidFill>
                  <a:srgbClr val="0000FF"/>
                </a:solidFill>
                <a:latin typeface="Georgia"/>
                <a:cs typeface="Georgia"/>
              </a:rPr>
              <a:t>a</a:t>
            </a:r>
            <a:r>
              <a:rPr spc="165" dirty="0">
                <a:solidFill>
                  <a:srgbClr val="0000FF"/>
                </a:solidFill>
                <a:latin typeface="Georgia"/>
                <a:cs typeface="Georgia"/>
              </a:rPr>
              <a:t> </a:t>
            </a:r>
            <a:r>
              <a:rPr lang="en-CA" spc="165" dirty="0" err="1">
                <a:solidFill>
                  <a:srgbClr val="0000FF"/>
                </a:solidFill>
                <a:latin typeface="Georgia"/>
                <a:cs typeface="Georgia"/>
              </a:rPr>
              <a:t>molecola</a:t>
            </a:r>
            <a:r>
              <a:rPr lang="en-CA" spc="165" dirty="0">
                <a:solidFill>
                  <a:srgbClr val="0000FF"/>
                </a:solidFill>
                <a:latin typeface="Georgia"/>
                <a:cs typeface="Georgia"/>
              </a:rPr>
              <a:t> </a:t>
            </a:r>
            <a:r>
              <a:rPr dirty="0" err="1">
                <a:solidFill>
                  <a:srgbClr val="0000FF"/>
                </a:solidFill>
                <a:latin typeface="Georgia"/>
                <a:cs typeface="Georgia"/>
              </a:rPr>
              <a:t>iniziatr</a:t>
            </a:r>
            <a:r>
              <a:rPr lang="en-CA" dirty="0" err="1">
                <a:solidFill>
                  <a:srgbClr val="0000FF"/>
                </a:solidFill>
                <a:latin typeface="Georgia"/>
                <a:cs typeface="Georgia"/>
              </a:rPr>
              <a:t>ic</a:t>
            </a:r>
            <a:r>
              <a:rPr dirty="0">
                <a:solidFill>
                  <a:srgbClr val="0000FF"/>
                </a:solidFill>
                <a:latin typeface="Georgia"/>
                <a:cs typeface="Georgia"/>
              </a:rPr>
              <a:t>e</a:t>
            </a:r>
            <a:r>
              <a:rPr spc="155" dirty="0">
                <a:solidFill>
                  <a:srgbClr val="0000FF"/>
                </a:solidFill>
                <a:latin typeface="Georgia"/>
                <a:cs typeface="Georgia"/>
              </a:rPr>
              <a:t> </a:t>
            </a:r>
            <a:r>
              <a:rPr dirty="0">
                <a:solidFill>
                  <a:srgbClr val="0000FF"/>
                </a:solidFill>
                <a:latin typeface="Georgia"/>
                <a:cs typeface="Georgia"/>
              </a:rPr>
              <a:t>che</a:t>
            </a:r>
            <a:r>
              <a:rPr spc="155" dirty="0">
                <a:solidFill>
                  <a:srgbClr val="0000FF"/>
                </a:solidFill>
                <a:latin typeface="Georgia"/>
                <a:cs typeface="Georgia"/>
              </a:rPr>
              <a:t> </a:t>
            </a:r>
            <a:r>
              <a:rPr spc="-10" dirty="0">
                <a:solidFill>
                  <a:srgbClr val="0000FF"/>
                </a:solidFill>
                <a:latin typeface="Georgia"/>
                <a:cs typeface="Georgia"/>
              </a:rPr>
              <a:t>forma </a:t>
            </a:r>
            <a:r>
              <a:rPr dirty="0">
                <a:solidFill>
                  <a:srgbClr val="0000FF"/>
                </a:solidFill>
                <a:latin typeface="Georgia"/>
                <a:cs typeface="Georgia"/>
              </a:rPr>
              <a:t>p.es.</a:t>
            </a:r>
            <a:r>
              <a:rPr spc="-45" dirty="0">
                <a:solidFill>
                  <a:srgbClr val="0000FF"/>
                </a:solidFill>
                <a:latin typeface="Georgia"/>
                <a:cs typeface="Georgia"/>
              </a:rPr>
              <a:t> </a:t>
            </a:r>
            <a:r>
              <a:rPr dirty="0">
                <a:solidFill>
                  <a:srgbClr val="0000FF"/>
                </a:solidFill>
                <a:latin typeface="Georgia"/>
                <a:cs typeface="Georgia"/>
              </a:rPr>
              <a:t>radicali</a:t>
            </a:r>
            <a:r>
              <a:rPr spc="-10" dirty="0">
                <a:solidFill>
                  <a:srgbClr val="0000FF"/>
                </a:solidFill>
                <a:latin typeface="Georgia"/>
                <a:cs typeface="Georgia"/>
              </a:rPr>
              <a:t> </a:t>
            </a:r>
            <a:r>
              <a:rPr dirty="0">
                <a:solidFill>
                  <a:srgbClr val="0000FF"/>
                </a:solidFill>
                <a:latin typeface="Georgia"/>
                <a:cs typeface="Georgia"/>
              </a:rPr>
              <a:t>trasferendoli</a:t>
            </a:r>
            <a:r>
              <a:rPr spc="-5" dirty="0">
                <a:solidFill>
                  <a:srgbClr val="0000FF"/>
                </a:solidFill>
                <a:latin typeface="Georgia"/>
                <a:cs typeface="Georgia"/>
              </a:rPr>
              <a:t> </a:t>
            </a:r>
            <a:r>
              <a:rPr dirty="0">
                <a:solidFill>
                  <a:srgbClr val="0000FF"/>
                </a:solidFill>
                <a:latin typeface="Georgia"/>
                <a:cs typeface="Georgia"/>
              </a:rPr>
              <a:t>poi</a:t>
            </a:r>
            <a:r>
              <a:rPr spc="-45" dirty="0">
                <a:solidFill>
                  <a:srgbClr val="0000FF"/>
                </a:solidFill>
                <a:latin typeface="Georgia"/>
                <a:cs typeface="Georgia"/>
              </a:rPr>
              <a:t> </a:t>
            </a:r>
            <a:r>
              <a:rPr dirty="0">
                <a:solidFill>
                  <a:srgbClr val="0000FF"/>
                </a:solidFill>
                <a:latin typeface="Georgia"/>
                <a:cs typeface="Georgia"/>
              </a:rPr>
              <a:t>al</a:t>
            </a:r>
            <a:r>
              <a:rPr spc="-55" dirty="0">
                <a:solidFill>
                  <a:srgbClr val="0000FF"/>
                </a:solidFill>
                <a:latin typeface="Georgia"/>
                <a:cs typeface="Georgia"/>
              </a:rPr>
              <a:t> </a:t>
            </a:r>
            <a:r>
              <a:rPr dirty="0">
                <a:solidFill>
                  <a:srgbClr val="0000FF"/>
                </a:solidFill>
                <a:latin typeface="Georgia"/>
                <a:cs typeface="Georgia"/>
              </a:rPr>
              <a:t>primo</a:t>
            </a:r>
            <a:r>
              <a:rPr spc="-35" dirty="0">
                <a:solidFill>
                  <a:srgbClr val="0000FF"/>
                </a:solidFill>
                <a:latin typeface="Georgia"/>
                <a:cs typeface="Georgia"/>
              </a:rPr>
              <a:t> </a:t>
            </a:r>
            <a:r>
              <a:rPr spc="-10" dirty="0">
                <a:solidFill>
                  <a:srgbClr val="0000FF"/>
                </a:solidFill>
                <a:latin typeface="Georgia"/>
                <a:cs typeface="Georgia"/>
              </a:rPr>
              <a:t>monomero</a:t>
            </a:r>
            <a:r>
              <a:rPr b="1" spc="-10" dirty="0">
                <a:solidFill>
                  <a:srgbClr val="0000FF"/>
                </a:solidFill>
                <a:latin typeface="Georgia"/>
                <a:cs typeface="Georgia"/>
              </a:rPr>
              <a:t>:</a:t>
            </a:r>
            <a:endParaRPr dirty="0">
              <a:latin typeface="Georgia"/>
              <a:cs typeface="Georgia"/>
            </a:endParaRPr>
          </a:p>
          <a:p>
            <a:pPr>
              <a:lnSpc>
                <a:spcPct val="100000"/>
              </a:lnSpc>
              <a:spcBef>
                <a:spcPts val="45"/>
              </a:spcBef>
            </a:pPr>
            <a:endParaRPr sz="1650" dirty="0">
              <a:latin typeface="Georgia"/>
              <a:cs typeface="Georgia"/>
            </a:endParaRPr>
          </a:p>
          <a:p>
            <a:pPr marL="3708400">
              <a:lnSpc>
                <a:spcPct val="100000"/>
              </a:lnSpc>
              <a:spcBef>
                <a:spcPts val="5"/>
              </a:spcBef>
            </a:pPr>
            <a:r>
              <a:rPr sz="1600" b="1" dirty="0">
                <a:solidFill>
                  <a:srgbClr val="0000FF"/>
                </a:solidFill>
                <a:latin typeface="Georgia"/>
                <a:cs typeface="Georgia"/>
              </a:rPr>
              <a:t>I</a:t>
            </a:r>
            <a:r>
              <a:rPr sz="1600" b="1" spc="-5" dirty="0">
                <a:solidFill>
                  <a:srgbClr val="0000FF"/>
                </a:solidFill>
                <a:latin typeface="Georgia"/>
                <a:cs typeface="Georgia"/>
              </a:rPr>
              <a:t> </a:t>
            </a:r>
            <a:r>
              <a:rPr sz="1600" b="1" dirty="0">
                <a:solidFill>
                  <a:srgbClr val="0000FF"/>
                </a:solidFill>
                <a:latin typeface="Times New Roman"/>
                <a:cs typeface="Times New Roman"/>
              </a:rPr>
              <a:t>→</a:t>
            </a:r>
            <a:r>
              <a:rPr sz="1600" b="1" spc="-5" dirty="0">
                <a:solidFill>
                  <a:srgbClr val="0000FF"/>
                </a:solidFill>
                <a:latin typeface="Times New Roman"/>
                <a:cs typeface="Times New Roman"/>
              </a:rPr>
              <a:t> </a:t>
            </a:r>
            <a:r>
              <a:rPr sz="1600" b="1" spc="-25" dirty="0">
                <a:solidFill>
                  <a:srgbClr val="0000FF"/>
                </a:solidFill>
                <a:latin typeface="Georgia"/>
                <a:cs typeface="Georgia"/>
              </a:rPr>
              <a:t>2R*</a:t>
            </a:r>
            <a:endParaRPr sz="1600" dirty="0">
              <a:latin typeface="Georgia"/>
              <a:cs typeface="Georgia"/>
            </a:endParaRPr>
          </a:p>
          <a:p>
            <a:pPr>
              <a:lnSpc>
                <a:spcPct val="100000"/>
              </a:lnSpc>
              <a:spcBef>
                <a:spcPts val="40"/>
              </a:spcBef>
            </a:pPr>
            <a:endParaRPr sz="1650" dirty="0">
              <a:latin typeface="Georgia"/>
              <a:cs typeface="Georgia"/>
            </a:endParaRPr>
          </a:p>
          <a:p>
            <a:pPr marL="3708400">
              <a:lnSpc>
                <a:spcPct val="100000"/>
              </a:lnSpc>
              <a:spcBef>
                <a:spcPts val="5"/>
              </a:spcBef>
            </a:pPr>
            <a:r>
              <a:rPr sz="1600" b="1" dirty="0">
                <a:solidFill>
                  <a:srgbClr val="0000FF"/>
                </a:solidFill>
                <a:latin typeface="Georgia"/>
                <a:cs typeface="Georgia"/>
              </a:rPr>
              <a:t>R*</a:t>
            </a:r>
            <a:r>
              <a:rPr sz="1600" b="1" spc="-10" dirty="0">
                <a:solidFill>
                  <a:srgbClr val="0000FF"/>
                </a:solidFill>
                <a:latin typeface="Georgia"/>
                <a:cs typeface="Georgia"/>
              </a:rPr>
              <a:t> </a:t>
            </a:r>
            <a:r>
              <a:rPr sz="1600" b="1" dirty="0">
                <a:solidFill>
                  <a:srgbClr val="0000FF"/>
                </a:solidFill>
                <a:latin typeface="Georgia"/>
                <a:cs typeface="Georgia"/>
              </a:rPr>
              <a:t>+</a:t>
            </a:r>
            <a:r>
              <a:rPr sz="1600" b="1" spc="-10" dirty="0">
                <a:solidFill>
                  <a:srgbClr val="0000FF"/>
                </a:solidFill>
                <a:latin typeface="Georgia"/>
                <a:cs typeface="Georgia"/>
              </a:rPr>
              <a:t> </a:t>
            </a:r>
            <a:r>
              <a:rPr sz="1600" b="1" dirty="0">
                <a:solidFill>
                  <a:srgbClr val="0000FF"/>
                </a:solidFill>
                <a:latin typeface="Georgia"/>
                <a:cs typeface="Georgia"/>
              </a:rPr>
              <a:t>M</a:t>
            </a:r>
            <a:r>
              <a:rPr sz="1600" b="1" spc="-10" dirty="0">
                <a:solidFill>
                  <a:srgbClr val="0000FF"/>
                </a:solidFill>
                <a:latin typeface="Georgia"/>
                <a:cs typeface="Georgia"/>
              </a:rPr>
              <a:t> </a:t>
            </a:r>
            <a:r>
              <a:rPr sz="1600" b="1" dirty="0">
                <a:solidFill>
                  <a:srgbClr val="0000FF"/>
                </a:solidFill>
                <a:latin typeface="Times New Roman"/>
                <a:cs typeface="Times New Roman"/>
              </a:rPr>
              <a:t>→</a:t>
            </a:r>
            <a:r>
              <a:rPr sz="1600" b="1" spc="5" dirty="0">
                <a:solidFill>
                  <a:srgbClr val="0000FF"/>
                </a:solidFill>
                <a:latin typeface="Times New Roman"/>
                <a:cs typeface="Times New Roman"/>
              </a:rPr>
              <a:t> </a:t>
            </a:r>
            <a:r>
              <a:rPr sz="1600" b="1" spc="-25" dirty="0">
                <a:solidFill>
                  <a:srgbClr val="0000FF"/>
                </a:solidFill>
                <a:latin typeface="Georgia"/>
                <a:cs typeface="Georgia"/>
              </a:rPr>
              <a:t>RM*</a:t>
            </a:r>
            <a:endParaRPr sz="1600" dirty="0">
              <a:latin typeface="Georgia"/>
              <a:cs typeface="Georgia"/>
            </a:endParaRPr>
          </a:p>
          <a:p>
            <a:pPr>
              <a:lnSpc>
                <a:spcPct val="100000"/>
              </a:lnSpc>
              <a:spcBef>
                <a:spcPts val="40"/>
              </a:spcBef>
            </a:pPr>
            <a:endParaRPr sz="1650" dirty="0">
              <a:latin typeface="Georgia"/>
              <a:cs typeface="Georgia"/>
            </a:endParaRPr>
          </a:p>
          <a:p>
            <a:pPr marL="50800" algn="just">
              <a:lnSpc>
                <a:spcPct val="100000"/>
              </a:lnSpc>
              <a:spcBef>
                <a:spcPts val="5"/>
              </a:spcBef>
            </a:pPr>
            <a:r>
              <a:rPr b="1" i="1" dirty="0">
                <a:solidFill>
                  <a:srgbClr val="C00000"/>
                </a:solidFill>
                <a:latin typeface="Georgia"/>
                <a:cs typeface="Georgia"/>
              </a:rPr>
              <a:t>Fase</a:t>
            </a:r>
            <a:r>
              <a:rPr b="1" i="1" spc="55" dirty="0">
                <a:solidFill>
                  <a:srgbClr val="C00000"/>
                </a:solidFill>
                <a:latin typeface="Georgia"/>
                <a:cs typeface="Georgia"/>
              </a:rPr>
              <a:t> </a:t>
            </a:r>
            <a:r>
              <a:rPr b="1" i="1" dirty="0">
                <a:solidFill>
                  <a:srgbClr val="C00000"/>
                </a:solidFill>
                <a:latin typeface="Georgia"/>
                <a:cs typeface="Georgia"/>
              </a:rPr>
              <a:t>di</a:t>
            </a:r>
            <a:r>
              <a:rPr b="1" i="1" spc="65" dirty="0">
                <a:solidFill>
                  <a:srgbClr val="C00000"/>
                </a:solidFill>
                <a:latin typeface="Georgia"/>
                <a:cs typeface="Georgia"/>
              </a:rPr>
              <a:t> </a:t>
            </a:r>
            <a:r>
              <a:rPr b="1" i="1" dirty="0">
                <a:solidFill>
                  <a:srgbClr val="C00000"/>
                </a:solidFill>
                <a:latin typeface="Georgia"/>
                <a:cs typeface="Georgia"/>
              </a:rPr>
              <a:t>propagazione</a:t>
            </a:r>
            <a:r>
              <a:rPr i="1" dirty="0">
                <a:solidFill>
                  <a:srgbClr val="0000FF"/>
                </a:solidFill>
                <a:latin typeface="Georgia"/>
                <a:cs typeface="Georgia"/>
              </a:rPr>
              <a:t>:</a:t>
            </a:r>
            <a:r>
              <a:rPr i="1" spc="70" dirty="0">
                <a:solidFill>
                  <a:srgbClr val="0000FF"/>
                </a:solidFill>
                <a:latin typeface="Georgia"/>
                <a:cs typeface="Georgia"/>
              </a:rPr>
              <a:t> </a:t>
            </a:r>
            <a:r>
              <a:rPr dirty="0">
                <a:solidFill>
                  <a:srgbClr val="0000FF"/>
                </a:solidFill>
                <a:latin typeface="Georgia"/>
                <a:cs typeface="Georgia"/>
              </a:rPr>
              <a:t>in</a:t>
            </a:r>
            <a:r>
              <a:rPr spc="75" dirty="0">
                <a:solidFill>
                  <a:srgbClr val="0000FF"/>
                </a:solidFill>
                <a:latin typeface="Georgia"/>
                <a:cs typeface="Georgia"/>
              </a:rPr>
              <a:t> </a:t>
            </a:r>
            <a:r>
              <a:rPr dirty="0">
                <a:solidFill>
                  <a:srgbClr val="0000FF"/>
                </a:solidFill>
                <a:latin typeface="Georgia"/>
                <a:cs typeface="Georgia"/>
              </a:rPr>
              <a:t>questa</a:t>
            </a:r>
            <a:r>
              <a:rPr spc="85" dirty="0">
                <a:solidFill>
                  <a:srgbClr val="0000FF"/>
                </a:solidFill>
                <a:latin typeface="Georgia"/>
                <a:cs typeface="Georgia"/>
              </a:rPr>
              <a:t> </a:t>
            </a:r>
            <a:r>
              <a:rPr dirty="0">
                <a:solidFill>
                  <a:srgbClr val="0000FF"/>
                </a:solidFill>
                <a:latin typeface="Georgia"/>
                <a:cs typeface="Georgia"/>
              </a:rPr>
              <a:t>fase</a:t>
            </a:r>
            <a:r>
              <a:rPr spc="75" dirty="0">
                <a:solidFill>
                  <a:srgbClr val="0000FF"/>
                </a:solidFill>
                <a:latin typeface="Georgia"/>
                <a:cs typeface="Georgia"/>
              </a:rPr>
              <a:t> </a:t>
            </a:r>
            <a:r>
              <a:rPr dirty="0">
                <a:solidFill>
                  <a:srgbClr val="0000FF"/>
                </a:solidFill>
                <a:latin typeface="Georgia"/>
                <a:cs typeface="Georgia"/>
              </a:rPr>
              <a:t>si</a:t>
            </a:r>
            <a:r>
              <a:rPr spc="85" dirty="0">
                <a:solidFill>
                  <a:srgbClr val="0000FF"/>
                </a:solidFill>
                <a:latin typeface="Georgia"/>
                <a:cs typeface="Georgia"/>
              </a:rPr>
              <a:t> </a:t>
            </a:r>
            <a:r>
              <a:rPr dirty="0">
                <a:solidFill>
                  <a:srgbClr val="0000FF"/>
                </a:solidFill>
                <a:latin typeface="Georgia"/>
                <a:cs typeface="Georgia"/>
              </a:rPr>
              <a:t>hanno</a:t>
            </a:r>
            <a:r>
              <a:rPr spc="90" dirty="0">
                <a:solidFill>
                  <a:srgbClr val="0000FF"/>
                </a:solidFill>
                <a:latin typeface="Georgia"/>
                <a:cs typeface="Georgia"/>
              </a:rPr>
              <a:t> </a:t>
            </a:r>
            <a:r>
              <a:rPr dirty="0">
                <a:solidFill>
                  <a:srgbClr val="0000FF"/>
                </a:solidFill>
                <a:latin typeface="Georgia"/>
                <a:cs typeface="Georgia"/>
              </a:rPr>
              <a:t>addizioni</a:t>
            </a:r>
            <a:r>
              <a:rPr spc="75" dirty="0">
                <a:solidFill>
                  <a:srgbClr val="0000FF"/>
                </a:solidFill>
                <a:latin typeface="Georgia"/>
                <a:cs typeface="Georgia"/>
              </a:rPr>
              <a:t> </a:t>
            </a:r>
            <a:r>
              <a:rPr dirty="0">
                <a:solidFill>
                  <a:srgbClr val="0000FF"/>
                </a:solidFill>
                <a:latin typeface="Georgia"/>
                <a:cs typeface="Georgia"/>
              </a:rPr>
              <a:t>successive</a:t>
            </a:r>
            <a:r>
              <a:rPr spc="85" dirty="0">
                <a:solidFill>
                  <a:srgbClr val="0000FF"/>
                </a:solidFill>
                <a:latin typeface="Georgia"/>
                <a:cs typeface="Georgia"/>
              </a:rPr>
              <a:t> </a:t>
            </a:r>
            <a:r>
              <a:rPr dirty="0">
                <a:solidFill>
                  <a:srgbClr val="0000FF"/>
                </a:solidFill>
                <a:latin typeface="Georgia"/>
                <a:cs typeface="Georgia"/>
              </a:rPr>
              <a:t>di</a:t>
            </a:r>
            <a:r>
              <a:rPr spc="85" dirty="0">
                <a:solidFill>
                  <a:srgbClr val="0000FF"/>
                </a:solidFill>
                <a:latin typeface="Georgia"/>
                <a:cs typeface="Georgia"/>
              </a:rPr>
              <a:t> </a:t>
            </a:r>
            <a:r>
              <a:rPr dirty="0">
                <a:solidFill>
                  <a:srgbClr val="0000FF"/>
                </a:solidFill>
                <a:latin typeface="Georgia"/>
                <a:cs typeface="Georgia"/>
              </a:rPr>
              <a:t>monomero</a:t>
            </a:r>
            <a:r>
              <a:rPr spc="85" dirty="0">
                <a:solidFill>
                  <a:srgbClr val="0000FF"/>
                </a:solidFill>
                <a:latin typeface="Georgia"/>
                <a:cs typeface="Georgia"/>
              </a:rPr>
              <a:t> </a:t>
            </a:r>
            <a:r>
              <a:rPr spc="-25" dirty="0">
                <a:solidFill>
                  <a:srgbClr val="0000FF"/>
                </a:solidFill>
                <a:latin typeface="Georgia"/>
                <a:cs typeface="Georgia"/>
              </a:rPr>
              <a:t>ai</a:t>
            </a:r>
            <a:endParaRPr dirty="0">
              <a:latin typeface="Georgia"/>
              <a:cs typeface="Georgia"/>
            </a:endParaRPr>
          </a:p>
          <a:p>
            <a:pPr marL="50800" algn="just">
              <a:lnSpc>
                <a:spcPct val="100000"/>
              </a:lnSpc>
            </a:pPr>
            <a:r>
              <a:rPr dirty="0">
                <a:solidFill>
                  <a:srgbClr val="0000FF"/>
                </a:solidFill>
                <a:latin typeface="Georgia"/>
                <a:cs typeface="Georgia"/>
              </a:rPr>
              <a:t>radicali</a:t>
            </a:r>
            <a:r>
              <a:rPr spc="-10" dirty="0">
                <a:solidFill>
                  <a:srgbClr val="0000FF"/>
                </a:solidFill>
                <a:latin typeface="Georgia"/>
                <a:cs typeface="Georgia"/>
              </a:rPr>
              <a:t> </a:t>
            </a:r>
            <a:r>
              <a:rPr dirty="0">
                <a:solidFill>
                  <a:srgbClr val="0000FF"/>
                </a:solidFill>
                <a:latin typeface="Georgia"/>
                <a:cs typeface="Georgia"/>
              </a:rPr>
              <a:t>di</a:t>
            </a:r>
            <a:r>
              <a:rPr spc="-30" dirty="0">
                <a:solidFill>
                  <a:srgbClr val="0000FF"/>
                </a:solidFill>
                <a:latin typeface="Georgia"/>
                <a:cs typeface="Georgia"/>
              </a:rPr>
              <a:t> </a:t>
            </a:r>
            <a:r>
              <a:rPr spc="-10" dirty="0">
                <a:solidFill>
                  <a:srgbClr val="0000FF"/>
                </a:solidFill>
                <a:latin typeface="Georgia"/>
                <a:cs typeface="Georgia"/>
              </a:rPr>
              <a:t>catena:</a:t>
            </a:r>
            <a:endParaRPr dirty="0">
              <a:latin typeface="Georgia"/>
              <a:cs typeface="Georgia"/>
            </a:endParaRPr>
          </a:p>
          <a:p>
            <a:pPr marL="3708400">
              <a:lnSpc>
                <a:spcPct val="100000"/>
              </a:lnSpc>
            </a:pPr>
            <a:r>
              <a:rPr sz="1600" b="1" dirty="0">
                <a:solidFill>
                  <a:srgbClr val="0000FF"/>
                </a:solidFill>
                <a:latin typeface="Georgia"/>
                <a:cs typeface="Georgia"/>
              </a:rPr>
              <a:t>RM*</a:t>
            </a:r>
            <a:r>
              <a:rPr sz="1600" b="1" spc="10" dirty="0">
                <a:solidFill>
                  <a:srgbClr val="0000FF"/>
                </a:solidFill>
                <a:latin typeface="Georgia"/>
                <a:cs typeface="Georgia"/>
              </a:rPr>
              <a:t> </a:t>
            </a:r>
            <a:r>
              <a:rPr sz="1600" b="1" dirty="0">
                <a:solidFill>
                  <a:srgbClr val="0000FF"/>
                </a:solidFill>
                <a:latin typeface="Georgia"/>
                <a:cs typeface="Georgia"/>
              </a:rPr>
              <a:t>+</a:t>
            </a:r>
            <a:r>
              <a:rPr sz="1600" b="1" spc="-5" dirty="0">
                <a:solidFill>
                  <a:srgbClr val="0000FF"/>
                </a:solidFill>
                <a:latin typeface="Georgia"/>
                <a:cs typeface="Georgia"/>
              </a:rPr>
              <a:t> </a:t>
            </a:r>
            <a:r>
              <a:rPr sz="1600" b="1" dirty="0">
                <a:solidFill>
                  <a:srgbClr val="0000FF"/>
                </a:solidFill>
                <a:latin typeface="Georgia"/>
                <a:cs typeface="Georgia"/>
              </a:rPr>
              <a:t>nM</a:t>
            </a:r>
            <a:r>
              <a:rPr sz="1600" b="1" spc="-15" dirty="0">
                <a:solidFill>
                  <a:srgbClr val="0000FF"/>
                </a:solidFill>
                <a:latin typeface="Georgia"/>
                <a:cs typeface="Georgia"/>
              </a:rPr>
              <a:t> </a:t>
            </a:r>
            <a:r>
              <a:rPr sz="1600" b="1" dirty="0">
                <a:solidFill>
                  <a:srgbClr val="0000FF"/>
                </a:solidFill>
                <a:latin typeface="Times New Roman"/>
                <a:cs typeface="Times New Roman"/>
              </a:rPr>
              <a:t>→</a:t>
            </a:r>
            <a:r>
              <a:rPr sz="1600" b="1" spc="10" dirty="0">
                <a:solidFill>
                  <a:srgbClr val="0000FF"/>
                </a:solidFill>
                <a:latin typeface="Times New Roman"/>
                <a:cs typeface="Times New Roman"/>
              </a:rPr>
              <a:t> </a:t>
            </a:r>
            <a:r>
              <a:rPr sz="1600" b="1" spc="-25" dirty="0">
                <a:solidFill>
                  <a:srgbClr val="0000FF"/>
                </a:solidFill>
                <a:latin typeface="Georgia"/>
                <a:cs typeface="Georgia"/>
              </a:rPr>
              <a:t>RM-</a:t>
            </a:r>
            <a:r>
              <a:rPr sz="1600" b="1" spc="-10" dirty="0">
                <a:solidFill>
                  <a:srgbClr val="0000FF"/>
                </a:solidFill>
                <a:latin typeface="Georgia"/>
                <a:cs typeface="Georgia"/>
              </a:rPr>
              <a:t>(M)</a:t>
            </a:r>
            <a:r>
              <a:rPr sz="1575" b="1" spc="-15" baseline="-21164" dirty="0">
                <a:solidFill>
                  <a:srgbClr val="0000FF"/>
                </a:solidFill>
                <a:latin typeface="Georgia"/>
                <a:cs typeface="Georgia"/>
              </a:rPr>
              <a:t>n-1</a:t>
            </a:r>
            <a:r>
              <a:rPr sz="1600" b="1" spc="-10" dirty="0">
                <a:solidFill>
                  <a:srgbClr val="0000FF"/>
                </a:solidFill>
                <a:latin typeface="Georgia"/>
                <a:cs typeface="Georgia"/>
              </a:rPr>
              <a:t>-</a:t>
            </a:r>
            <a:r>
              <a:rPr sz="1600" b="1" spc="-25" dirty="0">
                <a:solidFill>
                  <a:srgbClr val="0000FF"/>
                </a:solidFill>
                <a:latin typeface="Georgia"/>
                <a:cs typeface="Georgia"/>
              </a:rPr>
              <a:t>M*</a:t>
            </a:r>
            <a:endParaRPr sz="1600" dirty="0">
              <a:latin typeface="Georgia"/>
              <a:cs typeface="Georgi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328" y="155016"/>
            <a:ext cx="8763000" cy="1151597"/>
          </a:xfrm>
          <a:prstGeom prst="rect">
            <a:avLst/>
          </a:prstGeom>
        </p:spPr>
        <p:txBody>
          <a:bodyPr vert="horz" wrap="square" lIns="0" tIns="12700" rIns="0" bIns="0" rtlCol="0">
            <a:spAutoFit/>
          </a:bodyPr>
          <a:lstStyle/>
          <a:p>
            <a:pPr marL="12700">
              <a:lnSpc>
                <a:spcPct val="100000"/>
              </a:lnSpc>
              <a:spcBef>
                <a:spcPts val="100"/>
              </a:spcBef>
              <a:tabLst>
                <a:tab pos="741045" algn="l"/>
                <a:tab pos="1154430" algn="l"/>
                <a:tab pos="3020060" algn="l"/>
                <a:tab pos="3330575" algn="l"/>
                <a:tab pos="4392930" algn="l"/>
                <a:tab pos="4771390" algn="l"/>
                <a:tab pos="5721985" algn="l"/>
                <a:tab pos="6068060" algn="l"/>
                <a:tab pos="6953884" algn="l"/>
                <a:tab pos="7496175" algn="l"/>
              </a:tabLst>
            </a:pPr>
            <a:r>
              <a:rPr sz="2000" b="1" i="1" spc="-20" dirty="0">
                <a:solidFill>
                  <a:srgbClr val="C00000"/>
                </a:solidFill>
                <a:latin typeface="Georgia"/>
                <a:cs typeface="Georgia"/>
              </a:rPr>
              <a:t>Fase</a:t>
            </a:r>
            <a:r>
              <a:rPr sz="2000" b="1" i="1" dirty="0">
                <a:solidFill>
                  <a:srgbClr val="C00000"/>
                </a:solidFill>
                <a:latin typeface="Georgia"/>
                <a:cs typeface="Georgia"/>
              </a:rPr>
              <a:t>	</a:t>
            </a:r>
            <a:r>
              <a:rPr sz="2000" b="1" i="1" spc="-25" dirty="0">
                <a:solidFill>
                  <a:srgbClr val="C00000"/>
                </a:solidFill>
                <a:latin typeface="Georgia"/>
                <a:cs typeface="Georgia"/>
              </a:rPr>
              <a:t>di</a:t>
            </a:r>
            <a:r>
              <a:rPr sz="2000" b="1" i="1" dirty="0">
                <a:solidFill>
                  <a:srgbClr val="C00000"/>
                </a:solidFill>
                <a:latin typeface="Georgia"/>
                <a:cs typeface="Georgia"/>
              </a:rPr>
              <a:t>	</a:t>
            </a:r>
            <a:r>
              <a:rPr sz="2000" b="1" i="1" spc="-10" dirty="0" err="1">
                <a:solidFill>
                  <a:srgbClr val="C00000"/>
                </a:solidFill>
                <a:latin typeface="Georgia"/>
                <a:cs typeface="Georgia"/>
              </a:rPr>
              <a:t>terminazione</a:t>
            </a:r>
            <a:r>
              <a:rPr sz="2000" i="1" spc="-10" dirty="0">
                <a:solidFill>
                  <a:srgbClr val="0000FF"/>
                </a:solidFill>
                <a:latin typeface="Georgia"/>
                <a:cs typeface="Georgia"/>
              </a:rPr>
              <a:t>:</a:t>
            </a:r>
            <a:r>
              <a:rPr lang="en-CA" sz="2000" i="1" spc="-10" dirty="0">
                <a:solidFill>
                  <a:srgbClr val="0000FF"/>
                </a:solidFill>
                <a:latin typeface="Georgia"/>
                <a:cs typeface="Georgia"/>
              </a:rPr>
              <a:t> </a:t>
            </a:r>
            <a:r>
              <a:rPr sz="2000" spc="-25" dirty="0" err="1">
                <a:solidFill>
                  <a:srgbClr val="0000FF"/>
                </a:solidFill>
                <a:latin typeface="Georgia"/>
                <a:cs typeface="Georgia"/>
              </a:rPr>
              <a:t>il</a:t>
            </a:r>
            <a:r>
              <a:rPr sz="2000" dirty="0">
                <a:solidFill>
                  <a:srgbClr val="0000FF"/>
                </a:solidFill>
                <a:latin typeface="Georgia"/>
                <a:cs typeface="Georgia"/>
              </a:rPr>
              <a:t>	</a:t>
            </a:r>
            <a:r>
              <a:rPr sz="2000" spc="-10" dirty="0">
                <a:solidFill>
                  <a:srgbClr val="0000FF"/>
                </a:solidFill>
                <a:latin typeface="Georgia"/>
                <a:cs typeface="Georgia"/>
              </a:rPr>
              <a:t>processo</a:t>
            </a:r>
            <a:r>
              <a:rPr sz="2000" dirty="0">
                <a:solidFill>
                  <a:srgbClr val="0000FF"/>
                </a:solidFill>
                <a:latin typeface="Georgia"/>
                <a:cs typeface="Georgia"/>
              </a:rPr>
              <a:t>	</a:t>
            </a:r>
            <a:r>
              <a:rPr sz="2000" spc="-25" dirty="0">
                <a:solidFill>
                  <a:srgbClr val="0000FF"/>
                </a:solidFill>
                <a:latin typeface="Georgia"/>
                <a:cs typeface="Georgia"/>
              </a:rPr>
              <a:t>di</a:t>
            </a:r>
            <a:r>
              <a:rPr sz="2000" dirty="0">
                <a:solidFill>
                  <a:srgbClr val="0000FF"/>
                </a:solidFill>
                <a:latin typeface="Georgia"/>
                <a:cs typeface="Georgia"/>
              </a:rPr>
              <a:t>	</a:t>
            </a:r>
            <a:r>
              <a:rPr sz="2000" spc="-10" dirty="0">
                <a:solidFill>
                  <a:srgbClr val="0000FF"/>
                </a:solidFill>
                <a:latin typeface="Georgia"/>
                <a:cs typeface="Georgia"/>
              </a:rPr>
              <a:t>crescita</a:t>
            </a:r>
            <a:r>
              <a:rPr sz="2000" dirty="0">
                <a:solidFill>
                  <a:srgbClr val="0000FF"/>
                </a:solidFill>
                <a:latin typeface="Georgia"/>
                <a:cs typeface="Georgia"/>
              </a:rPr>
              <a:t>	</a:t>
            </a:r>
            <a:r>
              <a:rPr sz="2000" spc="-25" dirty="0">
                <a:solidFill>
                  <a:srgbClr val="0000FF"/>
                </a:solidFill>
                <a:latin typeface="Georgia"/>
                <a:cs typeface="Georgia"/>
              </a:rPr>
              <a:t>si</a:t>
            </a:r>
            <a:r>
              <a:rPr sz="2000" dirty="0">
                <a:solidFill>
                  <a:srgbClr val="0000FF"/>
                </a:solidFill>
                <a:latin typeface="Georgia"/>
                <a:cs typeface="Georgia"/>
              </a:rPr>
              <a:t>	</a:t>
            </a:r>
            <a:r>
              <a:rPr sz="2000" spc="-10" dirty="0">
                <a:solidFill>
                  <a:srgbClr val="0000FF"/>
                </a:solidFill>
                <a:latin typeface="Georgia"/>
                <a:cs typeface="Georgia"/>
              </a:rPr>
              <a:t>arresta</a:t>
            </a:r>
            <a:r>
              <a:rPr sz="2000" dirty="0">
                <a:solidFill>
                  <a:srgbClr val="0000FF"/>
                </a:solidFill>
                <a:latin typeface="Georgia"/>
                <a:cs typeface="Georgia"/>
              </a:rPr>
              <a:t>	</a:t>
            </a:r>
            <a:r>
              <a:rPr sz="2000" spc="-25" dirty="0">
                <a:solidFill>
                  <a:srgbClr val="0000FF"/>
                </a:solidFill>
                <a:latin typeface="Georgia"/>
                <a:cs typeface="Georgia"/>
              </a:rPr>
              <a:t>con</a:t>
            </a:r>
            <a:r>
              <a:rPr lang="en-CA" sz="2000" dirty="0">
                <a:solidFill>
                  <a:srgbClr val="0000FF"/>
                </a:solidFill>
                <a:latin typeface="Georgia"/>
                <a:cs typeface="Georgia"/>
              </a:rPr>
              <a:t> </a:t>
            </a:r>
            <a:r>
              <a:rPr sz="2000" spc="-25" dirty="0">
                <a:solidFill>
                  <a:srgbClr val="0000FF"/>
                </a:solidFill>
                <a:latin typeface="Georgia"/>
                <a:cs typeface="Georgia"/>
              </a:rPr>
              <a:t>la</a:t>
            </a:r>
            <a:endParaRPr sz="2000" dirty="0">
              <a:latin typeface="Georgia"/>
              <a:cs typeface="Georgia"/>
            </a:endParaRPr>
          </a:p>
          <a:p>
            <a:pPr marL="12700">
              <a:lnSpc>
                <a:spcPct val="100000"/>
              </a:lnSpc>
            </a:pPr>
            <a:r>
              <a:rPr sz="2000" dirty="0">
                <a:solidFill>
                  <a:srgbClr val="0000FF"/>
                </a:solidFill>
                <a:latin typeface="Georgia"/>
                <a:cs typeface="Georgia"/>
              </a:rPr>
              <a:t>disattivazione della</a:t>
            </a:r>
            <a:r>
              <a:rPr sz="2000" spc="5" dirty="0">
                <a:solidFill>
                  <a:srgbClr val="0000FF"/>
                </a:solidFill>
                <a:latin typeface="Georgia"/>
                <a:cs typeface="Georgia"/>
              </a:rPr>
              <a:t> </a:t>
            </a:r>
            <a:r>
              <a:rPr sz="2000" spc="-10" dirty="0">
                <a:solidFill>
                  <a:srgbClr val="0000FF"/>
                </a:solidFill>
                <a:latin typeface="Georgia"/>
                <a:cs typeface="Georgia"/>
              </a:rPr>
              <a:t>catena.</a:t>
            </a:r>
            <a:endParaRPr sz="2000" dirty="0">
              <a:latin typeface="Georgia"/>
              <a:cs typeface="Georgia"/>
            </a:endParaRPr>
          </a:p>
          <a:p>
            <a:pPr>
              <a:lnSpc>
                <a:spcPct val="100000"/>
              </a:lnSpc>
            </a:pPr>
            <a:endParaRPr sz="1400" dirty="0">
              <a:latin typeface="Georgia"/>
              <a:cs typeface="Georgia"/>
            </a:endParaRPr>
          </a:p>
          <a:p>
            <a:pPr marL="12700">
              <a:lnSpc>
                <a:spcPct val="100000"/>
              </a:lnSpc>
            </a:pPr>
            <a:r>
              <a:rPr sz="2000" dirty="0">
                <a:solidFill>
                  <a:srgbClr val="0000FF"/>
                </a:solidFill>
                <a:latin typeface="Georgia"/>
                <a:cs typeface="Georgia"/>
              </a:rPr>
              <a:t>Può</a:t>
            </a:r>
            <a:r>
              <a:rPr sz="2000" spc="-5" dirty="0">
                <a:solidFill>
                  <a:srgbClr val="0000FF"/>
                </a:solidFill>
                <a:latin typeface="Georgia"/>
                <a:cs typeface="Georgia"/>
              </a:rPr>
              <a:t> </a:t>
            </a:r>
            <a:r>
              <a:rPr sz="2000" dirty="0">
                <a:solidFill>
                  <a:srgbClr val="0000FF"/>
                </a:solidFill>
                <a:latin typeface="Georgia"/>
                <a:cs typeface="Georgia"/>
              </a:rPr>
              <a:t>avvenire</a:t>
            </a:r>
            <a:r>
              <a:rPr sz="2000" spc="25" dirty="0">
                <a:solidFill>
                  <a:srgbClr val="0000FF"/>
                </a:solidFill>
                <a:latin typeface="Georgia"/>
                <a:cs typeface="Georgia"/>
              </a:rPr>
              <a:t> </a:t>
            </a:r>
            <a:r>
              <a:rPr sz="2000" dirty="0">
                <a:solidFill>
                  <a:srgbClr val="0000FF"/>
                </a:solidFill>
                <a:latin typeface="Georgia"/>
                <a:cs typeface="Georgia"/>
              </a:rPr>
              <a:t>con</a:t>
            </a:r>
            <a:r>
              <a:rPr sz="2000" spc="-5" dirty="0">
                <a:solidFill>
                  <a:srgbClr val="0000FF"/>
                </a:solidFill>
                <a:latin typeface="Georgia"/>
                <a:cs typeface="Georgia"/>
              </a:rPr>
              <a:t> </a:t>
            </a:r>
            <a:r>
              <a:rPr sz="2000" dirty="0">
                <a:solidFill>
                  <a:srgbClr val="0000FF"/>
                </a:solidFill>
                <a:latin typeface="Georgia"/>
                <a:cs typeface="Georgia"/>
              </a:rPr>
              <a:t>3</a:t>
            </a:r>
            <a:r>
              <a:rPr sz="2000" spc="-5" dirty="0">
                <a:solidFill>
                  <a:srgbClr val="0000FF"/>
                </a:solidFill>
                <a:latin typeface="Georgia"/>
                <a:cs typeface="Georgia"/>
              </a:rPr>
              <a:t> </a:t>
            </a:r>
            <a:r>
              <a:rPr sz="2000" dirty="0">
                <a:solidFill>
                  <a:srgbClr val="0000FF"/>
                </a:solidFill>
                <a:latin typeface="Georgia"/>
                <a:cs typeface="Georgia"/>
              </a:rPr>
              <a:t>meccanismi</a:t>
            </a:r>
            <a:r>
              <a:rPr sz="2000" spc="-15" dirty="0">
                <a:solidFill>
                  <a:srgbClr val="0000FF"/>
                </a:solidFill>
                <a:latin typeface="Georgia"/>
                <a:cs typeface="Georgia"/>
              </a:rPr>
              <a:t> </a:t>
            </a:r>
            <a:r>
              <a:rPr sz="2000" spc="-10" dirty="0">
                <a:solidFill>
                  <a:srgbClr val="0000FF"/>
                </a:solidFill>
                <a:latin typeface="Georgia"/>
                <a:cs typeface="Georgia"/>
              </a:rPr>
              <a:t>diversi:</a:t>
            </a:r>
            <a:endParaRPr sz="2000" dirty="0">
              <a:latin typeface="Georgia"/>
              <a:cs typeface="Georgia"/>
            </a:endParaRPr>
          </a:p>
        </p:txBody>
      </p:sp>
      <p:sp>
        <p:nvSpPr>
          <p:cNvPr id="3" name="object 3"/>
          <p:cNvSpPr txBox="1"/>
          <p:nvPr/>
        </p:nvSpPr>
        <p:spPr>
          <a:xfrm>
            <a:off x="0" y="1439127"/>
            <a:ext cx="9143999" cy="628377"/>
          </a:xfrm>
          <a:prstGeom prst="rect">
            <a:avLst/>
          </a:prstGeom>
        </p:spPr>
        <p:txBody>
          <a:bodyPr vert="horz" wrap="square" lIns="0" tIns="12700" rIns="0" bIns="0" rtlCol="0">
            <a:spAutoFit/>
          </a:bodyPr>
          <a:lstStyle/>
          <a:p>
            <a:pPr marL="299085" marR="5080" indent="-287020">
              <a:lnSpc>
                <a:spcPct val="100000"/>
              </a:lnSpc>
              <a:spcBef>
                <a:spcPts val="100"/>
              </a:spcBef>
              <a:buFont typeface="Arial"/>
              <a:buChar char="•"/>
              <a:tabLst>
                <a:tab pos="299085" algn="l"/>
                <a:tab pos="299720" algn="l"/>
              </a:tabLst>
            </a:pPr>
            <a:r>
              <a:rPr sz="2000" i="1" u="sng" dirty="0">
                <a:solidFill>
                  <a:srgbClr val="C00000"/>
                </a:solidFill>
                <a:uFill>
                  <a:solidFill>
                    <a:srgbClr val="C00000"/>
                  </a:solidFill>
                </a:uFill>
                <a:latin typeface="Georgia"/>
                <a:cs typeface="Georgia"/>
              </a:rPr>
              <a:t>Terminazione</a:t>
            </a:r>
            <a:r>
              <a:rPr sz="2000" i="1" u="sng" spc="5" dirty="0">
                <a:solidFill>
                  <a:srgbClr val="C00000"/>
                </a:solidFill>
                <a:uFill>
                  <a:solidFill>
                    <a:srgbClr val="C00000"/>
                  </a:solidFill>
                </a:uFill>
                <a:latin typeface="Georgia"/>
                <a:cs typeface="Georgia"/>
              </a:rPr>
              <a:t> </a:t>
            </a:r>
            <a:r>
              <a:rPr sz="2000" i="1" u="sng" dirty="0">
                <a:solidFill>
                  <a:srgbClr val="C00000"/>
                </a:solidFill>
                <a:uFill>
                  <a:solidFill>
                    <a:srgbClr val="C00000"/>
                  </a:solidFill>
                </a:uFill>
                <a:latin typeface="Georgia"/>
                <a:cs typeface="Georgia"/>
              </a:rPr>
              <a:t>per accoppiamento</a:t>
            </a:r>
            <a:r>
              <a:rPr sz="2000" i="1" dirty="0">
                <a:solidFill>
                  <a:srgbClr val="C00000"/>
                </a:solidFill>
                <a:latin typeface="Georgia"/>
                <a:cs typeface="Georgia"/>
              </a:rPr>
              <a:t>:</a:t>
            </a:r>
            <a:r>
              <a:rPr sz="2000" i="1" spc="10" dirty="0">
                <a:solidFill>
                  <a:srgbClr val="C00000"/>
                </a:solidFill>
                <a:latin typeface="Georgia"/>
                <a:cs typeface="Georgia"/>
              </a:rPr>
              <a:t> </a:t>
            </a:r>
            <a:r>
              <a:rPr sz="2000" dirty="0">
                <a:solidFill>
                  <a:srgbClr val="0000FF"/>
                </a:solidFill>
                <a:latin typeface="Georgia"/>
                <a:cs typeface="Georgia"/>
              </a:rPr>
              <a:t>addizione</a:t>
            </a:r>
            <a:r>
              <a:rPr sz="2000" spc="10" dirty="0">
                <a:solidFill>
                  <a:srgbClr val="0000FF"/>
                </a:solidFill>
                <a:latin typeface="Georgia"/>
                <a:cs typeface="Georgia"/>
              </a:rPr>
              <a:t> </a:t>
            </a:r>
            <a:r>
              <a:rPr sz="2000" dirty="0">
                <a:solidFill>
                  <a:srgbClr val="0000FF"/>
                </a:solidFill>
                <a:latin typeface="Georgia"/>
                <a:cs typeface="Georgia"/>
              </a:rPr>
              <a:t>bimolecolare</a:t>
            </a:r>
            <a:r>
              <a:rPr sz="2000" spc="40" dirty="0">
                <a:solidFill>
                  <a:srgbClr val="0000FF"/>
                </a:solidFill>
                <a:latin typeface="Georgia"/>
                <a:cs typeface="Georgia"/>
              </a:rPr>
              <a:t> </a:t>
            </a:r>
            <a:r>
              <a:rPr sz="2000" dirty="0">
                <a:solidFill>
                  <a:srgbClr val="0000FF"/>
                </a:solidFill>
                <a:latin typeface="Georgia"/>
                <a:cs typeface="Georgia"/>
              </a:rPr>
              <a:t>tra</a:t>
            </a:r>
            <a:r>
              <a:rPr sz="2000" spc="15" dirty="0">
                <a:solidFill>
                  <a:srgbClr val="0000FF"/>
                </a:solidFill>
                <a:latin typeface="Georgia"/>
                <a:cs typeface="Georgia"/>
              </a:rPr>
              <a:t> </a:t>
            </a:r>
            <a:r>
              <a:rPr sz="2000" dirty="0">
                <a:solidFill>
                  <a:srgbClr val="0000FF"/>
                </a:solidFill>
                <a:latin typeface="Georgia"/>
                <a:cs typeface="Georgia"/>
              </a:rPr>
              <a:t>radicali</a:t>
            </a:r>
            <a:r>
              <a:rPr sz="2000" spc="5" dirty="0">
                <a:solidFill>
                  <a:srgbClr val="0000FF"/>
                </a:solidFill>
                <a:latin typeface="Georgia"/>
                <a:cs typeface="Georgia"/>
              </a:rPr>
              <a:t> </a:t>
            </a:r>
            <a:r>
              <a:rPr sz="2000" spc="-25" dirty="0">
                <a:solidFill>
                  <a:srgbClr val="0000FF"/>
                </a:solidFill>
                <a:latin typeface="Georgia"/>
                <a:cs typeface="Georgia"/>
              </a:rPr>
              <a:t>in </a:t>
            </a:r>
            <a:r>
              <a:rPr sz="2000" spc="-10" dirty="0">
                <a:solidFill>
                  <a:srgbClr val="0000FF"/>
                </a:solidFill>
                <a:latin typeface="Georgia"/>
                <a:cs typeface="Georgia"/>
              </a:rPr>
              <a:t>accrescimento</a:t>
            </a:r>
            <a:endParaRPr sz="2000" dirty="0">
              <a:latin typeface="Georgia"/>
              <a:cs typeface="Georgia"/>
            </a:endParaRPr>
          </a:p>
        </p:txBody>
      </p:sp>
      <p:sp>
        <p:nvSpPr>
          <p:cNvPr id="4" name="object 4"/>
          <p:cNvSpPr txBox="1"/>
          <p:nvPr/>
        </p:nvSpPr>
        <p:spPr>
          <a:xfrm>
            <a:off x="3331464" y="2200783"/>
            <a:ext cx="1336040" cy="391160"/>
          </a:xfrm>
          <a:prstGeom prst="rect">
            <a:avLst/>
          </a:prstGeom>
        </p:spPr>
        <p:txBody>
          <a:bodyPr vert="horz" wrap="square" lIns="0" tIns="12700" rIns="0" bIns="0" rtlCol="0">
            <a:spAutoFit/>
          </a:bodyPr>
          <a:lstStyle/>
          <a:p>
            <a:pPr marL="38100">
              <a:lnSpc>
                <a:spcPct val="100000"/>
              </a:lnSpc>
              <a:spcBef>
                <a:spcPts val="100"/>
              </a:spcBef>
              <a:tabLst>
                <a:tab pos="885190" algn="l"/>
              </a:tabLst>
            </a:pPr>
            <a:r>
              <a:rPr sz="2400" dirty="0">
                <a:solidFill>
                  <a:srgbClr val="0000FF"/>
                </a:solidFill>
                <a:latin typeface="Cambria Math"/>
                <a:cs typeface="Cambria Math"/>
              </a:rPr>
              <a:t>𝑴</a:t>
            </a:r>
            <a:r>
              <a:rPr sz="2625" baseline="-15873" dirty="0">
                <a:solidFill>
                  <a:srgbClr val="0000FF"/>
                </a:solidFill>
                <a:latin typeface="Cambria Math"/>
                <a:cs typeface="Cambria Math"/>
              </a:rPr>
              <a:t>𝒙</a:t>
            </a:r>
            <a:r>
              <a:rPr sz="2625" spc="352" baseline="-15873" dirty="0">
                <a:solidFill>
                  <a:srgbClr val="0000FF"/>
                </a:solidFill>
                <a:latin typeface="Cambria Math"/>
                <a:cs typeface="Cambria Math"/>
              </a:rPr>
              <a:t> </a:t>
            </a:r>
            <a:r>
              <a:rPr sz="2400" spc="-50" dirty="0">
                <a:solidFill>
                  <a:srgbClr val="0000FF"/>
                </a:solidFill>
                <a:latin typeface="Cambria Math"/>
                <a:cs typeface="Cambria Math"/>
              </a:rPr>
              <a:t>+</a:t>
            </a:r>
            <a:r>
              <a:rPr sz="2400" dirty="0">
                <a:solidFill>
                  <a:srgbClr val="0000FF"/>
                </a:solidFill>
                <a:latin typeface="Cambria Math"/>
                <a:cs typeface="Cambria Math"/>
              </a:rPr>
              <a:t>	</a:t>
            </a:r>
            <a:r>
              <a:rPr sz="2400" spc="-35" dirty="0">
                <a:solidFill>
                  <a:srgbClr val="0000FF"/>
                </a:solidFill>
                <a:latin typeface="Cambria Math"/>
                <a:cs typeface="Cambria Math"/>
              </a:rPr>
              <a:t>𝑴</a:t>
            </a:r>
            <a:r>
              <a:rPr sz="2625" spc="-52" baseline="-15873" dirty="0">
                <a:solidFill>
                  <a:srgbClr val="0000FF"/>
                </a:solidFill>
                <a:latin typeface="Cambria Math"/>
                <a:cs typeface="Cambria Math"/>
              </a:rPr>
              <a:t>𝒚</a:t>
            </a:r>
            <a:endParaRPr sz="2625" baseline="-15873" dirty="0">
              <a:latin typeface="Cambria Math"/>
              <a:cs typeface="Cambria Math"/>
            </a:endParaRPr>
          </a:p>
        </p:txBody>
      </p:sp>
      <p:sp>
        <p:nvSpPr>
          <p:cNvPr id="5" name="object 5"/>
          <p:cNvSpPr txBox="1"/>
          <p:nvPr/>
        </p:nvSpPr>
        <p:spPr>
          <a:xfrm>
            <a:off x="3635755" y="2171826"/>
            <a:ext cx="980440" cy="292735"/>
          </a:xfrm>
          <a:prstGeom prst="rect">
            <a:avLst/>
          </a:prstGeom>
        </p:spPr>
        <p:txBody>
          <a:bodyPr vert="horz" wrap="square" lIns="0" tIns="12700" rIns="0" bIns="0" rtlCol="0">
            <a:spAutoFit/>
          </a:bodyPr>
          <a:lstStyle/>
          <a:p>
            <a:pPr marL="12700">
              <a:lnSpc>
                <a:spcPct val="100000"/>
              </a:lnSpc>
              <a:spcBef>
                <a:spcPts val="100"/>
              </a:spcBef>
              <a:tabLst>
                <a:tab pos="859790" algn="l"/>
              </a:tabLst>
            </a:pPr>
            <a:r>
              <a:rPr sz="1750" spc="-50" dirty="0">
                <a:solidFill>
                  <a:srgbClr val="0000FF"/>
                </a:solidFill>
                <a:latin typeface="Cambria Math"/>
                <a:cs typeface="Cambria Math"/>
              </a:rPr>
              <a:t>∗</a:t>
            </a:r>
            <a:r>
              <a:rPr sz="1750" dirty="0">
                <a:solidFill>
                  <a:srgbClr val="0000FF"/>
                </a:solidFill>
                <a:latin typeface="Cambria Math"/>
                <a:cs typeface="Cambria Math"/>
              </a:rPr>
              <a:t>	</a:t>
            </a:r>
            <a:r>
              <a:rPr sz="1750" spc="-50" dirty="0">
                <a:solidFill>
                  <a:srgbClr val="0000FF"/>
                </a:solidFill>
                <a:latin typeface="Cambria Math"/>
                <a:cs typeface="Cambria Math"/>
              </a:rPr>
              <a:t>∗</a:t>
            </a:r>
            <a:endParaRPr sz="1750" dirty="0">
              <a:latin typeface="Cambria Math"/>
              <a:cs typeface="Cambria Math"/>
            </a:endParaRPr>
          </a:p>
        </p:txBody>
      </p:sp>
      <p:sp>
        <p:nvSpPr>
          <p:cNvPr id="6" name="object 6"/>
          <p:cNvSpPr txBox="1"/>
          <p:nvPr/>
        </p:nvSpPr>
        <p:spPr>
          <a:xfrm>
            <a:off x="4754879" y="2263266"/>
            <a:ext cx="1118235" cy="391160"/>
          </a:xfrm>
          <a:prstGeom prst="rect">
            <a:avLst/>
          </a:prstGeom>
        </p:spPr>
        <p:txBody>
          <a:bodyPr vert="horz" wrap="square" lIns="0" tIns="12700" rIns="0" bIns="0" rtlCol="0">
            <a:spAutoFit/>
          </a:bodyPr>
          <a:lstStyle/>
          <a:p>
            <a:pPr marL="38100">
              <a:lnSpc>
                <a:spcPct val="100000"/>
              </a:lnSpc>
              <a:spcBef>
                <a:spcPts val="100"/>
              </a:spcBef>
            </a:pPr>
            <a:r>
              <a:rPr sz="3600" baseline="11574" dirty="0">
                <a:solidFill>
                  <a:srgbClr val="0000FF"/>
                </a:solidFill>
                <a:latin typeface="Cambria Math"/>
                <a:cs typeface="Cambria Math"/>
              </a:rPr>
              <a:t>→</a:t>
            </a:r>
            <a:r>
              <a:rPr sz="3600" spc="187" baseline="11574" dirty="0">
                <a:solidFill>
                  <a:srgbClr val="0000FF"/>
                </a:solidFill>
                <a:latin typeface="Cambria Math"/>
                <a:cs typeface="Cambria Math"/>
              </a:rPr>
              <a:t> </a:t>
            </a:r>
            <a:r>
              <a:rPr sz="3600" spc="-30" baseline="11574" dirty="0">
                <a:solidFill>
                  <a:srgbClr val="0000FF"/>
                </a:solidFill>
                <a:latin typeface="Cambria Math"/>
                <a:cs typeface="Cambria Math"/>
              </a:rPr>
              <a:t>𝑴</a:t>
            </a:r>
            <a:r>
              <a:rPr sz="1750" spc="-20" dirty="0">
                <a:solidFill>
                  <a:srgbClr val="0000FF"/>
                </a:solidFill>
                <a:latin typeface="Cambria Math"/>
                <a:cs typeface="Cambria Math"/>
              </a:rPr>
              <a:t>𝒙+𝒚</a:t>
            </a:r>
            <a:endParaRPr sz="1750" dirty="0">
              <a:latin typeface="Cambria Math"/>
              <a:cs typeface="Cambria Math"/>
            </a:endParaRPr>
          </a:p>
        </p:txBody>
      </p:sp>
      <p:sp>
        <p:nvSpPr>
          <p:cNvPr id="7" name="object 7"/>
          <p:cNvSpPr txBox="1"/>
          <p:nvPr/>
        </p:nvSpPr>
        <p:spPr>
          <a:xfrm>
            <a:off x="0" y="2737433"/>
            <a:ext cx="8991600" cy="1243930"/>
          </a:xfrm>
          <a:prstGeom prst="rect">
            <a:avLst/>
          </a:prstGeom>
        </p:spPr>
        <p:txBody>
          <a:bodyPr vert="horz" wrap="square" lIns="0" tIns="12700" rIns="0" bIns="0" rtlCol="0">
            <a:spAutoFit/>
          </a:bodyPr>
          <a:lstStyle/>
          <a:p>
            <a:pPr marL="299085" marR="5080" indent="-287020" algn="just">
              <a:lnSpc>
                <a:spcPct val="100000"/>
              </a:lnSpc>
              <a:spcBef>
                <a:spcPts val="100"/>
              </a:spcBef>
              <a:buFont typeface="Arial"/>
              <a:buChar char="•"/>
              <a:tabLst>
                <a:tab pos="299720" algn="l"/>
              </a:tabLst>
            </a:pPr>
            <a:r>
              <a:rPr sz="2000" i="1" dirty="0">
                <a:solidFill>
                  <a:srgbClr val="C00000"/>
                </a:solidFill>
                <a:latin typeface="Georgia"/>
                <a:cs typeface="Georgia"/>
              </a:rPr>
              <a:t>Terminazione</a:t>
            </a:r>
            <a:r>
              <a:rPr sz="2000" i="1" spc="60" dirty="0">
                <a:solidFill>
                  <a:srgbClr val="C00000"/>
                </a:solidFill>
                <a:latin typeface="Georgia"/>
                <a:cs typeface="Georgia"/>
              </a:rPr>
              <a:t> </a:t>
            </a:r>
            <a:r>
              <a:rPr sz="2000" i="1" dirty="0">
                <a:solidFill>
                  <a:srgbClr val="C00000"/>
                </a:solidFill>
                <a:latin typeface="Georgia"/>
                <a:cs typeface="Georgia"/>
              </a:rPr>
              <a:t>per</a:t>
            </a:r>
            <a:r>
              <a:rPr sz="2000" i="1" spc="55" dirty="0">
                <a:solidFill>
                  <a:srgbClr val="C00000"/>
                </a:solidFill>
                <a:latin typeface="Georgia"/>
                <a:cs typeface="Georgia"/>
              </a:rPr>
              <a:t> </a:t>
            </a:r>
            <a:r>
              <a:rPr sz="2000" i="1" dirty="0">
                <a:solidFill>
                  <a:srgbClr val="C00000"/>
                </a:solidFill>
                <a:latin typeface="Georgia"/>
                <a:cs typeface="Georgia"/>
              </a:rPr>
              <a:t>disproporzione</a:t>
            </a:r>
            <a:r>
              <a:rPr sz="2000" i="1" spc="70" dirty="0">
                <a:solidFill>
                  <a:srgbClr val="C00000"/>
                </a:solidFill>
                <a:latin typeface="Georgia"/>
                <a:cs typeface="Georgia"/>
              </a:rPr>
              <a:t> </a:t>
            </a:r>
            <a:r>
              <a:rPr sz="2000" i="1" dirty="0">
                <a:solidFill>
                  <a:srgbClr val="C00000"/>
                </a:solidFill>
                <a:latin typeface="Georgia"/>
                <a:cs typeface="Georgia"/>
              </a:rPr>
              <a:t>con</a:t>
            </a:r>
            <a:r>
              <a:rPr sz="2000" i="1" spc="55" dirty="0">
                <a:solidFill>
                  <a:srgbClr val="C00000"/>
                </a:solidFill>
                <a:latin typeface="Georgia"/>
                <a:cs typeface="Georgia"/>
              </a:rPr>
              <a:t> </a:t>
            </a:r>
            <a:r>
              <a:rPr sz="2000" i="1" dirty="0">
                <a:solidFill>
                  <a:srgbClr val="C00000"/>
                </a:solidFill>
                <a:latin typeface="Georgia"/>
                <a:cs typeface="Georgia"/>
              </a:rPr>
              <a:t>estrazione</a:t>
            </a:r>
            <a:r>
              <a:rPr sz="2000" i="1" spc="65" dirty="0">
                <a:solidFill>
                  <a:srgbClr val="C00000"/>
                </a:solidFill>
                <a:latin typeface="Georgia"/>
                <a:cs typeface="Georgia"/>
              </a:rPr>
              <a:t> </a:t>
            </a:r>
            <a:r>
              <a:rPr sz="2000" i="1" dirty="0">
                <a:solidFill>
                  <a:srgbClr val="C00000"/>
                </a:solidFill>
                <a:latin typeface="Georgia"/>
                <a:cs typeface="Georgia"/>
              </a:rPr>
              <a:t>di</a:t>
            </a:r>
            <a:r>
              <a:rPr sz="2000" i="1" spc="60" dirty="0">
                <a:solidFill>
                  <a:srgbClr val="C00000"/>
                </a:solidFill>
                <a:latin typeface="Georgia"/>
                <a:cs typeface="Georgia"/>
              </a:rPr>
              <a:t> </a:t>
            </a:r>
            <a:r>
              <a:rPr sz="2000" i="1" dirty="0">
                <a:solidFill>
                  <a:srgbClr val="C00000"/>
                </a:solidFill>
                <a:latin typeface="Georgia"/>
                <a:cs typeface="Georgia"/>
              </a:rPr>
              <a:t>idrogeno:</a:t>
            </a:r>
            <a:r>
              <a:rPr sz="2000" i="1" spc="65" dirty="0">
                <a:solidFill>
                  <a:srgbClr val="C00000"/>
                </a:solidFill>
                <a:latin typeface="Georgia"/>
                <a:cs typeface="Georgia"/>
              </a:rPr>
              <a:t> </a:t>
            </a:r>
            <a:r>
              <a:rPr sz="2000" spc="-10" dirty="0">
                <a:solidFill>
                  <a:srgbClr val="0000FF"/>
                </a:solidFill>
                <a:latin typeface="Georgia"/>
                <a:cs typeface="Georgia"/>
              </a:rPr>
              <a:t>comporta </a:t>
            </a:r>
            <a:r>
              <a:rPr sz="2000" dirty="0">
                <a:solidFill>
                  <a:srgbClr val="0000FF"/>
                </a:solidFill>
                <a:latin typeface="Georgia"/>
                <a:cs typeface="Georgia"/>
              </a:rPr>
              <a:t>l’interazione</a:t>
            </a:r>
            <a:r>
              <a:rPr sz="2000" spc="125" dirty="0">
                <a:solidFill>
                  <a:srgbClr val="0000FF"/>
                </a:solidFill>
                <a:latin typeface="Georgia"/>
                <a:cs typeface="Georgia"/>
              </a:rPr>
              <a:t> </a:t>
            </a:r>
            <a:r>
              <a:rPr sz="2000" dirty="0">
                <a:solidFill>
                  <a:srgbClr val="0000FF"/>
                </a:solidFill>
                <a:latin typeface="Georgia"/>
                <a:cs typeface="Georgia"/>
              </a:rPr>
              <a:t>tra</a:t>
            </a:r>
            <a:r>
              <a:rPr sz="2000" spc="125" dirty="0">
                <a:solidFill>
                  <a:srgbClr val="0000FF"/>
                </a:solidFill>
                <a:latin typeface="Georgia"/>
                <a:cs typeface="Georgia"/>
              </a:rPr>
              <a:t> </a:t>
            </a:r>
            <a:r>
              <a:rPr sz="2000" dirty="0">
                <a:solidFill>
                  <a:srgbClr val="0000FF"/>
                </a:solidFill>
                <a:latin typeface="Georgia"/>
                <a:cs typeface="Georgia"/>
              </a:rPr>
              <a:t>due</a:t>
            </a:r>
            <a:r>
              <a:rPr sz="2000" spc="135" dirty="0">
                <a:solidFill>
                  <a:srgbClr val="0000FF"/>
                </a:solidFill>
                <a:latin typeface="Georgia"/>
                <a:cs typeface="Georgia"/>
              </a:rPr>
              <a:t> </a:t>
            </a:r>
            <a:r>
              <a:rPr sz="2000" dirty="0">
                <a:solidFill>
                  <a:srgbClr val="0000FF"/>
                </a:solidFill>
                <a:latin typeface="Georgia"/>
                <a:cs typeface="Georgia"/>
              </a:rPr>
              <a:t>radicali</a:t>
            </a:r>
            <a:r>
              <a:rPr sz="2000" spc="120" dirty="0">
                <a:solidFill>
                  <a:srgbClr val="0000FF"/>
                </a:solidFill>
                <a:latin typeface="Georgia"/>
                <a:cs typeface="Georgia"/>
              </a:rPr>
              <a:t> </a:t>
            </a:r>
            <a:r>
              <a:rPr sz="2000" dirty="0">
                <a:solidFill>
                  <a:srgbClr val="0000FF"/>
                </a:solidFill>
                <a:latin typeface="Georgia"/>
                <a:cs typeface="Georgia"/>
              </a:rPr>
              <a:t>di</a:t>
            </a:r>
            <a:r>
              <a:rPr sz="2000" spc="125" dirty="0">
                <a:solidFill>
                  <a:srgbClr val="0000FF"/>
                </a:solidFill>
                <a:latin typeface="Georgia"/>
                <a:cs typeface="Georgia"/>
              </a:rPr>
              <a:t> </a:t>
            </a:r>
            <a:r>
              <a:rPr sz="2000" dirty="0">
                <a:solidFill>
                  <a:srgbClr val="0000FF"/>
                </a:solidFill>
                <a:latin typeface="Georgia"/>
                <a:cs typeface="Georgia"/>
              </a:rPr>
              <a:t>catena</a:t>
            </a:r>
            <a:r>
              <a:rPr sz="2000" spc="135" dirty="0">
                <a:solidFill>
                  <a:srgbClr val="0000FF"/>
                </a:solidFill>
                <a:latin typeface="Georgia"/>
                <a:cs typeface="Georgia"/>
              </a:rPr>
              <a:t> </a:t>
            </a:r>
            <a:r>
              <a:rPr sz="2000" dirty="0">
                <a:solidFill>
                  <a:srgbClr val="0000FF"/>
                </a:solidFill>
                <a:latin typeface="Georgia"/>
                <a:cs typeface="Georgia"/>
              </a:rPr>
              <a:t>con</a:t>
            </a:r>
            <a:r>
              <a:rPr sz="2000" spc="125" dirty="0">
                <a:solidFill>
                  <a:srgbClr val="0000FF"/>
                </a:solidFill>
                <a:latin typeface="Georgia"/>
                <a:cs typeface="Georgia"/>
              </a:rPr>
              <a:t> </a:t>
            </a:r>
            <a:r>
              <a:rPr sz="2000" dirty="0">
                <a:solidFill>
                  <a:srgbClr val="0000FF"/>
                </a:solidFill>
                <a:latin typeface="Georgia"/>
                <a:cs typeface="Georgia"/>
              </a:rPr>
              <a:t>trasferimento</a:t>
            </a:r>
            <a:r>
              <a:rPr sz="2000" spc="130" dirty="0">
                <a:solidFill>
                  <a:srgbClr val="0000FF"/>
                </a:solidFill>
                <a:latin typeface="Georgia"/>
                <a:cs typeface="Georgia"/>
              </a:rPr>
              <a:t> </a:t>
            </a:r>
            <a:r>
              <a:rPr sz="2000" dirty="0">
                <a:solidFill>
                  <a:srgbClr val="0000FF"/>
                </a:solidFill>
                <a:latin typeface="Georgia"/>
                <a:cs typeface="Georgia"/>
              </a:rPr>
              <a:t>di</a:t>
            </a:r>
            <a:r>
              <a:rPr sz="2000" spc="125" dirty="0">
                <a:solidFill>
                  <a:srgbClr val="0000FF"/>
                </a:solidFill>
                <a:latin typeface="Georgia"/>
                <a:cs typeface="Georgia"/>
              </a:rPr>
              <a:t> </a:t>
            </a:r>
            <a:r>
              <a:rPr sz="2000" dirty="0">
                <a:solidFill>
                  <a:srgbClr val="0000FF"/>
                </a:solidFill>
                <a:latin typeface="Georgia"/>
                <a:cs typeface="Georgia"/>
              </a:rPr>
              <a:t>un</a:t>
            </a:r>
            <a:r>
              <a:rPr sz="2000" spc="125" dirty="0">
                <a:solidFill>
                  <a:srgbClr val="0000FF"/>
                </a:solidFill>
                <a:latin typeface="Georgia"/>
                <a:cs typeface="Georgia"/>
              </a:rPr>
              <a:t> </a:t>
            </a:r>
            <a:r>
              <a:rPr sz="2000" spc="-10" dirty="0">
                <a:solidFill>
                  <a:srgbClr val="0000FF"/>
                </a:solidFill>
                <a:latin typeface="Georgia"/>
                <a:cs typeface="Georgia"/>
              </a:rPr>
              <a:t>elettrone </a:t>
            </a:r>
            <a:r>
              <a:rPr sz="2000" dirty="0">
                <a:solidFill>
                  <a:srgbClr val="0000FF"/>
                </a:solidFill>
                <a:latin typeface="Georgia"/>
                <a:cs typeface="Georgia"/>
              </a:rPr>
              <a:t>e</a:t>
            </a:r>
            <a:r>
              <a:rPr sz="2000" spc="80" dirty="0">
                <a:solidFill>
                  <a:srgbClr val="0000FF"/>
                </a:solidFill>
                <a:latin typeface="Georgia"/>
                <a:cs typeface="Georgia"/>
              </a:rPr>
              <a:t> </a:t>
            </a:r>
            <a:r>
              <a:rPr sz="2000" dirty="0">
                <a:solidFill>
                  <a:srgbClr val="0000FF"/>
                </a:solidFill>
                <a:latin typeface="Georgia"/>
                <a:cs typeface="Georgia"/>
              </a:rPr>
              <a:t>formazione</a:t>
            </a:r>
            <a:r>
              <a:rPr sz="2000" spc="100" dirty="0">
                <a:solidFill>
                  <a:srgbClr val="0000FF"/>
                </a:solidFill>
                <a:latin typeface="Georgia"/>
                <a:cs typeface="Georgia"/>
              </a:rPr>
              <a:t> </a:t>
            </a:r>
            <a:r>
              <a:rPr sz="2000" dirty="0">
                <a:solidFill>
                  <a:srgbClr val="0000FF"/>
                </a:solidFill>
                <a:latin typeface="Georgia"/>
                <a:cs typeface="Georgia"/>
              </a:rPr>
              <a:t>di</a:t>
            </a:r>
            <a:r>
              <a:rPr sz="2000" spc="85" dirty="0">
                <a:solidFill>
                  <a:srgbClr val="0000FF"/>
                </a:solidFill>
                <a:latin typeface="Georgia"/>
                <a:cs typeface="Georgia"/>
              </a:rPr>
              <a:t> </a:t>
            </a:r>
            <a:r>
              <a:rPr sz="2000" dirty="0">
                <a:solidFill>
                  <a:srgbClr val="0000FF"/>
                </a:solidFill>
                <a:latin typeface="Georgia"/>
                <a:cs typeface="Georgia"/>
              </a:rPr>
              <a:t>una</a:t>
            </a:r>
            <a:r>
              <a:rPr sz="2000" spc="95" dirty="0">
                <a:solidFill>
                  <a:srgbClr val="0000FF"/>
                </a:solidFill>
                <a:latin typeface="Georgia"/>
                <a:cs typeface="Georgia"/>
              </a:rPr>
              <a:t> </a:t>
            </a:r>
            <a:r>
              <a:rPr sz="2000" dirty="0">
                <a:solidFill>
                  <a:srgbClr val="0000FF"/>
                </a:solidFill>
                <a:latin typeface="Georgia"/>
                <a:cs typeface="Georgia"/>
              </a:rPr>
              <a:t>catena</a:t>
            </a:r>
            <a:r>
              <a:rPr sz="2000" spc="100" dirty="0">
                <a:solidFill>
                  <a:srgbClr val="0000FF"/>
                </a:solidFill>
                <a:latin typeface="Georgia"/>
                <a:cs typeface="Georgia"/>
              </a:rPr>
              <a:t> </a:t>
            </a:r>
            <a:r>
              <a:rPr sz="2000" dirty="0">
                <a:solidFill>
                  <a:srgbClr val="0000FF"/>
                </a:solidFill>
                <a:latin typeface="Georgia"/>
                <a:cs typeface="Georgia"/>
              </a:rPr>
              <a:t>disattivata</a:t>
            </a:r>
            <a:r>
              <a:rPr sz="2000" spc="100" dirty="0">
                <a:solidFill>
                  <a:srgbClr val="0000FF"/>
                </a:solidFill>
                <a:latin typeface="Georgia"/>
                <a:cs typeface="Georgia"/>
              </a:rPr>
              <a:t> </a:t>
            </a:r>
            <a:r>
              <a:rPr sz="2000" dirty="0">
                <a:solidFill>
                  <a:srgbClr val="0000FF"/>
                </a:solidFill>
                <a:latin typeface="Georgia"/>
                <a:cs typeface="Georgia"/>
              </a:rPr>
              <a:t>ed</a:t>
            </a:r>
            <a:r>
              <a:rPr sz="2000" spc="100" dirty="0">
                <a:solidFill>
                  <a:srgbClr val="0000FF"/>
                </a:solidFill>
                <a:latin typeface="Georgia"/>
                <a:cs typeface="Georgia"/>
              </a:rPr>
              <a:t> </a:t>
            </a:r>
            <a:r>
              <a:rPr sz="2000" dirty="0">
                <a:solidFill>
                  <a:srgbClr val="0000FF"/>
                </a:solidFill>
                <a:latin typeface="Georgia"/>
                <a:cs typeface="Georgia"/>
              </a:rPr>
              <a:t>una</a:t>
            </a:r>
            <a:r>
              <a:rPr sz="2000" spc="95" dirty="0">
                <a:solidFill>
                  <a:srgbClr val="0000FF"/>
                </a:solidFill>
                <a:latin typeface="Georgia"/>
                <a:cs typeface="Georgia"/>
              </a:rPr>
              <a:t> </a:t>
            </a:r>
            <a:r>
              <a:rPr sz="2000" dirty="0">
                <a:solidFill>
                  <a:srgbClr val="0000FF"/>
                </a:solidFill>
                <a:latin typeface="Georgia"/>
                <a:cs typeface="Georgia"/>
              </a:rPr>
              <a:t>recante</a:t>
            </a:r>
            <a:r>
              <a:rPr sz="2000" spc="100" dirty="0">
                <a:solidFill>
                  <a:srgbClr val="0000FF"/>
                </a:solidFill>
                <a:latin typeface="Georgia"/>
                <a:cs typeface="Georgia"/>
              </a:rPr>
              <a:t> </a:t>
            </a:r>
            <a:r>
              <a:rPr sz="2000" dirty="0">
                <a:solidFill>
                  <a:srgbClr val="0000FF"/>
                </a:solidFill>
                <a:latin typeface="Georgia"/>
                <a:cs typeface="Georgia"/>
              </a:rPr>
              <a:t>un</a:t>
            </a:r>
            <a:r>
              <a:rPr sz="2000" spc="105" dirty="0">
                <a:solidFill>
                  <a:srgbClr val="0000FF"/>
                </a:solidFill>
                <a:latin typeface="Georgia"/>
                <a:cs typeface="Georgia"/>
              </a:rPr>
              <a:t> </a:t>
            </a:r>
            <a:r>
              <a:rPr sz="2000" dirty="0">
                <a:solidFill>
                  <a:srgbClr val="0000FF"/>
                </a:solidFill>
                <a:latin typeface="Georgia"/>
                <a:cs typeface="Georgia"/>
              </a:rPr>
              <a:t>doppio</a:t>
            </a:r>
            <a:r>
              <a:rPr sz="2000" spc="100" dirty="0">
                <a:solidFill>
                  <a:srgbClr val="0000FF"/>
                </a:solidFill>
                <a:latin typeface="Georgia"/>
                <a:cs typeface="Georgia"/>
              </a:rPr>
              <a:t> </a:t>
            </a:r>
            <a:r>
              <a:rPr sz="2000" spc="-10" dirty="0" err="1">
                <a:solidFill>
                  <a:srgbClr val="0000FF"/>
                </a:solidFill>
                <a:latin typeface="Georgia"/>
                <a:cs typeface="Georgia"/>
              </a:rPr>
              <a:t>legame</a:t>
            </a:r>
            <a:r>
              <a:rPr sz="2000" spc="-10" dirty="0">
                <a:solidFill>
                  <a:srgbClr val="0000FF"/>
                </a:solidFill>
                <a:latin typeface="Georgia"/>
                <a:cs typeface="Georgia"/>
              </a:rPr>
              <a:t> </a:t>
            </a:r>
            <a:r>
              <a:rPr sz="2000" dirty="0" err="1">
                <a:solidFill>
                  <a:srgbClr val="0000FF"/>
                </a:solidFill>
                <a:latin typeface="Georgia"/>
                <a:cs typeface="Georgia"/>
              </a:rPr>
              <a:t>terminale</a:t>
            </a:r>
            <a:r>
              <a:rPr sz="2000" spc="-50" dirty="0">
                <a:solidFill>
                  <a:srgbClr val="0000FF"/>
                </a:solidFill>
                <a:latin typeface="Georgia"/>
                <a:cs typeface="Georgia"/>
              </a:rPr>
              <a:t>.</a:t>
            </a:r>
            <a:endParaRPr sz="2000" dirty="0">
              <a:latin typeface="Georgia"/>
              <a:cs typeface="Georgia"/>
            </a:endParaRPr>
          </a:p>
        </p:txBody>
      </p:sp>
      <p:sp>
        <p:nvSpPr>
          <p:cNvPr id="8" name="object 8"/>
          <p:cNvSpPr txBox="1"/>
          <p:nvPr/>
        </p:nvSpPr>
        <p:spPr>
          <a:xfrm>
            <a:off x="2870454" y="3943045"/>
            <a:ext cx="982344" cy="293370"/>
          </a:xfrm>
          <a:prstGeom prst="rect">
            <a:avLst/>
          </a:prstGeom>
        </p:spPr>
        <p:txBody>
          <a:bodyPr vert="horz" wrap="square" lIns="0" tIns="13335" rIns="0" bIns="0" rtlCol="0">
            <a:spAutoFit/>
          </a:bodyPr>
          <a:lstStyle/>
          <a:p>
            <a:pPr marL="12700">
              <a:lnSpc>
                <a:spcPct val="100000"/>
              </a:lnSpc>
              <a:spcBef>
                <a:spcPts val="105"/>
              </a:spcBef>
              <a:tabLst>
                <a:tab pos="861694" algn="l"/>
              </a:tabLst>
            </a:pPr>
            <a:r>
              <a:rPr sz="1750" spc="-50" dirty="0">
                <a:solidFill>
                  <a:srgbClr val="0000FF"/>
                </a:solidFill>
                <a:latin typeface="Cambria Math"/>
                <a:cs typeface="Cambria Math"/>
              </a:rPr>
              <a:t>∗</a:t>
            </a:r>
            <a:r>
              <a:rPr sz="1750" dirty="0">
                <a:solidFill>
                  <a:srgbClr val="0000FF"/>
                </a:solidFill>
                <a:latin typeface="Cambria Math"/>
                <a:cs typeface="Cambria Math"/>
              </a:rPr>
              <a:t>	</a:t>
            </a:r>
            <a:r>
              <a:rPr sz="1750" spc="-50" dirty="0">
                <a:solidFill>
                  <a:srgbClr val="0000FF"/>
                </a:solidFill>
                <a:latin typeface="Cambria Math"/>
                <a:cs typeface="Cambria Math"/>
              </a:rPr>
              <a:t>∗</a:t>
            </a:r>
            <a:endParaRPr sz="1750">
              <a:latin typeface="Cambria Math"/>
              <a:cs typeface="Cambria Math"/>
            </a:endParaRPr>
          </a:p>
        </p:txBody>
      </p:sp>
      <p:sp>
        <p:nvSpPr>
          <p:cNvPr id="9" name="object 9"/>
          <p:cNvSpPr txBox="1"/>
          <p:nvPr/>
        </p:nvSpPr>
        <p:spPr>
          <a:xfrm>
            <a:off x="2553461" y="3972001"/>
            <a:ext cx="3848735" cy="391795"/>
          </a:xfrm>
          <a:prstGeom prst="rect">
            <a:avLst/>
          </a:prstGeom>
        </p:spPr>
        <p:txBody>
          <a:bodyPr vert="horz" wrap="square" lIns="0" tIns="12700" rIns="0" bIns="0" rtlCol="0">
            <a:spAutoFit/>
          </a:bodyPr>
          <a:lstStyle/>
          <a:p>
            <a:pPr marL="50800">
              <a:lnSpc>
                <a:spcPct val="100000"/>
              </a:lnSpc>
              <a:spcBef>
                <a:spcPts val="100"/>
              </a:spcBef>
              <a:tabLst>
                <a:tab pos="899794" algn="l"/>
                <a:tab pos="1473835" algn="l"/>
                <a:tab pos="2651125" algn="l"/>
              </a:tabLst>
            </a:pPr>
            <a:r>
              <a:rPr sz="2400" dirty="0">
                <a:solidFill>
                  <a:srgbClr val="0000FF"/>
                </a:solidFill>
                <a:latin typeface="Cambria Math"/>
                <a:cs typeface="Cambria Math"/>
              </a:rPr>
              <a:t>𝑴</a:t>
            </a:r>
            <a:r>
              <a:rPr sz="2625" baseline="-15873" dirty="0">
                <a:solidFill>
                  <a:srgbClr val="0000FF"/>
                </a:solidFill>
                <a:latin typeface="Cambria Math"/>
                <a:cs typeface="Cambria Math"/>
              </a:rPr>
              <a:t>𝒙</a:t>
            </a:r>
            <a:r>
              <a:rPr sz="2625" spc="345" baseline="-15873" dirty="0">
                <a:solidFill>
                  <a:srgbClr val="0000FF"/>
                </a:solidFill>
                <a:latin typeface="Cambria Math"/>
                <a:cs typeface="Cambria Math"/>
              </a:rPr>
              <a:t> </a:t>
            </a:r>
            <a:r>
              <a:rPr sz="2400" spc="-50" dirty="0">
                <a:solidFill>
                  <a:srgbClr val="0000FF"/>
                </a:solidFill>
                <a:latin typeface="Cambria Math"/>
                <a:cs typeface="Cambria Math"/>
              </a:rPr>
              <a:t>+</a:t>
            </a:r>
            <a:r>
              <a:rPr sz="2400" dirty="0">
                <a:solidFill>
                  <a:srgbClr val="0000FF"/>
                </a:solidFill>
                <a:latin typeface="Cambria Math"/>
                <a:cs typeface="Cambria Math"/>
              </a:rPr>
              <a:t>	</a:t>
            </a:r>
            <a:r>
              <a:rPr sz="2400" spc="-25" dirty="0">
                <a:solidFill>
                  <a:srgbClr val="0000FF"/>
                </a:solidFill>
                <a:latin typeface="Cambria Math"/>
                <a:cs typeface="Cambria Math"/>
              </a:rPr>
              <a:t>𝑴</a:t>
            </a:r>
            <a:r>
              <a:rPr sz="2625" spc="-37" baseline="-15873" dirty="0">
                <a:solidFill>
                  <a:srgbClr val="0000FF"/>
                </a:solidFill>
                <a:latin typeface="Cambria Math"/>
                <a:cs typeface="Cambria Math"/>
              </a:rPr>
              <a:t>𝒚</a:t>
            </a:r>
            <a:r>
              <a:rPr sz="2625" baseline="-15873" dirty="0">
                <a:solidFill>
                  <a:srgbClr val="0000FF"/>
                </a:solidFill>
                <a:latin typeface="Cambria Math"/>
                <a:cs typeface="Cambria Math"/>
              </a:rPr>
              <a:t>	</a:t>
            </a:r>
            <a:r>
              <a:rPr sz="2400" dirty="0">
                <a:solidFill>
                  <a:srgbClr val="0000FF"/>
                </a:solidFill>
                <a:latin typeface="Cambria Math"/>
                <a:cs typeface="Cambria Math"/>
              </a:rPr>
              <a:t>→</a:t>
            </a:r>
            <a:r>
              <a:rPr sz="2400" spc="50" dirty="0">
                <a:solidFill>
                  <a:srgbClr val="0000FF"/>
                </a:solidFill>
                <a:latin typeface="Cambria Math"/>
                <a:cs typeface="Cambria Math"/>
              </a:rPr>
              <a:t> </a:t>
            </a:r>
            <a:r>
              <a:rPr sz="2400" dirty="0">
                <a:solidFill>
                  <a:srgbClr val="0000FF"/>
                </a:solidFill>
                <a:latin typeface="Cambria Math"/>
                <a:cs typeface="Cambria Math"/>
              </a:rPr>
              <a:t>𝑴</a:t>
            </a:r>
            <a:r>
              <a:rPr sz="2625" baseline="-15873" dirty="0">
                <a:solidFill>
                  <a:srgbClr val="0000FF"/>
                </a:solidFill>
                <a:latin typeface="Cambria Math"/>
                <a:cs typeface="Cambria Math"/>
              </a:rPr>
              <a:t>𝒙</a:t>
            </a:r>
            <a:r>
              <a:rPr sz="2625" spc="345" baseline="-15873" dirty="0">
                <a:solidFill>
                  <a:srgbClr val="0000FF"/>
                </a:solidFill>
                <a:latin typeface="Cambria Math"/>
                <a:cs typeface="Cambria Math"/>
              </a:rPr>
              <a:t> </a:t>
            </a:r>
            <a:r>
              <a:rPr sz="2400" spc="-50" dirty="0">
                <a:solidFill>
                  <a:srgbClr val="0000FF"/>
                </a:solidFill>
                <a:latin typeface="Cambria Math"/>
                <a:cs typeface="Cambria Math"/>
              </a:rPr>
              <a:t>+</a:t>
            </a:r>
            <a:r>
              <a:rPr sz="2400" dirty="0">
                <a:solidFill>
                  <a:srgbClr val="0000FF"/>
                </a:solidFill>
                <a:latin typeface="Cambria Math"/>
                <a:cs typeface="Cambria Math"/>
              </a:rPr>
              <a:t>	</a:t>
            </a:r>
            <a:r>
              <a:rPr sz="2400" spc="-10" dirty="0">
                <a:solidFill>
                  <a:srgbClr val="0000FF"/>
                </a:solidFill>
                <a:latin typeface="Cambria Math"/>
                <a:cs typeface="Cambria Math"/>
              </a:rPr>
              <a:t>𝑴</a:t>
            </a:r>
            <a:r>
              <a:rPr sz="2625" spc="-15" baseline="-15873" dirty="0">
                <a:solidFill>
                  <a:srgbClr val="0000FF"/>
                </a:solidFill>
                <a:latin typeface="Cambria Math"/>
                <a:cs typeface="Cambria Math"/>
              </a:rPr>
              <a:t>𝒚</a:t>
            </a:r>
            <a:r>
              <a:rPr sz="2400" spc="-10" dirty="0">
                <a:solidFill>
                  <a:srgbClr val="0000FF"/>
                </a:solidFill>
                <a:latin typeface="Cambria Math"/>
                <a:cs typeface="Cambria Math"/>
              </a:rPr>
              <a:t>(−𝑯)</a:t>
            </a:r>
            <a:endParaRPr sz="2400" dirty="0">
              <a:latin typeface="Cambria Math"/>
              <a:cs typeface="Cambria Math"/>
            </a:endParaRPr>
          </a:p>
        </p:txBody>
      </p:sp>
      <p:sp>
        <p:nvSpPr>
          <p:cNvPr id="10" name="object 10"/>
          <p:cNvSpPr txBox="1"/>
          <p:nvPr/>
        </p:nvSpPr>
        <p:spPr>
          <a:xfrm>
            <a:off x="762406" y="4652009"/>
            <a:ext cx="4952594" cy="320601"/>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2000" i="1" dirty="0">
                <a:solidFill>
                  <a:srgbClr val="C00000"/>
                </a:solidFill>
                <a:latin typeface="Georgia"/>
                <a:cs typeface="Georgia"/>
              </a:rPr>
              <a:t>Terminazione</a:t>
            </a:r>
            <a:r>
              <a:rPr sz="2000" i="1" spc="-35" dirty="0">
                <a:solidFill>
                  <a:srgbClr val="C00000"/>
                </a:solidFill>
                <a:latin typeface="Georgia"/>
                <a:cs typeface="Georgia"/>
              </a:rPr>
              <a:t> </a:t>
            </a:r>
            <a:r>
              <a:rPr sz="2000" i="1" dirty="0">
                <a:solidFill>
                  <a:srgbClr val="C00000"/>
                </a:solidFill>
                <a:latin typeface="Georgia"/>
                <a:cs typeface="Georgia"/>
              </a:rPr>
              <a:t>per</a:t>
            </a:r>
            <a:r>
              <a:rPr sz="2000" i="1" spc="-20" dirty="0">
                <a:solidFill>
                  <a:srgbClr val="C00000"/>
                </a:solidFill>
                <a:latin typeface="Georgia"/>
                <a:cs typeface="Georgia"/>
              </a:rPr>
              <a:t> </a:t>
            </a:r>
            <a:r>
              <a:rPr sz="2000" i="1" spc="-10" dirty="0">
                <a:solidFill>
                  <a:srgbClr val="C00000"/>
                </a:solidFill>
                <a:latin typeface="Georgia"/>
                <a:cs typeface="Georgia"/>
              </a:rPr>
              <a:t>trasferimento:</a:t>
            </a:r>
            <a:endParaRPr sz="2000" dirty="0">
              <a:latin typeface="Georgia"/>
              <a:cs typeface="Georgia"/>
            </a:endParaRPr>
          </a:p>
        </p:txBody>
      </p:sp>
      <p:sp>
        <p:nvSpPr>
          <p:cNvPr id="11" name="object 11"/>
          <p:cNvSpPr txBox="1"/>
          <p:nvPr/>
        </p:nvSpPr>
        <p:spPr>
          <a:xfrm>
            <a:off x="2870454" y="5162499"/>
            <a:ext cx="133350" cy="293370"/>
          </a:xfrm>
          <a:prstGeom prst="rect">
            <a:avLst/>
          </a:prstGeom>
        </p:spPr>
        <p:txBody>
          <a:bodyPr vert="horz" wrap="square" lIns="0" tIns="13335" rIns="0" bIns="0" rtlCol="0">
            <a:spAutoFit/>
          </a:bodyPr>
          <a:lstStyle/>
          <a:p>
            <a:pPr marL="12700">
              <a:lnSpc>
                <a:spcPct val="100000"/>
              </a:lnSpc>
              <a:spcBef>
                <a:spcPts val="105"/>
              </a:spcBef>
            </a:pPr>
            <a:r>
              <a:rPr sz="1750" dirty="0">
                <a:solidFill>
                  <a:srgbClr val="0000FF"/>
                </a:solidFill>
                <a:latin typeface="Cambria Math"/>
                <a:cs typeface="Cambria Math"/>
              </a:rPr>
              <a:t>∗</a:t>
            </a:r>
            <a:endParaRPr sz="1750">
              <a:latin typeface="Cambria Math"/>
              <a:cs typeface="Cambria Math"/>
            </a:endParaRPr>
          </a:p>
        </p:txBody>
      </p:sp>
      <p:sp>
        <p:nvSpPr>
          <p:cNvPr id="12" name="object 12"/>
          <p:cNvSpPr txBox="1"/>
          <p:nvPr/>
        </p:nvSpPr>
        <p:spPr>
          <a:xfrm>
            <a:off x="2566161" y="5191455"/>
            <a:ext cx="2877820" cy="391795"/>
          </a:xfrm>
          <a:prstGeom prst="rect">
            <a:avLst/>
          </a:prstGeom>
        </p:spPr>
        <p:txBody>
          <a:bodyPr vert="horz" wrap="square" lIns="0" tIns="12700" rIns="0" bIns="0" rtlCol="0">
            <a:spAutoFit/>
          </a:bodyPr>
          <a:lstStyle/>
          <a:p>
            <a:pPr marL="38100">
              <a:lnSpc>
                <a:spcPct val="100000"/>
              </a:lnSpc>
              <a:spcBef>
                <a:spcPts val="100"/>
              </a:spcBef>
            </a:pPr>
            <a:r>
              <a:rPr sz="2400" dirty="0">
                <a:solidFill>
                  <a:srgbClr val="0000FF"/>
                </a:solidFill>
                <a:latin typeface="Cambria Math"/>
                <a:cs typeface="Cambria Math"/>
              </a:rPr>
              <a:t>𝑴</a:t>
            </a:r>
            <a:r>
              <a:rPr sz="2625" baseline="-15873" dirty="0">
                <a:solidFill>
                  <a:srgbClr val="0000FF"/>
                </a:solidFill>
                <a:latin typeface="Cambria Math"/>
                <a:cs typeface="Cambria Math"/>
              </a:rPr>
              <a:t>𝒙</a:t>
            </a:r>
            <a:r>
              <a:rPr sz="2625" spc="359" baseline="-15873" dirty="0">
                <a:solidFill>
                  <a:srgbClr val="0000FF"/>
                </a:solidFill>
                <a:latin typeface="Cambria Math"/>
                <a:cs typeface="Cambria Math"/>
              </a:rPr>
              <a:t> </a:t>
            </a:r>
            <a:r>
              <a:rPr sz="2400" dirty="0">
                <a:solidFill>
                  <a:srgbClr val="0000FF"/>
                </a:solidFill>
                <a:latin typeface="Cambria Math"/>
                <a:cs typeface="Cambria Math"/>
              </a:rPr>
              <a:t>+</a:t>
            </a:r>
            <a:r>
              <a:rPr sz="2400" spc="20" dirty="0">
                <a:solidFill>
                  <a:srgbClr val="0000FF"/>
                </a:solidFill>
                <a:latin typeface="Cambria Math"/>
                <a:cs typeface="Cambria Math"/>
              </a:rPr>
              <a:t> </a:t>
            </a:r>
            <a:r>
              <a:rPr sz="2400" dirty="0">
                <a:solidFill>
                  <a:srgbClr val="0000FF"/>
                </a:solidFill>
                <a:latin typeface="Cambria Math"/>
                <a:cs typeface="Cambria Math"/>
              </a:rPr>
              <a:t>𝑺𝑯</a:t>
            </a:r>
            <a:r>
              <a:rPr sz="2400" spc="150" dirty="0">
                <a:solidFill>
                  <a:srgbClr val="0000FF"/>
                </a:solidFill>
                <a:latin typeface="Cambria Math"/>
                <a:cs typeface="Cambria Math"/>
              </a:rPr>
              <a:t> </a:t>
            </a:r>
            <a:r>
              <a:rPr sz="2400" dirty="0">
                <a:solidFill>
                  <a:srgbClr val="0000FF"/>
                </a:solidFill>
                <a:latin typeface="Cambria Math"/>
                <a:cs typeface="Cambria Math"/>
              </a:rPr>
              <a:t>→</a:t>
            </a:r>
            <a:r>
              <a:rPr sz="2400" spc="100" dirty="0">
                <a:solidFill>
                  <a:srgbClr val="0000FF"/>
                </a:solidFill>
                <a:latin typeface="Cambria Math"/>
                <a:cs typeface="Cambria Math"/>
              </a:rPr>
              <a:t> </a:t>
            </a:r>
            <a:r>
              <a:rPr sz="2400" dirty="0">
                <a:solidFill>
                  <a:srgbClr val="0000FF"/>
                </a:solidFill>
                <a:latin typeface="Cambria Math"/>
                <a:cs typeface="Cambria Math"/>
              </a:rPr>
              <a:t>𝑴</a:t>
            </a:r>
            <a:r>
              <a:rPr sz="2625" baseline="-15873" dirty="0">
                <a:solidFill>
                  <a:srgbClr val="0000FF"/>
                </a:solidFill>
                <a:latin typeface="Cambria Math"/>
                <a:cs typeface="Cambria Math"/>
              </a:rPr>
              <a:t>𝒙</a:t>
            </a:r>
            <a:r>
              <a:rPr sz="2400" dirty="0">
                <a:solidFill>
                  <a:srgbClr val="0000FF"/>
                </a:solidFill>
                <a:latin typeface="Cambria Math"/>
                <a:cs typeface="Cambria Math"/>
              </a:rPr>
              <a:t>𝐇</a:t>
            </a:r>
            <a:r>
              <a:rPr sz="2400" spc="5" dirty="0">
                <a:solidFill>
                  <a:srgbClr val="0000FF"/>
                </a:solidFill>
                <a:latin typeface="Cambria Math"/>
                <a:cs typeface="Cambria Math"/>
              </a:rPr>
              <a:t> </a:t>
            </a:r>
            <a:r>
              <a:rPr sz="2400" dirty="0">
                <a:solidFill>
                  <a:srgbClr val="0000FF"/>
                </a:solidFill>
                <a:latin typeface="Cambria Math"/>
                <a:cs typeface="Cambria Math"/>
              </a:rPr>
              <a:t>+</a:t>
            </a:r>
            <a:r>
              <a:rPr sz="2400" spc="90" dirty="0">
                <a:solidFill>
                  <a:srgbClr val="0000FF"/>
                </a:solidFill>
                <a:latin typeface="Cambria Math"/>
                <a:cs typeface="Cambria Math"/>
              </a:rPr>
              <a:t> </a:t>
            </a:r>
            <a:r>
              <a:rPr sz="2400" spc="-50" dirty="0">
                <a:solidFill>
                  <a:srgbClr val="0000FF"/>
                </a:solidFill>
                <a:latin typeface="Cambria Math"/>
                <a:cs typeface="Cambria Math"/>
              </a:rPr>
              <a:t>𝑺</a:t>
            </a:r>
            <a:endParaRPr sz="2400" dirty="0">
              <a:latin typeface="Cambria Math"/>
              <a:cs typeface="Cambria Math"/>
            </a:endParaRPr>
          </a:p>
        </p:txBody>
      </p:sp>
      <p:sp>
        <p:nvSpPr>
          <p:cNvPr id="13" name="object 13"/>
          <p:cNvSpPr txBox="1"/>
          <p:nvPr/>
        </p:nvSpPr>
        <p:spPr>
          <a:xfrm>
            <a:off x="5393182" y="5162499"/>
            <a:ext cx="133350" cy="293370"/>
          </a:xfrm>
          <a:prstGeom prst="rect">
            <a:avLst/>
          </a:prstGeom>
        </p:spPr>
        <p:txBody>
          <a:bodyPr vert="horz" wrap="square" lIns="0" tIns="13335" rIns="0" bIns="0" rtlCol="0">
            <a:spAutoFit/>
          </a:bodyPr>
          <a:lstStyle/>
          <a:p>
            <a:pPr marL="12700">
              <a:lnSpc>
                <a:spcPct val="100000"/>
              </a:lnSpc>
              <a:spcBef>
                <a:spcPts val="105"/>
              </a:spcBef>
            </a:pPr>
            <a:r>
              <a:rPr sz="1750" dirty="0">
                <a:solidFill>
                  <a:srgbClr val="0000FF"/>
                </a:solidFill>
                <a:latin typeface="Cambria Math"/>
                <a:cs typeface="Cambria Math"/>
              </a:rPr>
              <a:t>∗</a:t>
            </a:r>
            <a:endParaRPr sz="1750">
              <a:latin typeface="Cambria Math"/>
              <a:cs typeface="Cambria Math"/>
            </a:endParaRPr>
          </a:p>
        </p:txBody>
      </p:sp>
      <p:sp>
        <p:nvSpPr>
          <p:cNvPr id="14" name="object 14"/>
          <p:cNvSpPr txBox="1"/>
          <p:nvPr/>
        </p:nvSpPr>
        <p:spPr>
          <a:xfrm>
            <a:off x="4616195" y="1997761"/>
            <a:ext cx="317755" cy="22890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00FF"/>
                </a:solidFill>
                <a:latin typeface="Georgia"/>
                <a:cs typeface="Georgia"/>
              </a:rPr>
              <a:t>k</a:t>
            </a:r>
            <a:endParaRPr sz="1400" dirty="0">
              <a:latin typeface="Georgia"/>
              <a:cs typeface="Georgia"/>
            </a:endParaRPr>
          </a:p>
        </p:txBody>
      </p:sp>
      <p:sp>
        <p:nvSpPr>
          <p:cNvPr id="15" name="object 15"/>
          <p:cNvSpPr txBox="1"/>
          <p:nvPr/>
        </p:nvSpPr>
        <p:spPr>
          <a:xfrm>
            <a:off x="4908296" y="2190368"/>
            <a:ext cx="73025" cy="168275"/>
          </a:xfrm>
          <a:prstGeom prst="rect">
            <a:avLst/>
          </a:prstGeom>
        </p:spPr>
        <p:txBody>
          <a:bodyPr vert="horz" wrap="square" lIns="0" tIns="17145" rIns="0" bIns="0" rtlCol="0">
            <a:spAutoFit/>
          </a:bodyPr>
          <a:lstStyle/>
          <a:p>
            <a:pPr marL="12700">
              <a:lnSpc>
                <a:spcPct val="100000"/>
              </a:lnSpc>
              <a:spcBef>
                <a:spcPts val="135"/>
              </a:spcBef>
            </a:pPr>
            <a:r>
              <a:rPr sz="900" b="1" spc="10" dirty="0">
                <a:solidFill>
                  <a:srgbClr val="0000FF"/>
                </a:solidFill>
                <a:latin typeface="Georgia"/>
                <a:cs typeface="Georgia"/>
              </a:rPr>
              <a:t>t</a:t>
            </a:r>
            <a:endParaRPr sz="900">
              <a:latin typeface="Georgia"/>
              <a:cs typeface="Georgia"/>
            </a:endParaRPr>
          </a:p>
        </p:txBody>
      </p:sp>
      <p:sp>
        <p:nvSpPr>
          <p:cNvPr id="16" name="object 16"/>
          <p:cNvSpPr txBox="1"/>
          <p:nvPr/>
        </p:nvSpPr>
        <p:spPr>
          <a:xfrm>
            <a:off x="4006850" y="3888994"/>
            <a:ext cx="236220" cy="239395"/>
          </a:xfrm>
          <a:prstGeom prst="rect">
            <a:avLst/>
          </a:prstGeom>
        </p:spPr>
        <p:txBody>
          <a:bodyPr vert="horz" wrap="square" lIns="0" tIns="12700" rIns="0" bIns="0" rtlCol="0">
            <a:spAutoFit/>
          </a:bodyPr>
          <a:lstStyle/>
          <a:p>
            <a:pPr marL="38100">
              <a:lnSpc>
                <a:spcPct val="100000"/>
              </a:lnSpc>
              <a:spcBef>
                <a:spcPts val="100"/>
              </a:spcBef>
            </a:pPr>
            <a:r>
              <a:rPr sz="1400" b="1" spc="-25" dirty="0">
                <a:solidFill>
                  <a:srgbClr val="0000FF"/>
                </a:solidFill>
                <a:latin typeface="Georgia"/>
                <a:cs typeface="Georgia"/>
              </a:rPr>
              <a:t>k</a:t>
            </a:r>
            <a:r>
              <a:rPr sz="1350" b="1" spc="-37" baseline="-21604" dirty="0">
                <a:solidFill>
                  <a:srgbClr val="0000FF"/>
                </a:solidFill>
                <a:latin typeface="Georgia"/>
                <a:cs typeface="Georgia"/>
              </a:rPr>
              <a:t>t</a:t>
            </a:r>
            <a:endParaRPr sz="1350" baseline="-21604">
              <a:latin typeface="Georgia"/>
              <a:cs typeface="Georgia"/>
            </a:endParaRPr>
          </a:p>
        </p:txBody>
      </p:sp>
      <p:sp>
        <p:nvSpPr>
          <p:cNvPr id="17" name="object 17"/>
          <p:cNvSpPr txBox="1"/>
          <p:nvPr/>
        </p:nvSpPr>
        <p:spPr>
          <a:xfrm>
            <a:off x="3845052" y="5146675"/>
            <a:ext cx="298450" cy="239395"/>
          </a:xfrm>
          <a:prstGeom prst="rect">
            <a:avLst/>
          </a:prstGeom>
        </p:spPr>
        <p:txBody>
          <a:bodyPr vert="horz" wrap="square" lIns="0" tIns="12700" rIns="0" bIns="0" rtlCol="0">
            <a:spAutoFit/>
          </a:bodyPr>
          <a:lstStyle/>
          <a:p>
            <a:pPr marL="38100">
              <a:lnSpc>
                <a:spcPct val="100000"/>
              </a:lnSpc>
              <a:spcBef>
                <a:spcPts val="100"/>
              </a:spcBef>
            </a:pPr>
            <a:r>
              <a:rPr sz="2100" b="1" spc="-37" baseline="13888" dirty="0">
                <a:solidFill>
                  <a:srgbClr val="0000FF"/>
                </a:solidFill>
                <a:latin typeface="Georgia"/>
                <a:cs typeface="Georgia"/>
              </a:rPr>
              <a:t>k</a:t>
            </a:r>
            <a:r>
              <a:rPr sz="900" b="1" spc="-25" dirty="0">
                <a:solidFill>
                  <a:srgbClr val="0000FF"/>
                </a:solidFill>
                <a:latin typeface="Georgia"/>
                <a:cs typeface="Georgia"/>
              </a:rPr>
              <a:t>tr</a:t>
            </a:r>
            <a:endParaRPr sz="900">
              <a:latin typeface="Georgia"/>
              <a:cs typeface="Georgi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4806" y="381000"/>
            <a:ext cx="8839200" cy="2537233"/>
          </a:xfrm>
          <a:prstGeom prst="rect">
            <a:avLst/>
          </a:prstGeom>
        </p:spPr>
        <p:txBody>
          <a:bodyPr vert="horz" wrap="square" lIns="0" tIns="13335" rIns="0" bIns="0" rtlCol="0">
            <a:spAutoFit/>
          </a:bodyPr>
          <a:lstStyle/>
          <a:p>
            <a:pPr marL="12700" marR="5080" algn="just">
              <a:lnSpc>
                <a:spcPct val="100000"/>
              </a:lnSpc>
              <a:spcBef>
                <a:spcPts val="105"/>
              </a:spcBef>
            </a:pPr>
            <a:r>
              <a:rPr sz="2400" dirty="0">
                <a:solidFill>
                  <a:srgbClr val="0000FF"/>
                </a:solidFill>
                <a:latin typeface="Times New Roman"/>
                <a:cs typeface="Times New Roman"/>
              </a:rPr>
              <a:t>Il</a:t>
            </a:r>
            <a:r>
              <a:rPr sz="2400" spc="180" dirty="0">
                <a:solidFill>
                  <a:srgbClr val="0000FF"/>
                </a:solidFill>
                <a:latin typeface="Times New Roman"/>
                <a:cs typeface="Times New Roman"/>
              </a:rPr>
              <a:t> </a:t>
            </a:r>
            <a:r>
              <a:rPr sz="2400" b="1" i="1" u="sng" dirty="0">
                <a:solidFill>
                  <a:srgbClr val="C00000"/>
                </a:solidFill>
                <a:uFill>
                  <a:solidFill>
                    <a:srgbClr val="C00000"/>
                  </a:solidFill>
                </a:uFill>
                <a:latin typeface="Times New Roman"/>
                <a:cs typeface="Times New Roman"/>
              </a:rPr>
              <a:t>centro</a:t>
            </a:r>
            <a:r>
              <a:rPr sz="2400" b="1" i="1" u="sng" spc="185" dirty="0">
                <a:solidFill>
                  <a:srgbClr val="C00000"/>
                </a:solidFill>
                <a:uFill>
                  <a:solidFill>
                    <a:srgbClr val="C00000"/>
                  </a:solidFill>
                </a:uFill>
                <a:latin typeface="Times New Roman"/>
                <a:cs typeface="Times New Roman"/>
              </a:rPr>
              <a:t> </a:t>
            </a:r>
            <a:r>
              <a:rPr sz="2400" b="1" i="1" u="sng" dirty="0">
                <a:solidFill>
                  <a:srgbClr val="C00000"/>
                </a:solidFill>
                <a:uFill>
                  <a:solidFill>
                    <a:srgbClr val="C00000"/>
                  </a:solidFill>
                </a:uFill>
                <a:latin typeface="Times New Roman"/>
                <a:cs typeface="Times New Roman"/>
              </a:rPr>
              <a:t>di</a:t>
            </a:r>
            <a:r>
              <a:rPr sz="2400" b="1" i="1" u="sng" spc="190" dirty="0">
                <a:solidFill>
                  <a:srgbClr val="C00000"/>
                </a:solidFill>
                <a:uFill>
                  <a:solidFill>
                    <a:srgbClr val="C00000"/>
                  </a:solidFill>
                </a:uFill>
                <a:latin typeface="Times New Roman"/>
                <a:cs typeface="Times New Roman"/>
              </a:rPr>
              <a:t> </a:t>
            </a:r>
            <a:r>
              <a:rPr sz="2400" b="1" i="1" u="sng" dirty="0">
                <a:solidFill>
                  <a:srgbClr val="C00000"/>
                </a:solidFill>
                <a:uFill>
                  <a:solidFill>
                    <a:srgbClr val="C00000"/>
                  </a:solidFill>
                </a:uFill>
                <a:latin typeface="Times New Roman"/>
                <a:cs typeface="Times New Roman"/>
              </a:rPr>
              <a:t>attivazione</a:t>
            </a:r>
            <a:r>
              <a:rPr sz="2400" b="1" i="1" spc="195" dirty="0">
                <a:solidFill>
                  <a:srgbClr val="C00000"/>
                </a:solidFill>
                <a:uFill>
                  <a:solidFill>
                    <a:srgbClr val="C00000"/>
                  </a:solidFill>
                </a:uFill>
                <a:latin typeface="Times New Roman"/>
                <a:cs typeface="Times New Roman"/>
              </a:rPr>
              <a:t> </a:t>
            </a:r>
            <a:r>
              <a:rPr sz="2400" dirty="0">
                <a:solidFill>
                  <a:srgbClr val="0000FF"/>
                </a:solidFill>
                <a:latin typeface="Times New Roman"/>
                <a:cs typeface="Times New Roman"/>
              </a:rPr>
              <a:t>permane</a:t>
            </a:r>
            <a:r>
              <a:rPr sz="2400" spc="200" dirty="0">
                <a:solidFill>
                  <a:srgbClr val="0000FF"/>
                </a:solidFill>
                <a:latin typeface="Times New Roman"/>
                <a:cs typeface="Times New Roman"/>
              </a:rPr>
              <a:t> </a:t>
            </a:r>
            <a:r>
              <a:rPr sz="2400" dirty="0">
                <a:solidFill>
                  <a:srgbClr val="0000FF"/>
                </a:solidFill>
                <a:latin typeface="Times New Roman"/>
                <a:cs typeface="Times New Roman"/>
              </a:rPr>
              <a:t>su</a:t>
            </a:r>
            <a:r>
              <a:rPr sz="2400" spc="200" dirty="0">
                <a:solidFill>
                  <a:srgbClr val="0000FF"/>
                </a:solidFill>
                <a:latin typeface="Times New Roman"/>
                <a:cs typeface="Times New Roman"/>
              </a:rPr>
              <a:t> </a:t>
            </a:r>
            <a:r>
              <a:rPr sz="2400" dirty="0">
                <a:solidFill>
                  <a:srgbClr val="0000FF"/>
                </a:solidFill>
                <a:latin typeface="Times New Roman"/>
                <a:cs typeface="Times New Roman"/>
              </a:rPr>
              <a:t>una</a:t>
            </a:r>
            <a:r>
              <a:rPr sz="2400" spc="190" dirty="0">
                <a:solidFill>
                  <a:srgbClr val="0000FF"/>
                </a:solidFill>
                <a:latin typeface="Times New Roman"/>
                <a:cs typeface="Times New Roman"/>
              </a:rPr>
              <a:t> </a:t>
            </a:r>
            <a:r>
              <a:rPr sz="2400" dirty="0">
                <a:solidFill>
                  <a:srgbClr val="0000FF"/>
                </a:solidFill>
                <a:latin typeface="Times New Roman"/>
                <a:cs typeface="Times New Roman"/>
              </a:rPr>
              <a:t>singola</a:t>
            </a:r>
            <a:r>
              <a:rPr sz="2400" spc="204" dirty="0">
                <a:solidFill>
                  <a:srgbClr val="0000FF"/>
                </a:solidFill>
                <a:latin typeface="Times New Roman"/>
                <a:cs typeface="Times New Roman"/>
              </a:rPr>
              <a:t> </a:t>
            </a:r>
            <a:r>
              <a:rPr sz="2400" dirty="0">
                <a:solidFill>
                  <a:srgbClr val="0000FF"/>
                </a:solidFill>
                <a:latin typeface="Times New Roman"/>
                <a:cs typeface="Times New Roman"/>
              </a:rPr>
              <a:t>molecola</a:t>
            </a:r>
            <a:r>
              <a:rPr sz="2400" spc="185" dirty="0">
                <a:solidFill>
                  <a:srgbClr val="0000FF"/>
                </a:solidFill>
                <a:latin typeface="Times New Roman"/>
                <a:cs typeface="Times New Roman"/>
              </a:rPr>
              <a:t> </a:t>
            </a:r>
            <a:r>
              <a:rPr sz="2400" dirty="0">
                <a:solidFill>
                  <a:srgbClr val="0000FF"/>
                </a:solidFill>
                <a:latin typeface="Times New Roman"/>
                <a:cs typeface="Times New Roman"/>
              </a:rPr>
              <a:t>polimerica</a:t>
            </a:r>
            <a:r>
              <a:rPr sz="2400" spc="195" dirty="0">
                <a:solidFill>
                  <a:srgbClr val="0000FF"/>
                </a:solidFill>
                <a:latin typeface="Times New Roman"/>
                <a:cs typeface="Times New Roman"/>
              </a:rPr>
              <a:t> </a:t>
            </a:r>
            <a:r>
              <a:rPr sz="2400" spc="-10" dirty="0">
                <a:solidFill>
                  <a:srgbClr val="0000FF"/>
                </a:solidFill>
                <a:latin typeface="Times New Roman"/>
                <a:cs typeface="Times New Roman"/>
              </a:rPr>
              <a:t>durante </a:t>
            </a:r>
            <a:r>
              <a:rPr sz="2400" dirty="0">
                <a:solidFill>
                  <a:srgbClr val="0000FF"/>
                </a:solidFill>
                <a:latin typeface="Times New Roman"/>
                <a:cs typeface="Times New Roman"/>
              </a:rPr>
              <a:t>tutto</a:t>
            </a:r>
            <a:r>
              <a:rPr sz="2400" spc="90" dirty="0">
                <a:solidFill>
                  <a:srgbClr val="0000FF"/>
                </a:solidFill>
                <a:latin typeface="Times New Roman"/>
                <a:cs typeface="Times New Roman"/>
              </a:rPr>
              <a:t> </a:t>
            </a:r>
            <a:r>
              <a:rPr sz="2400" dirty="0">
                <a:solidFill>
                  <a:srgbClr val="0000FF"/>
                </a:solidFill>
                <a:latin typeface="Times New Roman"/>
                <a:cs typeface="Times New Roman"/>
              </a:rPr>
              <a:t>il</a:t>
            </a:r>
            <a:r>
              <a:rPr sz="2400" spc="95" dirty="0">
                <a:solidFill>
                  <a:srgbClr val="0000FF"/>
                </a:solidFill>
                <a:latin typeface="Times New Roman"/>
                <a:cs typeface="Times New Roman"/>
              </a:rPr>
              <a:t> </a:t>
            </a:r>
            <a:r>
              <a:rPr sz="2400" dirty="0">
                <a:solidFill>
                  <a:srgbClr val="0000FF"/>
                </a:solidFill>
                <a:latin typeface="Times New Roman"/>
                <a:cs typeface="Times New Roman"/>
              </a:rPr>
              <a:t>corso</a:t>
            </a:r>
            <a:r>
              <a:rPr sz="2400" spc="95" dirty="0">
                <a:solidFill>
                  <a:srgbClr val="0000FF"/>
                </a:solidFill>
                <a:latin typeface="Times New Roman"/>
                <a:cs typeface="Times New Roman"/>
              </a:rPr>
              <a:t> </a:t>
            </a:r>
            <a:r>
              <a:rPr sz="2400" dirty="0">
                <a:solidFill>
                  <a:srgbClr val="0000FF"/>
                </a:solidFill>
                <a:latin typeface="Times New Roman"/>
                <a:cs typeface="Times New Roman"/>
              </a:rPr>
              <a:t>della</a:t>
            </a:r>
            <a:r>
              <a:rPr sz="2400" spc="100" dirty="0">
                <a:solidFill>
                  <a:srgbClr val="0000FF"/>
                </a:solidFill>
                <a:latin typeface="Times New Roman"/>
                <a:cs typeface="Times New Roman"/>
              </a:rPr>
              <a:t> </a:t>
            </a:r>
            <a:r>
              <a:rPr sz="2400" dirty="0">
                <a:solidFill>
                  <a:srgbClr val="0000FF"/>
                </a:solidFill>
                <a:latin typeface="Times New Roman"/>
                <a:cs typeface="Times New Roman"/>
              </a:rPr>
              <a:t>sua</a:t>
            </a:r>
            <a:r>
              <a:rPr sz="2400" spc="100" dirty="0">
                <a:solidFill>
                  <a:srgbClr val="0000FF"/>
                </a:solidFill>
                <a:latin typeface="Times New Roman"/>
                <a:cs typeface="Times New Roman"/>
              </a:rPr>
              <a:t> </a:t>
            </a:r>
            <a:r>
              <a:rPr sz="2400" dirty="0">
                <a:solidFill>
                  <a:srgbClr val="0000FF"/>
                </a:solidFill>
                <a:latin typeface="Times New Roman"/>
                <a:cs typeface="Times New Roman"/>
              </a:rPr>
              <a:t>crescita</a:t>
            </a:r>
            <a:r>
              <a:rPr sz="2400" spc="100" dirty="0">
                <a:solidFill>
                  <a:srgbClr val="0000FF"/>
                </a:solidFill>
                <a:latin typeface="Times New Roman"/>
                <a:cs typeface="Times New Roman"/>
              </a:rPr>
              <a:t> </a:t>
            </a:r>
            <a:r>
              <a:rPr sz="2400" dirty="0">
                <a:solidFill>
                  <a:srgbClr val="0000FF"/>
                </a:solidFill>
                <a:latin typeface="Times New Roman"/>
                <a:cs typeface="Times New Roman"/>
              </a:rPr>
              <a:t>e</a:t>
            </a:r>
            <a:r>
              <a:rPr sz="2400" spc="100" dirty="0">
                <a:solidFill>
                  <a:srgbClr val="0000FF"/>
                </a:solidFill>
                <a:latin typeface="Times New Roman"/>
                <a:cs typeface="Times New Roman"/>
              </a:rPr>
              <a:t> </a:t>
            </a:r>
            <a:r>
              <a:rPr sz="2400" dirty="0">
                <a:solidFill>
                  <a:srgbClr val="0000FF"/>
                </a:solidFill>
                <a:latin typeface="Times New Roman"/>
                <a:cs typeface="Times New Roman"/>
              </a:rPr>
              <a:t>può</a:t>
            </a:r>
            <a:r>
              <a:rPr sz="2400" spc="100" dirty="0">
                <a:solidFill>
                  <a:srgbClr val="0000FF"/>
                </a:solidFill>
                <a:latin typeface="Times New Roman"/>
                <a:cs typeface="Times New Roman"/>
              </a:rPr>
              <a:t> </a:t>
            </a:r>
            <a:r>
              <a:rPr sz="2400" dirty="0">
                <a:solidFill>
                  <a:srgbClr val="0000FF"/>
                </a:solidFill>
                <a:latin typeface="Times New Roman"/>
                <a:cs typeface="Times New Roman"/>
              </a:rPr>
              <a:t>essere</a:t>
            </a:r>
            <a:r>
              <a:rPr sz="2400" spc="90" dirty="0">
                <a:solidFill>
                  <a:srgbClr val="0000FF"/>
                </a:solidFill>
                <a:latin typeface="Times New Roman"/>
                <a:cs typeface="Times New Roman"/>
              </a:rPr>
              <a:t> </a:t>
            </a:r>
            <a:r>
              <a:rPr sz="2400" dirty="0">
                <a:solidFill>
                  <a:srgbClr val="0000FF"/>
                </a:solidFill>
                <a:latin typeface="Times New Roman"/>
                <a:cs typeface="Times New Roman"/>
              </a:rPr>
              <a:t>un</a:t>
            </a:r>
            <a:r>
              <a:rPr sz="2400" spc="95" dirty="0">
                <a:solidFill>
                  <a:srgbClr val="0000FF"/>
                </a:solidFill>
                <a:latin typeface="Times New Roman"/>
                <a:cs typeface="Times New Roman"/>
              </a:rPr>
              <a:t> </a:t>
            </a:r>
            <a:r>
              <a:rPr sz="2400" dirty="0">
                <a:solidFill>
                  <a:srgbClr val="0000FF"/>
                </a:solidFill>
                <a:latin typeface="Times New Roman"/>
                <a:cs typeface="Times New Roman"/>
              </a:rPr>
              <a:t>radicale,</a:t>
            </a:r>
            <a:r>
              <a:rPr sz="2400" spc="95" dirty="0">
                <a:solidFill>
                  <a:srgbClr val="0000FF"/>
                </a:solidFill>
                <a:latin typeface="Times New Roman"/>
                <a:cs typeface="Times New Roman"/>
              </a:rPr>
              <a:t> </a:t>
            </a:r>
            <a:r>
              <a:rPr sz="2400" dirty="0">
                <a:solidFill>
                  <a:srgbClr val="0000FF"/>
                </a:solidFill>
                <a:latin typeface="Times New Roman"/>
                <a:cs typeface="Times New Roman"/>
              </a:rPr>
              <a:t>un</a:t>
            </a:r>
            <a:r>
              <a:rPr sz="2400" spc="100" dirty="0">
                <a:solidFill>
                  <a:srgbClr val="0000FF"/>
                </a:solidFill>
                <a:latin typeface="Times New Roman"/>
                <a:cs typeface="Times New Roman"/>
              </a:rPr>
              <a:t> </a:t>
            </a:r>
            <a:r>
              <a:rPr sz="2400" dirty="0">
                <a:solidFill>
                  <a:srgbClr val="0000FF"/>
                </a:solidFill>
                <a:latin typeface="Times New Roman"/>
                <a:cs typeface="Times New Roman"/>
              </a:rPr>
              <a:t>carbocatione</a:t>
            </a:r>
            <a:r>
              <a:rPr sz="2400" spc="95" dirty="0">
                <a:solidFill>
                  <a:srgbClr val="0000FF"/>
                </a:solidFill>
                <a:latin typeface="Times New Roman"/>
                <a:cs typeface="Times New Roman"/>
              </a:rPr>
              <a:t> </a:t>
            </a:r>
            <a:r>
              <a:rPr sz="2400" dirty="0">
                <a:solidFill>
                  <a:srgbClr val="0000FF"/>
                </a:solidFill>
                <a:latin typeface="Times New Roman"/>
                <a:cs typeface="Times New Roman"/>
              </a:rPr>
              <a:t>o</a:t>
            </a:r>
            <a:r>
              <a:rPr sz="2400" spc="100" dirty="0">
                <a:solidFill>
                  <a:srgbClr val="0000FF"/>
                </a:solidFill>
                <a:latin typeface="Times New Roman"/>
                <a:cs typeface="Times New Roman"/>
              </a:rPr>
              <a:t> </a:t>
            </a:r>
            <a:r>
              <a:rPr sz="2400" spc="-25" dirty="0">
                <a:solidFill>
                  <a:srgbClr val="0000FF"/>
                </a:solidFill>
                <a:latin typeface="Times New Roman"/>
                <a:cs typeface="Times New Roman"/>
              </a:rPr>
              <a:t>un </a:t>
            </a:r>
            <a:r>
              <a:rPr sz="2400" spc="-10" dirty="0">
                <a:solidFill>
                  <a:srgbClr val="0000FF"/>
                </a:solidFill>
                <a:latin typeface="Times New Roman"/>
                <a:cs typeface="Times New Roman"/>
              </a:rPr>
              <a:t>carbanione.</a:t>
            </a:r>
            <a:endParaRPr sz="2400" dirty="0">
              <a:latin typeface="Times New Roman"/>
              <a:cs typeface="Times New Roman"/>
            </a:endParaRPr>
          </a:p>
          <a:p>
            <a:pPr>
              <a:lnSpc>
                <a:spcPct val="100000"/>
              </a:lnSpc>
              <a:spcBef>
                <a:spcPts val="40"/>
              </a:spcBef>
            </a:pPr>
            <a:endParaRPr dirty="0">
              <a:latin typeface="Times New Roman"/>
              <a:cs typeface="Times New Roman"/>
            </a:endParaRPr>
          </a:p>
          <a:p>
            <a:pPr marL="12700" algn="just">
              <a:lnSpc>
                <a:spcPct val="100000"/>
              </a:lnSpc>
              <a:spcBef>
                <a:spcPts val="5"/>
              </a:spcBef>
            </a:pPr>
            <a:r>
              <a:rPr sz="2400" dirty="0">
                <a:solidFill>
                  <a:srgbClr val="0000FF"/>
                </a:solidFill>
                <a:latin typeface="Times New Roman"/>
                <a:cs typeface="Times New Roman"/>
              </a:rPr>
              <a:t>Le</a:t>
            </a:r>
            <a:r>
              <a:rPr sz="2400" spc="240" dirty="0">
                <a:solidFill>
                  <a:srgbClr val="0000FF"/>
                </a:solidFill>
                <a:latin typeface="Times New Roman"/>
                <a:cs typeface="Times New Roman"/>
              </a:rPr>
              <a:t> </a:t>
            </a:r>
            <a:r>
              <a:rPr sz="2400" dirty="0">
                <a:solidFill>
                  <a:srgbClr val="0000FF"/>
                </a:solidFill>
                <a:latin typeface="Times New Roman"/>
                <a:cs typeface="Times New Roman"/>
              </a:rPr>
              <a:t>polimerizzazioni</a:t>
            </a:r>
            <a:r>
              <a:rPr sz="2400" spc="250" dirty="0">
                <a:solidFill>
                  <a:srgbClr val="0000FF"/>
                </a:solidFill>
                <a:latin typeface="Times New Roman"/>
                <a:cs typeface="Times New Roman"/>
              </a:rPr>
              <a:t> </a:t>
            </a:r>
            <a:r>
              <a:rPr sz="2400" dirty="0">
                <a:solidFill>
                  <a:srgbClr val="0000FF"/>
                </a:solidFill>
                <a:latin typeface="Times New Roman"/>
                <a:cs typeface="Times New Roman"/>
              </a:rPr>
              <a:t>a</a:t>
            </a:r>
            <a:r>
              <a:rPr sz="2400" spc="245" dirty="0">
                <a:solidFill>
                  <a:srgbClr val="0000FF"/>
                </a:solidFill>
                <a:latin typeface="Times New Roman"/>
                <a:cs typeface="Times New Roman"/>
              </a:rPr>
              <a:t> </a:t>
            </a:r>
            <a:r>
              <a:rPr sz="2400" dirty="0">
                <a:solidFill>
                  <a:srgbClr val="0000FF"/>
                </a:solidFill>
                <a:latin typeface="Times New Roman"/>
                <a:cs typeface="Times New Roman"/>
              </a:rPr>
              <a:t>catena</a:t>
            </a:r>
            <a:r>
              <a:rPr sz="2400" spc="240" dirty="0">
                <a:solidFill>
                  <a:srgbClr val="0000FF"/>
                </a:solidFill>
                <a:latin typeface="Times New Roman"/>
                <a:cs typeface="Times New Roman"/>
              </a:rPr>
              <a:t> </a:t>
            </a:r>
            <a:r>
              <a:rPr sz="2400" dirty="0">
                <a:solidFill>
                  <a:srgbClr val="0000FF"/>
                </a:solidFill>
                <a:latin typeface="Times New Roman"/>
                <a:cs typeface="Times New Roman"/>
              </a:rPr>
              <a:t>si</a:t>
            </a:r>
            <a:r>
              <a:rPr sz="2400" spc="245" dirty="0">
                <a:solidFill>
                  <a:srgbClr val="0000FF"/>
                </a:solidFill>
                <a:latin typeface="Times New Roman"/>
                <a:cs typeface="Times New Roman"/>
              </a:rPr>
              <a:t> </a:t>
            </a:r>
            <a:r>
              <a:rPr sz="2400" dirty="0">
                <a:solidFill>
                  <a:srgbClr val="0000FF"/>
                </a:solidFill>
                <a:latin typeface="Times New Roman"/>
                <a:cs typeface="Times New Roman"/>
              </a:rPr>
              <a:t>possono</a:t>
            </a:r>
            <a:r>
              <a:rPr sz="2400" spc="254" dirty="0">
                <a:solidFill>
                  <a:srgbClr val="0000FF"/>
                </a:solidFill>
                <a:latin typeface="Times New Roman"/>
                <a:cs typeface="Times New Roman"/>
              </a:rPr>
              <a:t> </a:t>
            </a:r>
            <a:r>
              <a:rPr sz="2400" dirty="0">
                <a:solidFill>
                  <a:srgbClr val="0000FF"/>
                </a:solidFill>
                <a:latin typeface="Times New Roman"/>
                <a:cs typeface="Times New Roman"/>
              </a:rPr>
              <a:t>classificare</a:t>
            </a:r>
            <a:r>
              <a:rPr sz="2400" spc="254" dirty="0">
                <a:solidFill>
                  <a:srgbClr val="0000FF"/>
                </a:solidFill>
                <a:latin typeface="Times New Roman"/>
                <a:cs typeface="Times New Roman"/>
              </a:rPr>
              <a:t> </a:t>
            </a:r>
            <a:r>
              <a:rPr sz="2400" dirty="0">
                <a:solidFill>
                  <a:srgbClr val="0000FF"/>
                </a:solidFill>
                <a:latin typeface="Times New Roman"/>
                <a:cs typeface="Times New Roman"/>
              </a:rPr>
              <a:t>come</a:t>
            </a:r>
            <a:r>
              <a:rPr sz="2400" spc="250" dirty="0">
                <a:solidFill>
                  <a:srgbClr val="0000FF"/>
                </a:solidFill>
                <a:latin typeface="Times New Roman"/>
                <a:cs typeface="Times New Roman"/>
              </a:rPr>
              <a:t> </a:t>
            </a:r>
            <a:r>
              <a:rPr sz="2400" spc="-10" dirty="0">
                <a:solidFill>
                  <a:srgbClr val="0000FF"/>
                </a:solidFill>
                <a:latin typeface="Times New Roman"/>
                <a:cs typeface="Times New Roman"/>
              </a:rPr>
              <a:t>“</a:t>
            </a:r>
            <a:r>
              <a:rPr sz="2400" spc="-10" dirty="0" err="1">
                <a:solidFill>
                  <a:srgbClr val="0000FF"/>
                </a:solidFill>
                <a:latin typeface="Times New Roman"/>
                <a:cs typeface="Times New Roman"/>
              </a:rPr>
              <a:t>polimerizzazioni</a:t>
            </a:r>
            <a:r>
              <a:rPr lang="en-CA" sz="2400" spc="-10" dirty="0">
                <a:solidFill>
                  <a:srgbClr val="0000FF"/>
                </a:solidFill>
                <a:latin typeface="Times New Roman"/>
                <a:cs typeface="Times New Roman"/>
              </a:rPr>
              <a:t> </a:t>
            </a:r>
            <a:r>
              <a:rPr sz="2400" dirty="0" err="1">
                <a:solidFill>
                  <a:srgbClr val="0000FF"/>
                </a:solidFill>
                <a:latin typeface="Times New Roman"/>
                <a:cs typeface="Times New Roman"/>
              </a:rPr>
              <a:t>radicaliche</a:t>
            </a:r>
            <a:r>
              <a:rPr sz="2400" dirty="0">
                <a:solidFill>
                  <a:srgbClr val="0000FF"/>
                </a:solidFill>
                <a:latin typeface="Times New Roman"/>
                <a:cs typeface="Times New Roman"/>
              </a:rPr>
              <a:t>”</a:t>
            </a:r>
            <a:r>
              <a:rPr sz="2400" spc="-60" dirty="0">
                <a:solidFill>
                  <a:srgbClr val="0000FF"/>
                </a:solidFill>
                <a:latin typeface="Times New Roman"/>
                <a:cs typeface="Times New Roman"/>
              </a:rPr>
              <a:t> </a:t>
            </a:r>
            <a:r>
              <a:rPr sz="2400" dirty="0">
                <a:solidFill>
                  <a:srgbClr val="0000FF"/>
                </a:solidFill>
                <a:latin typeface="Times New Roman"/>
                <a:cs typeface="Times New Roman"/>
              </a:rPr>
              <a:t>e</a:t>
            </a:r>
            <a:r>
              <a:rPr sz="2400" spc="-30" dirty="0">
                <a:solidFill>
                  <a:srgbClr val="0000FF"/>
                </a:solidFill>
                <a:latin typeface="Times New Roman"/>
                <a:cs typeface="Times New Roman"/>
              </a:rPr>
              <a:t> </a:t>
            </a:r>
            <a:r>
              <a:rPr sz="2400" dirty="0">
                <a:solidFill>
                  <a:srgbClr val="0000FF"/>
                </a:solidFill>
                <a:latin typeface="Times New Roman"/>
                <a:cs typeface="Times New Roman"/>
              </a:rPr>
              <a:t>“polimerizzazioni</a:t>
            </a:r>
            <a:r>
              <a:rPr sz="2400" spc="-45" dirty="0">
                <a:solidFill>
                  <a:srgbClr val="0000FF"/>
                </a:solidFill>
                <a:latin typeface="Times New Roman"/>
                <a:cs typeface="Times New Roman"/>
              </a:rPr>
              <a:t> </a:t>
            </a:r>
            <a:r>
              <a:rPr sz="2400" dirty="0" err="1">
                <a:solidFill>
                  <a:srgbClr val="0000FF"/>
                </a:solidFill>
                <a:latin typeface="Times New Roman"/>
                <a:cs typeface="Times New Roman"/>
              </a:rPr>
              <a:t>ioniche</a:t>
            </a:r>
            <a:r>
              <a:rPr sz="2400" dirty="0">
                <a:solidFill>
                  <a:srgbClr val="0000FF"/>
                </a:solidFill>
                <a:latin typeface="Times New Roman"/>
                <a:cs typeface="Times New Roman"/>
              </a:rPr>
              <a:t>”</a:t>
            </a:r>
            <a:r>
              <a:rPr lang="en-CA" sz="2400" dirty="0">
                <a:solidFill>
                  <a:srgbClr val="0000FF"/>
                </a:solidFill>
                <a:latin typeface="Times New Roman"/>
                <a:cs typeface="Times New Roman"/>
              </a:rPr>
              <a:t> (</a:t>
            </a:r>
            <a:r>
              <a:rPr sz="2400" dirty="0" err="1">
                <a:solidFill>
                  <a:srgbClr val="0000FF"/>
                </a:solidFill>
                <a:latin typeface="Times New Roman"/>
                <a:cs typeface="Times New Roman"/>
              </a:rPr>
              <a:t>anioniche</a:t>
            </a:r>
            <a:r>
              <a:rPr sz="2400" spc="-55" dirty="0">
                <a:solidFill>
                  <a:srgbClr val="0000FF"/>
                </a:solidFill>
                <a:latin typeface="Times New Roman"/>
                <a:cs typeface="Times New Roman"/>
              </a:rPr>
              <a:t> </a:t>
            </a:r>
            <a:r>
              <a:rPr sz="2400" dirty="0">
                <a:solidFill>
                  <a:srgbClr val="0000FF"/>
                </a:solidFill>
                <a:latin typeface="Times New Roman"/>
                <a:cs typeface="Times New Roman"/>
              </a:rPr>
              <a:t>e</a:t>
            </a:r>
            <a:r>
              <a:rPr sz="2400" spc="-15" dirty="0">
                <a:solidFill>
                  <a:srgbClr val="0000FF"/>
                </a:solidFill>
                <a:latin typeface="Times New Roman"/>
                <a:cs typeface="Times New Roman"/>
              </a:rPr>
              <a:t> </a:t>
            </a:r>
            <a:r>
              <a:rPr sz="2400" spc="-10" dirty="0" err="1">
                <a:solidFill>
                  <a:srgbClr val="0000FF"/>
                </a:solidFill>
                <a:latin typeface="Times New Roman"/>
                <a:cs typeface="Times New Roman"/>
              </a:rPr>
              <a:t>cationiche</a:t>
            </a:r>
            <a:r>
              <a:rPr lang="en-CA" sz="2400" spc="-10" dirty="0">
                <a:solidFill>
                  <a:srgbClr val="0000FF"/>
                </a:solidFill>
                <a:latin typeface="Times New Roman"/>
                <a:cs typeface="Times New Roman"/>
              </a:rPr>
              <a:t>)</a:t>
            </a:r>
            <a:r>
              <a:rPr sz="2400" spc="-10" dirty="0">
                <a:solidFill>
                  <a:srgbClr val="0000FF"/>
                </a:solidFill>
                <a:latin typeface="Times New Roman"/>
                <a:cs typeface="Times New Roman"/>
              </a:rPr>
              <a:t>.</a:t>
            </a:r>
            <a:endParaRPr sz="2400" dirty="0">
              <a:latin typeface="Times New Roman"/>
              <a:cs typeface="Times New Roman"/>
            </a:endParaRPr>
          </a:p>
        </p:txBody>
      </p:sp>
      <p:pic>
        <p:nvPicPr>
          <p:cNvPr id="3" name="object 3"/>
          <p:cNvPicPr/>
          <p:nvPr/>
        </p:nvPicPr>
        <p:blipFill>
          <a:blip r:embed="rId2" cstate="print"/>
          <a:stretch>
            <a:fillRect/>
          </a:stretch>
        </p:blipFill>
        <p:spPr>
          <a:xfrm>
            <a:off x="1115618" y="3516535"/>
            <a:ext cx="6997576" cy="22887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5800" y="776287"/>
            <a:ext cx="7959090" cy="5305425"/>
            <a:chOff x="685800" y="776287"/>
            <a:chExt cx="7959090" cy="5305425"/>
          </a:xfrm>
        </p:grpSpPr>
        <p:pic>
          <p:nvPicPr>
            <p:cNvPr id="3" name="object 3"/>
            <p:cNvPicPr/>
            <p:nvPr/>
          </p:nvPicPr>
          <p:blipFill>
            <a:blip r:embed="rId2" cstate="print"/>
            <a:stretch>
              <a:fillRect/>
            </a:stretch>
          </p:blipFill>
          <p:spPr>
            <a:xfrm>
              <a:off x="685800" y="776287"/>
              <a:ext cx="7772400" cy="5305425"/>
            </a:xfrm>
            <a:prstGeom prst="rect">
              <a:avLst/>
            </a:prstGeom>
          </p:spPr>
        </p:pic>
        <p:sp>
          <p:nvSpPr>
            <p:cNvPr id="4" name="object 4"/>
            <p:cNvSpPr/>
            <p:nvPr/>
          </p:nvSpPr>
          <p:spPr>
            <a:xfrm>
              <a:off x="7020305" y="2132838"/>
              <a:ext cx="1438275" cy="0"/>
            </a:xfrm>
            <a:custGeom>
              <a:avLst/>
              <a:gdLst/>
              <a:ahLst/>
              <a:cxnLst/>
              <a:rect l="l" t="t" r="r" b="b"/>
              <a:pathLst>
                <a:path w="1438275">
                  <a:moveTo>
                    <a:pt x="0" y="0"/>
                  </a:moveTo>
                  <a:lnTo>
                    <a:pt x="1437894" y="0"/>
                  </a:lnTo>
                </a:path>
              </a:pathLst>
            </a:custGeom>
            <a:ln w="28575">
              <a:solidFill>
                <a:srgbClr val="FF0000"/>
              </a:solidFill>
            </a:ln>
          </p:spPr>
          <p:txBody>
            <a:bodyPr wrap="square" lIns="0" tIns="0" rIns="0" bIns="0" rtlCol="0"/>
            <a:lstStyle/>
            <a:p>
              <a:endParaRPr/>
            </a:p>
          </p:txBody>
        </p:sp>
        <p:sp>
          <p:nvSpPr>
            <p:cNvPr id="5" name="object 5"/>
            <p:cNvSpPr/>
            <p:nvPr/>
          </p:nvSpPr>
          <p:spPr>
            <a:xfrm>
              <a:off x="4139946" y="2420886"/>
              <a:ext cx="4491990" cy="792480"/>
            </a:xfrm>
            <a:custGeom>
              <a:avLst/>
              <a:gdLst/>
              <a:ahLst/>
              <a:cxnLst/>
              <a:rect l="l" t="t" r="r" b="b"/>
              <a:pathLst>
                <a:path w="4491990" h="792480">
                  <a:moveTo>
                    <a:pt x="4491863" y="0"/>
                  </a:moveTo>
                  <a:lnTo>
                    <a:pt x="0" y="0"/>
                  </a:lnTo>
                  <a:lnTo>
                    <a:pt x="0" y="792086"/>
                  </a:lnTo>
                  <a:lnTo>
                    <a:pt x="4491863" y="792086"/>
                  </a:lnTo>
                  <a:lnTo>
                    <a:pt x="4491863" y="0"/>
                  </a:lnTo>
                  <a:close/>
                </a:path>
              </a:pathLst>
            </a:custGeom>
            <a:solidFill>
              <a:srgbClr val="FFFFFF"/>
            </a:solidFill>
          </p:spPr>
          <p:txBody>
            <a:bodyPr wrap="square" lIns="0" tIns="0" rIns="0" bIns="0" rtlCol="0"/>
            <a:lstStyle/>
            <a:p>
              <a:endParaRPr/>
            </a:p>
          </p:txBody>
        </p:sp>
        <p:sp>
          <p:nvSpPr>
            <p:cNvPr id="6" name="object 6"/>
            <p:cNvSpPr/>
            <p:nvPr/>
          </p:nvSpPr>
          <p:spPr>
            <a:xfrm>
              <a:off x="4139946" y="2420886"/>
              <a:ext cx="4491990" cy="792480"/>
            </a:xfrm>
            <a:custGeom>
              <a:avLst/>
              <a:gdLst/>
              <a:ahLst/>
              <a:cxnLst/>
              <a:rect l="l" t="t" r="r" b="b"/>
              <a:pathLst>
                <a:path w="4491990" h="792480">
                  <a:moveTo>
                    <a:pt x="0" y="792086"/>
                  </a:moveTo>
                  <a:lnTo>
                    <a:pt x="4491863" y="792086"/>
                  </a:lnTo>
                  <a:lnTo>
                    <a:pt x="4491863" y="0"/>
                  </a:lnTo>
                  <a:lnTo>
                    <a:pt x="0" y="0"/>
                  </a:lnTo>
                  <a:lnTo>
                    <a:pt x="0" y="792086"/>
                  </a:lnTo>
                  <a:close/>
                </a:path>
              </a:pathLst>
            </a:custGeom>
            <a:ln w="25400">
              <a:solidFill>
                <a:srgbClr val="FFFFFF"/>
              </a:solidFill>
            </a:ln>
          </p:spPr>
          <p:txBody>
            <a:bodyPr wrap="square" lIns="0" tIns="0" rIns="0" bIns="0" rtlCol="0"/>
            <a:lstStyle/>
            <a:p>
              <a:endParaRPr/>
            </a:p>
          </p:txBody>
        </p:sp>
      </p:grpSp>
      <p:sp>
        <p:nvSpPr>
          <p:cNvPr id="7" name="object 7"/>
          <p:cNvSpPr txBox="1"/>
          <p:nvPr/>
        </p:nvSpPr>
        <p:spPr>
          <a:xfrm>
            <a:off x="402437" y="238125"/>
            <a:ext cx="28174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SINTESI</a:t>
            </a:r>
            <a:r>
              <a:rPr sz="1800" b="1" spc="-20" dirty="0">
                <a:solidFill>
                  <a:srgbClr val="FF0000"/>
                </a:solidFill>
                <a:latin typeface="Calibri"/>
                <a:cs typeface="Calibri"/>
              </a:rPr>
              <a:t> </a:t>
            </a:r>
            <a:r>
              <a:rPr sz="1800" b="1" dirty="0">
                <a:solidFill>
                  <a:srgbClr val="FF0000"/>
                </a:solidFill>
                <a:latin typeface="Calibri"/>
                <a:cs typeface="Calibri"/>
              </a:rPr>
              <a:t>DI</a:t>
            </a:r>
            <a:r>
              <a:rPr sz="1800" b="1" spc="-20" dirty="0">
                <a:solidFill>
                  <a:srgbClr val="FF0000"/>
                </a:solidFill>
                <a:latin typeface="Calibri"/>
                <a:cs typeface="Calibri"/>
              </a:rPr>
              <a:t> </a:t>
            </a:r>
            <a:r>
              <a:rPr sz="1800" b="1" spc="-10" dirty="0">
                <a:solidFill>
                  <a:srgbClr val="FF0000"/>
                </a:solidFill>
                <a:latin typeface="Calibri"/>
                <a:cs typeface="Calibri"/>
              </a:rPr>
              <a:t>MACROMOLECOLE</a:t>
            </a:r>
            <a:endParaRPr sz="1800">
              <a:latin typeface="Calibri"/>
              <a:cs typeface="Calibri"/>
            </a:endParaRPr>
          </a:p>
        </p:txBody>
      </p:sp>
      <p:sp>
        <p:nvSpPr>
          <p:cNvPr id="8" name="object 8"/>
          <p:cNvSpPr txBox="1"/>
          <p:nvPr/>
        </p:nvSpPr>
        <p:spPr>
          <a:xfrm>
            <a:off x="4291329" y="2592451"/>
            <a:ext cx="59753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00FF"/>
                </a:solidFill>
                <a:latin typeface="Georgia"/>
                <a:cs typeface="Georgia"/>
              </a:rPr>
              <a:t>2</a:t>
            </a:r>
            <a:r>
              <a:rPr sz="1800" spc="15" dirty="0">
                <a:solidFill>
                  <a:srgbClr val="0000FF"/>
                </a:solidFill>
                <a:latin typeface="Georgia"/>
                <a:cs typeface="Georgia"/>
              </a:rPr>
              <a:t> </a:t>
            </a:r>
            <a:r>
              <a:rPr sz="1800" spc="-10" dirty="0">
                <a:solidFill>
                  <a:srgbClr val="0000FF"/>
                </a:solidFill>
                <a:latin typeface="Georgia"/>
                <a:cs typeface="Georgia"/>
              </a:rPr>
              <a:t>A-</a:t>
            </a:r>
            <a:r>
              <a:rPr sz="1800" spc="-50" dirty="0">
                <a:solidFill>
                  <a:srgbClr val="0000FF"/>
                </a:solidFill>
                <a:latin typeface="Georgia"/>
                <a:cs typeface="Georgia"/>
              </a:rPr>
              <a:t>B</a:t>
            </a:r>
            <a:endParaRPr sz="1800">
              <a:latin typeface="Georgia"/>
              <a:cs typeface="Georgia"/>
            </a:endParaRPr>
          </a:p>
        </p:txBody>
      </p:sp>
      <p:sp>
        <p:nvSpPr>
          <p:cNvPr id="9" name="object 9"/>
          <p:cNvSpPr txBox="1"/>
          <p:nvPr/>
        </p:nvSpPr>
        <p:spPr>
          <a:xfrm>
            <a:off x="5028946" y="2592451"/>
            <a:ext cx="122555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00FF"/>
                </a:solidFill>
                <a:latin typeface="Symbol"/>
                <a:cs typeface="Symbol"/>
              </a:rPr>
              <a:t></a:t>
            </a:r>
            <a:r>
              <a:rPr sz="1800" spc="465" dirty="0">
                <a:solidFill>
                  <a:srgbClr val="0000FF"/>
                </a:solidFill>
                <a:latin typeface="Times New Roman"/>
                <a:cs typeface="Times New Roman"/>
              </a:rPr>
              <a:t> </a:t>
            </a:r>
            <a:r>
              <a:rPr sz="1800" spc="-10" dirty="0">
                <a:solidFill>
                  <a:srgbClr val="0000FF"/>
                </a:solidFill>
                <a:latin typeface="Georgia"/>
                <a:cs typeface="Georgia"/>
              </a:rPr>
              <a:t>A-B-A-</a:t>
            </a:r>
            <a:r>
              <a:rPr sz="1800" spc="-50" dirty="0">
                <a:solidFill>
                  <a:srgbClr val="0000FF"/>
                </a:solidFill>
                <a:latin typeface="Georgia"/>
                <a:cs typeface="Georgia"/>
              </a:rPr>
              <a:t>B</a:t>
            </a:r>
            <a:endParaRPr sz="1800">
              <a:latin typeface="Georgia"/>
              <a:cs typeface="Georgia"/>
            </a:endParaRPr>
          </a:p>
        </p:txBody>
      </p:sp>
      <p:sp>
        <p:nvSpPr>
          <p:cNvPr id="10" name="object 10"/>
          <p:cNvSpPr txBox="1"/>
          <p:nvPr/>
        </p:nvSpPr>
        <p:spPr>
          <a:xfrm>
            <a:off x="7203407" y="2592451"/>
            <a:ext cx="1372235" cy="299720"/>
          </a:xfrm>
          <a:prstGeom prst="rect">
            <a:avLst/>
          </a:prstGeom>
        </p:spPr>
        <p:txBody>
          <a:bodyPr vert="horz" wrap="square" lIns="0" tIns="12700" rIns="0" bIns="0" rtlCol="0">
            <a:spAutoFit/>
          </a:bodyPr>
          <a:lstStyle/>
          <a:p>
            <a:pPr marL="38100">
              <a:lnSpc>
                <a:spcPct val="100000"/>
              </a:lnSpc>
              <a:spcBef>
                <a:spcPts val="100"/>
              </a:spcBef>
            </a:pPr>
            <a:r>
              <a:rPr sz="1800" dirty="0">
                <a:solidFill>
                  <a:srgbClr val="0000FF"/>
                </a:solidFill>
                <a:latin typeface="Georgia"/>
                <a:cs typeface="Georgia"/>
              </a:rPr>
              <a:t>A-</a:t>
            </a:r>
            <a:r>
              <a:rPr sz="1800" spc="-10" dirty="0">
                <a:solidFill>
                  <a:srgbClr val="0000FF"/>
                </a:solidFill>
                <a:latin typeface="Georgia"/>
                <a:cs typeface="Georgia"/>
              </a:rPr>
              <a:t>(-B-A-)</a:t>
            </a:r>
            <a:r>
              <a:rPr sz="1800" spc="-15" baseline="-20833" dirty="0">
                <a:solidFill>
                  <a:srgbClr val="0000FF"/>
                </a:solidFill>
                <a:latin typeface="Georgia"/>
                <a:cs typeface="Georgia"/>
              </a:rPr>
              <a:t>n</a:t>
            </a:r>
            <a:r>
              <a:rPr sz="1800" spc="-10" dirty="0">
                <a:solidFill>
                  <a:srgbClr val="0000FF"/>
                </a:solidFill>
                <a:latin typeface="Georgia"/>
                <a:cs typeface="Georgia"/>
              </a:rPr>
              <a:t>-</a:t>
            </a:r>
            <a:r>
              <a:rPr sz="1800" spc="-50" dirty="0">
                <a:solidFill>
                  <a:srgbClr val="0000FF"/>
                </a:solidFill>
                <a:latin typeface="Georgia"/>
                <a:cs typeface="Georgia"/>
              </a:rPr>
              <a:t>B</a:t>
            </a:r>
            <a:endParaRPr sz="1800">
              <a:latin typeface="Georgia"/>
              <a:cs typeface="Georgia"/>
            </a:endParaRPr>
          </a:p>
        </p:txBody>
      </p:sp>
      <p:sp>
        <p:nvSpPr>
          <p:cNvPr id="11" name="object 11"/>
          <p:cNvSpPr txBox="1"/>
          <p:nvPr/>
        </p:nvSpPr>
        <p:spPr>
          <a:xfrm>
            <a:off x="6453885" y="2533015"/>
            <a:ext cx="410209"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Georgia"/>
                <a:cs typeface="Georgia"/>
              </a:rPr>
              <a:t>n</a:t>
            </a:r>
            <a:r>
              <a:rPr sz="1200" spc="-5" dirty="0">
                <a:latin typeface="Georgia"/>
                <a:cs typeface="Georgia"/>
              </a:rPr>
              <a:t> </a:t>
            </a:r>
            <a:r>
              <a:rPr sz="1200" spc="-10" dirty="0">
                <a:solidFill>
                  <a:srgbClr val="0000FF"/>
                </a:solidFill>
                <a:latin typeface="Georgia"/>
                <a:cs typeface="Georgia"/>
              </a:rPr>
              <a:t>A-</a:t>
            </a:r>
            <a:r>
              <a:rPr sz="1200" spc="-50" dirty="0">
                <a:solidFill>
                  <a:srgbClr val="0000FF"/>
                </a:solidFill>
                <a:latin typeface="Georgia"/>
                <a:cs typeface="Georgia"/>
              </a:rPr>
              <a:t>B</a:t>
            </a:r>
            <a:endParaRPr sz="1200">
              <a:latin typeface="Georgia"/>
              <a:cs typeface="Georgia"/>
            </a:endParaRPr>
          </a:p>
        </p:txBody>
      </p:sp>
      <p:grpSp>
        <p:nvGrpSpPr>
          <p:cNvPr id="12" name="object 12"/>
          <p:cNvGrpSpPr/>
          <p:nvPr/>
        </p:nvGrpSpPr>
        <p:grpSpPr>
          <a:xfrm>
            <a:off x="3623183" y="2694304"/>
            <a:ext cx="4848225" cy="1611630"/>
            <a:chOff x="3623183" y="2694304"/>
            <a:chExt cx="4848225" cy="1611630"/>
          </a:xfrm>
        </p:grpSpPr>
        <p:sp>
          <p:nvSpPr>
            <p:cNvPr id="13" name="object 13"/>
            <p:cNvSpPr/>
            <p:nvPr/>
          </p:nvSpPr>
          <p:spPr>
            <a:xfrm>
              <a:off x="6392799" y="2694304"/>
              <a:ext cx="747395" cy="111125"/>
            </a:xfrm>
            <a:custGeom>
              <a:avLst/>
              <a:gdLst/>
              <a:ahLst/>
              <a:cxnLst/>
              <a:rect l="l" t="t" r="r" b="b"/>
              <a:pathLst>
                <a:path w="747395" h="111125">
                  <a:moveTo>
                    <a:pt x="709367" y="55245"/>
                  </a:moveTo>
                  <a:lnTo>
                    <a:pt x="642747" y="94107"/>
                  </a:lnTo>
                  <a:lnTo>
                    <a:pt x="641223" y="99949"/>
                  </a:lnTo>
                  <a:lnTo>
                    <a:pt x="646556" y="109093"/>
                  </a:lnTo>
                  <a:lnTo>
                    <a:pt x="652399" y="110617"/>
                  </a:lnTo>
                  <a:lnTo>
                    <a:pt x="730948" y="64770"/>
                  </a:lnTo>
                  <a:lnTo>
                    <a:pt x="728345" y="64770"/>
                  </a:lnTo>
                  <a:lnTo>
                    <a:pt x="728345" y="63500"/>
                  </a:lnTo>
                  <a:lnTo>
                    <a:pt x="723519" y="63500"/>
                  </a:lnTo>
                  <a:lnTo>
                    <a:pt x="709367" y="55245"/>
                  </a:lnTo>
                  <a:close/>
                </a:path>
                <a:path w="747395" h="111125">
                  <a:moveTo>
                    <a:pt x="693039" y="45720"/>
                  </a:moveTo>
                  <a:lnTo>
                    <a:pt x="0" y="45720"/>
                  </a:lnTo>
                  <a:lnTo>
                    <a:pt x="0" y="64770"/>
                  </a:lnTo>
                  <a:lnTo>
                    <a:pt x="693039" y="64770"/>
                  </a:lnTo>
                  <a:lnTo>
                    <a:pt x="709367" y="55245"/>
                  </a:lnTo>
                  <a:lnTo>
                    <a:pt x="693039" y="45720"/>
                  </a:lnTo>
                  <a:close/>
                </a:path>
                <a:path w="747395" h="111125">
                  <a:moveTo>
                    <a:pt x="730949" y="45720"/>
                  </a:moveTo>
                  <a:lnTo>
                    <a:pt x="728345" y="45720"/>
                  </a:lnTo>
                  <a:lnTo>
                    <a:pt x="728345" y="64770"/>
                  </a:lnTo>
                  <a:lnTo>
                    <a:pt x="730948" y="64770"/>
                  </a:lnTo>
                  <a:lnTo>
                    <a:pt x="747268" y="55245"/>
                  </a:lnTo>
                  <a:lnTo>
                    <a:pt x="730949" y="45720"/>
                  </a:lnTo>
                  <a:close/>
                </a:path>
                <a:path w="747395" h="111125">
                  <a:moveTo>
                    <a:pt x="723519" y="46990"/>
                  </a:moveTo>
                  <a:lnTo>
                    <a:pt x="709367" y="55245"/>
                  </a:lnTo>
                  <a:lnTo>
                    <a:pt x="723519" y="63500"/>
                  </a:lnTo>
                  <a:lnTo>
                    <a:pt x="723519" y="46990"/>
                  </a:lnTo>
                  <a:close/>
                </a:path>
                <a:path w="747395" h="111125">
                  <a:moveTo>
                    <a:pt x="728345" y="46990"/>
                  </a:moveTo>
                  <a:lnTo>
                    <a:pt x="723519" y="46990"/>
                  </a:lnTo>
                  <a:lnTo>
                    <a:pt x="723519" y="63500"/>
                  </a:lnTo>
                  <a:lnTo>
                    <a:pt x="728345" y="63500"/>
                  </a:lnTo>
                  <a:lnTo>
                    <a:pt x="728345" y="46990"/>
                  </a:lnTo>
                  <a:close/>
                </a:path>
                <a:path w="747395" h="111125">
                  <a:moveTo>
                    <a:pt x="652399" y="0"/>
                  </a:moveTo>
                  <a:lnTo>
                    <a:pt x="646556" y="1524"/>
                  </a:lnTo>
                  <a:lnTo>
                    <a:pt x="643890" y="5969"/>
                  </a:lnTo>
                  <a:lnTo>
                    <a:pt x="641223" y="10541"/>
                  </a:lnTo>
                  <a:lnTo>
                    <a:pt x="642747" y="16383"/>
                  </a:lnTo>
                  <a:lnTo>
                    <a:pt x="709367" y="55245"/>
                  </a:lnTo>
                  <a:lnTo>
                    <a:pt x="723519" y="46990"/>
                  </a:lnTo>
                  <a:lnTo>
                    <a:pt x="728345" y="46990"/>
                  </a:lnTo>
                  <a:lnTo>
                    <a:pt x="728345" y="45720"/>
                  </a:lnTo>
                  <a:lnTo>
                    <a:pt x="730949" y="45720"/>
                  </a:lnTo>
                  <a:lnTo>
                    <a:pt x="656971" y="2540"/>
                  </a:lnTo>
                  <a:lnTo>
                    <a:pt x="652399" y="0"/>
                  </a:lnTo>
                  <a:close/>
                </a:path>
              </a:pathLst>
            </a:custGeom>
            <a:solidFill>
              <a:srgbClr val="0000FF"/>
            </a:solidFill>
          </p:spPr>
          <p:txBody>
            <a:bodyPr wrap="square" lIns="0" tIns="0" rIns="0" bIns="0" rtlCol="0"/>
            <a:lstStyle/>
            <a:p>
              <a:endParaRPr/>
            </a:p>
          </p:txBody>
        </p:sp>
        <p:sp>
          <p:nvSpPr>
            <p:cNvPr id="14" name="object 14"/>
            <p:cNvSpPr/>
            <p:nvPr/>
          </p:nvSpPr>
          <p:spPr>
            <a:xfrm>
              <a:off x="3635883" y="3212985"/>
              <a:ext cx="4822825" cy="1080135"/>
            </a:xfrm>
            <a:custGeom>
              <a:avLst/>
              <a:gdLst/>
              <a:ahLst/>
              <a:cxnLst/>
              <a:rect l="l" t="t" r="r" b="b"/>
              <a:pathLst>
                <a:path w="4822825" h="1080135">
                  <a:moveTo>
                    <a:pt x="4822317" y="0"/>
                  </a:moveTo>
                  <a:lnTo>
                    <a:pt x="0" y="0"/>
                  </a:lnTo>
                  <a:lnTo>
                    <a:pt x="0" y="1080122"/>
                  </a:lnTo>
                  <a:lnTo>
                    <a:pt x="4822317" y="1080122"/>
                  </a:lnTo>
                  <a:lnTo>
                    <a:pt x="4822317" y="0"/>
                  </a:lnTo>
                  <a:close/>
                </a:path>
              </a:pathLst>
            </a:custGeom>
            <a:solidFill>
              <a:srgbClr val="FFFFFF"/>
            </a:solidFill>
          </p:spPr>
          <p:txBody>
            <a:bodyPr wrap="square" lIns="0" tIns="0" rIns="0" bIns="0" rtlCol="0"/>
            <a:lstStyle/>
            <a:p>
              <a:endParaRPr/>
            </a:p>
          </p:txBody>
        </p:sp>
        <p:sp>
          <p:nvSpPr>
            <p:cNvPr id="15" name="object 15"/>
            <p:cNvSpPr/>
            <p:nvPr/>
          </p:nvSpPr>
          <p:spPr>
            <a:xfrm>
              <a:off x="3635883" y="3212985"/>
              <a:ext cx="4822825" cy="1080135"/>
            </a:xfrm>
            <a:custGeom>
              <a:avLst/>
              <a:gdLst/>
              <a:ahLst/>
              <a:cxnLst/>
              <a:rect l="l" t="t" r="r" b="b"/>
              <a:pathLst>
                <a:path w="4822825" h="1080135">
                  <a:moveTo>
                    <a:pt x="0" y="1080122"/>
                  </a:moveTo>
                  <a:lnTo>
                    <a:pt x="4822317" y="1080122"/>
                  </a:lnTo>
                  <a:lnTo>
                    <a:pt x="4822317" y="0"/>
                  </a:lnTo>
                  <a:lnTo>
                    <a:pt x="0" y="0"/>
                  </a:lnTo>
                  <a:lnTo>
                    <a:pt x="0" y="1080122"/>
                  </a:lnTo>
                  <a:close/>
                </a:path>
              </a:pathLst>
            </a:custGeom>
            <a:ln w="25400">
              <a:solidFill>
                <a:srgbClr val="FFFFFF"/>
              </a:solidFill>
            </a:ln>
          </p:spPr>
          <p:txBody>
            <a:bodyPr wrap="square" lIns="0" tIns="0" rIns="0" bIns="0" rtlCol="0"/>
            <a:lstStyle/>
            <a:p>
              <a:endParaRPr/>
            </a:p>
          </p:txBody>
        </p:sp>
      </p:grpSp>
      <p:sp>
        <p:nvSpPr>
          <p:cNvPr id="16" name="object 16"/>
          <p:cNvSpPr txBox="1"/>
          <p:nvPr/>
        </p:nvSpPr>
        <p:spPr>
          <a:xfrm>
            <a:off x="3859148" y="3457194"/>
            <a:ext cx="418465" cy="568325"/>
          </a:xfrm>
          <a:prstGeom prst="rect">
            <a:avLst/>
          </a:prstGeom>
        </p:spPr>
        <p:txBody>
          <a:bodyPr vert="horz" wrap="square" lIns="0" tIns="12700" rIns="0" bIns="0" rtlCol="0">
            <a:spAutoFit/>
          </a:bodyPr>
          <a:lstStyle/>
          <a:p>
            <a:pPr marL="12700">
              <a:lnSpc>
                <a:spcPts val="2135"/>
              </a:lnSpc>
              <a:spcBef>
                <a:spcPts val="100"/>
              </a:spcBef>
            </a:pPr>
            <a:r>
              <a:rPr sz="1800" dirty="0">
                <a:solidFill>
                  <a:srgbClr val="0000FF"/>
                </a:solidFill>
                <a:latin typeface="Georgia"/>
                <a:cs typeface="Georgia"/>
              </a:rPr>
              <a:t>A-</a:t>
            </a:r>
            <a:r>
              <a:rPr sz="1800" spc="-50" dirty="0">
                <a:solidFill>
                  <a:srgbClr val="0000FF"/>
                </a:solidFill>
                <a:latin typeface="Georgia"/>
                <a:cs typeface="Georgia"/>
              </a:rPr>
              <a:t>A</a:t>
            </a:r>
            <a:endParaRPr sz="1800">
              <a:latin typeface="Georgia"/>
              <a:cs typeface="Georgia"/>
            </a:endParaRPr>
          </a:p>
          <a:p>
            <a:pPr marL="12700">
              <a:lnSpc>
                <a:spcPts val="2135"/>
              </a:lnSpc>
            </a:pPr>
            <a:r>
              <a:rPr sz="1800" spc="-10" dirty="0">
                <a:solidFill>
                  <a:srgbClr val="0000FF"/>
                </a:solidFill>
                <a:latin typeface="Georgia"/>
                <a:cs typeface="Georgia"/>
              </a:rPr>
              <a:t>B-</a:t>
            </a:r>
            <a:r>
              <a:rPr sz="1800" spc="-50" dirty="0">
                <a:solidFill>
                  <a:srgbClr val="0000FF"/>
                </a:solidFill>
                <a:latin typeface="Georgia"/>
                <a:cs typeface="Georgia"/>
              </a:rPr>
              <a:t>B</a:t>
            </a:r>
            <a:endParaRPr sz="1800">
              <a:latin typeface="Georgia"/>
              <a:cs typeface="Georgia"/>
            </a:endParaRPr>
          </a:p>
        </p:txBody>
      </p:sp>
      <p:sp>
        <p:nvSpPr>
          <p:cNvPr id="17" name="object 17"/>
          <p:cNvSpPr txBox="1"/>
          <p:nvPr/>
        </p:nvSpPr>
        <p:spPr>
          <a:xfrm>
            <a:off x="5035041" y="3589401"/>
            <a:ext cx="88836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000FF"/>
                </a:solidFill>
                <a:latin typeface="Georgia"/>
                <a:cs typeface="Georgia"/>
              </a:rPr>
              <a:t>A-A-B-</a:t>
            </a:r>
            <a:r>
              <a:rPr sz="1800" spc="-50" dirty="0">
                <a:solidFill>
                  <a:srgbClr val="0000FF"/>
                </a:solidFill>
                <a:latin typeface="Georgia"/>
                <a:cs typeface="Georgia"/>
              </a:rPr>
              <a:t>B</a:t>
            </a:r>
            <a:endParaRPr sz="1800">
              <a:latin typeface="Georgia"/>
              <a:cs typeface="Georgia"/>
            </a:endParaRPr>
          </a:p>
        </p:txBody>
      </p:sp>
      <p:sp>
        <p:nvSpPr>
          <p:cNvPr id="18" name="object 18"/>
          <p:cNvSpPr txBox="1"/>
          <p:nvPr/>
        </p:nvSpPr>
        <p:spPr>
          <a:xfrm>
            <a:off x="8315325" y="3776853"/>
            <a:ext cx="1155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00FF"/>
                </a:solidFill>
                <a:latin typeface="Georgia"/>
                <a:cs typeface="Georgia"/>
              </a:rPr>
              <a:t>n</a:t>
            </a:r>
            <a:endParaRPr sz="1200">
              <a:latin typeface="Georgia"/>
              <a:cs typeface="Georgia"/>
            </a:endParaRPr>
          </a:p>
        </p:txBody>
      </p:sp>
      <p:sp>
        <p:nvSpPr>
          <p:cNvPr id="19" name="object 19"/>
          <p:cNvSpPr txBox="1"/>
          <p:nvPr/>
        </p:nvSpPr>
        <p:spPr>
          <a:xfrm>
            <a:off x="6871843" y="3644265"/>
            <a:ext cx="179768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000FF"/>
                </a:solidFill>
                <a:latin typeface="Georgia"/>
                <a:cs typeface="Georgia"/>
              </a:rPr>
              <a:t>A-(-A-B-B-A-</a:t>
            </a:r>
            <a:r>
              <a:rPr sz="1800" dirty="0">
                <a:solidFill>
                  <a:srgbClr val="0000FF"/>
                </a:solidFill>
                <a:latin typeface="Georgia"/>
                <a:cs typeface="Georgia"/>
              </a:rPr>
              <a:t>)</a:t>
            </a:r>
            <a:r>
              <a:rPr sz="1800" spc="350" dirty="0">
                <a:solidFill>
                  <a:srgbClr val="0000FF"/>
                </a:solidFill>
                <a:latin typeface="Georgia"/>
                <a:cs typeface="Georgia"/>
              </a:rPr>
              <a:t> </a:t>
            </a:r>
            <a:r>
              <a:rPr sz="1800" spc="-10" dirty="0">
                <a:solidFill>
                  <a:srgbClr val="0000FF"/>
                </a:solidFill>
                <a:latin typeface="Georgia"/>
                <a:cs typeface="Georgia"/>
              </a:rPr>
              <a:t>-</a:t>
            </a:r>
            <a:r>
              <a:rPr sz="1800" spc="-60" dirty="0">
                <a:solidFill>
                  <a:srgbClr val="0000FF"/>
                </a:solidFill>
                <a:latin typeface="Georgia"/>
                <a:cs typeface="Georgia"/>
              </a:rPr>
              <a:t>A</a:t>
            </a:r>
            <a:endParaRPr sz="1800">
              <a:latin typeface="Georgia"/>
              <a:cs typeface="Georgia"/>
            </a:endParaRPr>
          </a:p>
        </p:txBody>
      </p:sp>
      <p:sp>
        <p:nvSpPr>
          <p:cNvPr id="20" name="object 20"/>
          <p:cNvSpPr/>
          <p:nvPr/>
        </p:nvSpPr>
        <p:spPr>
          <a:xfrm>
            <a:off x="4463541" y="3704716"/>
            <a:ext cx="468630" cy="111125"/>
          </a:xfrm>
          <a:custGeom>
            <a:avLst/>
            <a:gdLst/>
            <a:ahLst/>
            <a:cxnLst/>
            <a:rect l="l" t="t" r="r" b="b"/>
            <a:pathLst>
              <a:path w="468629" h="111125">
                <a:moveTo>
                  <a:pt x="430729" y="55244"/>
                </a:moveTo>
                <a:lnTo>
                  <a:pt x="364109" y="94106"/>
                </a:lnTo>
                <a:lnTo>
                  <a:pt x="362585" y="99948"/>
                </a:lnTo>
                <a:lnTo>
                  <a:pt x="367919" y="109092"/>
                </a:lnTo>
                <a:lnTo>
                  <a:pt x="373634" y="110616"/>
                </a:lnTo>
                <a:lnTo>
                  <a:pt x="452183" y="64769"/>
                </a:lnTo>
                <a:lnTo>
                  <a:pt x="449580" y="64769"/>
                </a:lnTo>
                <a:lnTo>
                  <a:pt x="449580" y="63499"/>
                </a:lnTo>
                <a:lnTo>
                  <a:pt x="444881" y="63499"/>
                </a:lnTo>
                <a:lnTo>
                  <a:pt x="430729" y="55244"/>
                </a:lnTo>
                <a:close/>
              </a:path>
              <a:path w="468629" h="111125">
                <a:moveTo>
                  <a:pt x="414400" y="45719"/>
                </a:moveTo>
                <a:lnTo>
                  <a:pt x="0" y="45719"/>
                </a:lnTo>
                <a:lnTo>
                  <a:pt x="0" y="64769"/>
                </a:lnTo>
                <a:lnTo>
                  <a:pt x="414400" y="64769"/>
                </a:lnTo>
                <a:lnTo>
                  <a:pt x="430729" y="55244"/>
                </a:lnTo>
                <a:lnTo>
                  <a:pt x="414400" y="45719"/>
                </a:lnTo>
                <a:close/>
              </a:path>
              <a:path w="468629" h="111125">
                <a:moveTo>
                  <a:pt x="452184" y="45719"/>
                </a:moveTo>
                <a:lnTo>
                  <a:pt x="449580" y="45719"/>
                </a:lnTo>
                <a:lnTo>
                  <a:pt x="449580" y="64769"/>
                </a:lnTo>
                <a:lnTo>
                  <a:pt x="452183" y="64769"/>
                </a:lnTo>
                <a:lnTo>
                  <a:pt x="468503" y="55244"/>
                </a:lnTo>
                <a:lnTo>
                  <a:pt x="452184" y="45719"/>
                </a:lnTo>
                <a:close/>
              </a:path>
              <a:path w="468629" h="111125">
                <a:moveTo>
                  <a:pt x="444881" y="46989"/>
                </a:moveTo>
                <a:lnTo>
                  <a:pt x="430729" y="55244"/>
                </a:lnTo>
                <a:lnTo>
                  <a:pt x="444881" y="63499"/>
                </a:lnTo>
                <a:lnTo>
                  <a:pt x="444881" y="46989"/>
                </a:lnTo>
                <a:close/>
              </a:path>
              <a:path w="468629" h="111125">
                <a:moveTo>
                  <a:pt x="449580" y="46989"/>
                </a:moveTo>
                <a:lnTo>
                  <a:pt x="444881" y="46989"/>
                </a:lnTo>
                <a:lnTo>
                  <a:pt x="444881" y="63499"/>
                </a:lnTo>
                <a:lnTo>
                  <a:pt x="449580" y="63499"/>
                </a:lnTo>
                <a:lnTo>
                  <a:pt x="449580" y="46989"/>
                </a:lnTo>
                <a:close/>
              </a:path>
              <a:path w="468629" h="111125">
                <a:moveTo>
                  <a:pt x="373634" y="0"/>
                </a:moveTo>
                <a:lnTo>
                  <a:pt x="367919" y="1523"/>
                </a:lnTo>
                <a:lnTo>
                  <a:pt x="365252" y="5968"/>
                </a:lnTo>
                <a:lnTo>
                  <a:pt x="362585" y="10540"/>
                </a:lnTo>
                <a:lnTo>
                  <a:pt x="364109" y="16382"/>
                </a:lnTo>
                <a:lnTo>
                  <a:pt x="430729" y="55244"/>
                </a:lnTo>
                <a:lnTo>
                  <a:pt x="444881" y="46989"/>
                </a:lnTo>
                <a:lnTo>
                  <a:pt x="449580" y="46989"/>
                </a:lnTo>
                <a:lnTo>
                  <a:pt x="449580" y="45719"/>
                </a:lnTo>
                <a:lnTo>
                  <a:pt x="452184" y="45719"/>
                </a:lnTo>
                <a:lnTo>
                  <a:pt x="378206" y="2539"/>
                </a:lnTo>
                <a:lnTo>
                  <a:pt x="373634" y="0"/>
                </a:lnTo>
                <a:close/>
              </a:path>
            </a:pathLst>
          </a:custGeom>
          <a:solidFill>
            <a:srgbClr val="0000FF"/>
          </a:solidFill>
        </p:spPr>
        <p:txBody>
          <a:bodyPr wrap="square" lIns="0" tIns="0" rIns="0" bIns="0" rtlCol="0"/>
          <a:lstStyle/>
          <a:p>
            <a:endParaRPr/>
          </a:p>
        </p:txBody>
      </p:sp>
      <p:sp>
        <p:nvSpPr>
          <p:cNvPr id="21" name="object 21"/>
          <p:cNvSpPr txBox="1"/>
          <p:nvPr/>
        </p:nvSpPr>
        <p:spPr>
          <a:xfrm>
            <a:off x="6091809" y="3415029"/>
            <a:ext cx="412750" cy="601980"/>
          </a:xfrm>
          <a:prstGeom prst="rect">
            <a:avLst/>
          </a:prstGeom>
        </p:spPr>
        <p:txBody>
          <a:bodyPr vert="horz" wrap="square" lIns="0" tIns="12700" rIns="0" bIns="0" rtlCol="0">
            <a:spAutoFit/>
          </a:bodyPr>
          <a:lstStyle/>
          <a:p>
            <a:pPr marL="12700" marR="5080">
              <a:lnSpc>
                <a:spcPct val="157500"/>
              </a:lnSpc>
              <a:spcBef>
                <a:spcPts val="100"/>
              </a:spcBef>
            </a:pPr>
            <a:r>
              <a:rPr sz="1200" dirty="0">
                <a:latin typeface="Georgia"/>
                <a:cs typeface="Georgia"/>
              </a:rPr>
              <a:t>n</a:t>
            </a:r>
            <a:r>
              <a:rPr sz="1200" spc="-5" dirty="0">
                <a:latin typeface="Georgia"/>
                <a:cs typeface="Georgia"/>
              </a:rPr>
              <a:t> </a:t>
            </a:r>
            <a:r>
              <a:rPr sz="1200" spc="-10" dirty="0">
                <a:solidFill>
                  <a:srgbClr val="0000FF"/>
                </a:solidFill>
                <a:latin typeface="Georgia"/>
                <a:cs typeface="Georgia"/>
              </a:rPr>
              <a:t>A-</a:t>
            </a:r>
            <a:r>
              <a:rPr sz="1200" spc="-50" dirty="0">
                <a:solidFill>
                  <a:srgbClr val="0000FF"/>
                </a:solidFill>
                <a:latin typeface="Georgia"/>
                <a:cs typeface="Georgia"/>
              </a:rPr>
              <a:t>A </a:t>
            </a:r>
            <a:r>
              <a:rPr sz="1200" dirty="0">
                <a:latin typeface="Georgia"/>
                <a:cs typeface="Georgia"/>
              </a:rPr>
              <a:t>n</a:t>
            </a:r>
            <a:r>
              <a:rPr sz="1200" spc="-5" dirty="0">
                <a:latin typeface="Georgia"/>
                <a:cs typeface="Georgia"/>
              </a:rPr>
              <a:t> </a:t>
            </a:r>
            <a:r>
              <a:rPr sz="1200" spc="-10" dirty="0">
                <a:solidFill>
                  <a:srgbClr val="0000FF"/>
                </a:solidFill>
                <a:latin typeface="Georgia"/>
                <a:cs typeface="Georgia"/>
              </a:rPr>
              <a:t>B-</a:t>
            </a:r>
            <a:r>
              <a:rPr sz="1200" spc="-50" dirty="0">
                <a:solidFill>
                  <a:srgbClr val="0000FF"/>
                </a:solidFill>
                <a:latin typeface="Georgia"/>
                <a:cs typeface="Georgia"/>
              </a:rPr>
              <a:t>B</a:t>
            </a:r>
            <a:endParaRPr sz="1200">
              <a:latin typeface="Georgia"/>
              <a:cs typeface="Georgia"/>
            </a:endParaRPr>
          </a:p>
        </p:txBody>
      </p:sp>
      <p:grpSp>
        <p:nvGrpSpPr>
          <p:cNvPr id="22" name="object 22"/>
          <p:cNvGrpSpPr/>
          <p:nvPr/>
        </p:nvGrpSpPr>
        <p:grpSpPr>
          <a:xfrm>
            <a:off x="4127246" y="3712590"/>
            <a:ext cx="4467860" cy="1529715"/>
            <a:chOff x="4127246" y="3712590"/>
            <a:chExt cx="4467860" cy="1529715"/>
          </a:xfrm>
        </p:grpSpPr>
        <p:sp>
          <p:nvSpPr>
            <p:cNvPr id="23" name="object 23"/>
            <p:cNvSpPr/>
            <p:nvPr/>
          </p:nvSpPr>
          <p:spPr>
            <a:xfrm>
              <a:off x="6012180" y="3712590"/>
              <a:ext cx="747395" cy="111125"/>
            </a:xfrm>
            <a:custGeom>
              <a:avLst/>
              <a:gdLst/>
              <a:ahLst/>
              <a:cxnLst/>
              <a:rect l="l" t="t" r="r" b="b"/>
              <a:pathLst>
                <a:path w="747395" h="111125">
                  <a:moveTo>
                    <a:pt x="709476" y="55308"/>
                  </a:moveTo>
                  <a:lnTo>
                    <a:pt x="642747" y="94233"/>
                  </a:lnTo>
                  <a:lnTo>
                    <a:pt x="641223" y="99948"/>
                  </a:lnTo>
                  <a:lnTo>
                    <a:pt x="646556" y="109092"/>
                  </a:lnTo>
                  <a:lnTo>
                    <a:pt x="652399" y="110616"/>
                  </a:lnTo>
                  <a:lnTo>
                    <a:pt x="730948" y="64769"/>
                  </a:lnTo>
                  <a:lnTo>
                    <a:pt x="728345" y="64769"/>
                  </a:lnTo>
                  <a:lnTo>
                    <a:pt x="728345" y="63499"/>
                  </a:lnTo>
                  <a:lnTo>
                    <a:pt x="723519" y="63499"/>
                  </a:lnTo>
                  <a:lnTo>
                    <a:pt x="709476" y="55308"/>
                  </a:lnTo>
                  <a:close/>
                </a:path>
                <a:path w="747395" h="111125">
                  <a:moveTo>
                    <a:pt x="693039" y="45719"/>
                  </a:moveTo>
                  <a:lnTo>
                    <a:pt x="0" y="45719"/>
                  </a:lnTo>
                  <a:lnTo>
                    <a:pt x="0" y="64769"/>
                  </a:lnTo>
                  <a:lnTo>
                    <a:pt x="693256" y="64769"/>
                  </a:lnTo>
                  <a:lnTo>
                    <a:pt x="709476" y="55308"/>
                  </a:lnTo>
                  <a:lnTo>
                    <a:pt x="693039" y="45719"/>
                  </a:lnTo>
                  <a:close/>
                </a:path>
                <a:path w="747395" h="111125">
                  <a:moveTo>
                    <a:pt x="730909" y="45719"/>
                  </a:moveTo>
                  <a:lnTo>
                    <a:pt x="728345" y="45719"/>
                  </a:lnTo>
                  <a:lnTo>
                    <a:pt x="728345" y="64769"/>
                  </a:lnTo>
                  <a:lnTo>
                    <a:pt x="730948" y="64769"/>
                  </a:lnTo>
                  <a:lnTo>
                    <a:pt x="747268" y="55244"/>
                  </a:lnTo>
                  <a:lnTo>
                    <a:pt x="730909" y="45719"/>
                  </a:lnTo>
                  <a:close/>
                </a:path>
                <a:path w="747395" h="111125">
                  <a:moveTo>
                    <a:pt x="723519" y="47116"/>
                  </a:moveTo>
                  <a:lnTo>
                    <a:pt x="709476" y="55308"/>
                  </a:lnTo>
                  <a:lnTo>
                    <a:pt x="723519" y="63499"/>
                  </a:lnTo>
                  <a:lnTo>
                    <a:pt x="723519" y="47116"/>
                  </a:lnTo>
                  <a:close/>
                </a:path>
                <a:path w="747395" h="111125">
                  <a:moveTo>
                    <a:pt x="728345" y="47116"/>
                  </a:moveTo>
                  <a:lnTo>
                    <a:pt x="723519" y="47116"/>
                  </a:lnTo>
                  <a:lnTo>
                    <a:pt x="723519" y="63499"/>
                  </a:lnTo>
                  <a:lnTo>
                    <a:pt x="728345" y="63499"/>
                  </a:lnTo>
                  <a:lnTo>
                    <a:pt x="728345" y="47116"/>
                  </a:lnTo>
                  <a:close/>
                </a:path>
                <a:path w="747395" h="111125">
                  <a:moveTo>
                    <a:pt x="652399" y="0"/>
                  </a:moveTo>
                  <a:lnTo>
                    <a:pt x="646556" y="1523"/>
                  </a:lnTo>
                  <a:lnTo>
                    <a:pt x="643890" y="6095"/>
                  </a:lnTo>
                  <a:lnTo>
                    <a:pt x="641223" y="10540"/>
                  </a:lnTo>
                  <a:lnTo>
                    <a:pt x="642747" y="16382"/>
                  </a:lnTo>
                  <a:lnTo>
                    <a:pt x="709476" y="55308"/>
                  </a:lnTo>
                  <a:lnTo>
                    <a:pt x="723519" y="47116"/>
                  </a:lnTo>
                  <a:lnTo>
                    <a:pt x="728345" y="47116"/>
                  </a:lnTo>
                  <a:lnTo>
                    <a:pt x="728345" y="45719"/>
                  </a:lnTo>
                  <a:lnTo>
                    <a:pt x="730909" y="45719"/>
                  </a:lnTo>
                  <a:lnTo>
                    <a:pt x="652399" y="0"/>
                  </a:lnTo>
                  <a:close/>
                </a:path>
              </a:pathLst>
            </a:custGeom>
            <a:solidFill>
              <a:srgbClr val="0000FF"/>
            </a:solidFill>
          </p:spPr>
          <p:txBody>
            <a:bodyPr wrap="square" lIns="0" tIns="0" rIns="0" bIns="0" rtlCol="0"/>
            <a:lstStyle/>
            <a:p>
              <a:endParaRPr/>
            </a:p>
          </p:txBody>
        </p:sp>
        <p:sp>
          <p:nvSpPr>
            <p:cNvPr id="24" name="object 24"/>
            <p:cNvSpPr/>
            <p:nvPr/>
          </p:nvSpPr>
          <p:spPr>
            <a:xfrm>
              <a:off x="4139946" y="4509147"/>
              <a:ext cx="4442460" cy="720090"/>
            </a:xfrm>
            <a:custGeom>
              <a:avLst/>
              <a:gdLst/>
              <a:ahLst/>
              <a:cxnLst/>
              <a:rect l="l" t="t" r="r" b="b"/>
              <a:pathLst>
                <a:path w="4442459" h="720089">
                  <a:moveTo>
                    <a:pt x="4442206" y="0"/>
                  </a:moveTo>
                  <a:lnTo>
                    <a:pt x="0" y="0"/>
                  </a:lnTo>
                  <a:lnTo>
                    <a:pt x="0" y="720077"/>
                  </a:lnTo>
                  <a:lnTo>
                    <a:pt x="4442206" y="720077"/>
                  </a:lnTo>
                  <a:lnTo>
                    <a:pt x="4442206" y="0"/>
                  </a:lnTo>
                  <a:close/>
                </a:path>
              </a:pathLst>
            </a:custGeom>
            <a:solidFill>
              <a:srgbClr val="FFFFFF"/>
            </a:solidFill>
          </p:spPr>
          <p:txBody>
            <a:bodyPr wrap="square" lIns="0" tIns="0" rIns="0" bIns="0" rtlCol="0"/>
            <a:lstStyle/>
            <a:p>
              <a:endParaRPr/>
            </a:p>
          </p:txBody>
        </p:sp>
        <p:sp>
          <p:nvSpPr>
            <p:cNvPr id="25" name="object 25"/>
            <p:cNvSpPr/>
            <p:nvPr/>
          </p:nvSpPr>
          <p:spPr>
            <a:xfrm>
              <a:off x="4139946" y="4509147"/>
              <a:ext cx="4442460" cy="720090"/>
            </a:xfrm>
            <a:custGeom>
              <a:avLst/>
              <a:gdLst/>
              <a:ahLst/>
              <a:cxnLst/>
              <a:rect l="l" t="t" r="r" b="b"/>
              <a:pathLst>
                <a:path w="4442459" h="720089">
                  <a:moveTo>
                    <a:pt x="0" y="720077"/>
                  </a:moveTo>
                  <a:lnTo>
                    <a:pt x="4442206" y="720077"/>
                  </a:lnTo>
                  <a:lnTo>
                    <a:pt x="4442206" y="0"/>
                  </a:lnTo>
                  <a:lnTo>
                    <a:pt x="0" y="0"/>
                  </a:lnTo>
                  <a:lnTo>
                    <a:pt x="0" y="720077"/>
                  </a:lnTo>
                  <a:close/>
                </a:path>
              </a:pathLst>
            </a:custGeom>
            <a:ln w="25400">
              <a:solidFill>
                <a:srgbClr val="FFFFFF"/>
              </a:solidFill>
            </a:ln>
          </p:spPr>
          <p:txBody>
            <a:bodyPr wrap="square" lIns="0" tIns="0" rIns="0" bIns="0" rtlCol="0"/>
            <a:lstStyle/>
            <a:p>
              <a:endParaRPr/>
            </a:p>
          </p:txBody>
        </p:sp>
      </p:grpSp>
      <p:sp>
        <p:nvSpPr>
          <p:cNvPr id="26" name="object 26"/>
          <p:cNvSpPr txBox="1"/>
          <p:nvPr/>
        </p:nvSpPr>
        <p:spPr>
          <a:xfrm>
            <a:off x="4219447" y="4588891"/>
            <a:ext cx="1518285" cy="299720"/>
          </a:xfrm>
          <a:prstGeom prst="rect">
            <a:avLst/>
          </a:prstGeom>
        </p:spPr>
        <p:txBody>
          <a:bodyPr vert="horz" wrap="square" lIns="0" tIns="12700" rIns="0" bIns="0" rtlCol="0">
            <a:spAutoFit/>
          </a:bodyPr>
          <a:lstStyle/>
          <a:p>
            <a:pPr marL="12700">
              <a:lnSpc>
                <a:spcPct val="100000"/>
              </a:lnSpc>
              <a:spcBef>
                <a:spcPts val="100"/>
              </a:spcBef>
              <a:tabLst>
                <a:tab pos="619125" algn="l"/>
              </a:tabLst>
            </a:pPr>
            <a:r>
              <a:rPr sz="1800" spc="-25" dirty="0">
                <a:solidFill>
                  <a:srgbClr val="0000FF"/>
                </a:solidFill>
                <a:latin typeface="Georgia"/>
                <a:cs typeface="Georgia"/>
              </a:rPr>
              <a:t>C=C</a:t>
            </a:r>
            <a:r>
              <a:rPr sz="1800" dirty="0">
                <a:solidFill>
                  <a:srgbClr val="0000FF"/>
                </a:solidFill>
                <a:latin typeface="Georgia"/>
                <a:cs typeface="Georgia"/>
              </a:rPr>
              <a:t>	</a:t>
            </a:r>
            <a:r>
              <a:rPr sz="1800" dirty="0">
                <a:solidFill>
                  <a:srgbClr val="0000FF"/>
                </a:solidFill>
                <a:latin typeface="Symbol"/>
                <a:cs typeface="Symbol"/>
              </a:rPr>
              <a:t></a:t>
            </a:r>
            <a:r>
              <a:rPr sz="1800" spc="440" dirty="0">
                <a:solidFill>
                  <a:srgbClr val="0000FF"/>
                </a:solidFill>
                <a:latin typeface="Times New Roman"/>
                <a:cs typeface="Times New Roman"/>
              </a:rPr>
              <a:t> </a:t>
            </a:r>
            <a:r>
              <a:rPr sz="1800" spc="-10" dirty="0">
                <a:solidFill>
                  <a:srgbClr val="0000FF"/>
                </a:solidFill>
                <a:latin typeface="Georgia"/>
                <a:cs typeface="Georgia"/>
              </a:rPr>
              <a:t>-C-</a:t>
            </a:r>
            <a:r>
              <a:rPr sz="1800" spc="-25" dirty="0">
                <a:solidFill>
                  <a:srgbClr val="0000FF"/>
                </a:solidFill>
                <a:latin typeface="Georgia"/>
                <a:cs typeface="Georgia"/>
              </a:rPr>
              <a:t>C-</a:t>
            </a:r>
            <a:endParaRPr sz="1800">
              <a:latin typeface="Georgia"/>
              <a:cs typeface="Georgia"/>
            </a:endParaRPr>
          </a:p>
        </p:txBody>
      </p:sp>
      <p:sp>
        <p:nvSpPr>
          <p:cNvPr id="27" name="object 27"/>
          <p:cNvSpPr txBox="1"/>
          <p:nvPr/>
        </p:nvSpPr>
        <p:spPr>
          <a:xfrm>
            <a:off x="6908545" y="4588891"/>
            <a:ext cx="1520190" cy="299720"/>
          </a:xfrm>
          <a:prstGeom prst="rect">
            <a:avLst/>
          </a:prstGeom>
        </p:spPr>
        <p:txBody>
          <a:bodyPr vert="horz" wrap="square" lIns="0" tIns="12700" rIns="0" bIns="0" rtlCol="0">
            <a:spAutoFit/>
          </a:bodyPr>
          <a:lstStyle/>
          <a:p>
            <a:pPr marL="38100">
              <a:lnSpc>
                <a:spcPct val="100000"/>
              </a:lnSpc>
              <a:spcBef>
                <a:spcPts val="100"/>
              </a:spcBef>
            </a:pPr>
            <a:r>
              <a:rPr sz="1800" spc="-10" dirty="0">
                <a:solidFill>
                  <a:srgbClr val="0000FF"/>
                </a:solidFill>
                <a:latin typeface="Georgia"/>
                <a:cs typeface="Georgia"/>
              </a:rPr>
              <a:t>-C-(-C-C-)</a:t>
            </a:r>
            <a:r>
              <a:rPr sz="1800" spc="-15" baseline="-20833" dirty="0">
                <a:solidFill>
                  <a:srgbClr val="0000FF"/>
                </a:solidFill>
                <a:latin typeface="Georgia"/>
                <a:cs typeface="Georgia"/>
              </a:rPr>
              <a:t>n</a:t>
            </a:r>
            <a:r>
              <a:rPr sz="1800" spc="-10" dirty="0">
                <a:solidFill>
                  <a:srgbClr val="0000FF"/>
                </a:solidFill>
                <a:latin typeface="Georgia"/>
                <a:cs typeface="Georgia"/>
              </a:rPr>
              <a:t>-</a:t>
            </a:r>
            <a:r>
              <a:rPr sz="1800" spc="-25" dirty="0">
                <a:solidFill>
                  <a:srgbClr val="0000FF"/>
                </a:solidFill>
                <a:latin typeface="Georgia"/>
                <a:cs typeface="Georgia"/>
              </a:rPr>
              <a:t>C-</a:t>
            </a:r>
            <a:endParaRPr sz="1800">
              <a:latin typeface="Georgia"/>
              <a:cs typeface="Georgia"/>
            </a:endParaRPr>
          </a:p>
        </p:txBody>
      </p:sp>
      <p:sp>
        <p:nvSpPr>
          <p:cNvPr id="28" name="object 28"/>
          <p:cNvSpPr txBox="1"/>
          <p:nvPr/>
        </p:nvSpPr>
        <p:spPr>
          <a:xfrm>
            <a:off x="6091809" y="4538598"/>
            <a:ext cx="445134"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Georgia"/>
                <a:cs typeface="Georgia"/>
              </a:rPr>
              <a:t>n</a:t>
            </a:r>
            <a:r>
              <a:rPr sz="1200" spc="-5" dirty="0">
                <a:latin typeface="Georgia"/>
                <a:cs typeface="Georgia"/>
              </a:rPr>
              <a:t> </a:t>
            </a:r>
            <a:r>
              <a:rPr sz="1200" spc="-25" dirty="0">
                <a:solidFill>
                  <a:srgbClr val="0000FF"/>
                </a:solidFill>
                <a:latin typeface="Georgia"/>
                <a:cs typeface="Georgia"/>
              </a:rPr>
              <a:t>C=C</a:t>
            </a:r>
            <a:endParaRPr sz="1200">
              <a:latin typeface="Georgia"/>
              <a:cs typeface="Georgia"/>
            </a:endParaRPr>
          </a:p>
        </p:txBody>
      </p:sp>
      <p:grpSp>
        <p:nvGrpSpPr>
          <p:cNvPr id="29" name="object 29"/>
          <p:cNvGrpSpPr/>
          <p:nvPr/>
        </p:nvGrpSpPr>
        <p:grpSpPr>
          <a:xfrm>
            <a:off x="454837" y="4709540"/>
            <a:ext cx="8140065" cy="1518920"/>
            <a:chOff x="454837" y="4709540"/>
            <a:chExt cx="8140065" cy="1518920"/>
          </a:xfrm>
        </p:grpSpPr>
        <p:sp>
          <p:nvSpPr>
            <p:cNvPr id="30" name="object 30"/>
            <p:cNvSpPr/>
            <p:nvPr/>
          </p:nvSpPr>
          <p:spPr>
            <a:xfrm>
              <a:off x="5867145" y="4709540"/>
              <a:ext cx="937260" cy="111125"/>
            </a:xfrm>
            <a:custGeom>
              <a:avLst/>
              <a:gdLst/>
              <a:ahLst/>
              <a:cxnLst/>
              <a:rect l="l" t="t" r="r" b="b"/>
              <a:pathLst>
                <a:path w="937259" h="111125">
                  <a:moveTo>
                    <a:pt x="899341" y="55308"/>
                  </a:moveTo>
                  <a:lnTo>
                    <a:pt x="837183" y="91566"/>
                  </a:lnTo>
                  <a:lnTo>
                    <a:pt x="832738" y="94233"/>
                  </a:lnTo>
                  <a:lnTo>
                    <a:pt x="831214" y="100075"/>
                  </a:lnTo>
                  <a:lnTo>
                    <a:pt x="833754" y="104520"/>
                  </a:lnTo>
                  <a:lnTo>
                    <a:pt x="836422" y="109092"/>
                  </a:lnTo>
                  <a:lnTo>
                    <a:pt x="842263" y="110616"/>
                  </a:lnTo>
                  <a:lnTo>
                    <a:pt x="920776" y="64896"/>
                  </a:lnTo>
                  <a:lnTo>
                    <a:pt x="918209" y="64896"/>
                  </a:lnTo>
                  <a:lnTo>
                    <a:pt x="918209" y="63499"/>
                  </a:lnTo>
                  <a:lnTo>
                    <a:pt x="913383" y="63499"/>
                  </a:lnTo>
                  <a:lnTo>
                    <a:pt x="899341" y="55308"/>
                  </a:lnTo>
                  <a:close/>
                </a:path>
                <a:path w="937259" h="111125">
                  <a:moveTo>
                    <a:pt x="883121" y="45846"/>
                  </a:moveTo>
                  <a:lnTo>
                    <a:pt x="0" y="45846"/>
                  </a:lnTo>
                  <a:lnTo>
                    <a:pt x="0" y="64896"/>
                  </a:lnTo>
                  <a:lnTo>
                    <a:pt x="882903" y="64896"/>
                  </a:lnTo>
                  <a:lnTo>
                    <a:pt x="899341" y="55308"/>
                  </a:lnTo>
                  <a:lnTo>
                    <a:pt x="883121" y="45846"/>
                  </a:lnTo>
                  <a:close/>
                </a:path>
                <a:path w="937259" h="111125">
                  <a:moveTo>
                    <a:pt x="920814" y="45846"/>
                  </a:moveTo>
                  <a:lnTo>
                    <a:pt x="918209" y="45846"/>
                  </a:lnTo>
                  <a:lnTo>
                    <a:pt x="918209" y="64896"/>
                  </a:lnTo>
                  <a:lnTo>
                    <a:pt x="920776" y="64896"/>
                  </a:lnTo>
                  <a:lnTo>
                    <a:pt x="937132" y="55371"/>
                  </a:lnTo>
                  <a:lnTo>
                    <a:pt x="920814" y="45846"/>
                  </a:lnTo>
                  <a:close/>
                </a:path>
                <a:path w="937259" h="111125">
                  <a:moveTo>
                    <a:pt x="913383" y="47116"/>
                  </a:moveTo>
                  <a:lnTo>
                    <a:pt x="899341" y="55308"/>
                  </a:lnTo>
                  <a:lnTo>
                    <a:pt x="913383" y="63499"/>
                  </a:lnTo>
                  <a:lnTo>
                    <a:pt x="913383" y="47116"/>
                  </a:lnTo>
                  <a:close/>
                </a:path>
                <a:path w="937259" h="111125">
                  <a:moveTo>
                    <a:pt x="918209" y="47116"/>
                  </a:moveTo>
                  <a:lnTo>
                    <a:pt x="913383" y="47116"/>
                  </a:lnTo>
                  <a:lnTo>
                    <a:pt x="913383" y="63499"/>
                  </a:lnTo>
                  <a:lnTo>
                    <a:pt x="918209" y="63499"/>
                  </a:lnTo>
                  <a:lnTo>
                    <a:pt x="918209" y="47116"/>
                  </a:lnTo>
                  <a:close/>
                </a:path>
                <a:path w="937259" h="111125">
                  <a:moveTo>
                    <a:pt x="842263" y="0"/>
                  </a:moveTo>
                  <a:lnTo>
                    <a:pt x="836422" y="1523"/>
                  </a:lnTo>
                  <a:lnTo>
                    <a:pt x="833754" y="6095"/>
                  </a:lnTo>
                  <a:lnTo>
                    <a:pt x="831214" y="10667"/>
                  </a:lnTo>
                  <a:lnTo>
                    <a:pt x="832738" y="16382"/>
                  </a:lnTo>
                  <a:lnTo>
                    <a:pt x="837183" y="19049"/>
                  </a:lnTo>
                  <a:lnTo>
                    <a:pt x="899341" y="55308"/>
                  </a:lnTo>
                  <a:lnTo>
                    <a:pt x="913383" y="47116"/>
                  </a:lnTo>
                  <a:lnTo>
                    <a:pt x="918209" y="47116"/>
                  </a:lnTo>
                  <a:lnTo>
                    <a:pt x="918209" y="45846"/>
                  </a:lnTo>
                  <a:lnTo>
                    <a:pt x="920814" y="45846"/>
                  </a:lnTo>
                  <a:lnTo>
                    <a:pt x="842263" y="0"/>
                  </a:lnTo>
                  <a:close/>
                </a:path>
              </a:pathLst>
            </a:custGeom>
            <a:solidFill>
              <a:srgbClr val="0000FF"/>
            </a:solidFill>
          </p:spPr>
          <p:txBody>
            <a:bodyPr wrap="square" lIns="0" tIns="0" rIns="0" bIns="0" rtlCol="0"/>
            <a:lstStyle/>
            <a:p>
              <a:endParaRPr/>
            </a:p>
          </p:txBody>
        </p:sp>
        <p:sp>
          <p:nvSpPr>
            <p:cNvPr id="31" name="object 31"/>
            <p:cNvSpPr/>
            <p:nvPr/>
          </p:nvSpPr>
          <p:spPr>
            <a:xfrm>
              <a:off x="3551809" y="5229199"/>
              <a:ext cx="5030470" cy="936625"/>
            </a:xfrm>
            <a:custGeom>
              <a:avLst/>
              <a:gdLst/>
              <a:ahLst/>
              <a:cxnLst/>
              <a:rect l="l" t="t" r="r" b="b"/>
              <a:pathLst>
                <a:path w="5030470" h="936625">
                  <a:moveTo>
                    <a:pt x="5030343" y="0"/>
                  </a:moveTo>
                  <a:lnTo>
                    <a:pt x="0" y="0"/>
                  </a:lnTo>
                  <a:lnTo>
                    <a:pt x="0" y="936104"/>
                  </a:lnTo>
                  <a:lnTo>
                    <a:pt x="5030343" y="936104"/>
                  </a:lnTo>
                  <a:lnTo>
                    <a:pt x="5030343" y="0"/>
                  </a:lnTo>
                  <a:close/>
                </a:path>
              </a:pathLst>
            </a:custGeom>
            <a:solidFill>
              <a:srgbClr val="FFFFFF"/>
            </a:solidFill>
          </p:spPr>
          <p:txBody>
            <a:bodyPr wrap="square" lIns="0" tIns="0" rIns="0" bIns="0" rtlCol="0"/>
            <a:lstStyle/>
            <a:p>
              <a:endParaRPr/>
            </a:p>
          </p:txBody>
        </p:sp>
        <p:sp>
          <p:nvSpPr>
            <p:cNvPr id="32" name="object 32"/>
            <p:cNvSpPr/>
            <p:nvPr/>
          </p:nvSpPr>
          <p:spPr>
            <a:xfrm>
              <a:off x="3551809" y="5229199"/>
              <a:ext cx="5030470" cy="936625"/>
            </a:xfrm>
            <a:custGeom>
              <a:avLst/>
              <a:gdLst/>
              <a:ahLst/>
              <a:cxnLst/>
              <a:rect l="l" t="t" r="r" b="b"/>
              <a:pathLst>
                <a:path w="5030470" h="936625">
                  <a:moveTo>
                    <a:pt x="0" y="936104"/>
                  </a:moveTo>
                  <a:lnTo>
                    <a:pt x="5030343" y="936104"/>
                  </a:lnTo>
                  <a:lnTo>
                    <a:pt x="5030343" y="0"/>
                  </a:lnTo>
                  <a:lnTo>
                    <a:pt x="0" y="0"/>
                  </a:lnTo>
                  <a:lnTo>
                    <a:pt x="0" y="936104"/>
                  </a:lnTo>
                  <a:close/>
                </a:path>
              </a:pathLst>
            </a:custGeom>
            <a:ln w="25400">
              <a:solidFill>
                <a:srgbClr val="FFFFFF"/>
              </a:solidFill>
            </a:ln>
          </p:spPr>
          <p:txBody>
            <a:bodyPr wrap="square" lIns="0" tIns="0" rIns="0" bIns="0" rtlCol="0"/>
            <a:lstStyle/>
            <a:p>
              <a:endParaRPr/>
            </a:p>
          </p:txBody>
        </p:sp>
        <p:sp>
          <p:nvSpPr>
            <p:cNvPr id="33" name="object 33"/>
            <p:cNvSpPr/>
            <p:nvPr/>
          </p:nvSpPr>
          <p:spPr>
            <a:xfrm>
              <a:off x="467537" y="5301208"/>
              <a:ext cx="3342004" cy="864235"/>
            </a:xfrm>
            <a:custGeom>
              <a:avLst/>
              <a:gdLst/>
              <a:ahLst/>
              <a:cxnLst/>
              <a:rect l="l" t="t" r="r" b="b"/>
              <a:pathLst>
                <a:path w="3342004" h="864235">
                  <a:moveTo>
                    <a:pt x="3342004" y="0"/>
                  </a:moveTo>
                  <a:lnTo>
                    <a:pt x="0" y="0"/>
                  </a:lnTo>
                  <a:lnTo>
                    <a:pt x="0" y="864095"/>
                  </a:lnTo>
                  <a:lnTo>
                    <a:pt x="3342004" y="864095"/>
                  </a:lnTo>
                  <a:lnTo>
                    <a:pt x="3342004" y="0"/>
                  </a:lnTo>
                  <a:close/>
                </a:path>
              </a:pathLst>
            </a:custGeom>
            <a:solidFill>
              <a:srgbClr val="FFFFFF"/>
            </a:solidFill>
          </p:spPr>
          <p:txBody>
            <a:bodyPr wrap="square" lIns="0" tIns="0" rIns="0" bIns="0" rtlCol="0"/>
            <a:lstStyle/>
            <a:p>
              <a:endParaRPr/>
            </a:p>
          </p:txBody>
        </p:sp>
        <p:sp>
          <p:nvSpPr>
            <p:cNvPr id="34" name="object 34"/>
            <p:cNvSpPr/>
            <p:nvPr/>
          </p:nvSpPr>
          <p:spPr>
            <a:xfrm>
              <a:off x="467537" y="5301208"/>
              <a:ext cx="3342004" cy="864235"/>
            </a:xfrm>
            <a:custGeom>
              <a:avLst/>
              <a:gdLst/>
              <a:ahLst/>
              <a:cxnLst/>
              <a:rect l="l" t="t" r="r" b="b"/>
              <a:pathLst>
                <a:path w="3342004" h="864235">
                  <a:moveTo>
                    <a:pt x="0" y="864095"/>
                  </a:moveTo>
                  <a:lnTo>
                    <a:pt x="3342004" y="864095"/>
                  </a:lnTo>
                  <a:lnTo>
                    <a:pt x="3342004" y="0"/>
                  </a:lnTo>
                  <a:lnTo>
                    <a:pt x="0" y="0"/>
                  </a:lnTo>
                  <a:lnTo>
                    <a:pt x="0" y="864095"/>
                  </a:lnTo>
                  <a:close/>
                </a:path>
              </a:pathLst>
            </a:custGeom>
            <a:ln w="25400">
              <a:solidFill>
                <a:srgbClr val="FFFFFF"/>
              </a:solidFill>
            </a:ln>
          </p:spPr>
          <p:txBody>
            <a:bodyPr wrap="square" lIns="0" tIns="0" rIns="0" bIns="0" rtlCol="0"/>
            <a:lstStyle/>
            <a:p>
              <a:endParaRPr/>
            </a:p>
          </p:txBody>
        </p:sp>
        <p:sp>
          <p:nvSpPr>
            <p:cNvPr id="35" name="object 35"/>
            <p:cNvSpPr/>
            <p:nvPr/>
          </p:nvSpPr>
          <p:spPr>
            <a:xfrm>
              <a:off x="2604769" y="5600318"/>
              <a:ext cx="555625" cy="615315"/>
            </a:xfrm>
            <a:custGeom>
              <a:avLst/>
              <a:gdLst/>
              <a:ahLst/>
              <a:cxnLst/>
              <a:rect l="l" t="t" r="r" b="b"/>
              <a:pathLst>
                <a:path w="555625" h="615314">
                  <a:moveTo>
                    <a:pt x="287147" y="0"/>
                  </a:moveTo>
                  <a:lnTo>
                    <a:pt x="0" y="174942"/>
                  </a:lnTo>
                  <a:lnTo>
                    <a:pt x="24003" y="461898"/>
                  </a:lnTo>
                  <a:lnTo>
                    <a:pt x="267969" y="614870"/>
                  </a:lnTo>
                  <a:lnTo>
                    <a:pt x="555117" y="439915"/>
                  </a:lnTo>
                  <a:lnTo>
                    <a:pt x="531113" y="152971"/>
                  </a:lnTo>
                  <a:lnTo>
                    <a:pt x="287147" y="0"/>
                  </a:lnTo>
                  <a:close/>
                </a:path>
              </a:pathLst>
            </a:custGeom>
            <a:solidFill>
              <a:srgbClr val="FFFFFF"/>
            </a:solidFill>
          </p:spPr>
          <p:txBody>
            <a:bodyPr wrap="square" lIns="0" tIns="0" rIns="0" bIns="0" rtlCol="0"/>
            <a:lstStyle/>
            <a:p>
              <a:endParaRPr/>
            </a:p>
          </p:txBody>
        </p:sp>
        <p:sp>
          <p:nvSpPr>
            <p:cNvPr id="36" name="object 36"/>
            <p:cNvSpPr/>
            <p:nvPr/>
          </p:nvSpPr>
          <p:spPr>
            <a:xfrm>
              <a:off x="2604769" y="5600318"/>
              <a:ext cx="555625" cy="615315"/>
            </a:xfrm>
            <a:custGeom>
              <a:avLst/>
              <a:gdLst/>
              <a:ahLst/>
              <a:cxnLst/>
              <a:rect l="l" t="t" r="r" b="b"/>
              <a:pathLst>
                <a:path w="555625" h="615314">
                  <a:moveTo>
                    <a:pt x="24003" y="461898"/>
                  </a:moveTo>
                  <a:lnTo>
                    <a:pt x="0" y="174942"/>
                  </a:lnTo>
                  <a:lnTo>
                    <a:pt x="287147" y="0"/>
                  </a:lnTo>
                  <a:lnTo>
                    <a:pt x="531113" y="152971"/>
                  </a:lnTo>
                  <a:lnTo>
                    <a:pt x="555117" y="439915"/>
                  </a:lnTo>
                  <a:lnTo>
                    <a:pt x="267969" y="614870"/>
                  </a:lnTo>
                  <a:lnTo>
                    <a:pt x="24003" y="461898"/>
                  </a:lnTo>
                  <a:close/>
                </a:path>
              </a:pathLst>
            </a:custGeom>
            <a:ln w="25400">
              <a:solidFill>
                <a:srgbClr val="0000FF"/>
              </a:solidFill>
            </a:ln>
          </p:spPr>
          <p:txBody>
            <a:bodyPr wrap="square" lIns="0" tIns="0" rIns="0" bIns="0" rtlCol="0"/>
            <a:lstStyle/>
            <a:p>
              <a:endParaRPr/>
            </a:p>
          </p:txBody>
        </p:sp>
        <p:sp>
          <p:nvSpPr>
            <p:cNvPr id="37" name="object 37"/>
            <p:cNvSpPr/>
            <p:nvPr/>
          </p:nvSpPr>
          <p:spPr>
            <a:xfrm>
              <a:off x="2825241" y="5505640"/>
              <a:ext cx="204470" cy="299720"/>
            </a:xfrm>
            <a:custGeom>
              <a:avLst/>
              <a:gdLst/>
              <a:ahLst/>
              <a:cxnLst/>
              <a:rect l="l" t="t" r="r" b="b"/>
              <a:pathLst>
                <a:path w="204469" h="299720">
                  <a:moveTo>
                    <a:pt x="203962" y="0"/>
                  </a:moveTo>
                  <a:lnTo>
                    <a:pt x="0" y="0"/>
                  </a:lnTo>
                  <a:lnTo>
                    <a:pt x="0" y="299618"/>
                  </a:lnTo>
                  <a:lnTo>
                    <a:pt x="203962" y="299618"/>
                  </a:lnTo>
                  <a:lnTo>
                    <a:pt x="203962" y="0"/>
                  </a:lnTo>
                  <a:close/>
                </a:path>
              </a:pathLst>
            </a:custGeom>
            <a:solidFill>
              <a:srgbClr val="FFFFFF"/>
            </a:solidFill>
          </p:spPr>
          <p:txBody>
            <a:bodyPr wrap="square" lIns="0" tIns="0" rIns="0" bIns="0" rtlCol="0"/>
            <a:lstStyle/>
            <a:p>
              <a:endParaRPr/>
            </a:p>
          </p:txBody>
        </p:sp>
      </p:grpSp>
      <p:sp>
        <p:nvSpPr>
          <p:cNvPr id="38" name="object 38"/>
          <p:cNvSpPr txBox="1"/>
          <p:nvPr/>
        </p:nvSpPr>
        <p:spPr>
          <a:xfrm>
            <a:off x="2859785" y="5511190"/>
            <a:ext cx="1409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00FF"/>
                </a:solidFill>
                <a:latin typeface="Georgia"/>
                <a:cs typeface="Georgia"/>
              </a:rPr>
              <a:t>A</a:t>
            </a:r>
            <a:endParaRPr sz="1200">
              <a:latin typeface="Georgia"/>
              <a:cs typeface="Georgia"/>
            </a:endParaRPr>
          </a:p>
        </p:txBody>
      </p:sp>
      <p:sp>
        <p:nvSpPr>
          <p:cNvPr id="39" name="object 39"/>
          <p:cNvSpPr/>
          <p:nvPr/>
        </p:nvSpPr>
        <p:spPr>
          <a:xfrm>
            <a:off x="3107308" y="5658040"/>
            <a:ext cx="127000" cy="194945"/>
          </a:xfrm>
          <a:custGeom>
            <a:avLst/>
            <a:gdLst/>
            <a:ahLst/>
            <a:cxnLst/>
            <a:rect l="l" t="t" r="r" b="b"/>
            <a:pathLst>
              <a:path w="127000" h="194945">
                <a:moveTo>
                  <a:pt x="126460" y="0"/>
                </a:moveTo>
                <a:lnTo>
                  <a:pt x="0" y="0"/>
                </a:lnTo>
                <a:lnTo>
                  <a:pt x="0" y="194754"/>
                </a:lnTo>
                <a:lnTo>
                  <a:pt x="126460" y="194754"/>
                </a:lnTo>
                <a:lnTo>
                  <a:pt x="126460" y="0"/>
                </a:lnTo>
                <a:close/>
              </a:path>
            </a:pathLst>
          </a:custGeom>
          <a:solidFill>
            <a:srgbClr val="FFFFFF"/>
          </a:solidFill>
        </p:spPr>
        <p:txBody>
          <a:bodyPr wrap="square" lIns="0" tIns="0" rIns="0" bIns="0" rtlCol="0"/>
          <a:lstStyle/>
          <a:p>
            <a:endParaRPr/>
          </a:p>
        </p:txBody>
      </p:sp>
      <p:sp>
        <p:nvSpPr>
          <p:cNvPr id="40" name="object 40"/>
          <p:cNvSpPr txBox="1"/>
          <p:nvPr/>
        </p:nvSpPr>
        <p:spPr>
          <a:xfrm>
            <a:off x="3102991" y="5663590"/>
            <a:ext cx="1409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00FF"/>
                </a:solidFill>
                <a:latin typeface="Georgia"/>
                <a:cs typeface="Georgia"/>
              </a:rPr>
              <a:t>B</a:t>
            </a:r>
            <a:endParaRPr sz="1200">
              <a:latin typeface="Georgia"/>
              <a:cs typeface="Georgia"/>
            </a:endParaRPr>
          </a:p>
        </p:txBody>
      </p:sp>
      <p:sp>
        <p:nvSpPr>
          <p:cNvPr id="41" name="object 41"/>
          <p:cNvSpPr/>
          <p:nvPr/>
        </p:nvSpPr>
        <p:spPr>
          <a:xfrm>
            <a:off x="3941445" y="5752096"/>
            <a:ext cx="1771014" cy="269240"/>
          </a:xfrm>
          <a:custGeom>
            <a:avLst/>
            <a:gdLst/>
            <a:ahLst/>
            <a:cxnLst/>
            <a:rect l="l" t="t" r="r" b="b"/>
            <a:pathLst>
              <a:path w="1771014" h="269239">
                <a:moveTo>
                  <a:pt x="0" y="100698"/>
                </a:moveTo>
                <a:lnTo>
                  <a:pt x="360044" y="269189"/>
                </a:lnTo>
              </a:path>
              <a:path w="1771014" h="269239">
                <a:moveTo>
                  <a:pt x="720089" y="53162"/>
                </a:moveTo>
                <a:lnTo>
                  <a:pt x="360044" y="269189"/>
                </a:lnTo>
              </a:path>
              <a:path w="1771014" h="269239">
                <a:moveTo>
                  <a:pt x="711962" y="47536"/>
                </a:moveTo>
                <a:lnTo>
                  <a:pt x="1072006" y="216027"/>
                </a:lnTo>
              </a:path>
              <a:path w="1771014" h="269239">
                <a:moveTo>
                  <a:pt x="1432052" y="0"/>
                </a:moveTo>
                <a:lnTo>
                  <a:pt x="1072006" y="216027"/>
                </a:lnTo>
              </a:path>
              <a:path w="1771014" h="269239">
                <a:moveTo>
                  <a:pt x="1410715" y="10629"/>
                </a:moveTo>
                <a:lnTo>
                  <a:pt x="1770760" y="179120"/>
                </a:lnTo>
              </a:path>
            </a:pathLst>
          </a:custGeom>
          <a:ln w="19050">
            <a:solidFill>
              <a:srgbClr val="0000FF"/>
            </a:solidFill>
          </a:ln>
        </p:spPr>
        <p:txBody>
          <a:bodyPr wrap="square" lIns="0" tIns="0" rIns="0" bIns="0" rtlCol="0"/>
          <a:lstStyle/>
          <a:p>
            <a:endParaRPr/>
          </a:p>
        </p:txBody>
      </p:sp>
      <p:sp>
        <p:nvSpPr>
          <p:cNvPr id="42" name="object 42"/>
          <p:cNvSpPr txBox="1"/>
          <p:nvPr/>
        </p:nvSpPr>
        <p:spPr>
          <a:xfrm>
            <a:off x="3844290" y="5727293"/>
            <a:ext cx="1409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00FF"/>
                </a:solidFill>
                <a:latin typeface="Georgia"/>
                <a:cs typeface="Georgia"/>
              </a:rPr>
              <a:t>A</a:t>
            </a:r>
            <a:endParaRPr sz="1200">
              <a:latin typeface="Georgia"/>
              <a:cs typeface="Georgia"/>
            </a:endParaRPr>
          </a:p>
        </p:txBody>
      </p:sp>
      <p:sp>
        <p:nvSpPr>
          <p:cNvPr id="43" name="object 43"/>
          <p:cNvSpPr txBox="1"/>
          <p:nvPr/>
        </p:nvSpPr>
        <p:spPr>
          <a:xfrm>
            <a:off x="5665723" y="5815990"/>
            <a:ext cx="1409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00FF"/>
                </a:solidFill>
                <a:latin typeface="Georgia"/>
                <a:cs typeface="Georgia"/>
              </a:rPr>
              <a:t>B</a:t>
            </a:r>
            <a:endParaRPr sz="1200">
              <a:latin typeface="Georgia"/>
              <a:cs typeface="Georgia"/>
            </a:endParaRPr>
          </a:p>
        </p:txBody>
      </p:sp>
      <p:grpSp>
        <p:nvGrpSpPr>
          <p:cNvPr id="44" name="object 44"/>
          <p:cNvGrpSpPr/>
          <p:nvPr/>
        </p:nvGrpSpPr>
        <p:grpSpPr>
          <a:xfrm>
            <a:off x="3304285" y="5301208"/>
            <a:ext cx="3531870" cy="647065"/>
            <a:chOff x="3304285" y="5301208"/>
            <a:chExt cx="3531870" cy="647065"/>
          </a:xfrm>
        </p:grpSpPr>
        <p:sp>
          <p:nvSpPr>
            <p:cNvPr id="45" name="object 45"/>
            <p:cNvSpPr/>
            <p:nvPr/>
          </p:nvSpPr>
          <p:spPr>
            <a:xfrm>
              <a:off x="3304286" y="5827877"/>
              <a:ext cx="3531870" cy="120650"/>
            </a:xfrm>
            <a:custGeom>
              <a:avLst/>
              <a:gdLst/>
              <a:ahLst/>
              <a:cxnLst/>
              <a:rect l="l" t="t" r="r" b="b"/>
              <a:pathLst>
                <a:path w="3531870" h="120650">
                  <a:moveTo>
                    <a:pt x="433324" y="67576"/>
                  </a:moveTo>
                  <a:lnTo>
                    <a:pt x="339979" y="9740"/>
                  </a:lnTo>
                  <a:lnTo>
                    <a:pt x="334010" y="11112"/>
                  </a:lnTo>
                  <a:lnTo>
                    <a:pt x="331343" y="15582"/>
                  </a:lnTo>
                  <a:lnTo>
                    <a:pt x="328549" y="20053"/>
                  </a:lnTo>
                  <a:lnTo>
                    <a:pt x="329946" y="25933"/>
                  </a:lnTo>
                  <a:lnTo>
                    <a:pt x="379399" y="56616"/>
                  </a:lnTo>
                  <a:lnTo>
                    <a:pt x="508" y="46482"/>
                  </a:lnTo>
                  <a:lnTo>
                    <a:pt x="0" y="65519"/>
                  </a:lnTo>
                  <a:lnTo>
                    <a:pt x="378942" y="75653"/>
                  </a:lnTo>
                  <a:lnTo>
                    <a:pt x="332486" y="101117"/>
                  </a:lnTo>
                  <a:lnTo>
                    <a:pt x="327787" y="103644"/>
                  </a:lnTo>
                  <a:lnTo>
                    <a:pt x="326136" y="109435"/>
                  </a:lnTo>
                  <a:lnTo>
                    <a:pt x="331216" y="118668"/>
                  </a:lnTo>
                  <a:lnTo>
                    <a:pt x="336931" y="120357"/>
                  </a:lnTo>
                  <a:lnTo>
                    <a:pt x="341630" y="117830"/>
                  </a:lnTo>
                  <a:lnTo>
                    <a:pt x="416864" y="76593"/>
                  </a:lnTo>
                  <a:lnTo>
                    <a:pt x="433324" y="67576"/>
                  </a:lnTo>
                  <a:close/>
                </a:path>
                <a:path w="3531870" h="120650">
                  <a:moveTo>
                    <a:pt x="3531489" y="55994"/>
                  </a:moveTo>
                  <a:lnTo>
                    <a:pt x="3437001" y="0"/>
                  </a:lnTo>
                  <a:lnTo>
                    <a:pt x="3431159" y="1498"/>
                  </a:lnTo>
                  <a:lnTo>
                    <a:pt x="3425825" y="10553"/>
                  </a:lnTo>
                  <a:lnTo>
                    <a:pt x="3427349" y="16395"/>
                  </a:lnTo>
                  <a:lnTo>
                    <a:pt x="3431794" y="19075"/>
                  </a:lnTo>
                  <a:lnTo>
                    <a:pt x="3477399" y="46101"/>
                  </a:lnTo>
                  <a:lnTo>
                    <a:pt x="2593594" y="39865"/>
                  </a:lnTo>
                  <a:lnTo>
                    <a:pt x="2593340" y="58915"/>
                  </a:lnTo>
                  <a:lnTo>
                    <a:pt x="3477260" y="65151"/>
                  </a:lnTo>
                  <a:lnTo>
                    <a:pt x="3426714" y="94132"/>
                  </a:lnTo>
                  <a:lnTo>
                    <a:pt x="3425190" y="99961"/>
                  </a:lnTo>
                  <a:lnTo>
                    <a:pt x="3427857" y="104521"/>
                  </a:lnTo>
                  <a:lnTo>
                    <a:pt x="3430397" y="109080"/>
                  </a:lnTo>
                  <a:lnTo>
                    <a:pt x="3436239" y="110655"/>
                  </a:lnTo>
                  <a:lnTo>
                    <a:pt x="3515106" y="65392"/>
                  </a:lnTo>
                  <a:lnTo>
                    <a:pt x="3531489" y="55994"/>
                  </a:lnTo>
                  <a:close/>
                </a:path>
              </a:pathLst>
            </a:custGeom>
            <a:solidFill>
              <a:srgbClr val="0000FF"/>
            </a:solidFill>
          </p:spPr>
          <p:txBody>
            <a:bodyPr wrap="square" lIns="0" tIns="0" rIns="0" bIns="0" rtlCol="0"/>
            <a:lstStyle/>
            <a:p>
              <a:endParaRPr/>
            </a:p>
          </p:txBody>
        </p:sp>
        <p:sp>
          <p:nvSpPr>
            <p:cNvPr id="46" name="object 46"/>
            <p:cNvSpPr/>
            <p:nvPr/>
          </p:nvSpPr>
          <p:spPr>
            <a:xfrm>
              <a:off x="6268973" y="5419978"/>
              <a:ext cx="305435" cy="332740"/>
            </a:xfrm>
            <a:custGeom>
              <a:avLst/>
              <a:gdLst/>
              <a:ahLst/>
              <a:cxnLst/>
              <a:rect l="l" t="t" r="r" b="b"/>
              <a:pathLst>
                <a:path w="305434" h="332739">
                  <a:moveTo>
                    <a:pt x="163322" y="0"/>
                  </a:moveTo>
                  <a:lnTo>
                    <a:pt x="0" y="99568"/>
                  </a:lnTo>
                  <a:lnTo>
                    <a:pt x="12700" y="251574"/>
                  </a:lnTo>
                  <a:lnTo>
                    <a:pt x="141986" y="332638"/>
                  </a:lnTo>
                  <a:lnTo>
                    <a:pt x="305307" y="233146"/>
                  </a:lnTo>
                  <a:lnTo>
                    <a:pt x="292607" y="81026"/>
                  </a:lnTo>
                  <a:lnTo>
                    <a:pt x="163322" y="0"/>
                  </a:lnTo>
                  <a:close/>
                </a:path>
              </a:pathLst>
            </a:custGeom>
            <a:solidFill>
              <a:srgbClr val="FFFFFF"/>
            </a:solidFill>
          </p:spPr>
          <p:txBody>
            <a:bodyPr wrap="square" lIns="0" tIns="0" rIns="0" bIns="0" rtlCol="0"/>
            <a:lstStyle/>
            <a:p>
              <a:endParaRPr/>
            </a:p>
          </p:txBody>
        </p:sp>
        <p:sp>
          <p:nvSpPr>
            <p:cNvPr id="47" name="object 47"/>
            <p:cNvSpPr/>
            <p:nvPr/>
          </p:nvSpPr>
          <p:spPr>
            <a:xfrm>
              <a:off x="6268973" y="5419978"/>
              <a:ext cx="305435" cy="332740"/>
            </a:xfrm>
            <a:custGeom>
              <a:avLst/>
              <a:gdLst/>
              <a:ahLst/>
              <a:cxnLst/>
              <a:rect l="l" t="t" r="r" b="b"/>
              <a:pathLst>
                <a:path w="305434" h="332739">
                  <a:moveTo>
                    <a:pt x="12700" y="251574"/>
                  </a:moveTo>
                  <a:lnTo>
                    <a:pt x="0" y="99568"/>
                  </a:lnTo>
                  <a:lnTo>
                    <a:pt x="163322" y="0"/>
                  </a:lnTo>
                  <a:lnTo>
                    <a:pt x="292607" y="81026"/>
                  </a:lnTo>
                  <a:lnTo>
                    <a:pt x="305307" y="233146"/>
                  </a:lnTo>
                  <a:lnTo>
                    <a:pt x="141986" y="332638"/>
                  </a:lnTo>
                  <a:lnTo>
                    <a:pt x="12700" y="251574"/>
                  </a:lnTo>
                  <a:close/>
                </a:path>
              </a:pathLst>
            </a:custGeom>
            <a:ln w="25399">
              <a:solidFill>
                <a:srgbClr val="0000FF"/>
              </a:solidFill>
            </a:ln>
          </p:spPr>
          <p:txBody>
            <a:bodyPr wrap="square" lIns="0" tIns="0" rIns="0" bIns="0" rtlCol="0"/>
            <a:lstStyle/>
            <a:p>
              <a:endParaRPr/>
            </a:p>
          </p:txBody>
        </p:sp>
        <p:sp>
          <p:nvSpPr>
            <p:cNvPr id="48" name="object 48"/>
            <p:cNvSpPr/>
            <p:nvPr/>
          </p:nvSpPr>
          <p:spPr>
            <a:xfrm>
              <a:off x="6390131" y="5301208"/>
              <a:ext cx="113030" cy="159385"/>
            </a:xfrm>
            <a:custGeom>
              <a:avLst/>
              <a:gdLst/>
              <a:ahLst/>
              <a:cxnLst/>
              <a:rect l="l" t="t" r="r" b="b"/>
              <a:pathLst>
                <a:path w="113029" h="159385">
                  <a:moveTo>
                    <a:pt x="112565" y="0"/>
                  </a:moveTo>
                  <a:lnTo>
                    <a:pt x="0" y="0"/>
                  </a:lnTo>
                  <a:lnTo>
                    <a:pt x="0" y="158775"/>
                  </a:lnTo>
                  <a:lnTo>
                    <a:pt x="112565" y="158775"/>
                  </a:lnTo>
                  <a:lnTo>
                    <a:pt x="112565" y="0"/>
                  </a:lnTo>
                  <a:close/>
                </a:path>
              </a:pathLst>
            </a:custGeom>
            <a:solidFill>
              <a:srgbClr val="FFFFFF"/>
            </a:solidFill>
          </p:spPr>
          <p:txBody>
            <a:bodyPr wrap="square" lIns="0" tIns="0" rIns="0" bIns="0" rtlCol="0"/>
            <a:lstStyle/>
            <a:p>
              <a:endParaRPr/>
            </a:p>
          </p:txBody>
        </p:sp>
      </p:grpSp>
      <p:sp>
        <p:nvSpPr>
          <p:cNvPr id="49" name="object 49"/>
          <p:cNvSpPr txBox="1"/>
          <p:nvPr/>
        </p:nvSpPr>
        <p:spPr>
          <a:xfrm>
            <a:off x="6354190" y="5306695"/>
            <a:ext cx="328295" cy="208279"/>
          </a:xfrm>
          <a:prstGeom prst="rect">
            <a:avLst/>
          </a:prstGeom>
        </p:spPr>
        <p:txBody>
          <a:bodyPr vert="horz" wrap="square" lIns="0" tIns="12700" rIns="0" bIns="0" rtlCol="0">
            <a:spAutoFit/>
          </a:bodyPr>
          <a:lstStyle/>
          <a:p>
            <a:pPr marL="38100">
              <a:lnSpc>
                <a:spcPct val="100000"/>
              </a:lnSpc>
              <a:spcBef>
                <a:spcPts val="100"/>
              </a:spcBef>
            </a:pPr>
            <a:r>
              <a:rPr sz="1200" b="1" dirty="0">
                <a:solidFill>
                  <a:srgbClr val="0000FF"/>
                </a:solidFill>
                <a:latin typeface="Georgia"/>
                <a:cs typeface="Georgia"/>
              </a:rPr>
              <a:t>A</a:t>
            </a:r>
            <a:r>
              <a:rPr sz="1200" b="1" spc="-140" dirty="0">
                <a:solidFill>
                  <a:srgbClr val="0000FF"/>
                </a:solidFill>
                <a:latin typeface="Georgia"/>
                <a:cs typeface="Georgia"/>
              </a:rPr>
              <a:t> </a:t>
            </a:r>
            <a:r>
              <a:rPr sz="1800" b="1" spc="-75" baseline="-41666" dirty="0">
                <a:solidFill>
                  <a:srgbClr val="0000FF"/>
                </a:solidFill>
                <a:latin typeface="Georgia"/>
                <a:cs typeface="Georgia"/>
              </a:rPr>
              <a:t>B</a:t>
            </a:r>
            <a:endParaRPr sz="1800" baseline="-41666">
              <a:latin typeface="Georgia"/>
              <a:cs typeface="Georgia"/>
            </a:endParaRPr>
          </a:p>
        </p:txBody>
      </p:sp>
      <p:sp>
        <p:nvSpPr>
          <p:cNvPr id="50" name="object 50"/>
          <p:cNvSpPr txBox="1"/>
          <p:nvPr/>
        </p:nvSpPr>
        <p:spPr>
          <a:xfrm>
            <a:off x="6049517" y="5453888"/>
            <a:ext cx="13081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0000FF"/>
                </a:solidFill>
                <a:latin typeface="Georgia"/>
                <a:cs typeface="Georgia"/>
              </a:rPr>
              <a:t>n</a:t>
            </a:r>
            <a:endParaRPr sz="1400">
              <a:latin typeface="Georgia"/>
              <a:cs typeface="Georgia"/>
            </a:endParaRPr>
          </a:p>
        </p:txBody>
      </p:sp>
      <p:sp>
        <p:nvSpPr>
          <p:cNvPr id="51" name="object 51"/>
          <p:cNvSpPr/>
          <p:nvPr/>
        </p:nvSpPr>
        <p:spPr>
          <a:xfrm>
            <a:off x="7109841" y="5763679"/>
            <a:ext cx="1771014" cy="269240"/>
          </a:xfrm>
          <a:custGeom>
            <a:avLst/>
            <a:gdLst/>
            <a:ahLst/>
            <a:cxnLst/>
            <a:rect l="l" t="t" r="r" b="b"/>
            <a:pathLst>
              <a:path w="1771015" h="269239">
                <a:moveTo>
                  <a:pt x="0" y="100698"/>
                </a:moveTo>
                <a:lnTo>
                  <a:pt x="360044" y="269189"/>
                </a:lnTo>
              </a:path>
              <a:path w="1771015" h="269239">
                <a:moveTo>
                  <a:pt x="720089" y="53162"/>
                </a:moveTo>
                <a:lnTo>
                  <a:pt x="360044" y="269189"/>
                </a:lnTo>
              </a:path>
              <a:path w="1771015" h="269239">
                <a:moveTo>
                  <a:pt x="711834" y="47536"/>
                </a:moveTo>
                <a:lnTo>
                  <a:pt x="1071879" y="216027"/>
                </a:lnTo>
              </a:path>
              <a:path w="1771015" h="269239">
                <a:moveTo>
                  <a:pt x="1431925" y="0"/>
                </a:moveTo>
                <a:lnTo>
                  <a:pt x="1071879" y="216027"/>
                </a:lnTo>
              </a:path>
              <a:path w="1771015" h="269239">
                <a:moveTo>
                  <a:pt x="1410715" y="10629"/>
                </a:moveTo>
                <a:lnTo>
                  <a:pt x="1770760" y="179120"/>
                </a:lnTo>
              </a:path>
            </a:pathLst>
          </a:custGeom>
          <a:ln w="19050">
            <a:solidFill>
              <a:srgbClr val="0000FF"/>
            </a:solidFill>
          </a:ln>
        </p:spPr>
        <p:txBody>
          <a:bodyPr wrap="square" lIns="0" tIns="0" rIns="0" bIns="0" rtlCol="0"/>
          <a:lstStyle/>
          <a:p>
            <a:endParaRPr/>
          </a:p>
        </p:txBody>
      </p:sp>
      <p:sp>
        <p:nvSpPr>
          <p:cNvPr id="52" name="object 52"/>
          <p:cNvSpPr txBox="1"/>
          <p:nvPr/>
        </p:nvSpPr>
        <p:spPr>
          <a:xfrm>
            <a:off x="7012940" y="5738876"/>
            <a:ext cx="1409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00FF"/>
                </a:solidFill>
                <a:latin typeface="Georgia"/>
                <a:cs typeface="Georgia"/>
              </a:rPr>
              <a:t>A</a:t>
            </a:r>
            <a:endParaRPr sz="1200">
              <a:latin typeface="Georgia"/>
              <a:cs typeface="Georgia"/>
            </a:endParaRPr>
          </a:p>
        </p:txBody>
      </p:sp>
      <p:grpSp>
        <p:nvGrpSpPr>
          <p:cNvPr id="53" name="object 53"/>
          <p:cNvGrpSpPr/>
          <p:nvPr/>
        </p:nvGrpSpPr>
        <p:grpSpPr>
          <a:xfrm>
            <a:off x="7324979" y="5708954"/>
            <a:ext cx="1639570" cy="394335"/>
            <a:chOff x="7324979" y="5708954"/>
            <a:chExt cx="1639570" cy="394335"/>
          </a:xfrm>
        </p:grpSpPr>
        <p:sp>
          <p:nvSpPr>
            <p:cNvPr id="54" name="object 54"/>
            <p:cNvSpPr/>
            <p:nvPr/>
          </p:nvSpPr>
          <p:spPr>
            <a:xfrm>
              <a:off x="8838057" y="5822022"/>
              <a:ext cx="127000" cy="194945"/>
            </a:xfrm>
            <a:custGeom>
              <a:avLst/>
              <a:gdLst/>
              <a:ahLst/>
              <a:cxnLst/>
              <a:rect l="l" t="t" r="r" b="b"/>
              <a:pathLst>
                <a:path w="127000" h="194945">
                  <a:moveTo>
                    <a:pt x="126460" y="0"/>
                  </a:moveTo>
                  <a:lnTo>
                    <a:pt x="0" y="0"/>
                  </a:lnTo>
                  <a:lnTo>
                    <a:pt x="0" y="194754"/>
                  </a:lnTo>
                  <a:lnTo>
                    <a:pt x="126460" y="194754"/>
                  </a:lnTo>
                  <a:lnTo>
                    <a:pt x="126460" y="0"/>
                  </a:lnTo>
                  <a:close/>
                </a:path>
              </a:pathLst>
            </a:custGeom>
            <a:solidFill>
              <a:srgbClr val="FFFFFF"/>
            </a:solidFill>
          </p:spPr>
          <p:txBody>
            <a:bodyPr wrap="square" lIns="0" tIns="0" rIns="0" bIns="0" rtlCol="0"/>
            <a:lstStyle/>
            <a:p>
              <a:endParaRPr/>
            </a:p>
          </p:txBody>
        </p:sp>
        <p:sp>
          <p:nvSpPr>
            <p:cNvPr id="55" name="object 55"/>
            <p:cNvSpPr/>
            <p:nvPr/>
          </p:nvSpPr>
          <p:spPr>
            <a:xfrm>
              <a:off x="7334504" y="5718479"/>
              <a:ext cx="1366520" cy="375285"/>
            </a:xfrm>
            <a:custGeom>
              <a:avLst/>
              <a:gdLst/>
              <a:ahLst/>
              <a:cxnLst/>
              <a:rect l="l" t="t" r="r" b="b"/>
              <a:pathLst>
                <a:path w="1366520" h="375285">
                  <a:moveTo>
                    <a:pt x="62356" y="374815"/>
                  </a:moveTo>
                  <a:lnTo>
                    <a:pt x="38094" y="369906"/>
                  </a:lnTo>
                  <a:lnTo>
                    <a:pt x="18272" y="356519"/>
                  </a:lnTo>
                  <a:lnTo>
                    <a:pt x="4903" y="336662"/>
                  </a:lnTo>
                  <a:lnTo>
                    <a:pt x="0" y="312343"/>
                  </a:lnTo>
                  <a:lnTo>
                    <a:pt x="0" y="62471"/>
                  </a:lnTo>
                  <a:lnTo>
                    <a:pt x="4903" y="38152"/>
                  </a:lnTo>
                  <a:lnTo>
                    <a:pt x="18272" y="18295"/>
                  </a:lnTo>
                  <a:lnTo>
                    <a:pt x="38094" y="4908"/>
                  </a:lnTo>
                  <a:lnTo>
                    <a:pt x="62356" y="0"/>
                  </a:lnTo>
                </a:path>
                <a:path w="1366520" h="375285">
                  <a:moveTo>
                    <a:pt x="1303527" y="0"/>
                  </a:moveTo>
                  <a:lnTo>
                    <a:pt x="1327864" y="4908"/>
                  </a:lnTo>
                  <a:lnTo>
                    <a:pt x="1347724" y="18295"/>
                  </a:lnTo>
                  <a:lnTo>
                    <a:pt x="1361106" y="38152"/>
                  </a:lnTo>
                  <a:lnTo>
                    <a:pt x="1366012" y="62471"/>
                  </a:lnTo>
                  <a:lnTo>
                    <a:pt x="1366012" y="312343"/>
                  </a:lnTo>
                  <a:lnTo>
                    <a:pt x="1361106" y="336662"/>
                  </a:lnTo>
                  <a:lnTo>
                    <a:pt x="1347724" y="356519"/>
                  </a:lnTo>
                  <a:lnTo>
                    <a:pt x="1327864" y="369906"/>
                  </a:lnTo>
                  <a:lnTo>
                    <a:pt x="1303527" y="374815"/>
                  </a:lnTo>
                </a:path>
              </a:pathLst>
            </a:custGeom>
            <a:ln w="19050">
              <a:solidFill>
                <a:srgbClr val="0000FF"/>
              </a:solidFill>
            </a:ln>
          </p:spPr>
          <p:txBody>
            <a:bodyPr wrap="square" lIns="0" tIns="0" rIns="0" bIns="0" rtlCol="0"/>
            <a:lstStyle/>
            <a:p>
              <a:endParaRPr/>
            </a:p>
          </p:txBody>
        </p:sp>
      </p:grpSp>
      <p:sp>
        <p:nvSpPr>
          <p:cNvPr id="56" name="object 56"/>
          <p:cNvSpPr txBox="1"/>
          <p:nvPr/>
        </p:nvSpPr>
        <p:spPr>
          <a:xfrm>
            <a:off x="8686545" y="5801359"/>
            <a:ext cx="314960" cy="240029"/>
          </a:xfrm>
          <a:prstGeom prst="rect">
            <a:avLst/>
          </a:prstGeom>
        </p:spPr>
        <p:txBody>
          <a:bodyPr vert="horz" wrap="square" lIns="0" tIns="13335" rIns="0" bIns="0" rtlCol="0">
            <a:spAutoFit/>
          </a:bodyPr>
          <a:lstStyle/>
          <a:p>
            <a:pPr marL="38100">
              <a:lnSpc>
                <a:spcPct val="100000"/>
              </a:lnSpc>
              <a:spcBef>
                <a:spcPts val="105"/>
              </a:spcBef>
            </a:pPr>
            <a:r>
              <a:rPr sz="2100" baseline="-25793" dirty="0">
                <a:solidFill>
                  <a:srgbClr val="0000FF"/>
                </a:solidFill>
                <a:latin typeface="Georgia"/>
                <a:cs typeface="Georgia"/>
              </a:rPr>
              <a:t>n</a:t>
            </a:r>
            <a:r>
              <a:rPr sz="2100" spc="-307" baseline="-25793" dirty="0">
                <a:solidFill>
                  <a:srgbClr val="0000FF"/>
                </a:solidFill>
                <a:latin typeface="Georgia"/>
                <a:cs typeface="Georgia"/>
              </a:rPr>
              <a:t> </a:t>
            </a:r>
            <a:r>
              <a:rPr sz="1200" b="1" spc="-60" dirty="0">
                <a:solidFill>
                  <a:srgbClr val="0000FF"/>
                </a:solidFill>
                <a:latin typeface="Georgia"/>
                <a:cs typeface="Georgia"/>
              </a:rPr>
              <a:t>B</a:t>
            </a:r>
            <a:endParaRPr sz="1200">
              <a:latin typeface="Georgia"/>
              <a:cs typeface="Georgia"/>
            </a:endParaRPr>
          </a:p>
        </p:txBody>
      </p:sp>
      <p:sp>
        <p:nvSpPr>
          <p:cNvPr id="57" name="object 57"/>
          <p:cNvSpPr txBox="1"/>
          <p:nvPr/>
        </p:nvSpPr>
        <p:spPr>
          <a:xfrm>
            <a:off x="690473" y="5393842"/>
            <a:ext cx="1822450" cy="855344"/>
          </a:xfrm>
          <a:prstGeom prst="rect">
            <a:avLst/>
          </a:prstGeom>
        </p:spPr>
        <p:txBody>
          <a:bodyPr vert="horz" wrap="square" lIns="0" tIns="12700" rIns="0" bIns="0" rtlCol="0">
            <a:spAutoFit/>
          </a:bodyPr>
          <a:lstStyle/>
          <a:p>
            <a:pPr marL="12700">
              <a:lnSpc>
                <a:spcPct val="100000"/>
              </a:lnSpc>
              <a:spcBef>
                <a:spcPts val="100"/>
              </a:spcBef>
            </a:pPr>
            <a:r>
              <a:rPr sz="3600" dirty="0">
                <a:latin typeface="Georgia"/>
                <a:cs typeface="Georgia"/>
              </a:rPr>
              <a:t>·</a:t>
            </a:r>
            <a:r>
              <a:rPr sz="1800" dirty="0">
                <a:latin typeface="Georgia"/>
                <a:cs typeface="Georgia"/>
              </a:rPr>
              <a:t>Reazioni</a:t>
            </a:r>
            <a:r>
              <a:rPr sz="1800" spc="-15" dirty="0">
                <a:latin typeface="Georgia"/>
                <a:cs typeface="Georgia"/>
              </a:rPr>
              <a:t> </a:t>
            </a:r>
            <a:r>
              <a:rPr sz="1800" spc="-25" dirty="0">
                <a:latin typeface="Georgia"/>
                <a:cs typeface="Georgia"/>
              </a:rPr>
              <a:t>di</a:t>
            </a:r>
            <a:endParaRPr sz="1800">
              <a:latin typeface="Georgia"/>
              <a:cs typeface="Georgia"/>
            </a:endParaRPr>
          </a:p>
          <a:p>
            <a:pPr marL="12700">
              <a:lnSpc>
                <a:spcPct val="100000"/>
              </a:lnSpc>
              <a:spcBef>
                <a:spcPts val="50"/>
              </a:spcBef>
            </a:pPr>
            <a:r>
              <a:rPr sz="1800" dirty="0">
                <a:latin typeface="Georgia"/>
                <a:cs typeface="Georgia"/>
              </a:rPr>
              <a:t>apertura</a:t>
            </a:r>
            <a:r>
              <a:rPr sz="1800" spc="-20" dirty="0">
                <a:latin typeface="Georgia"/>
                <a:cs typeface="Georgia"/>
              </a:rPr>
              <a:t> </a:t>
            </a:r>
            <a:r>
              <a:rPr sz="1800" dirty="0">
                <a:latin typeface="Georgia"/>
                <a:cs typeface="Georgia"/>
              </a:rPr>
              <a:t>di</a:t>
            </a:r>
            <a:r>
              <a:rPr sz="1800" spc="-10" dirty="0">
                <a:latin typeface="Georgia"/>
                <a:cs typeface="Georgia"/>
              </a:rPr>
              <a:t> anello</a:t>
            </a:r>
            <a:endParaRPr sz="1800">
              <a:latin typeface="Georgia"/>
              <a:cs typeface="Georgi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39911" y="6477914"/>
            <a:ext cx="155575" cy="152400"/>
          </a:xfrm>
          <a:prstGeom prst="rect">
            <a:avLst/>
          </a:prstGeom>
        </p:spPr>
        <p:txBody>
          <a:bodyPr vert="horz" wrap="square" lIns="0" tIns="0" rIns="0" bIns="0" rtlCol="0">
            <a:spAutoFit/>
          </a:bodyPr>
          <a:lstStyle/>
          <a:p>
            <a:pPr>
              <a:lnSpc>
                <a:spcPts val="1140"/>
              </a:lnSpc>
            </a:pPr>
            <a:r>
              <a:rPr sz="1200" spc="-25" dirty="0">
                <a:solidFill>
                  <a:srgbClr val="888888"/>
                </a:solidFill>
                <a:latin typeface="Calibri"/>
                <a:cs typeface="Calibri"/>
              </a:rPr>
              <a:t>50</a:t>
            </a:r>
            <a:endParaRPr sz="1200">
              <a:latin typeface="Calibri"/>
              <a:cs typeface="Calibri"/>
            </a:endParaRPr>
          </a:p>
        </p:txBody>
      </p:sp>
      <p:sp>
        <p:nvSpPr>
          <p:cNvPr id="3" name="object 3"/>
          <p:cNvSpPr/>
          <p:nvPr/>
        </p:nvSpPr>
        <p:spPr>
          <a:xfrm>
            <a:off x="5867400" y="1447800"/>
            <a:ext cx="2819400" cy="5181600"/>
          </a:xfrm>
          <a:custGeom>
            <a:avLst/>
            <a:gdLst/>
            <a:ahLst/>
            <a:cxnLst/>
            <a:rect l="l" t="t" r="r" b="b"/>
            <a:pathLst>
              <a:path w="2819400" h="5181600">
                <a:moveTo>
                  <a:pt x="2819400" y="0"/>
                </a:moveTo>
                <a:lnTo>
                  <a:pt x="0" y="0"/>
                </a:lnTo>
                <a:lnTo>
                  <a:pt x="0" y="5181600"/>
                </a:lnTo>
                <a:lnTo>
                  <a:pt x="2819400" y="5181600"/>
                </a:lnTo>
                <a:lnTo>
                  <a:pt x="2819400" y="0"/>
                </a:lnTo>
                <a:close/>
              </a:path>
            </a:pathLst>
          </a:custGeom>
          <a:solidFill>
            <a:srgbClr val="FFFFCC"/>
          </a:solidFill>
        </p:spPr>
        <p:txBody>
          <a:bodyPr wrap="square" lIns="0" tIns="0" rIns="0" bIns="0" rtlCol="0"/>
          <a:lstStyle/>
          <a:p>
            <a:endParaRPr/>
          </a:p>
        </p:txBody>
      </p:sp>
      <p:grpSp>
        <p:nvGrpSpPr>
          <p:cNvPr id="4" name="object 4"/>
          <p:cNvGrpSpPr/>
          <p:nvPr/>
        </p:nvGrpSpPr>
        <p:grpSpPr>
          <a:xfrm>
            <a:off x="533400" y="1447800"/>
            <a:ext cx="2819400" cy="5181600"/>
            <a:chOff x="533400" y="1447800"/>
            <a:chExt cx="2819400" cy="5181600"/>
          </a:xfrm>
        </p:grpSpPr>
        <p:sp>
          <p:nvSpPr>
            <p:cNvPr id="5" name="object 5"/>
            <p:cNvSpPr/>
            <p:nvPr/>
          </p:nvSpPr>
          <p:spPr>
            <a:xfrm>
              <a:off x="533400" y="1447800"/>
              <a:ext cx="2819400" cy="5181600"/>
            </a:xfrm>
            <a:custGeom>
              <a:avLst/>
              <a:gdLst/>
              <a:ahLst/>
              <a:cxnLst/>
              <a:rect l="l" t="t" r="r" b="b"/>
              <a:pathLst>
                <a:path w="2819400" h="5181600">
                  <a:moveTo>
                    <a:pt x="2819400" y="0"/>
                  </a:moveTo>
                  <a:lnTo>
                    <a:pt x="0" y="0"/>
                  </a:lnTo>
                  <a:lnTo>
                    <a:pt x="0" y="5181600"/>
                  </a:lnTo>
                  <a:lnTo>
                    <a:pt x="2819400" y="5181600"/>
                  </a:lnTo>
                  <a:lnTo>
                    <a:pt x="2819400" y="0"/>
                  </a:lnTo>
                  <a:close/>
                </a:path>
              </a:pathLst>
            </a:custGeom>
            <a:solidFill>
              <a:srgbClr val="FFFFCC"/>
            </a:solidFill>
          </p:spPr>
          <p:txBody>
            <a:bodyPr wrap="square" lIns="0" tIns="0" rIns="0" bIns="0" rtlCol="0"/>
            <a:lstStyle/>
            <a:p>
              <a:endParaRPr/>
            </a:p>
          </p:txBody>
        </p:sp>
        <p:sp>
          <p:nvSpPr>
            <p:cNvPr id="6" name="object 6"/>
            <p:cNvSpPr/>
            <p:nvPr/>
          </p:nvSpPr>
          <p:spPr>
            <a:xfrm>
              <a:off x="685800" y="1828800"/>
              <a:ext cx="2438400" cy="1828800"/>
            </a:xfrm>
            <a:custGeom>
              <a:avLst/>
              <a:gdLst/>
              <a:ahLst/>
              <a:cxnLst/>
              <a:rect l="l" t="t" r="r" b="b"/>
              <a:pathLst>
                <a:path w="2438400" h="1828800">
                  <a:moveTo>
                    <a:pt x="0" y="1828800"/>
                  </a:moveTo>
                  <a:lnTo>
                    <a:pt x="2438400" y="1828800"/>
                  </a:lnTo>
                  <a:lnTo>
                    <a:pt x="2438400" y="0"/>
                  </a:lnTo>
                  <a:lnTo>
                    <a:pt x="0" y="0"/>
                  </a:lnTo>
                  <a:lnTo>
                    <a:pt x="0" y="1828800"/>
                  </a:lnTo>
                  <a:close/>
                </a:path>
              </a:pathLst>
            </a:custGeom>
            <a:ln w="9525">
              <a:solidFill>
                <a:srgbClr val="000000"/>
              </a:solidFill>
            </a:ln>
          </p:spPr>
          <p:txBody>
            <a:bodyPr wrap="square" lIns="0" tIns="0" rIns="0" bIns="0" rtlCol="0"/>
            <a:lstStyle/>
            <a:p>
              <a:endParaRPr/>
            </a:p>
          </p:txBody>
        </p:sp>
        <p:pic>
          <p:nvPicPr>
            <p:cNvPr id="7" name="object 7"/>
            <p:cNvPicPr/>
            <p:nvPr/>
          </p:nvPicPr>
          <p:blipFill>
            <a:blip r:embed="rId2" cstate="print"/>
            <a:stretch>
              <a:fillRect/>
            </a:stretch>
          </p:blipFill>
          <p:spPr>
            <a:xfrm>
              <a:off x="838075" y="1966912"/>
              <a:ext cx="239836" cy="144525"/>
            </a:xfrm>
            <a:prstGeom prst="rect">
              <a:avLst/>
            </a:prstGeom>
          </p:spPr>
        </p:pic>
        <p:pic>
          <p:nvPicPr>
            <p:cNvPr id="8" name="object 8"/>
            <p:cNvPicPr/>
            <p:nvPr/>
          </p:nvPicPr>
          <p:blipFill>
            <a:blip r:embed="rId3" cstate="print"/>
            <a:stretch>
              <a:fillRect/>
            </a:stretch>
          </p:blipFill>
          <p:spPr>
            <a:xfrm>
              <a:off x="1080963" y="2182812"/>
              <a:ext cx="239900" cy="144525"/>
            </a:xfrm>
            <a:prstGeom prst="rect">
              <a:avLst/>
            </a:prstGeom>
          </p:spPr>
        </p:pic>
        <p:pic>
          <p:nvPicPr>
            <p:cNvPr id="9" name="object 9"/>
            <p:cNvPicPr/>
            <p:nvPr/>
          </p:nvPicPr>
          <p:blipFill>
            <a:blip r:embed="rId2" cstate="print"/>
            <a:stretch>
              <a:fillRect/>
            </a:stretch>
          </p:blipFill>
          <p:spPr>
            <a:xfrm>
              <a:off x="990475" y="2500312"/>
              <a:ext cx="239836" cy="144525"/>
            </a:xfrm>
            <a:prstGeom prst="rect">
              <a:avLst/>
            </a:prstGeom>
          </p:spPr>
        </p:pic>
        <p:pic>
          <p:nvPicPr>
            <p:cNvPr id="10" name="object 10"/>
            <p:cNvPicPr/>
            <p:nvPr/>
          </p:nvPicPr>
          <p:blipFill>
            <a:blip r:embed="rId4" cstate="print"/>
            <a:stretch>
              <a:fillRect/>
            </a:stretch>
          </p:blipFill>
          <p:spPr>
            <a:xfrm>
              <a:off x="1904867" y="2347912"/>
              <a:ext cx="239845" cy="144525"/>
            </a:xfrm>
            <a:prstGeom prst="rect">
              <a:avLst/>
            </a:prstGeom>
          </p:spPr>
        </p:pic>
        <p:pic>
          <p:nvPicPr>
            <p:cNvPr id="11" name="object 11"/>
            <p:cNvPicPr/>
            <p:nvPr/>
          </p:nvPicPr>
          <p:blipFill>
            <a:blip r:embed="rId4" cstate="print"/>
            <a:stretch>
              <a:fillRect/>
            </a:stretch>
          </p:blipFill>
          <p:spPr>
            <a:xfrm>
              <a:off x="2362067" y="2500312"/>
              <a:ext cx="239845" cy="144525"/>
            </a:xfrm>
            <a:prstGeom prst="rect">
              <a:avLst/>
            </a:prstGeom>
          </p:spPr>
        </p:pic>
        <p:pic>
          <p:nvPicPr>
            <p:cNvPr id="12" name="object 12"/>
            <p:cNvPicPr/>
            <p:nvPr/>
          </p:nvPicPr>
          <p:blipFill>
            <a:blip r:embed="rId5" cstate="print"/>
            <a:stretch>
              <a:fillRect/>
            </a:stretch>
          </p:blipFill>
          <p:spPr>
            <a:xfrm>
              <a:off x="1690618" y="2792412"/>
              <a:ext cx="239845" cy="144525"/>
            </a:xfrm>
            <a:prstGeom prst="rect">
              <a:avLst/>
            </a:prstGeom>
          </p:spPr>
        </p:pic>
        <p:pic>
          <p:nvPicPr>
            <p:cNvPr id="13" name="object 13"/>
            <p:cNvPicPr/>
            <p:nvPr/>
          </p:nvPicPr>
          <p:blipFill>
            <a:blip r:embed="rId4" cstate="print"/>
            <a:stretch>
              <a:fillRect/>
            </a:stretch>
          </p:blipFill>
          <p:spPr>
            <a:xfrm>
              <a:off x="2514467" y="2728912"/>
              <a:ext cx="239845" cy="144525"/>
            </a:xfrm>
            <a:prstGeom prst="rect">
              <a:avLst/>
            </a:prstGeom>
          </p:spPr>
        </p:pic>
        <p:pic>
          <p:nvPicPr>
            <p:cNvPr id="14" name="object 14"/>
            <p:cNvPicPr/>
            <p:nvPr/>
          </p:nvPicPr>
          <p:blipFill>
            <a:blip r:embed="rId6" cstate="print"/>
            <a:stretch>
              <a:fillRect/>
            </a:stretch>
          </p:blipFill>
          <p:spPr>
            <a:xfrm>
              <a:off x="2590667" y="3262312"/>
              <a:ext cx="239845" cy="144399"/>
            </a:xfrm>
            <a:prstGeom prst="rect">
              <a:avLst/>
            </a:prstGeom>
          </p:spPr>
        </p:pic>
        <p:sp>
          <p:nvSpPr>
            <p:cNvPr id="15" name="object 15"/>
            <p:cNvSpPr/>
            <p:nvPr/>
          </p:nvSpPr>
          <p:spPr>
            <a:xfrm>
              <a:off x="1447800" y="1981200"/>
              <a:ext cx="1101725" cy="243204"/>
            </a:xfrm>
            <a:custGeom>
              <a:avLst/>
              <a:gdLst/>
              <a:ahLst/>
              <a:cxnLst/>
              <a:rect l="l" t="t" r="r" b="b"/>
              <a:pathLst>
                <a:path w="1101725" h="243205">
                  <a:moveTo>
                    <a:pt x="0" y="84074"/>
                  </a:moveTo>
                  <a:lnTo>
                    <a:pt x="13259" y="91989"/>
                  </a:lnTo>
                  <a:lnTo>
                    <a:pt x="26543" y="99583"/>
                  </a:lnTo>
                  <a:lnTo>
                    <a:pt x="39254" y="107773"/>
                  </a:lnTo>
                  <a:lnTo>
                    <a:pt x="50800" y="117475"/>
                  </a:lnTo>
                  <a:lnTo>
                    <a:pt x="59320" y="130708"/>
                  </a:lnTo>
                  <a:lnTo>
                    <a:pt x="65627" y="146192"/>
                  </a:lnTo>
                  <a:lnTo>
                    <a:pt x="72838" y="159605"/>
                  </a:lnTo>
                  <a:lnTo>
                    <a:pt x="84074" y="166624"/>
                  </a:lnTo>
                  <a:lnTo>
                    <a:pt x="97345" y="164157"/>
                  </a:lnTo>
                  <a:lnTo>
                    <a:pt x="109283" y="154797"/>
                  </a:lnTo>
                  <a:lnTo>
                    <a:pt x="120935" y="143031"/>
                  </a:lnTo>
                  <a:lnTo>
                    <a:pt x="133350" y="133350"/>
                  </a:lnTo>
                  <a:lnTo>
                    <a:pt x="145520" y="128154"/>
                  </a:lnTo>
                  <a:lnTo>
                    <a:pt x="158130" y="124174"/>
                  </a:lnTo>
                  <a:lnTo>
                    <a:pt x="171051" y="120812"/>
                  </a:lnTo>
                  <a:lnTo>
                    <a:pt x="184150" y="117475"/>
                  </a:lnTo>
                  <a:lnTo>
                    <a:pt x="195708" y="72098"/>
                  </a:lnTo>
                  <a:lnTo>
                    <a:pt x="205184" y="41449"/>
                  </a:lnTo>
                  <a:lnTo>
                    <a:pt x="224780" y="19444"/>
                  </a:lnTo>
                  <a:lnTo>
                    <a:pt x="266700" y="0"/>
                  </a:lnTo>
                  <a:lnTo>
                    <a:pt x="318144" y="22123"/>
                  </a:lnTo>
                  <a:lnTo>
                    <a:pt x="352028" y="46212"/>
                  </a:lnTo>
                  <a:lnTo>
                    <a:pt x="380553" y="76563"/>
                  </a:lnTo>
                  <a:lnTo>
                    <a:pt x="415925" y="117475"/>
                  </a:lnTo>
                </a:path>
                <a:path w="1101725" h="243205">
                  <a:moveTo>
                    <a:pt x="685800" y="160274"/>
                  </a:moveTo>
                  <a:lnTo>
                    <a:pt x="699059" y="168189"/>
                  </a:lnTo>
                  <a:lnTo>
                    <a:pt x="712343" y="175783"/>
                  </a:lnTo>
                  <a:lnTo>
                    <a:pt x="725054" y="183973"/>
                  </a:lnTo>
                  <a:lnTo>
                    <a:pt x="736600" y="193675"/>
                  </a:lnTo>
                  <a:lnTo>
                    <a:pt x="745120" y="206908"/>
                  </a:lnTo>
                  <a:lnTo>
                    <a:pt x="751427" y="222392"/>
                  </a:lnTo>
                  <a:lnTo>
                    <a:pt x="758638" y="235805"/>
                  </a:lnTo>
                  <a:lnTo>
                    <a:pt x="769874" y="242824"/>
                  </a:lnTo>
                  <a:lnTo>
                    <a:pt x="783145" y="240357"/>
                  </a:lnTo>
                  <a:lnTo>
                    <a:pt x="795083" y="230997"/>
                  </a:lnTo>
                  <a:lnTo>
                    <a:pt x="806735" y="219231"/>
                  </a:lnTo>
                  <a:lnTo>
                    <a:pt x="819150" y="209550"/>
                  </a:lnTo>
                  <a:lnTo>
                    <a:pt x="831320" y="204354"/>
                  </a:lnTo>
                  <a:lnTo>
                    <a:pt x="843930" y="200374"/>
                  </a:lnTo>
                  <a:lnTo>
                    <a:pt x="856851" y="197012"/>
                  </a:lnTo>
                  <a:lnTo>
                    <a:pt x="869950" y="193675"/>
                  </a:lnTo>
                  <a:lnTo>
                    <a:pt x="881508" y="148298"/>
                  </a:lnTo>
                  <a:lnTo>
                    <a:pt x="890984" y="117649"/>
                  </a:lnTo>
                  <a:lnTo>
                    <a:pt x="910580" y="95644"/>
                  </a:lnTo>
                  <a:lnTo>
                    <a:pt x="952500" y="76200"/>
                  </a:lnTo>
                  <a:lnTo>
                    <a:pt x="1003944" y="98323"/>
                  </a:lnTo>
                  <a:lnTo>
                    <a:pt x="1037828" y="122412"/>
                  </a:lnTo>
                  <a:lnTo>
                    <a:pt x="1066353" y="152763"/>
                  </a:lnTo>
                  <a:lnTo>
                    <a:pt x="1101725" y="193675"/>
                  </a:lnTo>
                </a:path>
              </a:pathLst>
            </a:custGeom>
            <a:ln w="28575">
              <a:solidFill>
                <a:srgbClr val="000000"/>
              </a:solidFill>
            </a:ln>
          </p:spPr>
          <p:txBody>
            <a:bodyPr wrap="square" lIns="0" tIns="0" rIns="0" bIns="0" rtlCol="0"/>
            <a:lstStyle/>
            <a:p>
              <a:endParaRPr/>
            </a:p>
          </p:txBody>
        </p:sp>
        <p:sp>
          <p:nvSpPr>
            <p:cNvPr id="16" name="object 16"/>
            <p:cNvSpPr/>
            <p:nvPr/>
          </p:nvSpPr>
          <p:spPr>
            <a:xfrm>
              <a:off x="1143000" y="2895600"/>
              <a:ext cx="415925" cy="167005"/>
            </a:xfrm>
            <a:custGeom>
              <a:avLst/>
              <a:gdLst/>
              <a:ahLst/>
              <a:cxnLst/>
              <a:rect l="l" t="t" r="r" b="b"/>
              <a:pathLst>
                <a:path w="415925" h="167005">
                  <a:moveTo>
                    <a:pt x="0" y="84074"/>
                  </a:moveTo>
                  <a:lnTo>
                    <a:pt x="13295" y="91989"/>
                  </a:lnTo>
                  <a:lnTo>
                    <a:pt x="26590" y="99583"/>
                  </a:lnTo>
                  <a:lnTo>
                    <a:pt x="39290" y="107773"/>
                  </a:lnTo>
                  <a:lnTo>
                    <a:pt x="50800" y="117475"/>
                  </a:lnTo>
                  <a:lnTo>
                    <a:pt x="59357" y="130708"/>
                  </a:lnTo>
                  <a:lnTo>
                    <a:pt x="65682" y="146192"/>
                  </a:lnTo>
                  <a:lnTo>
                    <a:pt x="72900" y="159605"/>
                  </a:lnTo>
                  <a:lnTo>
                    <a:pt x="84137" y="166624"/>
                  </a:lnTo>
                  <a:lnTo>
                    <a:pt x="97408" y="164157"/>
                  </a:lnTo>
                  <a:lnTo>
                    <a:pt x="109339" y="154797"/>
                  </a:lnTo>
                  <a:lnTo>
                    <a:pt x="120972" y="143031"/>
                  </a:lnTo>
                  <a:lnTo>
                    <a:pt x="133350" y="133350"/>
                  </a:lnTo>
                  <a:lnTo>
                    <a:pt x="145520" y="128154"/>
                  </a:lnTo>
                  <a:lnTo>
                    <a:pt x="158130" y="124174"/>
                  </a:lnTo>
                  <a:lnTo>
                    <a:pt x="171051" y="120812"/>
                  </a:lnTo>
                  <a:lnTo>
                    <a:pt x="184150" y="117475"/>
                  </a:lnTo>
                  <a:lnTo>
                    <a:pt x="195708" y="72098"/>
                  </a:lnTo>
                  <a:lnTo>
                    <a:pt x="205184" y="41449"/>
                  </a:lnTo>
                  <a:lnTo>
                    <a:pt x="224780" y="19444"/>
                  </a:lnTo>
                  <a:lnTo>
                    <a:pt x="266700" y="0"/>
                  </a:lnTo>
                  <a:lnTo>
                    <a:pt x="318144" y="22123"/>
                  </a:lnTo>
                  <a:lnTo>
                    <a:pt x="352028" y="46212"/>
                  </a:lnTo>
                  <a:lnTo>
                    <a:pt x="380553" y="76563"/>
                  </a:lnTo>
                  <a:lnTo>
                    <a:pt x="415925" y="117475"/>
                  </a:lnTo>
                </a:path>
              </a:pathLst>
            </a:custGeom>
            <a:ln w="38100">
              <a:solidFill>
                <a:srgbClr val="000000"/>
              </a:solidFill>
            </a:ln>
          </p:spPr>
          <p:txBody>
            <a:bodyPr wrap="square" lIns="0" tIns="0" rIns="0" bIns="0" rtlCol="0"/>
            <a:lstStyle/>
            <a:p>
              <a:endParaRPr/>
            </a:p>
          </p:txBody>
        </p:sp>
        <p:pic>
          <p:nvPicPr>
            <p:cNvPr id="17" name="object 17"/>
            <p:cNvPicPr/>
            <p:nvPr/>
          </p:nvPicPr>
          <p:blipFill>
            <a:blip r:embed="rId7" cstate="print"/>
            <a:stretch>
              <a:fillRect/>
            </a:stretch>
          </p:blipFill>
          <p:spPr>
            <a:xfrm>
              <a:off x="2509837" y="3119437"/>
              <a:ext cx="85725" cy="161925"/>
            </a:xfrm>
            <a:prstGeom prst="rect">
              <a:avLst/>
            </a:prstGeom>
          </p:spPr>
        </p:pic>
        <p:pic>
          <p:nvPicPr>
            <p:cNvPr id="18" name="object 18"/>
            <p:cNvPicPr/>
            <p:nvPr/>
          </p:nvPicPr>
          <p:blipFill>
            <a:blip r:embed="rId7" cstate="print"/>
            <a:stretch>
              <a:fillRect/>
            </a:stretch>
          </p:blipFill>
          <p:spPr>
            <a:xfrm>
              <a:off x="2814637" y="3271837"/>
              <a:ext cx="85725" cy="161925"/>
            </a:xfrm>
            <a:prstGeom prst="rect">
              <a:avLst/>
            </a:prstGeom>
          </p:spPr>
        </p:pic>
        <p:pic>
          <p:nvPicPr>
            <p:cNvPr id="19" name="object 19"/>
            <p:cNvPicPr/>
            <p:nvPr/>
          </p:nvPicPr>
          <p:blipFill>
            <a:blip r:embed="rId7" cstate="print"/>
            <a:stretch>
              <a:fillRect/>
            </a:stretch>
          </p:blipFill>
          <p:spPr>
            <a:xfrm>
              <a:off x="1900237" y="2814637"/>
              <a:ext cx="85725" cy="161925"/>
            </a:xfrm>
            <a:prstGeom prst="rect">
              <a:avLst/>
            </a:prstGeom>
          </p:spPr>
        </p:pic>
        <p:pic>
          <p:nvPicPr>
            <p:cNvPr id="20" name="object 20"/>
            <p:cNvPicPr/>
            <p:nvPr/>
          </p:nvPicPr>
          <p:blipFill>
            <a:blip r:embed="rId7" cstate="print"/>
            <a:stretch>
              <a:fillRect/>
            </a:stretch>
          </p:blipFill>
          <p:spPr>
            <a:xfrm>
              <a:off x="1671637" y="2738437"/>
              <a:ext cx="85725" cy="161925"/>
            </a:xfrm>
            <a:prstGeom prst="rect">
              <a:avLst/>
            </a:prstGeom>
          </p:spPr>
        </p:pic>
        <p:pic>
          <p:nvPicPr>
            <p:cNvPr id="21" name="object 21"/>
            <p:cNvPicPr/>
            <p:nvPr/>
          </p:nvPicPr>
          <p:blipFill>
            <a:blip r:embed="rId8" cstate="print"/>
            <a:stretch>
              <a:fillRect/>
            </a:stretch>
          </p:blipFill>
          <p:spPr>
            <a:xfrm>
              <a:off x="1062037" y="2814637"/>
              <a:ext cx="85725" cy="161925"/>
            </a:xfrm>
            <a:prstGeom prst="rect">
              <a:avLst/>
            </a:prstGeom>
          </p:spPr>
        </p:pic>
        <p:pic>
          <p:nvPicPr>
            <p:cNvPr id="22" name="object 22"/>
            <p:cNvPicPr/>
            <p:nvPr/>
          </p:nvPicPr>
          <p:blipFill>
            <a:blip r:embed="rId7" cstate="print"/>
            <a:stretch>
              <a:fillRect/>
            </a:stretch>
          </p:blipFill>
          <p:spPr>
            <a:xfrm>
              <a:off x="1519237" y="2967037"/>
              <a:ext cx="85725" cy="161925"/>
            </a:xfrm>
            <a:prstGeom prst="rect">
              <a:avLst/>
            </a:prstGeom>
          </p:spPr>
        </p:pic>
        <p:pic>
          <p:nvPicPr>
            <p:cNvPr id="23" name="object 23"/>
            <p:cNvPicPr/>
            <p:nvPr/>
          </p:nvPicPr>
          <p:blipFill>
            <a:blip r:embed="rId7" cstate="print"/>
            <a:stretch>
              <a:fillRect/>
            </a:stretch>
          </p:blipFill>
          <p:spPr>
            <a:xfrm>
              <a:off x="2433637" y="2662237"/>
              <a:ext cx="85725" cy="161925"/>
            </a:xfrm>
            <a:prstGeom prst="rect">
              <a:avLst/>
            </a:prstGeom>
          </p:spPr>
        </p:pic>
        <p:pic>
          <p:nvPicPr>
            <p:cNvPr id="24" name="object 24"/>
            <p:cNvPicPr/>
            <p:nvPr/>
          </p:nvPicPr>
          <p:blipFill>
            <a:blip r:embed="rId7" cstate="print"/>
            <a:stretch>
              <a:fillRect/>
            </a:stretch>
          </p:blipFill>
          <p:spPr>
            <a:xfrm>
              <a:off x="2738437" y="2738437"/>
              <a:ext cx="85725" cy="161925"/>
            </a:xfrm>
            <a:prstGeom prst="rect">
              <a:avLst/>
            </a:prstGeom>
          </p:spPr>
        </p:pic>
        <p:pic>
          <p:nvPicPr>
            <p:cNvPr id="25" name="object 25"/>
            <p:cNvPicPr/>
            <p:nvPr/>
          </p:nvPicPr>
          <p:blipFill>
            <a:blip r:embed="rId7" cstate="print"/>
            <a:stretch>
              <a:fillRect/>
            </a:stretch>
          </p:blipFill>
          <p:spPr>
            <a:xfrm>
              <a:off x="2509837" y="2128837"/>
              <a:ext cx="85725" cy="161925"/>
            </a:xfrm>
            <a:prstGeom prst="rect">
              <a:avLst/>
            </a:prstGeom>
          </p:spPr>
        </p:pic>
        <p:pic>
          <p:nvPicPr>
            <p:cNvPr id="26" name="object 26"/>
            <p:cNvPicPr/>
            <p:nvPr/>
          </p:nvPicPr>
          <p:blipFill>
            <a:blip r:embed="rId7" cstate="print"/>
            <a:stretch>
              <a:fillRect/>
            </a:stretch>
          </p:blipFill>
          <p:spPr>
            <a:xfrm>
              <a:off x="2052637" y="2052637"/>
              <a:ext cx="85725" cy="161925"/>
            </a:xfrm>
            <a:prstGeom prst="rect">
              <a:avLst/>
            </a:prstGeom>
          </p:spPr>
        </p:pic>
        <p:pic>
          <p:nvPicPr>
            <p:cNvPr id="27" name="object 27"/>
            <p:cNvPicPr/>
            <p:nvPr/>
          </p:nvPicPr>
          <p:blipFill>
            <a:blip r:embed="rId9" cstate="print"/>
            <a:stretch>
              <a:fillRect/>
            </a:stretch>
          </p:blipFill>
          <p:spPr>
            <a:xfrm>
              <a:off x="1214437" y="2509837"/>
              <a:ext cx="85725" cy="161925"/>
            </a:xfrm>
            <a:prstGeom prst="rect">
              <a:avLst/>
            </a:prstGeom>
          </p:spPr>
        </p:pic>
        <p:pic>
          <p:nvPicPr>
            <p:cNvPr id="28" name="object 28"/>
            <p:cNvPicPr/>
            <p:nvPr/>
          </p:nvPicPr>
          <p:blipFill>
            <a:blip r:embed="rId8" cstate="print"/>
            <a:stretch>
              <a:fillRect/>
            </a:stretch>
          </p:blipFill>
          <p:spPr>
            <a:xfrm>
              <a:off x="985837" y="2433637"/>
              <a:ext cx="85725" cy="161925"/>
            </a:xfrm>
            <a:prstGeom prst="rect">
              <a:avLst/>
            </a:prstGeom>
          </p:spPr>
        </p:pic>
        <p:sp>
          <p:nvSpPr>
            <p:cNvPr id="29" name="object 29"/>
            <p:cNvSpPr/>
            <p:nvPr/>
          </p:nvSpPr>
          <p:spPr>
            <a:xfrm>
              <a:off x="1295400" y="3352800"/>
              <a:ext cx="415925" cy="167005"/>
            </a:xfrm>
            <a:custGeom>
              <a:avLst/>
              <a:gdLst/>
              <a:ahLst/>
              <a:cxnLst/>
              <a:rect l="l" t="t" r="r" b="b"/>
              <a:pathLst>
                <a:path w="415925" h="167004">
                  <a:moveTo>
                    <a:pt x="0" y="84074"/>
                  </a:moveTo>
                  <a:lnTo>
                    <a:pt x="13259" y="91989"/>
                  </a:lnTo>
                  <a:lnTo>
                    <a:pt x="26543" y="99583"/>
                  </a:lnTo>
                  <a:lnTo>
                    <a:pt x="39254" y="107773"/>
                  </a:lnTo>
                  <a:lnTo>
                    <a:pt x="50800" y="117475"/>
                  </a:lnTo>
                  <a:lnTo>
                    <a:pt x="59320" y="130708"/>
                  </a:lnTo>
                  <a:lnTo>
                    <a:pt x="65627" y="146192"/>
                  </a:lnTo>
                  <a:lnTo>
                    <a:pt x="72838" y="159605"/>
                  </a:lnTo>
                  <a:lnTo>
                    <a:pt x="84074" y="166624"/>
                  </a:lnTo>
                  <a:lnTo>
                    <a:pt x="97345" y="164103"/>
                  </a:lnTo>
                  <a:lnTo>
                    <a:pt x="109283" y="154749"/>
                  </a:lnTo>
                  <a:lnTo>
                    <a:pt x="120935" y="143013"/>
                  </a:lnTo>
                  <a:lnTo>
                    <a:pt x="133350" y="133350"/>
                  </a:lnTo>
                  <a:lnTo>
                    <a:pt x="145520" y="128154"/>
                  </a:lnTo>
                  <a:lnTo>
                    <a:pt x="158130" y="124174"/>
                  </a:lnTo>
                  <a:lnTo>
                    <a:pt x="171051" y="120812"/>
                  </a:lnTo>
                  <a:lnTo>
                    <a:pt x="184150" y="117475"/>
                  </a:lnTo>
                  <a:lnTo>
                    <a:pt x="195708" y="72098"/>
                  </a:lnTo>
                  <a:lnTo>
                    <a:pt x="205184" y="41449"/>
                  </a:lnTo>
                  <a:lnTo>
                    <a:pt x="224780" y="19444"/>
                  </a:lnTo>
                  <a:lnTo>
                    <a:pt x="266700" y="0"/>
                  </a:lnTo>
                  <a:lnTo>
                    <a:pt x="318144" y="22123"/>
                  </a:lnTo>
                  <a:lnTo>
                    <a:pt x="352028" y="46212"/>
                  </a:lnTo>
                  <a:lnTo>
                    <a:pt x="380553" y="76563"/>
                  </a:lnTo>
                  <a:lnTo>
                    <a:pt x="415925" y="117475"/>
                  </a:lnTo>
                </a:path>
              </a:pathLst>
            </a:custGeom>
            <a:ln w="28575">
              <a:solidFill>
                <a:srgbClr val="000000"/>
              </a:solidFill>
            </a:ln>
          </p:spPr>
          <p:txBody>
            <a:bodyPr wrap="square" lIns="0" tIns="0" rIns="0" bIns="0" rtlCol="0"/>
            <a:lstStyle/>
            <a:p>
              <a:endParaRPr/>
            </a:p>
          </p:txBody>
        </p:sp>
        <p:pic>
          <p:nvPicPr>
            <p:cNvPr id="30" name="object 30"/>
            <p:cNvPicPr/>
            <p:nvPr/>
          </p:nvPicPr>
          <p:blipFill>
            <a:blip r:embed="rId9" cstate="print"/>
            <a:stretch>
              <a:fillRect/>
            </a:stretch>
          </p:blipFill>
          <p:spPr>
            <a:xfrm>
              <a:off x="1214437" y="3348037"/>
              <a:ext cx="85725" cy="161925"/>
            </a:xfrm>
            <a:prstGeom prst="rect">
              <a:avLst/>
            </a:prstGeom>
          </p:spPr>
        </p:pic>
        <p:pic>
          <p:nvPicPr>
            <p:cNvPr id="31" name="object 31"/>
            <p:cNvPicPr/>
            <p:nvPr/>
          </p:nvPicPr>
          <p:blipFill>
            <a:blip r:embed="rId7" cstate="print"/>
            <a:stretch>
              <a:fillRect/>
            </a:stretch>
          </p:blipFill>
          <p:spPr>
            <a:xfrm>
              <a:off x="1671637" y="3424237"/>
              <a:ext cx="85725" cy="161925"/>
            </a:xfrm>
            <a:prstGeom prst="rect">
              <a:avLst/>
            </a:prstGeom>
          </p:spPr>
        </p:pic>
        <p:sp>
          <p:nvSpPr>
            <p:cNvPr id="32" name="object 32"/>
            <p:cNvSpPr/>
            <p:nvPr/>
          </p:nvSpPr>
          <p:spPr>
            <a:xfrm>
              <a:off x="1066800" y="1981200"/>
              <a:ext cx="76200" cy="152400"/>
            </a:xfrm>
            <a:custGeom>
              <a:avLst/>
              <a:gdLst/>
              <a:ahLst/>
              <a:cxnLst/>
              <a:rect l="l" t="t" r="r" b="b"/>
              <a:pathLst>
                <a:path w="76200" h="152400">
                  <a:moveTo>
                    <a:pt x="38100" y="0"/>
                  </a:moveTo>
                  <a:lnTo>
                    <a:pt x="23268" y="5994"/>
                  </a:lnTo>
                  <a:lnTo>
                    <a:pt x="11158" y="22336"/>
                  </a:lnTo>
                  <a:lnTo>
                    <a:pt x="2993" y="46559"/>
                  </a:lnTo>
                  <a:lnTo>
                    <a:pt x="0" y="76200"/>
                  </a:lnTo>
                  <a:lnTo>
                    <a:pt x="2993" y="105840"/>
                  </a:lnTo>
                  <a:lnTo>
                    <a:pt x="11158" y="130063"/>
                  </a:lnTo>
                  <a:lnTo>
                    <a:pt x="23268" y="146405"/>
                  </a:lnTo>
                  <a:lnTo>
                    <a:pt x="38100" y="152400"/>
                  </a:lnTo>
                  <a:lnTo>
                    <a:pt x="52931" y="146405"/>
                  </a:lnTo>
                  <a:lnTo>
                    <a:pt x="65041" y="130063"/>
                  </a:lnTo>
                  <a:lnTo>
                    <a:pt x="73206" y="105840"/>
                  </a:lnTo>
                  <a:lnTo>
                    <a:pt x="76200" y="76200"/>
                  </a:lnTo>
                  <a:lnTo>
                    <a:pt x="73206" y="46559"/>
                  </a:lnTo>
                  <a:lnTo>
                    <a:pt x="65041" y="22336"/>
                  </a:lnTo>
                  <a:lnTo>
                    <a:pt x="52931" y="5994"/>
                  </a:lnTo>
                  <a:lnTo>
                    <a:pt x="38100" y="0"/>
                  </a:lnTo>
                  <a:close/>
                </a:path>
              </a:pathLst>
            </a:custGeom>
            <a:solidFill>
              <a:srgbClr val="FF3300"/>
            </a:solidFill>
          </p:spPr>
          <p:txBody>
            <a:bodyPr wrap="square" lIns="0" tIns="0" rIns="0" bIns="0" rtlCol="0"/>
            <a:lstStyle/>
            <a:p>
              <a:endParaRPr/>
            </a:p>
          </p:txBody>
        </p:sp>
        <p:sp>
          <p:nvSpPr>
            <p:cNvPr id="33" name="object 33"/>
            <p:cNvSpPr/>
            <p:nvPr/>
          </p:nvSpPr>
          <p:spPr>
            <a:xfrm>
              <a:off x="1066800" y="1981200"/>
              <a:ext cx="76200" cy="152400"/>
            </a:xfrm>
            <a:custGeom>
              <a:avLst/>
              <a:gdLst/>
              <a:ahLst/>
              <a:cxnLst/>
              <a:rect l="l" t="t" r="r" b="b"/>
              <a:pathLst>
                <a:path w="76200" h="152400">
                  <a:moveTo>
                    <a:pt x="0" y="76200"/>
                  </a:moveTo>
                  <a:lnTo>
                    <a:pt x="2993" y="46559"/>
                  </a:lnTo>
                  <a:lnTo>
                    <a:pt x="11158" y="22336"/>
                  </a:lnTo>
                  <a:lnTo>
                    <a:pt x="23268" y="5994"/>
                  </a:lnTo>
                  <a:lnTo>
                    <a:pt x="38100" y="0"/>
                  </a:lnTo>
                  <a:lnTo>
                    <a:pt x="52931" y="5994"/>
                  </a:lnTo>
                  <a:lnTo>
                    <a:pt x="65041" y="22336"/>
                  </a:lnTo>
                  <a:lnTo>
                    <a:pt x="73206" y="46559"/>
                  </a:lnTo>
                  <a:lnTo>
                    <a:pt x="76200" y="76200"/>
                  </a:lnTo>
                  <a:lnTo>
                    <a:pt x="73206" y="105840"/>
                  </a:lnTo>
                  <a:lnTo>
                    <a:pt x="65041" y="130063"/>
                  </a:lnTo>
                  <a:lnTo>
                    <a:pt x="52931" y="146405"/>
                  </a:lnTo>
                  <a:lnTo>
                    <a:pt x="38100" y="152400"/>
                  </a:lnTo>
                  <a:lnTo>
                    <a:pt x="23268" y="146405"/>
                  </a:lnTo>
                  <a:lnTo>
                    <a:pt x="11158" y="130063"/>
                  </a:lnTo>
                  <a:lnTo>
                    <a:pt x="2993" y="105840"/>
                  </a:lnTo>
                  <a:lnTo>
                    <a:pt x="0" y="76200"/>
                  </a:lnTo>
                  <a:close/>
                </a:path>
              </a:pathLst>
            </a:custGeom>
            <a:ln w="9525">
              <a:solidFill>
                <a:srgbClr val="000000"/>
              </a:solidFill>
            </a:ln>
          </p:spPr>
          <p:txBody>
            <a:bodyPr wrap="square" lIns="0" tIns="0" rIns="0" bIns="0" rtlCol="0"/>
            <a:lstStyle/>
            <a:p>
              <a:endParaRPr/>
            </a:p>
          </p:txBody>
        </p:sp>
        <p:pic>
          <p:nvPicPr>
            <p:cNvPr id="34" name="object 34"/>
            <p:cNvPicPr/>
            <p:nvPr/>
          </p:nvPicPr>
          <p:blipFill>
            <a:blip r:embed="rId8" cstate="print"/>
            <a:stretch>
              <a:fillRect/>
            </a:stretch>
          </p:blipFill>
          <p:spPr>
            <a:xfrm>
              <a:off x="833437" y="1900237"/>
              <a:ext cx="85725" cy="161925"/>
            </a:xfrm>
            <a:prstGeom prst="rect">
              <a:avLst/>
            </a:prstGeom>
          </p:spPr>
        </p:pic>
        <p:pic>
          <p:nvPicPr>
            <p:cNvPr id="35" name="object 35"/>
            <p:cNvPicPr/>
            <p:nvPr/>
          </p:nvPicPr>
          <p:blipFill>
            <a:blip r:embed="rId7" cstate="print"/>
            <a:stretch>
              <a:fillRect/>
            </a:stretch>
          </p:blipFill>
          <p:spPr>
            <a:xfrm>
              <a:off x="1290637" y="2205037"/>
              <a:ext cx="85725" cy="161925"/>
            </a:xfrm>
            <a:prstGeom prst="rect">
              <a:avLst/>
            </a:prstGeom>
          </p:spPr>
        </p:pic>
        <p:sp>
          <p:nvSpPr>
            <p:cNvPr id="36" name="object 36"/>
            <p:cNvSpPr/>
            <p:nvPr/>
          </p:nvSpPr>
          <p:spPr>
            <a:xfrm>
              <a:off x="990600" y="2133600"/>
              <a:ext cx="76200" cy="152400"/>
            </a:xfrm>
            <a:custGeom>
              <a:avLst/>
              <a:gdLst/>
              <a:ahLst/>
              <a:cxnLst/>
              <a:rect l="l" t="t" r="r" b="b"/>
              <a:pathLst>
                <a:path w="76200" h="152400">
                  <a:moveTo>
                    <a:pt x="38100" y="0"/>
                  </a:moveTo>
                  <a:lnTo>
                    <a:pt x="23268" y="5994"/>
                  </a:lnTo>
                  <a:lnTo>
                    <a:pt x="11158" y="22336"/>
                  </a:lnTo>
                  <a:lnTo>
                    <a:pt x="2993" y="46559"/>
                  </a:lnTo>
                  <a:lnTo>
                    <a:pt x="0" y="76200"/>
                  </a:lnTo>
                  <a:lnTo>
                    <a:pt x="2993" y="105840"/>
                  </a:lnTo>
                  <a:lnTo>
                    <a:pt x="11158" y="130063"/>
                  </a:lnTo>
                  <a:lnTo>
                    <a:pt x="23268" y="146405"/>
                  </a:lnTo>
                  <a:lnTo>
                    <a:pt x="38100" y="152400"/>
                  </a:lnTo>
                  <a:lnTo>
                    <a:pt x="52931" y="146405"/>
                  </a:lnTo>
                  <a:lnTo>
                    <a:pt x="65041" y="130063"/>
                  </a:lnTo>
                  <a:lnTo>
                    <a:pt x="73206" y="105840"/>
                  </a:lnTo>
                  <a:lnTo>
                    <a:pt x="76200" y="76200"/>
                  </a:lnTo>
                  <a:lnTo>
                    <a:pt x="73206" y="46559"/>
                  </a:lnTo>
                  <a:lnTo>
                    <a:pt x="65041" y="22336"/>
                  </a:lnTo>
                  <a:lnTo>
                    <a:pt x="52931" y="5994"/>
                  </a:lnTo>
                  <a:lnTo>
                    <a:pt x="38100" y="0"/>
                  </a:lnTo>
                  <a:close/>
                </a:path>
              </a:pathLst>
            </a:custGeom>
            <a:solidFill>
              <a:srgbClr val="FF3300"/>
            </a:solidFill>
          </p:spPr>
          <p:txBody>
            <a:bodyPr wrap="square" lIns="0" tIns="0" rIns="0" bIns="0" rtlCol="0"/>
            <a:lstStyle/>
            <a:p>
              <a:endParaRPr/>
            </a:p>
          </p:txBody>
        </p:sp>
        <p:sp>
          <p:nvSpPr>
            <p:cNvPr id="37" name="object 37"/>
            <p:cNvSpPr/>
            <p:nvPr/>
          </p:nvSpPr>
          <p:spPr>
            <a:xfrm>
              <a:off x="990600" y="2133600"/>
              <a:ext cx="76200" cy="152400"/>
            </a:xfrm>
            <a:custGeom>
              <a:avLst/>
              <a:gdLst/>
              <a:ahLst/>
              <a:cxnLst/>
              <a:rect l="l" t="t" r="r" b="b"/>
              <a:pathLst>
                <a:path w="76200" h="152400">
                  <a:moveTo>
                    <a:pt x="0" y="76200"/>
                  </a:moveTo>
                  <a:lnTo>
                    <a:pt x="2993" y="46559"/>
                  </a:lnTo>
                  <a:lnTo>
                    <a:pt x="11158" y="22336"/>
                  </a:lnTo>
                  <a:lnTo>
                    <a:pt x="23268" y="5994"/>
                  </a:lnTo>
                  <a:lnTo>
                    <a:pt x="38100" y="0"/>
                  </a:lnTo>
                  <a:lnTo>
                    <a:pt x="52931" y="5994"/>
                  </a:lnTo>
                  <a:lnTo>
                    <a:pt x="65041" y="22336"/>
                  </a:lnTo>
                  <a:lnTo>
                    <a:pt x="73206" y="46559"/>
                  </a:lnTo>
                  <a:lnTo>
                    <a:pt x="76200" y="76200"/>
                  </a:lnTo>
                  <a:lnTo>
                    <a:pt x="73206" y="105840"/>
                  </a:lnTo>
                  <a:lnTo>
                    <a:pt x="65041" y="130063"/>
                  </a:lnTo>
                  <a:lnTo>
                    <a:pt x="52931" y="146405"/>
                  </a:lnTo>
                  <a:lnTo>
                    <a:pt x="38100" y="152400"/>
                  </a:lnTo>
                  <a:lnTo>
                    <a:pt x="23268" y="146405"/>
                  </a:lnTo>
                  <a:lnTo>
                    <a:pt x="11158" y="130063"/>
                  </a:lnTo>
                  <a:lnTo>
                    <a:pt x="2993" y="105840"/>
                  </a:lnTo>
                  <a:lnTo>
                    <a:pt x="0" y="76200"/>
                  </a:lnTo>
                  <a:close/>
                </a:path>
              </a:pathLst>
            </a:custGeom>
            <a:ln w="9525">
              <a:solidFill>
                <a:srgbClr val="000000"/>
              </a:solidFill>
            </a:ln>
          </p:spPr>
          <p:txBody>
            <a:bodyPr wrap="square" lIns="0" tIns="0" rIns="0" bIns="0" rtlCol="0"/>
            <a:lstStyle/>
            <a:p>
              <a:endParaRPr/>
            </a:p>
          </p:txBody>
        </p:sp>
        <p:pic>
          <p:nvPicPr>
            <p:cNvPr id="38" name="object 38"/>
            <p:cNvPicPr/>
            <p:nvPr/>
          </p:nvPicPr>
          <p:blipFill>
            <a:blip r:embed="rId7" cstate="print"/>
            <a:stretch>
              <a:fillRect/>
            </a:stretch>
          </p:blipFill>
          <p:spPr>
            <a:xfrm>
              <a:off x="1366837" y="1900237"/>
              <a:ext cx="85725" cy="161925"/>
            </a:xfrm>
            <a:prstGeom prst="rect">
              <a:avLst/>
            </a:prstGeom>
          </p:spPr>
        </p:pic>
        <p:pic>
          <p:nvPicPr>
            <p:cNvPr id="39" name="object 39"/>
            <p:cNvPicPr/>
            <p:nvPr/>
          </p:nvPicPr>
          <p:blipFill>
            <a:blip r:embed="rId7" cstate="print"/>
            <a:stretch>
              <a:fillRect/>
            </a:stretch>
          </p:blipFill>
          <p:spPr>
            <a:xfrm>
              <a:off x="2128837" y="2433637"/>
              <a:ext cx="85725" cy="161925"/>
            </a:xfrm>
            <a:prstGeom prst="rect">
              <a:avLst/>
            </a:prstGeom>
          </p:spPr>
        </p:pic>
        <p:pic>
          <p:nvPicPr>
            <p:cNvPr id="40" name="object 40"/>
            <p:cNvPicPr/>
            <p:nvPr/>
          </p:nvPicPr>
          <p:blipFill>
            <a:blip r:embed="rId7" cstate="print"/>
            <a:stretch>
              <a:fillRect/>
            </a:stretch>
          </p:blipFill>
          <p:spPr>
            <a:xfrm>
              <a:off x="1824037" y="2052637"/>
              <a:ext cx="85725" cy="161925"/>
            </a:xfrm>
            <a:prstGeom prst="rect">
              <a:avLst/>
            </a:prstGeom>
          </p:spPr>
        </p:pic>
        <p:pic>
          <p:nvPicPr>
            <p:cNvPr id="41" name="object 41"/>
            <p:cNvPicPr/>
            <p:nvPr/>
          </p:nvPicPr>
          <p:blipFill>
            <a:blip r:embed="rId7" cstate="print"/>
            <a:stretch>
              <a:fillRect/>
            </a:stretch>
          </p:blipFill>
          <p:spPr>
            <a:xfrm>
              <a:off x="1824037" y="2281237"/>
              <a:ext cx="85725" cy="161925"/>
            </a:xfrm>
            <a:prstGeom prst="rect">
              <a:avLst/>
            </a:prstGeom>
          </p:spPr>
        </p:pic>
        <p:sp>
          <p:nvSpPr>
            <p:cNvPr id="42" name="object 42"/>
            <p:cNvSpPr/>
            <p:nvPr/>
          </p:nvSpPr>
          <p:spPr>
            <a:xfrm>
              <a:off x="810412" y="3140201"/>
              <a:ext cx="285115" cy="305435"/>
            </a:xfrm>
            <a:custGeom>
              <a:avLst/>
              <a:gdLst/>
              <a:ahLst/>
              <a:cxnLst/>
              <a:rect l="l" t="t" r="r" b="b"/>
              <a:pathLst>
                <a:path w="285115" h="305435">
                  <a:moveTo>
                    <a:pt x="0" y="304926"/>
                  </a:moveTo>
                  <a:lnTo>
                    <a:pt x="14442" y="299432"/>
                  </a:lnTo>
                  <a:lnTo>
                    <a:pt x="28652" y="293735"/>
                  </a:lnTo>
                  <a:lnTo>
                    <a:pt x="42960" y="288871"/>
                  </a:lnTo>
                  <a:lnTo>
                    <a:pt x="57696" y="285876"/>
                  </a:lnTo>
                  <a:lnTo>
                    <a:pt x="73411" y="287428"/>
                  </a:lnTo>
                  <a:lnTo>
                    <a:pt x="89484" y="292100"/>
                  </a:lnTo>
                  <a:lnTo>
                    <a:pt x="104480" y="294770"/>
                  </a:lnTo>
                  <a:lnTo>
                    <a:pt x="116967" y="290322"/>
                  </a:lnTo>
                  <a:lnTo>
                    <a:pt x="123239" y="278360"/>
                  </a:lnTo>
                  <a:lnTo>
                    <a:pt x="123315" y="263207"/>
                  </a:lnTo>
                  <a:lnTo>
                    <a:pt x="121340" y="246816"/>
                  </a:lnTo>
                  <a:lnTo>
                    <a:pt x="121462" y="231139"/>
                  </a:lnTo>
                  <a:lnTo>
                    <a:pt x="124996" y="218380"/>
                  </a:lnTo>
                  <a:lnTo>
                    <a:pt x="129740" y="206025"/>
                  </a:lnTo>
                  <a:lnTo>
                    <a:pt x="135135" y="193813"/>
                  </a:lnTo>
                  <a:lnTo>
                    <a:pt x="140627" y="181483"/>
                  </a:lnTo>
                  <a:lnTo>
                    <a:pt x="112284" y="144182"/>
                  </a:lnTo>
                  <a:lnTo>
                    <a:pt x="94186" y="117681"/>
                  </a:lnTo>
                  <a:lnTo>
                    <a:pt x="89142" y="88632"/>
                  </a:lnTo>
                  <a:lnTo>
                    <a:pt x="99961" y="43687"/>
                  </a:lnTo>
                  <a:lnTo>
                    <a:pt x="149303" y="17234"/>
                  </a:lnTo>
                  <a:lnTo>
                    <a:pt x="189236" y="5699"/>
                  </a:lnTo>
                  <a:lnTo>
                    <a:pt x="230731" y="2236"/>
                  </a:lnTo>
                  <a:lnTo>
                    <a:pt x="284759" y="0"/>
                  </a:lnTo>
                </a:path>
              </a:pathLst>
            </a:custGeom>
            <a:ln w="28575">
              <a:solidFill>
                <a:srgbClr val="000000"/>
              </a:solidFill>
            </a:ln>
          </p:spPr>
          <p:txBody>
            <a:bodyPr wrap="square" lIns="0" tIns="0" rIns="0" bIns="0" rtlCol="0"/>
            <a:lstStyle/>
            <a:p>
              <a:endParaRPr/>
            </a:p>
          </p:txBody>
        </p:sp>
        <p:pic>
          <p:nvPicPr>
            <p:cNvPr id="43" name="object 43"/>
            <p:cNvPicPr/>
            <p:nvPr/>
          </p:nvPicPr>
          <p:blipFill>
            <a:blip r:embed="rId10" cstate="print"/>
            <a:stretch>
              <a:fillRect/>
            </a:stretch>
          </p:blipFill>
          <p:spPr>
            <a:xfrm>
              <a:off x="711532" y="3409981"/>
              <a:ext cx="137934" cy="120078"/>
            </a:xfrm>
            <a:prstGeom prst="rect">
              <a:avLst/>
            </a:prstGeom>
          </p:spPr>
        </p:pic>
        <p:pic>
          <p:nvPicPr>
            <p:cNvPr id="44" name="object 44"/>
            <p:cNvPicPr/>
            <p:nvPr/>
          </p:nvPicPr>
          <p:blipFill>
            <a:blip r:embed="rId11" cstate="print"/>
            <a:stretch>
              <a:fillRect/>
            </a:stretch>
          </p:blipFill>
          <p:spPr>
            <a:xfrm>
              <a:off x="1055532" y="3099339"/>
              <a:ext cx="137934" cy="120078"/>
            </a:xfrm>
            <a:prstGeom prst="rect">
              <a:avLst/>
            </a:prstGeom>
          </p:spPr>
        </p:pic>
        <p:sp>
          <p:nvSpPr>
            <p:cNvPr id="45" name="object 45"/>
            <p:cNvSpPr/>
            <p:nvPr/>
          </p:nvSpPr>
          <p:spPr>
            <a:xfrm>
              <a:off x="1905000" y="3124200"/>
              <a:ext cx="415925" cy="167005"/>
            </a:xfrm>
            <a:custGeom>
              <a:avLst/>
              <a:gdLst/>
              <a:ahLst/>
              <a:cxnLst/>
              <a:rect l="l" t="t" r="r" b="b"/>
              <a:pathLst>
                <a:path w="415925" h="167004">
                  <a:moveTo>
                    <a:pt x="0" y="84074"/>
                  </a:moveTo>
                  <a:lnTo>
                    <a:pt x="13259" y="91989"/>
                  </a:lnTo>
                  <a:lnTo>
                    <a:pt x="26543" y="99583"/>
                  </a:lnTo>
                  <a:lnTo>
                    <a:pt x="39254" y="107773"/>
                  </a:lnTo>
                  <a:lnTo>
                    <a:pt x="50800" y="117475"/>
                  </a:lnTo>
                  <a:lnTo>
                    <a:pt x="59320" y="130728"/>
                  </a:lnTo>
                  <a:lnTo>
                    <a:pt x="65627" y="146256"/>
                  </a:lnTo>
                  <a:lnTo>
                    <a:pt x="72838" y="159712"/>
                  </a:lnTo>
                  <a:lnTo>
                    <a:pt x="84074" y="166750"/>
                  </a:lnTo>
                  <a:lnTo>
                    <a:pt x="97345" y="164211"/>
                  </a:lnTo>
                  <a:lnTo>
                    <a:pt x="109283" y="154812"/>
                  </a:lnTo>
                  <a:lnTo>
                    <a:pt x="120935" y="143033"/>
                  </a:lnTo>
                  <a:lnTo>
                    <a:pt x="133350" y="133350"/>
                  </a:lnTo>
                  <a:lnTo>
                    <a:pt x="145520" y="128154"/>
                  </a:lnTo>
                  <a:lnTo>
                    <a:pt x="158130" y="124174"/>
                  </a:lnTo>
                  <a:lnTo>
                    <a:pt x="171051" y="120812"/>
                  </a:lnTo>
                  <a:lnTo>
                    <a:pt x="184150" y="117475"/>
                  </a:lnTo>
                  <a:lnTo>
                    <a:pt x="195708" y="72098"/>
                  </a:lnTo>
                  <a:lnTo>
                    <a:pt x="205184" y="41449"/>
                  </a:lnTo>
                  <a:lnTo>
                    <a:pt x="224780" y="19444"/>
                  </a:lnTo>
                  <a:lnTo>
                    <a:pt x="266700" y="0"/>
                  </a:lnTo>
                  <a:lnTo>
                    <a:pt x="318144" y="22123"/>
                  </a:lnTo>
                  <a:lnTo>
                    <a:pt x="352028" y="46212"/>
                  </a:lnTo>
                  <a:lnTo>
                    <a:pt x="380553" y="76563"/>
                  </a:lnTo>
                  <a:lnTo>
                    <a:pt x="415925" y="117475"/>
                  </a:lnTo>
                </a:path>
              </a:pathLst>
            </a:custGeom>
            <a:ln w="28575">
              <a:solidFill>
                <a:srgbClr val="000000"/>
              </a:solidFill>
            </a:ln>
          </p:spPr>
          <p:txBody>
            <a:bodyPr wrap="square" lIns="0" tIns="0" rIns="0" bIns="0" rtlCol="0"/>
            <a:lstStyle/>
            <a:p>
              <a:endParaRPr/>
            </a:p>
          </p:txBody>
        </p:sp>
        <p:pic>
          <p:nvPicPr>
            <p:cNvPr id="46" name="object 46"/>
            <p:cNvPicPr/>
            <p:nvPr/>
          </p:nvPicPr>
          <p:blipFill>
            <a:blip r:embed="rId7" cstate="print"/>
            <a:stretch>
              <a:fillRect/>
            </a:stretch>
          </p:blipFill>
          <p:spPr>
            <a:xfrm>
              <a:off x="1824037" y="3119437"/>
              <a:ext cx="85725" cy="161925"/>
            </a:xfrm>
            <a:prstGeom prst="rect">
              <a:avLst/>
            </a:prstGeom>
          </p:spPr>
        </p:pic>
        <p:pic>
          <p:nvPicPr>
            <p:cNvPr id="47" name="object 47"/>
            <p:cNvPicPr/>
            <p:nvPr/>
          </p:nvPicPr>
          <p:blipFill>
            <a:blip r:embed="rId7" cstate="print"/>
            <a:stretch>
              <a:fillRect/>
            </a:stretch>
          </p:blipFill>
          <p:spPr>
            <a:xfrm>
              <a:off x="2281237" y="3195637"/>
              <a:ext cx="85725" cy="161925"/>
            </a:xfrm>
            <a:prstGeom prst="rect">
              <a:avLst/>
            </a:prstGeom>
          </p:spPr>
        </p:pic>
        <p:sp>
          <p:nvSpPr>
            <p:cNvPr id="48" name="object 48"/>
            <p:cNvSpPr/>
            <p:nvPr/>
          </p:nvSpPr>
          <p:spPr>
            <a:xfrm>
              <a:off x="2639186" y="2149601"/>
              <a:ext cx="285115" cy="305435"/>
            </a:xfrm>
            <a:custGeom>
              <a:avLst/>
              <a:gdLst/>
              <a:ahLst/>
              <a:cxnLst/>
              <a:rect l="l" t="t" r="r" b="b"/>
              <a:pathLst>
                <a:path w="285114" h="305435">
                  <a:moveTo>
                    <a:pt x="0" y="304926"/>
                  </a:moveTo>
                  <a:lnTo>
                    <a:pt x="14440" y="299432"/>
                  </a:lnTo>
                  <a:lnTo>
                    <a:pt x="28654" y="293735"/>
                  </a:lnTo>
                  <a:lnTo>
                    <a:pt x="42987" y="288871"/>
                  </a:lnTo>
                  <a:lnTo>
                    <a:pt x="57785" y="285876"/>
                  </a:lnTo>
                  <a:lnTo>
                    <a:pt x="73479" y="287428"/>
                  </a:lnTo>
                  <a:lnTo>
                    <a:pt x="89519" y="292100"/>
                  </a:lnTo>
                  <a:lnTo>
                    <a:pt x="104487" y="294770"/>
                  </a:lnTo>
                  <a:lnTo>
                    <a:pt x="116967" y="290322"/>
                  </a:lnTo>
                  <a:lnTo>
                    <a:pt x="123253" y="278360"/>
                  </a:lnTo>
                  <a:lnTo>
                    <a:pt x="123348" y="263207"/>
                  </a:lnTo>
                  <a:lnTo>
                    <a:pt x="121396" y="246816"/>
                  </a:lnTo>
                  <a:lnTo>
                    <a:pt x="121538" y="231139"/>
                  </a:lnTo>
                  <a:lnTo>
                    <a:pt x="125015" y="218380"/>
                  </a:lnTo>
                  <a:lnTo>
                    <a:pt x="129730" y="206025"/>
                  </a:lnTo>
                  <a:lnTo>
                    <a:pt x="135112" y="193813"/>
                  </a:lnTo>
                  <a:lnTo>
                    <a:pt x="140588" y="181483"/>
                  </a:lnTo>
                  <a:lnTo>
                    <a:pt x="112289" y="144182"/>
                  </a:lnTo>
                  <a:lnTo>
                    <a:pt x="94218" y="117681"/>
                  </a:lnTo>
                  <a:lnTo>
                    <a:pt x="89171" y="88632"/>
                  </a:lnTo>
                  <a:lnTo>
                    <a:pt x="99949" y="43687"/>
                  </a:lnTo>
                  <a:lnTo>
                    <a:pt x="149306" y="17234"/>
                  </a:lnTo>
                  <a:lnTo>
                    <a:pt x="189245" y="5699"/>
                  </a:lnTo>
                  <a:lnTo>
                    <a:pt x="230733" y="2236"/>
                  </a:lnTo>
                  <a:lnTo>
                    <a:pt x="284733" y="0"/>
                  </a:lnTo>
                </a:path>
              </a:pathLst>
            </a:custGeom>
            <a:ln w="28575">
              <a:solidFill>
                <a:srgbClr val="000000"/>
              </a:solidFill>
            </a:ln>
          </p:spPr>
          <p:txBody>
            <a:bodyPr wrap="square" lIns="0" tIns="0" rIns="0" bIns="0" rtlCol="0"/>
            <a:lstStyle/>
            <a:p>
              <a:endParaRPr/>
            </a:p>
          </p:txBody>
        </p:sp>
        <p:pic>
          <p:nvPicPr>
            <p:cNvPr id="49" name="object 49"/>
            <p:cNvPicPr/>
            <p:nvPr/>
          </p:nvPicPr>
          <p:blipFill>
            <a:blip r:embed="rId12" cstate="print"/>
            <a:stretch>
              <a:fillRect/>
            </a:stretch>
          </p:blipFill>
          <p:spPr>
            <a:xfrm>
              <a:off x="2540361" y="2419381"/>
              <a:ext cx="137959" cy="120078"/>
            </a:xfrm>
            <a:prstGeom prst="rect">
              <a:avLst/>
            </a:prstGeom>
          </p:spPr>
        </p:pic>
        <p:pic>
          <p:nvPicPr>
            <p:cNvPr id="50" name="object 50"/>
            <p:cNvPicPr/>
            <p:nvPr/>
          </p:nvPicPr>
          <p:blipFill>
            <a:blip r:embed="rId13" cstate="print"/>
            <a:stretch>
              <a:fillRect/>
            </a:stretch>
          </p:blipFill>
          <p:spPr>
            <a:xfrm>
              <a:off x="2884279" y="2108739"/>
              <a:ext cx="137959" cy="120078"/>
            </a:xfrm>
            <a:prstGeom prst="rect">
              <a:avLst/>
            </a:prstGeom>
          </p:spPr>
        </p:pic>
      </p:grpSp>
      <p:sp>
        <p:nvSpPr>
          <p:cNvPr id="52" name="object 52"/>
          <p:cNvSpPr txBox="1">
            <a:spLocks noGrp="1"/>
          </p:cNvSpPr>
          <p:nvPr>
            <p:ph type="title"/>
          </p:nvPr>
        </p:nvSpPr>
        <p:spPr>
          <a:xfrm>
            <a:off x="3295650" y="467479"/>
            <a:ext cx="2781935" cy="843280"/>
          </a:xfrm>
          <a:prstGeom prst="rect">
            <a:avLst/>
          </a:prstGeom>
        </p:spPr>
        <p:txBody>
          <a:bodyPr vert="horz" wrap="square" lIns="0" tIns="32384" rIns="0" bIns="0" rtlCol="0">
            <a:spAutoFit/>
          </a:bodyPr>
          <a:lstStyle/>
          <a:p>
            <a:pPr algn="ctr">
              <a:lnSpc>
                <a:spcPct val="100000"/>
              </a:lnSpc>
              <a:spcBef>
                <a:spcPts val="254"/>
              </a:spcBef>
            </a:pPr>
            <a:r>
              <a:rPr sz="1800" dirty="0">
                <a:solidFill>
                  <a:srgbClr val="000000"/>
                </a:solidFill>
                <a:latin typeface="Times New Roman"/>
                <a:cs typeface="Times New Roman"/>
              </a:rPr>
              <a:t>Classificazione</a:t>
            </a:r>
            <a:r>
              <a:rPr sz="1800" spc="-75" dirty="0">
                <a:solidFill>
                  <a:srgbClr val="000000"/>
                </a:solidFill>
                <a:latin typeface="Times New Roman"/>
                <a:cs typeface="Times New Roman"/>
              </a:rPr>
              <a:t> </a:t>
            </a:r>
            <a:r>
              <a:rPr sz="1800" dirty="0">
                <a:solidFill>
                  <a:srgbClr val="000000"/>
                </a:solidFill>
                <a:latin typeface="Times New Roman"/>
                <a:cs typeface="Times New Roman"/>
              </a:rPr>
              <a:t>in</a:t>
            </a:r>
            <a:r>
              <a:rPr sz="1800" spc="-45" dirty="0">
                <a:solidFill>
                  <a:srgbClr val="000000"/>
                </a:solidFill>
                <a:latin typeface="Times New Roman"/>
                <a:cs typeface="Times New Roman"/>
              </a:rPr>
              <a:t> </a:t>
            </a:r>
            <a:r>
              <a:rPr sz="1800" dirty="0">
                <a:solidFill>
                  <a:srgbClr val="000000"/>
                </a:solidFill>
                <a:latin typeface="Times New Roman"/>
                <a:cs typeface="Times New Roman"/>
              </a:rPr>
              <a:t>base</a:t>
            </a:r>
            <a:r>
              <a:rPr sz="1800" spc="-40" dirty="0">
                <a:solidFill>
                  <a:srgbClr val="000000"/>
                </a:solidFill>
                <a:latin typeface="Times New Roman"/>
                <a:cs typeface="Times New Roman"/>
              </a:rPr>
              <a:t> </a:t>
            </a:r>
            <a:r>
              <a:rPr sz="1800" spc="-50" dirty="0">
                <a:solidFill>
                  <a:srgbClr val="000000"/>
                </a:solidFill>
                <a:latin typeface="Times New Roman"/>
                <a:cs typeface="Times New Roman"/>
              </a:rPr>
              <a:t>a</a:t>
            </a:r>
            <a:endParaRPr sz="1800">
              <a:latin typeface="Times New Roman"/>
              <a:cs typeface="Times New Roman"/>
            </a:endParaRPr>
          </a:p>
          <a:p>
            <a:pPr algn="ctr">
              <a:lnSpc>
                <a:spcPct val="100000"/>
              </a:lnSpc>
              <a:spcBef>
                <a:spcPts val="280"/>
              </a:spcBef>
            </a:pPr>
            <a:r>
              <a:rPr sz="3200" spc="-10" dirty="0">
                <a:solidFill>
                  <a:srgbClr val="000000"/>
                </a:solidFill>
                <a:latin typeface="Times New Roman"/>
                <a:cs typeface="Times New Roman"/>
              </a:rPr>
              <a:t>MECCANISMO</a:t>
            </a:r>
            <a:endParaRPr sz="3200">
              <a:latin typeface="Times New Roman"/>
              <a:cs typeface="Times New Roman"/>
            </a:endParaRPr>
          </a:p>
        </p:txBody>
      </p:sp>
      <p:sp>
        <p:nvSpPr>
          <p:cNvPr id="53" name="object 53"/>
          <p:cNvSpPr txBox="1"/>
          <p:nvPr/>
        </p:nvSpPr>
        <p:spPr>
          <a:xfrm>
            <a:off x="520763" y="1443037"/>
            <a:ext cx="2819400" cy="5181600"/>
          </a:xfrm>
          <a:prstGeom prst="rect">
            <a:avLst/>
          </a:prstGeom>
          <a:ln w="9525">
            <a:solidFill>
              <a:srgbClr val="000000"/>
            </a:solidFill>
          </a:ln>
        </p:spPr>
        <p:txBody>
          <a:bodyPr vert="horz" wrap="square" lIns="0" tIns="0" rIns="0" bIns="0" rtlCol="0">
            <a:spAutoFit/>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spcBef>
                <a:spcPts val="30"/>
              </a:spcBef>
            </a:pPr>
            <a:endParaRPr sz="1550" dirty="0">
              <a:latin typeface="Times New Roman"/>
              <a:cs typeface="Times New Roman"/>
            </a:endParaRPr>
          </a:p>
          <a:p>
            <a:pPr marL="320040">
              <a:lnSpc>
                <a:spcPct val="100000"/>
              </a:lnSpc>
            </a:pPr>
            <a:r>
              <a:rPr sz="1800" dirty="0">
                <a:latin typeface="Times New Roman"/>
                <a:cs typeface="Times New Roman"/>
              </a:rPr>
              <a:t>Meccanismo</a:t>
            </a:r>
            <a:r>
              <a:rPr sz="1800" spc="-65" dirty="0">
                <a:latin typeface="Times New Roman"/>
                <a:cs typeface="Times New Roman"/>
              </a:rPr>
              <a:t> </a:t>
            </a:r>
            <a:r>
              <a:rPr sz="1800" dirty="0">
                <a:latin typeface="Times New Roman"/>
                <a:cs typeface="Times New Roman"/>
              </a:rPr>
              <a:t>a</a:t>
            </a:r>
            <a:r>
              <a:rPr sz="1800" spc="-55" dirty="0">
                <a:latin typeface="Times New Roman"/>
                <a:cs typeface="Times New Roman"/>
              </a:rPr>
              <a:t> </a:t>
            </a:r>
            <a:r>
              <a:rPr sz="1800" spc="-10" dirty="0">
                <a:solidFill>
                  <a:srgbClr val="FF3300"/>
                </a:solidFill>
                <a:latin typeface="Times New Roman"/>
                <a:cs typeface="Times New Roman"/>
              </a:rPr>
              <a:t>stadi</a:t>
            </a:r>
            <a:endParaRPr sz="1800" dirty="0">
              <a:latin typeface="Times New Roman"/>
              <a:cs typeface="Times New Roman"/>
            </a:endParaRPr>
          </a:p>
        </p:txBody>
      </p:sp>
      <p:grpSp>
        <p:nvGrpSpPr>
          <p:cNvPr id="54" name="object 54"/>
          <p:cNvGrpSpPr/>
          <p:nvPr/>
        </p:nvGrpSpPr>
        <p:grpSpPr>
          <a:xfrm>
            <a:off x="681037" y="2433637"/>
            <a:ext cx="2447925" cy="3286125"/>
            <a:chOff x="681037" y="2433637"/>
            <a:chExt cx="2447925" cy="3286125"/>
          </a:xfrm>
        </p:grpSpPr>
        <p:pic>
          <p:nvPicPr>
            <p:cNvPr id="55" name="object 55"/>
            <p:cNvPicPr/>
            <p:nvPr/>
          </p:nvPicPr>
          <p:blipFill>
            <a:blip r:embed="rId7" cstate="print"/>
            <a:stretch>
              <a:fillRect/>
            </a:stretch>
          </p:blipFill>
          <p:spPr>
            <a:xfrm>
              <a:off x="1900237" y="4414837"/>
              <a:ext cx="85725" cy="161925"/>
            </a:xfrm>
            <a:prstGeom prst="rect">
              <a:avLst/>
            </a:prstGeom>
          </p:spPr>
        </p:pic>
        <p:sp>
          <p:nvSpPr>
            <p:cNvPr id="56" name="object 56"/>
            <p:cNvSpPr/>
            <p:nvPr/>
          </p:nvSpPr>
          <p:spPr>
            <a:xfrm>
              <a:off x="685800" y="3886200"/>
              <a:ext cx="2438400" cy="1828800"/>
            </a:xfrm>
            <a:custGeom>
              <a:avLst/>
              <a:gdLst/>
              <a:ahLst/>
              <a:cxnLst/>
              <a:rect l="l" t="t" r="r" b="b"/>
              <a:pathLst>
                <a:path w="2438400" h="1828800">
                  <a:moveTo>
                    <a:pt x="0" y="1828800"/>
                  </a:moveTo>
                  <a:lnTo>
                    <a:pt x="2438400" y="1828800"/>
                  </a:lnTo>
                  <a:lnTo>
                    <a:pt x="2438400" y="0"/>
                  </a:lnTo>
                  <a:lnTo>
                    <a:pt x="0" y="0"/>
                  </a:lnTo>
                  <a:lnTo>
                    <a:pt x="0" y="1828800"/>
                  </a:lnTo>
                  <a:close/>
                </a:path>
              </a:pathLst>
            </a:custGeom>
            <a:ln w="9525">
              <a:solidFill>
                <a:srgbClr val="000000"/>
              </a:solidFill>
            </a:ln>
          </p:spPr>
          <p:txBody>
            <a:bodyPr wrap="square" lIns="0" tIns="0" rIns="0" bIns="0" rtlCol="0"/>
            <a:lstStyle/>
            <a:p>
              <a:endParaRPr/>
            </a:p>
          </p:txBody>
        </p:sp>
        <p:sp>
          <p:nvSpPr>
            <p:cNvPr id="57" name="object 57"/>
            <p:cNvSpPr/>
            <p:nvPr/>
          </p:nvSpPr>
          <p:spPr>
            <a:xfrm>
              <a:off x="928687" y="4046299"/>
              <a:ext cx="1945005" cy="1446530"/>
            </a:xfrm>
            <a:custGeom>
              <a:avLst/>
              <a:gdLst/>
              <a:ahLst/>
              <a:cxnLst/>
              <a:rect l="l" t="t" r="r" b="b"/>
              <a:pathLst>
                <a:path w="1945005" h="1446529">
                  <a:moveTo>
                    <a:pt x="0" y="174"/>
                  </a:moveTo>
                  <a:lnTo>
                    <a:pt x="6680" y="60176"/>
                  </a:lnTo>
                  <a:lnTo>
                    <a:pt x="12700" y="106976"/>
                  </a:lnTo>
                  <a:lnTo>
                    <a:pt x="43391" y="171756"/>
                  </a:lnTo>
                  <a:lnTo>
                    <a:pt x="78382" y="195125"/>
                  </a:lnTo>
                  <a:lnTo>
                    <a:pt x="133350" y="216074"/>
                  </a:lnTo>
                  <a:lnTo>
                    <a:pt x="169118" y="210181"/>
                  </a:lnTo>
                  <a:lnTo>
                    <a:pt x="236487" y="190678"/>
                  </a:lnTo>
                  <a:lnTo>
                    <a:pt x="291219" y="133494"/>
                  </a:lnTo>
                  <a:lnTo>
                    <a:pt x="306006" y="103585"/>
                  </a:lnTo>
                  <a:lnTo>
                    <a:pt x="302974" y="100367"/>
                  </a:lnTo>
                  <a:lnTo>
                    <a:pt x="298516" y="100481"/>
                  </a:lnTo>
                  <a:lnTo>
                    <a:pt x="296777" y="100556"/>
                  </a:lnTo>
                  <a:lnTo>
                    <a:pt x="301901" y="97222"/>
                  </a:lnTo>
                  <a:lnTo>
                    <a:pt x="318032" y="87110"/>
                  </a:lnTo>
                  <a:lnTo>
                    <a:pt x="349313" y="66849"/>
                  </a:lnTo>
                  <a:lnTo>
                    <a:pt x="383964" y="19059"/>
                  </a:lnTo>
                  <a:lnTo>
                    <a:pt x="409828" y="0"/>
                  </a:lnTo>
                  <a:lnTo>
                    <a:pt x="438360" y="10396"/>
                  </a:lnTo>
                  <a:lnTo>
                    <a:pt x="481012" y="50974"/>
                  </a:lnTo>
                  <a:lnTo>
                    <a:pt x="485304" y="63138"/>
                  </a:lnTo>
                  <a:lnTo>
                    <a:pt x="489156" y="75612"/>
                  </a:lnTo>
                  <a:lnTo>
                    <a:pt x="493317" y="88086"/>
                  </a:lnTo>
                  <a:lnTo>
                    <a:pt x="498538" y="100250"/>
                  </a:lnTo>
                  <a:lnTo>
                    <a:pt x="506648" y="112823"/>
                  </a:lnTo>
                  <a:lnTo>
                    <a:pt x="515794" y="124825"/>
                  </a:lnTo>
                  <a:lnTo>
                    <a:pt x="524631" y="136826"/>
                  </a:lnTo>
                  <a:lnTo>
                    <a:pt x="531812" y="149399"/>
                  </a:lnTo>
                  <a:lnTo>
                    <a:pt x="536971" y="165657"/>
                  </a:lnTo>
                  <a:lnTo>
                    <a:pt x="539750" y="182784"/>
                  </a:lnTo>
                  <a:lnTo>
                    <a:pt x="542528" y="199888"/>
                  </a:lnTo>
                  <a:lnTo>
                    <a:pt x="560141" y="245356"/>
                  </a:lnTo>
                  <a:lnTo>
                    <a:pt x="590335" y="300299"/>
                  </a:lnTo>
                  <a:lnTo>
                    <a:pt x="650537" y="328070"/>
                  </a:lnTo>
                  <a:lnTo>
                    <a:pt x="666781" y="334359"/>
                  </a:lnTo>
                  <a:lnTo>
                    <a:pt x="681835" y="344243"/>
                  </a:lnTo>
                  <a:lnTo>
                    <a:pt x="714438" y="366950"/>
                  </a:lnTo>
                  <a:lnTo>
                    <a:pt x="761095" y="356175"/>
                  </a:lnTo>
                  <a:lnTo>
                    <a:pt x="780510" y="351043"/>
                  </a:lnTo>
                  <a:lnTo>
                    <a:pt x="791876" y="349484"/>
                  </a:lnTo>
                  <a:lnTo>
                    <a:pt x="814387" y="349424"/>
                  </a:lnTo>
                </a:path>
                <a:path w="1945005" h="1446529">
                  <a:moveTo>
                    <a:pt x="565213" y="914574"/>
                  </a:moveTo>
                  <a:lnTo>
                    <a:pt x="611589" y="938783"/>
                  </a:lnTo>
                  <a:lnTo>
                    <a:pt x="657495" y="963257"/>
                  </a:lnTo>
                  <a:lnTo>
                    <a:pt x="703500" y="987202"/>
                  </a:lnTo>
                  <a:lnTo>
                    <a:pt x="750172" y="1009824"/>
                  </a:lnTo>
                  <a:lnTo>
                    <a:pt x="798079" y="1030329"/>
                  </a:lnTo>
                  <a:lnTo>
                    <a:pt x="847788" y="1047924"/>
                  </a:lnTo>
                  <a:lnTo>
                    <a:pt x="881322" y="1015928"/>
                  </a:lnTo>
                  <a:lnTo>
                    <a:pt x="918606" y="979884"/>
                  </a:lnTo>
                  <a:lnTo>
                    <a:pt x="953819" y="940554"/>
                  </a:lnTo>
                  <a:lnTo>
                    <a:pt x="981138" y="898699"/>
                  </a:lnTo>
                  <a:lnTo>
                    <a:pt x="1003819" y="848384"/>
                  </a:lnTo>
                  <a:lnTo>
                    <a:pt x="1020386" y="807330"/>
                  </a:lnTo>
                  <a:lnTo>
                    <a:pt x="1036875" y="773683"/>
                  </a:lnTo>
                  <a:lnTo>
                    <a:pt x="1059323" y="745594"/>
                  </a:lnTo>
                  <a:lnTo>
                    <a:pt x="1093765" y="721208"/>
                  </a:lnTo>
                  <a:lnTo>
                    <a:pt x="1146238" y="698674"/>
                  </a:lnTo>
                  <a:lnTo>
                    <a:pt x="1188571" y="724479"/>
                  </a:lnTo>
                  <a:lnTo>
                    <a:pt x="1231582" y="746741"/>
                  </a:lnTo>
                  <a:lnTo>
                    <a:pt x="1275397" y="766175"/>
                  </a:lnTo>
                  <a:lnTo>
                    <a:pt x="1320143" y="783491"/>
                  </a:lnTo>
                  <a:lnTo>
                    <a:pt x="1365948" y="799404"/>
                  </a:lnTo>
                  <a:lnTo>
                    <a:pt x="1412938" y="814625"/>
                  </a:lnTo>
                  <a:lnTo>
                    <a:pt x="1430053" y="811895"/>
                  </a:lnTo>
                  <a:lnTo>
                    <a:pt x="1447466" y="809640"/>
                  </a:lnTo>
                  <a:lnTo>
                    <a:pt x="1489723" y="788568"/>
                  </a:lnTo>
                  <a:lnTo>
                    <a:pt x="1504563" y="762299"/>
                  </a:lnTo>
                  <a:lnTo>
                    <a:pt x="1512887" y="749474"/>
                  </a:lnTo>
                  <a:lnTo>
                    <a:pt x="1543919" y="712739"/>
                  </a:lnTo>
                  <a:lnTo>
                    <a:pt x="1570640" y="679434"/>
                  </a:lnTo>
                  <a:lnTo>
                    <a:pt x="1593504" y="643461"/>
                  </a:lnTo>
                  <a:lnTo>
                    <a:pt x="1612963" y="598725"/>
                  </a:lnTo>
                  <a:lnTo>
                    <a:pt x="1598124" y="552599"/>
                  </a:lnTo>
                  <a:lnTo>
                    <a:pt x="1585511" y="513178"/>
                  </a:lnTo>
                  <a:lnTo>
                    <a:pt x="1568569" y="480310"/>
                  </a:lnTo>
                  <a:lnTo>
                    <a:pt x="1540746" y="453844"/>
                  </a:lnTo>
                  <a:lnTo>
                    <a:pt x="1495488" y="433625"/>
                  </a:lnTo>
                  <a:lnTo>
                    <a:pt x="1445827" y="443414"/>
                  </a:lnTo>
                  <a:lnTo>
                    <a:pt x="1403191" y="456025"/>
                  </a:lnTo>
                  <a:lnTo>
                    <a:pt x="1373366" y="482042"/>
                  </a:lnTo>
                  <a:lnTo>
                    <a:pt x="1362138" y="532050"/>
                  </a:lnTo>
                </a:path>
                <a:path w="1945005" h="1446529">
                  <a:moveTo>
                    <a:pt x="149225" y="1197149"/>
                  </a:moveTo>
                  <a:lnTo>
                    <a:pt x="171538" y="1247777"/>
                  </a:lnTo>
                  <a:lnTo>
                    <a:pt x="194382" y="1285565"/>
                  </a:lnTo>
                  <a:lnTo>
                    <a:pt x="220670" y="1313291"/>
                  </a:lnTo>
                  <a:lnTo>
                    <a:pt x="253313" y="1333735"/>
                  </a:lnTo>
                  <a:lnTo>
                    <a:pt x="295223" y="1349678"/>
                  </a:lnTo>
                  <a:lnTo>
                    <a:pt x="349313" y="1363900"/>
                  </a:lnTo>
                  <a:lnTo>
                    <a:pt x="369839" y="1374901"/>
                  </a:lnTo>
                  <a:lnTo>
                    <a:pt x="403034" y="1391427"/>
                  </a:lnTo>
                  <a:lnTo>
                    <a:pt x="438324" y="1406477"/>
                  </a:lnTo>
                  <a:lnTo>
                    <a:pt x="465137" y="1413049"/>
                  </a:lnTo>
                  <a:lnTo>
                    <a:pt x="507621" y="1408981"/>
                  </a:lnTo>
                  <a:lnTo>
                    <a:pt x="553194" y="1397769"/>
                  </a:lnTo>
                  <a:lnTo>
                    <a:pt x="600478" y="1380902"/>
                  </a:lnTo>
                  <a:lnTo>
                    <a:pt x="648096" y="1359868"/>
                  </a:lnTo>
                  <a:lnTo>
                    <a:pt x="694673" y="1336155"/>
                  </a:lnTo>
                  <a:lnTo>
                    <a:pt x="738832" y="1311251"/>
                  </a:lnTo>
                  <a:lnTo>
                    <a:pt x="779195" y="1286644"/>
                  </a:lnTo>
                  <a:lnTo>
                    <a:pt x="814387" y="1263824"/>
                  </a:lnTo>
                  <a:lnTo>
                    <a:pt x="868445" y="1271797"/>
                  </a:lnTo>
                  <a:lnTo>
                    <a:pt x="924147" y="1280937"/>
                  </a:lnTo>
                  <a:lnTo>
                    <a:pt x="978943" y="1294221"/>
                  </a:lnTo>
                  <a:lnTo>
                    <a:pt x="1030287" y="1314624"/>
                  </a:lnTo>
                  <a:lnTo>
                    <a:pt x="1067631" y="1338788"/>
                  </a:lnTo>
                  <a:lnTo>
                    <a:pt x="1103725" y="1373790"/>
                  </a:lnTo>
                  <a:lnTo>
                    <a:pt x="1116139" y="1386834"/>
                  </a:lnTo>
                  <a:lnTo>
                    <a:pt x="1177208" y="1416929"/>
                  </a:lnTo>
                  <a:lnTo>
                    <a:pt x="1227947" y="1430146"/>
                  </a:lnTo>
                  <a:lnTo>
                    <a:pt x="1279900" y="1439197"/>
                  </a:lnTo>
                  <a:lnTo>
                    <a:pt x="1330388" y="1446450"/>
                  </a:lnTo>
                  <a:lnTo>
                    <a:pt x="1389221" y="1431670"/>
                  </a:lnTo>
                  <a:lnTo>
                    <a:pt x="1423225" y="1423458"/>
                  </a:lnTo>
                  <a:lnTo>
                    <a:pt x="1477232" y="1408674"/>
                  </a:lnTo>
                  <a:lnTo>
                    <a:pt x="1530273" y="1349351"/>
                  </a:lnTo>
                  <a:lnTo>
                    <a:pt x="1541359" y="1321887"/>
                  </a:lnTo>
                  <a:lnTo>
                    <a:pt x="1546447" y="1305528"/>
                  </a:lnTo>
                  <a:lnTo>
                    <a:pt x="1545841" y="1291021"/>
                  </a:lnTo>
                  <a:lnTo>
                    <a:pt x="1539845" y="1269113"/>
                  </a:lnTo>
                  <a:lnTo>
                    <a:pt x="1528762" y="1230550"/>
                  </a:lnTo>
                  <a:lnTo>
                    <a:pt x="1533286" y="1210026"/>
                  </a:lnTo>
                  <a:lnTo>
                    <a:pt x="1541764" y="1168453"/>
                  </a:lnTo>
                  <a:lnTo>
                    <a:pt x="1555988" y="1116028"/>
                  </a:lnTo>
                  <a:lnTo>
                    <a:pt x="1560343" y="1102673"/>
                  </a:lnTo>
                  <a:lnTo>
                    <a:pt x="1562163" y="1097200"/>
                  </a:lnTo>
                </a:path>
                <a:path w="1945005" h="1446529">
                  <a:moveTo>
                    <a:pt x="1047813" y="449500"/>
                  </a:moveTo>
                  <a:lnTo>
                    <a:pt x="1056096" y="416413"/>
                  </a:lnTo>
                  <a:lnTo>
                    <a:pt x="1061878" y="382254"/>
                  </a:lnTo>
                  <a:lnTo>
                    <a:pt x="1068566" y="348380"/>
                  </a:lnTo>
                  <a:lnTo>
                    <a:pt x="1093841" y="294655"/>
                  </a:lnTo>
                  <a:lnTo>
                    <a:pt x="1123584" y="249920"/>
                  </a:lnTo>
                  <a:lnTo>
                    <a:pt x="1156305" y="200993"/>
                  </a:lnTo>
                  <a:lnTo>
                    <a:pt x="1179512" y="166925"/>
                  </a:lnTo>
                  <a:lnTo>
                    <a:pt x="1224168" y="143716"/>
                  </a:lnTo>
                  <a:lnTo>
                    <a:pt x="1252539" y="139493"/>
                  </a:lnTo>
                  <a:lnTo>
                    <a:pt x="1279588" y="133651"/>
                  </a:lnTo>
                  <a:lnTo>
                    <a:pt x="1294866" y="129135"/>
                  </a:lnTo>
                  <a:lnTo>
                    <a:pt x="1311513" y="123904"/>
                  </a:lnTo>
                  <a:lnTo>
                    <a:pt x="1324897" y="119578"/>
                  </a:lnTo>
                  <a:lnTo>
                    <a:pt x="1330388" y="117776"/>
                  </a:lnTo>
                  <a:lnTo>
                    <a:pt x="1381894" y="126715"/>
                  </a:lnTo>
                  <a:lnTo>
                    <a:pt x="1430112" y="136608"/>
                  </a:lnTo>
                  <a:lnTo>
                    <a:pt x="1475864" y="147466"/>
                  </a:lnTo>
                  <a:lnTo>
                    <a:pt x="1519973" y="159303"/>
                  </a:lnTo>
                  <a:lnTo>
                    <a:pt x="1563261" y="172130"/>
                  </a:lnTo>
                  <a:lnTo>
                    <a:pt x="1606552" y="185961"/>
                  </a:lnTo>
                  <a:lnTo>
                    <a:pt x="1650667" y="200808"/>
                  </a:lnTo>
                  <a:lnTo>
                    <a:pt x="1696430" y="216684"/>
                  </a:lnTo>
                  <a:lnTo>
                    <a:pt x="1744662" y="233600"/>
                  </a:lnTo>
                  <a:lnTo>
                    <a:pt x="1808509" y="226754"/>
                  </a:lnTo>
                  <a:lnTo>
                    <a:pt x="1857771" y="219313"/>
                  </a:lnTo>
                  <a:lnTo>
                    <a:pt x="1900485" y="202346"/>
                  </a:lnTo>
                  <a:lnTo>
                    <a:pt x="1944687" y="166925"/>
                  </a:lnTo>
                </a:path>
              </a:pathLst>
            </a:custGeom>
            <a:ln w="28575">
              <a:solidFill>
                <a:srgbClr val="000000"/>
              </a:solidFill>
            </a:ln>
          </p:spPr>
          <p:txBody>
            <a:bodyPr wrap="square" lIns="0" tIns="0" rIns="0" bIns="0" rtlCol="0"/>
            <a:lstStyle/>
            <a:p>
              <a:endParaRPr/>
            </a:p>
          </p:txBody>
        </p:sp>
        <p:pic>
          <p:nvPicPr>
            <p:cNvPr id="58" name="object 58"/>
            <p:cNvPicPr/>
            <p:nvPr/>
          </p:nvPicPr>
          <p:blipFill>
            <a:blip r:embed="rId8" cstate="print"/>
            <a:stretch>
              <a:fillRect/>
            </a:stretch>
          </p:blipFill>
          <p:spPr>
            <a:xfrm>
              <a:off x="909637" y="3957637"/>
              <a:ext cx="85725" cy="161925"/>
            </a:xfrm>
            <a:prstGeom prst="rect">
              <a:avLst/>
            </a:prstGeom>
          </p:spPr>
        </p:pic>
        <p:pic>
          <p:nvPicPr>
            <p:cNvPr id="59" name="object 59"/>
            <p:cNvPicPr/>
            <p:nvPr/>
          </p:nvPicPr>
          <p:blipFill>
            <a:blip r:embed="rId7" cstate="print"/>
            <a:stretch>
              <a:fillRect/>
            </a:stretch>
          </p:blipFill>
          <p:spPr>
            <a:xfrm>
              <a:off x="1671637" y="4338637"/>
              <a:ext cx="85725" cy="161925"/>
            </a:xfrm>
            <a:prstGeom prst="rect">
              <a:avLst/>
            </a:prstGeom>
          </p:spPr>
        </p:pic>
        <p:pic>
          <p:nvPicPr>
            <p:cNvPr id="60" name="object 60"/>
            <p:cNvPicPr/>
            <p:nvPr/>
          </p:nvPicPr>
          <p:blipFill>
            <a:blip r:embed="rId7" cstate="print"/>
            <a:stretch>
              <a:fillRect/>
            </a:stretch>
          </p:blipFill>
          <p:spPr>
            <a:xfrm>
              <a:off x="1519237" y="4872037"/>
              <a:ext cx="85725" cy="161925"/>
            </a:xfrm>
            <a:prstGeom prst="rect">
              <a:avLst/>
            </a:prstGeom>
          </p:spPr>
        </p:pic>
        <p:pic>
          <p:nvPicPr>
            <p:cNvPr id="61" name="object 61"/>
            <p:cNvPicPr/>
            <p:nvPr/>
          </p:nvPicPr>
          <p:blipFill>
            <a:blip r:embed="rId7" cstate="print"/>
            <a:stretch>
              <a:fillRect/>
            </a:stretch>
          </p:blipFill>
          <p:spPr>
            <a:xfrm>
              <a:off x="2281237" y="4567237"/>
              <a:ext cx="85725" cy="161925"/>
            </a:xfrm>
            <a:prstGeom prst="rect">
              <a:avLst/>
            </a:prstGeom>
          </p:spPr>
        </p:pic>
        <p:pic>
          <p:nvPicPr>
            <p:cNvPr id="62" name="object 62"/>
            <p:cNvPicPr/>
            <p:nvPr/>
          </p:nvPicPr>
          <p:blipFill>
            <a:blip r:embed="rId8" cstate="print"/>
            <a:stretch>
              <a:fillRect/>
            </a:stretch>
          </p:blipFill>
          <p:spPr>
            <a:xfrm>
              <a:off x="1062037" y="5176837"/>
              <a:ext cx="85725" cy="161925"/>
            </a:xfrm>
            <a:prstGeom prst="rect">
              <a:avLst/>
            </a:prstGeom>
          </p:spPr>
        </p:pic>
        <p:pic>
          <p:nvPicPr>
            <p:cNvPr id="63" name="object 63"/>
            <p:cNvPicPr/>
            <p:nvPr/>
          </p:nvPicPr>
          <p:blipFill>
            <a:blip r:embed="rId7" cstate="print"/>
            <a:stretch>
              <a:fillRect/>
            </a:stretch>
          </p:blipFill>
          <p:spPr>
            <a:xfrm>
              <a:off x="2509837" y="5024437"/>
              <a:ext cx="85725" cy="161925"/>
            </a:xfrm>
            <a:prstGeom prst="rect">
              <a:avLst/>
            </a:prstGeom>
          </p:spPr>
        </p:pic>
        <p:pic>
          <p:nvPicPr>
            <p:cNvPr id="64" name="object 64"/>
            <p:cNvPicPr/>
            <p:nvPr/>
          </p:nvPicPr>
          <p:blipFill>
            <a:blip r:embed="rId7" cstate="print"/>
            <a:stretch>
              <a:fillRect/>
            </a:stretch>
          </p:blipFill>
          <p:spPr>
            <a:xfrm>
              <a:off x="2890837" y="4110037"/>
              <a:ext cx="85725" cy="161925"/>
            </a:xfrm>
            <a:prstGeom prst="rect">
              <a:avLst/>
            </a:prstGeom>
          </p:spPr>
        </p:pic>
        <p:pic>
          <p:nvPicPr>
            <p:cNvPr id="65" name="object 65"/>
            <p:cNvPicPr/>
            <p:nvPr/>
          </p:nvPicPr>
          <p:blipFill>
            <a:blip r:embed="rId7" cstate="print"/>
            <a:stretch>
              <a:fillRect/>
            </a:stretch>
          </p:blipFill>
          <p:spPr>
            <a:xfrm>
              <a:off x="2357437" y="2433637"/>
              <a:ext cx="85725" cy="161925"/>
            </a:xfrm>
            <a:prstGeom prst="rect">
              <a:avLst/>
            </a:prstGeom>
          </p:spPr>
        </p:pic>
        <p:pic>
          <p:nvPicPr>
            <p:cNvPr id="66" name="object 66"/>
            <p:cNvPicPr/>
            <p:nvPr/>
          </p:nvPicPr>
          <p:blipFill>
            <a:blip r:embed="rId7" cstate="print"/>
            <a:stretch>
              <a:fillRect/>
            </a:stretch>
          </p:blipFill>
          <p:spPr>
            <a:xfrm>
              <a:off x="2586037" y="2509837"/>
              <a:ext cx="85725" cy="161925"/>
            </a:xfrm>
            <a:prstGeom prst="rect">
              <a:avLst/>
            </a:prstGeom>
          </p:spPr>
        </p:pic>
      </p:grpSp>
      <p:grpSp>
        <p:nvGrpSpPr>
          <p:cNvPr id="67" name="object 67"/>
          <p:cNvGrpSpPr/>
          <p:nvPr/>
        </p:nvGrpSpPr>
        <p:grpSpPr>
          <a:xfrm>
            <a:off x="6015037" y="1824037"/>
            <a:ext cx="2447925" cy="1838325"/>
            <a:chOff x="6015037" y="1824037"/>
            <a:chExt cx="2447925" cy="1838325"/>
          </a:xfrm>
        </p:grpSpPr>
        <p:sp>
          <p:nvSpPr>
            <p:cNvPr id="68" name="object 68"/>
            <p:cNvSpPr/>
            <p:nvPr/>
          </p:nvSpPr>
          <p:spPr>
            <a:xfrm>
              <a:off x="6019800" y="1828800"/>
              <a:ext cx="2438400" cy="1828800"/>
            </a:xfrm>
            <a:custGeom>
              <a:avLst/>
              <a:gdLst/>
              <a:ahLst/>
              <a:cxnLst/>
              <a:rect l="l" t="t" r="r" b="b"/>
              <a:pathLst>
                <a:path w="2438400" h="1828800">
                  <a:moveTo>
                    <a:pt x="0" y="1828800"/>
                  </a:moveTo>
                  <a:lnTo>
                    <a:pt x="2438400" y="1828800"/>
                  </a:lnTo>
                  <a:lnTo>
                    <a:pt x="2438400" y="0"/>
                  </a:lnTo>
                  <a:lnTo>
                    <a:pt x="0" y="0"/>
                  </a:lnTo>
                  <a:lnTo>
                    <a:pt x="0" y="1828800"/>
                  </a:lnTo>
                  <a:close/>
                </a:path>
              </a:pathLst>
            </a:custGeom>
            <a:ln w="9525">
              <a:solidFill>
                <a:srgbClr val="000000"/>
              </a:solidFill>
            </a:ln>
          </p:spPr>
          <p:txBody>
            <a:bodyPr wrap="square" lIns="0" tIns="0" rIns="0" bIns="0" rtlCol="0"/>
            <a:lstStyle/>
            <a:p>
              <a:endParaRPr/>
            </a:p>
          </p:txBody>
        </p:sp>
        <p:pic>
          <p:nvPicPr>
            <p:cNvPr id="69" name="object 69"/>
            <p:cNvPicPr/>
            <p:nvPr/>
          </p:nvPicPr>
          <p:blipFill>
            <a:blip r:embed="rId14" cstate="print"/>
            <a:stretch>
              <a:fillRect/>
            </a:stretch>
          </p:blipFill>
          <p:spPr>
            <a:xfrm>
              <a:off x="6157912" y="1900237"/>
              <a:ext cx="2076450" cy="1655826"/>
            </a:xfrm>
            <a:prstGeom prst="rect">
              <a:avLst/>
            </a:prstGeom>
          </p:spPr>
        </p:pic>
        <p:pic>
          <p:nvPicPr>
            <p:cNvPr id="70" name="object 70"/>
            <p:cNvPicPr/>
            <p:nvPr/>
          </p:nvPicPr>
          <p:blipFill>
            <a:blip r:embed="rId15" cstate="print"/>
            <a:stretch>
              <a:fillRect/>
            </a:stretch>
          </p:blipFill>
          <p:spPr>
            <a:xfrm>
              <a:off x="6929437" y="3424237"/>
              <a:ext cx="85725" cy="85725"/>
            </a:xfrm>
            <a:prstGeom prst="rect">
              <a:avLst/>
            </a:prstGeom>
          </p:spPr>
        </p:pic>
        <p:pic>
          <p:nvPicPr>
            <p:cNvPr id="71" name="object 71"/>
            <p:cNvPicPr/>
            <p:nvPr/>
          </p:nvPicPr>
          <p:blipFill>
            <a:blip r:embed="rId7" cstate="print"/>
            <a:stretch>
              <a:fillRect/>
            </a:stretch>
          </p:blipFill>
          <p:spPr>
            <a:xfrm>
              <a:off x="7691437" y="3500437"/>
              <a:ext cx="85725" cy="161925"/>
            </a:xfrm>
            <a:prstGeom prst="rect">
              <a:avLst/>
            </a:prstGeom>
          </p:spPr>
        </p:pic>
        <p:pic>
          <p:nvPicPr>
            <p:cNvPr id="72" name="object 72"/>
            <p:cNvPicPr/>
            <p:nvPr/>
          </p:nvPicPr>
          <p:blipFill>
            <a:blip r:embed="rId15" cstate="print"/>
            <a:stretch>
              <a:fillRect/>
            </a:stretch>
          </p:blipFill>
          <p:spPr>
            <a:xfrm>
              <a:off x="7081837" y="3043237"/>
              <a:ext cx="85725" cy="85725"/>
            </a:xfrm>
            <a:prstGeom prst="rect">
              <a:avLst/>
            </a:prstGeom>
          </p:spPr>
        </p:pic>
        <p:pic>
          <p:nvPicPr>
            <p:cNvPr id="73" name="object 73"/>
            <p:cNvPicPr/>
            <p:nvPr/>
          </p:nvPicPr>
          <p:blipFill>
            <a:blip r:embed="rId15" cstate="print"/>
            <a:stretch>
              <a:fillRect/>
            </a:stretch>
          </p:blipFill>
          <p:spPr>
            <a:xfrm>
              <a:off x="7234237" y="3424237"/>
              <a:ext cx="85725" cy="85725"/>
            </a:xfrm>
            <a:prstGeom prst="rect">
              <a:avLst/>
            </a:prstGeom>
          </p:spPr>
        </p:pic>
      </p:grpSp>
      <p:grpSp>
        <p:nvGrpSpPr>
          <p:cNvPr id="74" name="object 74"/>
          <p:cNvGrpSpPr/>
          <p:nvPr/>
        </p:nvGrpSpPr>
        <p:grpSpPr>
          <a:xfrm>
            <a:off x="6015037" y="3957637"/>
            <a:ext cx="2447925" cy="1838325"/>
            <a:chOff x="6015037" y="3957637"/>
            <a:chExt cx="2447925" cy="1838325"/>
          </a:xfrm>
        </p:grpSpPr>
        <p:pic>
          <p:nvPicPr>
            <p:cNvPr id="75" name="object 75"/>
            <p:cNvPicPr/>
            <p:nvPr/>
          </p:nvPicPr>
          <p:blipFill>
            <a:blip r:embed="rId15" cstate="print"/>
            <a:stretch>
              <a:fillRect/>
            </a:stretch>
          </p:blipFill>
          <p:spPr>
            <a:xfrm>
              <a:off x="8224837" y="4186237"/>
              <a:ext cx="85725" cy="85725"/>
            </a:xfrm>
            <a:prstGeom prst="rect">
              <a:avLst/>
            </a:prstGeom>
          </p:spPr>
        </p:pic>
        <p:sp>
          <p:nvSpPr>
            <p:cNvPr id="76" name="object 76"/>
            <p:cNvSpPr/>
            <p:nvPr/>
          </p:nvSpPr>
          <p:spPr>
            <a:xfrm>
              <a:off x="6019800" y="3962400"/>
              <a:ext cx="2438400" cy="1828800"/>
            </a:xfrm>
            <a:custGeom>
              <a:avLst/>
              <a:gdLst/>
              <a:ahLst/>
              <a:cxnLst/>
              <a:rect l="l" t="t" r="r" b="b"/>
              <a:pathLst>
                <a:path w="2438400" h="1828800">
                  <a:moveTo>
                    <a:pt x="0" y="1828800"/>
                  </a:moveTo>
                  <a:lnTo>
                    <a:pt x="2438400" y="1828800"/>
                  </a:lnTo>
                  <a:lnTo>
                    <a:pt x="2438400" y="0"/>
                  </a:lnTo>
                  <a:lnTo>
                    <a:pt x="0" y="0"/>
                  </a:lnTo>
                  <a:lnTo>
                    <a:pt x="0" y="1828800"/>
                  </a:lnTo>
                  <a:close/>
                </a:path>
              </a:pathLst>
            </a:custGeom>
            <a:ln w="9525">
              <a:solidFill>
                <a:srgbClr val="000000"/>
              </a:solidFill>
            </a:ln>
          </p:spPr>
          <p:txBody>
            <a:bodyPr wrap="square" lIns="0" tIns="0" rIns="0" bIns="0" rtlCol="0"/>
            <a:lstStyle/>
            <a:p>
              <a:endParaRPr/>
            </a:p>
          </p:txBody>
        </p:sp>
        <p:sp>
          <p:nvSpPr>
            <p:cNvPr id="77" name="object 77"/>
            <p:cNvSpPr/>
            <p:nvPr/>
          </p:nvSpPr>
          <p:spPr>
            <a:xfrm>
              <a:off x="6248400" y="4191000"/>
              <a:ext cx="897255" cy="332105"/>
            </a:xfrm>
            <a:custGeom>
              <a:avLst/>
              <a:gdLst/>
              <a:ahLst/>
              <a:cxnLst/>
              <a:rect l="l" t="t" r="r" b="b"/>
              <a:pathLst>
                <a:path w="897254" h="332104">
                  <a:moveTo>
                    <a:pt x="0" y="331724"/>
                  </a:moveTo>
                  <a:lnTo>
                    <a:pt x="8282" y="298636"/>
                  </a:lnTo>
                  <a:lnTo>
                    <a:pt x="14065" y="264477"/>
                  </a:lnTo>
                  <a:lnTo>
                    <a:pt x="20752" y="230604"/>
                  </a:lnTo>
                  <a:lnTo>
                    <a:pt x="46027" y="176879"/>
                  </a:lnTo>
                  <a:lnTo>
                    <a:pt x="75771" y="132143"/>
                  </a:lnTo>
                  <a:lnTo>
                    <a:pt x="108491" y="83216"/>
                  </a:lnTo>
                  <a:lnTo>
                    <a:pt x="131699" y="49149"/>
                  </a:lnTo>
                  <a:lnTo>
                    <a:pt x="176355" y="25939"/>
                  </a:lnTo>
                  <a:lnTo>
                    <a:pt x="204725" y="21716"/>
                  </a:lnTo>
                  <a:lnTo>
                    <a:pt x="231775" y="15875"/>
                  </a:lnTo>
                  <a:lnTo>
                    <a:pt x="247052" y="11358"/>
                  </a:lnTo>
                  <a:lnTo>
                    <a:pt x="263699" y="6127"/>
                  </a:lnTo>
                  <a:lnTo>
                    <a:pt x="277084" y="1801"/>
                  </a:lnTo>
                  <a:lnTo>
                    <a:pt x="282575" y="0"/>
                  </a:lnTo>
                  <a:lnTo>
                    <a:pt x="334119" y="8939"/>
                  </a:lnTo>
                  <a:lnTo>
                    <a:pt x="382366" y="18831"/>
                  </a:lnTo>
                  <a:lnTo>
                    <a:pt x="428140" y="29689"/>
                  </a:lnTo>
                  <a:lnTo>
                    <a:pt x="472265" y="41526"/>
                  </a:lnTo>
                  <a:lnTo>
                    <a:pt x="515564" y="54353"/>
                  </a:lnTo>
                  <a:lnTo>
                    <a:pt x="558861" y="68184"/>
                  </a:lnTo>
                  <a:lnTo>
                    <a:pt x="602979" y="83031"/>
                  </a:lnTo>
                  <a:lnTo>
                    <a:pt x="648743" y="98907"/>
                  </a:lnTo>
                  <a:lnTo>
                    <a:pt x="696976" y="115824"/>
                  </a:lnTo>
                  <a:lnTo>
                    <a:pt x="760823" y="108977"/>
                  </a:lnTo>
                  <a:lnTo>
                    <a:pt x="810085" y="101536"/>
                  </a:lnTo>
                  <a:lnTo>
                    <a:pt x="852799" y="84570"/>
                  </a:lnTo>
                  <a:lnTo>
                    <a:pt x="897001" y="49149"/>
                  </a:lnTo>
                </a:path>
              </a:pathLst>
            </a:custGeom>
            <a:ln w="28574">
              <a:solidFill>
                <a:srgbClr val="000000"/>
              </a:solidFill>
            </a:ln>
          </p:spPr>
          <p:txBody>
            <a:bodyPr wrap="square" lIns="0" tIns="0" rIns="0" bIns="0" rtlCol="0"/>
            <a:lstStyle/>
            <a:p>
              <a:endParaRPr/>
            </a:p>
          </p:txBody>
        </p:sp>
        <p:sp>
          <p:nvSpPr>
            <p:cNvPr id="78" name="object 78"/>
            <p:cNvSpPr/>
            <p:nvPr/>
          </p:nvSpPr>
          <p:spPr>
            <a:xfrm>
              <a:off x="7635747" y="4170072"/>
              <a:ext cx="401320" cy="1078230"/>
            </a:xfrm>
            <a:custGeom>
              <a:avLst/>
              <a:gdLst/>
              <a:ahLst/>
              <a:cxnLst/>
              <a:rect l="l" t="t" r="r" b="b"/>
              <a:pathLst>
                <a:path w="401320" h="1078229">
                  <a:moveTo>
                    <a:pt x="0" y="1077948"/>
                  </a:moveTo>
                  <a:lnTo>
                    <a:pt x="45618" y="1052246"/>
                  </a:lnTo>
                  <a:lnTo>
                    <a:pt x="91181" y="1027106"/>
                  </a:lnTo>
                  <a:lnTo>
                    <a:pt x="136334" y="1001605"/>
                  </a:lnTo>
                  <a:lnTo>
                    <a:pt x="180725" y="974824"/>
                  </a:lnTo>
                  <a:lnTo>
                    <a:pt x="224002" y="945842"/>
                  </a:lnTo>
                  <a:lnTo>
                    <a:pt x="265810" y="913737"/>
                  </a:lnTo>
                  <a:lnTo>
                    <a:pt x="257296" y="868160"/>
                  </a:lnTo>
                  <a:lnTo>
                    <a:pt x="247411" y="817249"/>
                  </a:lnTo>
                  <a:lnTo>
                    <a:pt x="233646" y="766290"/>
                  </a:lnTo>
                  <a:lnTo>
                    <a:pt x="213486" y="720570"/>
                  </a:lnTo>
                  <a:lnTo>
                    <a:pt x="183634" y="674146"/>
                  </a:lnTo>
                  <a:lnTo>
                    <a:pt x="158227" y="637888"/>
                  </a:lnTo>
                  <a:lnTo>
                    <a:pt x="139001" y="605730"/>
                  </a:lnTo>
                  <a:lnTo>
                    <a:pt x="127691" y="571604"/>
                  </a:lnTo>
                  <a:lnTo>
                    <a:pt x="126033" y="529441"/>
                  </a:lnTo>
                  <a:lnTo>
                    <a:pt x="135762" y="473174"/>
                  </a:lnTo>
                  <a:lnTo>
                    <a:pt x="180418" y="451715"/>
                  </a:lnTo>
                  <a:lnTo>
                    <a:pt x="222494" y="427779"/>
                  </a:lnTo>
                  <a:lnTo>
                    <a:pt x="262651" y="401641"/>
                  </a:lnTo>
                  <a:lnTo>
                    <a:pt x="301549" y="373578"/>
                  </a:lnTo>
                  <a:lnTo>
                    <a:pt x="339847" y="343863"/>
                  </a:lnTo>
                  <a:lnTo>
                    <a:pt x="378205" y="312773"/>
                  </a:lnTo>
                  <a:lnTo>
                    <a:pt x="385280" y="296904"/>
                  </a:lnTo>
                  <a:lnTo>
                    <a:pt x="392890" y="281071"/>
                  </a:lnTo>
                  <a:lnTo>
                    <a:pt x="398905" y="264928"/>
                  </a:lnTo>
                  <a:lnTo>
                    <a:pt x="401193" y="248130"/>
                  </a:lnTo>
                  <a:lnTo>
                    <a:pt x="398226" y="234148"/>
                  </a:lnTo>
                  <a:lnTo>
                    <a:pt x="391842" y="220762"/>
                  </a:lnTo>
                  <a:lnTo>
                    <a:pt x="384387" y="207375"/>
                  </a:lnTo>
                  <a:lnTo>
                    <a:pt x="378205" y="193393"/>
                  </a:lnTo>
                  <a:lnTo>
                    <a:pt x="364293" y="147365"/>
                  </a:lnTo>
                  <a:lnTo>
                    <a:pt x="350916" y="106827"/>
                  </a:lnTo>
                  <a:lnTo>
                    <a:pt x="333182" y="68074"/>
                  </a:lnTo>
                  <a:lnTo>
                    <a:pt x="306197" y="27404"/>
                  </a:lnTo>
                  <a:lnTo>
                    <a:pt x="259479" y="14634"/>
                  </a:lnTo>
                  <a:lnTo>
                    <a:pt x="219576" y="3699"/>
                  </a:lnTo>
                  <a:lnTo>
                    <a:pt x="145417" y="8937"/>
                  </a:lnTo>
                  <a:lnTo>
                    <a:pt x="103758" y="35913"/>
                  </a:lnTo>
                  <a:lnTo>
                    <a:pt x="84929" y="82824"/>
                  </a:lnTo>
                  <a:lnTo>
                    <a:pt x="72278" y="125448"/>
                  </a:lnTo>
                  <a:lnTo>
                    <a:pt x="77845" y="164643"/>
                  </a:lnTo>
                  <a:lnTo>
                    <a:pt x="113665" y="201267"/>
                  </a:lnTo>
                </a:path>
              </a:pathLst>
            </a:custGeom>
            <a:ln w="28575">
              <a:solidFill>
                <a:srgbClr val="000000"/>
              </a:solidFill>
            </a:ln>
          </p:spPr>
          <p:txBody>
            <a:bodyPr wrap="square" lIns="0" tIns="0" rIns="0" bIns="0" rtlCol="0"/>
            <a:lstStyle/>
            <a:p>
              <a:endParaRPr/>
            </a:p>
          </p:txBody>
        </p:sp>
        <p:sp>
          <p:nvSpPr>
            <p:cNvPr id="79" name="object 79"/>
            <p:cNvSpPr/>
            <p:nvPr/>
          </p:nvSpPr>
          <p:spPr>
            <a:xfrm>
              <a:off x="6195683" y="4343400"/>
              <a:ext cx="1923414" cy="1313180"/>
            </a:xfrm>
            <a:custGeom>
              <a:avLst/>
              <a:gdLst/>
              <a:ahLst/>
              <a:cxnLst/>
              <a:rect l="l" t="t" r="r" b="b"/>
              <a:pathLst>
                <a:path w="1923415" h="1313179">
                  <a:moveTo>
                    <a:pt x="509916" y="861949"/>
                  </a:moveTo>
                  <a:lnTo>
                    <a:pt x="532202" y="912577"/>
                  </a:lnTo>
                  <a:lnTo>
                    <a:pt x="555029" y="950364"/>
                  </a:lnTo>
                  <a:lnTo>
                    <a:pt x="581306" y="978090"/>
                  </a:lnTo>
                  <a:lnTo>
                    <a:pt x="613943" y="998535"/>
                  </a:lnTo>
                  <a:lnTo>
                    <a:pt x="655851" y="1014478"/>
                  </a:lnTo>
                  <a:lnTo>
                    <a:pt x="709941" y="1028700"/>
                  </a:lnTo>
                  <a:lnTo>
                    <a:pt x="730467" y="1039701"/>
                  </a:lnTo>
                  <a:lnTo>
                    <a:pt x="763662" y="1056227"/>
                  </a:lnTo>
                  <a:lnTo>
                    <a:pt x="798952" y="1071276"/>
                  </a:lnTo>
                  <a:lnTo>
                    <a:pt x="825765" y="1077849"/>
                  </a:lnTo>
                  <a:lnTo>
                    <a:pt x="868249" y="1073781"/>
                  </a:lnTo>
                  <a:lnTo>
                    <a:pt x="913821" y="1062569"/>
                  </a:lnTo>
                  <a:lnTo>
                    <a:pt x="961105" y="1045702"/>
                  </a:lnTo>
                  <a:lnTo>
                    <a:pt x="1008724" y="1024667"/>
                  </a:lnTo>
                  <a:lnTo>
                    <a:pt x="1055301" y="1000954"/>
                  </a:lnTo>
                  <a:lnTo>
                    <a:pt x="1099460" y="976050"/>
                  </a:lnTo>
                  <a:lnTo>
                    <a:pt x="1139823" y="951444"/>
                  </a:lnTo>
                  <a:lnTo>
                    <a:pt x="1175015" y="928624"/>
                  </a:lnTo>
                  <a:lnTo>
                    <a:pt x="1229073" y="936597"/>
                  </a:lnTo>
                  <a:lnTo>
                    <a:pt x="1284774" y="945737"/>
                  </a:lnTo>
                  <a:lnTo>
                    <a:pt x="1339571" y="959020"/>
                  </a:lnTo>
                  <a:lnTo>
                    <a:pt x="1390915" y="979424"/>
                  </a:lnTo>
                  <a:lnTo>
                    <a:pt x="1428259" y="1003587"/>
                  </a:lnTo>
                  <a:lnTo>
                    <a:pt x="1464352" y="1038590"/>
                  </a:lnTo>
                  <a:lnTo>
                    <a:pt x="1476767" y="1051633"/>
                  </a:lnTo>
                  <a:lnTo>
                    <a:pt x="1537836" y="1081728"/>
                  </a:lnTo>
                  <a:lnTo>
                    <a:pt x="1588574" y="1094946"/>
                  </a:lnTo>
                  <a:lnTo>
                    <a:pt x="1640527" y="1103997"/>
                  </a:lnTo>
                  <a:lnTo>
                    <a:pt x="1691016" y="1111250"/>
                  </a:lnTo>
                  <a:lnTo>
                    <a:pt x="1749848" y="1096469"/>
                  </a:lnTo>
                  <a:lnTo>
                    <a:pt x="1783853" y="1088258"/>
                  </a:lnTo>
                  <a:lnTo>
                    <a:pt x="1837859" y="1073473"/>
                  </a:lnTo>
                  <a:lnTo>
                    <a:pt x="1890901" y="1014150"/>
                  </a:lnTo>
                  <a:lnTo>
                    <a:pt x="1901986" y="986686"/>
                  </a:lnTo>
                  <a:lnTo>
                    <a:pt x="1907074" y="970327"/>
                  </a:lnTo>
                  <a:lnTo>
                    <a:pt x="1906469" y="955820"/>
                  </a:lnTo>
                  <a:lnTo>
                    <a:pt x="1900473" y="933912"/>
                  </a:lnTo>
                  <a:lnTo>
                    <a:pt x="1889390" y="895350"/>
                  </a:lnTo>
                  <a:lnTo>
                    <a:pt x="1893914" y="874825"/>
                  </a:lnTo>
                  <a:lnTo>
                    <a:pt x="1902391" y="833252"/>
                  </a:lnTo>
                  <a:lnTo>
                    <a:pt x="1916615" y="780827"/>
                  </a:lnTo>
                  <a:lnTo>
                    <a:pt x="1920971" y="767472"/>
                  </a:lnTo>
                  <a:lnTo>
                    <a:pt x="1922791" y="762000"/>
                  </a:lnTo>
                </a:path>
                <a:path w="1923415" h="1313179">
                  <a:moveTo>
                    <a:pt x="11441" y="381000"/>
                  </a:moveTo>
                  <a:lnTo>
                    <a:pt x="6899" y="421934"/>
                  </a:lnTo>
                  <a:lnTo>
                    <a:pt x="2608" y="468399"/>
                  </a:lnTo>
                  <a:lnTo>
                    <a:pt x="0" y="518329"/>
                  </a:lnTo>
                  <a:lnTo>
                    <a:pt x="503" y="569658"/>
                  </a:lnTo>
                  <a:lnTo>
                    <a:pt x="5548" y="620320"/>
                  </a:lnTo>
                  <a:lnTo>
                    <a:pt x="16566" y="668250"/>
                  </a:lnTo>
                  <a:lnTo>
                    <a:pt x="34987" y="711381"/>
                  </a:lnTo>
                  <a:lnTo>
                    <a:pt x="62241" y="747649"/>
                  </a:lnTo>
                  <a:lnTo>
                    <a:pt x="98787" y="778286"/>
                  </a:lnTo>
                  <a:lnTo>
                    <a:pt x="138163" y="801699"/>
                  </a:lnTo>
                  <a:lnTo>
                    <a:pt x="179747" y="819912"/>
                  </a:lnTo>
                  <a:lnTo>
                    <a:pt x="222919" y="834949"/>
                  </a:lnTo>
                  <a:lnTo>
                    <a:pt x="267058" y="848837"/>
                  </a:lnTo>
                  <a:lnTo>
                    <a:pt x="311542" y="863600"/>
                  </a:lnTo>
                  <a:lnTo>
                    <a:pt x="323472" y="875978"/>
                  </a:lnTo>
                  <a:lnTo>
                    <a:pt x="335545" y="888809"/>
                  </a:lnTo>
                  <a:lnTo>
                    <a:pt x="347903" y="901354"/>
                  </a:lnTo>
                  <a:lnTo>
                    <a:pt x="360691" y="912876"/>
                  </a:lnTo>
                  <a:lnTo>
                    <a:pt x="373539" y="921200"/>
                  </a:lnTo>
                  <a:lnTo>
                    <a:pt x="387281" y="928322"/>
                  </a:lnTo>
                  <a:lnTo>
                    <a:pt x="400428" y="936039"/>
                  </a:lnTo>
                  <a:lnTo>
                    <a:pt x="411491" y="946150"/>
                  </a:lnTo>
                  <a:lnTo>
                    <a:pt x="424514" y="968501"/>
                  </a:lnTo>
                  <a:lnTo>
                    <a:pt x="432335" y="993806"/>
                  </a:lnTo>
                  <a:lnTo>
                    <a:pt x="438083" y="1020302"/>
                  </a:lnTo>
                  <a:lnTo>
                    <a:pt x="444892" y="1046226"/>
                  </a:lnTo>
                  <a:lnTo>
                    <a:pt x="427056" y="1100892"/>
                  </a:lnTo>
                  <a:lnTo>
                    <a:pt x="409363" y="1150373"/>
                  </a:lnTo>
                  <a:lnTo>
                    <a:pt x="388385" y="1197771"/>
                  </a:lnTo>
                  <a:lnTo>
                    <a:pt x="360691" y="1246187"/>
                  </a:lnTo>
                  <a:lnTo>
                    <a:pt x="348868" y="1276474"/>
                  </a:lnTo>
                  <a:lnTo>
                    <a:pt x="343450" y="1289645"/>
                  </a:lnTo>
                  <a:lnTo>
                    <a:pt x="346653" y="1297756"/>
                  </a:lnTo>
                  <a:lnTo>
                    <a:pt x="360691" y="1312862"/>
                  </a:lnTo>
                </a:path>
                <a:path w="1923415" h="1313179">
                  <a:moveTo>
                    <a:pt x="392441" y="0"/>
                  </a:moveTo>
                  <a:lnTo>
                    <a:pt x="387899" y="40934"/>
                  </a:lnTo>
                  <a:lnTo>
                    <a:pt x="383608" y="87399"/>
                  </a:lnTo>
                  <a:lnTo>
                    <a:pt x="381000" y="137329"/>
                  </a:lnTo>
                  <a:lnTo>
                    <a:pt x="381503" y="188658"/>
                  </a:lnTo>
                  <a:lnTo>
                    <a:pt x="386548" y="239320"/>
                  </a:lnTo>
                  <a:lnTo>
                    <a:pt x="397566" y="287250"/>
                  </a:lnTo>
                  <a:lnTo>
                    <a:pt x="415987" y="330381"/>
                  </a:lnTo>
                  <a:lnTo>
                    <a:pt x="443241" y="366649"/>
                  </a:lnTo>
                  <a:lnTo>
                    <a:pt x="479778" y="397286"/>
                  </a:lnTo>
                  <a:lnTo>
                    <a:pt x="519130" y="420699"/>
                  </a:lnTo>
                  <a:lnTo>
                    <a:pt x="560684" y="438912"/>
                  </a:lnTo>
                  <a:lnTo>
                    <a:pt x="603825" y="453949"/>
                  </a:lnTo>
                  <a:lnTo>
                    <a:pt x="647940" y="467837"/>
                  </a:lnTo>
                  <a:lnTo>
                    <a:pt x="692415" y="482600"/>
                  </a:lnTo>
                  <a:lnTo>
                    <a:pt x="704347" y="494976"/>
                  </a:lnTo>
                  <a:lnTo>
                    <a:pt x="716434" y="507793"/>
                  </a:lnTo>
                  <a:lnTo>
                    <a:pt x="728830" y="520301"/>
                  </a:lnTo>
                  <a:lnTo>
                    <a:pt x="741691" y="531749"/>
                  </a:lnTo>
                  <a:lnTo>
                    <a:pt x="754539" y="540093"/>
                  </a:lnTo>
                  <a:lnTo>
                    <a:pt x="768281" y="547258"/>
                  </a:lnTo>
                  <a:lnTo>
                    <a:pt x="781428" y="555019"/>
                  </a:lnTo>
                  <a:lnTo>
                    <a:pt x="792491" y="565150"/>
                  </a:lnTo>
                  <a:lnTo>
                    <a:pt x="805514" y="587446"/>
                  </a:lnTo>
                  <a:lnTo>
                    <a:pt x="813335" y="612743"/>
                  </a:lnTo>
                  <a:lnTo>
                    <a:pt x="819083" y="639230"/>
                  </a:lnTo>
                  <a:lnTo>
                    <a:pt x="825892" y="665099"/>
                  </a:lnTo>
                  <a:lnTo>
                    <a:pt x="808056" y="719820"/>
                  </a:lnTo>
                  <a:lnTo>
                    <a:pt x="790363" y="769302"/>
                  </a:lnTo>
                  <a:lnTo>
                    <a:pt x="769385" y="816689"/>
                  </a:lnTo>
                  <a:lnTo>
                    <a:pt x="741691" y="865124"/>
                  </a:lnTo>
                  <a:lnTo>
                    <a:pt x="729850" y="895475"/>
                  </a:lnTo>
                  <a:lnTo>
                    <a:pt x="724403" y="908669"/>
                  </a:lnTo>
                  <a:lnTo>
                    <a:pt x="727600" y="916791"/>
                  </a:lnTo>
                  <a:lnTo>
                    <a:pt x="741691" y="931926"/>
                  </a:lnTo>
                </a:path>
              </a:pathLst>
            </a:custGeom>
            <a:ln w="28575">
              <a:solidFill>
                <a:srgbClr val="000000"/>
              </a:solidFill>
            </a:ln>
          </p:spPr>
          <p:txBody>
            <a:bodyPr wrap="square" lIns="0" tIns="0" rIns="0" bIns="0" rtlCol="0"/>
            <a:lstStyle/>
            <a:p>
              <a:endParaRPr/>
            </a:p>
          </p:txBody>
        </p:sp>
        <p:pic>
          <p:nvPicPr>
            <p:cNvPr id="80" name="object 80"/>
            <p:cNvPicPr/>
            <p:nvPr/>
          </p:nvPicPr>
          <p:blipFill>
            <a:blip r:embed="rId16" cstate="print"/>
            <a:stretch>
              <a:fillRect/>
            </a:stretch>
          </p:blipFill>
          <p:spPr>
            <a:xfrm>
              <a:off x="6548437" y="5557837"/>
              <a:ext cx="85725" cy="161925"/>
            </a:xfrm>
            <a:prstGeom prst="rect">
              <a:avLst/>
            </a:prstGeom>
          </p:spPr>
        </p:pic>
        <p:pic>
          <p:nvPicPr>
            <p:cNvPr id="81" name="object 81"/>
            <p:cNvPicPr/>
            <p:nvPr/>
          </p:nvPicPr>
          <p:blipFill>
            <a:blip r:embed="rId7" cstate="print"/>
            <a:stretch>
              <a:fillRect/>
            </a:stretch>
          </p:blipFill>
          <p:spPr>
            <a:xfrm>
              <a:off x="7615237" y="4338637"/>
              <a:ext cx="85725" cy="161925"/>
            </a:xfrm>
            <a:prstGeom prst="rect">
              <a:avLst/>
            </a:prstGeom>
          </p:spPr>
        </p:pic>
        <p:sp>
          <p:nvSpPr>
            <p:cNvPr id="82" name="object 82"/>
            <p:cNvSpPr/>
            <p:nvPr/>
          </p:nvSpPr>
          <p:spPr>
            <a:xfrm>
              <a:off x="6732651" y="4073379"/>
              <a:ext cx="730250" cy="981710"/>
            </a:xfrm>
            <a:custGeom>
              <a:avLst/>
              <a:gdLst/>
              <a:ahLst/>
              <a:cxnLst/>
              <a:rect l="l" t="t" r="r" b="b"/>
              <a:pathLst>
                <a:path w="730250" h="981710">
                  <a:moveTo>
                    <a:pt x="0" y="16020"/>
                  </a:moveTo>
                  <a:lnTo>
                    <a:pt x="34118" y="4584"/>
                  </a:lnTo>
                  <a:lnTo>
                    <a:pt x="50472" y="0"/>
                  </a:lnTo>
                  <a:lnTo>
                    <a:pt x="62938" y="1133"/>
                  </a:lnTo>
                  <a:lnTo>
                    <a:pt x="85388" y="6851"/>
                  </a:lnTo>
                  <a:lnTo>
                    <a:pt x="131699" y="16020"/>
                  </a:lnTo>
                  <a:lnTo>
                    <a:pt x="178383" y="23237"/>
                  </a:lnTo>
                  <a:lnTo>
                    <a:pt x="231140" y="30895"/>
                  </a:lnTo>
                  <a:lnTo>
                    <a:pt x="284182" y="39433"/>
                  </a:lnTo>
                  <a:lnTo>
                    <a:pt x="331724" y="49294"/>
                  </a:lnTo>
                  <a:lnTo>
                    <a:pt x="380697" y="63765"/>
                  </a:lnTo>
                  <a:lnTo>
                    <a:pt x="428493" y="81851"/>
                  </a:lnTo>
                  <a:lnTo>
                    <a:pt x="475505" y="102298"/>
                  </a:lnTo>
                  <a:lnTo>
                    <a:pt x="522126" y="123854"/>
                  </a:lnTo>
                  <a:lnTo>
                    <a:pt x="568749" y="145266"/>
                  </a:lnTo>
                  <a:lnTo>
                    <a:pt x="615767" y="165280"/>
                  </a:lnTo>
                  <a:lnTo>
                    <a:pt x="663575" y="182644"/>
                  </a:lnTo>
                  <a:lnTo>
                    <a:pt x="679565" y="221141"/>
                  </a:lnTo>
                  <a:lnTo>
                    <a:pt x="697484" y="257256"/>
                  </a:lnTo>
                  <a:lnTo>
                    <a:pt x="715117" y="293372"/>
                  </a:lnTo>
                  <a:lnTo>
                    <a:pt x="730250" y="331869"/>
                  </a:lnTo>
                  <a:lnTo>
                    <a:pt x="722606" y="386289"/>
                  </a:lnTo>
                  <a:lnTo>
                    <a:pt x="713170" y="438601"/>
                  </a:lnTo>
                  <a:lnTo>
                    <a:pt x="700659" y="489063"/>
                  </a:lnTo>
                  <a:lnTo>
                    <a:pt x="683786" y="537938"/>
                  </a:lnTo>
                  <a:lnTo>
                    <a:pt x="661270" y="585487"/>
                  </a:lnTo>
                  <a:lnTo>
                    <a:pt x="631825" y="631970"/>
                  </a:lnTo>
                  <a:lnTo>
                    <a:pt x="593641" y="668778"/>
                  </a:lnTo>
                  <a:lnTo>
                    <a:pt x="581025" y="681119"/>
                  </a:lnTo>
                  <a:lnTo>
                    <a:pt x="572019" y="693307"/>
                  </a:lnTo>
                  <a:lnTo>
                    <a:pt x="563752" y="705947"/>
                  </a:lnTo>
                  <a:lnTo>
                    <a:pt x="555771" y="718874"/>
                  </a:lnTo>
                  <a:lnTo>
                    <a:pt x="547624" y="731919"/>
                  </a:lnTo>
                  <a:lnTo>
                    <a:pt x="537672" y="783024"/>
                  </a:lnTo>
                  <a:lnTo>
                    <a:pt x="542107" y="825289"/>
                  </a:lnTo>
                  <a:lnTo>
                    <a:pt x="558185" y="863592"/>
                  </a:lnTo>
                  <a:lnTo>
                    <a:pt x="583163" y="902810"/>
                  </a:lnTo>
                  <a:lnTo>
                    <a:pt x="614299" y="947819"/>
                  </a:lnTo>
                  <a:lnTo>
                    <a:pt x="638484" y="966450"/>
                  </a:lnTo>
                  <a:lnTo>
                    <a:pt x="657764" y="965710"/>
                  </a:lnTo>
                  <a:lnTo>
                    <a:pt x="663662" y="964374"/>
                  </a:lnTo>
                  <a:lnTo>
                    <a:pt x="647700" y="981220"/>
                  </a:lnTo>
                </a:path>
              </a:pathLst>
            </a:custGeom>
            <a:ln w="28575">
              <a:solidFill>
                <a:srgbClr val="000000"/>
              </a:solidFill>
            </a:ln>
          </p:spPr>
          <p:txBody>
            <a:bodyPr wrap="square" lIns="0" tIns="0" rIns="0" bIns="0" rtlCol="0"/>
            <a:lstStyle/>
            <a:p>
              <a:endParaRPr/>
            </a:p>
          </p:txBody>
        </p:sp>
        <p:pic>
          <p:nvPicPr>
            <p:cNvPr id="83" name="object 83"/>
            <p:cNvPicPr/>
            <p:nvPr/>
          </p:nvPicPr>
          <p:blipFill>
            <a:blip r:embed="rId15" cstate="print"/>
            <a:stretch>
              <a:fillRect/>
            </a:stretch>
          </p:blipFill>
          <p:spPr>
            <a:xfrm>
              <a:off x="6243637" y="4033837"/>
              <a:ext cx="85725" cy="85725"/>
            </a:xfrm>
            <a:prstGeom prst="rect">
              <a:avLst/>
            </a:prstGeom>
          </p:spPr>
        </p:pic>
        <p:pic>
          <p:nvPicPr>
            <p:cNvPr id="84" name="object 84"/>
            <p:cNvPicPr/>
            <p:nvPr/>
          </p:nvPicPr>
          <p:blipFill>
            <a:blip r:embed="rId15" cstate="print"/>
            <a:stretch>
              <a:fillRect/>
            </a:stretch>
          </p:blipFill>
          <p:spPr>
            <a:xfrm>
              <a:off x="7615237" y="4719637"/>
              <a:ext cx="85725" cy="85725"/>
            </a:xfrm>
            <a:prstGeom prst="rect">
              <a:avLst/>
            </a:prstGeom>
          </p:spPr>
        </p:pic>
        <p:pic>
          <p:nvPicPr>
            <p:cNvPr id="85" name="object 85"/>
            <p:cNvPicPr/>
            <p:nvPr/>
          </p:nvPicPr>
          <p:blipFill>
            <a:blip r:embed="rId15" cstate="print"/>
            <a:stretch>
              <a:fillRect/>
            </a:stretch>
          </p:blipFill>
          <p:spPr>
            <a:xfrm>
              <a:off x="8148637" y="4719637"/>
              <a:ext cx="85725" cy="85725"/>
            </a:xfrm>
            <a:prstGeom prst="rect">
              <a:avLst/>
            </a:prstGeom>
          </p:spPr>
        </p:pic>
        <p:pic>
          <p:nvPicPr>
            <p:cNvPr id="86" name="object 86"/>
            <p:cNvPicPr/>
            <p:nvPr/>
          </p:nvPicPr>
          <p:blipFill>
            <a:blip r:embed="rId15" cstate="print"/>
            <a:stretch>
              <a:fillRect/>
            </a:stretch>
          </p:blipFill>
          <p:spPr>
            <a:xfrm>
              <a:off x="8148637" y="5481637"/>
              <a:ext cx="85725" cy="85725"/>
            </a:xfrm>
            <a:prstGeom prst="rect">
              <a:avLst/>
            </a:prstGeom>
          </p:spPr>
        </p:pic>
        <p:pic>
          <p:nvPicPr>
            <p:cNvPr id="87" name="object 87"/>
            <p:cNvPicPr/>
            <p:nvPr/>
          </p:nvPicPr>
          <p:blipFill>
            <a:blip r:embed="rId15" cstate="print"/>
            <a:stretch>
              <a:fillRect/>
            </a:stretch>
          </p:blipFill>
          <p:spPr>
            <a:xfrm>
              <a:off x="6396037" y="5405437"/>
              <a:ext cx="85725" cy="85725"/>
            </a:xfrm>
            <a:prstGeom prst="rect">
              <a:avLst/>
            </a:prstGeom>
          </p:spPr>
        </p:pic>
        <p:pic>
          <p:nvPicPr>
            <p:cNvPr id="88" name="object 88"/>
            <p:cNvPicPr/>
            <p:nvPr/>
          </p:nvPicPr>
          <p:blipFill>
            <a:blip r:embed="rId7" cstate="print"/>
            <a:stretch>
              <a:fillRect/>
            </a:stretch>
          </p:blipFill>
          <p:spPr>
            <a:xfrm>
              <a:off x="7005637" y="4567237"/>
              <a:ext cx="85725" cy="161925"/>
            </a:xfrm>
            <a:prstGeom prst="rect">
              <a:avLst/>
            </a:prstGeom>
          </p:spPr>
        </p:pic>
      </p:grpSp>
      <p:sp>
        <p:nvSpPr>
          <p:cNvPr id="90" name="object 90"/>
          <p:cNvSpPr txBox="1"/>
          <p:nvPr/>
        </p:nvSpPr>
        <p:spPr>
          <a:xfrm>
            <a:off x="5867400" y="1482579"/>
            <a:ext cx="2819400" cy="5181600"/>
          </a:xfrm>
          <a:prstGeom prst="rect">
            <a:avLst/>
          </a:prstGeom>
          <a:ln w="9525">
            <a:solidFill>
              <a:srgbClr val="000000"/>
            </a:solidFill>
          </a:ln>
        </p:spPr>
        <p:txBody>
          <a:bodyPr vert="horz" wrap="square" lIns="0" tIns="0" rIns="0" bIns="0" rtlCol="0">
            <a:spAutoFit/>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marL="168275">
              <a:lnSpc>
                <a:spcPct val="100000"/>
              </a:lnSpc>
              <a:spcBef>
                <a:spcPts val="1215"/>
              </a:spcBef>
            </a:pPr>
            <a:r>
              <a:rPr sz="1800" dirty="0">
                <a:latin typeface="Times New Roman"/>
                <a:cs typeface="Times New Roman"/>
              </a:rPr>
              <a:t>Meccanismo</a:t>
            </a:r>
            <a:r>
              <a:rPr sz="1800" spc="-70" dirty="0">
                <a:latin typeface="Times New Roman"/>
                <a:cs typeface="Times New Roman"/>
              </a:rPr>
              <a:t> </a:t>
            </a:r>
            <a:r>
              <a:rPr sz="1800" dirty="0">
                <a:latin typeface="Times New Roman"/>
                <a:cs typeface="Times New Roman"/>
              </a:rPr>
              <a:t>a</a:t>
            </a:r>
            <a:r>
              <a:rPr sz="1800" spc="-50" dirty="0">
                <a:latin typeface="Times New Roman"/>
                <a:cs typeface="Times New Roman"/>
              </a:rPr>
              <a:t> </a:t>
            </a:r>
            <a:r>
              <a:rPr sz="1800" spc="-10" dirty="0">
                <a:solidFill>
                  <a:srgbClr val="FF3300"/>
                </a:solidFill>
                <a:latin typeface="Times New Roman"/>
                <a:cs typeface="Times New Roman"/>
              </a:rPr>
              <a:t>catena</a:t>
            </a:r>
            <a:endParaRPr sz="1800" dirty="0">
              <a:latin typeface="Times New Roman"/>
              <a:cs typeface="Times New Roman"/>
            </a:endParaRPr>
          </a:p>
        </p:txBody>
      </p:sp>
      <p:pic>
        <p:nvPicPr>
          <p:cNvPr id="91" name="object 91"/>
          <p:cNvPicPr/>
          <p:nvPr/>
        </p:nvPicPr>
        <p:blipFill>
          <a:blip r:embed="rId15" cstate="print"/>
          <a:stretch>
            <a:fillRect/>
          </a:stretch>
        </p:blipFill>
        <p:spPr>
          <a:xfrm>
            <a:off x="4491037" y="2357437"/>
            <a:ext cx="85725" cy="85725"/>
          </a:xfrm>
          <a:prstGeom prst="rect">
            <a:avLst/>
          </a:prstGeom>
        </p:spPr>
      </p:pic>
      <p:sp>
        <p:nvSpPr>
          <p:cNvPr id="92" name="object 92"/>
          <p:cNvSpPr txBox="1"/>
          <p:nvPr/>
        </p:nvSpPr>
        <p:spPr>
          <a:xfrm>
            <a:off x="3965575" y="2388234"/>
            <a:ext cx="1014094"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Times New Roman"/>
                <a:cs typeface="Times New Roman"/>
              </a:rPr>
              <a:t>monomero</a:t>
            </a:r>
            <a:endParaRPr sz="1800">
              <a:latin typeface="Times New Roman"/>
              <a:cs typeface="Times New Roman"/>
            </a:endParaRPr>
          </a:p>
        </p:txBody>
      </p:sp>
      <p:pic>
        <p:nvPicPr>
          <p:cNvPr id="93" name="object 93"/>
          <p:cNvPicPr/>
          <p:nvPr/>
        </p:nvPicPr>
        <p:blipFill>
          <a:blip r:embed="rId7" cstate="print"/>
          <a:stretch>
            <a:fillRect/>
          </a:stretch>
        </p:blipFill>
        <p:spPr>
          <a:xfrm>
            <a:off x="4491037" y="3195637"/>
            <a:ext cx="85725" cy="161925"/>
          </a:xfrm>
          <a:prstGeom prst="rect">
            <a:avLst/>
          </a:prstGeom>
        </p:spPr>
      </p:pic>
      <p:sp>
        <p:nvSpPr>
          <p:cNvPr id="94" name="object 94"/>
          <p:cNvSpPr txBox="1"/>
          <p:nvPr/>
        </p:nvSpPr>
        <p:spPr>
          <a:xfrm>
            <a:off x="3813175" y="3302889"/>
            <a:ext cx="12007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Specie</a:t>
            </a:r>
            <a:r>
              <a:rPr sz="1800" spc="-65" dirty="0">
                <a:latin typeface="Times New Roman"/>
                <a:cs typeface="Times New Roman"/>
              </a:rPr>
              <a:t> </a:t>
            </a:r>
            <a:r>
              <a:rPr sz="1800" spc="-10" dirty="0">
                <a:latin typeface="Times New Roman"/>
                <a:cs typeface="Times New Roman"/>
              </a:rPr>
              <a:t>attiva</a:t>
            </a:r>
            <a:endParaRPr sz="1800">
              <a:latin typeface="Times New Roman"/>
              <a:cs typeface="Times New Roman"/>
            </a:endParaRPr>
          </a:p>
        </p:txBody>
      </p:sp>
      <p:sp>
        <p:nvSpPr>
          <p:cNvPr id="95" name="object 95"/>
          <p:cNvSpPr/>
          <p:nvPr/>
        </p:nvSpPr>
        <p:spPr>
          <a:xfrm>
            <a:off x="4343400" y="4191000"/>
            <a:ext cx="398780" cy="100330"/>
          </a:xfrm>
          <a:custGeom>
            <a:avLst/>
            <a:gdLst/>
            <a:ahLst/>
            <a:cxnLst/>
            <a:rect l="l" t="t" r="r" b="b"/>
            <a:pathLst>
              <a:path w="398779" h="100329">
                <a:moveTo>
                  <a:pt x="0" y="84200"/>
                </a:moveTo>
                <a:lnTo>
                  <a:pt x="24794" y="75160"/>
                </a:lnTo>
                <a:lnTo>
                  <a:pt x="59102" y="63309"/>
                </a:lnTo>
                <a:lnTo>
                  <a:pt x="92815" y="53554"/>
                </a:lnTo>
                <a:lnTo>
                  <a:pt x="115824" y="50800"/>
                </a:lnTo>
                <a:lnTo>
                  <a:pt x="130048" y="56018"/>
                </a:lnTo>
                <a:lnTo>
                  <a:pt x="142462" y="65119"/>
                </a:lnTo>
                <a:lnTo>
                  <a:pt x="154257" y="75410"/>
                </a:lnTo>
                <a:lnTo>
                  <a:pt x="166624" y="84200"/>
                </a:lnTo>
                <a:lnTo>
                  <a:pt x="178841" y="89324"/>
                </a:lnTo>
                <a:lnTo>
                  <a:pt x="191309" y="93281"/>
                </a:lnTo>
                <a:lnTo>
                  <a:pt x="203753" y="96666"/>
                </a:lnTo>
                <a:lnTo>
                  <a:pt x="215900" y="100075"/>
                </a:lnTo>
                <a:lnTo>
                  <a:pt x="271885" y="81099"/>
                </a:lnTo>
                <a:lnTo>
                  <a:pt x="316118" y="62563"/>
                </a:lnTo>
                <a:lnTo>
                  <a:pt x="355899" y="37764"/>
                </a:lnTo>
                <a:lnTo>
                  <a:pt x="398525" y="0"/>
                </a:lnTo>
              </a:path>
            </a:pathLst>
          </a:custGeom>
          <a:ln w="28575">
            <a:solidFill>
              <a:srgbClr val="000000"/>
            </a:solidFill>
          </a:ln>
        </p:spPr>
        <p:txBody>
          <a:bodyPr wrap="square" lIns="0" tIns="0" rIns="0" bIns="0" rtlCol="0"/>
          <a:lstStyle/>
          <a:p>
            <a:endParaRPr/>
          </a:p>
        </p:txBody>
      </p:sp>
      <p:sp>
        <p:nvSpPr>
          <p:cNvPr id="96" name="object 96"/>
          <p:cNvSpPr txBox="1"/>
          <p:nvPr/>
        </p:nvSpPr>
        <p:spPr>
          <a:xfrm>
            <a:off x="3508375" y="4370070"/>
            <a:ext cx="1694814"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Catena</a:t>
            </a:r>
            <a:r>
              <a:rPr sz="1800" spc="-10" dirty="0">
                <a:latin typeface="Times New Roman"/>
                <a:cs typeface="Times New Roman"/>
              </a:rPr>
              <a:t> polimerica</a:t>
            </a:r>
            <a:endParaRPr sz="1800">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55874"/>
            <a:ext cx="9144000" cy="997709"/>
          </a:xfrm>
          <a:prstGeom prst="rect">
            <a:avLst/>
          </a:prstGeom>
        </p:spPr>
        <p:txBody>
          <a:bodyPr vert="horz" wrap="square" lIns="0" tIns="12700" rIns="0" bIns="0" rtlCol="0">
            <a:spAutoFit/>
          </a:bodyPr>
          <a:lstStyle/>
          <a:p>
            <a:pPr marR="325120" algn="just">
              <a:lnSpc>
                <a:spcPct val="100000"/>
              </a:lnSpc>
              <a:spcBef>
                <a:spcPts val="100"/>
              </a:spcBef>
            </a:pPr>
            <a:r>
              <a:rPr sz="2400" b="1" dirty="0">
                <a:solidFill>
                  <a:srgbClr val="C00000"/>
                </a:solidFill>
                <a:latin typeface="Times New Roman"/>
                <a:cs typeface="Times New Roman"/>
              </a:rPr>
              <a:t>Fas</a:t>
            </a:r>
            <a:r>
              <a:rPr sz="2400" b="1" i="1" dirty="0">
                <a:solidFill>
                  <a:srgbClr val="C00000"/>
                </a:solidFill>
                <a:latin typeface="Times New Roman"/>
                <a:cs typeface="Times New Roman"/>
              </a:rPr>
              <a:t>e</a:t>
            </a:r>
            <a:r>
              <a:rPr sz="2400" b="1" i="1" spc="-5" dirty="0">
                <a:solidFill>
                  <a:srgbClr val="C00000"/>
                </a:solidFill>
                <a:latin typeface="Times New Roman"/>
                <a:cs typeface="Times New Roman"/>
              </a:rPr>
              <a:t> </a:t>
            </a:r>
            <a:r>
              <a:rPr sz="2400" b="1" i="1" dirty="0">
                <a:solidFill>
                  <a:srgbClr val="C00000"/>
                </a:solidFill>
                <a:latin typeface="Times New Roman"/>
                <a:cs typeface="Times New Roman"/>
              </a:rPr>
              <a:t>di</a:t>
            </a:r>
            <a:r>
              <a:rPr sz="2400" b="1" i="1" spc="-10" dirty="0">
                <a:solidFill>
                  <a:srgbClr val="C00000"/>
                </a:solidFill>
                <a:latin typeface="Times New Roman"/>
                <a:cs typeface="Times New Roman"/>
              </a:rPr>
              <a:t> iniziazione</a:t>
            </a:r>
            <a:endParaRPr sz="2400" dirty="0">
              <a:latin typeface="Times New Roman"/>
              <a:cs typeface="Times New Roman"/>
            </a:endParaRPr>
          </a:p>
          <a:p>
            <a:pPr marL="12700" marR="5080">
              <a:lnSpc>
                <a:spcPct val="100000"/>
              </a:lnSpc>
              <a:spcBef>
                <a:spcPts val="40"/>
              </a:spcBef>
            </a:pPr>
            <a:r>
              <a:rPr sz="2000" b="1" dirty="0">
                <a:solidFill>
                  <a:srgbClr val="000000"/>
                </a:solidFill>
                <a:latin typeface="Times New Roman"/>
                <a:cs typeface="Times New Roman"/>
              </a:rPr>
              <a:t>L</a:t>
            </a:r>
            <a:r>
              <a:rPr lang="en-CA" sz="2000" b="1" dirty="0">
                <a:solidFill>
                  <a:srgbClr val="000000"/>
                </a:solidFill>
                <a:latin typeface="Times New Roman"/>
                <a:cs typeface="Times New Roman"/>
              </a:rPr>
              <a:t>'</a:t>
            </a:r>
            <a:r>
              <a:rPr sz="2000" b="1" dirty="0" err="1">
                <a:solidFill>
                  <a:srgbClr val="000000"/>
                </a:solidFill>
                <a:latin typeface="Times New Roman"/>
                <a:cs typeface="Times New Roman"/>
              </a:rPr>
              <a:t>iniziatore</a:t>
            </a:r>
            <a:r>
              <a:rPr sz="2000" b="1" spc="-5" dirty="0">
                <a:solidFill>
                  <a:srgbClr val="000000"/>
                </a:solidFill>
                <a:latin typeface="Times New Roman"/>
                <a:cs typeface="Times New Roman"/>
              </a:rPr>
              <a:t> </a:t>
            </a:r>
            <a:r>
              <a:rPr sz="2000" dirty="0">
                <a:solidFill>
                  <a:srgbClr val="000000"/>
                </a:solidFill>
                <a:latin typeface="Times New Roman"/>
                <a:cs typeface="Times New Roman"/>
              </a:rPr>
              <a:t>è</a:t>
            </a:r>
            <a:r>
              <a:rPr sz="2000" spc="-10" dirty="0">
                <a:solidFill>
                  <a:srgbClr val="000000"/>
                </a:solidFill>
                <a:latin typeface="Times New Roman"/>
                <a:cs typeface="Times New Roman"/>
              </a:rPr>
              <a:t> </a:t>
            </a:r>
            <a:r>
              <a:rPr sz="2000" dirty="0">
                <a:solidFill>
                  <a:srgbClr val="000000"/>
                </a:solidFill>
                <a:latin typeface="Times New Roman"/>
                <a:cs typeface="Times New Roman"/>
              </a:rPr>
              <a:t>una</a:t>
            </a:r>
            <a:r>
              <a:rPr sz="2000" spc="-15" dirty="0">
                <a:solidFill>
                  <a:srgbClr val="000000"/>
                </a:solidFill>
                <a:latin typeface="Times New Roman"/>
                <a:cs typeface="Times New Roman"/>
              </a:rPr>
              <a:t> </a:t>
            </a:r>
            <a:r>
              <a:rPr sz="2000" dirty="0">
                <a:solidFill>
                  <a:srgbClr val="000000"/>
                </a:solidFill>
                <a:latin typeface="Times New Roman"/>
                <a:cs typeface="Times New Roman"/>
              </a:rPr>
              <a:t>molecola</a:t>
            </a:r>
            <a:r>
              <a:rPr sz="2000" spc="-10" dirty="0">
                <a:solidFill>
                  <a:srgbClr val="000000"/>
                </a:solidFill>
                <a:latin typeface="Times New Roman"/>
                <a:cs typeface="Times New Roman"/>
              </a:rPr>
              <a:t> </a:t>
            </a:r>
            <a:r>
              <a:rPr sz="2000" dirty="0">
                <a:solidFill>
                  <a:srgbClr val="000000"/>
                </a:solidFill>
                <a:latin typeface="Times New Roman"/>
                <a:cs typeface="Times New Roman"/>
              </a:rPr>
              <a:t>in</a:t>
            </a:r>
            <a:r>
              <a:rPr sz="2000" spc="-10" dirty="0">
                <a:solidFill>
                  <a:srgbClr val="000000"/>
                </a:solidFill>
                <a:latin typeface="Times New Roman"/>
                <a:cs typeface="Times New Roman"/>
              </a:rPr>
              <a:t> </a:t>
            </a:r>
            <a:r>
              <a:rPr sz="2000" dirty="0">
                <a:solidFill>
                  <a:srgbClr val="000000"/>
                </a:solidFill>
                <a:latin typeface="Times New Roman"/>
                <a:cs typeface="Times New Roman"/>
              </a:rPr>
              <a:t>grado</a:t>
            </a:r>
            <a:r>
              <a:rPr sz="2000" spc="-15" dirty="0">
                <a:solidFill>
                  <a:srgbClr val="000000"/>
                </a:solidFill>
                <a:latin typeface="Times New Roman"/>
                <a:cs typeface="Times New Roman"/>
              </a:rPr>
              <a:t> </a:t>
            </a:r>
            <a:r>
              <a:rPr sz="2000" dirty="0">
                <a:solidFill>
                  <a:srgbClr val="000000"/>
                </a:solidFill>
                <a:latin typeface="Times New Roman"/>
                <a:cs typeface="Times New Roman"/>
              </a:rPr>
              <a:t>di</a:t>
            </a:r>
            <a:r>
              <a:rPr sz="2000" spc="-20" dirty="0">
                <a:solidFill>
                  <a:srgbClr val="000000"/>
                </a:solidFill>
                <a:latin typeface="Times New Roman"/>
                <a:cs typeface="Times New Roman"/>
              </a:rPr>
              <a:t> </a:t>
            </a:r>
            <a:r>
              <a:rPr sz="2000" dirty="0">
                <a:solidFill>
                  <a:srgbClr val="000000"/>
                </a:solidFill>
                <a:latin typeface="Times New Roman"/>
                <a:cs typeface="Times New Roman"/>
              </a:rPr>
              <a:t>decomporsi per</a:t>
            </a:r>
            <a:r>
              <a:rPr sz="2000" spc="-15" dirty="0">
                <a:solidFill>
                  <a:srgbClr val="000000"/>
                </a:solidFill>
                <a:latin typeface="Times New Roman"/>
                <a:cs typeface="Times New Roman"/>
              </a:rPr>
              <a:t> </a:t>
            </a:r>
            <a:r>
              <a:rPr sz="2000" dirty="0">
                <a:solidFill>
                  <a:srgbClr val="000000"/>
                </a:solidFill>
                <a:latin typeface="Times New Roman"/>
                <a:cs typeface="Times New Roman"/>
              </a:rPr>
              <a:t>scissione</a:t>
            </a:r>
            <a:r>
              <a:rPr sz="2000" spc="-10" dirty="0">
                <a:solidFill>
                  <a:srgbClr val="000000"/>
                </a:solidFill>
                <a:latin typeface="Times New Roman"/>
                <a:cs typeface="Times New Roman"/>
              </a:rPr>
              <a:t> </a:t>
            </a:r>
            <a:r>
              <a:rPr sz="2000" dirty="0">
                <a:solidFill>
                  <a:srgbClr val="000000"/>
                </a:solidFill>
                <a:latin typeface="Times New Roman"/>
                <a:cs typeface="Times New Roman"/>
              </a:rPr>
              <a:t>omolitica</a:t>
            </a:r>
            <a:r>
              <a:rPr sz="2000" spc="-30" dirty="0">
                <a:solidFill>
                  <a:srgbClr val="000000"/>
                </a:solidFill>
                <a:latin typeface="Times New Roman"/>
                <a:cs typeface="Times New Roman"/>
              </a:rPr>
              <a:t> </a:t>
            </a:r>
            <a:r>
              <a:rPr sz="2000" dirty="0">
                <a:solidFill>
                  <a:srgbClr val="000000"/>
                </a:solidFill>
                <a:latin typeface="Times New Roman"/>
                <a:cs typeface="Times New Roman"/>
              </a:rPr>
              <a:t>di</a:t>
            </a:r>
            <a:r>
              <a:rPr sz="2000" spc="-10" dirty="0">
                <a:solidFill>
                  <a:srgbClr val="000000"/>
                </a:solidFill>
                <a:latin typeface="Times New Roman"/>
                <a:cs typeface="Times New Roman"/>
              </a:rPr>
              <a:t> </a:t>
            </a:r>
            <a:r>
              <a:rPr sz="2000" spc="-25" dirty="0">
                <a:solidFill>
                  <a:srgbClr val="000000"/>
                </a:solidFill>
                <a:latin typeface="Times New Roman"/>
                <a:cs typeface="Times New Roman"/>
              </a:rPr>
              <a:t>un </a:t>
            </a:r>
            <a:r>
              <a:rPr sz="2000" dirty="0">
                <a:solidFill>
                  <a:srgbClr val="000000"/>
                </a:solidFill>
                <a:latin typeface="Times New Roman"/>
                <a:cs typeface="Times New Roman"/>
              </a:rPr>
              <a:t>legame,</a:t>
            </a:r>
            <a:r>
              <a:rPr sz="2000" spc="-10" dirty="0">
                <a:solidFill>
                  <a:srgbClr val="000000"/>
                </a:solidFill>
                <a:latin typeface="Times New Roman"/>
                <a:cs typeface="Times New Roman"/>
              </a:rPr>
              <a:t> </a:t>
            </a:r>
            <a:r>
              <a:rPr sz="2000" dirty="0">
                <a:solidFill>
                  <a:srgbClr val="000000"/>
                </a:solidFill>
                <a:latin typeface="Times New Roman"/>
                <a:cs typeface="Times New Roman"/>
              </a:rPr>
              <a:t>con </a:t>
            </a:r>
            <a:r>
              <a:rPr sz="2000" dirty="0" err="1">
                <a:solidFill>
                  <a:srgbClr val="000000"/>
                </a:solidFill>
                <a:latin typeface="Times New Roman"/>
                <a:cs typeface="Times New Roman"/>
              </a:rPr>
              <a:t>relativa</a:t>
            </a:r>
            <a:r>
              <a:rPr sz="2000" spc="-15" dirty="0">
                <a:solidFill>
                  <a:srgbClr val="000000"/>
                </a:solidFill>
                <a:latin typeface="Times New Roman"/>
                <a:cs typeface="Times New Roman"/>
              </a:rPr>
              <a:t> </a:t>
            </a:r>
            <a:r>
              <a:rPr sz="2000" dirty="0">
                <a:solidFill>
                  <a:srgbClr val="000000"/>
                </a:solidFill>
                <a:latin typeface="Times New Roman"/>
                <a:cs typeface="Times New Roman"/>
              </a:rPr>
              <a:t>formazione del radicale,</a:t>
            </a:r>
            <a:r>
              <a:rPr sz="2000" spc="-25" dirty="0">
                <a:solidFill>
                  <a:srgbClr val="000000"/>
                </a:solidFill>
                <a:latin typeface="Times New Roman"/>
                <a:cs typeface="Times New Roman"/>
              </a:rPr>
              <a:t> </a:t>
            </a:r>
            <a:r>
              <a:rPr sz="2000" dirty="0">
                <a:solidFill>
                  <a:srgbClr val="000000"/>
                </a:solidFill>
                <a:latin typeface="Times New Roman"/>
                <a:cs typeface="Times New Roman"/>
              </a:rPr>
              <a:t>secondo</a:t>
            </a:r>
            <a:r>
              <a:rPr sz="2000" spc="-5" dirty="0">
                <a:solidFill>
                  <a:srgbClr val="000000"/>
                </a:solidFill>
                <a:latin typeface="Times New Roman"/>
                <a:cs typeface="Times New Roman"/>
              </a:rPr>
              <a:t> </a:t>
            </a:r>
            <a:r>
              <a:rPr sz="2000" dirty="0">
                <a:solidFill>
                  <a:srgbClr val="000000"/>
                </a:solidFill>
                <a:latin typeface="Times New Roman"/>
                <a:cs typeface="Times New Roman"/>
              </a:rPr>
              <a:t>una reazione</a:t>
            </a:r>
            <a:r>
              <a:rPr sz="2000" spc="-15" dirty="0">
                <a:solidFill>
                  <a:srgbClr val="000000"/>
                </a:solidFill>
                <a:latin typeface="Times New Roman"/>
                <a:cs typeface="Times New Roman"/>
              </a:rPr>
              <a:t> </a:t>
            </a:r>
            <a:r>
              <a:rPr sz="2000" dirty="0">
                <a:solidFill>
                  <a:srgbClr val="000000"/>
                </a:solidFill>
                <a:latin typeface="Times New Roman"/>
                <a:cs typeface="Times New Roman"/>
              </a:rPr>
              <a:t>del </a:t>
            </a:r>
            <a:r>
              <a:rPr sz="2000" spc="-10" dirty="0">
                <a:solidFill>
                  <a:srgbClr val="000000"/>
                </a:solidFill>
                <a:latin typeface="Times New Roman"/>
                <a:cs typeface="Times New Roman"/>
              </a:rPr>
              <a:t>tipo:</a:t>
            </a:r>
            <a:endParaRPr sz="2000" dirty="0">
              <a:latin typeface="Times New Roman"/>
              <a:cs typeface="Times New Roman"/>
            </a:endParaRPr>
          </a:p>
        </p:txBody>
      </p:sp>
      <p:sp>
        <p:nvSpPr>
          <p:cNvPr id="3" name="object 3"/>
          <p:cNvSpPr txBox="1"/>
          <p:nvPr/>
        </p:nvSpPr>
        <p:spPr>
          <a:xfrm>
            <a:off x="402437" y="1469516"/>
            <a:ext cx="1016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a:t>
            </a:r>
            <a:endParaRPr sz="1800">
              <a:latin typeface="Times New Roman"/>
              <a:cs typeface="Times New Roman"/>
            </a:endParaRPr>
          </a:p>
        </p:txBody>
      </p:sp>
      <p:sp>
        <p:nvSpPr>
          <p:cNvPr id="4" name="object 4"/>
          <p:cNvSpPr txBox="1"/>
          <p:nvPr/>
        </p:nvSpPr>
        <p:spPr>
          <a:xfrm>
            <a:off x="683564" y="1484820"/>
            <a:ext cx="2592705" cy="269304"/>
          </a:xfrm>
          <a:prstGeom prst="rect">
            <a:avLst/>
          </a:prstGeom>
          <a:ln w="25400">
            <a:solidFill>
              <a:srgbClr val="FF0000"/>
            </a:solidFill>
          </a:ln>
        </p:spPr>
        <p:txBody>
          <a:bodyPr vert="horz" wrap="square" lIns="0" tIns="0" rIns="0" bIns="0" rtlCol="0">
            <a:spAutoFit/>
          </a:bodyPr>
          <a:lstStyle/>
          <a:p>
            <a:pPr marL="17780">
              <a:lnSpc>
                <a:spcPts val="2140"/>
              </a:lnSpc>
            </a:pPr>
            <a:r>
              <a:rPr sz="1800" dirty="0" err="1">
                <a:latin typeface="Times New Roman"/>
                <a:cs typeface="Times New Roman"/>
              </a:rPr>
              <a:t>Perossidi</a:t>
            </a:r>
            <a:r>
              <a:rPr sz="1800" spc="-30" dirty="0">
                <a:latin typeface="Times New Roman"/>
                <a:cs typeface="Times New Roman"/>
              </a:rPr>
              <a:t> </a:t>
            </a:r>
            <a:r>
              <a:rPr sz="1800" dirty="0">
                <a:latin typeface="Times New Roman"/>
                <a:cs typeface="Times New Roman"/>
              </a:rPr>
              <a:t>e</a:t>
            </a:r>
            <a:r>
              <a:rPr sz="1800" spc="-20" dirty="0">
                <a:latin typeface="Times New Roman"/>
                <a:cs typeface="Times New Roman"/>
              </a:rPr>
              <a:t> </a:t>
            </a:r>
            <a:r>
              <a:rPr sz="1800" spc="-10" dirty="0" err="1">
                <a:latin typeface="Times New Roman"/>
                <a:cs typeface="Times New Roman"/>
              </a:rPr>
              <a:t>idroperossidi</a:t>
            </a:r>
            <a:endParaRPr sz="1800" dirty="0">
              <a:latin typeface="Times New Roman"/>
              <a:cs typeface="Times New Roman"/>
            </a:endParaRPr>
          </a:p>
        </p:txBody>
      </p:sp>
      <p:grpSp>
        <p:nvGrpSpPr>
          <p:cNvPr id="5" name="object 5"/>
          <p:cNvGrpSpPr/>
          <p:nvPr/>
        </p:nvGrpSpPr>
        <p:grpSpPr>
          <a:xfrm>
            <a:off x="670864" y="1844801"/>
            <a:ext cx="6074410" cy="5026025"/>
            <a:chOff x="670864" y="1844801"/>
            <a:chExt cx="6074410" cy="5026025"/>
          </a:xfrm>
        </p:grpSpPr>
        <p:pic>
          <p:nvPicPr>
            <p:cNvPr id="6" name="object 6"/>
            <p:cNvPicPr/>
            <p:nvPr/>
          </p:nvPicPr>
          <p:blipFill>
            <a:blip r:embed="rId2" cstate="print"/>
            <a:stretch>
              <a:fillRect/>
            </a:stretch>
          </p:blipFill>
          <p:spPr>
            <a:xfrm>
              <a:off x="827582" y="1844801"/>
              <a:ext cx="1652016" cy="201168"/>
            </a:xfrm>
            <a:prstGeom prst="rect">
              <a:avLst/>
            </a:prstGeom>
          </p:spPr>
        </p:pic>
        <p:pic>
          <p:nvPicPr>
            <p:cNvPr id="7" name="object 7"/>
            <p:cNvPicPr/>
            <p:nvPr/>
          </p:nvPicPr>
          <p:blipFill>
            <a:blip r:embed="rId3" cstate="print"/>
            <a:stretch>
              <a:fillRect/>
            </a:stretch>
          </p:blipFill>
          <p:spPr>
            <a:xfrm>
              <a:off x="816574" y="2060841"/>
              <a:ext cx="5453405" cy="4797155"/>
            </a:xfrm>
            <a:prstGeom prst="rect">
              <a:avLst/>
            </a:prstGeom>
          </p:spPr>
        </p:pic>
        <p:sp>
          <p:nvSpPr>
            <p:cNvPr id="8" name="object 8"/>
            <p:cNvSpPr/>
            <p:nvPr/>
          </p:nvSpPr>
          <p:spPr>
            <a:xfrm>
              <a:off x="683564" y="6597408"/>
              <a:ext cx="6049010" cy="260985"/>
            </a:xfrm>
            <a:custGeom>
              <a:avLst/>
              <a:gdLst/>
              <a:ahLst/>
              <a:cxnLst/>
              <a:rect l="l" t="t" r="r" b="b"/>
              <a:pathLst>
                <a:path w="6049009" h="260984">
                  <a:moveTo>
                    <a:pt x="6048628" y="0"/>
                  </a:moveTo>
                  <a:lnTo>
                    <a:pt x="0" y="0"/>
                  </a:lnTo>
                  <a:lnTo>
                    <a:pt x="0" y="260588"/>
                  </a:lnTo>
                  <a:lnTo>
                    <a:pt x="6048628" y="260588"/>
                  </a:lnTo>
                  <a:lnTo>
                    <a:pt x="6048628" y="0"/>
                  </a:lnTo>
                  <a:close/>
                </a:path>
              </a:pathLst>
            </a:custGeom>
            <a:solidFill>
              <a:srgbClr val="FFFFFF"/>
            </a:solidFill>
          </p:spPr>
          <p:txBody>
            <a:bodyPr wrap="square" lIns="0" tIns="0" rIns="0" bIns="0" rtlCol="0"/>
            <a:lstStyle/>
            <a:p>
              <a:endParaRPr/>
            </a:p>
          </p:txBody>
        </p:sp>
        <p:sp>
          <p:nvSpPr>
            <p:cNvPr id="9" name="object 9"/>
            <p:cNvSpPr/>
            <p:nvPr/>
          </p:nvSpPr>
          <p:spPr>
            <a:xfrm>
              <a:off x="683564" y="6597408"/>
              <a:ext cx="6049010" cy="260985"/>
            </a:xfrm>
            <a:custGeom>
              <a:avLst/>
              <a:gdLst/>
              <a:ahLst/>
              <a:cxnLst/>
              <a:rect l="l" t="t" r="r" b="b"/>
              <a:pathLst>
                <a:path w="6049009" h="260984">
                  <a:moveTo>
                    <a:pt x="6048628" y="260588"/>
                  </a:moveTo>
                  <a:lnTo>
                    <a:pt x="6048628" y="0"/>
                  </a:lnTo>
                  <a:lnTo>
                    <a:pt x="0" y="0"/>
                  </a:lnTo>
                  <a:lnTo>
                    <a:pt x="0" y="260588"/>
                  </a:lnTo>
                </a:path>
              </a:pathLst>
            </a:custGeom>
            <a:ln w="25400">
              <a:solidFill>
                <a:srgbClr val="FFFFFF"/>
              </a:solidFill>
            </a:ln>
          </p:spPr>
          <p:txBody>
            <a:bodyPr wrap="square" lIns="0" tIns="0" rIns="0" bIns="0" rtlCol="0"/>
            <a:lstStyle/>
            <a:p>
              <a:endParaRPr/>
            </a:p>
          </p:txBody>
        </p:sp>
        <p:sp>
          <p:nvSpPr>
            <p:cNvPr id="10" name="object 10"/>
            <p:cNvSpPr/>
            <p:nvPr/>
          </p:nvSpPr>
          <p:spPr>
            <a:xfrm>
              <a:off x="1475613" y="4869179"/>
              <a:ext cx="4032885" cy="864235"/>
            </a:xfrm>
            <a:custGeom>
              <a:avLst/>
              <a:gdLst/>
              <a:ahLst/>
              <a:cxnLst/>
              <a:rect l="l" t="t" r="r" b="b"/>
              <a:pathLst>
                <a:path w="4032885" h="864235">
                  <a:moveTo>
                    <a:pt x="360044" y="0"/>
                  </a:moveTo>
                  <a:lnTo>
                    <a:pt x="1656207" y="0"/>
                  </a:lnTo>
                </a:path>
                <a:path w="4032885" h="864235">
                  <a:moveTo>
                    <a:pt x="0" y="864069"/>
                  </a:moveTo>
                  <a:lnTo>
                    <a:pt x="4032504" y="864082"/>
                  </a:lnTo>
                </a:path>
              </a:pathLst>
            </a:custGeom>
            <a:ln w="9525">
              <a:solidFill>
                <a:srgbClr val="497DBA"/>
              </a:solidFill>
            </a:ln>
          </p:spPr>
          <p:txBody>
            <a:bodyPr wrap="square" lIns="0" tIns="0" rIns="0" bIns="0" rtlCol="0"/>
            <a:lstStyle/>
            <a:p>
              <a:endParaRPr/>
            </a:p>
          </p:txBody>
        </p:sp>
        <p:sp>
          <p:nvSpPr>
            <p:cNvPr id="11" name="object 11"/>
            <p:cNvSpPr/>
            <p:nvPr/>
          </p:nvSpPr>
          <p:spPr>
            <a:xfrm>
              <a:off x="3707892" y="4685029"/>
              <a:ext cx="2304415" cy="0"/>
            </a:xfrm>
            <a:custGeom>
              <a:avLst/>
              <a:gdLst/>
              <a:ahLst/>
              <a:cxnLst/>
              <a:rect l="l" t="t" r="r" b="b"/>
              <a:pathLst>
                <a:path w="2304415">
                  <a:moveTo>
                    <a:pt x="0" y="0"/>
                  </a:moveTo>
                  <a:lnTo>
                    <a:pt x="2304288" y="0"/>
                  </a:lnTo>
                </a:path>
              </a:pathLst>
            </a:custGeom>
            <a:ln w="19050">
              <a:solidFill>
                <a:srgbClr val="FF0000"/>
              </a:solidFill>
            </a:ln>
          </p:spPr>
          <p:txBody>
            <a:bodyPr wrap="square" lIns="0" tIns="0" rIns="0" bIns="0" rtlCol="0"/>
            <a:lstStyle/>
            <a:p>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4316" y="-16612"/>
            <a:ext cx="4961084" cy="1243930"/>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L</a:t>
            </a:r>
            <a:r>
              <a:rPr lang="en-CA" sz="2000" dirty="0">
                <a:latin typeface="Times New Roman"/>
                <a:cs typeface="Times New Roman"/>
              </a:rPr>
              <a:t>'</a:t>
            </a:r>
            <a:r>
              <a:rPr sz="2000" dirty="0" err="1">
                <a:latin typeface="Times New Roman"/>
                <a:cs typeface="Times New Roman"/>
              </a:rPr>
              <a:t>attivazione</a:t>
            </a:r>
            <a:r>
              <a:rPr sz="2000" spc="-35" dirty="0">
                <a:latin typeface="Times New Roman"/>
                <a:cs typeface="Times New Roman"/>
              </a:rPr>
              <a:t> </a:t>
            </a:r>
            <a:r>
              <a:rPr sz="2000" dirty="0">
                <a:latin typeface="Times New Roman"/>
                <a:cs typeface="Times New Roman"/>
              </a:rPr>
              <a:t>di una molecola</a:t>
            </a:r>
            <a:r>
              <a:rPr sz="2000" spc="-15" dirty="0">
                <a:latin typeface="Times New Roman"/>
                <a:cs typeface="Times New Roman"/>
              </a:rPr>
              <a:t> </a:t>
            </a:r>
            <a:r>
              <a:rPr sz="2000" dirty="0">
                <a:latin typeface="Times New Roman"/>
                <a:cs typeface="Times New Roman"/>
              </a:rPr>
              <a:t>può </a:t>
            </a:r>
            <a:r>
              <a:rPr sz="2000" spc="-10" dirty="0">
                <a:latin typeface="Times New Roman"/>
                <a:cs typeface="Times New Roman"/>
              </a:rPr>
              <a:t>avvenire</a:t>
            </a:r>
            <a:endParaRPr sz="2000" dirty="0">
              <a:latin typeface="Times New Roman"/>
              <a:cs typeface="Times New Roman"/>
            </a:endParaRPr>
          </a:p>
          <a:p>
            <a:pPr marL="299085" indent="-287020">
              <a:lnSpc>
                <a:spcPct val="100000"/>
              </a:lnSpc>
              <a:buFont typeface="Arial"/>
              <a:buChar char="•"/>
              <a:tabLst>
                <a:tab pos="299085" algn="l"/>
                <a:tab pos="299720" algn="l"/>
              </a:tabLst>
            </a:pPr>
            <a:r>
              <a:rPr sz="2000" dirty="0">
                <a:latin typeface="Times New Roman"/>
                <a:cs typeface="Times New Roman"/>
              </a:rPr>
              <a:t>per</a:t>
            </a:r>
            <a:r>
              <a:rPr sz="2000" spc="-5" dirty="0">
                <a:latin typeface="Times New Roman"/>
                <a:cs typeface="Times New Roman"/>
              </a:rPr>
              <a:t> </a:t>
            </a:r>
            <a:r>
              <a:rPr sz="2000" dirty="0">
                <a:latin typeface="Times New Roman"/>
                <a:cs typeface="Times New Roman"/>
              </a:rPr>
              <a:t>via termica</a:t>
            </a:r>
            <a:r>
              <a:rPr sz="2000" spc="-15" dirty="0">
                <a:latin typeface="Times New Roman"/>
                <a:cs typeface="Times New Roman"/>
              </a:rPr>
              <a:t> </a:t>
            </a:r>
            <a:r>
              <a:rPr sz="2000" dirty="0">
                <a:latin typeface="Times New Roman"/>
                <a:cs typeface="Times New Roman"/>
              </a:rPr>
              <a:t>(decomposizione </a:t>
            </a:r>
            <a:r>
              <a:rPr sz="2000" spc="-10" dirty="0">
                <a:latin typeface="Times New Roman"/>
                <a:cs typeface="Times New Roman"/>
              </a:rPr>
              <a:t>termica)</a:t>
            </a:r>
            <a:endParaRPr sz="2000" dirty="0">
              <a:latin typeface="Times New Roman"/>
              <a:cs typeface="Times New Roman"/>
            </a:endParaRPr>
          </a:p>
          <a:p>
            <a:pPr marL="299085" indent="-287020">
              <a:lnSpc>
                <a:spcPct val="100000"/>
              </a:lnSpc>
              <a:buFont typeface="Arial"/>
              <a:buChar char="•"/>
              <a:tabLst>
                <a:tab pos="299085" algn="l"/>
                <a:tab pos="299720" algn="l"/>
              </a:tabLst>
            </a:pPr>
            <a:r>
              <a:rPr sz="2000" dirty="0">
                <a:latin typeface="Times New Roman"/>
                <a:cs typeface="Times New Roman"/>
              </a:rPr>
              <a:t>per via </a:t>
            </a:r>
            <a:r>
              <a:rPr sz="2000" spc="-10" dirty="0">
                <a:latin typeface="Times New Roman"/>
                <a:cs typeface="Times New Roman"/>
              </a:rPr>
              <a:t>chimica</a:t>
            </a:r>
            <a:endParaRPr sz="2000" dirty="0">
              <a:latin typeface="Times New Roman"/>
              <a:cs typeface="Times New Roman"/>
            </a:endParaRPr>
          </a:p>
          <a:p>
            <a:pPr marL="299085" indent="-287020">
              <a:lnSpc>
                <a:spcPct val="100000"/>
              </a:lnSpc>
              <a:buFont typeface="Arial"/>
              <a:buChar char="•"/>
              <a:tabLst>
                <a:tab pos="299085" algn="l"/>
                <a:tab pos="299720" algn="l"/>
              </a:tabLst>
            </a:pPr>
            <a:r>
              <a:rPr sz="2000" dirty="0">
                <a:latin typeface="Times New Roman"/>
                <a:cs typeface="Times New Roman"/>
              </a:rPr>
              <a:t>per</a:t>
            </a:r>
            <a:r>
              <a:rPr sz="2000" spc="-5" dirty="0">
                <a:latin typeface="Times New Roman"/>
                <a:cs typeface="Times New Roman"/>
              </a:rPr>
              <a:t> </a:t>
            </a:r>
            <a:r>
              <a:rPr sz="2000" dirty="0">
                <a:latin typeface="Times New Roman"/>
                <a:cs typeface="Times New Roman"/>
              </a:rPr>
              <a:t>via </a:t>
            </a:r>
            <a:r>
              <a:rPr sz="2000" spc="-10" dirty="0">
                <a:latin typeface="Times New Roman"/>
                <a:cs typeface="Times New Roman"/>
              </a:rPr>
              <a:t>fotochimica</a:t>
            </a:r>
            <a:endParaRPr sz="2000" dirty="0">
              <a:latin typeface="Times New Roman"/>
              <a:cs typeface="Times New Roman"/>
            </a:endParaRPr>
          </a:p>
        </p:txBody>
      </p:sp>
      <p:sp>
        <p:nvSpPr>
          <p:cNvPr id="3" name="object 3"/>
          <p:cNvSpPr txBox="1"/>
          <p:nvPr/>
        </p:nvSpPr>
        <p:spPr>
          <a:xfrm>
            <a:off x="0" y="1367099"/>
            <a:ext cx="9144000" cy="843821"/>
          </a:xfrm>
          <a:prstGeom prst="rect">
            <a:avLst/>
          </a:prstGeom>
        </p:spPr>
        <p:txBody>
          <a:bodyPr vert="horz" wrap="square" lIns="0" tIns="12700" rIns="0" bIns="0" rtlCol="0">
            <a:spAutoFit/>
          </a:bodyPr>
          <a:lstStyle/>
          <a:p>
            <a:pPr marL="12700" marR="5080">
              <a:lnSpc>
                <a:spcPct val="100000"/>
              </a:lnSpc>
              <a:spcBef>
                <a:spcPts val="100"/>
              </a:spcBef>
            </a:pPr>
            <a:r>
              <a:rPr b="1" dirty="0">
                <a:latin typeface="Times New Roman"/>
                <a:cs typeface="Times New Roman"/>
              </a:rPr>
              <a:t>La</a:t>
            </a:r>
            <a:r>
              <a:rPr b="1" spc="-20" dirty="0">
                <a:latin typeface="Times New Roman"/>
                <a:cs typeface="Times New Roman"/>
              </a:rPr>
              <a:t> </a:t>
            </a:r>
            <a:r>
              <a:rPr b="1" dirty="0">
                <a:latin typeface="Times New Roman"/>
                <a:cs typeface="Times New Roman"/>
              </a:rPr>
              <a:t>fotoionizzazione</a:t>
            </a:r>
            <a:r>
              <a:rPr b="1" spc="-15" dirty="0">
                <a:latin typeface="Times New Roman"/>
                <a:cs typeface="Times New Roman"/>
              </a:rPr>
              <a:t> </a:t>
            </a:r>
            <a:r>
              <a:rPr b="1" dirty="0" err="1">
                <a:latin typeface="Times New Roman"/>
                <a:cs typeface="Times New Roman"/>
              </a:rPr>
              <a:t>viene</a:t>
            </a:r>
            <a:r>
              <a:rPr b="1" spc="-15" dirty="0">
                <a:latin typeface="Times New Roman"/>
                <a:cs typeface="Times New Roman"/>
              </a:rPr>
              <a:t> </a:t>
            </a:r>
            <a:r>
              <a:rPr b="1" dirty="0">
                <a:latin typeface="Times New Roman"/>
                <a:cs typeface="Times New Roman"/>
              </a:rPr>
              <a:t>u</a:t>
            </a:r>
            <a:r>
              <a:rPr lang="en-CA" b="1" dirty="0" err="1">
                <a:latin typeface="Times New Roman"/>
                <a:cs typeface="Times New Roman"/>
              </a:rPr>
              <a:t>sata</a:t>
            </a:r>
            <a:r>
              <a:rPr lang="en-CA" b="1" dirty="0">
                <a:latin typeface="Times New Roman"/>
                <a:cs typeface="Times New Roman"/>
              </a:rPr>
              <a:t> </a:t>
            </a:r>
            <a:r>
              <a:rPr b="1" dirty="0" err="1">
                <a:latin typeface="Times New Roman"/>
                <a:cs typeface="Times New Roman"/>
              </a:rPr>
              <a:t>quando</a:t>
            </a:r>
            <a:r>
              <a:rPr b="1" spc="-60" dirty="0">
                <a:latin typeface="Times New Roman"/>
                <a:cs typeface="Times New Roman"/>
              </a:rPr>
              <a:t> </a:t>
            </a:r>
            <a:r>
              <a:rPr b="1" dirty="0">
                <a:latin typeface="Times New Roman"/>
                <a:cs typeface="Times New Roman"/>
              </a:rPr>
              <a:t>si</a:t>
            </a:r>
            <a:r>
              <a:rPr b="1" spc="-25" dirty="0">
                <a:latin typeface="Times New Roman"/>
                <a:cs typeface="Times New Roman"/>
              </a:rPr>
              <a:t> </a:t>
            </a:r>
            <a:r>
              <a:rPr b="1" dirty="0">
                <a:latin typeface="Times New Roman"/>
                <a:cs typeface="Times New Roman"/>
              </a:rPr>
              <a:t>vuole</a:t>
            </a:r>
            <a:r>
              <a:rPr b="1" spc="-20" dirty="0">
                <a:latin typeface="Times New Roman"/>
                <a:cs typeface="Times New Roman"/>
              </a:rPr>
              <a:t> </a:t>
            </a:r>
            <a:r>
              <a:rPr b="1" dirty="0">
                <a:latin typeface="Times New Roman"/>
                <a:cs typeface="Times New Roman"/>
              </a:rPr>
              <a:t>eseguire</a:t>
            </a:r>
            <a:r>
              <a:rPr b="1" spc="-5" dirty="0">
                <a:latin typeface="Times New Roman"/>
                <a:cs typeface="Times New Roman"/>
              </a:rPr>
              <a:t> </a:t>
            </a:r>
            <a:r>
              <a:rPr b="1" dirty="0">
                <a:latin typeface="Times New Roman"/>
                <a:cs typeface="Times New Roman"/>
              </a:rPr>
              <a:t>la</a:t>
            </a:r>
            <a:r>
              <a:rPr b="1" spc="-20" dirty="0">
                <a:latin typeface="Times New Roman"/>
                <a:cs typeface="Times New Roman"/>
              </a:rPr>
              <a:t> </a:t>
            </a:r>
            <a:r>
              <a:rPr b="1" dirty="0">
                <a:latin typeface="Times New Roman"/>
                <a:cs typeface="Times New Roman"/>
              </a:rPr>
              <a:t>polimerizzazione</a:t>
            </a:r>
            <a:r>
              <a:rPr b="1" spc="25" dirty="0">
                <a:latin typeface="Times New Roman"/>
                <a:cs typeface="Times New Roman"/>
              </a:rPr>
              <a:t> </a:t>
            </a:r>
            <a:r>
              <a:rPr b="1" dirty="0">
                <a:latin typeface="Times New Roman"/>
                <a:cs typeface="Times New Roman"/>
              </a:rPr>
              <a:t>a</a:t>
            </a:r>
            <a:r>
              <a:rPr b="1" spc="-20" dirty="0">
                <a:latin typeface="Times New Roman"/>
                <a:cs typeface="Times New Roman"/>
              </a:rPr>
              <a:t> </a:t>
            </a:r>
            <a:r>
              <a:rPr b="1" dirty="0">
                <a:latin typeface="Times New Roman"/>
                <a:cs typeface="Times New Roman"/>
              </a:rPr>
              <a:t>basse</a:t>
            </a:r>
            <a:r>
              <a:rPr b="1" spc="-30" dirty="0">
                <a:latin typeface="Times New Roman"/>
                <a:cs typeface="Times New Roman"/>
              </a:rPr>
              <a:t> </a:t>
            </a:r>
            <a:r>
              <a:rPr b="1" spc="-10" dirty="0">
                <a:latin typeface="Times New Roman"/>
                <a:cs typeface="Times New Roman"/>
              </a:rPr>
              <a:t>temperature, </a:t>
            </a:r>
            <a:r>
              <a:rPr b="1" dirty="0">
                <a:latin typeface="Times New Roman"/>
                <a:cs typeface="Times New Roman"/>
              </a:rPr>
              <a:t>dove</a:t>
            </a:r>
            <a:r>
              <a:rPr b="1" spc="-35" dirty="0">
                <a:latin typeface="Times New Roman"/>
                <a:cs typeface="Times New Roman"/>
              </a:rPr>
              <a:t> </a:t>
            </a:r>
            <a:r>
              <a:rPr b="1" dirty="0">
                <a:latin typeface="Times New Roman"/>
                <a:cs typeface="Times New Roman"/>
              </a:rPr>
              <a:t>è</a:t>
            </a:r>
            <a:r>
              <a:rPr b="1" spc="-15" dirty="0">
                <a:latin typeface="Times New Roman"/>
                <a:cs typeface="Times New Roman"/>
              </a:rPr>
              <a:t> </a:t>
            </a:r>
            <a:r>
              <a:rPr b="1" dirty="0">
                <a:latin typeface="Times New Roman"/>
                <a:cs typeface="Times New Roman"/>
              </a:rPr>
              <a:t>difficile</a:t>
            </a:r>
            <a:r>
              <a:rPr b="1" spc="-20" dirty="0">
                <a:latin typeface="Times New Roman"/>
                <a:cs typeface="Times New Roman"/>
              </a:rPr>
              <a:t> </a:t>
            </a:r>
            <a:r>
              <a:rPr b="1" dirty="0">
                <a:latin typeface="Times New Roman"/>
                <a:cs typeface="Times New Roman"/>
              </a:rPr>
              <a:t>formare</a:t>
            </a:r>
            <a:r>
              <a:rPr b="1" spc="10" dirty="0">
                <a:latin typeface="Times New Roman"/>
                <a:cs typeface="Times New Roman"/>
              </a:rPr>
              <a:t> </a:t>
            </a:r>
            <a:r>
              <a:rPr b="1" dirty="0">
                <a:latin typeface="Times New Roman"/>
                <a:cs typeface="Times New Roman"/>
              </a:rPr>
              <a:t>l’iniziatore</a:t>
            </a:r>
            <a:r>
              <a:rPr b="1" spc="10" dirty="0">
                <a:latin typeface="Times New Roman"/>
                <a:cs typeface="Times New Roman"/>
              </a:rPr>
              <a:t> </a:t>
            </a:r>
            <a:r>
              <a:rPr b="1" dirty="0">
                <a:latin typeface="Times New Roman"/>
                <a:cs typeface="Times New Roman"/>
              </a:rPr>
              <a:t>per</a:t>
            </a:r>
            <a:r>
              <a:rPr b="1" spc="-40" dirty="0">
                <a:latin typeface="Times New Roman"/>
                <a:cs typeface="Times New Roman"/>
              </a:rPr>
              <a:t> </a:t>
            </a:r>
            <a:r>
              <a:rPr b="1" dirty="0">
                <a:latin typeface="Times New Roman"/>
                <a:cs typeface="Times New Roman"/>
              </a:rPr>
              <a:t>decomposizione.</a:t>
            </a:r>
            <a:r>
              <a:rPr b="1" spc="-20" dirty="0">
                <a:latin typeface="Times New Roman"/>
                <a:cs typeface="Times New Roman"/>
              </a:rPr>
              <a:t> </a:t>
            </a:r>
            <a:r>
              <a:rPr b="1" spc="-10" dirty="0">
                <a:latin typeface="Times New Roman"/>
                <a:cs typeface="Times New Roman"/>
              </a:rPr>
              <a:t>Tale</a:t>
            </a:r>
            <a:r>
              <a:rPr b="1" spc="-15" dirty="0">
                <a:latin typeface="Times New Roman"/>
                <a:cs typeface="Times New Roman"/>
              </a:rPr>
              <a:t> </a:t>
            </a:r>
            <a:r>
              <a:rPr b="1" dirty="0">
                <a:latin typeface="Times New Roman"/>
                <a:cs typeface="Times New Roman"/>
              </a:rPr>
              <a:t>processo</a:t>
            </a:r>
            <a:r>
              <a:rPr b="1" spc="-20" dirty="0">
                <a:latin typeface="Times New Roman"/>
                <a:cs typeface="Times New Roman"/>
              </a:rPr>
              <a:t> </a:t>
            </a:r>
            <a:r>
              <a:rPr b="1" dirty="0">
                <a:latin typeface="Times New Roman"/>
                <a:cs typeface="Times New Roman"/>
              </a:rPr>
              <a:t>è</a:t>
            </a:r>
            <a:r>
              <a:rPr b="1" spc="-15" dirty="0">
                <a:latin typeface="Times New Roman"/>
                <a:cs typeface="Times New Roman"/>
              </a:rPr>
              <a:t> </a:t>
            </a:r>
            <a:r>
              <a:rPr b="1" dirty="0">
                <a:latin typeface="Times New Roman"/>
                <a:cs typeface="Times New Roman"/>
              </a:rPr>
              <a:t>indipendente</a:t>
            </a:r>
            <a:r>
              <a:rPr b="1" spc="-55" dirty="0">
                <a:latin typeface="Times New Roman"/>
                <a:cs typeface="Times New Roman"/>
              </a:rPr>
              <a:t> </a:t>
            </a:r>
            <a:r>
              <a:rPr b="1" dirty="0">
                <a:latin typeface="Times New Roman"/>
                <a:cs typeface="Times New Roman"/>
              </a:rPr>
              <a:t>dalla</a:t>
            </a:r>
            <a:r>
              <a:rPr b="1" spc="-15" dirty="0">
                <a:latin typeface="Times New Roman"/>
                <a:cs typeface="Times New Roman"/>
              </a:rPr>
              <a:t> </a:t>
            </a:r>
            <a:r>
              <a:rPr b="1" spc="-10" dirty="0">
                <a:latin typeface="Times New Roman"/>
                <a:cs typeface="Times New Roman"/>
              </a:rPr>
              <a:t>temperatura</a:t>
            </a:r>
            <a:endParaRPr dirty="0">
              <a:latin typeface="Times New Roman"/>
              <a:cs typeface="Times New Roman"/>
            </a:endParaRPr>
          </a:p>
        </p:txBody>
      </p:sp>
      <p:sp>
        <p:nvSpPr>
          <p:cNvPr id="4" name="object 4"/>
          <p:cNvSpPr txBox="1"/>
          <p:nvPr/>
        </p:nvSpPr>
        <p:spPr>
          <a:xfrm>
            <a:off x="8198357" y="6365240"/>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52</a:t>
            </a:r>
            <a:endParaRPr sz="1200">
              <a:latin typeface="Calibri"/>
              <a:cs typeface="Calibri"/>
            </a:endParaRPr>
          </a:p>
        </p:txBody>
      </p:sp>
      <p:sp>
        <p:nvSpPr>
          <p:cNvPr id="5" name="object 5"/>
          <p:cNvSpPr txBox="1"/>
          <p:nvPr/>
        </p:nvSpPr>
        <p:spPr>
          <a:xfrm>
            <a:off x="1078179" y="2307638"/>
            <a:ext cx="723265" cy="188595"/>
          </a:xfrm>
          <a:prstGeom prst="rect">
            <a:avLst/>
          </a:prstGeom>
        </p:spPr>
        <p:txBody>
          <a:bodyPr vert="horz" wrap="square" lIns="0" tIns="15240" rIns="0" bIns="0" rtlCol="0">
            <a:spAutoFit/>
          </a:bodyPr>
          <a:lstStyle/>
          <a:p>
            <a:pPr marL="50800">
              <a:lnSpc>
                <a:spcPct val="100000"/>
              </a:lnSpc>
              <a:spcBef>
                <a:spcPts val="120"/>
              </a:spcBef>
              <a:tabLst>
                <a:tab pos="485775" algn="l"/>
              </a:tabLst>
            </a:pPr>
            <a:r>
              <a:rPr sz="1050" b="1" spc="-25" dirty="0">
                <a:latin typeface="Times New Roman"/>
                <a:cs typeface="Times New Roman"/>
              </a:rPr>
              <a:t>CH</a:t>
            </a:r>
            <a:r>
              <a:rPr sz="1425" b="1" spc="-37" baseline="-17543" dirty="0">
                <a:latin typeface="Times New Roman"/>
                <a:cs typeface="Times New Roman"/>
              </a:rPr>
              <a:t>2</a:t>
            </a:r>
            <a:r>
              <a:rPr sz="1425" b="1" baseline="-17543" dirty="0">
                <a:latin typeface="Times New Roman"/>
                <a:cs typeface="Times New Roman"/>
              </a:rPr>
              <a:t>	</a:t>
            </a:r>
            <a:r>
              <a:rPr sz="1050" b="1" spc="-25" dirty="0">
                <a:latin typeface="Times New Roman"/>
                <a:cs typeface="Times New Roman"/>
              </a:rPr>
              <a:t>CH</a:t>
            </a:r>
            <a:endParaRPr sz="1050">
              <a:latin typeface="Times New Roman"/>
              <a:cs typeface="Times New Roman"/>
            </a:endParaRPr>
          </a:p>
        </p:txBody>
      </p:sp>
      <p:sp>
        <p:nvSpPr>
          <p:cNvPr id="6" name="object 6"/>
          <p:cNvSpPr/>
          <p:nvPr/>
        </p:nvSpPr>
        <p:spPr>
          <a:xfrm>
            <a:off x="1399356" y="2381714"/>
            <a:ext cx="130175" cy="53340"/>
          </a:xfrm>
          <a:custGeom>
            <a:avLst/>
            <a:gdLst/>
            <a:ahLst/>
            <a:cxnLst/>
            <a:rect l="l" t="t" r="r" b="b"/>
            <a:pathLst>
              <a:path w="130175" h="53339">
                <a:moveTo>
                  <a:pt x="0" y="53118"/>
                </a:moveTo>
                <a:lnTo>
                  <a:pt x="129715" y="53118"/>
                </a:lnTo>
              </a:path>
              <a:path w="130175" h="53339">
                <a:moveTo>
                  <a:pt x="0" y="0"/>
                </a:moveTo>
                <a:lnTo>
                  <a:pt x="129715" y="0"/>
                </a:lnTo>
              </a:path>
            </a:pathLst>
          </a:custGeom>
          <a:ln w="20506">
            <a:solidFill>
              <a:srgbClr val="000000"/>
            </a:solidFill>
          </a:ln>
        </p:spPr>
        <p:txBody>
          <a:bodyPr wrap="square" lIns="0" tIns="0" rIns="0" bIns="0" rtlCol="0"/>
          <a:lstStyle/>
          <a:p>
            <a:endParaRPr/>
          </a:p>
        </p:txBody>
      </p:sp>
      <p:sp>
        <p:nvSpPr>
          <p:cNvPr id="7" name="object 7"/>
          <p:cNvSpPr/>
          <p:nvPr/>
        </p:nvSpPr>
        <p:spPr>
          <a:xfrm>
            <a:off x="1374811" y="2469434"/>
            <a:ext cx="471805" cy="756920"/>
          </a:xfrm>
          <a:custGeom>
            <a:avLst/>
            <a:gdLst/>
            <a:ahLst/>
            <a:cxnLst/>
            <a:rect l="l" t="t" r="r" b="b"/>
            <a:pathLst>
              <a:path w="471805" h="756919">
                <a:moveTo>
                  <a:pt x="235878" y="0"/>
                </a:moveTo>
                <a:lnTo>
                  <a:pt x="235878" y="211662"/>
                </a:lnTo>
              </a:path>
              <a:path w="471805" h="756919">
                <a:moveTo>
                  <a:pt x="471417" y="347769"/>
                </a:moveTo>
                <a:lnTo>
                  <a:pt x="235878" y="211662"/>
                </a:lnTo>
              </a:path>
              <a:path w="471805" h="756919">
                <a:moveTo>
                  <a:pt x="471417" y="620794"/>
                </a:moveTo>
                <a:lnTo>
                  <a:pt x="471417" y="347769"/>
                </a:lnTo>
              </a:path>
              <a:path w="471805" h="756919">
                <a:moveTo>
                  <a:pt x="235878" y="756564"/>
                </a:moveTo>
                <a:lnTo>
                  <a:pt x="471417" y="620794"/>
                </a:lnTo>
              </a:path>
              <a:path w="471805" h="756919">
                <a:moveTo>
                  <a:pt x="0" y="620794"/>
                </a:moveTo>
                <a:lnTo>
                  <a:pt x="235878" y="756564"/>
                </a:lnTo>
              </a:path>
              <a:path w="471805" h="756919">
                <a:moveTo>
                  <a:pt x="0" y="347769"/>
                </a:moveTo>
                <a:lnTo>
                  <a:pt x="0" y="620794"/>
                </a:lnTo>
              </a:path>
              <a:path w="471805" h="756919">
                <a:moveTo>
                  <a:pt x="235878" y="211662"/>
                </a:moveTo>
                <a:lnTo>
                  <a:pt x="0" y="347769"/>
                </a:lnTo>
              </a:path>
              <a:path w="471805" h="756919">
                <a:moveTo>
                  <a:pt x="70657" y="477659"/>
                </a:moveTo>
                <a:lnTo>
                  <a:pt x="78664" y="527803"/>
                </a:lnTo>
                <a:lnTo>
                  <a:pt x="100956" y="571266"/>
                </a:lnTo>
                <a:lnTo>
                  <a:pt x="134936" y="605483"/>
                </a:lnTo>
                <a:lnTo>
                  <a:pt x="178010" y="627893"/>
                </a:lnTo>
                <a:lnTo>
                  <a:pt x="227583" y="635932"/>
                </a:lnTo>
                <a:lnTo>
                  <a:pt x="277799" y="627893"/>
                </a:lnTo>
                <a:lnTo>
                  <a:pt x="321264" y="605483"/>
                </a:lnTo>
                <a:lnTo>
                  <a:pt x="355445" y="571266"/>
                </a:lnTo>
                <a:lnTo>
                  <a:pt x="377810" y="527803"/>
                </a:lnTo>
                <a:lnTo>
                  <a:pt x="385828" y="477659"/>
                </a:lnTo>
                <a:lnTo>
                  <a:pt x="377810" y="427382"/>
                </a:lnTo>
                <a:lnTo>
                  <a:pt x="355445" y="383840"/>
                </a:lnTo>
                <a:lnTo>
                  <a:pt x="321264" y="349581"/>
                </a:lnTo>
                <a:lnTo>
                  <a:pt x="277799" y="327156"/>
                </a:lnTo>
                <a:lnTo>
                  <a:pt x="227583" y="319115"/>
                </a:lnTo>
                <a:lnTo>
                  <a:pt x="178010" y="327156"/>
                </a:lnTo>
                <a:lnTo>
                  <a:pt x="134936" y="349581"/>
                </a:lnTo>
                <a:lnTo>
                  <a:pt x="100956" y="383840"/>
                </a:lnTo>
                <a:lnTo>
                  <a:pt x="78664" y="427382"/>
                </a:lnTo>
                <a:lnTo>
                  <a:pt x="70657" y="477659"/>
                </a:lnTo>
                <a:close/>
              </a:path>
            </a:pathLst>
          </a:custGeom>
          <a:ln w="20506">
            <a:solidFill>
              <a:srgbClr val="000000"/>
            </a:solidFill>
          </a:ln>
        </p:spPr>
        <p:txBody>
          <a:bodyPr wrap="square" lIns="0" tIns="0" rIns="0" bIns="0" rtlCol="0"/>
          <a:lstStyle/>
          <a:p>
            <a:endParaRPr/>
          </a:p>
        </p:txBody>
      </p:sp>
      <p:grpSp>
        <p:nvGrpSpPr>
          <p:cNvPr id="8" name="object 8"/>
          <p:cNvGrpSpPr/>
          <p:nvPr/>
        </p:nvGrpSpPr>
        <p:grpSpPr>
          <a:xfrm>
            <a:off x="2134189" y="2387695"/>
            <a:ext cx="554355" cy="81915"/>
            <a:chOff x="2134189" y="2387695"/>
            <a:chExt cx="554355" cy="81915"/>
          </a:xfrm>
        </p:grpSpPr>
        <p:sp>
          <p:nvSpPr>
            <p:cNvPr id="9" name="object 9"/>
            <p:cNvSpPr/>
            <p:nvPr/>
          </p:nvSpPr>
          <p:spPr>
            <a:xfrm>
              <a:off x="2576111" y="2397934"/>
              <a:ext cx="102235" cy="61594"/>
            </a:xfrm>
            <a:custGeom>
              <a:avLst/>
              <a:gdLst/>
              <a:ahLst/>
              <a:cxnLst/>
              <a:rect l="l" t="t" r="r" b="b"/>
              <a:pathLst>
                <a:path w="102235" h="61594">
                  <a:moveTo>
                    <a:pt x="0" y="0"/>
                  </a:moveTo>
                  <a:lnTo>
                    <a:pt x="20261" y="30546"/>
                  </a:lnTo>
                  <a:lnTo>
                    <a:pt x="0" y="61227"/>
                  </a:lnTo>
                  <a:lnTo>
                    <a:pt x="101852" y="30546"/>
                  </a:lnTo>
                  <a:lnTo>
                    <a:pt x="0" y="0"/>
                  </a:lnTo>
                  <a:close/>
                </a:path>
              </a:pathLst>
            </a:custGeom>
            <a:solidFill>
              <a:srgbClr val="000000"/>
            </a:solidFill>
          </p:spPr>
          <p:txBody>
            <a:bodyPr wrap="square" lIns="0" tIns="0" rIns="0" bIns="0" rtlCol="0"/>
            <a:lstStyle/>
            <a:p>
              <a:endParaRPr/>
            </a:p>
          </p:txBody>
        </p:sp>
        <p:sp>
          <p:nvSpPr>
            <p:cNvPr id="10" name="object 10"/>
            <p:cNvSpPr/>
            <p:nvPr/>
          </p:nvSpPr>
          <p:spPr>
            <a:xfrm>
              <a:off x="2134189" y="2397934"/>
              <a:ext cx="544195" cy="61594"/>
            </a:xfrm>
            <a:custGeom>
              <a:avLst/>
              <a:gdLst/>
              <a:ahLst/>
              <a:cxnLst/>
              <a:rect l="l" t="t" r="r" b="b"/>
              <a:pathLst>
                <a:path w="544194" h="61594">
                  <a:moveTo>
                    <a:pt x="0" y="30546"/>
                  </a:moveTo>
                  <a:lnTo>
                    <a:pt x="543774" y="30546"/>
                  </a:lnTo>
                </a:path>
                <a:path w="544194" h="61594">
                  <a:moveTo>
                    <a:pt x="543774" y="30546"/>
                  </a:moveTo>
                  <a:lnTo>
                    <a:pt x="441922" y="61227"/>
                  </a:lnTo>
                  <a:lnTo>
                    <a:pt x="462183" y="30546"/>
                  </a:lnTo>
                  <a:lnTo>
                    <a:pt x="441922" y="0"/>
                  </a:lnTo>
                  <a:lnTo>
                    <a:pt x="543774" y="30546"/>
                  </a:lnTo>
                  <a:close/>
                </a:path>
              </a:pathLst>
            </a:custGeom>
            <a:ln w="20506">
              <a:solidFill>
                <a:srgbClr val="000000"/>
              </a:solidFill>
            </a:ln>
          </p:spPr>
          <p:txBody>
            <a:bodyPr wrap="square" lIns="0" tIns="0" rIns="0" bIns="0" rtlCol="0"/>
            <a:lstStyle/>
            <a:p>
              <a:endParaRPr/>
            </a:p>
          </p:txBody>
        </p:sp>
      </p:grpSp>
      <p:sp>
        <p:nvSpPr>
          <p:cNvPr id="11" name="object 11"/>
          <p:cNvSpPr txBox="1"/>
          <p:nvPr/>
        </p:nvSpPr>
        <p:spPr>
          <a:xfrm>
            <a:off x="2376569" y="2171531"/>
            <a:ext cx="202565" cy="222250"/>
          </a:xfrm>
          <a:prstGeom prst="rect">
            <a:avLst/>
          </a:prstGeom>
        </p:spPr>
        <p:txBody>
          <a:bodyPr vert="horz" wrap="square" lIns="0" tIns="17145" rIns="0" bIns="0" rtlCol="0">
            <a:spAutoFit/>
          </a:bodyPr>
          <a:lstStyle/>
          <a:p>
            <a:pPr marL="12700">
              <a:lnSpc>
                <a:spcPct val="100000"/>
              </a:lnSpc>
              <a:spcBef>
                <a:spcPts val="135"/>
              </a:spcBef>
            </a:pPr>
            <a:r>
              <a:rPr sz="1250" b="1" spc="-25" dirty="0">
                <a:latin typeface="Times New Roman"/>
                <a:cs typeface="Times New Roman"/>
              </a:rPr>
              <a:t>h</a:t>
            </a:r>
            <a:r>
              <a:rPr sz="1250" b="1" spc="-25" dirty="0">
                <a:latin typeface="Symbol"/>
                <a:cs typeface="Symbol"/>
              </a:rPr>
              <a:t></a:t>
            </a:r>
            <a:endParaRPr sz="1250">
              <a:latin typeface="Symbol"/>
              <a:cs typeface="Symbol"/>
            </a:endParaRPr>
          </a:p>
        </p:txBody>
      </p:sp>
      <p:sp>
        <p:nvSpPr>
          <p:cNvPr id="12" name="object 12"/>
          <p:cNvSpPr txBox="1"/>
          <p:nvPr/>
        </p:nvSpPr>
        <p:spPr>
          <a:xfrm>
            <a:off x="2976100" y="2348592"/>
            <a:ext cx="623570" cy="188595"/>
          </a:xfrm>
          <a:prstGeom prst="rect">
            <a:avLst/>
          </a:prstGeom>
        </p:spPr>
        <p:txBody>
          <a:bodyPr vert="horz" wrap="square" lIns="0" tIns="15240" rIns="0" bIns="0" rtlCol="0">
            <a:spAutoFit/>
          </a:bodyPr>
          <a:lstStyle/>
          <a:p>
            <a:pPr marL="50800">
              <a:lnSpc>
                <a:spcPct val="100000"/>
              </a:lnSpc>
              <a:spcBef>
                <a:spcPts val="120"/>
              </a:spcBef>
              <a:tabLst>
                <a:tab pos="486409" algn="l"/>
              </a:tabLst>
            </a:pPr>
            <a:r>
              <a:rPr sz="1050" b="1" spc="-25" dirty="0">
                <a:latin typeface="Times New Roman"/>
                <a:cs typeface="Times New Roman"/>
              </a:rPr>
              <a:t>CH</a:t>
            </a:r>
            <a:r>
              <a:rPr sz="1425" b="1" spc="-37" baseline="-17543" dirty="0">
                <a:latin typeface="Times New Roman"/>
                <a:cs typeface="Times New Roman"/>
              </a:rPr>
              <a:t>2</a:t>
            </a:r>
            <a:r>
              <a:rPr sz="1425" b="1" baseline="-17543" dirty="0">
                <a:latin typeface="Times New Roman"/>
                <a:cs typeface="Times New Roman"/>
              </a:rPr>
              <a:t>	</a:t>
            </a:r>
            <a:r>
              <a:rPr sz="1050" b="1" spc="-50" dirty="0">
                <a:latin typeface="Times New Roman"/>
                <a:cs typeface="Times New Roman"/>
              </a:rPr>
              <a:t>C</a:t>
            </a:r>
            <a:endParaRPr sz="1050">
              <a:latin typeface="Times New Roman"/>
              <a:cs typeface="Times New Roman"/>
            </a:endParaRPr>
          </a:p>
        </p:txBody>
      </p:sp>
      <p:sp>
        <p:nvSpPr>
          <p:cNvPr id="13" name="object 13"/>
          <p:cNvSpPr/>
          <p:nvPr/>
        </p:nvSpPr>
        <p:spPr>
          <a:xfrm>
            <a:off x="3297373" y="2422668"/>
            <a:ext cx="130175" cy="53340"/>
          </a:xfrm>
          <a:custGeom>
            <a:avLst/>
            <a:gdLst/>
            <a:ahLst/>
            <a:cxnLst/>
            <a:rect l="l" t="t" r="r" b="b"/>
            <a:pathLst>
              <a:path w="130175" h="53339">
                <a:moveTo>
                  <a:pt x="0" y="52983"/>
                </a:moveTo>
                <a:lnTo>
                  <a:pt x="129593" y="52983"/>
                </a:lnTo>
              </a:path>
              <a:path w="130175" h="53339">
                <a:moveTo>
                  <a:pt x="0" y="0"/>
                </a:moveTo>
                <a:lnTo>
                  <a:pt x="129593" y="0"/>
                </a:lnTo>
              </a:path>
            </a:pathLst>
          </a:custGeom>
          <a:ln w="20506">
            <a:solidFill>
              <a:srgbClr val="000000"/>
            </a:solidFill>
          </a:ln>
        </p:spPr>
        <p:txBody>
          <a:bodyPr wrap="square" lIns="0" tIns="0" rIns="0" bIns="0" rtlCol="0"/>
          <a:lstStyle/>
          <a:p>
            <a:endParaRPr/>
          </a:p>
        </p:txBody>
      </p:sp>
      <p:sp>
        <p:nvSpPr>
          <p:cNvPr id="14" name="object 14"/>
          <p:cNvSpPr/>
          <p:nvPr/>
        </p:nvSpPr>
        <p:spPr>
          <a:xfrm>
            <a:off x="3273032" y="2510253"/>
            <a:ext cx="471805" cy="756920"/>
          </a:xfrm>
          <a:custGeom>
            <a:avLst/>
            <a:gdLst/>
            <a:ahLst/>
            <a:cxnLst/>
            <a:rect l="l" t="t" r="r" b="b"/>
            <a:pathLst>
              <a:path w="471804" h="756920">
                <a:moveTo>
                  <a:pt x="235661" y="0"/>
                </a:moveTo>
                <a:lnTo>
                  <a:pt x="235661" y="211662"/>
                </a:lnTo>
              </a:path>
              <a:path w="471804" h="756920">
                <a:moveTo>
                  <a:pt x="471458" y="347904"/>
                </a:moveTo>
                <a:lnTo>
                  <a:pt x="235661" y="211662"/>
                </a:lnTo>
              </a:path>
              <a:path w="471804" h="756920">
                <a:moveTo>
                  <a:pt x="471458" y="620794"/>
                </a:moveTo>
                <a:lnTo>
                  <a:pt x="471458" y="347904"/>
                </a:lnTo>
              </a:path>
              <a:path w="471804" h="756920">
                <a:moveTo>
                  <a:pt x="235661" y="756618"/>
                </a:moveTo>
                <a:lnTo>
                  <a:pt x="471458" y="620794"/>
                </a:lnTo>
              </a:path>
              <a:path w="471804" h="756920">
                <a:moveTo>
                  <a:pt x="0" y="620794"/>
                </a:moveTo>
                <a:lnTo>
                  <a:pt x="235661" y="756618"/>
                </a:lnTo>
              </a:path>
              <a:path w="471804" h="756920">
                <a:moveTo>
                  <a:pt x="0" y="347904"/>
                </a:moveTo>
                <a:lnTo>
                  <a:pt x="0" y="620794"/>
                </a:lnTo>
              </a:path>
              <a:path w="471804" h="756920">
                <a:moveTo>
                  <a:pt x="235661" y="211662"/>
                </a:moveTo>
                <a:lnTo>
                  <a:pt x="0" y="347904"/>
                </a:lnTo>
              </a:path>
              <a:path w="471804" h="756920">
                <a:moveTo>
                  <a:pt x="70439" y="477659"/>
                </a:moveTo>
                <a:lnTo>
                  <a:pt x="78454" y="527803"/>
                </a:lnTo>
                <a:lnTo>
                  <a:pt x="100809" y="571266"/>
                </a:lnTo>
                <a:lnTo>
                  <a:pt x="134971" y="605483"/>
                </a:lnTo>
                <a:lnTo>
                  <a:pt x="178409" y="627893"/>
                </a:lnTo>
                <a:lnTo>
                  <a:pt x="228589" y="635932"/>
                </a:lnTo>
                <a:lnTo>
                  <a:pt x="278651" y="627893"/>
                </a:lnTo>
                <a:lnTo>
                  <a:pt x="322042" y="605483"/>
                </a:lnTo>
                <a:lnTo>
                  <a:pt x="356204" y="571266"/>
                </a:lnTo>
                <a:lnTo>
                  <a:pt x="378577" y="527803"/>
                </a:lnTo>
                <a:lnTo>
                  <a:pt x="386603" y="477659"/>
                </a:lnTo>
                <a:lnTo>
                  <a:pt x="378577" y="427382"/>
                </a:lnTo>
                <a:lnTo>
                  <a:pt x="356204" y="383840"/>
                </a:lnTo>
                <a:lnTo>
                  <a:pt x="322042" y="349581"/>
                </a:lnTo>
                <a:lnTo>
                  <a:pt x="278651" y="327156"/>
                </a:lnTo>
                <a:lnTo>
                  <a:pt x="228589" y="319115"/>
                </a:lnTo>
                <a:lnTo>
                  <a:pt x="178409" y="327156"/>
                </a:lnTo>
                <a:lnTo>
                  <a:pt x="134971" y="349581"/>
                </a:lnTo>
                <a:lnTo>
                  <a:pt x="100809" y="383840"/>
                </a:lnTo>
                <a:lnTo>
                  <a:pt x="78454" y="427382"/>
                </a:lnTo>
                <a:lnTo>
                  <a:pt x="70439" y="477659"/>
                </a:lnTo>
                <a:close/>
              </a:path>
            </a:pathLst>
          </a:custGeom>
          <a:ln w="20506">
            <a:solidFill>
              <a:srgbClr val="000000"/>
            </a:solidFill>
          </a:ln>
        </p:spPr>
        <p:txBody>
          <a:bodyPr wrap="square" lIns="0" tIns="0" rIns="0" bIns="0" rtlCol="0"/>
          <a:lstStyle/>
          <a:p>
            <a:endParaRPr/>
          </a:p>
        </p:txBody>
      </p:sp>
      <p:grpSp>
        <p:nvGrpSpPr>
          <p:cNvPr id="15" name="object 15"/>
          <p:cNvGrpSpPr/>
          <p:nvPr/>
        </p:nvGrpSpPr>
        <p:grpSpPr>
          <a:xfrm>
            <a:off x="3570647" y="2375381"/>
            <a:ext cx="32384" cy="31750"/>
            <a:chOff x="3570647" y="2375381"/>
            <a:chExt cx="32384" cy="31750"/>
          </a:xfrm>
        </p:grpSpPr>
        <p:sp>
          <p:nvSpPr>
            <p:cNvPr id="16" name="object 16"/>
            <p:cNvSpPr/>
            <p:nvPr/>
          </p:nvSpPr>
          <p:spPr>
            <a:xfrm>
              <a:off x="3580900" y="2385634"/>
              <a:ext cx="11430" cy="11430"/>
            </a:xfrm>
            <a:custGeom>
              <a:avLst/>
              <a:gdLst/>
              <a:ahLst/>
              <a:cxnLst/>
              <a:rect l="l" t="t" r="r" b="b"/>
              <a:pathLst>
                <a:path w="11429" h="11430">
                  <a:moveTo>
                    <a:pt x="8295" y="0"/>
                  </a:moveTo>
                  <a:lnTo>
                    <a:pt x="2311" y="0"/>
                  </a:lnTo>
                  <a:lnTo>
                    <a:pt x="0" y="2027"/>
                  </a:lnTo>
                  <a:lnTo>
                    <a:pt x="0" y="5271"/>
                  </a:lnTo>
                  <a:lnTo>
                    <a:pt x="0" y="8244"/>
                  </a:lnTo>
                  <a:lnTo>
                    <a:pt x="2311" y="11218"/>
                  </a:lnTo>
                  <a:lnTo>
                    <a:pt x="8295" y="11218"/>
                  </a:lnTo>
                  <a:lnTo>
                    <a:pt x="11286" y="8244"/>
                  </a:lnTo>
                  <a:lnTo>
                    <a:pt x="11286" y="2027"/>
                  </a:lnTo>
                  <a:lnTo>
                    <a:pt x="8295" y="0"/>
                  </a:lnTo>
                  <a:close/>
                </a:path>
              </a:pathLst>
            </a:custGeom>
            <a:solidFill>
              <a:srgbClr val="000000"/>
            </a:solidFill>
          </p:spPr>
          <p:txBody>
            <a:bodyPr wrap="square" lIns="0" tIns="0" rIns="0" bIns="0" rtlCol="0"/>
            <a:lstStyle/>
            <a:p>
              <a:endParaRPr/>
            </a:p>
          </p:txBody>
        </p:sp>
        <p:sp>
          <p:nvSpPr>
            <p:cNvPr id="17" name="object 17"/>
            <p:cNvSpPr/>
            <p:nvPr/>
          </p:nvSpPr>
          <p:spPr>
            <a:xfrm>
              <a:off x="3580900" y="2385634"/>
              <a:ext cx="11430" cy="11430"/>
            </a:xfrm>
            <a:custGeom>
              <a:avLst/>
              <a:gdLst/>
              <a:ahLst/>
              <a:cxnLst/>
              <a:rect l="l" t="t" r="r" b="b"/>
              <a:pathLst>
                <a:path w="11429" h="11430">
                  <a:moveTo>
                    <a:pt x="0" y="5271"/>
                  </a:moveTo>
                  <a:lnTo>
                    <a:pt x="0" y="8244"/>
                  </a:lnTo>
                  <a:lnTo>
                    <a:pt x="2311" y="11218"/>
                  </a:lnTo>
                  <a:lnTo>
                    <a:pt x="5303" y="11218"/>
                  </a:lnTo>
                  <a:lnTo>
                    <a:pt x="8295" y="11218"/>
                  </a:lnTo>
                  <a:lnTo>
                    <a:pt x="11286" y="8244"/>
                  </a:lnTo>
                  <a:lnTo>
                    <a:pt x="11286" y="5271"/>
                  </a:lnTo>
                  <a:lnTo>
                    <a:pt x="11286" y="2027"/>
                  </a:lnTo>
                  <a:lnTo>
                    <a:pt x="8295" y="0"/>
                  </a:lnTo>
                  <a:lnTo>
                    <a:pt x="5303" y="0"/>
                  </a:lnTo>
                  <a:lnTo>
                    <a:pt x="2311" y="0"/>
                  </a:lnTo>
                  <a:lnTo>
                    <a:pt x="0" y="2027"/>
                  </a:lnTo>
                  <a:lnTo>
                    <a:pt x="0" y="5271"/>
                  </a:lnTo>
                  <a:close/>
                </a:path>
              </a:pathLst>
            </a:custGeom>
            <a:ln w="20506">
              <a:solidFill>
                <a:srgbClr val="000000"/>
              </a:solidFill>
            </a:ln>
          </p:spPr>
          <p:txBody>
            <a:bodyPr wrap="square" lIns="0" tIns="0" rIns="0" bIns="0" rtlCol="0"/>
            <a:lstStyle/>
            <a:p>
              <a:endParaRPr/>
            </a:p>
          </p:txBody>
        </p:sp>
      </p:grpSp>
      <p:sp>
        <p:nvSpPr>
          <p:cNvPr id="18" name="object 18"/>
          <p:cNvSpPr txBox="1"/>
          <p:nvPr/>
        </p:nvSpPr>
        <p:spPr>
          <a:xfrm>
            <a:off x="3856215" y="2340347"/>
            <a:ext cx="409575" cy="222250"/>
          </a:xfrm>
          <a:prstGeom prst="rect">
            <a:avLst/>
          </a:prstGeom>
        </p:spPr>
        <p:txBody>
          <a:bodyPr vert="horz" wrap="square" lIns="0" tIns="17145" rIns="0" bIns="0" rtlCol="0">
            <a:spAutoFit/>
          </a:bodyPr>
          <a:lstStyle/>
          <a:p>
            <a:pPr marL="12700">
              <a:lnSpc>
                <a:spcPct val="100000"/>
              </a:lnSpc>
              <a:spcBef>
                <a:spcPts val="135"/>
              </a:spcBef>
              <a:tabLst>
                <a:tab pos="268605" algn="l"/>
              </a:tabLst>
            </a:pPr>
            <a:r>
              <a:rPr sz="1250" b="1" spc="-50" dirty="0">
                <a:latin typeface="Times New Roman"/>
                <a:cs typeface="Times New Roman"/>
              </a:rPr>
              <a:t>+</a:t>
            </a:r>
            <a:r>
              <a:rPr sz="1250" b="1" dirty="0">
                <a:latin typeface="Times New Roman"/>
                <a:cs typeface="Times New Roman"/>
              </a:rPr>
              <a:t>	</a:t>
            </a:r>
            <a:r>
              <a:rPr sz="1250" b="1" spc="-50" dirty="0">
                <a:latin typeface="Times New Roman"/>
                <a:cs typeface="Times New Roman"/>
              </a:rPr>
              <a:t>H</a:t>
            </a:r>
            <a:endParaRPr sz="1250">
              <a:latin typeface="Times New Roman"/>
              <a:cs typeface="Times New Roman"/>
            </a:endParaRPr>
          </a:p>
        </p:txBody>
      </p:sp>
      <p:grpSp>
        <p:nvGrpSpPr>
          <p:cNvPr id="19" name="object 19"/>
          <p:cNvGrpSpPr/>
          <p:nvPr/>
        </p:nvGrpSpPr>
        <p:grpSpPr>
          <a:xfrm>
            <a:off x="4234251" y="2395925"/>
            <a:ext cx="32384" cy="31750"/>
            <a:chOff x="4234251" y="2395925"/>
            <a:chExt cx="32384" cy="31750"/>
          </a:xfrm>
        </p:grpSpPr>
        <p:sp>
          <p:nvSpPr>
            <p:cNvPr id="20" name="object 20"/>
            <p:cNvSpPr/>
            <p:nvPr/>
          </p:nvSpPr>
          <p:spPr>
            <a:xfrm>
              <a:off x="4244504" y="2406179"/>
              <a:ext cx="11430" cy="11430"/>
            </a:xfrm>
            <a:custGeom>
              <a:avLst/>
              <a:gdLst/>
              <a:ahLst/>
              <a:cxnLst/>
              <a:rect l="l" t="t" r="r" b="b"/>
              <a:pathLst>
                <a:path w="11429" h="11430">
                  <a:moveTo>
                    <a:pt x="7887" y="0"/>
                  </a:moveTo>
                  <a:lnTo>
                    <a:pt x="1903" y="0"/>
                  </a:lnTo>
                  <a:lnTo>
                    <a:pt x="0" y="1892"/>
                  </a:lnTo>
                  <a:lnTo>
                    <a:pt x="0" y="5271"/>
                  </a:lnTo>
                  <a:lnTo>
                    <a:pt x="0" y="8244"/>
                  </a:lnTo>
                  <a:lnTo>
                    <a:pt x="1903" y="11218"/>
                  </a:lnTo>
                  <a:lnTo>
                    <a:pt x="7887" y="11218"/>
                  </a:lnTo>
                  <a:lnTo>
                    <a:pt x="11286" y="8244"/>
                  </a:lnTo>
                  <a:lnTo>
                    <a:pt x="11286" y="1892"/>
                  </a:lnTo>
                  <a:lnTo>
                    <a:pt x="7887" y="0"/>
                  </a:lnTo>
                  <a:close/>
                </a:path>
              </a:pathLst>
            </a:custGeom>
            <a:solidFill>
              <a:srgbClr val="000000"/>
            </a:solidFill>
          </p:spPr>
          <p:txBody>
            <a:bodyPr wrap="square" lIns="0" tIns="0" rIns="0" bIns="0" rtlCol="0"/>
            <a:lstStyle/>
            <a:p>
              <a:endParaRPr/>
            </a:p>
          </p:txBody>
        </p:sp>
        <p:sp>
          <p:nvSpPr>
            <p:cNvPr id="21" name="object 21"/>
            <p:cNvSpPr/>
            <p:nvPr/>
          </p:nvSpPr>
          <p:spPr>
            <a:xfrm>
              <a:off x="4244504" y="2406179"/>
              <a:ext cx="11430" cy="11430"/>
            </a:xfrm>
            <a:custGeom>
              <a:avLst/>
              <a:gdLst/>
              <a:ahLst/>
              <a:cxnLst/>
              <a:rect l="l" t="t" r="r" b="b"/>
              <a:pathLst>
                <a:path w="11429" h="11430">
                  <a:moveTo>
                    <a:pt x="0" y="5271"/>
                  </a:moveTo>
                  <a:lnTo>
                    <a:pt x="0" y="8244"/>
                  </a:lnTo>
                  <a:lnTo>
                    <a:pt x="1903" y="11218"/>
                  </a:lnTo>
                  <a:lnTo>
                    <a:pt x="4895" y="11218"/>
                  </a:lnTo>
                  <a:lnTo>
                    <a:pt x="7887" y="11218"/>
                  </a:lnTo>
                  <a:lnTo>
                    <a:pt x="11286" y="8244"/>
                  </a:lnTo>
                  <a:lnTo>
                    <a:pt x="11286" y="5271"/>
                  </a:lnTo>
                  <a:lnTo>
                    <a:pt x="11286" y="1892"/>
                  </a:lnTo>
                  <a:lnTo>
                    <a:pt x="7887" y="0"/>
                  </a:lnTo>
                  <a:lnTo>
                    <a:pt x="4895" y="0"/>
                  </a:lnTo>
                  <a:lnTo>
                    <a:pt x="1903" y="0"/>
                  </a:lnTo>
                  <a:lnTo>
                    <a:pt x="0" y="1892"/>
                  </a:lnTo>
                  <a:lnTo>
                    <a:pt x="0" y="5271"/>
                  </a:lnTo>
                  <a:close/>
                </a:path>
              </a:pathLst>
            </a:custGeom>
            <a:ln w="20506">
              <a:solidFill>
                <a:srgbClr val="000000"/>
              </a:solidFill>
            </a:ln>
          </p:spPr>
          <p:txBody>
            <a:bodyPr wrap="square" lIns="0" tIns="0" rIns="0" bIns="0" rtlCol="0"/>
            <a:lstStyle/>
            <a:p>
              <a:endParaRPr/>
            </a:p>
          </p:txBody>
        </p:sp>
      </p:grpSp>
      <p:grpSp>
        <p:nvGrpSpPr>
          <p:cNvPr id="22" name="object 22"/>
          <p:cNvGrpSpPr/>
          <p:nvPr/>
        </p:nvGrpSpPr>
        <p:grpSpPr>
          <a:xfrm>
            <a:off x="6022007" y="2292678"/>
            <a:ext cx="549275" cy="565785"/>
            <a:chOff x="6022007" y="2292678"/>
            <a:chExt cx="549275" cy="565785"/>
          </a:xfrm>
        </p:grpSpPr>
        <p:sp>
          <p:nvSpPr>
            <p:cNvPr id="23" name="object 23"/>
            <p:cNvSpPr/>
            <p:nvPr/>
          </p:nvSpPr>
          <p:spPr>
            <a:xfrm>
              <a:off x="6550392" y="2406179"/>
              <a:ext cx="10795" cy="11430"/>
            </a:xfrm>
            <a:custGeom>
              <a:avLst/>
              <a:gdLst/>
              <a:ahLst/>
              <a:cxnLst/>
              <a:rect l="l" t="t" r="r" b="b"/>
              <a:pathLst>
                <a:path w="10795" h="11430">
                  <a:moveTo>
                    <a:pt x="8295" y="0"/>
                  </a:moveTo>
                  <a:lnTo>
                    <a:pt x="2039" y="0"/>
                  </a:lnTo>
                  <a:lnTo>
                    <a:pt x="0" y="1892"/>
                  </a:lnTo>
                  <a:lnTo>
                    <a:pt x="0" y="5271"/>
                  </a:lnTo>
                  <a:lnTo>
                    <a:pt x="0" y="8244"/>
                  </a:lnTo>
                  <a:lnTo>
                    <a:pt x="2039" y="11218"/>
                  </a:lnTo>
                  <a:lnTo>
                    <a:pt x="8295" y="11218"/>
                  </a:lnTo>
                  <a:lnTo>
                    <a:pt x="10334" y="8244"/>
                  </a:lnTo>
                  <a:lnTo>
                    <a:pt x="10334" y="1892"/>
                  </a:lnTo>
                  <a:lnTo>
                    <a:pt x="8295" y="0"/>
                  </a:lnTo>
                  <a:close/>
                </a:path>
              </a:pathLst>
            </a:custGeom>
            <a:solidFill>
              <a:srgbClr val="000000"/>
            </a:solidFill>
          </p:spPr>
          <p:txBody>
            <a:bodyPr wrap="square" lIns="0" tIns="0" rIns="0" bIns="0" rtlCol="0"/>
            <a:lstStyle/>
            <a:p>
              <a:endParaRPr/>
            </a:p>
          </p:txBody>
        </p:sp>
        <p:sp>
          <p:nvSpPr>
            <p:cNvPr id="24" name="object 24"/>
            <p:cNvSpPr/>
            <p:nvPr/>
          </p:nvSpPr>
          <p:spPr>
            <a:xfrm>
              <a:off x="6032292" y="2302915"/>
              <a:ext cx="528955" cy="545465"/>
            </a:xfrm>
            <a:custGeom>
              <a:avLst/>
              <a:gdLst/>
              <a:ahLst/>
              <a:cxnLst/>
              <a:rect l="l" t="t" r="r" b="b"/>
              <a:pathLst>
                <a:path w="528954" h="545464">
                  <a:moveTo>
                    <a:pt x="518100" y="108534"/>
                  </a:moveTo>
                  <a:lnTo>
                    <a:pt x="518100" y="111507"/>
                  </a:lnTo>
                  <a:lnTo>
                    <a:pt x="520140" y="114481"/>
                  </a:lnTo>
                  <a:lnTo>
                    <a:pt x="523540" y="114481"/>
                  </a:lnTo>
                  <a:lnTo>
                    <a:pt x="526395" y="114481"/>
                  </a:lnTo>
                  <a:lnTo>
                    <a:pt x="528435" y="111507"/>
                  </a:lnTo>
                  <a:lnTo>
                    <a:pt x="528435" y="108534"/>
                  </a:lnTo>
                  <a:lnTo>
                    <a:pt x="528435" y="105155"/>
                  </a:lnTo>
                  <a:lnTo>
                    <a:pt x="526395" y="103263"/>
                  </a:lnTo>
                  <a:lnTo>
                    <a:pt x="523540" y="103263"/>
                  </a:lnTo>
                  <a:lnTo>
                    <a:pt x="520140" y="103263"/>
                  </a:lnTo>
                  <a:lnTo>
                    <a:pt x="518100" y="105155"/>
                  </a:lnTo>
                  <a:lnTo>
                    <a:pt x="518100" y="108534"/>
                  </a:lnTo>
                  <a:close/>
                </a:path>
                <a:path w="528954" h="545464">
                  <a:moveTo>
                    <a:pt x="235525" y="0"/>
                  </a:moveTo>
                  <a:lnTo>
                    <a:pt x="0" y="135836"/>
                  </a:lnTo>
                </a:path>
                <a:path w="528954" h="545464">
                  <a:moveTo>
                    <a:pt x="471458" y="135836"/>
                  </a:moveTo>
                  <a:lnTo>
                    <a:pt x="235525" y="0"/>
                  </a:lnTo>
                </a:path>
                <a:path w="528954" h="545464">
                  <a:moveTo>
                    <a:pt x="471458" y="408862"/>
                  </a:moveTo>
                  <a:lnTo>
                    <a:pt x="471458" y="135836"/>
                  </a:lnTo>
                </a:path>
                <a:path w="528954" h="545464">
                  <a:moveTo>
                    <a:pt x="235525" y="544969"/>
                  </a:moveTo>
                  <a:lnTo>
                    <a:pt x="471458" y="408862"/>
                  </a:lnTo>
                </a:path>
                <a:path w="528954" h="545464">
                  <a:moveTo>
                    <a:pt x="0" y="408862"/>
                  </a:moveTo>
                  <a:lnTo>
                    <a:pt x="235525" y="544969"/>
                  </a:lnTo>
                </a:path>
                <a:path w="528954" h="545464">
                  <a:moveTo>
                    <a:pt x="0" y="135836"/>
                  </a:moveTo>
                  <a:lnTo>
                    <a:pt x="0" y="408862"/>
                  </a:lnTo>
                </a:path>
                <a:path w="528954" h="545464">
                  <a:moveTo>
                    <a:pt x="70303" y="265726"/>
                  </a:moveTo>
                  <a:lnTo>
                    <a:pt x="78319" y="316003"/>
                  </a:lnTo>
                  <a:lnTo>
                    <a:pt x="100681" y="359545"/>
                  </a:lnTo>
                  <a:lnTo>
                    <a:pt x="134865" y="393804"/>
                  </a:lnTo>
                  <a:lnTo>
                    <a:pt x="178343" y="416229"/>
                  </a:lnTo>
                  <a:lnTo>
                    <a:pt x="228589" y="424270"/>
                  </a:lnTo>
                  <a:lnTo>
                    <a:pt x="278778" y="416229"/>
                  </a:lnTo>
                  <a:lnTo>
                    <a:pt x="322473" y="393804"/>
                  </a:lnTo>
                  <a:lnTo>
                    <a:pt x="356997" y="359545"/>
                  </a:lnTo>
                  <a:lnTo>
                    <a:pt x="379673" y="316003"/>
                  </a:lnTo>
                  <a:lnTo>
                    <a:pt x="387827" y="265726"/>
                  </a:lnTo>
                  <a:lnTo>
                    <a:pt x="379673" y="215581"/>
                  </a:lnTo>
                  <a:lnTo>
                    <a:pt x="356997" y="172119"/>
                  </a:lnTo>
                  <a:lnTo>
                    <a:pt x="322473" y="137902"/>
                  </a:lnTo>
                  <a:lnTo>
                    <a:pt x="278778" y="115492"/>
                  </a:lnTo>
                  <a:lnTo>
                    <a:pt x="228589" y="107453"/>
                  </a:lnTo>
                  <a:lnTo>
                    <a:pt x="178343" y="115492"/>
                  </a:lnTo>
                  <a:lnTo>
                    <a:pt x="134865" y="137902"/>
                  </a:lnTo>
                  <a:lnTo>
                    <a:pt x="100681" y="172119"/>
                  </a:lnTo>
                  <a:lnTo>
                    <a:pt x="78319" y="215581"/>
                  </a:lnTo>
                  <a:lnTo>
                    <a:pt x="70303" y="265726"/>
                  </a:lnTo>
                  <a:close/>
                </a:path>
              </a:pathLst>
            </a:custGeom>
            <a:ln w="20506">
              <a:solidFill>
                <a:srgbClr val="000000"/>
              </a:solidFill>
            </a:ln>
          </p:spPr>
          <p:txBody>
            <a:bodyPr wrap="square" lIns="0" tIns="0" rIns="0" bIns="0" rtlCol="0"/>
            <a:lstStyle/>
            <a:p>
              <a:endParaRPr/>
            </a:p>
          </p:txBody>
        </p:sp>
      </p:grpSp>
      <p:grpSp>
        <p:nvGrpSpPr>
          <p:cNvPr id="25" name="object 25"/>
          <p:cNvGrpSpPr/>
          <p:nvPr/>
        </p:nvGrpSpPr>
        <p:grpSpPr>
          <a:xfrm>
            <a:off x="5428193" y="2334561"/>
            <a:ext cx="31750" cy="31750"/>
            <a:chOff x="5428193" y="2334561"/>
            <a:chExt cx="31750" cy="31750"/>
          </a:xfrm>
        </p:grpSpPr>
        <p:sp>
          <p:nvSpPr>
            <p:cNvPr id="26" name="object 26"/>
            <p:cNvSpPr/>
            <p:nvPr/>
          </p:nvSpPr>
          <p:spPr>
            <a:xfrm>
              <a:off x="5438447" y="2344815"/>
              <a:ext cx="11430" cy="11430"/>
            </a:xfrm>
            <a:custGeom>
              <a:avLst/>
              <a:gdLst/>
              <a:ahLst/>
              <a:cxnLst/>
              <a:rect l="l" t="t" r="r" b="b"/>
              <a:pathLst>
                <a:path w="11429" h="11430">
                  <a:moveTo>
                    <a:pt x="7887" y="0"/>
                  </a:moveTo>
                  <a:lnTo>
                    <a:pt x="2039" y="0"/>
                  </a:lnTo>
                  <a:lnTo>
                    <a:pt x="0" y="2027"/>
                  </a:lnTo>
                  <a:lnTo>
                    <a:pt x="0" y="5271"/>
                  </a:lnTo>
                  <a:lnTo>
                    <a:pt x="0" y="8244"/>
                  </a:lnTo>
                  <a:lnTo>
                    <a:pt x="2039" y="11218"/>
                  </a:lnTo>
                  <a:lnTo>
                    <a:pt x="7887" y="11218"/>
                  </a:lnTo>
                  <a:lnTo>
                    <a:pt x="10878" y="8244"/>
                  </a:lnTo>
                  <a:lnTo>
                    <a:pt x="10878" y="2027"/>
                  </a:lnTo>
                  <a:lnTo>
                    <a:pt x="7887" y="0"/>
                  </a:lnTo>
                  <a:close/>
                </a:path>
              </a:pathLst>
            </a:custGeom>
            <a:solidFill>
              <a:srgbClr val="000000"/>
            </a:solidFill>
          </p:spPr>
          <p:txBody>
            <a:bodyPr wrap="square" lIns="0" tIns="0" rIns="0" bIns="0" rtlCol="0"/>
            <a:lstStyle/>
            <a:p>
              <a:endParaRPr/>
            </a:p>
          </p:txBody>
        </p:sp>
        <p:sp>
          <p:nvSpPr>
            <p:cNvPr id="27" name="object 27"/>
            <p:cNvSpPr/>
            <p:nvPr/>
          </p:nvSpPr>
          <p:spPr>
            <a:xfrm>
              <a:off x="5438447" y="2344815"/>
              <a:ext cx="11430" cy="11430"/>
            </a:xfrm>
            <a:custGeom>
              <a:avLst/>
              <a:gdLst/>
              <a:ahLst/>
              <a:cxnLst/>
              <a:rect l="l" t="t" r="r" b="b"/>
              <a:pathLst>
                <a:path w="11429" h="11430">
                  <a:moveTo>
                    <a:pt x="0" y="5271"/>
                  </a:moveTo>
                  <a:lnTo>
                    <a:pt x="0" y="8244"/>
                  </a:lnTo>
                  <a:lnTo>
                    <a:pt x="2039" y="11218"/>
                  </a:lnTo>
                  <a:lnTo>
                    <a:pt x="4895" y="11218"/>
                  </a:lnTo>
                  <a:lnTo>
                    <a:pt x="7887" y="11218"/>
                  </a:lnTo>
                  <a:lnTo>
                    <a:pt x="10878" y="8244"/>
                  </a:lnTo>
                  <a:lnTo>
                    <a:pt x="10878" y="5271"/>
                  </a:lnTo>
                  <a:lnTo>
                    <a:pt x="10878" y="2027"/>
                  </a:lnTo>
                  <a:lnTo>
                    <a:pt x="7887" y="0"/>
                  </a:lnTo>
                  <a:lnTo>
                    <a:pt x="4895" y="0"/>
                  </a:lnTo>
                  <a:lnTo>
                    <a:pt x="2039" y="0"/>
                  </a:lnTo>
                  <a:lnTo>
                    <a:pt x="0" y="2027"/>
                  </a:lnTo>
                  <a:lnTo>
                    <a:pt x="0" y="5271"/>
                  </a:lnTo>
                  <a:close/>
                </a:path>
              </a:pathLst>
            </a:custGeom>
            <a:ln w="20508">
              <a:solidFill>
                <a:srgbClr val="000000"/>
              </a:solidFill>
            </a:ln>
          </p:spPr>
          <p:txBody>
            <a:bodyPr wrap="square" lIns="0" tIns="0" rIns="0" bIns="0" rtlCol="0"/>
            <a:lstStyle/>
            <a:p>
              <a:endParaRPr/>
            </a:p>
          </p:txBody>
        </p:sp>
      </p:grpSp>
      <p:sp>
        <p:nvSpPr>
          <p:cNvPr id="28" name="object 28"/>
          <p:cNvSpPr/>
          <p:nvPr/>
        </p:nvSpPr>
        <p:spPr>
          <a:xfrm>
            <a:off x="5236375" y="2432805"/>
            <a:ext cx="124460" cy="53340"/>
          </a:xfrm>
          <a:custGeom>
            <a:avLst/>
            <a:gdLst/>
            <a:ahLst/>
            <a:cxnLst/>
            <a:rect l="l" t="t" r="r" b="b"/>
            <a:pathLst>
              <a:path w="124460" h="53339">
                <a:moveTo>
                  <a:pt x="0" y="53118"/>
                </a:moveTo>
                <a:lnTo>
                  <a:pt x="124425" y="53118"/>
                </a:lnTo>
              </a:path>
              <a:path w="124460" h="53339">
                <a:moveTo>
                  <a:pt x="0" y="0"/>
                </a:moveTo>
                <a:lnTo>
                  <a:pt x="124425" y="0"/>
                </a:lnTo>
              </a:path>
            </a:pathLst>
          </a:custGeom>
          <a:ln w="20506">
            <a:solidFill>
              <a:srgbClr val="000000"/>
            </a:solidFill>
          </a:ln>
        </p:spPr>
        <p:txBody>
          <a:bodyPr wrap="square" lIns="0" tIns="0" rIns="0" bIns="0" rtlCol="0"/>
          <a:lstStyle/>
          <a:p>
            <a:endParaRPr/>
          </a:p>
        </p:txBody>
      </p:sp>
      <p:sp>
        <p:nvSpPr>
          <p:cNvPr id="29" name="object 29"/>
          <p:cNvSpPr txBox="1"/>
          <p:nvPr/>
        </p:nvSpPr>
        <p:spPr>
          <a:xfrm>
            <a:off x="4585937" y="2366027"/>
            <a:ext cx="1052195" cy="188595"/>
          </a:xfrm>
          <a:prstGeom prst="rect">
            <a:avLst/>
          </a:prstGeom>
        </p:spPr>
        <p:txBody>
          <a:bodyPr vert="horz" wrap="square" lIns="0" tIns="0" rIns="0" bIns="0" rtlCol="0">
            <a:spAutoFit/>
          </a:bodyPr>
          <a:lstStyle/>
          <a:p>
            <a:pPr marL="38100">
              <a:lnSpc>
                <a:spcPts val="1420"/>
              </a:lnSpc>
              <a:tabLst>
                <a:tab pos="379095" algn="l"/>
                <a:tab pos="810260" algn="l"/>
              </a:tabLst>
            </a:pPr>
            <a:r>
              <a:rPr sz="1250" b="1" i="1" spc="-50" dirty="0">
                <a:latin typeface="Times New Roman"/>
                <a:cs typeface="Times New Roman"/>
              </a:rPr>
              <a:t>o</a:t>
            </a:r>
            <a:r>
              <a:rPr sz="1250" b="1" i="1" dirty="0">
                <a:latin typeface="Times New Roman"/>
                <a:cs typeface="Times New Roman"/>
              </a:rPr>
              <a:t>	</a:t>
            </a:r>
            <a:r>
              <a:rPr sz="1575" b="1" spc="-37" baseline="2645" dirty="0">
                <a:latin typeface="Times New Roman"/>
                <a:cs typeface="Times New Roman"/>
              </a:rPr>
              <a:t>CH</a:t>
            </a:r>
            <a:r>
              <a:rPr sz="1425" b="1" spc="-37" baseline="-14619" dirty="0">
                <a:latin typeface="Times New Roman"/>
                <a:cs typeface="Times New Roman"/>
              </a:rPr>
              <a:t>2</a:t>
            </a:r>
            <a:r>
              <a:rPr sz="1425" b="1" baseline="-14619" dirty="0">
                <a:latin typeface="Times New Roman"/>
                <a:cs typeface="Times New Roman"/>
              </a:rPr>
              <a:t>	</a:t>
            </a:r>
            <a:r>
              <a:rPr sz="1575" b="1" spc="-37" baseline="5291" dirty="0">
                <a:latin typeface="Arial"/>
                <a:cs typeface="Arial"/>
              </a:rPr>
              <a:t>CH</a:t>
            </a:r>
            <a:endParaRPr sz="1575" baseline="5291">
              <a:latin typeface="Arial"/>
              <a:cs typeface="Arial"/>
            </a:endParaRPr>
          </a:p>
        </p:txBody>
      </p:sp>
      <p:sp>
        <p:nvSpPr>
          <p:cNvPr id="30" name="object 30"/>
          <p:cNvSpPr txBox="1"/>
          <p:nvPr/>
        </p:nvSpPr>
        <p:spPr>
          <a:xfrm>
            <a:off x="5733888" y="2371028"/>
            <a:ext cx="119380" cy="222250"/>
          </a:xfrm>
          <a:prstGeom prst="rect">
            <a:avLst/>
          </a:prstGeom>
        </p:spPr>
        <p:txBody>
          <a:bodyPr vert="horz" wrap="square" lIns="0" tIns="17145" rIns="0" bIns="0" rtlCol="0">
            <a:spAutoFit/>
          </a:bodyPr>
          <a:lstStyle/>
          <a:p>
            <a:pPr marL="12700">
              <a:lnSpc>
                <a:spcPct val="100000"/>
              </a:lnSpc>
              <a:spcBef>
                <a:spcPts val="135"/>
              </a:spcBef>
            </a:pPr>
            <a:r>
              <a:rPr sz="1250" b="1" spc="25" dirty="0">
                <a:latin typeface="Times New Roman"/>
                <a:cs typeface="Times New Roman"/>
              </a:rPr>
              <a:t>+</a:t>
            </a:r>
            <a:endParaRPr sz="1250">
              <a:latin typeface="Times New Roman"/>
              <a:cs typeface="Times New Roman"/>
            </a:endParaRPr>
          </a:p>
        </p:txBody>
      </p:sp>
      <p:sp>
        <p:nvSpPr>
          <p:cNvPr id="31" name="object 31"/>
          <p:cNvSpPr txBox="1"/>
          <p:nvPr/>
        </p:nvSpPr>
        <p:spPr>
          <a:xfrm>
            <a:off x="1299082" y="3308533"/>
            <a:ext cx="768350" cy="461645"/>
          </a:xfrm>
          <a:prstGeom prst="rect">
            <a:avLst/>
          </a:prstGeom>
        </p:spPr>
        <p:txBody>
          <a:bodyPr vert="horz" wrap="square" lIns="0" tIns="15240" rIns="0" bIns="0" rtlCol="0">
            <a:spAutoFit/>
          </a:bodyPr>
          <a:lstStyle/>
          <a:p>
            <a:pPr marL="104139">
              <a:lnSpc>
                <a:spcPct val="100000"/>
              </a:lnSpc>
              <a:spcBef>
                <a:spcPts val="120"/>
              </a:spcBef>
            </a:pPr>
            <a:r>
              <a:rPr sz="1050" b="1" spc="-25" dirty="0">
                <a:latin typeface="Arial"/>
                <a:cs typeface="Arial"/>
              </a:rPr>
              <a:t>OH</a:t>
            </a:r>
            <a:endParaRPr sz="1050">
              <a:latin typeface="Arial"/>
              <a:cs typeface="Arial"/>
            </a:endParaRPr>
          </a:p>
          <a:p>
            <a:pPr marL="12700">
              <a:lnSpc>
                <a:spcPct val="100000"/>
              </a:lnSpc>
              <a:spcBef>
                <a:spcPts val="885"/>
              </a:spcBef>
              <a:tabLst>
                <a:tab pos="376555" algn="l"/>
              </a:tabLst>
            </a:pPr>
            <a:r>
              <a:rPr sz="1050" b="1" spc="-25" dirty="0">
                <a:latin typeface="Arial"/>
                <a:cs typeface="Arial"/>
              </a:rPr>
              <a:t>HC</a:t>
            </a:r>
            <a:r>
              <a:rPr sz="1050" b="1" dirty="0">
                <a:latin typeface="Arial"/>
                <a:cs typeface="Arial"/>
              </a:rPr>
              <a:t>	C</a:t>
            </a:r>
            <a:r>
              <a:rPr sz="1050" b="1" spc="-70" dirty="0">
                <a:latin typeface="Arial"/>
                <a:cs typeface="Arial"/>
              </a:rPr>
              <a:t> </a:t>
            </a:r>
            <a:r>
              <a:rPr sz="1050" b="1" u="heavy" spc="270" dirty="0">
                <a:uFill>
                  <a:solidFill>
                    <a:srgbClr val="000000"/>
                  </a:solidFill>
                </a:uFill>
                <a:latin typeface="Arial"/>
                <a:cs typeface="Arial"/>
              </a:rPr>
              <a:t>  </a:t>
            </a:r>
            <a:r>
              <a:rPr sz="1050" b="1" spc="-50" dirty="0">
                <a:latin typeface="Arial"/>
                <a:cs typeface="Arial"/>
              </a:rPr>
              <a:t>O</a:t>
            </a:r>
            <a:endParaRPr sz="1050">
              <a:latin typeface="Arial"/>
              <a:cs typeface="Arial"/>
            </a:endParaRPr>
          </a:p>
        </p:txBody>
      </p:sp>
      <p:sp>
        <p:nvSpPr>
          <p:cNvPr id="32" name="object 32"/>
          <p:cNvSpPr/>
          <p:nvPr/>
        </p:nvSpPr>
        <p:spPr>
          <a:xfrm>
            <a:off x="1803434" y="3659500"/>
            <a:ext cx="109220" cy="0"/>
          </a:xfrm>
          <a:custGeom>
            <a:avLst/>
            <a:gdLst/>
            <a:ahLst/>
            <a:cxnLst/>
            <a:rect l="l" t="t" r="r" b="b"/>
            <a:pathLst>
              <a:path w="109219">
                <a:moveTo>
                  <a:pt x="0" y="0"/>
                </a:moveTo>
                <a:lnTo>
                  <a:pt x="109141" y="0"/>
                </a:lnTo>
              </a:path>
            </a:pathLst>
          </a:custGeom>
          <a:ln w="20444">
            <a:solidFill>
              <a:srgbClr val="000000"/>
            </a:solidFill>
          </a:ln>
        </p:spPr>
        <p:txBody>
          <a:bodyPr wrap="square" lIns="0" tIns="0" rIns="0" bIns="0" rtlCol="0"/>
          <a:lstStyle/>
          <a:p>
            <a:endParaRPr/>
          </a:p>
        </p:txBody>
      </p:sp>
      <p:sp>
        <p:nvSpPr>
          <p:cNvPr id="33" name="object 33"/>
          <p:cNvSpPr/>
          <p:nvPr/>
        </p:nvSpPr>
        <p:spPr>
          <a:xfrm>
            <a:off x="1510497" y="3686194"/>
            <a:ext cx="150495" cy="0"/>
          </a:xfrm>
          <a:custGeom>
            <a:avLst/>
            <a:gdLst/>
            <a:ahLst/>
            <a:cxnLst/>
            <a:rect l="l" t="t" r="r" b="b"/>
            <a:pathLst>
              <a:path w="150494">
                <a:moveTo>
                  <a:pt x="150289" y="0"/>
                </a:moveTo>
                <a:lnTo>
                  <a:pt x="0" y="0"/>
                </a:lnTo>
              </a:path>
            </a:pathLst>
          </a:custGeom>
          <a:ln w="20444">
            <a:solidFill>
              <a:srgbClr val="000000"/>
            </a:solidFill>
          </a:ln>
        </p:spPr>
        <p:txBody>
          <a:bodyPr wrap="square" lIns="0" tIns="0" rIns="0" bIns="0" rtlCol="0"/>
          <a:lstStyle/>
          <a:p>
            <a:endParaRPr/>
          </a:p>
        </p:txBody>
      </p:sp>
      <p:sp>
        <p:nvSpPr>
          <p:cNvPr id="34" name="object 34"/>
          <p:cNvSpPr/>
          <p:nvPr/>
        </p:nvSpPr>
        <p:spPr>
          <a:xfrm>
            <a:off x="1454430" y="3479506"/>
            <a:ext cx="0" cy="130175"/>
          </a:xfrm>
          <a:custGeom>
            <a:avLst/>
            <a:gdLst/>
            <a:ahLst/>
            <a:cxnLst/>
            <a:rect l="l" t="t" r="r" b="b"/>
            <a:pathLst>
              <a:path h="130175">
                <a:moveTo>
                  <a:pt x="0" y="129876"/>
                </a:moveTo>
                <a:lnTo>
                  <a:pt x="0" y="0"/>
                </a:lnTo>
              </a:path>
            </a:pathLst>
          </a:custGeom>
          <a:ln w="20569">
            <a:solidFill>
              <a:srgbClr val="000000"/>
            </a:solidFill>
          </a:ln>
        </p:spPr>
        <p:txBody>
          <a:bodyPr wrap="square" lIns="0" tIns="0" rIns="0" bIns="0" rtlCol="0"/>
          <a:lstStyle/>
          <a:p>
            <a:endParaRPr/>
          </a:p>
        </p:txBody>
      </p:sp>
      <p:sp>
        <p:nvSpPr>
          <p:cNvPr id="35" name="object 35"/>
          <p:cNvSpPr/>
          <p:nvPr/>
        </p:nvSpPr>
        <p:spPr>
          <a:xfrm>
            <a:off x="1626940" y="3752788"/>
            <a:ext cx="471805" cy="714375"/>
          </a:xfrm>
          <a:custGeom>
            <a:avLst/>
            <a:gdLst/>
            <a:ahLst/>
            <a:cxnLst/>
            <a:rect l="l" t="t" r="r" b="b"/>
            <a:pathLst>
              <a:path w="471805" h="714375">
                <a:moveTo>
                  <a:pt x="137684" y="0"/>
                </a:moveTo>
                <a:lnTo>
                  <a:pt x="235878" y="169451"/>
                </a:lnTo>
              </a:path>
              <a:path w="471805" h="714375">
                <a:moveTo>
                  <a:pt x="471417" y="305599"/>
                </a:moveTo>
                <a:lnTo>
                  <a:pt x="235878" y="169451"/>
                </a:lnTo>
              </a:path>
              <a:path w="471805" h="714375">
                <a:moveTo>
                  <a:pt x="471417" y="578556"/>
                </a:moveTo>
                <a:lnTo>
                  <a:pt x="471417" y="305599"/>
                </a:lnTo>
              </a:path>
              <a:path w="471805" h="714375">
                <a:moveTo>
                  <a:pt x="235878" y="714378"/>
                </a:moveTo>
                <a:lnTo>
                  <a:pt x="471417" y="578556"/>
                </a:lnTo>
              </a:path>
              <a:path w="471805" h="714375">
                <a:moveTo>
                  <a:pt x="0" y="578556"/>
                </a:moveTo>
                <a:lnTo>
                  <a:pt x="235878" y="714378"/>
                </a:lnTo>
              </a:path>
              <a:path w="471805" h="714375">
                <a:moveTo>
                  <a:pt x="0" y="305599"/>
                </a:moveTo>
                <a:lnTo>
                  <a:pt x="0" y="578556"/>
                </a:lnTo>
              </a:path>
              <a:path w="471805" h="714375">
                <a:moveTo>
                  <a:pt x="235878" y="169451"/>
                </a:moveTo>
                <a:lnTo>
                  <a:pt x="0" y="305599"/>
                </a:lnTo>
              </a:path>
              <a:path w="471805" h="714375">
                <a:moveTo>
                  <a:pt x="71323" y="434502"/>
                </a:moveTo>
                <a:lnTo>
                  <a:pt x="79374" y="484627"/>
                </a:lnTo>
                <a:lnTo>
                  <a:pt x="101804" y="528077"/>
                </a:lnTo>
                <a:lnTo>
                  <a:pt x="136034" y="562288"/>
                </a:lnTo>
                <a:lnTo>
                  <a:pt x="179483" y="584696"/>
                </a:lnTo>
                <a:lnTo>
                  <a:pt x="229568" y="592735"/>
                </a:lnTo>
                <a:lnTo>
                  <a:pt x="279785" y="584696"/>
                </a:lnTo>
                <a:lnTo>
                  <a:pt x="323250" y="562288"/>
                </a:lnTo>
                <a:lnTo>
                  <a:pt x="357430" y="528077"/>
                </a:lnTo>
                <a:lnTo>
                  <a:pt x="379796" y="484627"/>
                </a:lnTo>
                <a:lnTo>
                  <a:pt x="387814" y="434502"/>
                </a:lnTo>
                <a:lnTo>
                  <a:pt x="379796" y="384693"/>
                </a:lnTo>
                <a:lnTo>
                  <a:pt x="357430" y="341435"/>
                </a:lnTo>
                <a:lnTo>
                  <a:pt x="323250" y="307322"/>
                </a:lnTo>
                <a:lnTo>
                  <a:pt x="279785" y="284951"/>
                </a:lnTo>
                <a:lnTo>
                  <a:pt x="229568" y="276917"/>
                </a:lnTo>
                <a:lnTo>
                  <a:pt x="179483" y="284951"/>
                </a:lnTo>
                <a:lnTo>
                  <a:pt x="136034" y="307322"/>
                </a:lnTo>
                <a:lnTo>
                  <a:pt x="101804" y="341435"/>
                </a:lnTo>
                <a:lnTo>
                  <a:pt x="79374" y="384693"/>
                </a:lnTo>
                <a:lnTo>
                  <a:pt x="71323" y="434502"/>
                </a:lnTo>
                <a:close/>
              </a:path>
            </a:pathLst>
          </a:custGeom>
          <a:ln w="20506">
            <a:solidFill>
              <a:srgbClr val="000000"/>
            </a:solidFill>
          </a:ln>
        </p:spPr>
        <p:txBody>
          <a:bodyPr wrap="square" lIns="0" tIns="0" rIns="0" bIns="0" rtlCol="0"/>
          <a:lstStyle/>
          <a:p>
            <a:endParaRPr/>
          </a:p>
        </p:txBody>
      </p:sp>
      <p:sp>
        <p:nvSpPr>
          <p:cNvPr id="36" name="object 36"/>
          <p:cNvSpPr/>
          <p:nvPr/>
        </p:nvSpPr>
        <p:spPr>
          <a:xfrm>
            <a:off x="1004579" y="3773225"/>
            <a:ext cx="471805" cy="720725"/>
          </a:xfrm>
          <a:custGeom>
            <a:avLst/>
            <a:gdLst/>
            <a:ahLst/>
            <a:cxnLst/>
            <a:rect l="l" t="t" r="r" b="b"/>
            <a:pathLst>
              <a:path w="471805" h="720725">
                <a:moveTo>
                  <a:pt x="382511" y="0"/>
                </a:moveTo>
                <a:lnTo>
                  <a:pt x="235539" y="175709"/>
                </a:lnTo>
              </a:path>
              <a:path w="471805" h="720725">
                <a:moveTo>
                  <a:pt x="471418" y="311532"/>
                </a:moveTo>
                <a:lnTo>
                  <a:pt x="235539" y="175709"/>
                </a:lnTo>
              </a:path>
              <a:path w="471805" h="720725">
                <a:moveTo>
                  <a:pt x="471418" y="584490"/>
                </a:moveTo>
                <a:lnTo>
                  <a:pt x="471418" y="311532"/>
                </a:lnTo>
              </a:path>
              <a:path w="471805" h="720725">
                <a:moveTo>
                  <a:pt x="235539" y="720645"/>
                </a:moveTo>
                <a:lnTo>
                  <a:pt x="471418" y="584490"/>
                </a:lnTo>
              </a:path>
              <a:path w="471805" h="720725">
                <a:moveTo>
                  <a:pt x="0" y="584490"/>
                </a:moveTo>
                <a:lnTo>
                  <a:pt x="235539" y="720645"/>
                </a:lnTo>
              </a:path>
              <a:path w="471805" h="720725">
                <a:moveTo>
                  <a:pt x="0" y="311532"/>
                </a:moveTo>
                <a:lnTo>
                  <a:pt x="0" y="584490"/>
                </a:lnTo>
              </a:path>
              <a:path w="471805" h="720725">
                <a:moveTo>
                  <a:pt x="235539" y="175709"/>
                </a:moveTo>
                <a:lnTo>
                  <a:pt x="0" y="311532"/>
                </a:lnTo>
              </a:path>
              <a:path w="471805" h="720725">
                <a:moveTo>
                  <a:pt x="71326" y="441422"/>
                </a:moveTo>
                <a:lnTo>
                  <a:pt x="79344" y="491712"/>
                </a:lnTo>
                <a:lnTo>
                  <a:pt x="101709" y="535262"/>
                </a:lnTo>
                <a:lnTo>
                  <a:pt x="135889" y="569525"/>
                </a:lnTo>
                <a:lnTo>
                  <a:pt x="179353" y="591951"/>
                </a:lnTo>
                <a:lnTo>
                  <a:pt x="229570" y="599993"/>
                </a:lnTo>
                <a:lnTo>
                  <a:pt x="279661" y="591951"/>
                </a:lnTo>
                <a:lnTo>
                  <a:pt x="323110" y="569525"/>
                </a:lnTo>
                <a:lnTo>
                  <a:pt x="357338" y="535262"/>
                </a:lnTo>
                <a:lnTo>
                  <a:pt x="379766" y="491712"/>
                </a:lnTo>
                <a:lnTo>
                  <a:pt x="387815" y="441422"/>
                </a:lnTo>
                <a:lnTo>
                  <a:pt x="379766" y="391292"/>
                </a:lnTo>
                <a:lnTo>
                  <a:pt x="357338" y="347841"/>
                </a:lnTo>
                <a:lnTo>
                  <a:pt x="323110" y="313632"/>
                </a:lnTo>
                <a:lnTo>
                  <a:pt x="279661" y="291227"/>
                </a:lnTo>
                <a:lnTo>
                  <a:pt x="229570" y="283189"/>
                </a:lnTo>
                <a:lnTo>
                  <a:pt x="179353" y="291227"/>
                </a:lnTo>
                <a:lnTo>
                  <a:pt x="135889" y="313632"/>
                </a:lnTo>
                <a:lnTo>
                  <a:pt x="101709" y="347841"/>
                </a:lnTo>
                <a:lnTo>
                  <a:pt x="79344" y="391292"/>
                </a:lnTo>
                <a:lnTo>
                  <a:pt x="71326" y="441422"/>
                </a:lnTo>
                <a:close/>
              </a:path>
            </a:pathLst>
          </a:custGeom>
          <a:ln w="20506">
            <a:solidFill>
              <a:srgbClr val="000000"/>
            </a:solidFill>
          </a:ln>
        </p:spPr>
        <p:txBody>
          <a:bodyPr wrap="square" lIns="0" tIns="0" rIns="0" bIns="0" rtlCol="0"/>
          <a:lstStyle/>
          <a:p>
            <a:endParaRPr/>
          </a:p>
        </p:txBody>
      </p:sp>
      <p:sp>
        <p:nvSpPr>
          <p:cNvPr id="37" name="object 37"/>
          <p:cNvSpPr txBox="1"/>
          <p:nvPr/>
        </p:nvSpPr>
        <p:spPr>
          <a:xfrm>
            <a:off x="2519216" y="3470050"/>
            <a:ext cx="202565" cy="222250"/>
          </a:xfrm>
          <a:prstGeom prst="rect">
            <a:avLst/>
          </a:prstGeom>
        </p:spPr>
        <p:txBody>
          <a:bodyPr vert="horz" wrap="square" lIns="0" tIns="17145" rIns="0" bIns="0" rtlCol="0">
            <a:spAutoFit/>
          </a:bodyPr>
          <a:lstStyle/>
          <a:p>
            <a:pPr marL="12700">
              <a:lnSpc>
                <a:spcPct val="100000"/>
              </a:lnSpc>
              <a:spcBef>
                <a:spcPts val="135"/>
              </a:spcBef>
            </a:pPr>
            <a:r>
              <a:rPr sz="1250" b="1" spc="-25" dirty="0">
                <a:latin typeface="Times New Roman"/>
                <a:cs typeface="Times New Roman"/>
              </a:rPr>
              <a:t>h</a:t>
            </a:r>
            <a:r>
              <a:rPr sz="1250" b="1" spc="-25" dirty="0">
                <a:latin typeface="Symbol"/>
                <a:cs typeface="Symbol"/>
              </a:rPr>
              <a:t></a:t>
            </a:r>
            <a:endParaRPr sz="1250">
              <a:latin typeface="Symbol"/>
              <a:cs typeface="Symbol"/>
            </a:endParaRPr>
          </a:p>
        </p:txBody>
      </p:sp>
      <p:grpSp>
        <p:nvGrpSpPr>
          <p:cNvPr id="38" name="object 38"/>
          <p:cNvGrpSpPr/>
          <p:nvPr/>
        </p:nvGrpSpPr>
        <p:grpSpPr>
          <a:xfrm>
            <a:off x="2348473" y="3675955"/>
            <a:ext cx="554355" cy="81915"/>
            <a:chOff x="2348473" y="3675955"/>
            <a:chExt cx="554355" cy="81915"/>
          </a:xfrm>
        </p:grpSpPr>
        <p:sp>
          <p:nvSpPr>
            <p:cNvPr id="39" name="object 39"/>
            <p:cNvSpPr/>
            <p:nvPr/>
          </p:nvSpPr>
          <p:spPr>
            <a:xfrm>
              <a:off x="2790423" y="3686194"/>
              <a:ext cx="102235" cy="61594"/>
            </a:xfrm>
            <a:custGeom>
              <a:avLst/>
              <a:gdLst/>
              <a:ahLst/>
              <a:cxnLst/>
              <a:rect l="l" t="t" r="r" b="b"/>
              <a:pathLst>
                <a:path w="102235" h="61595">
                  <a:moveTo>
                    <a:pt x="0" y="0"/>
                  </a:moveTo>
                  <a:lnTo>
                    <a:pt x="20261" y="30668"/>
                  </a:lnTo>
                  <a:lnTo>
                    <a:pt x="0" y="61322"/>
                  </a:lnTo>
                  <a:lnTo>
                    <a:pt x="101852" y="30668"/>
                  </a:lnTo>
                  <a:lnTo>
                    <a:pt x="0" y="0"/>
                  </a:lnTo>
                  <a:close/>
                </a:path>
              </a:pathLst>
            </a:custGeom>
            <a:solidFill>
              <a:srgbClr val="000000"/>
            </a:solidFill>
          </p:spPr>
          <p:txBody>
            <a:bodyPr wrap="square" lIns="0" tIns="0" rIns="0" bIns="0" rtlCol="0"/>
            <a:lstStyle/>
            <a:p>
              <a:endParaRPr/>
            </a:p>
          </p:txBody>
        </p:sp>
        <p:sp>
          <p:nvSpPr>
            <p:cNvPr id="40" name="object 40"/>
            <p:cNvSpPr/>
            <p:nvPr/>
          </p:nvSpPr>
          <p:spPr>
            <a:xfrm>
              <a:off x="2348473" y="3686194"/>
              <a:ext cx="544195" cy="61594"/>
            </a:xfrm>
            <a:custGeom>
              <a:avLst/>
              <a:gdLst/>
              <a:ahLst/>
              <a:cxnLst/>
              <a:rect l="l" t="t" r="r" b="b"/>
              <a:pathLst>
                <a:path w="544194" h="61595">
                  <a:moveTo>
                    <a:pt x="0" y="30668"/>
                  </a:moveTo>
                  <a:lnTo>
                    <a:pt x="543801" y="30668"/>
                  </a:lnTo>
                </a:path>
                <a:path w="544194" h="61595">
                  <a:moveTo>
                    <a:pt x="543801" y="30668"/>
                  </a:moveTo>
                  <a:lnTo>
                    <a:pt x="441949" y="61322"/>
                  </a:lnTo>
                  <a:lnTo>
                    <a:pt x="462211" y="30668"/>
                  </a:lnTo>
                  <a:lnTo>
                    <a:pt x="441949" y="0"/>
                  </a:lnTo>
                  <a:lnTo>
                    <a:pt x="543801" y="30668"/>
                  </a:lnTo>
                  <a:close/>
                </a:path>
              </a:pathLst>
            </a:custGeom>
            <a:ln w="20506">
              <a:solidFill>
                <a:srgbClr val="000000"/>
              </a:solidFill>
            </a:ln>
          </p:spPr>
          <p:txBody>
            <a:bodyPr wrap="square" lIns="0" tIns="0" rIns="0" bIns="0" rtlCol="0"/>
            <a:lstStyle/>
            <a:p>
              <a:endParaRPr/>
            </a:p>
          </p:txBody>
        </p:sp>
      </p:grpSp>
      <p:sp>
        <p:nvSpPr>
          <p:cNvPr id="41" name="object 41"/>
          <p:cNvSpPr txBox="1"/>
          <p:nvPr/>
        </p:nvSpPr>
        <p:spPr>
          <a:xfrm>
            <a:off x="4194000" y="3632595"/>
            <a:ext cx="404495" cy="188595"/>
          </a:xfrm>
          <a:prstGeom prst="rect">
            <a:avLst/>
          </a:prstGeom>
        </p:spPr>
        <p:txBody>
          <a:bodyPr vert="horz" wrap="square" lIns="0" tIns="15240" rIns="0" bIns="0" rtlCol="0">
            <a:spAutoFit/>
          </a:bodyPr>
          <a:lstStyle/>
          <a:p>
            <a:pPr marL="12700">
              <a:lnSpc>
                <a:spcPct val="100000"/>
              </a:lnSpc>
              <a:spcBef>
                <a:spcPts val="120"/>
              </a:spcBef>
            </a:pPr>
            <a:r>
              <a:rPr sz="1050" b="1" dirty="0">
                <a:latin typeface="Arial"/>
                <a:cs typeface="Arial"/>
              </a:rPr>
              <a:t>C</a:t>
            </a:r>
            <a:r>
              <a:rPr sz="1050" b="1" spc="-70" dirty="0">
                <a:latin typeface="Arial"/>
                <a:cs typeface="Arial"/>
              </a:rPr>
              <a:t> </a:t>
            </a:r>
            <a:r>
              <a:rPr sz="1050" b="1" u="heavy" spc="275" dirty="0">
                <a:uFill>
                  <a:solidFill>
                    <a:srgbClr val="000000"/>
                  </a:solidFill>
                </a:uFill>
                <a:latin typeface="Arial"/>
                <a:cs typeface="Arial"/>
              </a:rPr>
              <a:t>  </a:t>
            </a:r>
            <a:r>
              <a:rPr sz="1050" b="1" spc="-50" dirty="0">
                <a:latin typeface="Arial"/>
                <a:cs typeface="Arial"/>
              </a:rPr>
              <a:t>O</a:t>
            </a:r>
            <a:endParaRPr sz="1050">
              <a:latin typeface="Arial"/>
              <a:cs typeface="Arial"/>
            </a:endParaRPr>
          </a:p>
        </p:txBody>
      </p:sp>
      <p:sp>
        <p:nvSpPr>
          <p:cNvPr id="42" name="object 42"/>
          <p:cNvSpPr/>
          <p:nvPr/>
        </p:nvSpPr>
        <p:spPr>
          <a:xfrm>
            <a:off x="4333982" y="3710591"/>
            <a:ext cx="109855" cy="0"/>
          </a:xfrm>
          <a:custGeom>
            <a:avLst/>
            <a:gdLst/>
            <a:ahLst/>
            <a:cxnLst/>
            <a:rect l="l" t="t" r="r" b="b"/>
            <a:pathLst>
              <a:path w="109854">
                <a:moveTo>
                  <a:pt x="0" y="0"/>
                </a:moveTo>
                <a:lnTo>
                  <a:pt x="109467" y="0"/>
                </a:lnTo>
              </a:path>
            </a:pathLst>
          </a:custGeom>
          <a:ln w="20444">
            <a:solidFill>
              <a:srgbClr val="000000"/>
            </a:solidFill>
          </a:ln>
        </p:spPr>
        <p:txBody>
          <a:bodyPr wrap="square" lIns="0" tIns="0" rIns="0" bIns="0" rtlCol="0"/>
          <a:lstStyle/>
          <a:p>
            <a:endParaRPr/>
          </a:p>
        </p:txBody>
      </p:sp>
      <p:sp>
        <p:nvSpPr>
          <p:cNvPr id="43" name="object 43"/>
          <p:cNvSpPr/>
          <p:nvPr/>
        </p:nvSpPr>
        <p:spPr>
          <a:xfrm>
            <a:off x="4024889" y="3824329"/>
            <a:ext cx="471805" cy="694055"/>
          </a:xfrm>
          <a:custGeom>
            <a:avLst/>
            <a:gdLst/>
            <a:ahLst/>
            <a:cxnLst/>
            <a:rect l="l" t="t" r="r" b="b"/>
            <a:pathLst>
              <a:path w="471804" h="694054">
                <a:moveTo>
                  <a:pt x="235797" y="0"/>
                </a:moveTo>
                <a:lnTo>
                  <a:pt x="235797" y="149001"/>
                </a:lnTo>
              </a:path>
              <a:path w="471804" h="694054">
                <a:moveTo>
                  <a:pt x="471729" y="285149"/>
                </a:moveTo>
                <a:lnTo>
                  <a:pt x="235797" y="149001"/>
                </a:lnTo>
              </a:path>
              <a:path w="471804" h="694054">
                <a:moveTo>
                  <a:pt x="471729" y="558120"/>
                </a:moveTo>
                <a:lnTo>
                  <a:pt x="471729" y="285149"/>
                </a:lnTo>
              </a:path>
              <a:path w="471804" h="694054">
                <a:moveTo>
                  <a:pt x="235797" y="693935"/>
                </a:moveTo>
                <a:lnTo>
                  <a:pt x="471729" y="558120"/>
                </a:lnTo>
              </a:path>
              <a:path w="471804" h="694054">
                <a:moveTo>
                  <a:pt x="0" y="558120"/>
                </a:moveTo>
                <a:lnTo>
                  <a:pt x="235797" y="693935"/>
                </a:lnTo>
              </a:path>
              <a:path w="471804" h="694054">
                <a:moveTo>
                  <a:pt x="0" y="285149"/>
                </a:moveTo>
                <a:lnTo>
                  <a:pt x="0" y="558120"/>
                </a:lnTo>
              </a:path>
              <a:path w="471804" h="694054">
                <a:moveTo>
                  <a:pt x="235797" y="149001"/>
                </a:moveTo>
                <a:lnTo>
                  <a:pt x="0" y="285149"/>
                </a:lnTo>
              </a:path>
              <a:path w="471804" h="694054">
                <a:moveTo>
                  <a:pt x="71663" y="415039"/>
                </a:moveTo>
                <a:lnTo>
                  <a:pt x="79668" y="465170"/>
                </a:lnTo>
                <a:lnTo>
                  <a:pt x="101954" y="508625"/>
                </a:lnTo>
                <a:lnTo>
                  <a:pt x="135931" y="542838"/>
                </a:lnTo>
                <a:lnTo>
                  <a:pt x="179006" y="565246"/>
                </a:lnTo>
                <a:lnTo>
                  <a:pt x="228589" y="573285"/>
                </a:lnTo>
                <a:lnTo>
                  <a:pt x="278770" y="565246"/>
                </a:lnTo>
                <a:lnTo>
                  <a:pt x="322208" y="542838"/>
                </a:lnTo>
                <a:lnTo>
                  <a:pt x="356370" y="508625"/>
                </a:lnTo>
                <a:lnTo>
                  <a:pt x="378725" y="465170"/>
                </a:lnTo>
                <a:lnTo>
                  <a:pt x="386739" y="415039"/>
                </a:lnTo>
                <a:lnTo>
                  <a:pt x="378725" y="364750"/>
                </a:lnTo>
                <a:lnTo>
                  <a:pt x="356370" y="321203"/>
                </a:lnTo>
                <a:lnTo>
                  <a:pt x="322208" y="286944"/>
                </a:lnTo>
                <a:lnTo>
                  <a:pt x="278770" y="264521"/>
                </a:lnTo>
                <a:lnTo>
                  <a:pt x="228589" y="256481"/>
                </a:lnTo>
                <a:lnTo>
                  <a:pt x="179006" y="264521"/>
                </a:lnTo>
                <a:lnTo>
                  <a:pt x="135931" y="286944"/>
                </a:lnTo>
                <a:lnTo>
                  <a:pt x="101954" y="321203"/>
                </a:lnTo>
                <a:lnTo>
                  <a:pt x="79668" y="364750"/>
                </a:lnTo>
                <a:lnTo>
                  <a:pt x="71663" y="415039"/>
                </a:lnTo>
                <a:close/>
              </a:path>
            </a:pathLst>
          </a:custGeom>
          <a:ln w="20506">
            <a:solidFill>
              <a:srgbClr val="000000"/>
            </a:solidFill>
          </a:ln>
        </p:spPr>
        <p:txBody>
          <a:bodyPr wrap="square" lIns="0" tIns="0" rIns="0" bIns="0" rtlCol="0"/>
          <a:lstStyle/>
          <a:p>
            <a:endParaRPr/>
          </a:p>
        </p:txBody>
      </p:sp>
      <p:sp>
        <p:nvSpPr>
          <p:cNvPr id="44" name="object 44"/>
          <p:cNvSpPr txBox="1"/>
          <p:nvPr/>
        </p:nvSpPr>
        <p:spPr>
          <a:xfrm>
            <a:off x="3135634" y="3571272"/>
            <a:ext cx="583565" cy="188595"/>
          </a:xfrm>
          <a:prstGeom prst="rect">
            <a:avLst/>
          </a:prstGeom>
        </p:spPr>
        <p:txBody>
          <a:bodyPr vert="horz" wrap="square" lIns="0" tIns="15240" rIns="0" bIns="0" rtlCol="0">
            <a:spAutoFit/>
          </a:bodyPr>
          <a:lstStyle/>
          <a:p>
            <a:pPr marL="12700">
              <a:lnSpc>
                <a:spcPct val="100000"/>
              </a:lnSpc>
              <a:spcBef>
                <a:spcPts val="120"/>
              </a:spcBef>
              <a:tabLst>
                <a:tab pos="369570" algn="l"/>
              </a:tabLst>
            </a:pPr>
            <a:r>
              <a:rPr sz="1050" b="1" spc="-25" dirty="0">
                <a:latin typeface="Arial"/>
                <a:cs typeface="Arial"/>
              </a:rPr>
              <a:t>HC</a:t>
            </a:r>
            <a:r>
              <a:rPr sz="1050" b="1" dirty="0">
                <a:latin typeface="Arial"/>
                <a:cs typeface="Arial"/>
              </a:rPr>
              <a:t>	</a:t>
            </a:r>
            <a:r>
              <a:rPr sz="1575" b="1" spc="-37" baseline="2645" dirty="0">
                <a:latin typeface="Arial"/>
                <a:cs typeface="Arial"/>
              </a:rPr>
              <a:t>OH</a:t>
            </a:r>
            <a:endParaRPr sz="1575" baseline="2645">
              <a:latin typeface="Arial"/>
              <a:cs typeface="Arial"/>
            </a:endParaRPr>
          </a:p>
        </p:txBody>
      </p:sp>
      <p:sp>
        <p:nvSpPr>
          <p:cNvPr id="45" name="object 45"/>
          <p:cNvSpPr/>
          <p:nvPr/>
        </p:nvSpPr>
        <p:spPr>
          <a:xfrm>
            <a:off x="3367949" y="3676963"/>
            <a:ext cx="102235" cy="2540"/>
          </a:xfrm>
          <a:custGeom>
            <a:avLst/>
            <a:gdLst/>
            <a:ahLst/>
            <a:cxnLst/>
            <a:rect l="l" t="t" r="r" b="b"/>
            <a:pathLst>
              <a:path w="102235" h="2539">
                <a:moveTo>
                  <a:pt x="0" y="1986"/>
                </a:moveTo>
                <a:lnTo>
                  <a:pt x="101852" y="0"/>
                </a:lnTo>
              </a:path>
            </a:pathLst>
          </a:custGeom>
          <a:ln w="20444">
            <a:solidFill>
              <a:srgbClr val="000000"/>
            </a:solidFill>
          </a:ln>
        </p:spPr>
        <p:txBody>
          <a:bodyPr wrap="square" lIns="0" tIns="0" rIns="0" bIns="0" rtlCol="0"/>
          <a:lstStyle/>
          <a:p>
            <a:endParaRPr/>
          </a:p>
        </p:txBody>
      </p:sp>
      <p:sp>
        <p:nvSpPr>
          <p:cNvPr id="46" name="object 46"/>
          <p:cNvSpPr/>
          <p:nvPr/>
        </p:nvSpPr>
        <p:spPr>
          <a:xfrm>
            <a:off x="3055456" y="3742570"/>
            <a:ext cx="471805" cy="762000"/>
          </a:xfrm>
          <a:custGeom>
            <a:avLst/>
            <a:gdLst/>
            <a:ahLst/>
            <a:cxnLst/>
            <a:rect l="l" t="t" r="r" b="b"/>
            <a:pathLst>
              <a:path w="471804" h="762000">
                <a:moveTo>
                  <a:pt x="235932" y="0"/>
                </a:moveTo>
                <a:lnTo>
                  <a:pt x="235932" y="216595"/>
                </a:lnTo>
              </a:path>
              <a:path w="471804" h="762000">
                <a:moveTo>
                  <a:pt x="471458" y="352405"/>
                </a:moveTo>
                <a:lnTo>
                  <a:pt x="235932" y="216595"/>
                </a:lnTo>
              </a:path>
              <a:path w="471804" h="762000">
                <a:moveTo>
                  <a:pt x="471458" y="625363"/>
                </a:moveTo>
                <a:lnTo>
                  <a:pt x="471458" y="352405"/>
                </a:lnTo>
              </a:path>
              <a:path w="471804" h="762000">
                <a:moveTo>
                  <a:pt x="235932" y="761519"/>
                </a:moveTo>
                <a:lnTo>
                  <a:pt x="471458" y="625363"/>
                </a:lnTo>
              </a:path>
              <a:path w="471804" h="762000">
                <a:moveTo>
                  <a:pt x="0" y="625363"/>
                </a:moveTo>
                <a:lnTo>
                  <a:pt x="235932" y="761519"/>
                </a:lnTo>
              </a:path>
              <a:path w="471804" h="762000">
                <a:moveTo>
                  <a:pt x="0" y="352405"/>
                </a:moveTo>
                <a:lnTo>
                  <a:pt x="0" y="625363"/>
                </a:lnTo>
              </a:path>
              <a:path w="471804" h="762000">
                <a:moveTo>
                  <a:pt x="235932" y="216595"/>
                </a:moveTo>
                <a:lnTo>
                  <a:pt x="0" y="352405"/>
                </a:lnTo>
              </a:path>
              <a:path w="471804" h="762000">
                <a:moveTo>
                  <a:pt x="71663" y="482295"/>
                </a:moveTo>
                <a:lnTo>
                  <a:pt x="79675" y="532585"/>
                </a:lnTo>
                <a:lnTo>
                  <a:pt x="102015" y="576135"/>
                </a:lnTo>
                <a:lnTo>
                  <a:pt x="136136" y="610398"/>
                </a:lnTo>
                <a:lnTo>
                  <a:pt x="179494" y="632824"/>
                </a:lnTo>
                <a:lnTo>
                  <a:pt x="229541" y="640866"/>
                </a:lnTo>
                <a:lnTo>
                  <a:pt x="279788" y="632824"/>
                </a:lnTo>
                <a:lnTo>
                  <a:pt x="323266" y="610398"/>
                </a:lnTo>
                <a:lnTo>
                  <a:pt x="357449" y="576135"/>
                </a:lnTo>
                <a:lnTo>
                  <a:pt x="379812" y="532585"/>
                </a:lnTo>
                <a:lnTo>
                  <a:pt x="387827" y="482295"/>
                </a:lnTo>
                <a:lnTo>
                  <a:pt x="379812" y="432165"/>
                </a:lnTo>
                <a:lnTo>
                  <a:pt x="357449" y="388714"/>
                </a:lnTo>
                <a:lnTo>
                  <a:pt x="323266" y="354504"/>
                </a:lnTo>
                <a:lnTo>
                  <a:pt x="279788" y="332099"/>
                </a:lnTo>
                <a:lnTo>
                  <a:pt x="229541" y="324062"/>
                </a:lnTo>
                <a:lnTo>
                  <a:pt x="179494" y="332099"/>
                </a:lnTo>
                <a:lnTo>
                  <a:pt x="136136" y="354504"/>
                </a:lnTo>
                <a:lnTo>
                  <a:pt x="102015" y="388714"/>
                </a:lnTo>
                <a:lnTo>
                  <a:pt x="79675" y="432165"/>
                </a:lnTo>
                <a:lnTo>
                  <a:pt x="71663" y="482295"/>
                </a:lnTo>
                <a:close/>
              </a:path>
            </a:pathLst>
          </a:custGeom>
          <a:ln w="20506">
            <a:solidFill>
              <a:srgbClr val="000000"/>
            </a:solidFill>
          </a:ln>
        </p:spPr>
        <p:txBody>
          <a:bodyPr wrap="square" lIns="0" tIns="0" rIns="0" bIns="0" rtlCol="0"/>
          <a:lstStyle/>
          <a:p>
            <a:endParaRPr/>
          </a:p>
        </p:txBody>
      </p:sp>
      <p:grpSp>
        <p:nvGrpSpPr>
          <p:cNvPr id="47" name="object 47"/>
          <p:cNvGrpSpPr/>
          <p:nvPr/>
        </p:nvGrpSpPr>
        <p:grpSpPr>
          <a:xfrm>
            <a:off x="3264818" y="3561554"/>
            <a:ext cx="32384" cy="31750"/>
            <a:chOff x="3264818" y="3561554"/>
            <a:chExt cx="32384" cy="31750"/>
          </a:xfrm>
        </p:grpSpPr>
        <p:sp>
          <p:nvSpPr>
            <p:cNvPr id="48" name="object 48"/>
            <p:cNvSpPr/>
            <p:nvPr/>
          </p:nvSpPr>
          <p:spPr>
            <a:xfrm>
              <a:off x="3275071" y="3571808"/>
              <a:ext cx="11430" cy="11430"/>
            </a:xfrm>
            <a:custGeom>
              <a:avLst/>
              <a:gdLst/>
              <a:ahLst/>
              <a:cxnLst/>
              <a:rect l="l" t="t" r="r" b="b"/>
              <a:pathLst>
                <a:path w="11429" h="11429">
                  <a:moveTo>
                    <a:pt x="8023" y="0"/>
                  </a:moveTo>
                  <a:lnTo>
                    <a:pt x="2039" y="0"/>
                  </a:lnTo>
                  <a:lnTo>
                    <a:pt x="0" y="1973"/>
                  </a:lnTo>
                  <a:lnTo>
                    <a:pt x="0" y="4946"/>
                  </a:lnTo>
                  <a:lnTo>
                    <a:pt x="0" y="7906"/>
                  </a:lnTo>
                  <a:lnTo>
                    <a:pt x="2039" y="11204"/>
                  </a:lnTo>
                  <a:lnTo>
                    <a:pt x="8023" y="11204"/>
                  </a:lnTo>
                  <a:lnTo>
                    <a:pt x="11286" y="7906"/>
                  </a:lnTo>
                  <a:lnTo>
                    <a:pt x="11286" y="1973"/>
                  </a:lnTo>
                  <a:lnTo>
                    <a:pt x="8023" y="0"/>
                  </a:lnTo>
                  <a:close/>
                </a:path>
              </a:pathLst>
            </a:custGeom>
            <a:solidFill>
              <a:srgbClr val="000000"/>
            </a:solidFill>
          </p:spPr>
          <p:txBody>
            <a:bodyPr wrap="square" lIns="0" tIns="0" rIns="0" bIns="0" rtlCol="0"/>
            <a:lstStyle/>
            <a:p>
              <a:endParaRPr/>
            </a:p>
          </p:txBody>
        </p:sp>
        <p:sp>
          <p:nvSpPr>
            <p:cNvPr id="49" name="object 49"/>
            <p:cNvSpPr/>
            <p:nvPr/>
          </p:nvSpPr>
          <p:spPr>
            <a:xfrm>
              <a:off x="3275071" y="3571808"/>
              <a:ext cx="11430" cy="11430"/>
            </a:xfrm>
            <a:custGeom>
              <a:avLst/>
              <a:gdLst/>
              <a:ahLst/>
              <a:cxnLst/>
              <a:rect l="l" t="t" r="r" b="b"/>
              <a:pathLst>
                <a:path w="11429" h="11429">
                  <a:moveTo>
                    <a:pt x="0" y="4946"/>
                  </a:moveTo>
                  <a:lnTo>
                    <a:pt x="0" y="7906"/>
                  </a:lnTo>
                  <a:lnTo>
                    <a:pt x="2039" y="11204"/>
                  </a:lnTo>
                  <a:lnTo>
                    <a:pt x="5031" y="11204"/>
                  </a:lnTo>
                  <a:lnTo>
                    <a:pt x="8023" y="11204"/>
                  </a:lnTo>
                  <a:lnTo>
                    <a:pt x="11286" y="7906"/>
                  </a:lnTo>
                  <a:lnTo>
                    <a:pt x="11286" y="4946"/>
                  </a:lnTo>
                  <a:lnTo>
                    <a:pt x="11286" y="1973"/>
                  </a:lnTo>
                  <a:lnTo>
                    <a:pt x="8023" y="0"/>
                  </a:lnTo>
                  <a:lnTo>
                    <a:pt x="5031" y="0"/>
                  </a:lnTo>
                  <a:lnTo>
                    <a:pt x="2039" y="0"/>
                  </a:lnTo>
                  <a:lnTo>
                    <a:pt x="0" y="1973"/>
                  </a:lnTo>
                  <a:lnTo>
                    <a:pt x="0" y="4946"/>
                  </a:lnTo>
                  <a:close/>
                </a:path>
              </a:pathLst>
            </a:custGeom>
            <a:ln w="20506">
              <a:solidFill>
                <a:srgbClr val="000000"/>
              </a:solidFill>
            </a:ln>
          </p:spPr>
          <p:txBody>
            <a:bodyPr wrap="square" lIns="0" tIns="0" rIns="0" bIns="0" rtlCol="0"/>
            <a:lstStyle/>
            <a:p>
              <a:endParaRPr/>
            </a:p>
          </p:txBody>
        </p:sp>
      </p:grpSp>
      <p:grpSp>
        <p:nvGrpSpPr>
          <p:cNvPr id="50" name="object 50"/>
          <p:cNvGrpSpPr/>
          <p:nvPr/>
        </p:nvGrpSpPr>
        <p:grpSpPr>
          <a:xfrm>
            <a:off x="4254377" y="3602427"/>
            <a:ext cx="32384" cy="31750"/>
            <a:chOff x="4254377" y="3602427"/>
            <a:chExt cx="32384" cy="31750"/>
          </a:xfrm>
        </p:grpSpPr>
        <p:sp>
          <p:nvSpPr>
            <p:cNvPr id="51" name="object 51"/>
            <p:cNvSpPr/>
            <p:nvPr/>
          </p:nvSpPr>
          <p:spPr>
            <a:xfrm>
              <a:off x="4264630" y="3612680"/>
              <a:ext cx="11430" cy="11430"/>
            </a:xfrm>
            <a:custGeom>
              <a:avLst/>
              <a:gdLst/>
              <a:ahLst/>
              <a:cxnLst/>
              <a:rect l="l" t="t" r="r" b="b"/>
              <a:pathLst>
                <a:path w="11429" h="11429">
                  <a:moveTo>
                    <a:pt x="8295" y="0"/>
                  </a:moveTo>
                  <a:lnTo>
                    <a:pt x="2039" y="0"/>
                  </a:lnTo>
                  <a:lnTo>
                    <a:pt x="0" y="1986"/>
                  </a:lnTo>
                  <a:lnTo>
                    <a:pt x="0" y="4946"/>
                  </a:lnTo>
                  <a:lnTo>
                    <a:pt x="0" y="7920"/>
                  </a:lnTo>
                  <a:lnTo>
                    <a:pt x="2039" y="11218"/>
                  </a:lnTo>
                  <a:lnTo>
                    <a:pt x="8295" y="11218"/>
                  </a:lnTo>
                  <a:lnTo>
                    <a:pt x="11286" y="7920"/>
                  </a:lnTo>
                  <a:lnTo>
                    <a:pt x="11286" y="1986"/>
                  </a:lnTo>
                  <a:lnTo>
                    <a:pt x="8295" y="0"/>
                  </a:lnTo>
                  <a:close/>
                </a:path>
              </a:pathLst>
            </a:custGeom>
            <a:solidFill>
              <a:srgbClr val="000000"/>
            </a:solidFill>
          </p:spPr>
          <p:txBody>
            <a:bodyPr wrap="square" lIns="0" tIns="0" rIns="0" bIns="0" rtlCol="0"/>
            <a:lstStyle/>
            <a:p>
              <a:endParaRPr/>
            </a:p>
          </p:txBody>
        </p:sp>
        <p:sp>
          <p:nvSpPr>
            <p:cNvPr id="52" name="object 52"/>
            <p:cNvSpPr/>
            <p:nvPr/>
          </p:nvSpPr>
          <p:spPr>
            <a:xfrm>
              <a:off x="4264630" y="3612680"/>
              <a:ext cx="11430" cy="11430"/>
            </a:xfrm>
            <a:custGeom>
              <a:avLst/>
              <a:gdLst/>
              <a:ahLst/>
              <a:cxnLst/>
              <a:rect l="l" t="t" r="r" b="b"/>
              <a:pathLst>
                <a:path w="11429" h="11429">
                  <a:moveTo>
                    <a:pt x="0" y="4946"/>
                  </a:moveTo>
                  <a:lnTo>
                    <a:pt x="0" y="7920"/>
                  </a:lnTo>
                  <a:lnTo>
                    <a:pt x="2039" y="11218"/>
                  </a:lnTo>
                  <a:lnTo>
                    <a:pt x="5439" y="11218"/>
                  </a:lnTo>
                  <a:lnTo>
                    <a:pt x="8295" y="11218"/>
                  </a:lnTo>
                  <a:lnTo>
                    <a:pt x="11286" y="7920"/>
                  </a:lnTo>
                  <a:lnTo>
                    <a:pt x="11286" y="4946"/>
                  </a:lnTo>
                  <a:lnTo>
                    <a:pt x="11286" y="1986"/>
                  </a:lnTo>
                  <a:lnTo>
                    <a:pt x="8295" y="0"/>
                  </a:lnTo>
                  <a:lnTo>
                    <a:pt x="5439" y="0"/>
                  </a:lnTo>
                  <a:lnTo>
                    <a:pt x="2039" y="0"/>
                  </a:lnTo>
                  <a:lnTo>
                    <a:pt x="0" y="1986"/>
                  </a:lnTo>
                  <a:lnTo>
                    <a:pt x="0" y="4946"/>
                  </a:lnTo>
                  <a:close/>
                </a:path>
              </a:pathLst>
            </a:custGeom>
            <a:ln w="20506">
              <a:solidFill>
                <a:srgbClr val="000000"/>
              </a:solidFill>
            </a:ln>
          </p:spPr>
          <p:txBody>
            <a:bodyPr wrap="square" lIns="0" tIns="0" rIns="0" bIns="0" rtlCol="0"/>
            <a:lstStyle/>
            <a:p>
              <a:endParaRPr/>
            </a:p>
          </p:txBody>
        </p:sp>
      </p:grpSp>
      <p:sp>
        <p:nvSpPr>
          <p:cNvPr id="53" name="object 53"/>
          <p:cNvSpPr txBox="1"/>
          <p:nvPr/>
        </p:nvSpPr>
        <p:spPr>
          <a:xfrm>
            <a:off x="3927607" y="3638839"/>
            <a:ext cx="119380" cy="222250"/>
          </a:xfrm>
          <a:prstGeom prst="rect">
            <a:avLst/>
          </a:prstGeom>
        </p:spPr>
        <p:txBody>
          <a:bodyPr vert="horz" wrap="square" lIns="0" tIns="17145" rIns="0" bIns="0" rtlCol="0">
            <a:spAutoFit/>
          </a:bodyPr>
          <a:lstStyle/>
          <a:p>
            <a:pPr marL="12700">
              <a:lnSpc>
                <a:spcPct val="100000"/>
              </a:lnSpc>
              <a:spcBef>
                <a:spcPts val="135"/>
              </a:spcBef>
            </a:pPr>
            <a:r>
              <a:rPr sz="1250" b="1" spc="25" dirty="0">
                <a:latin typeface="Times New Roman"/>
                <a:cs typeface="Times New Roman"/>
              </a:rPr>
              <a:t>+</a:t>
            </a:r>
            <a:endParaRPr sz="1250">
              <a:latin typeface="Times New Roman"/>
              <a:cs typeface="Times New Roman"/>
            </a:endParaRPr>
          </a:p>
        </p:txBody>
      </p:sp>
      <p:sp>
        <p:nvSpPr>
          <p:cNvPr id="54" name="object 54"/>
          <p:cNvSpPr txBox="1"/>
          <p:nvPr/>
        </p:nvSpPr>
        <p:spPr>
          <a:xfrm>
            <a:off x="941493" y="5777631"/>
            <a:ext cx="827405" cy="393065"/>
          </a:xfrm>
          <a:prstGeom prst="rect">
            <a:avLst/>
          </a:prstGeom>
        </p:spPr>
        <p:txBody>
          <a:bodyPr vert="horz" wrap="square" lIns="0" tIns="13970" rIns="0" bIns="0" rtlCol="0">
            <a:spAutoFit/>
          </a:bodyPr>
          <a:lstStyle/>
          <a:p>
            <a:pPr marL="38100">
              <a:lnSpc>
                <a:spcPct val="100000"/>
              </a:lnSpc>
              <a:spcBef>
                <a:spcPts val="110"/>
              </a:spcBef>
            </a:pPr>
            <a:r>
              <a:rPr sz="2400" i="1" dirty="0">
                <a:latin typeface="Times New Roman"/>
                <a:cs typeface="Times New Roman"/>
              </a:rPr>
              <a:t>E</a:t>
            </a:r>
            <a:r>
              <a:rPr sz="2100" i="1" baseline="-23809" dirty="0">
                <a:latin typeface="Times New Roman"/>
                <a:cs typeface="Times New Roman"/>
              </a:rPr>
              <a:t>a</a:t>
            </a:r>
            <a:r>
              <a:rPr sz="2100" i="1" spc="615" baseline="-23809" dirty="0">
                <a:latin typeface="Times New Roman"/>
                <a:cs typeface="Times New Roman"/>
              </a:rPr>
              <a:t> </a:t>
            </a:r>
            <a:r>
              <a:rPr sz="2400" dirty="0">
                <a:latin typeface="Symbol"/>
                <a:cs typeface="Symbol"/>
              </a:rPr>
              <a:t></a:t>
            </a:r>
            <a:r>
              <a:rPr sz="2400" spc="-120" dirty="0">
                <a:latin typeface="Times New Roman"/>
                <a:cs typeface="Times New Roman"/>
              </a:rPr>
              <a:t> </a:t>
            </a:r>
            <a:r>
              <a:rPr sz="2400" spc="-50" dirty="0">
                <a:latin typeface="Times New Roman"/>
                <a:cs typeface="Times New Roman"/>
              </a:rPr>
              <a:t>0</a:t>
            </a:r>
            <a:endParaRPr sz="2400">
              <a:latin typeface="Times New Roman"/>
              <a:cs typeface="Times New Roman"/>
            </a:endParaRPr>
          </a:p>
        </p:txBody>
      </p:sp>
      <p:sp>
        <p:nvSpPr>
          <p:cNvPr id="56" name="object 56"/>
          <p:cNvSpPr txBox="1"/>
          <p:nvPr/>
        </p:nvSpPr>
        <p:spPr>
          <a:xfrm>
            <a:off x="941493" y="5053349"/>
            <a:ext cx="4149592" cy="528320"/>
          </a:xfrm>
          <a:prstGeom prst="rect">
            <a:avLst/>
          </a:prstGeom>
        </p:spPr>
        <p:txBody>
          <a:bodyPr vert="horz" wrap="square" lIns="0" tIns="12065" rIns="0" bIns="0" rtlCol="0">
            <a:spAutoFit/>
          </a:bodyPr>
          <a:lstStyle/>
          <a:p>
            <a:pPr marL="38100">
              <a:lnSpc>
                <a:spcPct val="100000"/>
              </a:lnSpc>
              <a:spcBef>
                <a:spcPts val="95"/>
              </a:spcBef>
            </a:pPr>
            <a:r>
              <a:rPr sz="2400" i="1" dirty="0">
                <a:latin typeface="Times New Roman"/>
                <a:cs typeface="Times New Roman"/>
              </a:rPr>
              <a:t>v</a:t>
            </a:r>
            <a:r>
              <a:rPr sz="2100" i="1" baseline="-23809" dirty="0">
                <a:latin typeface="Times New Roman"/>
                <a:cs typeface="Times New Roman"/>
              </a:rPr>
              <a:t>d</a:t>
            </a:r>
            <a:r>
              <a:rPr sz="2100" i="1" spc="675" baseline="-23809" dirty="0">
                <a:latin typeface="Times New Roman"/>
                <a:cs typeface="Times New Roman"/>
              </a:rPr>
              <a:t> </a:t>
            </a:r>
            <a:r>
              <a:rPr sz="2400" dirty="0">
                <a:latin typeface="Symbol"/>
                <a:cs typeface="Symbol"/>
              </a:rPr>
              <a:t></a:t>
            </a:r>
            <a:r>
              <a:rPr sz="2400" spc="-100" dirty="0">
                <a:latin typeface="Times New Roman"/>
                <a:cs typeface="Times New Roman"/>
              </a:rPr>
              <a:t> </a:t>
            </a:r>
            <a:r>
              <a:rPr sz="2400" spc="-140" dirty="0">
                <a:latin typeface="Times New Roman"/>
                <a:cs typeface="Times New Roman"/>
              </a:rPr>
              <a:t>2</a:t>
            </a:r>
            <a:r>
              <a:rPr lang="en-CA" sz="2400" spc="-140" dirty="0">
                <a:latin typeface="Times New Roman"/>
                <a:cs typeface="Times New Roman"/>
              </a:rPr>
              <a:t> </a:t>
            </a:r>
            <a:r>
              <a:rPr sz="2500" i="1" spc="-140" dirty="0">
                <a:latin typeface="Symbol"/>
                <a:cs typeface="Symbol"/>
              </a:rPr>
              <a:t></a:t>
            </a:r>
            <a:r>
              <a:rPr lang="en-CA" sz="2500" i="1" spc="-140" dirty="0">
                <a:latin typeface="Symbol"/>
                <a:cs typeface="Symbol"/>
              </a:rPr>
              <a:t> </a:t>
            </a:r>
            <a:r>
              <a:rPr sz="2400" i="1" spc="-140" dirty="0">
                <a:latin typeface="Times New Roman"/>
                <a:cs typeface="Times New Roman"/>
              </a:rPr>
              <a:t>f</a:t>
            </a:r>
            <a:r>
              <a:rPr lang="en-CA" sz="2400" i="1" spc="-140" dirty="0">
                <a:latin typeface="Times New Roman"/>
                <a:cs typeface="Times New Roman"/>
              </a:rPr>
              <a:t> </a:t>
            </a:r>
            <a:r>
              <a:rPr sz="2400" i="1" spc="-140" dirty="0" err="1">
                <a:latin typeface="Times New Roman"/>
                <a:cs typeface="Times New Roman"/>
              </a:rPr>
              <a:t>I</a:t>
            </a:r>
            <a:r>
              <a:rPr sz="2100" i="1" spc="-209" baseline="-23809" dirty="0" err="1">
                <a:latin typeface="Times New Roman"/>
                <a:cs typeface="Times New Roman"/>
              </a:rPr>
              <a:t>abs</a:t>
            </a:r>
            <a:r>
              <a:rPr sz="2100" i="1" spc="607" baseline="-23809" dirty="0">
                <a:latin typeface="Times New Roman"/>
                <a:cs typeface="Times New Roman"/>
              </a:rPr>
              <a:t> </a:t>
            </a:r>
            <a:r>
              <a:rPr sz="2400" dirty="0">
                <a:latin typeface="Symbol"/>
                <a:cs typeface="Symbol"/>
              </a:rPr>
              <a:t></a:t>
            </a:r>
            <a:r>
              <a:rPr sz="2400" spc="-100" dirty="0">
                <a:latin typeface="Times New Roman"/>
                <a:cs typeface="Times New Roman"/>
              </a:rPr>
              <a:t> </a:t>
            </a:r>
            <a:r>
              <a:rPr sz="2400" spc="-40" dirty="0">
                <a:latin typeface="Times New Roman"/>
                <a:cs typeface="Times New Roman"/>
              </a:rPr>
              <a:t>2</a:t>
            </a:r>
            <a:r>
              <a:rPr sz="2400" spc="-130" dirty="0">
                <a:latin typeface="Times New Roman"/>
                <a:cs typeface="Times New Roman"/>
              </a:rPr>
              <a:t> </a:t>
            </a:r>
            <a:r>
              <a:rPr sz="2400" i="1" spc="-290" dirty="0">
                <a:latin typeface="Times New Roman"/>
                <a:cs typeface="Times New Roman"/>
              </a:rPr>
              <a:t>f</a:t>
            </a:r>
            <a:r>
              <a:rPr lang="en-CA" sz="2400" i="1" spc="-290" dirty="0">
                <a:latin typeface="Times New Roman"/>
                <a:cs typeface="Times New Roman"/>
              </a:rPr>
              <a:t> </a:t>
            </a:r>
            <a:r>
              <a:rPr sz="2500" i="1" spc="-290" dirty="0">
                <a:latin typeface="Symbol"/>
                <a:cs typeface="Symbol"/>
              </a:rPr>
              <a:t></a:t>
            </a:r>
            <a:r>
              <a:rPr lang="en-CA" sz="2500" i="1" spc="-290" dirty="0">
                <a:latin typeface="Symbol"/>
                <a:cs typeface="Symbol"/>
              </a:rPr>
              <a:t>  </a:t>
            </a:r>
            <a:r>
              <a:rPr sz="2400" i="1" spc="-290" dirty="0">
                <a:latin typeface="Times New Roman"/>
                <a:cs typeface="Times New Roman"/>
              </a:rPr>
              <a:t>I</a:t>
            </a:r>
            <a:r>
              <a:rPr sz="2100" spc="-434" baseline="-23809" dirty="0">
                <a:latin typeface="Times New Roman"/>
                <a:cs typeface="Times New Roman"/>
              </a:rPr>
              <a:t>0</a:t>
            </a:r>
            <a:r>
              <a:rPr lang="en-CA" sz="2100" spc="-434" baseline="-23809" dirty="0">
                <a:latin typeface="Times New Roman"/>
                <a:cs typeface="Times New Roman"/>
              </a:rPr>
              <a:t> </a:t>
            </a:r>
            <a:r>
              <a:rPr sz="2500" i="1" spc="-290" dirty="0">
                <a:latin typeface="Symbol"/>
                <a:cs typeface="Symbol"/>
              </a:rPr>
              <a:t></a:t>
            </a:r>
            <a:r>
              <a:rPr lang="en-CA" sz="2500" i="1" spc="-290" dirty="0">
                <a:latin typeface="Symbol"/>
                <a:cs typeface="Symbol"/>
              </a:rPr>
              <a:t>  </a:t>
            </a:r>
            <a:r>
              <a:rPr sz="3300" spc="-290" dirty="0">
                <a:latin typeface="Symbol"/>
                <a:cs typeface="Symbol"/>
              </a:rPr>
              <a:t></a:t>
            </a:r>
            <a:r>
              <a:rPr sz="2400" i="1" spc="-290" dirty="0">
                <a:latin typeface="Times New Roman"/>
                <a:cs typeface="Times New Roman"/>
              </a:rPr>
              <a:t>C</a:t>
            </a:r>
            <a:r>
              <a:rPr sz="3300" spc="-290" dirty="0">
                <a:latin typeface="Symbol"/>
                <a:cs typeface="Symbol"/>
              </a:rPr>
              <a:t></a:t>
            </a:r>
            <a:r>
              <a:rPr sz="2400" spc="-290" dirty="0">
                <a:latin typeface="Symbol"/>
                <a:cs typeface="Symbol"/>
              </a:rPr>
              <a:t></a:t>
            </a:r>
            <a:r>
              <a:rPr sz="2400" spc="-385" dirty="0">
                <a:latin typeface="Times New Roman"/>
                <a:cs typeface="Times New Roman"/>
              </a:rPr>
              <a:t> </a:t>
            </a:r>
            <a:r>
              <a:rPr sz="2400" i="1" spc="-50" dirty="0">
                <a:latin typeface="Times New Roman"/>
                <a:cs typeface="Times New Roman"/>
              </a:rPr>
              <a:t>l</a:t>
            </a:r>
            <a:endParaRPr sz="2400" dirty="0">
              <a:latin typeface="Times New Roman"/>
              <a:cs typeface="Times New Roman"/>
            </a:endParaRPr>
          </a:p>
        </p:txBody>
      </p:sp>
      <p:sp>
        <p:nvSpPr>
          <p:cNvPr id="57" name="object 57"/>
          <p:cNvSpPr/>
          <p:nvPr/>
        </p:nvSpPr>
        <p:spPr>
          <a:xfrm>
            <a:off x="920750" y="5008410"/>
            <a:ext cx="3124200" cy="1233805"/>
          </a:xfrm>
          <a:custGeom>
            <a:avLst/>
            <a:gdLst/>
            <a:ahLst/>
            <a:cxnLst/>
            <a:rect l="l" t="t" r="r" b="b"/>
            <a:pathLst>
              <a:path w="3124200" h="1233804">
                <a:moveTo>
                  <a:pt x="0" y="1233639"/>
                </a:moveTo>
                <a:lnTo>
                  <a:pt x="3124200" y="1233639"/>
                </a:lnTo>
                <a:lnTo>
                  <a:pt x="3124200" y="0"/>
                </a:lnTo>
                <a:lnTo>
                  <a:pt x="0" y="0"/>
                </a:lnTo>
                <a:lnTo>
                  <a:pt x="0" y="1233639"/>
                </a:lnTo>
                <a:close/>
              </a:path>
            </a:pathLst>
          </a:custGeom>
          <a:ln w="9525">
            <a:solidFill>
              <a:srgbClr val="FF0000"/>
            </a:solidFill>
          </a:ln>
        </p:spPr>
        <p:txBody>
          <a:bodyPr wrap="square" lIns="0" tIns="0" rIns="0" bIns="0" rtlCol="0"/>
          <a:lstStyle/>
          <a:p>
            <a:endParaRPr/>
          </a:p>
        </p:txBody>
      </p:sp>
      <p:sp>
        <p:nvSpPr>
          <p:cNvPr id="58" name="object 58"/>
          <p:cNvSpPr txBox="1"/>
          <p:nvPr/>
        </p:nvSpPr>
        <p:spPr>
          <a:xfrm>
            <a:off x="6845045" y="2362326"/>
            <a:ext cx="793750"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Times New Roman"/>
                <a:cs typeface="Times New Roman"/>
              </a:rPr>
              <a:t>monomero</a:t>
            </a:r>
            <a:endParaRPr sz="1400">
              <a:latin typeface="Times New Roman"/>
              <a:cs typeface="Times New Roman"/>
            </a:endParaRPr>
          </a:p>
        </p:txBody>
      </p:sp>
      <p:sp>
        <p:nvSpPr>
          <p:cNvPr id="59" name="object 59"/>
          <p:cNvSpPr txBox="1"/>
          <p:nvPr/>
        </p:nvSpPr>
        <p:spPr>
          <a:xfrm>
            <a:off x="4939665" y="3725036"/>
            <a:ext cx="16109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Iniziatore</a:t>
            </a:r>
            <a:r>
              <a:rPr sz="1400" spc="-45" dirty="0">
                <a:latin typeface="Times New Roman"/>
                <a:cs typeface="Times New Roman"/>
              </a:rPr>
              <a:t> </a:t>
            </a:r>
            <a:r>
              <a:rPr sz="1400" spc="-10" dirty="0">
                <a:latin typeface="Times New Roman"/>
                <a:cs typeface="Times New Roman"/>
              </a:rPr>
              <a:t>fotochimico</a:t>
            </a:r>
            <a:endParaRPr sz="1400">
              <a:latin typeface="Times New Roman"/>
              <a:cs typeface="Times New Roman"/>
            </a:endParaRPr>
          </a:p>
        </p:txBody>
      </p:sp>
      <p:sp>
        <p:nvSpPr>
          <p:cNvPr id="60" name="object 60"/>
          <p:cNvSpPr txBox="1"/>
          <p:nvPr/>
        </p:nvSpPr>
        <p:spPr>
          <a:xfrm>
            <a:off x="4660265" y="5150840"/>
            <a:ext cx="2914650" cy="954405"/>
          </a:xfrm>
          <a:prstGeom prst="rect">
            <a:avLst/>
          </a:prstGeom>
          <a:ln w="9525">
            <a:solidFill>
              <a:srgbClr val="FF3300"/>
            </a:solidFill>
          </a:ln>
        </p:spPr>
        <p:txBody>
          <a:bodyPr vert="horz" wrap="square" lIns="0" tIns="30480" rIns="0" bIns="0" rtlCol="0">
            <a:spAutoFit/>
          </a:bodyPr>
          <a:lstStyle/>
          <a:p>
            <a:pPr marL="92075">
              <a:lnSpc>
                <a:spcPct val="100000"/>
              </a:lnSpc>
              <a:spcBef>
                <a:spcPts val="240"/>
              </a:spcBef>
            </a:pPr>
            <a:r>
              <a:rPr sz="1450" i="1" spc="-50" dirty="0">
                <a:latin typeface="Symbol"/>
                <a:cs typeface="Symbol"/>
              </a:rPr>
              <a:t></a:t>
            </a:r>
            <a:r>
              <a:rPr sz="1450" spc="-55" dirty="0">
                <a:latin typeface="Times New Roman"/>
                <a:cs typeface="Times New Roman"/>
              </a:rPr>
              <a:t> </a:t>
            </a:r>
            <a:r>
              <a:rPr sz="1400" dirty="0">
                <a:latin typeface="Calibri"/>
                <a:cs typeface="Calibri"/>
              </a:rPr>
              <a:t>=</a:t>
            </a:r>
            <a:r>
              <a:rPr sz="1400" spc="-25" dirty="0">
                <a:latin typeface="Calibri"/>
                <a:cs typeface="Calibri"/>
              </a:rPr>
              <a:t> </a:t>
            </a:r>
            <a:r>
              <a:rPr sz="1400" dirty="0">
                <a:latin typeface="Calibri"/>
                <a:cs typeface="Calibri"/>
              </a:rPr>
              <a:t>resa</a:t>
            </a:r>
            <a:r>
              <a:rPr sz="1400" spc="-10" dirty="0">
                <a:latin typeface="Calibri"/>
                <a:cs typeface="Calibri"/>
              </a:rPr>
              <a:t> quantica</a:t>
            </a:r>
            <a:endParaRPr sz="1400">
              <a:latin typeface="Calibri"/>
              <a:cs typeface="Calibri"/>
            </a:endParaRPr>
          </a:p>
          <a:p>
            <a:pPr marL="92075">
              <a:lnSpc>
                <a:spcPct val="100000"/>
              </a:lnSpc>
              <a:spcBef>
                <a:spcPts val="820"/>
              </a:spcBef>
            </a:pPr>
            <a:r>
              <a:rPr sz="1400" i="1" dirty="0">
                <a:latin typeface="Calibri"/>
                <a:cs typeface="Calibri"/>
              </a:rPr>
              <a:t>I</a:t>
            </a:r>
            <a:r>
              <a:rPr sz="1350" i="1" baseline="-21604" dirty="0">
                <a:latin typeface="Calibri"/>
                <a:cs typeface="Calibri"/>
              </a:rPr>
              <a:t>0</a:t>
            </a:r>
            <a:r>
              <a:rPr sz="1350" i="1" spc="-15" baseline="-21604" dirty="0">
                <a:latin typeface="Calibri"/>
                <a:cs typeface="Calibri"/>
              </a:rPr>
              <a:t> </a:t>
            </a:r>
            <a:r>
              <a:rPr sz="1400" dirty="0">
                <a:latin typeface="Calibri"/>
                <a:cs typeface="Calibri"/>
              </a:rPr>
              <a:t>=</a:t>
            </a:r>
            <a:r>
              <a:rPr sz="1400" spc="-15" dirty="0">
                <a:latin typeface="Calibri"/>
                <a:cs typeface="Calibri"/>
              </a:rPr>
              <a:t> </a:t>
            </a:r>
            <a:r>
              <a:rPr sz="1400" dirty="0">
                <a:latin typeface="Calibri"/>
                <a:cs typeface="Calibri"/>
              </a:rPr>
              <a:t>Intensità</a:t>
            </a:r>
            <a:r>
              <a:rPr sz="1400" spc="-5" dirty="0">
                <a:latin typeface="Calibri"/>
                <a:cs typeface="Calibri"/>
              </a:rPr>
              <a:t> </a:t>
            </a:r>
            <a:r>
              <a:rPr sz="1400" dirty="0">
                <a:latin typeface="Calibri"/>
                <a:cs typeface="Calibri"/>
              </a:rPr>
              <a:t>luce</a:t>
            </a:r>
            <a:r>
              <a:rPr sz="1400" spc="-20" dirty="0">
                <a:latin typeface="Calibri"/>
                <a:cs typeface="Calibri"/>
              </a:rPr>
              <a:t> </a:t>
            </a:r>
            <a:r>
              <a:rPr sz="1400" spc="-10" dirty="0">
                <a:latin typeface="Calibri"/>
                <a:cs typeface="Calibri"/>
              </a:rPr>
              <a:t>incidente</a:t>
            </a:r>
            <a:endParaRPr sz="1400">
              <a:latin typeface="Calibri"/>
              <a:cs typeface="Calibri"/>
            </a:endParaRPr>
          </a:p>
          <a:p>
            <a:pPr marL="92075">
              <a:lnSpc>
                <a:spcPct val="100000"/>
              </a:lnSpc>
              <a:spcBef>
                <a:spcPts val="800"/>
              </a:spcBef>
            </a:pPr>
            <a:r>
              <a:rPr sz="1450" i="1" dirty="0">
                <a:latin typeface="Symbol"/>
                <a:cs typeface="Symbol"/>
              </a:rPr>
              <a:t></a:t>
            </a:r>
            <a:r>
              <a:rPr sz="1450" spc="285" dirty="0">
                <a:latin typeface="Times New Roman"/>
                <a:cs typeface="Times New Roman"/>
              </a:rPr>
              <a:t> </a:t>
            </a:r>
            <a:r>
              <a:rPr sz="1400" dirty="0">
                <a:latin typeface="Calibri"/>
                <a:cs typeface="Calibri"/>
              </a:rPr>
              <a:t>=</a:t>
            </a:r>
            <a:r>
              <a:rPr sz="1400" spc="-5" dirty="0">
                <a:latin typeface="Calibri"/>
                <a:cs typeface="Calibri"/>
              </a:rPr>
              <a:t> </a:t>
            </a:r>
            <a:r>
              <a:rPr sz="1400" spc="-10" dirty="0">
                <a:latin typeface="Calibri"/>
                <a:cs typeface="Calibri"/>
              </a:rPr>
              <a:t>coefficiente </a:t>
            </a:r>
            <a:r>
              <a:rPr sz="1400" dirty="0">
                <a:latin typeface="Calibri"/>
                <a:cs typeface="Calibri"/>
              </a:rPr>
              <a:t>di</a:t>
            </a:r>
            <a:r>
              <a:rPr sz="1400" spc="-10" dirty="0">
                <a:latin typeface="Calibri"/>
                <a:cs typeface="Calibri"/>
              </a:rPr>
              <a:t> estinzione</a:t>
            </a:r>
            <a:endParaRPr sz="140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35685" y="642854"/>
            <a:ext cx="6722109" cy="5999480"/>
            <a:chOff x="1534922" y="871633"/>
            <a:chExt cx="6722109" cy="5999480"/>
          </a:xfrm>
        </p:grpSpPr>
        <p:pic>
          <p:nvPicPr>
            <p:cNvPr id="3" name="object 3"/>
            <p:cNvPicPr/>
            <p:nvPr/>
          </p:nvPicPr>
          <p:blipFill>
            <a:blip r:embed="rId2" cstate="print"/>
            <a:stretch>
              <a:fillRect/>
            </a:stretch>
          </p:blipFill>
          <p:spPr>
            <a:xfrm>
              <a:off x="1571475" y="871633"/>
              <a:ext cx="6013745" cy="5767997"/>
            </a:xfrm>
            <a:prstGeom prst="rect">
              <a:avLst/>
            </a:prstGeom>
          </p:spPr>
        </p:pic>
        <p:sp>
          <p:nvSpPr>
            <p:cNvPr id="4" name="object 4"/>
            <p:cNvSpPr/>
            <p:nvPr/>
          </p:nvSpPr>
          <p:spPr>
            <a:xfrm>
              <a:off x="1547622" y="4509134"/>
              <a:ext cx="6696709" cy="2348865"/>
            </a:xfrm>
            <a:custGeom>
              <a:avLst/>
              <a:gdLst/>
              <a:ahLst/>
              <a:cxnLst/>
              <a:rect l="l" t="t" r="r" b="b"/>
              <a:pathLst>
                <a:path w="6696709" h="2348865">
                  <a:moveTo>
                    <a:pt x="6696709" y="0"/>
                  </a:moveTo>
                  <a:lnTo>
                    <a:pt x="0" y="0"/>
                  </a:lnTo>
                  <a:lnTo>
                    <a:pt x="0" y="2348864"/>
                  </a:lnTo>
                  <a:lnTo>
                    <a:pt x="6696709" y="2348864"/>
                  </a:lnTo>
                  <a:lnTo>
                    <a:pt x="6696709" y="0"/>
                  </a:lnTo>
                  <a:close/>
                </a:path>
              </a:pathLst>
            </a:custGeom>
            <a:solidFill>
              <a:srgbClr val="FFFFFF"/>
            </a:solidFill>
          </p:spPr>
          <p:txBody>
            <a:bodyPr wrap="square" lIns="0" tIns="0" rIns="0" bIns="0" rtlCol="0"/>
            <a:lstStyle/>
            <a:p>
              <a:endParaRPr/>
            </a:p>
          </p:txBody>
        </p:sp>
        <p:sp>
          <p:nvSpPr>
            <p:cNvPr id="5" name="object 5"/>
            <p:cNvSpPr/>
            <p:nvPr/>
          </p:nvSpPr>
          <p:spPr>
            <a:xfrm>
              <a:off x="1547622" y="4509134"/>
              <a:ext cx="6696709" cy="2348865"/>
            </a:xfrm>
            <a:custGeom>
              <a:avLst/>
              <a:gdLst/>
              <a:ahLst/>
              <a:cxnLst/>
              <a:rect l="l" t="t" r="r" b="b"/>
              <a:pathLst>
                <a:path w="6696709" h="2348865">
                  <a:moveTo>
                    <a:pt x="0" y="2348864"/>
                  </a:moveTo>
                  <a:lnTo>
                    <a:pt x="6696709" y="2348864"/>
                  </a:lnTo>
                  <a:lnTo>
                    <a:pt x="6696709" y="0"/>
                  </a:lnTo>
                  <a:lnTo>
                    <a:pt x="0" y="0"/>
                  </a:lnTo>
                  <a:lnTo>
                    <a:pt x="0" y="2348864"/>
                  </a:lnTo>
                  <a:close/>
                </a:path>
              </a:pathLst>
            </a:custGeom>
            <a:ln w="25400">
              <a:solidFill>
                <a:srgbClr val="FFFFFF"/>
              </a:solidFill>
            </a:ln>
          </p:spPr>
          <p:txBody>
            <a:bodyPr wrap="square" lIns="0" tIns="0" rIns="0" bIns="0" rtlCol="0"/>
            <a:lstStyle/>
            <a:p>
              <a:endParaRPr/>
            </a:p>
          </p:txBody>
        </p:sp>
        <p:sp>
          <p:nvSpPr>
            <p:cNvPr id="6" name="object 6"/>
            <p:cNvSpPr/>
            <p:nvPr/>
          </p:nvSpPr>
          <p:spPr>
            <a:xfrm>
              <a:off x="6588251" y="4293108"/>
              <a:ext cx="360045" cy="216535"/>
            </a:xfrm>
            <a:custGeom>
              <a:avLst/>
              <a:gdLst/>
              <a:ahLst/>
              <a:cxnLst/>
              <a:rect l="l" t="t" r="r" b="b"/>
              <a:pathLst>
                <a:path w="360045" h="216535">
                  <a:moveTo>
                    <a:pt x="0" y="216026"/>
                  </a:moveTo>
                  <a:lnTo>
                    <a:pt x="360045" y="216026"/>
                  </a:lnTo>
                  <a:lnTo>
                    <a:pt x="360045" y="0"/>
                  </a:lnTo>
                  <a:lnTo>
                    <a:pt x="0" y="0"/>
                  </a:lnTo>
                  <a:lnTo>
                    <a:pt x="0" y="216026"/>
                  </a:lnTo>
                  <a:close/>
                </a:path>
              </a:pathLst>
            </a:custGeom>
            <a:ln w="254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29029" y="16562"/>
            <a:ext cx="7719695" cy="941069"/>
          </a:xfrm>
          <a:prstGeom prst="rect">
            <a:avLst/>
          </a:prstGeom>
        </p:spPr>
        <p:txBody>
          <a:bodyPr vert="horz" wrap="square" lIns="0" tIns="156845" rIns="0" bIns="0" rtlCol="0">
            <a:spAutoFit/>
          </a:bodyPr>
          <a:lstStyle/>
          <a:p>
            <a:pPr marL="1560830">
              <a:lnSpc>
                <a:spcPct val="100000"/>
              </a:lnSpc>
              <a:spcBef>
                <a:spcPts val="100"/>
              </a:spcBef>
            </a:pPr>
            <a:r>
              <a:rPr sz="2000" b="1" dirty="0">
                <a:latin typeface="Calibri"/>
                <a:cs typeface="Calibri"/>
              </a:rPr>
              <a:t>Meccanismi</a:t>
            </a:r>
            <a:r>
              <a:rPr sz="2000" b="1" spc="-40" dirty="0">
                <a:latin typeface="Calibri"/>
                <a:cs typeface="Calibri"/>
              </a:rPr>
              <a:t> </a:t>
            </a:r>
            <a:r>
              <a:rPr sz="2000" b="1" spc="-10" dirty="0">
                <a:latin typeface="Calibri"/>
                <a:cs typeface="Calibri"/>
              </a:rPr>
              <a:t>cinetici</a:t>
            </a:r>
            <a:endParaRPr sz="2000" dirty="0">
              <a:latin typeface="Calibri"/>
              <a:cs typeface="Calibri"/>
            </a:endParaRPr>
          </a:p>
        </p:txBody>
      </p:sp>
      <p:sp>
        <p:nvSpPr>
          <p:cNvPr id="8" name="object 8"/>
          <p:cNvSpPr txBox="1"/>
          <p:nvPr/>
        </p:nvSpPr>
        <p:spPr>
          <a:xfrm>
            <a:off x="6334378" y="1872233"/>
            <a:ext cx="2125980" cy="269240"/>
          </a:xfrm>
          <a:prstGeom prst="rect">
            <a:avLst/>
          </a:prstGeom>
        </p:spPr>
        <p:txBody>
          <a:bodyPr vert="horz" wrap="square" lIns="0" tIns="12065" rIns="0" bIns="0" rtlCol="0">
            <a:spAutoFit/>
          </a:bodyPr>
          <a:lstStyle/>
          <a:p>
            <a:pPr marL="38100">
              <a:lnSpc>
                <a:spcPct val="100000"/>
              </a:lnSpc>
              <a:spcBef>
                <a:spcPts val="95"/>
              </a:spcBef>
            </a:pPr>
            <a:r>
              <a:rPr sz="1600" b="1" spc="-10" dirty="0">
                <a:latin typeface="Times New Roman"/>
                <a:cs typeface="Times New Roman"/>
              </a:rPr>
              <a:t>k</a:t>
            </a:r>
            <a:r>
              <a:rPr sz="1575" b="1" spc="-15" baseline="-21164" dirty="0">
                <a:latin typeface="Times New Roman"/>
                <a:cs typeface="Times New Roman"/>
              </a:rPr>
              <a:t>d</a:t>
            </a:r>
            <a:r>
              <a:rPr sz="1600" b="1" spc="-10" dirty="0">
                <a:latin typeface="Times New Roman"/>
                <a:cs typeface="Times New Roman"/>
              </a:rPr>
              <a:t>=10</a:t>
            </a:r>
            <a:r>
              <a:rPr sz="1575" b="1" spc="-15" baseline="26455" dirty="0">
                <a:latin typeface="Times New Roman"/>
                <a:cs typeface="Times New Roman"/>
              </a:rPr>
              <a:t>-</a:t>
            </a:r>
            <a:r>
              <a:rPr sz="1575" b="1" baseline="26455" dirty="0">
                <a:latin typeface="Times New Roman"/>
                <a:cs typeface="Times New Roman"/>
              </a:rPr>
              <a:t>3</a:t>
            </a:r>
            <a:r>
              <a:rPr sz="1575" b="1" spc="225" baseline="26455" dirty="0">
                <a:latin typeface="Times New Roman"/>
                <a:cs typeface="Times New Roman"/>
              </a:rPr>
              <a:t> </a:t>
            </a:r>
            <a:r>
              <a:rPr sz="1600" b="1" dirty="0">
                <a:latin typeface="Times New Roman"/>
                <a:cs typeface="Times New Roman"/>
              </a:rPr>
              <a:t>–</a:t>
            </a:r>
            <a:r>
              <a:rPr sz="1600" b="1" spc="20" dirty="0">
                <a:latin typeface="Times New Roman"/>
                <a:cs typeface="Times New Roman"/>
              </a:rPr>
              <a:t> </a:t>
            </a:r>
            <a:r>
              <a:rPr sz="1600" b="1" spc="-10" dirty="0">
                <a:latin typeface="Times New Roman"/>
                <a:cs typeface="Times New Roman"/>
              </a:rPr>
              <a:t>10</a:t>
            </a:r>
            <a:r>
              <a:rPr sz="1575" b="1" spc="-15" baseline="26455" dirty="0">
                <a:latin typeface="Times New Roman"/>
                <a:cs typeface="Times New Roman"/>
              </a:rPr>
              <a:t>-</a:t>
            </a:r>
            <a:r>
              <a:rPr sz="1575" b="1" baseline="26455" dirty="0">
                <a:latin typeface="Times New Roman"/>
                <a:cs typeface="Times New Roman"/>
              </a:rPr>
              <a:t>7</a:t>
            </a:r>
            <a:r>
              <a:rPr sz="1575" b="1" spc="202" baseline="26455" dirty="0">
                <a:latin typeface="Times New Roman"/>
                <a:cs typeface="Times New Roman"/>
              </a:rPr>
              <a:t> </a:t>
            </a:r>
            <a:r>
              <a:rPr sz="1600" b="1" dirty="0">
                <a:latin typeface="Times New Roman"/>
                <a:cs typeface="Times New Roman"/>
              </a:rPr>
              <a:t>L</a:t>
            </a:r>
            <a:r>
              <a:rPr sz="1600" b="1" spc="-70" dirty="0">
                <a:latin typeface="Times New Roman"/>
                <a:cs typeface="Times New Roman"/>
              </a:rPr>
              <a:t> </a:t>
            </a:r>
            <a:r>
              <a:rPr sz="1600" b="1" spc="-20" dirty="0">
                <a:latin typeface="Times New Roman"/>
                <a:cs typeface="Times New Roman"/>
              </a:rPr>
              <a:t>mol</a:t>
            </a:r>
            <a:r>
              <a:rPr sz="1575" b="1" spc="-30" baseline="26455" dirty="0">
                <a:latin typeface="Times New Roman"/>
                <a:cs typeface="Times New Roman"/>
              </a:rPr>
              <a:t>-</a:t>
            </a:r>
            <a:r>
              <a:rPr sz="1575" b="1" baseline="26455" dirty="0">
                <a:latin typeface="Times New Roman"/>
                <a:cs typeface="Times New Roman"/>
              </a:rPr>
              <a:t>1</a:t>
            </a:r>
            <a:r>
              <a:rPr sz="1575" b="1" spc="270" baseline="26455" dirty="0">
                <a:latin typeface="Times New Roman"/>
                <a:cs typeface="Times New Roman"/>
              </a:rPr>
              <a:t> </a:t>
            </a:r>
            <a:r>
              <a:rPr sz="1600" b="1" spc="-10" dirty="0">
                <a:latin typeface="Times New Roman"/>
                <a:cs typeface="Times New Roman"/>
              </a:rPr>
              <a:t>s</a:t>
            </a:r>
            <a:r>
              <a:rPr sz="1575" b="1" spc="-15" baseline="26455" dirty="0">
                <a:latin typeface="Times New Roman"/>
                <a:cs typeface="Times New Roman"/>
              </a:rPr>
              <a:t>-</a:t>
            </a:r>
            <a:r>
              <a:rPr sz="1575" b="1" spc="-75" baseline="26455" dirty="0">
                <a:latin typeface="Times New Roman"/>
                <a:cs typeface="Times New Roman"/>
              </a:rPr>
              <a:t>1</a:t>
            </a:r>
            <a:endParaRPr sz="1575" baseline="26455">
              <a:latin typeface="Times New Roman"/>
              <a:cs typeface="Times New Roman"/>
            </a:endParaRPr>
          </a:p>
        </p:txBody>
      </p:sp>
      <p:sp>
        <p:nvSpPr>
          <p:cNvPr id="9" name="object 9"/>
          <p:cNvSpPr txBox="1"/>
          <p:nvPr/>
        </p:nvSpPr>
        <p:spPr>
          <a:xfrm>
            <a:off x="6334378" y="3096513"/>
            <a:ext cx="2067560" cy="269240"/>
          </a:xfrm>
          <a:prstGeom prst="rect">
            <a:avLst/>
          </a:prstGeom>
        </p:spPr>
        <p:txBody>
          <a:bodyPr vert="horz" wrap="square" lIns="0" tIns="12065" rIns="0" bIns="0" rtlCol="0">
            <a:spAutoFit/>
          </a:bodyPr>
          <a:lstStyle/>
          <a:p>
            <a:pPr marL="38100">
              <a:lnSpc>
                <a:spcPct val="100000"/>
              </a:lnSpc>
              <a:spcBef>
                <a:spcPts val="95"/>
              </a:spcBef>
            </a:pPr>
            <a:r>
              <a:rPr sz="1600" b="1" dirty="0">
                <a:latin typeface="Times New Roman"/>
                <a:cs typeface="Times New Roman"/>
              </a:rPr>
              <a:t>k</a:t>
            </a:r>
            <a:r>
              <a:rPr sz="1575" b="1" baseline="-21164" dirty="0">
                <a:latin typeface="Times New Roman"/>
                <a:cs typeface="Times New Roman"/>
              </a:rPr>
              <a:t>i</a:t>
            </a:r>
            <a:r>
              <a:rPr sz="1600" b="1" dirty="0">
                <a:latin typeface="Times New Roman"/>
                <a:cs typeface="Times New Roman"/>
              </a:rPr>
              <a:t>=10</a:t>
            </a:r>
            <a:r>
              <a:rPr sz="1575" b="1" baseline="26455" dirty="0">
                <a:latin typeface="Times New Roman"/>
                <a:cs typeface="Times New Roman"/>
              </a:rPr>
              <a:t>3</a:t>
            </a:r>
            <a:r>
              <a:rPr sz="1575" b="1" spc="209" baseline="26455" dirty="0">
                <a:latin typeface="Times New Roman"/>
                <a:cs typeface="Times New Roman"/>
              </a:rPr>
              <a:t> </a:t>
            </a:r>
            <a:r>
              <a:rPr sz="1600" b="1" dirty="0">
                <a:latin typeface="Times New Roman"/>
                <a:cs typeface="Times New Roman"/>
              </a:rPr>
              <a:t>–</a:t>
            </a:r>
            <a:r>
              <a:rPr sz="1600" b="1" spc="5" dirty="0">
                <a:latin typeface="Times New Roman"/>
                <a:cs typeface="Times New Roman"/>
              </a:rPr>
              <a:t> </a:t>
            </a:r>
            <a:r>
              <a:rPr sz="1600" b="1" dirty="0">
                <a:latin typeface="Times New Roman"/>
                <a:cs typeface="Times New Roman"/>
              </a:rPr>
              <a:t>10</a:t>
            </a:r>
            <a:r>
              <a:rPr sz="1575" b="1" baseline="26455" dirty="0">
                <a:latin typeface="Times New Roman"/>
                <a:cs typeface="Times New Roman"/>
              </a:rPr>
              <a:t>10</a:t>
            </a:r>
            <a:r>
              <a:rPr sz="1575" b="1" spc="209" baseline="26455" dirty="0">
                <a:latin typeface="Times New Roman"/>
                <a:cs typeface="Times New Roman"/>
              </a:rPr>
              <a:t> </a:t>
            </a:r>
            <a:r>
              <a:rPr sz="1600" b="1" spc="-20" dirty="0">
                <a:latin typeface="Times New Roman"/>
                <a:cs typeface="Times New Roman"/>
              </a:rPr>
              <a:t>L</a:t>
            </a:r>
            <a:r>
              <a:rPr sz="1600" b="1" spc="-95" dirty="0">
                <a:latin typeface="Times New Roman"/>
                <a:cs typeface="Times New Roman"/>
              </a:rPr>
              <a:t> </a:t>
            </a:r>
            <a:r>
              <a:rPr sz="1600" b="1" spc="-20" dirty="0">
                <a:latin typeface="Times New Roman"/>
                <a:cs typeface="Times New Roman"/>
              </a:rPr>
              <a:t>mol</a:t>
            </a:r>
            <a:r>
              <a:rPr sz="1575" b="1" spc="-30" baseline="26455" dirty="0">
                <a:latin typeface="Times New Roman"/>
                <a:cs typeface="Times New Roman"/>
              </a:rPr>
              <a:t>-</a:t>
            </a:r>
            <a:r>
              <a:rPr sz="1575" b="1" baseline="26455" dirty="0">
                <a:latin typeface="Times New Roman"/>
                <a:cs typeface="Times New Roman"/>
              </a:rPr>
              <a:t>1</a:t>
            </a:r>
            <a:r>
              <a:rPr sz="1575" b="1" spc="254" baseline="26455" dirty="0">
                <a:latin typeface="Times New Roman"/>
                <a:cs typeface="Times New Roman"/>
              </a:rPr>
              <a:t> </a:t>
            </a:r>
            <a:r>
              <a:rPr sz="1600" b="1" spc="-10" dirty="0">
                <a:latin typeface="Times New Roman"/>
                <a:cs typeface="Times New Roman"/>
              </a:rPr>
              <a:t>s</a:t>
            </a:r>
            <a:r>
              <a:rPr sz="1575" b="1" spc="-15" baseline="26455" dirty="0">
                <a:latin typeface="Times New Roman"/>
                <a:cs typeface="Times New Roman"/>
              </a:rPr>
              <a:t>-</a:t>
            </a:r>
            <a:r>
              <a:rPr sz="1575" b="1" spc="-75" baseline="26455" dirty="0">
                <a:latin typeface="Times New Roman"/>
                <a:cs typeface="Times New Roman"/>
              </a:rPr>
              <a:t>1</a:t>
            </a:r>
            <a:endParaRPr sz="1575" baseline="26455">
              <a:latin typeface="Times New Roman"/>
              <a:cs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27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54</a:t>
            </a:r>
            <a:endParaRPr sz="1200">
              <a:latin typeface="Calibri"/>
              <a:cs typeface="Calibri"/>
            </a:endParaRPr>
          </a:p>
        </p:txBody>
      </p:sp>
      <p:sp>
        <p:nvSpPr>
          <p:cNvPr id="3" name="object 3"/>
          <p:cNvSpPr txBox="1"/>
          <p:nvPr/>
        </p:nvSpPr>
        <p:spPr>
          <a:xfrm>
            <a:off x="1143342" y="3352927"/>
            <a:ext cx="172085" cy="228600"/>
          </a:xfrm>
          <a:prstGeom prst="rect">
            <a:avLst/>
          </a:prstGeom>
        </p:spPr>
        <p:txBody>
          <a:bodyPr vert="horz" wrap="square" lIns="0" tIns="0" rIns="0" bIns="0" rtlCol="0">
            <a:spAutoFit/>
          </a:bodyPr>
          <a:lstStyle/>
          <a:p>
            <a:pPr>
              <a:lnSpc>
                <a:spcPts val="1710"/>
              </a:lnSpc>
            </a:pPr>
            <a:r>
              <a:rPr sz="1800" spc="-35" dirty="0">
                <a:latin typeface="Calibri"/>
                <a:cs typeface="Calibri"/>
              </a:rPr>
              <a:t>in</a:t>
            </a:r>
            <a:endParaRPr sz="1800">
              <a:latin typeface="Calibri"/>
              <a:cs typeface="Calibri"/>
            </a:endParaRPr>
          </a:p>
        </p:txBody>
      </p:sp>
      <p:sp>
        <p:nvSpPr>
          <p:cNvPr id="4" name="object 4"/>
          <p:cNvSpPr txBox="1"/>
          <p:nvPr/>
        </p:nvSpPr>
        <p:spPr>
          <a:xfrm>
            <a:off x="2103930" y="4587747"/>
            <a:ext cx="172085" cy="228600"/>
          </a:xfrm>
          <a:prstGeom prst="rect">
            <a:avLst/>
          </a:prstGeom>
        </p:spPr>
        <p:txBody>
          <a:bodyPr vert="horz" wrap="square" lIns="0" tIns="0" rIns="0" bIns="0" rtlCol="0">
            <a:spAutoFit/>
          </a:bodyPr>
          <a:lstStyle/>
          <a:p>
            <a:pPr>
              <a:lnSpc>
                <a:spcPts val="1710"/>
              </a:lnSpc>
            </a:pPr>
            <a:r>
              <a:rPr sz="1800" spc="-35" dirty="0">
                <a:latin typeface="Calibri"/>
                <a:cs typeface="Calibri"/>
              </a:rPr>
              <a:t>in</a:t>
            </a:r>
            <a:endParaRPr sz="1800">
              <a:latin typeface="Calibri"/>
              <a:cs typeface="Calibri"/>
            </a:endParaRPr>
          </a:p>
        </p:txBody>
      </p:sp>
      <p:sp>
        <p:nvSpPr>
          <p:cNvPr id="5" name="object 5"/>
          <p:cNvSpPr txBox="1">
            <a:spLocks noGrp="1"/>
          </p:cNvSpPr>
          <p:nvPr>
            <p:ph type="title"/>
          </p:nvPr>
        </p:nvSpPr>
        <p:spPr>
          <a:xfrm>
            <a:off x="3455796" y="15620"/>
            <a:ext cx="504190" cy="696595"/>
          </a:xfrm>
          <a:prstGeom prst="rect">
            <a:avLst/>
          </a:prstGeom>
        </p:spPr>
        <p:txBody>
          <a:bodyPr vert="horz" wrap="square" lIns="0" tIns="12700" rIns="0" bIns="0" rtlCol="0">
            <a:spAutoFit/>
          </a:bodyPr>
          <a:lstStyle/>
          <a:p>
            <a:pPr marL="38100">
              <a:lnSpc>
                <a:spcPct val="100000"/>
              </a:lnSpc>
              <a:spcBef>
                <a:spcPts val="100"/>
              </a:spcBef>
            </a:pPr>
            <a:r>
              <a:rPr sz="4400" i="1" spc="-25" dirty="0">
                <a:latin typeface="Calibri"/>
                <a:cs typeface="Calibri"/>
              </a:rPr>
              <a:t>k</a:t>
            </a:r>
            <a:r>
              <a:rPr sz="4350" i="1" spc="-37" baseline="-21072" dirty="0">
                <a:latin typeface="Calibri"/>
                <a:cs typeface="Calibri"/>
              </a:rPr>
              <a:t>d</a:t>
            </a:r>
            <a:endParaRPr sz="4350" baseline="-21072">
              <a:latin typeface="Calibri"/>
              <a:cs typeface="Calibri"/>
            </a:endParaRPr>
          </a:p>
        </p:txBody>
      </p:sp>
      <p:sp>
        <p:nvSpPr>
          <p:cNvPr id="6" name="object 6"/>
          <p:cNvSpPr/>
          <p:nvPr/>
        </p:nvSpPr>
        <p:spPr>
          <a:xfrm>
            <a:off x="4067175" y="1125474"/>
            <a:ext cx="4787900" cy="1320800"/>
          </a:xfrm>
          <a:custGeom>
            <a:avLst/>
            <a:gdLst/>
            <a:ahLst/>
            <a:cxnLst/>
            <a:rect l="l" t="t" r="r" b="b"/>
            <a:pathLst>
              <a:path w="4787900" h="1320800">
                <a:moveTo>
                  <a:pt x="4787900" y="0"/>
                </a:moveTo>
                <a:lnTo>
                  <a:pt x="0" y="0"/>
                </a:lnTo>
                <a:lnTo>
                  <a:pt x="0" y="1320800"/>
                </a:lnTo>
                <a:lnTo>
                  <a:pt x="4787900" y="1320800"/>
                </a:lnTo>
                <a:lnTo>
                  <a:pt x="4787900" y="0"/>
                </a:lnTo>
                <a:close/>
              </a:path>
            </a:pathLst>
          </a:custGeom>
          <a:solidFill>
            <a:srgbClr val="FFFFCC"/>
          </a:solidFill>
        </p:spPr>
        <p:txBody>
          <a:bodyPr wrap="square" lIns="0" tIns="0" rIns="0" bIns="0" rtlCol="0"/>
          <a:lstStyle/>
          <a:p>
            <a:endParaRPr/>
          </a:p>
        </p:txBody>
      </p:sp>
      <p:sp>
        <p:nvSpPr>
          <p:cNvPr id="7" name="object 7"/>
          <p:cNvSpPr txBox="1"/>
          <p:nvPr/>
        </p:nvSpPr>
        <p:spPr>
          <a:xfrm>
            <a:off x="5091136" y="2097359"/>
            <a:ext cx="88900" cy="175895"/>
          </a:xfrm>
          <a:prstGeom prst="rect">
            <a:avLst/>
          </a:prstGeom>
        </p:spPr>
        <p:txBody>
          <a:bodyPr vert="horz" wrap="square" lIns="0" tIns="17145" rIns="0" bIns="0" rtlCol="0">
            <a:spAutoFit/>
          </a:bodyPr>
          <a:lstStyle/>
          <a:p>
            <a:pPr marL="12700">
              <a:lnSpc>
                <a:spcPct val="100000"/>
              </a:lnSpc>
              <a:spcBef>
                <a:spcPts val="135"/>
              </a:spcBef>
            </a:pPr>
            <a:r>
              <a:rPr sz="950" i="1" spc="20" dirty="0">
                <a:latin typeface="Times New Roman"/>
                <a:cs typeface="Times New Roman"/>
              </a:rPr>
              <a:t>d</a:t>
            </a:r>
            <a:endParaRPr sz="950">
              <a:latin typeface="Times New Roman"/>
              <a:cs typeface="Times New Roman"/>
            </a:endParaRPr>
          </a:p>
        </p:txBody>
      </p:sp>
      <p:sp>
        <p:nvSpPr>
          <p:cNvPr id="8" name="object 8"/>
          <p:cNvSpPr txBox="1"/>
          <p:nvPr/>
        </p:nvSpPr>
        <p:spPr>
          <a:xfrm>
            <a:off x="8521028" y="1127940"/>
            <a:ext cx="60960" cy="175895"/>
          </a:xfrm>
          <a:prstGeom prst="rect">
            <a:avLst/>
          </a:prstGeom>
        </p:spPr>
        <p:txBody>
          <a:bodyPr vert="horz" wrap="square" lIns="0" tIns="17145" rIns="0" bIns="0" rtlCol="0">
            <a:spAutoFit/>
          </a:bodyPr>
          <a:lstStyle/>
          <a:p>
            <a:pPr marL="12700">
              <a:lnSpc>
                <a:spcPct val="100000"/>
              </a:lnSpc>
              <a:spcBef>
                <a:spcPts val="135"/>
              </a:spcBef>
            </a:pPr>
            <a:r>
              <a:rPr sz="950" i="1" spc="10" dirty="0">
                <a:latin typeface="Times New Roman"/>
                <a:cs typeface="Times New Roman"/>
              </a:rPr>
              <a:t>t</a:t>
            </a:r>
            <a:endParaRPr sz="950">
              <a:latin typeface="Times New Roman"/>
              <a:cs typeface="Times New Roman"/>
            </a:endParaRPr>
          </a:p>
        </p:txBody>
      </p:sp>
      <p:sp>
        <p:nvSpPr>
          <p:cNvPr id="9" name="object 9"/>
          <p:cNvSpPr txBox="1"/>
          <p:nvPr/>
        </p:nvSpPr>
        <p:spPr>
          <a:xfrm>
            <a:off x="8392553" y="1426889"/>
            <a:ext cx="88900" cy="175895"/>
          </a:xfrm>
          <a:prstGeom prst="rect">
            <a:avLst/>
          </a:prstGeom>
        </p:spPr>
        <p:txBody>
          <a:bodyPr vert="horz" wrap="square" lIns="0" tIns="17145" rIns="0" bIns="0" rtlCol="0">
            <a:spAutoFit/>
          </a:bodyPr>
          <a:lstStyle/>
          <a:p>
            <a:pPr marL="12700">
              <a:lnSpc>
                <a:spcPct val="100000"/>
              </a:lnSpc>
              <a:spcBef>
                <a:spcPts val="135"/>
              </a:spcBef>
            </a:pPr>
            <a:r>
              <a:rPr sz="950" i="1" spc="20" dirty="0">
                <a:latin typeface="Times New Roman"/>
                <a:cs typeface="Times New Roman"/>
              </a:rPr>
              <a:t>d</a:t>
            </a:r>
            <a:endParaRPr sz="950">
              <a:latin typeface="Times New Roman"/>
              <a:cs typeface="Times New Roman"/>
            </a:endParaRPr>
          </a:p>
        </p:txBody>
      </p:sp>
      <p:sp>
        <p:nvSpPr>
          <p:cNvPr id="10" name="object 10"/>
          <p:cNvSpPr txBox="1"/>
          <p:nvPr/>
        </p:nvSpPr>
        <p:spPr>
          <a:xfrm>
            <a:off x="5577348" y="2043203"/>
            <a:ext cx="262890" cy="377190"/>
          </a:xfrm>
          <a:prstGeom prst="rect">
            <a:avLst/>
          </a:prstGeom>
        </p:spPr>
        <p:txBody>
          <a:bodyPr vert="horz" wrap="square" lIns="0" tIns="13335" rIns="0" bIns="0" rtlCol="0">
            <a:spAutoFit/>
          </a:bodyPr>
          <a:lstStyle/>
          <a:p>
            <a:pPr marL="12700">
              <a:lnSpc>
                <a:spcPct val="100000"/>
              </a:lnSpc>
              <a:spcBef>
                <a:spcPts val="105"/>
              </a:spcBef>
            </a:pPr>
            <a:r>
              <a:rPr sz="2300" spc="-125" dirty="0">
                <a:latin typeface="Symbol"/>
                <a:cs typeface="Symbol"/>
              </a:rPr>
              <a:t></a:t>
            </a:r>
            <a:r>
              <a:rPr sz="1650" i="1" spc="-125" dirty="0">
                <a:latin typeface="Times New Roman"/>
                <a:cs typeface="Times New Roman"/>
              </a:rPr>
              <a:t>I</a:t>
            </a:r>
            <a:r>
              <a:rPr sz="1650" i="1" spc="-185" dirty="0">
                <a:latin typeface="Times New Roman"/>
                <a:cs typeface="Times New Roman"/>
              </a:rPr>
              <a:t> </a:t>
            </a:r>
            <a:r>
              <a:rPr sz="2300" spc="-150" dirty="0">
                <a:latin typeface="Symbol"/>
                <a:cs typeface="Symbol"/>
              </a:rPr>
              <a:t></a:t>
            </a:r>
            <a:endParaRPr sz="2300">
              <a:latin typeface="Symbol"/>
              <a:cs typeface="Symbol"/>
            </a:endParaRPr>
          </a:p>
        </p:txBody>
      </p:sp>
      <p:sp>
        <p:nvSpPr>
          <p:cNvPr id="11" name="object 11"/>
          <p:cNvSpPr txBox="1"/>
          <p:nvPr/>
        </p:nvSpPr>
        <p:spPr>
          <a:xfrm>
            <a:off x="4447782" y="2043203"/>
            <a:ext cx="262890" cy="377190"/>
          </a:xfrm>
          <a:prstGeom prst="rect">
            <a:avLst/>
          </a:prstGeom>
        </p:spPr>
        <p:txBody>
          <a:bodyPr vert="horz" wrap="square" lIns="0" tIns="13335" rIns="0" bIns="0" rtlCol="0">
            <a:spAutoFit/>
          </a:bodyPr>
          <a:lstStyle/>
          <a:p>
            <a:pPr marL="12700">
              <a:lnSpc>
                <a:spcPct val="100000"/>
              </a:lnSpc>
              <a:spcBef>
                <a:spcPts val="105"/>
              </a:spcBef>
            </a:pPr>
            <a:r>
              <a:rPr sz="2300" spc="-125" dirty="0">
                <a:latin typeface="Symbol"/>
                <a:cs typeface="Symbol"/>
              </a:rPr>
              <a:t></a:t>
            </a:r>
            <a:r>
              <a:rPr sz="1650" i="1" spc="-125" dirty="0">
                <a:latin typeface="Times New Roman"/>
                <a:cs typeface="Times New Roman"/>
              </a:rPr>
              <a:t>I</a:t>
            </a:r>
            <a:r>
              <a:rPr sz="1650" i="1" spc="-185" dirty="0">
                <a:latin typeface="Times New Roman"/>
                <a:cs typeface="Times New Roman"/>
              </a:rPr>
              <a:t> </a:t>
            </a:r>
            <a:r>
              <a:rPr sz="2300" spc="-150" dirty="0">
                <a:latin typeface="Symbol"/>
                <a:cs typeface="Symbol"/>
              </a:rPr>
              <a:t></a:t>
            </a:r>
            <a:endParaRPr sz="2300">
              <a:latin typeface="Symbol"/>
              <a:cs typeface="Symbol"/>
            </a:endParaRPr>
          </a:p>
        </p:txBody>
      </p:sp>
      <p:sp>
        <p:nvSpPr>
          <p:cNvPr id="12" name="object 12"/>
          <p:cNvSpPr txBox="1"/>
          <p:nvPr/>
        </p:nvSpPr>
        <p:spPr>
          <a:xfrm>
            <a:off x="4447782" y="1740830"/>
            <a:ext cx="262890" cy="377190"/>
          </a:xfrm>
          <a:prstGeom prst="rect">
            <a:avLst/>
          </a:prstGeom>
        </p:spPr>
        <p:txBody>
          <a:bodyPr vert="horz" wrap="square" lIns="0" tIns="13335" rIns="0" bIns="0" rtlCol="0">
            <a:spAutoFit/>
          </a:bodyPr>
          <a:lstStyle/>
          <a:p>
            <a:pPr marL="12700">
              <a:lnSpc>
                <a:spcPct val="100000"/>
              </a:lnSpc>
              <a:spcBef>
                <a:spcPts val="105"/>
              </a:spcBef>
            </a:pPr>
            <a:r>
              <a:rPr sz="2300" u="sng" spc="-125" dirty="0">
                <a:uFill>
                  <a:solidFill>
                    <a:srgbClr val="000000"/>
                  </a:solidFill>
                </a:uFill>
                <a:latin typeface="Symbol"/>
                <a:cs typeface="Symbol"/>
              </a:rPr>
              <a:t></a:t>
            </a:r>
            <a:r>
              <a:rPr sz="1650" i="1" u="sng" spc="-125" dirty="0">
                <a:uFill>
                  <a:solidFill>
                    <a:srgbClr val="000000"/>
                  </a:solidFill>
                </a:uFill>
                <a:latin typeface="Times New Roman"/>
                <a:cs typeface="Times New Roman"/>
              </a:rPr>
              <a:t>I</a:t>
            </a:r>
            <a:r>
              <a:rPr sz="1650" i="1" u="sng" spc="-185" dirty="0">
                <a:uFill>
                  <a:solidFill>
                    <a:srgbClr val="000000"/>
                  </a:solidFill>
                </a:uFill>
                <a:latin typeface="Times New Roman"/>
                <a:cs typeface="Times New Roman"/>
              </a:rPr>
              <a:t> </a:t>
            </a:r>
            <a:r>
              <a:rPr sz="2300" u="sng" spc="-150" dirty="0">
                <a:uFill>
                  <a:solidFill>
                    <a:srgbClr val="000000"/>
                  </a:solidFill>
                </a:uFill>
                <a:latin typeface="Symbol"/>
                <a:cs typeface="Symbol"/>
              </a:rPr>
              <a:t></a:t>
            </a:r>
            <a:endParaRPr sz="2300">
              <a:latin typeface="Symbol"/>
              <a:cs typeface="Symbol"/>
            </a:endParaRPr>
          </a:p>
        </p:txBody>
      </p:sp>
      <p:sp>
        <p:nvSpPr>
          <p:cNvPr id="13" name="object 13"/>
          <p:cNvSpPr txBox="1"/>
          <p:nvPr/>
        </p:nvSpPr>
        <p:spPr>
          <a:xfrm>
            <a:off x="7774912" y="1372726"/>
            <a:ext cx="262890" cy="377190"/>
          </a:xfrm>
          <a:prstGeom prst="rect">
            <a:avLst/>
          </a:prstGeom>
        </p:spPr>
        <p:txBody>
          <a:bodyPr vert="horz" wrap="square" lIns="0" tIns="13335" rIns="0" bIns="0" rtlCol="0">
            <a:spAutoFit/>
          </a:bodyPr>
          <a:lstStyle/>
          <a:p>
            <a:pPr marL="12700">
              <a:lnSpc>
                <a:spcPct val="100000"/>
              </a:lnSpc>
              <a:spcBef>
                <a:spcPts val="105"/>
              </a:spcBef>
            </a:pPr>
            <a:r>
              <a:rPr sz="2300" spc="-125" dirty="0">
                <a:latin typeface="Symbol"/>
                <a:cs typeface="Symbol"/>
              </a:rPr>
              <a:t></a:t>
            </a:r>
            <a:r>
              <a:rPr sz="1650" i="1" spc="-125" dirty="0">
                <a:latin typeface="Times New Roman"/>
                <a:cs typeface="Times New Roman"/>
              </a:rPr>
              <a:t>I</a:t>
            </a:r>
            <a:r>
              <a:rPr sz="1650" i="1" spc="-185" dirty="0">
                <a:latin typeface="Times New Roman"/>
                <a:cs typeface="Times New Roman"/>
              </a:rPr>
              <a:t> </a:t>
            </a:r>
            <a:r>
              <a:rPr sz="2300" spc="-150" dirty="0">
                <a:latin typeface="Symbol"/>
                <a:cs typeface="Symbol"/>
              </a:rPr>
              <a:t></a:t>
            </a:r>
            <a:endParaRPr sz="2300">
              <a:latin typeface="Symbol"/>
              <a:cs typeface="Symbol"/>
            </a:endParaRPr>
          </a:p>
        </p:txBody>
      </p:sp>
      <p:sp>
        <p:nvSpPr>
          <p:cNvPr id="14" name="object 14"/>
          <p:cNvSpPr txBox="1"/>
          <p:nvPr/>
        </p:nvSpPr>
        <p:spPr>
          <a:xfrm>
            <a:off x="7569255" y="1070360"/>
            <a:ext cx="560070" cy="377190"/>
          </a:xfrm>
          <a:prstGeom prst="rect">
            <a:avLst/>
          </a:prstGeom>
        </p:spPr>
        <p:txBody>
          <a:bodyPr vert="horz" wrap="square" lIns="0" tIns="13335" rIns="0" bIns="0" rtlCol="0">
            <a:spAutoFit/>
          </a:bodyPr>
          <a:lstStyle/>
          <a:p>
            <a:pPr marL="38100">
              <a:lnSpc>
                <a:spcPct val="100000"/>
              </a:lnSpc>
              <a:spcBef>
                <a:spcPts val="105"/>
              </a:spcBef>
            </a:pPr>
            <a:r>
              <a:rPr sz="1425" i="1" baseline="49707" dirty="0">
                <a:latin typeface="Times New Roman"/>
                <a:cs typeface="Times New Roman"/>
              </a:rPr>
              <a:t>I</a:t>
            </a:r>
            <a:r>
              <a:rPr sz="1425" i="1" spc="615" baseline="49707" dirty="0">
                <a:latin typeface="Times New Roman"/>
                <a:cs typeface="Times New Roman"/>
              </a:rPr>
              <a:t> </a:t>
            </a:r>
            <a:r>
              <a:rPr sz="1650" i="1" u="sng" spc="-30" dirty="0">
                <a:uFill>
                  <a:solidFill>
                    <a:srgbClr val="000000"/>
                  </a:solidFill>
                </a:uFill>
                <a:latin typeface="Times New Roman"/>
                <a:cs typeface="Times New Roman"/>
              </a:rPr>
              <a:t>d</a:t>
            </a:r>
            <a:r>
              <a:rPr sz="2300" u="sng" spc="-30" dirty="0">
                <a:uFill>
                  <a:solidFill>
                    <a:srgbClr val="000000"/>
                  </a:solidFill>
                </a:uFill>
                <a:latin typeface="Symbol"/>
                <a:cs typeface="Symbol"/>
              </a:rPr>
              <a:t></a:t>
            </a:r>
            <a:r>
              <a:rPr sz="1650" i="1" u="sng" spc="-30" dirty="0">
                <a:uFill>
                  <a:solidFill>
                    <a:srgbClr val="000000"/>
                  </a:solidFill>
                </a:uFill>
                <a:latin typeface="Times New Roman"/>
                <a:cs typeface="Times New Roman"/>
              </a:rPr>
              <a:t>I</a:t>
            </a:r>
            <a:r>
              <a:rPr sz="1650" i="1" u="sng" spc="-195" dirty="0">
                <a:uFill>
                  <a:solidFill>
                    <a:srgbClr val="000000"/>
                  </a:solidFill>
                </a:uFill>
                <a:latin typeface="Times New Roman"/>
                <a:cs typeface="Times New Roman"/>
              </a:rPr>
              <a:t> </a:t>
            </a:r>
            <a:r>
              <a:rPr sz="2300" u="sng" spc="-50" dirty="0">
                <a:uFill>
                  <a:solidFill>
                    <a:srgbClr val="000000"/>
                  </a:solidFill>
                </a:uFill>
                <a:latin typeface="Symbol"/>
                <a:cs typeface="Symbol"/>
              </a:rPr>
              <a:t></a:t>
            </a:r>
            <a:endParaRPr sz="2300">
              <a:latin typeface="Symbol"/>
              <a:cs typeface="Symbol"/>
            </a:endParaRPr>
          </a:p>
        </p:txBody>
      </p:sp>
      <p:sp>
        <p:nvSpPr>
          <p:cNvPr id="15" name="object 15"/>
          <p:cNvSpPr txBox="1"/>
          <p:nvPr/>
        </p:nvSpPr>
        <p:spPr>
          <a:xfrm>
            <a:off x="4660496" y="1070360"/>
            <a:ext cx="1868805" cy="377190"/>
          </a:xfrm>
          <a:prstGeom prst="rect">
            <a:avLst/>
          </a:prstGeom>
        </p:spPr>
        <p:txBody>
          <a:bodyPr vert="horz" wrap="square" lIns="0" tIns="13335" rIns="0" bIns="0" rtlCol="0">
            <a:spAutoFit/>
          </a:bodyPr>
          <a:lstStyle/>
          <a:p>
            <a:pPr marL="12700">
              <a:lnSpc>
                <a:spcPct val="100000"/>
              </a:lnSpc>
              <a:spcBef>
                <a:spcPts val="105"/>
              </a:spcBef>
              <a:tabLst>
                <a:tab pos="1492885" algn="l"/>
              </a:tabLst>
            </a:pPr>
            <a:r>
              <a:rPr sz="1650" i="1" u="sng" spc="-35" dirty="0">
                <a:uFill>
                  <a:solidFill>
                    <a:srgbClr val="000000"/>
                  </a:solidFill>
                </a:uFill>
                <a:latin typeface="Times New Roman"/>
                <a:cs typeface="Times New Roman"/>
              </a:rPr>
              <a:t>d</a:t>
            </a:r>
            <a:r>
              <a:rPr sz="2300" u="sng" spc="-35" dirty="0">
                <a:uFill>
                  <a:solidFill>
                    <a:srgbClr val="000000"/>
                  </a:solidFill>
                </a:uFill>
                <a:latin typeface="Symbol"/>
                <a:cs typeface="Symbol"/>
              </a:rPr>
              <a:t></a:t>
            </a:r>
            <a:r>
              <a:rPr sz="1650" i="1" u="sng" spc="-35" dirty="0">
                <a:uFill>
                  <a:solidFill>
                    <a:srgbClr val="000000"/>
                  </a:solidFill>
                </a:uFill>
                <a:latin typeface="Times New Roman"/>
                <a:cs typeface="Times New Roman"/>
              </a:rPr>
              <a:t>I</a:t>
            </a:r>
            <a:r>
              <a:rPr sz="1650" i="1" u="sng" spc="-175" dirty="0">
                <a:uFill>
                  <a:solidFill>
                    <a:srgbClr val="000000"/>
                  </a:solidFill>
                </a:uFill>
                <a:latin typeface="Times New Roman"/>
                <a:cs typeface="Times New Roman"/>
              </a:rPr>
              <a:t> </a:t>
            </a:r>
            <a:r>
              <a:rPr sz="2300" u="sng" spc="-50" dirty="0">
                <a:uFill>
                  <a:solidFill>
                    <a:srgbClr val="000000"/>
                  </a:solidFill>
                </a:uFill>
                <a:latin typeface="Symbol"/>
                <a:cs typeface="Symbol"/>
              </a:rPr>
              <a:t></a:t>
            </a:r>
            <a:r>
              <a:rPr sz="2300" dirty="0">
                <a:latin typeface="Times New Roman"/>
                <a:cs typeface="Times New Roman"/>
              </a:rPr>
              <a:t>	</a:t>
            </a:r>
            <a:r>
              <a:rPr sz="1650" i="1" u="sng" spc="-30" dirty="0">
                <a:uFill>
                  <a:solidFill>
                    <a:srgbClr val="000000"/>
                  </a:solidFill>
                </a:uFill>
                <a:latin typeface="Times New Roman"/>
                <a:cs typeface="Times New Roman"/>
              </a:rPr>
              <a:t>d</a:t>
            </a:r>
            <a:r>
              <a:rPr sz="2300" u="sng" spc="-30" dirty="0">
                <a:uFill>
                  <a:solidFill>
                    <a:srgbClr val="000000"/>
                  </a:solidFill>
                </a:uFill>
                <a:latin typeface="Symbol"/>
                <a:cs typeface="Symbol"/>
              </a:rPr>
              <a:t></a:t>
            </a:r>
            <a:r>
              <a:rPr sz="1650" i="1" u="sng" spc="-30" dirty="0">
                <a:uFill>
                  <a:solidFill>
                    <a:srgbClr val="000000"/>
                  </a:solidFill>
                </a:uFill>
                <a:latin typeface="Times New Roman"/>
                <a:cs typeface="Times New Roman"/>
              </a:rPr>
              <a:t>I</a:t>
            </a:r>
            <a:r>
              <a:rPr sz="1650" i="1" u="sng" spc="-185" dirty="0">
                <a:uFill>
                  <a:solidFill>
                    <a:srgbClr val="000000"/>
                  </a:solidFill>
                </a:uFill>
                <a:latin typeface="Times New Roman"/>
                <a:cs typeface="Times New Roman"/>
              </a:rPr>
              <a:t> </a:t>
            </a:r>
            <a:r>
              <a:rPr sz="2300" u="sng" spc="-145" dirty="0">
                <a:uFill>
                  <a:solidFill>
                    <a:srgbClr val="000000"/>
                  </a:solidFill>
                </a:uFill>
                <a:latin typeface="Symbol"/>
                <a:cs typeface="Symbol"/>
              </a:rPr>
              <a:t></a:t>
            </a:r>
            <a:endParaRPr sz="2300">
              <a:latin typeface="Symbol"/>
              <a:cs typeface="Symbol"/>
            </a:endParaRPr>
          </a:p>
        </p:txBody>
      </p:sp>
      <p:sp>
        <p:nvSpPr>
          <p:cNvPr id="16" name="object 16"/>
          <p:cNvSpPr txBox="1"/>
          <p:nvPr/>
        </p:nvSpPr>
        <p:spPr>
          <a:xfrm>
            <a:off x="5551948" y="1776896"/>
            <a:ext cx="949960" cy="377190"/>
          </a:xfrm>
          <a:prstGeom prst="rect">
            <a:avLst/>
          </a:prstGeom>
        </p:spPr>
        <p:txBody>
          <a:bodyPr vert="horz" wrap="square" lIns="0" tIns="13335" rIns="0" bIns="0" rtlCol="0">
            <a:spAutoFit/>
          </a:bodyPr>
          <a:lstStyle/>
          <a:p>
            <a:pPr marL="38100">
              <a:lnSpc>
                <a:spcPct val="100000"/>
              </a:lnSpc>
              <a:spcBef>
                <a:spcPts val="105"/>
              </a:spcBef>
              <a:tabLst>
                <a:tab pos="410209" algn="l"/>
              </a:tabLst>
            </a:pPr>
            <a:r>
              <a:rPr sz="3450" u="sng" spc="-187" baseline="7246" dirty="0">
                <a:uFill>
                  <a:solidFill>
                    <a:srgbClr val="000000"/>
                  </a:solidFill>
                </a:uFill>
                <a:latin typeface="Symbol"/>
                <a:cs typeface="Symbol"/>
              </a:rPr>
              <a:t></a:t>
            </a:r>
            <a:r>
              <a:rPr sz="2475" i="1" u="sng" spc="-187" baseline="10101" dirty="0">
                <a:uFill>
                  <a:solidFill>
                    <a:srgbClr val="000000"/>
                  </a:solidFill>
                </a:uFill>
                <a:latin typeface="Times New Roman"/>
                <a:cs typeface="Times New Roman"/>
              </a:rPr>
              <a:t>I</a:t>
            </a:r>
            <a:r>
              <a:rPr sz="2475" i="1" u="sng" spc="-277" baseline="10101" dirty="0">
                <a:uFill>
                  <a:solidFill>
                    <a:srgbClr val="000000"/>
                  </a:solidFill>
                </a:uFill>
                <a:latin typeface="Times New Roman"/>
                <a:cs typeface="Times New Roman"/>
              </a:rPr>
              <a:t> </a:t>
            </a:r>
            <a:r>
              <a:rPr sz="3450" u="sng" spc="-75" baseline="7246" dirty="0">
                <a:uFill>
                  <a:solidFill>
                    <a:srgbClr val="000000"/>
                  </a:solidFill>
                </a:uFill>
                <a:latin typeface="Symbol"/>
                <a:cs typeface="Symbol"/>
              </a:rPr>
              <a:t></a:t>
            </a:r>
            <a:r>
              <a:rPr sz="3450" baseline="7246" dirty="0">
                <a:latin typeface="Times New Roman"/>
                <a:cs typeface="Times New Roman"/>
              </a:rPr>
              <a:t>	</a:t>
            </a:r>
            <a:r>
              <a:rPr sz="2475" baseline="-26936" dirty="0">
                <a:latin typeface="Symbol"/>
                <a:cs typeface="Symbol"/>
              </a:rPr>
              <a:t></a:t>
            </a:r>
            <a:r>
              <a:rPr sz="2475" spc="-52" baseline="-26936" dirty="0">
                <a:latin typeface="Times New Roman"/>
                <a:cs typeface="Times New Roman"/>
              </a:rPr>
              <a:t> </a:t>
            </a:r>
            <a:r>
              <a:rPr sz="2475" i="1" spc="82" baseline="-26936" dirty="0">
                <a:latin typeface="Times New Roman"/>
                <a:cs typeface="Times New Roman"/>
              </a:rPr>
              <a:t>e</a:t>
            </a:r>
            <a:r>
              <a:rPr sz="950" spc="55" dirty="0">
                <a:latin typeface="Symbol"/>
                <a:cs typeface="Symbol"/>
              </a:rPr>
              <a:t></a:t>
            </a:r>
            <a:r>
              <a:rPr sz="950" i="1" spc="55" dirty="0">
                <a:latin typeface="Times New Roman"/>
                <a:cs typeface="Times New Roman"/>
              </a:rPr>
              <a:t>k</a:t>
            </a:r>
            <a:r>
              <a:rPr sz="1050" i="1" spc="82" baseline="-19841" dirty="0">
                <a:latin typeface="Times New Roman"/>
                <a:cs typeface="Times New Roman"/>
              </a:rPr>
              <a:t>d</a:t>
            </a:r>
            <a:r>
              <a:rPr sz="1050" i="1" spc="-97" baseline="-19841" dirty="0">
                <a:latin typeface="Times New Roman"/>
                <a:cs typeface="Times New Roman"/>
              </a:rPr>
              <a:t> </a:t>
            </a:r>
            <a:r>
              <a:rPr sz="950" i="1" spc="-50" dirty="0">
                <a:latin typeface="Times New Roman"/>
                <a:cs typeface="Times New Roman"/>
              </a:rPr>
              <a:t>t</a:t>
            </a:r>
            <a:endParaRPr sz="950">
              <a:latin typeface="Times New Roman"/>
              <a:cs typeface="Times New Roman"/>
            </a:endParaRPr>
          </a:p>
        </p:txBody>
      </p:sp>
      <p:sp>
        <p:nvSpPr>
          <p:cNvPr id="17" name="object 17"/>
          <p:cNvSpPr txBox="1"/>
          <p:nvPr/>
        </p:nvSpPr>
        <p:spPr>
          <a:xfrm>
            <a:off x="4820253" y="1954740"/>
            <a:ext cx="436880" cy="283210"/>
          </a:xfrm>
          <a:prstGeom prst="rect">
            <a:avLst/>
          </a:prstGeom>
        </p:spPr>
        <p:txBody>
          <a:bodyPr vert="horz" wrap="square" lIns="0" tIns="17145" rIns="0" bIns="0" rtlCol="0">
            <a:spAutoFit/>
          </a:bodyPr>
          <a:lstStyle/>
          <a:p>
            <a:pPr marL="12700">
              <a:lnSpc>
                <a:spcPct val="100000"/>
              </a:lnSpc>
              <a:spcBef>
                <a:spcPts val="135"/>
              </a:spcBef>
            </a:pPr>
            <a:r>
              <a:rPr sz="1650" dirty="0">
                <a:latin typeface="Symbol"/>
                <a:cs typeface="Symbol"/>
              </a:rPr>
              <a:t></a:t>
            </a:r>
            <a:r>
              <a:rPr sz="1650" spc="-15" dirty="0">
                <a:latin typeface="Times New Roman"/>
                <a:cs typeface="Times New Roman"/>
              </a:rPr>
              <a:t> </a:t>
            </a:r>
            <a:r>
              <a:rPr sz="1650" i="1" dirty="0">
                <a:latin typeface="Times New Roman"/>
                <a:cs typeface="Times New Roman"/>
              </a:rPr>
              <a:t>k</a:t>
            </a:r>
            <a:r>
              <a:rPr sz="1650" i="1" spc="300" dirty="0">
                <a:latin typeface="Times New Roman"/>
                <a:cs typeface="Times New Roman"/>
              </a:rPr>
              <a:t> </a:t>
            </a:r>
            <a:r>
              <a:rPr sz="1650" i="1" spc="-50" dirty="0">
                <a:latin typeface="Times New Roman"/>
                <a:cs typeface="Times New Roman"/>
              </a:rPr>
              <a:t>t</a:t>
            </a:r>
            <a:endParaRPr sz="1650">
              <a:latin typeface="Times New Roman"/>
              <a:cs typeface="Times New Roman"/>
            </a:endParaRPr>
          </a:p>
        </p:txBody>
      </p:sp>
      <p:sp>
        <p:nvSpPr>
          <p:cNvPr id="18" name="object 18"/>
          <p:cNvSpPr txBox="1"/>
          <p:nvPr/>
        </p:nvSpPr>
        <p:spPr>
          <a:xfrm>
            <a:off x="8121723" y="1283830"/>
            <a:ext cx="692785" cy="283210"/>
          </a:xfrm>
          <a:prstGeom prst="rect">
            <a:avLst/>
          </a:prstGeom>
        </p:spPr>
        <p:txBody>
          <a:bodyPr vert="horz" wrap="square" lIns="0" tIns="17145" rIns="0" bIns="0" rtlCol="0">
            <a:spAutoFit/>
          </a:bodyPr>
          <a:lstStyle/>
          <a:p>
            <a:pPr marL="12700">
              <a:lnSpc>
                <a:spcPct val="100000"/>
              </a:lnSpc>
              <a:spcBef>
                <a:spcPts val="135"/>
              </a:spcBef>
              <a:tabLst>
                <a:tab pos="513080" algn="l"/>
              </a:tabLst>
            </a:pPr>
            <a:r>
              <a:rPr sz="1650" dirty="0">
                <a:latin typeface="Symbol"/>
                <a:cs typeface="Symbol"/>
              </a:rPr>
              <a:t></a:t>
            </a:r>
            <a:r>
              <a:rPr sz="1650" spc="-5" dirty="0">
                <a:latin typeface="Times New Roman"/>
                <a:cs typeface="Times New Roman"/>
              </a:rPr>
              <a:t> </a:t>
            </a:r>
            <a:r>
              <a:rPr sz="1650" i="1" spc="-50" dirty="0">
                <a:latin typeface="Times New Roman"/>
                <a:cs typeface="Times New Roman"/>
              </a:rPr>
              <a:t>k</a:t>
            </a:r>
            <a:r>
              <a:rPr sz="1650" i="1" dirty="0">
                <a:latin typeface="Times New Roman"/>
                <a:cs typeface="Times New Roman"/>
              </a:rPr>
              <a:t>	</a:t>
            </a:r>
            <a:r>
              <a:rPr sz="1650" i="1" spc="-25" dirty="0">
                <a:latin typeface="Times New Roman"/>
                <a:cs typeface="Times New Roman"/>
              </a:rPr>
              <a:t>dt</a:t>
            </a:r>
            <a:endParaRPr sz="1650">
              <a:latin typeface="Times New Roman"/>
              <a:cs typeface="Times New Roman"/>
            </a:endParaRPr>
          </a:p>
        </p:txBody>
      </p:sp>
      <p:sp>
        <p:nvSpPr>
          <p:cNvPr id="19" name="object 19"/>
          <p:cNvSpPr txBox="1"/>
          <p:nvPr/>
        </p:nvSpPr>
        <p:spPr>
          <a:xfrm>
            <a:off x="4020059" y="1205218"/>
            <a:ext cx="3558540" cy="377190"/>
          </a:xfrm>
          <a:prstGeom prst="rect">
            <a:avLst/>
          </a:prstGeom>
        </p:spPr>
        <p:txBody>
          <a:bodyPr vert="horz" wrap="square" lIns="0" tIns="13335" rIns="0" bIns="0" rtlCol="0">
            <a:spAutoFit/>
          </a:bodyPr>
          <a:lstStyle/>
          <a:p>
            <a:pPr marL="76200">
              <a:lnSpc>
                <a:spcPct val="100000"/>
              </a:lnSpc>
              <a:spcBef>
                <a:spcPts val="105"/>
              </a:spcBef>
              <a:tabLst>
                <a:tab pos="1057275" algn="l"/>
                <a:tab pos="1961514" algn="l"/>
                <a:tab pos="3401060" algn="l"/>
              </a:tabLst>
            </a:pPr>
            <a:r>
              <a:rPr sz="1650" i="1" dirty="0">
                <a:latin typeface="Times New Roman"/>
                <a:cs typeface="Times New Roman"/>
              </a:rPr>
              <a:t>v</a:t>
            </a:r>
            <a:r>
              <a:rPr sz="1425" i="1" baseline="-23391" dirty="0">
                <a:latin typeface="Times New Roman"/>
                <a:cs typeface="Times New Roman"/>
              </a:rPr>
              <a:t>d</a:t>
            </a:r>
            <a:r>
              <a:rPr sz="1425" i="1" spc="682" baseline="-23391" dirty="0">
                <a:latin typeface="Times New Roman"/>
                <a:cs typeface="Times New Roman"/>
              </a:rPr>
              <a:t> </a:t>
            </a:r>
            <a:r>
              <a:rPr sz="1650" dirty="0">
                <a:latin typeface="Symbol"/>
                <a:cs typeface="Symbol"/>
              </a:rPr>
              <a:t></a:t>
            </a:r>
            <a:r>
              <a:rPr sz="1650" spc="-15" dirty="0">
                <a:latin typeface="Times New Roman"/>
                <a:cs typeface="Times New Roman"/>
              </a:rPr>
              <a:t> </a:t>
            </a:r>
            <a:r>
              <a:rPr sz="1650" dirty="0">
                <a:latin typeface="Symbol"/>
                <a:cs typeface="Symbol"/>
              </a:rPr>
              <a:t></a:t>
            </a:r>
            <a:r>
              <a:rPr sz="1650" spc="100" dirty="0">
                <a:latin typeface="Times New Roman"/>
                <a:cs typeface="Times New Roman"/>
              </a:rPr>
              <a:t>  </a:t>
            </a:r>
            <a:r>
              <a:rPr sz="2475" i="1" spc="-37" baseline="-43771" dirty="0">
                <a:latin typeface="Times New Roman"/>
                <a:cs typeface="Times New Roman"/>
              </a:rPr>
              <a:t>dt</a:t>
            </a:r>
            <a:r>
              <a:rPr sz="2475" i="1" baseline="-43771" dirty="0">
                <a:latin typeface="Times New Roman"/>
                <a:cs typeface="Times New Roman"/>
              </a:rPr>
              <a:t>	</a:t>
            </a:r>
            <a:r>
              <a:rPr sz="1650" dirty="0">
                <a:latin typeface="Symbol"/>
                <a:cs typeface="Symbol"/>
              </a:rPr>
              <a:t></a:t>
            </a:r>
            <a:r>
              <a:rPr sz="1650" spc="30" dirty="0">
                <a:latin typeface="Times New Roman"/>
                <a:cs typeface="Times New Roman"/>
              </a:rPr>
              <a:t> </a:t>
            </a:r>
            <a:r>
              <a:rPr sz="1650" i="1" dirty="0">
                <a:latin typeface="Times New Roman"/>
                <a:cs typeface="Times New Roman"/>
              </a:rPr>
              <a:t>k</a:t>
            </a:r>
            <a:r>
              <a:rPr sz="1425" i="1" baseline="-23391" dirty="0">
                <a:latin typeface="Times New Roman"/>
                <a:cs typeface="Times New Roman"/>
              </a:rPr>
              <a:t>d</a:t>
            </a:r>
            <a:r>
              <a:rPr sz="1425" i="1" spc="82" baseline="-23391" dirty="0">
                <a:latin typeface="Times New Roman"/>
                <a:cs typeface="Times New Roman"/>
              </a:rPr>
              <a:t> </a:t>
            </a:r>
            <a:r>
              <a:rPr sz="2300" spc="-125" dirty="0">
                <a:latin typeface="Symbol"/>
                <a:cs typeface="Symbol"/>
              </a:rPr>
              <a:t></a:t>
            </a:r>
            <a:r>
              <a:rPr sz="1650" i="1" spc="-125" dirty="0">
                <a:latin typeface="Times New Roman"/>
                <a:cs typeface="Times New Roman"/>
              </a:rPr>
              <a:t>I</a:t>
            </a:r>
            <a:r>
              <a:rPr sz="1650" i="1" spc="-165" dirty="0">
                <a:latin typeface="Times New Roman"/>
                <a:cs typeface="Times New Roman"/>
              </a:rPr>
              <a:t> </a:t>
            </a:r>
            <a:r>
              <a:rPr sz="2300" spc="-50" dirty="0">
                <a:latin typeface="Symbol"/>
                <a:cs typeface="Symbol"/>
              </a:rPr>
              <a:t></a:t>
            </a:r>
            <a:r>
              <a:rPr sz="2300" dirty="0">
                <a:latin typeface="Times New Roman"/>
                <a:cs typeface="Times New Roman"/>
              </a:rPr>
              <a:t>	</a:t>
            </a:r>
            <a:r>
              <a:rPr sz="1650" dirty="0">
                <a:latin typeface="Symbol"/>
                <a:cs typeface="Symbol"/>
              </a:rPr>
              <a:t></a:t>
            </a:r>
            <a:r>
              <a:rPr sz="1650" spc="440" dirty="0">
                <a:latin typeface="Times New Roman"/>
                <a:cs typeface="Times New Roman"/>
              </a:rPr>
              <a:t> </a:t>
            </a:r>
            <a:r>
              <a:rPr sz="3450" spc="-187" baseline="-31400" dirty="0">
                <a:latin typeface="Symbol"/>
                <a:cs typeface="Symbol"/>
              </a:rPr>
              <a:t></a:t>
            </a:r>
            <a:r>
              <a:rPr sz="2475" i="1" spc="-187" baseline="-43771" dirty="0">
                <a:latin typeface="Times New Roman"/>
                <a:cs typeface="Times New Roman"/>
              </a:rPr>
              <a:t>I</a:t>
            </a:r>
            <a:r>
              <a:rPr sz="2475" i="1" spc="-300" baseline="-43771" dirty="0">
                <a:latin typeface="Times New Roman"/>
                <a:cs typeface="Times New Roman"/>
              </a:rPr>
              <a:t> </a:t>
            </a:r>
            <a:r>
              <a:rPr sz="3450" baseline="-31400" dirty="0">
                <a:latin typeface="Symbol"/>
                <a:cs typeface="Symbol"/>
              </a:rPr>
              <a:t></a:t>
            </a:r>
            <a:r>
              <a:rPr sz="3450" spc="419" baseline="-31400" dirty="0">
                <a:latin typeface="Times New Roman"/>
                <a:cs typeface="Times New Roman"/>
              </a:rPr>
              <a:t> </a:t>
            </a:r>
            <a:r>
              <a:rPr sz="1650" dirty="0">
                <a:latin typeface="Symbol"/>
                <a:cs typeface="Symbol"/>
              </a:rPr>
              <a:t></a:t>
            </a:r>
            <a:r>
              <a:rPr sz="1650" spc="-35" dirty="0">
                <a:latin typeface="Times New Roman"/>
                <a:cs typeface="Times New Roman"/>
              </a:rPr>
              <a:t> </a:t>
            </a:r>
            <a:r>
              <a:rPr sz="1650" i="1" dirty="0">
                <a:latin typeface="Times New Roman"/>
                <a:cs typeface="Times New Roman"/>
              </a:rPr>
              <a:t>k</a:t>
            </a:r>
            <a:r>
              <a:rPr sz="1425" i="1" baseline="-23391" dirty="0">
                <a:latin typeface="Times New Roman"/>
                <a:cs typeface="Times New Roman"/>
              </a:rPr>
              <a:t>d</a:t>
            </a:r>
            <a:r>
              <a:rPr sz="1425" i="1" spc="-82" baseline="-23391" dirty="0">
                <a:latin typeface="Times New Roman"/>
                <a:cs typeface="Times New Roman"/>
              </a:rPr>
              <a:t> </a:t>
            </a:r>
            <a:r>
              <a:rPr sz="1650" i="1" spc="-25" dirty="0">
                <a:latin typeface="Times New Roman"/>
                <a:cs typeface="Times New Roman"/>
              </a:rPr>
              <a:t>dt</a:t>
            </a:r>
            <a:r>
              <a:rPr sz="1650" i="1" dirty="0">
                <a:latin typeface="Times New Roman"/>
                <a:cs typeface="Times New Roman"/>
              </a:rPr>
              <a:t>	</a:t>
            </a:r>
            <a:r>
              <a:rPr sz="1650" spc="-50" dirty="0">
                <a:latin typeface="Symbol"/>
                <a:cs typeface="Symbol"/>
              </a:rPr>
              <a:t></a:t>
            </a:r>
            <a:endParaRPr sz="1650">
              <a:latin typeface="Symbol"/>
              <a:cs typeface="Symbol"/>
            </a:endParaRPr>
          </a:p>
        </p:txBody>
      </p:sp>
      <p:sp>
        <p:nvSpPr>
          <p:cNvPr id="20" name="object 20"/>
          <p:cNvSpPr txBox="1"/>
          <p:nvPr/>
        </p:nvSpPr>
        <p:spPr>
          <a:xfrm>
            <a:off x="8499853" y="1254174"/>
            <a:ext cx="114935" cy="411480"/>
          </a:xfrm>
          <a:prstGeom prst="rect">
            <a:avLst/>
          </a:prstGeom>
        </p:spPr>
        <p:txBody>
          <a:bodyPr vert="horz" wrap="square" lIns="0" tIns="16510" rIns="0" bIns="0" rtlCol="0">
            <a:spAutoFit/>
          </a:bodyPr>
          <a:lstStyle/>
          <a:p>
            <a:pPr marL="12700">
              <a:lnSpc>
                <a:spcPct val="100000"/>
              </a:lnSpc>
              <a:spcBef>
                <a:spcPts val="130"/>
              </a:spcBef>
            </a:pPr>
            <a:r>
              <a:rPr sz="2500" spc="15" dirty="0">
                <a:latin typeface="Symbol"/>
                <a:cs typeface="Symbol"/>
              </a:rPr>
              <a:t></a:t>
            </a:r>
            <a:endParaRPr sz="2500">
              <a:latin typeface="Symbol"/>
              <a:cs typeface="Symbol"/>
            </a:endParaRPr>
          </a:p>
        </p:txBody>
      </p:sp>
      <p:sp>
        <p:nvSpPr>
          <p:cNvPr id="21" name="object 21"/>
          <p:cNvSpPr txBox="1"/>
          <p:nvPr/>
        </p:nvSpPr>
        <p:spPr>
          <a:xfrm>
            <a:off x="5816540" y="2262722"/>
            <a:ext cx="88900" cy="175895"/>
          </a:xfrm>
          <a:prstGeom prst="rect">
            <a:avLst/>
          </a:prstGeom>
        </p:spPr>
        <p:txBody>
          <a:bodyPr vert="horz" wrap="square" lIns="0" tIns="17145" rIns="0" bIns="0" rtlCol="0">
            <a:spAutoFit/>
          </a:bodyPr>
          <a:lstStyle/>
          <a:p>
            <a:pPr marL="12700">
              <a:lnSpc>
                <a:spcPct val="100000"/>
              </a:lnSpc>
              <a:spcBef>
                <a:spcPts val="135"/>
              </a:spcBef>
            </a:pPr>
            <a:r>
              <a:rPr sz="950" spc="20" dirty="0">
                <a:latin typeface="Times New Roman"/>
                <a:cs typeface="Times New Roman"/>
              </a:rPr>
              <a:t>0</a:t>
            </a:r>
            <a:endParaRPr sz="950">
              <a:latin typeface="Times New Roman"/>
              <a:cs typeface="Times New Roman"/>
            </a:endParaRPr>
          </a:p>
        </p:txBody>
      </p:sp>
      <p:sp>
        <p:nvSpPr>
          <p:cNvPr id="22" name="object 22"/>
          <p:cNvSpPr txBox="1"/>
          <p:nvPr/>
        </p:nvSpPr>
        <p:spPr>
          <a:xfrm>
            <a:off x="4686547" y="2262722"/>
            <a:ext cx="88900" cy="175895"/>
          </a:xfrm>
          <a:prstGeom prst="rect">
            <a:avLst/>
          </a:prstGeom>
        </p:spPr>
        <p:txBody>
          <a:bodyPr vert="horz" wrap="square" lIns="0" tIns="17145" rIns="0" bIns="0" rtlCol="0">
            <a:spAutoFit/>
          </a:bodyPr>
          <a:lstStyle/>
          <a:p>
            <a:pPr marL="12700">
              <a:lnSpc>
                <a:spcPct val="100000"/>
              </a:lnSpc>
              <a:spcBef>
                <a:spcPts val="135"/>
              </a:spcBef>
            </a:pPr>
            <a:r>
              <a:rPr sz="950" spc="20" dirty="0">
                <a:latin typeface="Times New Roman"/>
                <a:cs typeface="Times New Roman"/>
              </a:rPr>
              <a:t>0</a:t>
            </a:r>
            <a:endParaRPr sz="950">
              <a:latin typeface="Times New Roman"/>
              <a:cs typeface="Times New Roman"/>
            </a:endParaRPr>
          </a:p>
        </p:txBody>
      </p:sp>
      <p:sp>
        <p:nvSpPr>
          <p:cNvPr id="23" name="object 23"/>
          <p:cNvSpPr txBox="1"/>
          <p:nvPr/>
        </p:nvSpPr>
        <p:spPr>
          <a:xfrm>
            <a:off x="8511953" y="1605561"/>
            <a:ext cx="88900" cy="175895"/>
          </a:xfrm>
          <a:prstGeom prst="rect">
            <a:avLst/>
          </a:prstGeom>
        </p:spPr>
        <p:txBody>
          <a:bodyPr vert="horz" wrap="square" lIns="0" tIns="17145" rIns="0" bIns="0" rtlCol="0">
            <a:spAutoFit/>
          </a:bodyPr>
          <a:lstStyle/>
          <a:p>
            <a:pPr marL="12700">
              <a:lnSpc>
                <a:spcPct val="100000"/>
              </a:lnSpc>
              <a:spcBef>
                <a:spcPts val="135"/>
              </a:spcBef>
            </a:pPr>
            <a:r>
              <a:rPr sz="950" spc="20" dirty="0">
                <a:latin typeface="Times New Roman"/>
                <a:cs typeface="Times New Roman"/>
              </a:rPr>
              <a:t>0</a:t>
            </a:r>
            <a:endParaRPr sz="950">
              <a:latin typeface="Times New Roman"/>
              <a:cs typeface="Times New Roman"/>
            </a:endParaRPr>
          </a:p>
        </p:txBody>
      </p:sp>
      <p:sp>
        <p:nvSpPr>
          <p:cNvPr id="24" name="object 24"/>
          <p:cNvSpPr txBox="1"/>
          <p:nvPr/>
        </p:nvSpPr>
        <p:spPr>
          <a:xfrm>
            <a:off x="4087033" y="1954740"/>
            <a:ext cx="331470" cy="283210"/>
          </a:xfrm>
          <a:prstGeom prst="rect">
            <a:avLst/>
          </a:prstGeom>
        </p:spPr>
        <p:txBody>
          <a:bodyPr vert="horz" wrap="square" lIns="0" tIns="17145" rIns="0" bIns="0" rtlCol="0">
            <a:spAutoFit/>
          </a:bodyPr>
          <a:lstStyle/>
          <a:p>
            <a:pPr marL="12700">
              <a:lnSpc>
                <a:spcPct val="100000"/>
              </a:lnSpc>
              <a:spcBef>
                <a:spcPts val="135"/>
              </a:spcBef>
            </a:pPr>
            <a:r>
              <a:rPr sz="1650" dirty="0">
                <a:latin typeface="Symbol"/>
                <a:cs typeface="Symbol"/>
              </a:rPr>
              <a:t></a:t>
            </a:r>
            <a:r>
              <a:rPr sz="1650" spc="-140" dirty="0">
                <a:latin typeface="Times New Roman"/>
                <a:cs typeface="Times New Roman"/>
              </a:rPr>
              <a:t> </a:t>
            </a:r>
            <a:r>
              <a:rPr sz="1650" spc="-35" dirty="0">
                <a:latin typeface="Times New Roman"/>
                <a:cs typeface="Times New Roman"/>
              </a:rPr>
              <a:t>ln</a:t>
            </a:r>
            <a:endParaRPr sz="1650">
              <a:latin typeface="Times New Roman"/>
              <a:cs typeface="Times New Roman"/>
            </a:endParaRPr>
          </a:p>
        </p:txBody>
      </p:sp>
      <p:sp>
        <p:nvSpPr>
          <p:cNvPr id="25" name="object 25"/>
          <p:cNvSpPr txBox="1"/>
          <p:nvPr/>
        </p:nvSpPr>
        <p:spPr>
          <a:xfrm>
            <a:off x="7542386" y="1254174"/>
            <a:ext cx="173990" cy="527050"/>
          </a:xfrm>
          <a:prstGeom prst="rect">
            <a:avLst/>
          </a:prstGeom>
        </p:spPr>
        <p:txBody>
          <a:bodyPr vert="horz" wrap="square" lIns="0" tIns="16510" rIns="0" bIns="0" rtlCol="0">
            <a:spAutoFit/>
          </a:bodyPr>
          <a:lstStyle/>
          <a:p>
            <a:pPr marL="46355">
              <a:lnSpc>
                <a:spcPts val="2885"/>
              </a:lnSpc>
              <a:spcBef>
                <a:spcPts val="130"/>
              </a:spcBef>
            </a:pPr>
            <a:r>
              <a:rPr sz="2500" spc="15" dirty="0">
                <a:latin typeface="Symbol"/>
                <a:cs typeface="Symbol"/>
              </a:rPr>
              <a:t></a:t>
            </a:r>
            <a:endParaRPr sz="2500">
              <a:latin typeface="Symbol"/>
              <a:cs typeface="Symbol"/>
            </a:endParaRPr>
          </a:p>
          <a:p>
            <a:pPr marL="38100">
              <a:lnSpc>
                <a:spcPts val="1025"/>
              </a:lnSpc>
            </a:pPr>
            <a:r>
              <a:rPr sz="950" i="1" spc="-25" dirty="0">
                <a:latin typeface="Times New Roman"/>
                <a:cs typeface="Times New Roman"/>
              </a:rPr>
              <a:t>I</a:t>
            </a:r>
            <a:r>
              <a:rPr sz="1050" spc="-37" baseline="-19841" dirty="0">
                <a:latin typeface="Times New Roman"/>
                <a:cs typeface="Times New Roman"/>
              </a:rPr>
              <a:t>0</a:t>
            </a:r>
            <a:endParaRPr sz="1050" baseline="-19841">
              <a:latin typeface="Times New Roman"/>
              <a:cs typeface="Times New Roman"/>
            </a:endParaRPr>
          </a:p>
        </p:txBody>
      </p:sp>
      <p:sp>
        <p:nvSpPr>
          <p:cNvPr id="26" name="object 26"/>
          <p:cNvSpPr txBox="1"/>
          <p:nvPr/>
        </p:nvSpPr>
        <p:spPr>
          <a:xfrm>
            <a:off x="1021689" y="1833118"/>
            <a:ext cx="71755" cy="226695"/>
          </a:xfrm>
          <a:prstGeom prst="rect">
            <a:avLst/>
          </a:prstGeom>
        </p:spPr>
        <p:txBody>
          <a:bodyPr vert="horz" wrap="square" lIns="0" tIns="15240" rIns="0" bIns="0" rtlCol="0">
            <a:spAutoFit/>
          </a:bodyPr>
          <a:lstStyle/>
          <a:p>
            <a:pPr>
              <a:lnSpc>
                <a:spcPct val="100000"/>
              </a:lnSpc>
              <a:spcBef>
                <a:spcPts val="120"/>
              </a:spcBef>
            </a:pPr>
            <a:r>
              <a:rPr sz="1300" spc="-50" dirty="0">
                <a:latin typeface="Cambria Math"/>
                <a:cs typeface="Cambria Math"/>
              </a:rPr>
              <a:t>𝑖</a:t>
            </a:r>
            <a:endParaRPr sz="1300">
              <a:latin typeface="Cambria Math"/>
              <a:cs typeface="Cambria Math"/>
            </a:endParaRPr>
          </a:p>
        </p:txBody>
      </p:sp>
      <p:sp>
        <p:nvSpPr>
          <p:cNvPr id="27" name="object 27"/>
          <p:cNvSpPr/>
          <p:nvPr/>
        </p:nvSpPr>
        <p:spPr>
          <a:xfrm>
            <a:off x="1521841" y="1705609"/>
            <a:ext cx="355600" cy="156210"/>
          </a:xfrm>
          <a:custGeom>
            <a:avLst/>
            <a:gdLst/>
            <a:ahLst/>
            <a:cxnLst/>
            <a:rect l="l" t="t" r="r" b="b"/>
            <a:pathLst>
              <a:path w="355600" h="156210">
                <a:moveTo>
                  <a:pt x="36576" y="0"/>
                </a:moveTo>
                <a:lnTo>
                  <a:pt x="0" y="0"/>
                </a:lnTo>
                <a:lnTo>
                  <a:pt x="0" y="6350"/>
                </a:lnTo>
                <a:lnTo>
                  <a:pt x="0" y="149860"/>
                </a:lnTo>
                <a:lnTo>
                  <a:pt x="0" y="156210"/>
                </a:lnTo>
                <a:lnTo>
                  <a:pt x="36576" y="156210"/>
                </a:lnTo>
                <a:lnTo>
                  <a:pt x="36576" y="149860"/>
                </a:lnTo>
                <a:lnTo>
                  <a:pt x="13589" y="149860"/>
                </a:lnTo>
                <a:lnTo>
                  <a:pt x="13589" y="6350"/>
                </a:lnTo>
                <a:lnTo>
                  <a:pt x="36576" y="6350"/>
                </a:lnTo>
                <a:lnTo>
                  <a:pt x="36576" y="0"/>
                </a:lnTo>
                <a:close/>
              </a:path>
              <a:path w="355600" h="156210">
                <a:moveTo>
                  <a:pt x="355092" y="0"/>
                </a:moveTo>
                <a:lnTo>
                  <a:pt x="318643" y="0"/>
                </a:lnTo>
                <a:lnTo>
                  <a:pt x="318643" y="6350"/>
                </a:lnTo>
                <a:lnTo>
                  <a:pt x="341503" y="6350"/>
                </a:lnTo>
                <a:lnTo>
                  <a:pt x="341503" y="149860"/>
                </a:lnTo>
                <a:lnTo>
                  <a:pt x="318643" y="149860"/>
                </a:lnTo>
                <a:lnTo>
                  <a:pt x="318643" y="156210"/>
                </a:lnTo>
                <a:lnTo>
                  <a:pt x="355092" y="156210"/>
                </a:lnTo>
                <a:lnTo>
                  <a:pt x="355092" y="149860"/>
                </a:lnTo>
                <a:lnTo>
                  <a:pt x="355092" y="6350"/>
                </a:lnTo>
                <a:lnTo>
                  <a:pt x="355092" y="0"/>
                </a:lnTo>
                <a:close/>
              </a:path>
            </a:pathLst>
          </a:custGeom>
          <a:solidFill>
            <a:srgbClr val="000000"/>
          </a:solidFill>
        </p:spPr>
        <p:txBody>
          <a:bodyPr wrap="square" lIns="0" tIns="0" rIns="0" bIns="0" rtlCol="0"/>
          <a:lstStyle/>
          <a:p>
            <a:endParaRPr/>
          </a:p>
        </p:txBody>
      </p:sp>
      <p:sp>
        <p:nvSpPr>
          <p:cNvPr id="28" name="object 28"/>
          <p:cNvSpPr txBox="1"/>
          <p:nvPr/>
        </p:nvSpPr>
        <p:spPr>
          <a:xfrm>
            <a:off x="1767204" y="1598421"/>
            <a:ext cx="70485" cy="208279"/>
          </a:xfrm>
          <a:prstGeom prst="rect">
            <a:avLst/>
          </a:prstGeom>
        </p:spPr>
        <p:txBody>
          <a:bodyPr vert="horz" wrap="square" lIns="0" tIns="12700" rIns="0" bIns="0" rtlCol="0">
            <a:spAutoFit/>
          </a:bodyPr>
          <a:lstStyle/>
          <a:p>
            <a:pPr>
              <a:lnSpc>
                <a:spcPct val="100000"/>
              </a:lnSpc>
              <a:spcBef>
                <a:spcPts val="100"/>
              </a:spcBef>
            </a:pPr>
            <a:r>
              <a:rPr sz="1200" dirty="0">
                <a:latin typeface="Symbol"/>
                <a:cs typeface="Symbol"/>
              </a:rPr>
              <a:t></a:t>
            </a:r>
            <a:endParaRPr sz="1200">
              <a:latin typeface="Symbol"/>
              <a:cs typeface="Symbol"/>
            </a:endParaRPr>
          </a:p>
        </p:txBody>
      </p:sp>
      <p:sp>
        <p:nvSpPr>
          <p:cNvPr id="29" name="object 29"/>
          <p:cNvSpPr txBox="1"/>
          <p:nvPr/>
        </p:nvSpPr>
        <p:spPr>
          <a:xfrm>
            <a:off x="1550797" y="1900174"/>
            <a:ext cx="193040" cy="226695"/>
          </a:xfrm>
          <a:prstGeom prst="rect">
            <a:avLst/>
          </a:prstGeom>
        </p:spPr>
        <p:txBody>
          <a:bodyPr vert="horz" wrap="square" lIns="0" tIns="15240" rIns="0" bIns="0" rtlCol="0">
            <a:spAutoFit/>
          </a:bodyPr>
          <a:lstStyle/>
          <a:p>
            <a:pPr>
              <a:lnSpc>
                <a:spcPct val="100000"/>
              </a:lnSpc>
              <a:spcBef>
                <a:spcPts val="120"/>
              </a:spcBef>
            </a:pPr>
            <a:r>
              <a:rPr sz="1300" spc="40" dirty="0">
                <a:latin typeface="Cambria Math"/>
                <a:cs typeface="Cambria Math"/>
              </a:rPr>
              <a:t>𝑑𝑡</a:t>
            </a:r>
            <a:endParaRPr sz="1300">
              <a:latin typeface="Cambria Math"/>
              <a:cs typeface="Cambria Math"/>
            </a:endParaRPr>
          </a:p>
        </p:txBody>
      </p:sp>
      <p:sp>
        <p:nvSpPr>
          <p:cNvPr id="30" name="object 30"/>
          <p:cNvSpPr/>
          <p:nvPr/>
        </p:nvSpPr>
        <p:spPr>
          <a:xfrm>
            <a:off x="1391919" y="1892680"/>
            <a:ext cx="501650" cy="15240"/>
          </a:xfrm>
          <a:custGeom>
            <a:avLst/>
            <a:gdLst/>
            <a:ahLst/>
            <a:cxnLst/>
            <a:rect l="l" t="t" r="r" b="b"/>
            <a:pathLst>
              <a:path w="501650" h="15239">
                <a:moveTo>
                  <a:pt x="501395" y="0"/>
                </a:moveTo>
                <a:lnTo>
                  <a:pt x="0" y="0"/>
                </a:lnTo>
                <a:lnTo>
                  <a:pt x="0" y="15239"/>
                </a:lnTo>
                <a:lnTo>
                  <a:pt x="501395" y="15239"/>
                </a:lnTo>
                <a:lnTo>
                  <a:pt x="501395" y="0"/>
                </a:lnTo>
                <a:close/>
              </a:path>
            </a:pathLst>
          </a:custGeom>
          <a:solidFill>
            <a:srgbClr val="000000"/>
          </a:solidFill>
        </p:spPr>
        <p:txBody>
          <a:bodyPr wrap="square" lIns="0" tIns="0" rIns="0" bIns="0" rtlCol="0"/>
          <a:lstStyle/>
          <a:p>
            <a:endParaRPr/>
          </a:p>
        </p:txBody>
      </p:sp>
      <p:sp>
        <p:nvSpPr>
          <p:cNvPr id="31" name="object 31"/>
          <p:cNvSpPr txBox="1"/>
          <p:nvPr/>
        </p:nvSpPr>
        <p:spPr>
          <a:xfrm>
            <a:off x="872845" y="1724914"/>
            <a:ext cx="1288415" cy="299720"/>
          </a:xfrm>
          <a:prstGeom prst="rect">
            <a:avLst/>
          </a:prstGeom>
        </p:spPr>
        <p:txBody>
          <a:bodyPr vert="horz" wrap="square" lIns="0" tIns="12700" rIns="0" bIns="0" rtlCol="0">
            <a:spAutoFit/>
          </a:bodyPr>
          <a:lstStyle/>
          <a:p>
            <a:pPr marL="25400">
              <a:lnSpc>
                <a:spcPct val="100000"/>
              </a:lnSpc>
              <a:spcBef>
                <a:spcPts val="100"/>
              </a:spcBef>
              <a:tabLst>
                <a:tab pos="283845" algn="l"/>
                <a:tab pos="1021715" algn="l"/>
              </a:tabLst>
            </a:pPr>
            <a:r>
              <a:rPr sz="1800" spc="-50" dirty="0">
                <a:latin typeface="Cambria Math"/>
                <a:cs typeface="Cambria Math"/>
              </a:rPr>
              <a:t>𝑣</a:t>
            </a:r>
            <a:r>
              <a:rPr sz="1800" dirty="0">
                <a:latin typeface="Cambria Math"/>
                <a:cs typeface="Cambria Math"/>
              </a:rPr>
              <a:t>	=</a:t>
            </a:r>
            <a:r>
              <a:rPr sz="1800" spc="105" dirty="0">
                <a:latin typeface="Cambria Math"/>
                <a:cs typeface="Cambria Math"/>
              </a:rPr>
              <a:t> </a:t>
            </a:r>
            <a:r>
              <a:rPr sz="1950" spc="120" baseline="44871" dirty="0">
                <a:latin typeface="Cambria Math"/>
                <a:cs typeface="Cambria Math"/>
              </a:rPr>
              <a:t>𝑑</a:t>
            </a:r>
            <a:r>
              <a:rPr sz="1950" spc="315" baseline="44871" dirty="0">
                <a:latin typeface="Cambria Math"/>
                <a:cs typeface="Cambria Math"/>
              </a:rPr>
              <a:t> </a:t>
            </a:r>
            <a:r>
              <a:rPr sz="1950" spc="30" baseline="44871" dirty="0">
                <a:latin typeface="Cambria Math"/>
                <a:cs typeface="Cambria Math"/>
              </a:rPr>
              <a:t>𝑀</a:t>
            </a:r>
            <a:r>
              <a:rPr sz="1575" spc="30" baseline="39682" dirty="0">
                <a:latin typeface="Cambria Math"/>
                <a:cs typeface="Cambria Math"/>
              </a:rPr>
              <a:t>𝑖</a:t>
            </a:r>
            <a:r>
              <a:rPr sz="1575" baseline="39682" dirty="0">
                <a:latin typeface="Cambria Math"/>
                <a:cs typeface="Cambria Math"/>
              </a:rPr>
              <a:t>	</a:t>
            </a:r>
            <a:r>
              <a:rPr sz="1800" spc="-25" dirty="0">
                <a:latin typeface="Calibri"/>
                <a:cs typeface="Calibri"/>
              </a:rPr>
              <a:t>=</a:t>
            </a:r>
            <a:r>
              <a:rPr sz="1800" spc="-25" dirty="0">
                <a:latin typeface="Cambria Math"/>
                <a:cs typeface="Cambria Math"/>
              </a:rPr>
              <a:t>𝑘</a:t>
            </a:r>
            <a:endParaRPr sz="1800">
              <a:latin typeface="Cambria Math"/>
              <a:cs typeface="Cambria Math"/>
            </a:endParaRPr>
          </a:p>
        </p:txBody>
      </p:sp>
      <p:sp>
        <p:nvSpPr>
          <p:cNvPr id="32" name="object 32"/>
          <p:cNvSpPr txBox="1"/>
          <p:nvPr/>
        </p:nvSpPr>
        <p:spPr>
          <a:xfrm>
            <a:off x="2136013" y="1833118"/>
            <a:ext cx="71755" cy="226695"/>
          </a:xfrm>
          <a:prstGeom prst="rect">
            <a:avLst/>
          </a:prstGeom>
        </p:spPr>
        <p:txBody>
          <a:bodyPr vert="horz" wrap="square" lIns="0" tIns="15240" rIns="0" bIns="0" rtlCol="0">
            <a:spAutoFit/>
          </a:bodyPr>
          <a:lstStyle/>
          <a:p>
            <a:pPr>
              <a:lnSpc>
                <a:spcPct val="100000"/>
              </a:lnSpc>
              <a:spcBef>
                <a:spcPts val="120"/>
              </a:spcBef>
            </a:pPr>
            <a:r>
              <a:rPr sz="1300" spc="-50" dirty="0">
                <a:latin typeface="Cambria Math"/>
                <a:cs typeface="Cambria Math"/>
              </a:rPr>
              <a:t>𝑖</a:t>
            </a:r>
            <a:endParaRPr sz="1300">
              <a:latin typeface="Cambria Math"/>
              <a:cs typeface="Cambria Math"/>
            </a:endParaRPr>
          </a:p>
        </p:txBody>
      </p:sp>
      <p:sp>
        <p:nvSpPr>
          <p:cNvPr id="33" name="object 33"/>
          <p:cNvSpPr/>
          <p:nvPr/>
        </p:nvSpPr>
        <p:spPr>
          <a:xfrm>
            <a:off x="2234311" y="1793239"/>
            <a:ext cx="341630" cy="213360"/>
          </a:xfrm>
          <a:custGeom>
            <a:avLst/>
            <a:gdLst/>
            <a:ahLst/>
            <a:cxnLst/>
            <a:rect l="l" t="t" r="r" b="b"/>
            <a:pathLst>
              <a:path w="341630" h="213360">
                <a:moveTo>
                  <a:pt x="49784" y="0"/>
                </a:moveTo>
                <a:lnTo>
                  <a:pt x="0" y="0"/>
                </a:lnTo>
                <a:lnTo>
                  <a:pt x="0" y="8890"/>
                </a:lnTo>
                <a:lnTo>
                  <a:pt x="0" y="204470"/>
                </a:lnTo>
                <a:lnTo>
                  <a:pt x="0" y="213360"/>
                </a:lnTo>
                <a:lnTo>
                  <a:pt x="49784" y="213360"/>
                </a:lnTo>
                <a:lnTo>
                  <a:pt x="49784" y="204470"/>
                </a:lnTo>
                <a:lnTo>
                  <a:pt x="18542" y="204470"/>
                </a:lnTo>
                <a:lnTo>
                  <a:pt x="18542" y="8890"/>
                </a:lnTo>
                <a:lnTo>
                  <a:pt x="49784" y="8890"/>
                </a:lnTo>
                <a:lnTo>
                  <a:pt x="49784" y="0"/>
                </a:lnTo>
                <a:close/>
              </a:path>
              <a:path w="341630" h="213360">
                <a:moveTo>
                  <a:pt x="341503" y="0"/>
                </a:moveTo>
                <a:lnTo>
                  <a:pt x="291719" y="0"/>
                </a:lnTo>
                <a:lnTo>
                  <a:pt x="291719" y="8890"/>
                </a:lnTo>
                <a:lnTo>
                  <a:pt x="322961" y="8890"/>
                </a:lnTo>
                <a:lnTo>
                  <a:pt x="322961" y="204470"/>
                </a:lnTo>
                <a:lnTo>
                  <a:pt x="291719" y="204470"/>
                </a:lnTo>
                <a:lnTo>
                  <a:pt x="291719" y="213360"/>
                </a:lnTo>
                <a:lnTo>
                  <a:pt x="341503" y="213360"/>
                </a:lnTo>
                <a:lnTo>
                  <a:pt x="341503" y="204470"/>
                </a:lnTo>
                <a:lnTo>
                  <a:pt x="341503" y="8890"/>
                </a:lnTo>
                <a:lnTo>
                  <a:pt x="341503" y="0"/>
                </a:lnTo>
                <a:close/>
              </a:path>
            </a:pathLst>
          </a:custGeom>
          <a:solidFill>
            <a:srgbClr val="000000"/>
          </a:solidFill>
        </p:spPr>
        <p:txBody>
          <a:bodyPr wrap="square" lIns="0" tIns="0" rIns="0" bIns="0" rtlCol="0"/>
          <a:lstStyle/>
          <a:p>
            <a:endParaRPr/>
          </a:p>
        </p:txBody>
      </p:sp>
      <p:sp>
        <p:nvSpPr>
          <p:cNvPr id="34" name="object 34"/>
          <p:cNvSpPr txBox="1"/>
          <p:nvPr/>
        </p:nvSpPr>
        <p:spPr>
          <a:xfrm>
            <a:off x="2442336" y="1648714"/>
            <a:ext cx="70485" cy="208279"/>
          </a:xfrm>
          <a:prstGeom prst="rect">
            <a:avLst/>
          </a:prstGeom>
        </p:spPr>
        <p:txBody>
          <a:bodyPr vert="horz" wrap="square" lIns="0" tIns="12700" rIns="0" bIns="0" rtlCol="0">
            <a:spAutoFit/>
          </a:bodyPr>
          <a:lstStyle/>
          <a:p>
            <a:pPr>
              <a:lnSpc>
                <a:spcPct val="100000"/>
              </a:lnSpc>
              <a:spcBef>
                <a:spcPts val="100"/>
              </a:spcBef>
            </a:pPr>
            <a:r>
              <a:rPr sz="1200" dirty="0">
                <a:latin typeface="Symbol"/>
                <a:cs typeface="Symbol"/>
              </a:rPr>
              <a:t></a:t>
            </a:r>
            <a:endParaRPr sz="1200">
              <a:latin typeface="Symbol"/>
              <a:cs typeface="Symbol"/>
            </a:endParaRPr>
          </a:p>
        </p:txBody>
      </p:sp>
      <p:sp>
        <p:nvSpPr>
          <p:cNvPr id="35" name="object 35"/>
          <p:cNvSpPr/>
          <p:nvPr/>
        </p:nvSpPr>
        <p:spPr>
          <a:xfrm>
            <a:off x="2627503" y="1793239"/>
            <a:ext cx="309880" cy="213360"/>
          </a:xfrm>
          <a:custGeom>
            <a:avLst/>
            <a:gdLst/>
            <a:ahLst/>
            <a:cxnLst/>
            <a:rect l="l" t="t" r="r" b="b"/>
            <a:pathLst>
              <a:path w="309880" h="213360">
                <a:moveTo>
                  <a:pt x="49784" y="0"/>
                </a:moveTo>
                <a:lnTo>
                  <a:pt x="0" y="0"/>
                </a:lnTo>
                <a:lnTo>
                  <a:pt x="0" y="8890"/>
                </a:lnTo>
                <a:lnTo>
                  <a:pt x="0" y="204470"/>
                </a:lnTo>
                <a:lnTo>
                  <a:pt x="0" y="213360"/>
                </a:lnTo>
                <a:lnTo>
                  <a:pt x="49784" y="213360"/>
                </a:lnTo>
                <a:lnTo>
                  <a:pt x="49784" y="204470"/>
                </a:lnTo>
                <a:lnTo>
                  <a:pt x="18542" y="204470"/>
                </a:lnTo>
                <a:lnTo>
                  <a:pt x="18542" y="8890"/>
                </a:lnTo>
                <a:lnTo>
                  <a:pt x="49784" y="8890"/>
                </a:lnTo>
                <a:lnTo>
                  <a:pt x="49784" y="0"/>
                </a:lnTo>
                <a:close/>
              </a:path>
              <a:path w="309880" h="213360">
                <a:moveTo>
                  <a:pt x="309499" y="0"/>
                </a:moveTo>
                <a:lnTo>
                  <a:pt x="259715" y="0"/>
                </a:lnTo>
                <a:lnTo>
                  <a:pt x="259715" y="8890"/>
                </a:lnTo>
                <a:lnTo>
                  <a:pt x="290957" y="8890"/>
                </a:lnTo>
                <a:lnTo>
                  <a:pt x="290957" y="204470"/>
                </a:lnTo>
                <a:lnTo>
                  <a:pt x="259715" y="204470"/>
                </a:lnTo>
                <a:lnTo>
                  <a:pt x="259715" y="213360"/>
                </a:lnTo>
                <a:lnTo>
                  <a:pt x="309499" y="213360"/>
                </a:lnTo>
                <a:lnTo>
                  <a:pt x="309499" y="204470"/>
                </a:lnTo>
                <a:lnTo>
                  <a:pt x="309499" y="8890"/>
                </a:lnTo>
                <a:lnTo>
                  <a:pt x="309499" y="0"/>
                </a:lnTo>
                <a:close/>
              </a:path>
            </a:pathLst>
          </a:custGeom>
          <a:solidFill>
            <a:srgbClr val="000000"/>
          </a:solidFill>
        </p:spPr>
        <p:txBody>
          <a:bodyPr wrap="square" lIns="0" tIns="0" rIns="0" bIns="0" rtlCol="0"/>
          <a:lstStyle/>
          <a:p>
            <a:endParaRPr/>
          </a:p>
        </p:txBody>
      </p:sp>
      <p:sp>
        <p:nvSpPr>
          <p:cNvPr id="36" name="object 36"/>
          <p:cNvSpPr txBox="1"/>
          <p:nvPr/>
        </p:nvSpPr>
        <p:spPr>
          <a:xfrm>
            <a:off x="2289936" y="1724914"/>
            <a:ext cx="599440" cy="299720"/>
          </a:xfrm>
          <a:prstGeom prst="rect">
            <a:avLst/>
          </a:prstGeom>
        </p:spPr>
        <p:txBody>
          <a:bodyPr vert="horz" wrap="square" lIns="0" tIns="12700" rIns="0" bIns="0" rtlCol="0">
            <a:spAutoFit/>
          </a:bodyPr>
          <a:lstStyle/>
          <a:p>
            <a:pPr>
              <a:lnSpc>
                <a:spcPct val="100000"/>
              </a:lnSpc>
              <a:spcBef>
                <a:spcPts val="100"/>
              </a:spcBef>
              <a:tabLst>
                <a:tab pos="391160" algn="l"/>
              </a:tabLst>
            </a:pPr>
            <a:r>
              <a:rPr sz="1800" spc="-50" dirty="0">
                <a:latin typeface="Cambria Math"/>
                <a:cs typeface="Cambria Math"/>
              </a:rPr>
              <a:t>𝑅</a:t>
            </a:r>
            <a:r>
              <a:rPr sz="1800" dirty="0">
                <a:latin typeface="Cambria Math"/>
                <a:cs typeface="Cambria Math"/>
              </a:rPr>
              <a:t>	</a:t>
            </a:r>
            <a:r>
              <a:rPr sz="1800" spc="-50" dirty="0">
                <a:latin typeface="Cambria Math"/>
                <a:cs typeface="Cambria Math"/>
              </a:rPr>
              <a:t>𝑀</a:t>
            </a:r>
            <a:endParaRPr sz="1800">
              <a:latin typeface="Cambria Math"/>
              <a:cs typeface="Cambria Math"/>
            </a:endParaRPr>
          </a:p>
        </p:txBody>
      </p:sp>
      <p:sp>
        <p:nvSpPr>
          <p:cNvPr id="37" name="object 37"/>
          <p:cNvSpPr txBox="1"/>
          <p:nvPr/>
        </p:nvSpPr>
        <p:spPr>
          <a:xfrm>
            <a:off x="1092606" y="645414"/>
            <a:ext cx="819785" cy="299720"/>
          </a:xfrm>
          <a:prstGeom prst="rect">
            <a:avLst/>
          </a:prstGeom>
        </p:spPr>
        <p:txBody>
          <a:bodyPr vert="horz" wrap="square" lIns="0" tIns="12700" rIns="0" bIns="0" rtlCol="0">
            <a:spAutoFit/>
          </a:bodyPr>
          <a:lstStyle/>
          <a:p>
            <a:pPr marL="25400">
              <a:lnSpc>
                <a:spcPct val="100000"/>
              </a:lnSpc>
              <a:spcBef>
                <a:spcPts val="100"/>
              </a:spcBef>
            </a:pPr>
            <a:r>
              <a:rPr sz="1800" dirty="0">
                <a:latin typeface="Cambria Math"/>
                <a:cs typeface="Cambria Math"/>
              </a:rPr>
              <a:t>𝐼</a:t>
            </a:r>
            <a:r>
              <a:rPr sz="1800" spc="145" dirty="0">
                <a:latin typeface="Cambria Math"/>
                <a:cs typeface="Cambria Math"/>
              </a:rPr>
              <a:t> </a:t>
            </a:r>
            <a:r>
              <a:rPr sz="1800" dirty="0">
                <a:latin typeface="Cambria Math"/>
                <a:cs typeface="Cambria Math"/>
              </a:rPr>
              <a:t>→</a:t>
            </a:r>
            <a:r>
              <a:rPr sz="1800" spc="110" dirty="0">
                <a:latin typeface="Cambria Math"/>
                <a:cs typeface="Cambria Math"/>
              </a:rPr>
              <a:t> </a:t>
            </a:r>
            <a:r>
              <a:rPr sz="1800" spc="-25" dirty="0">
                <a:latin typeface="Cambria Math"/>
                <a:cs typeface="Cambria Math"/>
              </a:rPr>
              <a:t>2𝑅</a:t>
            </a:r>
            <a:r>
              <a:rPr sz="1800" spc="-37" baseline="25462" dirty="0">
                <a:latin typeface="Symbol"/>
                <a:cs typeface="Symbol"/>
              </a:rPr>
              <a:t></a:t>
            </a:r>
            <a:endParaRPr sz="1800" baseline="25462">
              <a:latin typeface="Symbol"/>
              <a:cs typeface="Symbol"/>
            </a:endParaRPr>
          </a:p>
        </p:txBody>
      </p:sp>
      <p:sp>
        <p:nvSpPr>
          <p:cNvPr id="38" name="object 38"/>
          <p:cNvSpPr/>
          <p:nvPr/>
        </p:nvSpPr>
        <p:spPr>
          <a:xfrm>
            <a:off x="1917573" y="1253489"/>
            <a:ext cx="204470" cy="213360"/>
          </a:xfrm>
          <a:custGeom>
            <a:avLst/>
            <a:gdLst/>
            <a:ahLst/>
            <a:cxnLst/>
            <a:rect l="l" t="t" r="r" b="b"/>
            <a:pathLst>
              <a:path w="204469" h="213359">
                <a:moveTo>
                  <a:pt x="49784" y="0"/>
                </a:moveTo>
                <a:lnTo>
                  <a:pt x="0" y="0"/>
                </a:lnTo>
                <a:lnTo>
                  <a:pt x="0" y="8890"/>
                </a:lnTo>
                <a:lnTo>
                  <a:pt x="0" y="204470"/>
                </a:lnTo>
                <a:lnTo>
                  <a:pt x="0" y="213360"/>
                </a:lnTo>
                <a:lnTo>
                  <a:pt x="49784" y="213360"/>
                </a:lnTo>
                <a:lnTo>
                  <a:pt x="49784" y="204470"/>
                </a:lnTo>
                <a:lnTo>
                  <a:pt x="18542" y="204470"/>
                </a:lnTo>
                <a:lnTo>
                  <a:pt x="18542" y="8890"/>
                </a:lnTo>
                <a:lnTo>
                  <a:pt x="49784" y="8890"/>
                </a:lnTo>
                <a:lnTo>
                  <a:pt x="49784" y="0"/>
                </a:lnTo>
                <a:close/>
              </a:path>
              <a:path w="204469" h="213359">
                <a:moveTo>
                  <a:pt x="204343" y="0"/>
                </a:moveTo>
                <a:lnTo>
                  <a:pt x="154559" y="0"/>
                </a:lnTo>
                <a:lnTo>
                  <a:pt x="154559" y="8890"/>
                </a:lnTo>
                <a:lnTo>
                  <a:pt x="185801" y="8890"/>
                </a:lnTo>
                <a:lnTo>
                  <a:pt x="185801" y="204470"/>
                </a:lnTo>
                <a:lnTo>
                  <a:pt x="154559" y="204470"/>
                </a:lnTo>
                <a:lnTo>
                  <a:pt x="154559" y="213360"/>
                </a:lnTo>
                <a:lnTo>
                  <a:pt x="204343" y="213360"/>
                </a:lnTo>
                <a:lnTo>
                  <a:pt x="204343" y="204470"/>
                </a:lnTo>
                <a:lnTo>
                  <a:pt x="204343" y="8890"/>
                </a:lnTo>
                <a:lnTo>
                  <a:pt x="204343" y="0"/>
                </a:lnTo>
                <a:close/>
              </a:path>
            </a:pathLst>
          </a:custGeom>
          <a:solidFill>
            <a:srgbClr val="000000"/>
          </a:solidFill>
        </p:spPr>
        <p:txBody>
          <a:bodyPr wrap="square" lIns="0" tIns="0" rIns="0" bIns="0" rtlCol="0"/>
          <a:lstStyle/>
          <a:p>
            <a:endParaRPr/>
          </a:p>
        </p:txBody>
      </p:sp>
      <p:sp>
        <p:nvSpPr>
          <p:cNvPr id="39" name="object 39"/>
          <p:cNvSpPr txBox="1"/>
          <p:nvPr/>
        </p:nvSpPr>
        <p:spPr>
          <a:xfrm>
            <a:off x="819810" y="1184859"/>
            <a:ext cx="1278890" cy="300355"/>
          </a:xfrm>
          <a:prstGeom prst="rect">
            <a:avLst/>
          </a:prstGeom>
        </p:spPr>
        <p:txBody>
          <a:bodyPr vert="horz" wrap="square" lIns="0" tIns="12700" rIns="0" bIns="0" rtlCol="0">
            <a:spAutoFit/>
          </a:bodyPr>
          <a:lstStyle/>
          <a:p>
            <a:pPr marL="25400">
              <a:lnSpc>
                <a:spcPct val="100000"/>
              </a:lnSpc>
              <a:spcBef>
                <a:spcPts val="100"/>
              </a:spcBef>
            </a:pPr>
            <a:r>
              <a:rPr sz="1800" dirty="0">
                <a:latin typeface="Cambria Math"/>
                <a:cs typeface="Cambria Math"/>
              </a:rPr>
              <a:t>𝑣</a:t>
            </a:r>
            <a:r>
              <a:rPr sz="1950" baseline="-14957" dirty="0">
                <a:latin typeface="Cambria Math"/>
                <a:cs typeface="Cambria Math"/>
              </a:rPr>
              <a:t>𝑑</a:t>
            </a:r>
            <a:r>
              <a:rPr sz="1950" spc="562" baseline="-14957" dirty="0">
                <a:latin typeface="Cambria Math"/>
                <a:cs typeface="Cambria Math"/>
              </a:rPr>
              <a:t> </a:t>
            </a:r>
            <a:r>
              <a:rPr sz="1800" dirty="0">
                <a:latin typeface="Cambria Math"/>
                <a:cs typeface="Cambria Math"/>
              </a:rPr>
              <a:t>=</a:t>
            </a:r>
            <a:r>
              <a:rPr sz="1800" spc="160" dirty="0">
                <a:latin typeface="Cambria Math"/>
                <a:cs typeface="Cambria Math"/>
              </a:rPr>
              <a:t> </a:t>
            </a:r>
            <a:r>
              <a:rPr sz="1800" dirty="0">
                <a:latin typeface="Cambria Math"/>
                <a:cs typeface="Cambria Math"/>
              </a:rPr>
              <a:t>2𝑓𝑘</a:t>
            </a:r>
            <a:r>
              <a:rPr sz="1950" baseline="-14957" dirty="0">
                <a:latin typeface="Cambria Math"/>
                <a:cs typeface="Cambria Math"/>
              </a:rPr>
              <a:t>𝑑</a:t>
            </a:r>
            <a:r>
              <a:rPr sz="1950" spc="179" baseline="-14957" dirty="0">
                <a:latin typeface="Cambria Math"/>
                <a:cs typeface="Cambria Math"/>
              </a:rPr>
              <a:t>  </a:t>
            </a:r>
            <a:r>
              <a:rPr sz="1800" spc="-50" dirty="0">
                <a:latin typeface="Cambria Math"/>
                <a:cs typeface="Cambria Math"/>
              </a:rPr>
              <a:t>𝐼</a:t>
            </a:r>
            <a:endParaRPr sz="1800">
              <a:latin typeface="Cambria Math"/>
              <a:cs typeface="Cambria Math"/>
            </a:endParaRPr>
          </a:p>
        </p:txBody>
      </p:sp>
      <p:sp>
        <p:nvSpPr>
          <p:cNvPr id="40" name="object 40"/>
          <p:cNvSpPr/>
          <p:nvPr/>
        </p:nvSpPr>
        <p:spPr>
          <a:xfrm>
            <a:off x="1145692" y="3356978"/>
            <a:ext cx="452755" cy="369570"/>
          </a:xfrm>
          <a:custGeom>
            <a:avLst/>
            <a:gdLst/>
            <a:ahLst/>
            <a:cxnLst/>
            <a:rect l="l" t="t" r="r" b="b"/>
            <a:pathLst>
              <a:path w="452755" h="369570">
                <a:moveTo>
                  <a:pt x="452716" y="0"/>
                </a:moveTo>
                <a:lnTo>
                  <a:pt x="0" y="0"/>
                </a:lnTo>
                <a:lnTo>
                  <a:pt x="0" y="369328"/>
                </a:lnTo>
                <a:lnTo>
                  <a:pt x="452716" y="369328"/>
                </a:lnTo>
                <a:lnTo>
                  <a:pt x="452716" y="0"/>
                </a:lnTo>
                <a:close/>
              </a:path>
            </a:pathLst>
          </a:custGeom>
          <a:solidFill>
            <a:srgbClr val="FFFFFF"/>
          </a:solidFill>
        </p:spPr>
        <p:txBody>
          <a:bodyPr wrap="square" lIns="0" tIns="0" rIns="0" bIns="0" rtlCol="0"/>
          <a:lstStyle/>
          <a:p>
            <a:endParaRPr/>
          </a:p>
        </p:txBody>
      </p:sp>
      <p:sp>
        <p:nvSpPr>
          <p:cNvPr id="41" name="object 41"/>
          <p:cNvSpPr/>
          <p:nvPr/>
        </p:nvSpPr>
        <p:spPr>
          <a:xfrm>
            <a:off x="2123694" y="4499851"/>
            <a:ext cx="452755" cy="369570"/>
          </a:xfrm>
          <a:custGeom>
            <a:avLst/>
            <a:gdLst/>
            <a:ahLst/>
            <a:cxnLst/>
            <a:rect l="l" t="t" r="r" b="b"/>
            <a:pathLst>
              <a:path w="452755" h="369570">
                <a:moveTo>
                  <a:pt x="452716" y="0"/>
                </a:moveTo>
                <a:lnTo>
                  <a:pt x="0" y="0"/>
                </a:lnTo>
                <a:lnTo>
                  <a:pt x="0" y="369328"/>
                </a:lnTo>
                <a:lnTo>
                  <a:pt x="452716" y="369328"/>
                </a:lnTo>
                <a:lnTo>
                  <a:pt x="452716" y="0"/>
                </a:lnTo>
                <a:close/>
              </a:path>
            </a:pathLst>
          </a:custGeom>
          <a:solidFill>
            <a:srgbClr val="FFFFFF"/>
          </a:solidFill>
        </p:spPr>
        <p:txBody>
          <a:bodyPr wrap="square" lIns="0" tIns="0" rIns="0" bIns="0" rtlCol="0"/>
          <a:lstStyle/>
          <a:p>
            <a:endParaRPr/>
          </a:p>
        </p:txBody>
      </p:sp>
      <p:graphicFrame>
        <p:nvGraphicFramePr>
          <p:cNvPr id="42" name="object 42"/>
          <p:cNvGraphicFramePr>
            <a:graphicFrameLocks noGrp="1"/>
          </p:cNvGraphicFramePr>
          <p:nvPr/>
        </p:nvGraphicFramePr>
        <p:xfrm>
          <a:off x="520865" y="2696210"/>
          <a:ext cx="8318499" cy="3643629"/>
        </p:xfrm>
        <a:graphic>
          <a:graphicData uri="http://schemas.openxmlformats.org/drawingml/2006/table">
            <a:tbl>
              <a:tblPr firstRow="1" bandRow="1">
                <a:tableStyleId>{2D5ABB26-0587-4C30-8999-92F81FD0307C}</a:tableStyleId>
              </a:tblPr>
              <a:tblGrid>
                <a:gridCol w="2376805">
                  <a:extLst>
                    <a:ext uri="{9D8B030D-6E8A-4147-A177-3AD203B41FA5}">
                      <a16:colId xmlns:a16="http://schemas.microsoft.com/office/drawing/2014/main" val="20000"/>
                    </a:ext>
                  </a:extLst>
                </a:gridCol>
                <a:gridCol w="1771015">
                  <a:extLst>
                    <a:ext uri="{9D8B030D-6E8A-4147-A177-3AD203B41FA5}">
                      <a16:colId xmlns:a16="http://schemas.microsoft.com/office/drawing/2014/main" val="20001"/>
                    </a:ext>
                  </a:extLst>
                </a:gridCol>
                <a:gridCol w="1328420">
                  <a:extLst>
                    <a:ext uri="{9D8B030D-6E8A-4147-A177-3AD203B41FA5}">
                      <a16:colId xmlns:a16="http://schemas.microsoft.com/office/drawing/2014/main" val="20002"/>
                    </a:ext>
                  </a:extLst>
                </a:gridCol>
                <a:gridCol w="1511934">
                  <a:extLst>
                    <a:ext uri="{9D8B030D-6E8A-4147-A177-3AD203B41FA5}">
                      <a16:colId xmlns:a16="http://schemas.microsoft.com/office/drawing/2014/main" val="20003"/>
                    </a:ext>
                  </a:extLst>
                </a:gridCol>
                <a:gridCol w="1330325">
                  <a:extLst>
                    <a:ext uri="{9D8B030D-6E8A-4147-A177-3AD203B41FA5}">
                      <a16:colId xmlns:a16="http://schemas.microsoft.com/office/drawing/2014/main" val="20004"/>
                    </a:ext>
                  </a:extLst>
                </a:gridCol>
              </a:tblGrid>
              <a:tr h="556260">
                <a:tc gridSpan="3">
                  <a:txBody>
                    <a:bodyPr/>
                    <a:lstStyle/>
                    <a:p>
                      <a:pPr marR="11430" algn="r">
                        <a:lnSpc>
                          <a:spcPct val="100000"/>
                        </a:lnSpc>
                        <a:spcBef>
                          <a:spcPts val="1380"/>
                        </a:spcBef>
                      </a:pPr>
                      <a:r>
                        <a:rPr sz="1800" i="1" dirty="0">
                          <a:latin typeface="Calibri"/>
                          <a:cs typeface="Calibri"/>
                        </a:rPr>
                        <a:t>k</a:t>
                      </a:r>
                      <a:r>
                        <a:rPr sz="1800" i="1" baseline="-20833" dirty="0">
                          <a:latin typeface="Calibri"/>
                          <a:cs typeface="Calibri"/>
                        </a:rPr>
                        <a:t>d</a:t>
                      </a:r>
                      <a:r>
                        <a:rPr sz="1800" i="1" spc="142" baseline="-20833" dirty="0">
                          <a:latin typeface="Calibri"/>
                          <a:cs typeface="Calibri"/>
                        </a:rPr>
                        <a:t> </a:t>
                      </a:r>
                      <a:r>
                        <a:rPr sz="1800" spc="-10" dirty="0">
                          <a:latin typeface="Calibri"/>
                          <a:cs typeface="Calibri"/>
                        </a:rPr>
                        <a:t>(sec</a:t>
                      </a:r>
                      <a:r>
                        <a:rPr sz="1800" spc="-15" baseline="25462" dirty="0">
                          <a:latin typeface="Calibri"/>
                          <a:cs typeface="Calibri"/>
                        </a:rPr>
                        <a:t>-</a:t>
                      </a:r>
                      <a:r>
                        <a:rPr sz="1800" spc="-37" baseline="25462" dirty="0">
                          <a:latin typeface="Calibri"/>
                          <a:cs typeface="Calibri"/>
                        </a:rPr>
                        <a:t>1</a:t>
                      </a:r>
                      <a:r>
                        <a:rPr sz="1800" spc="-25" dirty="0">
                          <a:latin typeface="Calibri"/>
                          <a:cs typeface="Calibri"/>
                        </a:rPr>
                        <a:t>)</a:t>
                      </a:r>
                      <a:endParaRPr sz="1800">
                        <a:latin typeface="Calibri"/>
                        <a:cs typeface="Calibri"/>
                      </a:endParaRPr>
                    </a:p>
                  </a:txBody>
                  <a:tcPr marL="0" marR="0" marT="175260" marB="0">
                    <a:lnL w="28575">
                      <a:solidFill>
                        <a:srgbClr val="385D89"/>
                      </a:solidFill>
                      <a:prstDash val="solid"/>
                    </a:lnL>
                    <a:lnR w="9525">
                      <a:solidFill>
                        <a:srgbClr val="497DBA"/>
                      </a:solidFill>
                      <a:prstDash val="solid"/>
                    </a:lnR>
                    <a:lnT w="28575">
                      <a:solidFill>
                        <a:srgbClr val="385D89"/>
                      </a:solidFill>
                      <a:prstDash val="solid"/>
                    </a:lnT>
                    <a:lnB w="28575">
                      <a:solidFill>
                        <a:srgbClr val="385D89"/>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106045">
                        <a:lnSpc>
                          <a:spcPct val="100000"/>
                        </a:lnSpc>
                        <a:spcBef>
                          <a:spcPts val="1380"/>
                        </a:spcBef>
                      </a:pPr>
                      <a:r>
                        <a:rPr sz="1800" spc="-10" dirty="0">
                          <a:latin typeface="Calibri"/>
                          <a:cs typeface="Calibri"/>
                        </a:rPr>
                        <a:t>E</a:t>
                      </a:r>
                      <a:r>
                        <a:rPr sz="1800" spc="-15" baseline="-20833" dirty="0">
                          <a:latin typeface="Calibri"/>
                          <a:cs typeface="Calibri"/>
                        </a:rPr>
                        <a:t>d</a:t>
                      </a:r>
                      <a:r>
                        <a:rPr sz="1800" spc="-10" dirty="0">
                          <a:latin typeface="Calibri"/>
                          <a:cs typeface="Calibri"/>
                        </a:rPr>
                        <a:t>*</a:t>
                      </a:r>
                      <a:r>
                        <a:rPr sz="1800" spc="-95" dirty="0">
                          <a:latin typeface="Calibri"/>
                          <a:cs typeface="Calibri"/>
                        </a:rPr>
                        <a:t> </a:t>
                      </a:r>
                      <a:r>
                        <a:rPr sz="1800" spc="-10" dirty="0">
                          <a:latin typeface="Calibri"/>
                          <a:cs typeface="Calibri"/>
                        </a:rPr>
                        <a:t>(kJmol</a:t>
                      </a:r>
                      <a:r>
                        <a:rPr sz="1800" spc="-15" baseline="25462" dirty="0">
                          <a:latin typeface="Calibri"/>
                          <a:cs typeface="Calibri"/>
                        </a:rPr>
                        <a:t>-</a:t>
                      </a:r>
                      <a:r>
                        <a:rPr sz="1800" spc="-37" baseline="25462" dirty="0">
                          <a:latin typeface="Calibri"/>
                          <a:cs typeface="Calibri"/>
                        </a:rPr>
                        <a:t>1)</a:t>
                      </a:r>
                      <a:endParaRPr sz="1800" baseline="25462">
                        <a:latin typeface="Calibri"/>
                        <a:cs typeface="Calibri"/>
                      </a:endParaRPr>
                    </a:p>
                  </a:txBody>
                  <a:tcPr marL="0" marR="0" marT="175260" marB="0">
                    <a:lnL w="9525">
                      <a:solidFill>
                        <a:srgbClr val="497DBA"/>
                      </a:solidFill>
                      <a:prstDash val="solid"/>
                    </a:lnL>
                    <a:lnR w="9525">
                      <a:solidFill>
                        <a:srgbClr val="497DBA"/>
                      </a:solidFill>
                      <a:prstDash val="solid"/>
                    </a:lnR>
                    <a:lnT w="28575">
                      <a:solidFill>
                        <a:srgbClr val="385D89"/>
                      </a:solidFill>
                      <a:prstDash val="solid"/>
                    </a:lnT>
                    <a:lnB w="28575">
                      <a:solidFill>
                        <a:srgbClr val="385D89"/>
                      </a:solidFill>
                      <a:prstDash val="solid"/>
                    </a:lnB>
                  </a:tcPr>
                </a:tc>
                <a:tc>
                  <a:txBody>
                    <a:bodyPr/>
                    <a:lstStyle/>
                    <a:p>
                      <a:pPr marL="422909">
                        <a:lnSpc>
                          <a:spcPct val="100000"/>
                        </a:lnSpc>
                        <a:spcBef>
                          <a:spcPts val="1380"/>
                        </a:spcBef>
                      </a:pPr>
                      <a:r>
                        <a:rPr sz="1800" spc="-10" dirty="0">
                          <a:latin typeface="Calibri"/>
                          <a:cs typeface="Calibri"/>
                        </a:rPr>
                        <a:t>T(°C)</a:t>
                      </a:r>
                      <a:endParaRPr sz="1800">
                        <a:latin typeface="Calibri"/>
                        <a:cs typeface="Calibri"/>
                      </a:endParaRPr>
                    </a:p>
                  </a:txBody>
                  <a:tcPr marL="0" marR="0" marT="175260" marB="0">
                    <a:lnL w="9525">
                      <a:solidFill>
                        <a:srgbClr val="497DBA"/>
                      </a:solidFill>
                      <a:prstDash val="solid"/>
                    </a:lnL>
                    <a:lnR w="28575">
                      <a:solidFill>
                        <a:srgbClr val="385D89"/>
                      </a:solidFill>
                      <a:prstDash val="solid"/>
                    </a:lnR>
                    <a:lnT w="28575">
                      <a:solidFill>
                        <a:srgbClr val="385D89"/>
                      </a:solidFill>
                      <a:prstDash val="solid"/>
                    </a:lnT>
                    <a:lnB w="28575">
                      <a:solidFill>
                        <a:srgbClr val="385D89"/>
                      </a:solidFill>
                      <a:prstDash val="solid"/>
                    </a:lnB>
                  </a:tcPr>
                </a:tc>
                <a:extLst>
                  <a:ext uri="{0D108BD9-81ED-4DB2-BD59-A6C34878D82A}">
                    <a16:rowId xmlns:a16="http://schemas.microsoft.com/office/drawing/2014/main" val="10000"/>
                  </a:ext>
                </a:extLst>
              </a:tr>
              <a:tr h="340995">
                <a:tc>
                  <a:txBody>
                    <a:bodyPr/>
                    <a:lstStyle/>
                    <a:p>
                      <a:pPr marL="95250">
                        <a:lnSpc>
                          <a:spcPct val="100000"/>
                        </a:lnSpc>
                        <a:spcBef>
                          <a:spcPts val="240"/>
                        </a:spcBef>
                      </a:pPr>
                      <a:r>
                        <a:rPr sz="1800" spc="-20" dirty="0">
                          <a:latin typeface="Calibri"/>
                          <a:cs typeface="Calibri"/>
                        </a:rPr>
                        <a:t>AIBN</a:t>
                      </a:r>
                      <a:endParaRPr sz="1800">
                        <a:latin typeface="Calibri"/>
                        <a:cs typeface="Calibri"/>
                      </a:endParaRPr>
                    </a:p>
                  </a:txBody>
                  <a:tcPr marL="0" marR="0" marT="30480" marB="0">
                    <a:lnL w="38100">
                      <a:solidFill>
                        <a:srgbClr val="385D89"/>
                      </a:solidFill>
                      <a:prstDash val="solid"/>
                    </a:lnL>
                    <a:lnT w="28575">
                      <a:solidFill>
                        <a:srgbClr val="385D89"/>
                      </a:solidFill>
                      <a:prstDash val="solid"/>
                    </a:lnT>
                  </a:tcPr>
                </a:tc>
                <a:tc>
                  <a:txBody>
                    <a:bodyPr/>
                    <a:lstStyle/>
                    <a:p>
                      <a:pPr marL="462280">
                        <a:lnSpc>
                          <a:spcPct val="100000"/>
                        </a:lnSpc>
                        <a:spcBef>
                          <a:spcPts val="240"/>
                        </a:spcBef>
                      </a:pPr>
                      <a:r>
                        <a:rPr sz="1800" spc="-10" dirty="0">
                          <a:latin typeface="Calibri"/>
                          <a:cs typeface="Calibri"/>
                        </a:rPr>
                        <a:t>benzene</a:t>
                      </a:r>
                      <a:endParaRPr sz="1800">
                        <a:latin typeface="Calibri"/>
                        <a:cs typeface="Calibri"/>
                      </a:endParaRPr>
                    </a:p>
                  </a:txBody>
                  <a:tcPr marL="0" marR="0" marT="30480" marB="0">
                    <a:lnT w="28575">
                      <a:solidFill>
                        <a:srgbClr val="385D89"/>
                      </a:solidFill>
                      <a:prstDash val="solid"/>
                    </a:lnT>
                  </a:tcPr>
                </a:tc>
                <a:tc>
                  <a:txBody>
                    <a:bodyPr/>
                    <a:lstStyle/>
                    <a:p>
                      <a:pPr marR="43180" algn="r">
                        <a:lnSpc>
                          <a:spcPct val="100000"/>
                        </a:lnSpc>
                        <a:spcBef>
                          <a:spcPts val="240"/>
                        </a:spcBef>
                      </a:pPr>
                      <a:r>
                        <a:rPr sz="1800" dirty="0">
                          <a:latin typeface="Calibri"/>
                          <a:cs typeface="Calibri"/>
                        </a:rPr>
                        <a:t>3.17 e-</a:t>
                      </a:r>
                      <a:r>
                        <a:rPr sz="1800" spc="-50" dirty="0">
                          <a:latin typeface="Calibri"/>
                          <a:cs typeface="Calibri"/>
                        </a:rPr>
                        <a:t>5</a:t>
                      </a:r>
                      <a:endParaRPr sz="1800">
                        <a:latin typeface="Calibri"/>
                        <a:cs typeface="Calibri"/>
                      </a:endParaRPr>
                    </a:p>
                  </a:txBody>
                  <a:tcPr marL="0" marR="0" marT="30480" marB="0">
                    <a:lnR w="9525">
                      <a:solidFill>
                        <a:srgbClr val="497DBA"/>
                      </a:solidFill>
                      <a:prstDash val="solid"/>
                    </a:lnR>
                    <a:lnT w="28575">
                      <a:solidFill>
                        <a:srgbClr val="385D89"/>
                      </a:solidFill>
                      <a:prstDash val="solid"/>
                    </a:lnT>
                  </a:tcPr>
                </a:tc>
                <a:tc>
                  <a:txBody>
                    <a:bodyPr/>
                    <a:lstStyle/>
                    <a:p>
                      <a:pPr marL="106045">
                        <a:lnSpc>
                          <a:spcPct val="100000"/>
                        </a:lnSpc>
                        <a:spcBef>
                          <a:spcPts val="240"/>
                        </a:spcBef>
                      </a:pPr>
                      <a:r>
                        <a:rPr sz="1800" spc="-10" dirty="0">
                          <a:latin typeface="Calibri"/>
                          <a:cs typeface="Calibri"/>
                        </a:rPr>
                        <a:t>123.4</a:t>
                      </a:r>
                      <a:endParaRPr sz="1800">
                        <a:latin typeface="Calibri"/>
                        <a:cs typeface="Calibri"/>
                      </a:endParaRPr>
                    </a:p>
                  </a:txBody>
                  <a:tcPr marL="0" marR="0" marT="30480" marB="0">
                    <a:lnL w="9525">
                      <a:solidFill>
                        <a:srgbClr val="497DBA"/>
                      </a:solidFill>
                      <a:prstDash val="solid"/>
                    </a:lnL>
                    <a:lnR w="9525">
                      <a:solidFill>
                        <a:srgbClr val="497DBA"/>
                      </a:solidFill>
                      <a:prstDash val="solid"/>
                    </a:lnR>
                    <a:lnT w="28575">
                      <a:solidFill>
                        <a:srgbClr val="385D89"/>
                      </a:solidFill>
                      <a:prstDash val="solid"/>
                    </a:lnT>
                  </a:tcPr>
                </a:tc>
                <a:tc>
                  <a:txBody>
                    <a:bodyPr/>
                    <a:lstStyle/>
                    <a:p>
                      <a:pPr marL="422909">
                        <a:lnSpc>
                          <a:spcPct val="100000"/>
                        </a:lnSpc>
                        <a:spcBef>
                          <a:spcPts val="240"/>
                        </a:spcBef>
                      </a:pPr>
                      <a:r>
                        <a:rPr sz="1800" spc="-25" dirty="0">
                          <a:latin typeface="Calibri"/>
                          <a:cs typeface="Calibri"/>
                        </a:rPr>
                        <a:t>70</a:t>
                      </a:r>
                      <a:endParaRPr sz="1800">
                        <a:latin typeface="Calibri"/>
                        <a:cs typeface="Calibri"/>
                      </a:endParaRPr>
                    </a:p>
                  </a:txBody>
                  <a:tcPr marL="0" marR="0" marT="30480" marB="0">
                    <a:lnL w="9525">
                      <a:solidFill>
                        <a:srgbClr val="497DBA"/>
                      </a:solidFill>
                      <a:prstDash val="solid"/>
                    </a:lnL>
                    <a:lnR w="38100">
                      <a:solidFill>
                        <a:srgbClr val="385D89"/>
                      </a:solidFill>
                      <a:prstDash val="solid"/>
                    </a:lnR>
                    <a:lnT w="28575">
                      <a:solidFill>
                        <a:srgbClr val="385D89"/>
                      </a:solidFill>
                      <a:prstDash val="solid"/>
                    </a:lnT>
                  </a:tcPr>
                </a:tc>
                <a:extLst>
                  <a:ext uri="{0D108BD9-81ED-4DB2-BD59-A6C34878D82A}">
                    <a16:rowId xmlns:a16="http://schemas.microsoft.com/office/drawing/2014/main" val="10001"/>
                  </a:ext>
                </a:extLst>
              </a:tr>
              <a:tr h="167005">
                <a:tc>
                  <a:txBody>
                    <a:bodyPr/>
                    <a:lstStyle/>
                    <a:p>
                      <a:pPr marL="93980">
                        <a:lnSpc>
                          <a:spcPts val="1220"/>
                        </a:lnSpc>
                      </a:pPr>
                      <a:r>
                        <a:rPr sz="1200" dirty="0">
                          <a:latin typeface="Calibri"/>
                          <a:cs typeface="Calibri"/>
                        </a:rPr>
                        <a:t>(2,2’-</a:t>
                      </a:r>
                      <a:r>
                        <a:rPr sz="1200" spc="-10" dirty="0">
                          <a:latin typeface="Calibri"/>
                          <a:cs typeface="Calibri"/>
                        </a:rPr>
                        <a:t>azo-</a:t>
                      </a:r>
                      <a:r>
                        <a:rPr sz="1200" dirty="0">
                          <a:latin typeface="Calibri"/>
                          <a:cs typeface="Calibri"/>
                        </a:rPr>
                        <a:t>bis-</a:t>
                      </a:r>
                      <a:r>
                        <a:rPr sz="1200" spc="-10" dirty="0">
                          <a:latin typeface="Calibri"/>
                          <a:cs typeface="Calibri"/>
                        </a:rPr>
                        <a:t>isobutirronitrile)</a:t>
                      </a:r>
                      <a:endParaRPr sz="1200">
                        <a:latin typeface="Calibri"/>
                        <a:cs typeface="Calibri"/>
                      </a:endParaRPr>
                    </a:p>
                  </a:txBody>
                  <a:tcPr marL="0" marR="0" marT="0" marB="0">
                    <a:lnL w="38100">
                      <a:solidFill>
                        <a:srgbClr val="385D89"/>
                      </a:solidFill>
                      <a:prstDash val="solid"/>
                    </a:lnL>
                  </a:tcPr>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lnR w="9525">
                      <a:solidFill>
                        <a:srgbClr val="497DBA"/>
                      </a:solidFill>
                      <a:prstDash val="solid"/>
                    </a:lnR>
                  </a:tcPr>
                </a:tc>
                <a:tc>
                  <a:txBody>
                    <a:bodyPr/>
                    <a:lstStyle/>
                    <a:p>
                      <a:pPr>
                        <a:lnSpc>
                          <a:spcPct val="100000"/>
                        </a:lnSpc>
                      </a:pPr>
                      <a:endParaRPr sz="900">
                        <a:latin typeface="Times New Roman"/>
                        <a:cs typeface="Times New Roman"/>
                      </a:endParaRPr>
                    </a:p>
                  </a:txBody>
                  <a:tcPr marL="0" marR="0" marT="0" marB="0">
                    <a:lnL w="9525">
                      <a:solidFill>
                        <a:srgbClr val="497DBA"/>
                      </a:solidFill>
                      <a:prstDash val="solid"/>
                    </a:lnL>
                    <a:lnR w="9525">
                      <a:solidFill>
                        <a:srgbClr val="497DBA"/>
                      </a:solidFill>
                      <a:prstDash val="solid"/>
                    </a:lnR>
                  </a:tcPr>
                </a:tc>
                <a:tc>
                  <a:txBody>
                    <a:bodyPr/>
                    <a:lstStyle/>
                    <a:p>
                      <a:pPr>
                        <a:lnSpc>
                          <a:spcPct val="100000"/>
                        </a:lnSpc>
                      </a:pPr>
                      <a:endParaRPr sz="900">
                        <a:latin typeface="Times New Roman"/>
                        <a:cs typeface="Times New Roman"/>
                      </a:endParaRPr>
                    </a:p>
                  </a:txBody>
                  <a:tcPr marL="0" marR="0" marT="0" marB="0">
                    <a:lnL w="9525">
                      <a:solidFill>
                        <a:srgbClr val="497DBA"/>
                      </a:solidFill>
                      <a:prstDash val="solid"/>
                    </a:lnL>
                    <a:lnR w="38100">
                      <a:solidFill>
                        <a:srgbClr val="385D89"/>
                      </a:solidFill>
                      <a:prstDash val="solid"/>
                    </a:lnR>
                  </a:tcPr>
                </a:tc>
                <a:extLst>
                  <a:ext uri="{0D108BD9-81ED-4DB2-BD59-A6C34878D82A}">
                    <a16:rowId xmlns:a16="http://schemas.microsoft.com/office/drawing/2014/main" val="10002"/>
                  </a:ext>
                </a:extLst>
              </a:tr>
              <a:tr h="328295">
                <a:tc>
                  <a:txBody>
                    <a:bodyPr/>
                    <a:lstStyle/>
                    <a:p>
                      <a:pPr>
                        <a:lnSpc>
                          <a:spcPct val="100000"/>
                        </a:lnSpc>
                      </a:pPr>
                      <a:endParaRPr sz="1600">
                        <a:latin typeface="Times New Roman"/>
                        <a:cs typeface="Times New Roman"/>
                      </a:endParaRPr>
                    </a:p>
                  </a:txBody>
                  <a:tcPr marL="0" marR="0" marT="0" marB="0">
                    <a:lnL w="38100">
                      <a:solidFill>
                        <a:srgbClr val="385D89"/>
                      </a:solidFill>
                      <a:prstDash val="solid"/>
                    </a:lnL>
                  </a:tcPr>
                </a:tc>
                <a:tc>
                  <a:txBody>
                    <a:bodyPr/>
                    <a:lstStyle/>
                    <a:p>
                      <a:pPr marL="462280">
                        <a:lnSpc>
                          <a:spcPts val="1630"/>
                        </a:lnSpc>
                      </a:pPr>
                      <a:r>
                        <a:rPr sz="1800" spc="-20" dirty="0">
                          <a:latin typeface="Calibri"/>
                          <a:cs typeface="Calibri"/>
                        </a:rPr>
                        <a:t>CCl</a:t>
                      </a:r>
                      <a:r>
                        <a:rPr sz="1800" spc="-30" baseline="-20833" dirty="0">
                          <a:latin typeface="Calibri"/>
                          <a:cs typeface="Calibri"/>
                        </a:rPr>
                        <a:t>4</a:t>
                      </a:r>
                      <a:endParaRPr sz="1800" baseline="-20833">
                        <a:latin typeface="Calibri"/>
                        <a:cs typeface="Calibri"/>
                      </a:endParaRPr>
                    </a:p>
                  </a:txBody>
                  <a:tcPr marL="0" marR="0" marT="0" marB="0"/>
                </a:tc>
                <a:tc>
                  <a:txBody>
                    <a:bodyPr/>
                    <a:lstStyle/>
                    <a:p>
                      <a:pPr marR="43180" algn="r">
                        <a:lnSpc>
                          <a:spcPts val="1630"/>
                        </a:lnSpc>
                      </a:pPr>
                      <a:r>
                        <a:rPr sz="1800" dirty="0">
                          <a:latin typeface="Calibri"/>
                          <a:cs typeface="Calibri"/>
                        </a:rPr>
                        <a:t>2.15 e-</a:t>
                      </a:r>
                      <a:r>
                        <a:rPr sz="1800" spc="-50" dirty="0">
                          <a:latin typeface="Calibri"/>
                          <a:cs typeface="Calibri"/>
                        </a:rPr>
                        <a:t>7</a:t>
                      </a:r>
                      <a:endParaRPr sz="1800">
                        <a:latin typeface="Calibri"/>
                        <a:cs typeface="Calibri"/>
                      </a:endParaRPr>
                    </a:p>
                  </a:txBody>
                  <a:tcPr marL="0" marR="0" marT="0" marB="0">
                    <a:lnR w="9525">
                      <a:solidFill>
                        <a:srgbClr val="497DBA"/>
                      </a:solidFill>
                      <a:prstDash val="solid"/>
                    </a:lnR>
                  </a:tcPr>
                </a:tc>
                <a:tc>
                  <a:txBody>
                    <a:bodyPr/>
                    <a:lstStyle/>
                    <a:p>
                      <a:pPr marL="106045">
                        <a:lnSpc>
                          <a:spcPts val="1630"/>
                        </a:lnSpc>
                      </a:pPr>
                      <a:r>
                        <a:rPr sz="1800" spc="-10" dirty="0">
                          <a:latin typeface="Calibri"/>
                          <a:cs typeface="Calibri"/>
                        </a:rPr>
                        <a:t>128.4</a:t>
                      </a:r>
                      <a:endParaRPr sz="1800">
                        <a:latin typeface="Calibri"/>
                        <a:cs typeface="Calibri"/>
                      </a:endParaRPr>
                    </a:p>
                  </a:txBody>
                  <a:tcPr marL="0" marR="0" marT="0" marB="0">
                    <a:lnL w="9525">
                      <a:solidFill>
                        <a:srgbClr val="497DBA"/>
                      </a:solidFill>
                      <a:prstDash val="solid"/>
                    </a:lnL>
                    <a:lnR w="9525">
                      <a:solidFill>
                        <a:srgbClr val="497DBA"/>
                      </a:solidFill>
                      <a:prstDash val="solid"/>
                    </a:lnR>
                  </a:tcPr>
                </a:tc>
                <a:tc>
                  <a:txBody>
                    <a:bodyPr/>
                    <a:lstStyle/>
                    <a:p>
                      <a:pPr marL="422909">
                        <a:lnSpc>
                          <a:spcPts val="1630"/>
                        </a:lnSpc>
                      </a:pPr>
                      <a:r>
                        <a:rPr sz="1800" spc="-25" dirty="0">
                          <a:latin typeface="Calibri"/>
                          <a:cs typeface="Calibri"/>
                        </a:rPr>
                        <a:t>40</a:t>
                      </a:r>
                      <a:endParaRPr sz="1800">
                        <a:latin typeface="Calibri"/>
                        <a:cs typeface="Calibri"/>
                      </a:endParaRPr>
                    </a:p>
                  </a:txBody>
                  <a:tcPr marL="0" marR="0" marT="0" marB="0">
                    <a:lnL w="9525">
                      <a:solidFill>
                        <a:srgbClr val="497DBA"/>
                      </a:solidFill>
                      <a:prstDash val="solid"/>
                    </a:lnL>
                    <a:lnR w="38100">
                      <a:solidFill>
                        <a:srgbClr val="385D89"/>
                      </a:solidFill>
                      <a:prstDash val="solid"/>
                    </a:lnR>
                  </a:tcPr>
                </a:tc>
                <a:extLst>
                  <a:ext uri="{0D108BD9-81ED-4DB2-BD59-A6C34878D82A}">
                    <a16:rowId xmlns:a16="http://schemas.microsoft.com/office/drawing/2014/main" val="10003"/>
                  </a:ext>
                </a:extLst>
              </a:tr>
              <a:tr h="400685">
                <a:tc>
                  <a:txBody>
                    <a:bodyPr/>
                    <a:lstStyle/>
                    <a:p>
                      <a:pPr>
                        <a:lnSpc>
                          <a:spcPct val="100000"/>
                        </a:lnSpc>
                      </a:pPr>
                      <a:endParaRPr sz="1600">
                        <a:latin typeface="Times New Roman"/>
                        <a:cs typeface="Times New Roman"/>
                      </a:endParaRPr>
                    </a:p>
                  </a:txBody>
                  <a:tcPr marL="0" marR="0" marT="0" marB="0">
                    <a:lnL w="38100">
                      <a:solidFill>
                        <a:srgbClr val="385D89"/>
                      </a:solidFill>
                      <a:prstDash val="solid"/>
                    </a:lnL>
                    <a:lnB w="38100">
                      <a:solidFill>
                        <a:srgbClr val="385D89"/>
                      </a:solidFill>
                      <a:prstDash val="solid"/>
                    </a:lnB>
                  </a:tcPr>
                </a:tc>
                <a:tc>
                  <a:txBody>
                    <a:bodyPr/>
                    <a:lstStyle/>
                    <a:p>
                      <a:pPr marL="462280">
                        <a:lnSpc>
                          <a:spcPct val="100000"/>
                        </a:lnSpc>
                        <a:spcBef>
                          <a:spcPts val="125"/>
                        </a:spcBef>
                      </a:pPr>
                      <a:r>
                        <a:rPr sz="1800" spc="-10" dirty="0">
                          <a:latin typeface="Calibri"/>
                          <a:cs typeface="Calibri"/>
                        </a:rPr>
                        <a:t>toluene</a:t>
                      </a:r>
                      <a:endParaRPr sz="1800">
                        <a:latin typeface="Calibri"/>
                        <a:cs typeface="Calibri"/>
                      </a:endParaRPr>
                    </a:p>
                  </a:txBody>
                  <a:tcPr marL="0" marR="0" marT="15875" marB="0">
                    <a:lnB w="38100">
                      <a:solidFill>
                        <a:srgbClr val="385D89"/>
                      </a:solidFill>
                      <a:prstDash val="solid"/>
                    </a:lnB>
                  </a:tcPr>
                </a:tc>
                <a:tc>
                  <a:txBody>
                    <a:bodyPr/>
                    <a:lstStyle/>
                    <a:p>
                      <a:pPr marR="43180" algn="r">
                        <a:lnSpc>
                          <a:spcPct val="100000"/>
                        </a:lnSpc>
                        <a:spcBef>
                          <a:spcPts val="125"/>
                        </a:spcBef>
                      </a:pPr>
                      <a:r>
                        <a:rPr sz="1800" dirty="0">
                          <a:latin typeface="Calibri"/>
                          <a:cs typeface="Calibri"/>
                        </a:rPr>
                        <a:t>1.60 e-</a:t>
                      </a:r>
                      <a:r>
                        <a:rPr sz="1800" spc="-50" dirty="0">
                          <a:latin typeface="Calibri"/>
                          <a:cs typeface="Calibri"/>
                        </a:rPr>
                        <a:t>3</a:t>
                      </a:r>
                      <a:endParaRPr sz="1800">
                        <a:latin typeface="Calibri"/>
                        <a:cs typeface="Calibri"/>
                      </a:endParaRPr>
                    </a:p>
                  </a:txBody>
                  <a:tcPr marL="0" marR="0" marT="15875" marB="0">
                    <a:lnR w="9525">
                      <a:solidFill>
                        <a:srgbClr val="497DBA"/>
                      </a:solidFill>
                      <a:prstDash val="solid"/>
                    </a:lnR>
                    <a:lnB w="38100">
                      <a:solidFill>
                        <a:srgbClr val="385D89"/>
                      </a:solidFill>
                      <a:prstDash val="solid"/>
                    </a:lnB>
                  </a:tcPr>
                </a:tc>
                <a:tc>
                  <a:txBody>
                    <a:bodyPr/>
                    <a:lstStyle/>
                    <a:p>
                      <a:pPr marL="106045">
                        <a:lnSpc>
                          <a:spcPct val="100000"/>
                        </a:lnSpc>
                        <a:spcBef>
                          <a:spcPts val="125"/>
                        </a:spcBef>
                      </a:pPr>
                      <a:r>
                        <a:rPr sz="1800" spc="-10" dirty="0">
                          <a:latin typeface="Calibri"/>
                          <a:cs typeface="Calibri"/>
                        </a:rPr>
                        <a:t>121.3</a:t>
                      </a:r>
                      <a:endParaRPr sz="1800">
                        <a:latin typeface="Calibri"/>
                        <a:cs typeface="Calibri"/>
                      </a:endParaRPr>
                    </a:p>
                  </a:txBody>
                  <a:tcPr marL="0" marR="0" marT="15875" marB="0">
                    <a:lnL w="9525">
                      <a:solidFill>
                        <a:srgbClr val="497DBA"/>
                      </a:solidFill>
                      <a:prstDash val="solid"/>
                    </a:lnL>
                    <a:lnR w="9525">
                      <a:solidFill>
                        <a:srgbClr val="497DBA"/>
                      </a:solidFill>
                      <a:prstDash val="solid"/>
                    </a:lnR>
                    <a:lnB w="38100">
                      <a:solidFill>
                        <a:srgbClr val="385D89"/>
                      </a:solidFill>
                      <a:prstDash val="solid"/>
                    </a:lnB>
                  </a:tcPr>
                </a:tc>
                <a:tc>
                  <a:txBody>
                    <a:bodyPr/>
                    <a:lstStyle/>
                    <a:p>
                      <a:pPr marL="422909">
                        <a:lnSpc>
                          <a:spcPct val="100000"/>
                        </a:lnSpc>
                        <a:spcBef>
                          <a:spcPts val="125"/>
                        </a:spcBef>
                      </a:pPr>
                      <a:r>
                        <a:rPr sz="1800" spc="-25" dirty="0">
                          <a:latin typeface="Calibri"/>
                          <a:cs typeface="Calibri"/>
                        </a:rPr>
                        <a:t>100</a:t>
                      </a:r>
                      <a:endParaRPr sz="1800">
                        <a:latin typeface="Calibri"/>
                        <a:cs typeface="Calibri"/>
                      </a:endParaRPr>
                    </a:p>
                  </a:txBody>
                  <a:tcPr marL="0" marR="0" marT="15875" marB="0">
                    <a:lnL w="9525">
                      <a:solidFill>
                        <a:srgbClr val="497DBA"/>
                      </a:solidFill>
                      <a:prstDash val="solid"/>
                    </a:lnL>
                    <a:lnR w="38100">
                      <a:solidFill>
                        <a:srgbClr val="385D89"/>
                      </a:solidFill>
                      <a:prstDash val="solid"/>
                    </a:lnR>
                    <a:lnB w="38100">
                      <a:solidFill>
                        <a:srgbClr val="385D89"/>
                      </a:solidFill>
                      <a:prstDash val="solid"/>
                    </a:lnB>
                  </a:tcPr>
                </a:tc>
                <a:extLst>
                  <a:ext uri="{0D108BD9-81ED-4DB2-BD59-A6C34878D82A}">
                    <a16:rowId xmlns:a16="http://schemas.microsoft.com/office/drawing/2014/main" val="10004"/>
                  </a:ext>
                </a:extLst>
              </a:tr>
              <a:tr h="400050">
                <a:tc>
                  <a:txBody>
                    <a:bodyPr/>
                    <a:lstStyle/>
                    <a:p>
                      <a:pPr marL="95250">
                        <a:lnSpc>
                          <a:spcPct val="100000"/>
                        </a:lnSpc>
                        <a:spcBef>
                          <a:spcPts val="204"/>
                        </a:spcBef>
                      </a:pPr>
                      <a:r>
                        <a:rPr sz="1800" i="1" spc="-10" dirty="0">
                          <a:latin typeface="Calibri"/>
                          <a:cs typeface="Calibri"/>
                        </a:rPr>
                        <a:t>t-</a:t>
                      </a:r>
                      <a:r>
                        <a:rPr sz="1800" dirty="0">
                          <a:latin typeface="Calibri"/>
                          <a:cs typeface="Calibri"/>
                        </a:rPr>
                        <a:t>But</a:t>
                      </a:r>
                      <a:r>
                        <a:rPr sz="1800" spc="15" dirty="0">
                          <a:latin typeface="Calibri"/>
                          <a:cs typeface="Calibri"/>
                        </a:rPr>
                        <a:t> </a:t>
                      </a:r>
                      <a:r>
                        <a:rPr sz="1800" spc="-10" dirty="0">
                          <a:latin typeface="Calibri"/>
                          <a:cs typeface="Calibri"/>
                        </a:rPr>
                        <a:t>perossido</a:t>
                      </a:r>
                      <a:endParaRPr sz="1800">
                        <a:latin typeface="Calibri"/>
                        <a:cs typeface="Calibri"/>
                      </a:endParaRPr>
                    </a:p>
                  </a:txBody>
                  <a:tcPr marL="0" marR="0" marT="26034" marB="0">
                    <a:lnL w="38100">
                      <a:solidFill>
                        <a:srgbClr val="385D89"/>
                      </a:solidFill>
                      <a:prstDash val="solid"/>
                    </a:lnL>
                    <a:lnT w="38100">
                      <a:solidFill>
                        <a:srgbClr val="385D89"/>
                      </a:solidFill>
                      <a:prstDash val="solid"/>
                    </a:lnT>
                    <a:lnB w="28575">
                      <a:solidFill>
                        <a:srgbClr val="385D89"/>
                      </a:solidFill>
                      <a:prstDash val="solid"/>
                    </a:lnB>
                  </a:tcPr>
                </a:tc>
                <a:tc>
                  <a:txBody>
                    <a:bodyPr/>
                    <a:lstStyle/>
                    <a:p>
                      <a:pPr marL="462280">
                        <a:lnSpc>
                          <a:spcPct val="100000"/>
                        </a:lnSpc>
                        <a:spcBef>
                          <a:spcPts val="204"/>
                        </a:spcBef>
                      </a:pPr>
                      <a:r>
                        <a:rPr sz="1800" spc="-10" dirty="0">
                          <a:latin typeface="Calibri"/>
                          <a:cs typeface="Calibri"/>
                        </a:rPr>
                        <a:t>benzene</a:t>
                      </a:r>
                      <a:endParaRPr sz="1800">
                        <a:latin typeface="Calibri"/>
                        <a:cs typeface="Calibri"/>
                      </a:endParaRPr>
                    </a:p>
                  </a:txBody>
                  <a:tcPr marL="0" marR="0" marT="26034" marB="0">
                    <a:lnT w="38100">
                      <a:solidFill>
                        <a:srgbClr val="385D89"/>
                      </a:solidFill>
                      <a:prstDash val="solid"/>
                    </a:lnT>
                    <a:lnB w="28575">
                      <a:solidFill>
                        <a:srgbClr val="385D89"/>
                      </a:solidFill>
                      <a:prstDash val="solid"/>
                    </a:lnB>
                  </a:tcPr>
                </a:tc>
                <a:tc>
                  <a:txBody>
                    <a:bodyPr/>
                    <a:lstStyle/>
                    <a:p>
                      <a:pPr marR="43180" algn="r">
                        <a:lnSpc>
                          <a:spcPct val="100000"/>
                        </a:lnSpc>
                        <a:spcBef>
                          <a:spcPts val="204"/>
                        </a:spcBef>
                      </a:pPr>
                      <a:r>
                        <a:rPr sz="1800" dirty="0">
                          <a:latin typeface="Calibri"/>
                          <a:cs typeface="Calibri"/>
                        </a:rPr>
                        <a:t>8.80 e-</a:t>
                      </a:r>
                      <a:r>
                        <a:rPr sz="1800" spc="-50" dirty="0">
                          <a:latin typeface="Calibri"/>
                          <a:cs typeface="Calibri"/>
                        </a:rPr>
                        <a:t>7</a:t>
                      </a:r>
                      <a:endParaRPr sz="1800">
                        <a:latin typeface="Calibri"/>
                        <a:cs typeface="Calibri"/>
                      </a:endParaRPr>
                    </a:p>
                  </a:txBody>
                  <a:tcPr marL="0" marR="0" marT="26034" marB="0">
                    <a:lnR w="9525">
                      <a:solidFill>
                        <a:srgbClr val="497DBA"/>
                      </a:solidFill>
                      <a:prstDash val="solid"/>
                    </a:lnR>
                    <a:lnT w="38100">
                      <a:solidFill>
                        <a:srgbClr val="385D89"/>
                      </a:solidFill>
                      <a:prstDash val="solid"/>
                    </a:lnT>
                    <a:lnB w="28575">
                      <a:solidFill>
                        <a:srgbClr val="385D89"/>
                      </a:solidFill>
                      <a:prstDash val="solid"/>
                    </a:lnB>
                  </a:tcPr>
                </a:tc>
                <a:tc>
                  <a:txBody>
                    <a:bodyPr/>
                    <a:lstStyle/>
                    <a:p>
                      <a:pPr marL="106045">
                        <a:lnSpc>
                          <a:spcPct val="100000"/>
                        </a:lnSpc>
                        <a:spcBef>
                          <a:spcPts val="204"/>
                        </a:spcBef>
                      </a:pPr>
                      <a:r>
                        <a:rPr sz="1800" spc="-10" dirty="0">
                          <a:latin typeface="Calibri"/>
                          <a:cs typeface="Calibri"/>
                        </a:rPr>
                        <a:t>146.9</a:t>
                      </a:r>
                      <a:endParaRPr sz="1800">
                        <a:latin typeface="Calibri"/>
                        <a:cs typeface="Calibri"/>
                      </a:endParaRPr>
                    </a:p>
                  </a:txBody>
                  <a:tcPr marL="0" marR="0" marT="26034" marB="0">
                    <a:lnL w="9525">
                      <a:solidFill>
                        <a:srgbClr val="497DBA"/>
                      </a:solidFill>
                      <a:prstDash val="solid"/>
                    </a:lnL>
                    <a:lnR w="9525">
                      <a:solidFill>
                        <a:srgbClr val="497DBA"/>
                      </a:solidFill>
                      <a:prstDash val="solid"/>
                    </a:lnR>
                    <a:lnT w="38100">
                      <a:solidFill>
                        <a:srgbClr val="385D89"/>
                      </a:solidFill>
                      <a:prstDash val="solid"/>
                    </a:lnT>
                    <a:lnB w="28575">
                      <a:solidFill>
                        <a:srgbClr val="385D89"/>
                      </a:solidFill>
                      <a:prstDash val="solid"/>
                    </a:lnB>
                  </a:tcPr>
                </a:tc>
                <a:tc>
                  <a:txBody>
                    <a:bodyPr/>
                    <a:lstStyle/>
                    <a:p>
                      <a:pPr marL="422909">
                        <a:lnSpc>
                          <a:spcPct val="100000"/>
                        </a:lnSpc>
                        <a:spcBef>
                          <a:spcPts val="204"/>
                        </a:spcBef>
                      </a:pPr>
                      <a:r>
                        <a:rPr sz="1800" spc="-25" dirty="0">
                          <a:latin typeface="Calibri"/>
                          <a:cs typeface="Calibri"/>
                        </a:rPr>
                        <a:t>100</a:t>
                      </a:r>
                      <a:endParaRPr sz="1800">
                        <a:latin typeface="Calibri"/>
                        <a:cs typeface="Calibri"/>
                      </a:endParaRPr>
                    </a:p>
                  </a:txBody>
                  <a:tcPr marL="0" marR="0" marT="26034" marB="0">
                    <a:lnL w="9525">
                      <a:solidFill>
                        <a:srgbClr val="497DBA"/>
                      </a:solidFill>
                      <a:prstDash val="solid"/>
                    </a:lnL>
                    <a:lnR w="38100">
                      <a:solidFill>
                        <a:srgbClr val="385D89"/>
                      </a:solidFill>
                      <a:prstDash val="solid"/>
                    </a:lnR>
                    <a:lnT w="38100">
                      <a:solidFill>
                        <a:srgbClr val="385D89"/>
                      </a:solidFill>
                      <a:prstDash val="solid"/>
                    </a:lnT>
                    <a:lnB w="28575">
                      <a:solidFill>
                        <a:srgbClr val="385D89"/>
                      </a:solidFill>
                      <a:prstDash val="solid"/>
                    </a:lnB>
                  </a:tcPr>
                </a:tc>
                <a:extLst>
                  <a:ext uri="{0D108BD9-81ED-4DB2-BD59-A6C34878D82A}">
                    <a16:rowId xmlns:a16="http://schemas.microsoft.com/office/drawing/2014/main" val="10005"/>
                  </a:ext>
                </a:extLst>
              </a:tr>
              <a:tr h="414020">
                <a:tc>
                  <a:txBody>
                    <a:bodyPr/>
                    <a:lstStyle/>
                    <a:p>
                      <a:pPr marL="95250">
                        <a:lnSpc>
                          <a:spcPct val="100000"/>
                        </a:lnSpc>
                        <a:spcBef>
                          <a:spcPts val="290"/>
                        </a:spcBef>
                      </a:pPr>
                      <a:r>
                        <a:rPr sz="1800" spc="-10" dirty="0">
                          <a:latin typeface="Calibri"/>
                          <a:cs typeface="Calibri"/>
                        </a:rPr>
                        <a:t>BOPin</a:t>
                      </a:r>
                      <a:endParaRPr sz="1800">
                        <a:latin typeface="Calibri"/>
                        <a:cs typeface="Calibri"/>
                      </a:endParaRPr>
                    </a:p>
                  </a:txBody>
                  <a:tcPr marL="0" marR="0" marT="36830" marB="0">
                    <a:lnL w="38100">
                      <a:solidFill>
                        <a:srgbClr val="385D89"/>
                      </a:solidFill>
                      <a:prstDash val="solid"/>
                    </a:lnL>
                    <a:lnT w="28575">
                      <a:solidFill>
                        <a:srgbClr val="385D89"/>
                      </a:solidFill>
                      <a:prstDash val="solid"/>
                    </a:lnT>
                  </a:tcPr>
                </a:tc>
                <a:tc>
                  <a:txBody>
                    <a:bodyPr/>
                    <a:lstStyle/>
                    <a:p>
                      <a:pPr marL="462280">
                        <a:lnSpc>
                          <a:spcPct val="100000"/>
                        </a:lnSpc>
                        <a:spcBef>
                          <a:spcPts val="290"/>
                        </a:spcBef>
                      </a:pPr>
                      <a:r>
                        <a:rPr sz="1800" spc="-10" dirty="0">
                          <a:latin typeface="Calibri"/>
                          <a:cs typeface="Calibri"/>
                        </a:rPr>
                        <a:t>benzene</a:t>
                      </a:r>
                      <a:endParaRPr sz="1800">
                        <a:latin typeface="Calibri"/>
                        <a:cs typeface="Calibri"/>
                      </a:endParaRPr>
                    </a:p>
                  </a:txBody>
                  <a:tcPr marL="0" marR="0" marT="36830" marB="0">
                    <a:lnT w="28575">
                      <a:solidFill>
                        <a:srgbClr val="385D89"/>
                      </a:solidFill>
                      <a:prstDash val="solid"/>
                    </a:lnT>
                  </a:tcPr>
                </a:tc>
                <a:tc>
                  <a:txBody>
                    <a:bodyPr/>
                    <a:lstStyle/>
                    <a:p>
                      <a:pPr marR="43180" algn="r">
                        <a:lnSpc>
                          <a:spcPct val="100000"/>
                        </a:lnSpc>
                        <a:spcBef>
                          <a:spcPts val="290"/>
                        </a:spcBef>
                      </a:pPr>
                      <a:r>
                        <a:rPr sz="1800" dirty="0">
                          <a:latin typeface="Calibri"/>
                          <a:cs typeface="Calibri"/>
                        </a:rPr>
                        <a:t>1.48 e-</a:t>
                      </a:r>
                      <a:r>
                        <a:rPr sz="1800" spc="-50" dirty="0">
                          <a:latin typeface="Calibri"/>
                          <a:cs typeface="Calibri"/>
                        </a:rPr>
                        <a:t>5</a:t>
                      </a:r>
                      <a:endParaRPr sz="1800">
                        <a:latin typeface="Calibri"/>
                        <a:cs typeface="Calibri"/>
                      </a:endParaRPr>
                    </a:p>
                  </a:txBody>
                  <a:tcPr marL="0" marR="0" marT="36830" marB="0">
                    <a:lnR w="9525">
                      <a:solidFill>
                        <a:srgbClr val="497DBA"/>
                      </a:solidFill>
                      <a:prstDash val="solid"/>
                    </a:lnR>
                    <a:lnT w="28575">
                      <a:solidFill>
                        <a:srgbClr val="385D89"/>
                      </a:solidFill>
                      <a:prstDash val="solid"/>
                    </a:lnT>
                  </a:tcPr>
                </a:tc>
                <a:tc>
                  <a:txBody>
                    <a:bodyPr/>
                    <a:lstStyle/>
                    <a:p>
                      <a:pPr marL="106045">
                        <a:lnSpc>
                          <a:spcPct val="100000"/>
                        </a:lnSpc>
                        <a:spcBef>
                          <a:spcPts val="290"/>
                        </a:spcBef>
                      </a:pPr>
                      <a:r>
                        <a:rPr sz="1800" spc="-10" dirty="0">
                          <a:latin typeface="Calibri"/>
                          <a:cs typeface="Calibri"/>
                        </a:rPr>
                        <a:t>123.8</a:t>
                      </a:r>
                      <a:endParaRPr sz="1800">
                        <a:latin typeface="Calibri"/>
                        <a:cs typeface="Calibri"/>
                      </a:endParaRPr>
                    </a:p>
                  </a:txBody>
                  <a:tcPr marL="0" marR="0" marT="36830" marB="0">
                    <a:lnL w="9525">
                      <a:solidFill>
                        <a:srgbClr val="497DBA"/>
                      </a:solidFill>
                      <a:prstDash val="solid"/>
                    </a:lnL>
                    <a:lnR w="9525">
                      <a:solidFill>
                        <a:srgbClr val="497DBA"/>
                      </a:solidFill>
                      <a:prstDash val="solid"/>
                    </a:lnR>
                    <a:lnT w="28575">
                      <a:solidFill>
                        <a:srgbClr val="385D89"/>
                      </a:solidFill>
                      <a:prstDash val="solid"/>
                    </a:lnT>
                  </a:tcPr>
                </a:tc>
                <a:tc>
                  <a:txBody>
                    <a:bodyPr/>
                    <a:lstStyle/>
                    <a:p>
                      <a:pPr marL="422909">
                        <a:lnSpc>
                          <a:spcPct val="100000"/>
                        </a:lnSpc>
                        <a:spcBef>
                          <a:spcPts val="290"/>
                        </a:spcBef>
                      </a:pPr>
                      <a:r>
                        <a:rPr sz="1800" spc="-25" dirty="0">
                          <a:latin typeface="Calibri"/>
                          <a:cs typeface="Calibri"/>
                        </a:rPr>
                        <a:t>70</a:t>
                      </a:r>
                      <a:endParaRPr sz="1800">
                        <a:latin typeface="Calibri"/>
                        <a:cs typeface="Calibri"/>
                      </a:endParaRPr>
                    </a:p>
                  </a:txBody>
                  <a:tcPr marL="0" marR="0" marT="36830" marB="0">
                    <a:lnL w="9525">
                      <a:solidFill>
                        <a:srgbClr val="497DBA"/>
                      </a:solidFill>
                      <a:prstDash val="solid"/>
                    </a:lnL>
                    <a:lnR w="38100">
                      <a:solidFill>
                        <a:srgbClr val="385D89"/>
                      </a:solidFill>
                      <a:prstDash val="solid"/>
                    </a:lnR>
                    <a:lnT w="28575">
                      <a:solidFill>
                        <a:srgbClr val="385D89"/>
                      </a:solidFill>
                      <a:prstDash val="solid"/>
                    </a:lnT>
                  </a:tcPr>
                </a:tc>
                <a:extLst>
                  <a:ext uri="{0D108BD9-81ED-4DB2-BD59-A6C34878D82A}">
                    <a16:rowId xmlns:a16="http://schemas.microsoft.com/office/drawing/2014/main" val="10006"/>
                  </a:ext>
                </a:extLst>
              </a:tr>
              <a:tr h="413384">
                <a:tc>
                  <a:txBody>
                    <a:bodyPr/>
                    <a:lstStyle/>
                    <a:p>
                      <a:pPr>
                        <a:lnSpc>
                          <a:spcPct val="100000"/>
                        </a:lnSpc>
                      </a:pPr>
                      <a:endParaRPr sz="1600">
                        <a:latin typeface="Times New Roman"/>
                        <a:cs typeface="Times New Roman"/>
                      </a:endParaRPr>
                    </a:p>
                  </a:txBody>
                  <a:tcPr marL="0" marR="0" marT="0" marB="0">
                    <a:lnL w="38100">
                      <a:solidFill>
                        <a:srgbClr val="385D89"/>
                      </a:solidFill>
                      <a:prstDash val="solid"/>
                    </a:lnL>
                    <a:lnB w="28575">
                      <a:solidFill>
                        <a:srgbClr val="385D89"/>
                      </a:solidFill>
                      <a:prstDash val="solid"/>
                    </a:lnB>
                  </a:tcPr>
                </a:tc>
                <a:tc>
                  <a:txBody>
                    <a:bodyPr/>
                    <a:lstStyle/>
                    <a:p>
                      <a:pPr marL="462280">
                        <a:lnSpc>
                          <a:spcPct val="100000"/>
                        </a:lnSpc>
                        <a:spcBef>
                          <a:spcPts val="270"/>
                        </a:spcBef>
                      </a:pPr>
                      <a:r>
                        <a:rPr sz="1800" spc="-10" dirty="0">
                          <a:latin typeface="Calibri"/>
                          <a:cs typeface="Calibri"/>
                        </a:rPr>
                        <a:t>cumene</a:t>
                      </a:r>
                      <a:endParaRPr sz="1800">
                        <a:latin typeface="Calibri"/>
                        <a:cs typeface="Calibri"/>
                      </a:endParaRPr>
                    </a:p>
                  </a:txBody>
                  <a:tcPr marL="0" marR="0" marT="34290" marB="0">
                    <a:lnB w="28575">
                      <a:solidFill>
                        <a:srgbClr val="385D89"/>
                      </a:solidFill>
                      <a:prstDash val="solid"/>
                    </a:lnB>
                  </a:tcPr>
                </a:tc>
                <a:tc>
                  <a:txBody>
                    <a:bodyPr/>
                    <a:lstStyle/>
                    <a:p>
                      <a:pPr marR="43180" algn="r">
                        <a:lnSpc>
                          <a:spcPct val="100000"/>
                        </a:lnSpc>
                        <a:spcBef>
                          <a:spcPts val="270"/>
                        </a:spcBef>
                      </a:pPr>
                      <a:r>
                        <a:rPr sz="1800" dirty="0">
                          <a:latin typeface="Calibri"/>
                          <a:cs typeface="Calibri"/>
                        </a:rPr>
                        <a:t>1.45 e-</a:t>
                      </a:r>
                      <a:r>
                        <a:rPr sz="1800" spc="-50" dirty="0">
                          <a:latin typeface="Calibri"/>
                          <a:cs typeface="Calibri"/>
                        </a:rPr>
                        <a:t>6</a:t>
                      </a:r>
                      <a:endParaRPr sz="1800">
                        <a:latin typeface="Calibri"/>
                        <a:cs typeface="Calibri"/>
                      </a:endParaRPr>
                    </a:p>
                  </a:txBody>
                  <a:tcPr marL="0" marR="0" marT="34290" marB="0">
                    <a:lnR w="9525">
                      <a:solidFill>
                        <a:srgbClr val="497DBA"/>
                      </a:solidFill>
                      <a:prstDash val="solid"/>
                    </a:lnR>
                    <a:lnB w="28575">
                      <a:solidFill>
                        <a:srgbClr val="385D89"/>
                      </a:solidFill>
                      <a:prstDash val="solid"/>
                    </a:lnB>
                  </a:tcPr>
                </a:tc>
                <a:tc>
                  <a:txBody>
                    <a:bodyPr/>
                    <a:lstStyle/>
                    <a:p>
                      <a:pPr marL="106045">
                        <a:lnSpc>
                          <a:spcPct val="100000"/>
                        </a:lnSpc>
                        <a:spcBef>
                          <a:spcPts val="270"/>
                        </a:spcBef>
                      </a:pPr>
                      <a:r>
                        <a:rPr sz="1800" spc="-10" dirty="0">
                          <a:latin typeface="Calibri"/>
                          <a:cs typeface="Calibri"/>
                        </a:rPr>
                        <a:t>120.5</a:t>
                      </a:r>
                      <a:endParaRPr sz="1800">
                        <a:latin typeface="Calibri"/>
                        <a:cs typeface="Calibri"/>
                      </a:endParaRPr>
                    </a:p>
                  </a:txBody>
                  <a:tcPr marL="0" marR="0" marT="34290" marB="0">
                    <a:lnL w="9525">
                      <a:solidFill>
                        <a:srgbClr val="497DBA"/>
                      </a:solidFill>
                      <a:prstDash val="solid"/>
                    </a:lnL>
                    <a:lnR w="9525">
                      <a:solidFill>
                        <a:srgbClr val="497DBA"/>
                      </a:solidFill>
                      <a:prstDash val="solid"/>
                    </a:lnR>
                    <a:lnB w="28575">
                      <a:solidFill>
                        <a:srgbClr val="385D89"/>
                      </a:solidFill>
                      <a:prstDash val="solid"/>
                    </a:lnB>
                  </a:tcPr>
                </a:tc>
                <a:tc>
                  <a:txBody>
                    <a:bodyPr/>
                    <a:lstStyle/>
                    <a:p>
                      <a:pPr marL="422909">
                        <a:lnSpc>
                          <a:spcPct val="100000"/>
                        </a:lnSpc>
                        <a:spcBef>
                          <a:spcPts val="270"/>
                        </a:spcBef>
                      </a:pPr>
                      <a:r>
                        <a:rPr sz="1800" spc="-25" dirty="0">
                          <a:latin typeface="Calibri"/>
                          <a:cs typeface="Calibri"/>
                        </a:rPr>
                        <a:t>60</a:t>
                      </a:r>
                      <a:endParaRPr sz="1800">
                        <a:latin typeface="Calibri"/>
                        <a:cs typeface="Calibri"/>
                      </a:endParaRPr>
                    </a:p>
                  </a:txBody>
                  <a:tcPr marL="0" marR="0" marT="34290" marB="0">
                    <a:lnL w="9525">
                      <a:solidFill>
                        <a:srgbClr val="497DBA"/>
                      </a:solidFill>
                      <a:prstDash val="solid"/>
                    </a:lnL>
                    <a:lnR w="38100">
                      <a:solidFill>
                        <a:srgbClr val="385D89"/>
                      </a:solidFill>
                      <a:prstDash val="solid"/>
                    </a:lnR>
                    <a:lnB w="28575">
                      <a:solidFill>
                        <a:srgbClr val="385D89"/>
                      </a:solidFill>
                      <a:prstDash val="solid"/>
                    </a:lnB>
                  </a:tcPr>
                </a:tc>
                <a:extLst>
                  <a:ext uri="{0D108BD9-81ED-4DB2-BD59-A6C34878D82A}">
                    <a16:rowId xmlns:a16="http://schemas.microsoft.com/office/drawing/2014/main" val="10007"/>
                  </a:ext>
                </a:extLst>
              </a:tr>
              <a:tr h="622935">
                <a:tc>
                  <a:txBody>
                    <a:bodyPr/>
                    <a:lstStyle/>
                    <a:p>
                      <a:pPr marL="95250">
                        <a:lnSpc>
                          <a:spcPct val="100000"/>
                        </a:lnSpc>
                        <a:spcBef>
                          <a:spcPts val="250"/>
                        </a:spcBef>
                      </a:pPr>
                      <a:r>
                        <a:rPr sz="1800" i="1" spc="-10" dirty="0">
                          <a:latin typeface="Calibri"/>
                          <a:cs typeface="Calibri"/>
                        </a:rPr>
                        <a:t>t-</a:t>
                      </a:r>
                      <a:r>
                        <a:rPr sz="1800" dirty="0">
                          <a:latin typeface="Calibri"/>
                          <a:cs typeface="Calibri"/>
                        </a:rPr>
                        <a:t>But</a:t>
                      </a:r>
                      <a:r>
                        <a:rPr sz="1800" spc="15" dirty="0">
                          <a:latin typeface="Calibri"/>
                          <a:cs typeface="Calibri"/>
                        </a:rPr>
                        <a:t> </a:t>
                      </a:r>
                      <a:r>
                        <a:rPr sz="1800" spc="-10" dirty="0">
                          <a:latin typeface="Calibri"/>
                          <a:cs typeface="Calibri"/>
                        </a:rPr>
                        <a:t>idroperossido</a:t>
                      </a:r>
                      <a:endParaRPr sz="1800">
                        <a:latin typeface="Calibri"/>
                        <a:cs typeface="Calibri"/>
                      </a:endParaRPr>
                    </a:p>
                  </a:txBody>
                  <a:tcPr marL="0" marR="0" marT="31750" marB="0">
                    <a:lnL w="28575">
                      <a:solidFill>
                        <a:srgbClr val="385D89"/>
                      </a:solidFill>
                      <a:prstDash val="solid"/>
                    </a:lnL>
                    <a:lnT w="28575">
                      <a:solidFill>
                        <a:srgbClr val="385D89"/>
                      </a:solidFill>
                      <a:prstDash val="solid"/>
                    </a:lnT>
                    <a:lnB w="28575">
                      <a:solidFill>
                        <a:srgbClr val="385D89"/>
                      </a:solidFill>
                      <a:prstDash val="solid"/>
                    </a:lnB>
                  </a:tcPr>
                </a:tc>
                <a:tc>
                  <a:txBody>
                    <a:bodyPr/>
                    <a:lstStyle/>
                    <a:p>
                      <a:pPr marL="462280">
                        <a:lnSpc>
                          <a:spcPct val="100000"/>
                        </a:lnSpc>
                        <a:spcBef>
                          <a:spcPts val="250"/>
                        </a:spcBef>
                      </a:pPr>
                      <a:r>
                        <a:rPr sz="1800" spc="-10" dirty="0">
                          <a:latin typeface="Calibri"/>
                          <a:cs typeface="Calibri"/>
                        </a:rPr>
                        <a:t>benzene</a:t>
                      </a:r>
                      <a:endParaRPr sz="1800">
                        <a:latin typeface="Calibri"/>
                        <a:cs typeface="Calibri"/>
                      </a:endParaRPr>
                    </a:p>
                  </a:txBody>
                  <a:tcPr marL="0" marR="0" marT="31750" marB="0">
                    <a:lnT w="28575">
                      <a:solidFill>
                        <a:srgbClr val="385D89"/>
                      </a:solidFill>
                      <a:prstDash val="solid"/>
                    </a:lnT>
                    <a:lnB w="28575">
                      <a:solidFill>
                        <a:srgbClr val="385D89"/>
                      </a:solidFill>
                      <a:prstDash val="solid"/>
                    </a:lnB>
                  </a:tcPr>
                </a:tc>
                <a:tc>
                  <a:txBody>
                    <a:bodyPr/>
                    <a:lstStyle/>
                    <a:p>
                      <a:pPr marR="43180" algn="r">
                        <a:lnSpc>
                          <a:spcPct val="100000"/>
                        </a:lnSpc>
                        <a:spcBef>
                          <a:spcPts val="250"/>
                        </a:spcBef>
                      </a:pPr>
                      <a:r>
                        <a:rPr sz="1800" dirty="0">
                          <a:latin typeface="Calibri"/>
                          <a:cs typeface="Calibri"/>
                        </a:rPr>
                        <a:t>2.00 e-</a:t>
                      </a:r>
                      <a:r>
                        <a:rPr sz="1800" spc="-50" dirty="0">
                          <a:latin typeface="Calibri"/>
                          <a:cs typeface="Calibri"/>
                        </a:rPr>
                        <a:t>5</a:t>
                      </a:r>
                      <a:endParaRPr sz="1800">
                        <a:latin typeface="Calibri"/>
                        <a:cs typeface="Calibri"/>
                      </a:endParaRPr>
                    </a:p>
                  </a:txBody>
                  <a:tcPr marL="0" marR="0" marT="31750" marB="0">
                    <a:lnR w="9525">
                      <a:solidFill>
                        <a:srgbClr val="497DBA"/>
                      </a:solidFill>
                      <a:prstDash val="solid"/>
                    </a:lnR>
                    <a:lnT w="28575">
                      <a:solidFill>
                        <a:srgbClr val="385D89"/>
                      </a:solidFill>
                      <a:prstDash val="solid"/>
                    </a:lnT>
                    <a:lnB w="28575">
                      <a:solidFill>
                        <a:srgbClr val="385D89"/>
                      </a:solidFill>
                      <a:prstDash val="solid"/>
                    </a:lnB>
                  </a:tcPr>
                </a:tc>
                <a:tc>
                  <a:txBody>
                    <a:bodyPr/>
                    <a:lstStyle/>
                    <a:p>
                      <a:pPr marL="106045">
                        <a:lnSpc>
                          <a:spcPct val="100000"/>
                        </a:lnSpc>
                        <a:spcBef>
                          <a:spcPts val="250"/>
                        </a:spcBef>
                      </a:pPr>
                      <a:r>
                        <a:rPr sz="1800" spc="-10" dirty="0">
                          <a:latin typeface="Calibri"/>
                          <a:cs typeface="Calibri"/>
                        </a:rPr>
                        <a:t>170.7</a:t>
                      </a:r>
                      <a:endParaRPr sz="1800">
                        <a:latin typeface="Calibri"/>
                        <a:cs typeface="Calibri"/>
                      </a:endParaRPr>
                    </a:p>
                  </a:txBody>
                  <a:tcPr marL="0" marR="0" marT="31750" marB="0">
                    <a:lnL w="9525">
                      <a:solidFill>
                        <a:srgbClr val="497DBA"/>
                      </a:solidFill>
                      <a:prstDash val="solid"/>
                    </a:lnL>
                    <a:lnR w="9525">
                      <a:solidFill>
                        <a:srgbClr val="497DBA"/>
                      </a:solidFill>
                      <a:prstDash val="solid"/>
                    </a:lnR>
                    <a:lnT w="28575">
                      <a:solidFill>
                        <a:srgbClr val="385D89"/>
                      </a:solidFill>
                      <a:prstDash val="solid"/>
                    </a:lnT>
                    <a:lnB w="28575">
                      <a:solidFill>
                        <a:srgbClr val="385D89"/>
                      </a:solidFill>
                      <a:prstDash val="solid"/>
                    </a:lnB>
                  </a:tcPr>
                </a:tc>
                <a:tc>
                  <a:txBody>
                    <a:bodyPr/>
                    <a:lstStyle/>
                    <a:p>
                      <a:pPr marL="422909">
                        <a:lnSpc>
                          <a:spcPct val="100000"/>
                        </a:lnSpc>
                        <a:spcBef>
                          <a:spcPts val="250"/>
                        </a:spcBef>
                      </a:pPr>
                      <a:r>
                        <a:rPr sz="1800" spc="-25" dirty="0">
                          <a:latin typeface="Calibri"/>
                          <a:cs typeface="Calibri"/>
                        </a:rPr>
                        <a:t>169</a:t>
                      </a:r>
                      <a:endParaRPr sz="1800">
                        <a:latin typeface="Calibri"/>
                        <a:cs typeface="Calibri"/>
                      </a:endParaRPr>
                    </a:p>
                  </a:txBody>
                  <a:tcPr marL="0" marR="0" marT="31750" marB="0">
                    <a:lnL w="9525">
                      <a:solidFill>
                        <a:srgbClr val="497DBA"/>
                      </a:solidFill>
                      <a:prstDash val="solid"/>
                    </a:lnL>
                    <a:lnR w="28575">
                      <a:solidFill>
                        <a:srgbClr val="385D89"/>
                      </a:solidFill>
                      <a:prstDash val="solid"/>
                    </a:lnR>
                    <a:lnT w="28575">
                      <a:solidFill>
                        <a:srgbClr val="385D89"/>
                      </a:solidFill>
                      <a:prstDash val="solid"/>
                    </a:lnT>
                    <a:lnB w="28575">
                      <a:solidFill>
                        <a:srgbClr val="385D89"/>
                      </a:solidFill>
                      <a:prstDash val="solid"/>
                    </a:lnB>
                  </a:tcPr>
                </a:tc>
                <a:extLst>
                  <a:ext uri="{0D108BD9-81ED-4DB2-BD59-A6C34878D82A}">
                    <a16:rowId xmlns:a16="http://schemas.microsoft.com/office/drawing/2014/main" val="10008"/>
                  </a:ext>
                </a:extLst>
              </a:tr>
            </a:tbl>
          </a:graphicData>
        </a:graphic>
      </p:graphicFrame>
      <p:sp>
        <p:nvSpPr>
          <p:cNvPr id="43" name="object 43"/>
          <p:cNvSpPr/>
          <p:nvPr/>
        </p:nvSpPr>
        <p:spPr>
          <a:xfrm>
            <a:off x="683564" y="620648"/>
            <a:ext cx="2426335" cy="1638300"/>
          </a:xfrm>
          <a:custGeom>
            <a:avLst/>
            <a:gdLst/>
            <a:ahLst/>
            <a:cxnLst/>
            <a:rect l="l" t="t" r="r" b="b"/>
            <a:pathLst>
              <a:path w="2426335" h="1638300">
                <a:moveTo>
                  <a:pt x="0" y="1637791"/>
                </a:moveTo>
                <a:lnTo>
                  <a:pt x="2425827" y="1637791"/>
                </a:lnTo>
                <a:lnTo>
                  <a:pt x="2425827" y="0"/>
                </a:lnTo>
                <a:lnTo>
                  <a:pt x="0" y="0"/>
                </a:lnTo>
                <a:lnTo>
                  <a:pt x="0" y="1637791"/>
                </a:lnTo>
                <a:close/>
              </a:path>
            </a:pathLst>
          </a:custGeom>
          <a:ln w="25400">
            <a:solidFill>
              <a:srgbClr val="385D89"/>
            </a:solidFill>
          </a:ln>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27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55</a:t>
            </a:r>
            <a:endParaRPr sz="1200">
              <a:latin typeface="Calibri"/>
              <a:cs typeface="Calibri"/>
            </a:endParaRPr>
          </a:p>
        </p:txBody>
      </p:sp>
      <p:sp>
        <p:nvSpPr>
          <p:cNvPr id="3" name="object 3"/>
          <p:cNvSpPr txBox="1">
            <a:spLocks noGrp="1"/>
          </p:cNvSpPr>
          <p:nvPr>
            <p:ph type="title"/>
          </p:nvPr>
        </p:nvSpPr>
        <p:spPr>
          <a:xfrm>
            <a:off x="2832354" y="289001"/>
            <a:ext cx="1460500" cy="514350"/>
          </a:xfrm>
          <a:prstGeom prst="rect">
            <a:avLst/>
          </a:prstGeom>
        </p:spPr>
        <p:txBody>
          <a:bodyPr vert="horz" wrap="square" lIns="0" tIns="13335" rIns="0" bIns="0" rtlCol="0">
            <a:spAutoFit/>
          </a:bodyPr>
          <a:lstStyle/>
          <a:p>
            <a:pPr marL="12700">
              <a:lnSpc>
                <a:spcPct val="100000"/>
              </a:lnSpc>
              <a:spcBef>
                <a:spcPts val="105"/>
              </a:spcBef>
            </a:pPr>
            <a:r>
              <a:rPr sz="3200" spc="-10" dirty="0">
                <a:latin typeface="Calibri"/>
                <a:cs typeface="Calibri"/>
              </a:rPr>
              <a:t>Iniziatori</a:t>
            </a:r>
            <a:endParaRPr sz="3200">
              <a:latin typeface="Calibri"/>
              <a:cs typeface="Calibri"/>
            </a:endParaRPr>
          </a:p>
        </p:txBody>
      </p:sp>
      <p:sp>
        <p:nvSpPr>
          <p:cNvPr id="4" name="object 4"/>
          <p:cNvSpPr txBox="1"/>
          <p:nvPr/>
        </p:nvSpPr>
        <p:spPr>
          <a:xfrm>
            <a:off x="1169780" y="3734107"/>
            <a:ext cx="330200" cy="208279"/>
          </a:xfrm>
          <a:prstGeom prst="rect">
            <a:avLst/>
          </a:prstGeom>
        </p:spPr>
        <p:txBody>
          <a:bodyPr vert="horz" wrap="square" lIns="0" tIns="12065" rIns="0" bIns="0" rtlCol="0">
            <a:spAutoFit/>
          </a:bodyPr>
          <a:lstStyle/>
          <a:p>
            <a:pPr marL="25400">
              <a:lnSpc>
                <a:spcPct val="100000"/>
              </a:lnSpc>
              <a:spcBef>
                <a:spcPts val="95"/>
              </a:spcBef>
            </a:pPr>
            <a:r>
              <a:rPr sz="1200" spc="-25" dirty="0">
                <a:latin typeface="Times New Roman"/>
                <a:cs typeface="Times New Roman"/>
              </a:rPr>
              <a:t>CH</a:t>
            </a:r>
            <a:r>
              <a:rPr sz="1350" spc="-37" baseline="-12345" dirty="0">
                <a:latin typeface="Times New Roman"/>
                <a:cs typeface="Times New Roman"/>
              </a:rPr>
              <a:t>3</a:t>
            </a:r>
            <a:endParaRPr sz="1350" baseline="-12345">
              <a:latin typeface="Times New Roman"/>
              <a:cs typeface="Times New Roman"/>
            </a:endParaRPr>
          </a:p>
        </p:txBody>
      </p:sp>
      <p:sp>
        <p:nvSpPr>
          <p:cNvPr id="5" name="object 5"/>
          <p:cNvSpPr txBox="1"/>
          <p:nvPr/>
        </p:nvSpPr>
        <p:spPr>
          <a:xfrm>
            <a:off x="1931184" y="3734107"/>
            <a:ext cx="330835" cy="208279"/>
          </a:xfrm>
          <a:prstGeom prst="rect">
            <a:avLst/>
          </a:prstGeom>
        </p:spPr>
        <p:txBody>
          <a:bodyPr vert="horz" wrap="square" lIns="0" tIns="12065" rIns="0" bIns="0" rtlCol="0">
            <a:spAutoFit/>
          </a:bodyPr>
          <a:lstStyle/>
          <a:p>
            <a:pPr marL="25400">
              <a:lnSpc>
                <a:spcPct val="100000"/>
              </a:lnSpc>
              <a:spcBef>
                <a:spcPts val="95"/>
              </a:spcBef>
            </a:pPr>
            <a:r>
              <a:rPr sz="1200" spc="-25" dirty="0">
                <a:latin typeface="Times New Roman"/>
                <a:cs typeface="Times New Roman"/>
              </a:rPr>
              <a:t>CH</a:t>
            </a:r>
            <a:r>
              <a:rPr sz="1350" spc="-37" baseline="-12345" dirty="0">
                <a:latin typeface="Times New Roman"/>
                <a:cs typeface="Times New Roman"/>
              </a:rPr>
              <a:t>3</a:t>
            </a:r>
            <a:endParaRPr sz="1350" baseline="-12345">
              <a:latin typeface="Times New Roman"/>
              <a:cs typeface="Times New Roman"/>
            </a:endParaRPr>
          </a:p>
        </p:txBody>
      </p:sp>
      <p:sp>
        <p:nvSpPr>
          <p:cNvPr id="6" name="object 6"/>
          <p:cNvSpPr txBox="1"/>
          <p:nvPr/>
        </p:nvSpPr>
        <p:spPr>
          <a:xfrm>
            <a:off x="741074" y="3917812"/>
            <a:ext cx="1825625" cy="659130"/>
          </a:xfrm>
          <a:prstGeom prst="rect">
            <a:avLst/>
          </a:prstGeom>
        </p:spPr>
        <p:txBody>
          <a:bodyPr vert="horz" wrap="square" lIns="0" tIns="33020" rIns="0" bIns="0" rtlCol="0">
            <a:spAutoFit/>
          </a:bodyPr>
          <a:lstStyle/>
          <a:p>
            <a:pPr marL="454025" marR="81280" indent="-416559">
              <a:lnSpc>
                <a:spcPts val="1989"/>
              </a:lnSpc>
              <a:spcBef>
                <a:spcPts val="260"/>
              </a:spcBef>
              <a:tabLst>
                <a:tab pos="454025" algn="l"/>
                <a:tab pos="702945" algn="l"/>
                <a:tab pos="956310" algn="l"/>
                <a:tab pos="1215390" algn="l"/>
                <a:tab pos="1469390" algn="l"/>
              </a:tabLst>
            </a:pPr>
            <a:r>
              <a:rPr sz="1200" spc="-25" dirty="0">
                <a:latin typeface="Times New Roman"/>
                <a:cs typeface="Times New Roman"/>
              </a:rPr>
              <a:t>H</a:t>
            </a:r>
            <a:r>
              <a:rPr sz="1350" spc="-37" baseline="-12345" dirty="0">
                <a:latin typeface="Times New Roman"/>
                <a:cs typeface="Times New Roman"/>
              </a:rPr>
              <a:t>3</a:t>
            </a:r>
            <a:r>
              <a:rPr sz="1200" spc="-25" dirty="0">
                <a:latin typeface="Times New Roman"/>
                <a:cs typeface="Times New Roman"/>
              </a:rPr>
              <a:t>C</a:t>
            </a:r>
            <a:r>
              <a:rPr sz="1200" dirty="0">
                <a:latin typeface="Times New Roman"/>
                <a:cs typeface="Times New Roman"/>
              </a:rPr>
              <a:t>	</a:t>
            </a:r>
            <a:r>
              <a:rPr sz="1200" spc="-50" dirty="0">
                <a:latin typeface="Times New Roman"/>
                <a:cs typeface="Times New Roman"/>
              </a:rPr>
              <a:t>C</a:t>
            </a:r>
            <a:r>
              <a:rPr sz="1200" dirty="0">
                <a:latin typeface="Times New Roman"/>
                <a:cs typeface="Times New Roman"/>
              </a:rPr>
              <a:t>	</a:t>
            </a:r>
            <a:r>
              <a:rPr sz="1200" spc="-50" dirty="0">
                <a:latin typeface="Times New Roman"/>
                <a:cs typeface="Times New Roman"/>
              </a:rPr>
              <a:t>N</a:t>
            </a:r>
            <a:r>
              <a:rPr sz="1200" dirty="0">
                <a:latin typeface="Times New Roman"/>
                <a:cs typeface="Times New Roman"/>
              </a:rPr>
              <a:t>	</a:t>
            </a:r>
            <a:r>
              <a:rPr sz="1200" spc="-50" dirty="0">
                <a:latin typeface="Times New Roman"/>
                <a:cs typeface="Times New Roman"/>
              </a:rPr>
              <a:t>N</a:t>
            </a:r>
            <a:r>
              <a:rPr sz="1200" dirty="0">
                <a:latin typeface="Times New Roman"/>
                <a:cs typeface="Times New Roman"/>
              </a:rPr>
              <a:t>	</a:t>
            </a:r>
            <a:r>
              <a:rPr sz="1200" spc="-50" dirty="0">
                <a:latin typeface="Times New Roman"/>
                <a:cs typeface="Times New Roman"/>
              </a:rPr>
              <a:t>C</a:t>
            </a:r>
            <a:r>
              <a:rPr sz="1200" dirty="0">
                <a:latin typeface="Times New Roman"/>
                <a:cs typeface="Times New Roman"/>
              </a:rPr>
              <a:t>	</a:t>
            </a:r>
            <a:r>
              <a:rPr sz="1200" spc="-25" dirty="0">
                <a:latin typeface="Times New Roman"/>
                <a:cs typeface="Times New Roman"/>
              </a:rPr>
              <a:t>CH</a:t>
            </a:r>
            <a:r>
              <a:rPr sz="1350" spc="-37" baseline="-12345" dirty="0">
                <a:latin typeface="Times New Roman"/>
                <a:cs typeface="Times New Roman"/>
              </a:rPr>
              <a:t>3</a:t>
            </a:r>
            <a:r>
              <a:rPr sz="1350" spc="750" baseline="-12345" dirty="0">
                <a:latin typeface="Times New Roman"/>
                <a:cs typeface="Times New Roman"/>
              </a:rPr>
              <a:t> </a:t>
            </a:r>
            <a:r>
              <a:rPr sz="1200" spc="-50" dirty="0">
                <a:latin typeface="Times New Roman"/>
                <a:cs typeface="Times New Roman"/>
              </a:rPr>
              <a:t>C</a:t>
            </a:r>
            <a:r>
              <a:rPr sz="1200" dirty="0">
                <a:latin typeface="Times New Roman"/>
                <a:cs typeface="Times New Roman"/>
              </a:rPr>
              <a:t>			</a:t>
            </a:r>
            <a:r>
              <a:rPr sz="1200" spc="-50" dirty="0">
                <a:latin typeface="Times New Roman"/>
                <a:cs typeface="Times New Roman"/>
              </a:rPr>
              <a:t>C</a:t>
            </a:r>
            <a:endParaRPr sz="1200">
              <a:latin typeface="Times New Roman"/>
              <a:cs typeface="Times New Roman"/>
            </a:endParaRPr>
          </a:p>
          <a:p>
            <a:pPr marL="668655">
              <a:lnSpc>
                <a:spcPts val="850"/>
              </a:lnSpc>
              <a:tabLst>
                <a:tab pos="1430655" algn="l"/>
              </a:tabLst>
            </a:pPr>
            <a:r>
              <a:rPr sz="1200" spc="-50" dirty="0">
                <a:latin typeface="Times New Roman"/>
                <a:cs typeface="Times New Roman"/>
              </a:rPr>
              <a:t>N</a:t>
            </a:r>
            <a:r>
              <a:rPr sz="1200" dirty="0">
                <a:latin typeface="Times New Roman"/>
                <a:cs typeface="Times New Roman"/>
              </a:rPr>
              <a:t>	</a:t>
            </a:r>
            <a:r>
              <a:rPr sz="1200" spc="-50" dirty="0">
                <a:latin typeface="Times New Roman"/>
                <a:cs typeface="Times New Roman"/>
              </a:rPr>
              <a:t>N</a:t>
            </a:r>
            <a:endParaRPr sz="1200">
              <a:latin typeface="Times New Roman"/>
              <a:cs typeface="Times New Roman"/>
            </a:endParaRPr>
          </a:p>
        </p:txBody>
      </p:sp>
      <p:grpSp>
        <p:nvGrpSpPr>
          <p:cNvPr id="7" name="object 7"/>
          <p:cNvGrpSpPr/>
          <p:nvPr/>
        </p:nvGrpSpPr>
        <p:grpSpPr>
          <a:xfrm>
            <a:off x="1045244" y="3915657"/>
            <a:ext cx="3155315" cy="616585"/>
            <a:chOff x="1045244" y="3915657"/>
            <a:chExt cx="3155315" cy="616585"/>
          </a:xfrm>
        </p:grpSpPr>
        <p:sp>
          <p:nvSpPr>
            <p:cNvPr id="8" name="object 8"/>
            <p:cNvSpPr/>
            <p:nvPr/>
          </p:nvSpPr>
          <p:spPr>
            <a:xfrm>
              <a:off x="1050324" y="3920737"/>
              <a:ext cx="1146810" cy="549275"/>
            </a:xfrm>
            <a:custGeom>
              <a:avLst/>
              <a:gdLst/>
              <a:ahLst/>
              <a:cxnLst/>
              <a:rect l="l" t="t" r="r" b="b"/>
              <a:pathLst>
                <a:path w="1146810" h="549275">
                  <a:moveTo>
                    <a:pt x="197167" y="0"/>
                  </a:moveTo>
                  <a:lnTo>
                    <a:pt x="197167" y="111362"/>
                  </a:lnTo>
                </a:path>
                <a:path w="1146810" h="549275">
                  <a:moveTo>
                    <a:pt x="130620" y="187463"/>
                  </a:moveTo>
                  <a:lnTo>
                    <a:pt x="0" y="187463"/>
                  </a:lnTo>
                </a:path>
                <a:path w="1146810" h="549275">
                  <a:moveTo>
                    <a:pt x="254122" y="187463"/>
                  </a:moveTo>
                  <a:lnTo>
                    <a:pt x="370507" y="187463"/>
                  </a:lnTo>
                </a:path>
                <a:path w="1146810" h="549275">
                  <a:moveTo>
                    <a:pt x="197167" y="253925"/>
                  </a:moveTo>
                  <a:lnTo>
                    <a:pt x="197167" y="364399"/>
                  </a:lnTo>
                </a:path>
                <a:path w="1146810" h="549275">
                  <a:moveTo>
                    <a:pt x="263714" y="479440"/>
                  </a:moveTo>
                  <a:lnTo>
                    <a:pt x="326557" y="515715"/>
                  </a:lnTo>
                </a:path>
                <a:path w="1146810" h="549275">
                  <a:moveTo>
                    <a:pt x="243909" y="512924"/>
                  </a:moveTo>
                  <a:lnTo>
                    <a:pt x="306738" y="549073"/>
                  </a:lnTo>
                </a:path>
                <a:path w="1146810" h="549275">
                  <a:moveTo>
                    <a:pt x="283837" y="445194"/>
                  </a:moveTo>
                  <a:lnTo>
                    <a:pt x="345741" y="481342"/>
                  </a:lnTo>
                </a:path>
                <a:path w="1146810" h="549275">
                  <a:moveTo>
                    <a:pt x="532390" y="207630"/>
                  </a:moveTo>
                  <a:lnTo>
                    <a:pt x="614112" y="207630"/>
                  </a:lnTo>
                </a:path>
                <a:path w="1146810" h="549275">
                  <a:moveTo>
                    <a:pt x="532390" y="167423"/>
                  </a:moveTo>
                  <a:lnTo>
                    <a:pt x="614112" y="167423"/>
                  </a:lnTo>
                </a:path>
                <a:path w="1146810" h="549275">
                  <a:moveTo>
                    <a:pt x="775957" y="187463"/>
                  </a:moveTo>
                  <a:lnTo>
                    <a:pt x="892049" y="187463"/>
                  </a:lnTo>
                </a:path>
                <a:path w="1146810" h="549275">
                  <a:moveTo>
                    <a:pt x="958914" y="111362"/>
                  </a:moveTo>
                  <a:lnTo>
                    <a:pt x="958914" y="0"/>
                  </a:lnTo>
                </a:path>
                <a:path w="1146810" h="549275">
                  <a:moveTo>
                    <a:pt x="1015882" y="187463"/>
                  </a:moveTo>
                  <a:lnTo>
                    <a:pt x="1146566" y="187463"/>
                  </a:lnTo>
                </a:path>
                <a:path w="1146810" h="549275">
                  <a:moveTo>
                    <a:pt x="958914" y="253925"/>
                  </a:moveTo>
                  <a:lnTo>
                    <a:pt x="958914" y="364399"/>
                  </a:lnTo>
                </a:path>
                <a:path w="1146810" h="549275">
                  <a:moveTo>
                    <a:pt x="1025525" y="479440"/>
                  </a:moveTo>
                  <a:lnTo>
                    <a:pt x="1088329" y="515715"/>
                  </a:lnTo>
                </a:path>
                <a:path w="1146810" h="549275">
                  <a:moveTo>
                    <a:pt x="1005351" y="512924"/>
                  </a:moveTo>
                  <a:lnTo>
                    <a:pt x="1068155" y="549073"/>
                  </a:lnTo>
                </a:path>
                <a:path w="1146810" h="549275">
                  <a:moveTo>
                    <a:pt x="1045571" y="445194"/>
                  </a:moveTo>
                  <a:lnTo>
                    <a:pt x="1107487" y="481342"/>
                  </a:lnTo>
                </a:path>
              </a:pathLst>
            </a:custGeom>
            <a:ln w="9593">
              <a:solidFill>
                <a:srgbClr val="000000"/>
              </a:solidFill>
            </a:ln>
          </p:spPr>
          <p:txBody>
            <a:bodyPr wrap="square" lIns="0" tIns="0" rIns="0" bIns="0" rtlCol="0"/>
            <a:lstStyle/>
            <a:p>
              <a:endParaRPr/>
            </a:p>
          </p:txBody>
        </p:sp>
        <p:sp>
          <p:nvSpPr>
            <p:cNvPr id="9" name="object 9"/>
            <p:cNvSpPr/>
            <p:nvPr/>
          </p:nvSpPr>
          <p:spPr>
            <a:xfrm>
              <a:off x="3097212" y="4139783"/>
              <a:ext cx="95885" cy="57150"/>
            </a:xfrm>
            <a:custGeom>
              <a:avLst/>
              <a:gdLst/>
              <a:ahLst/>
              <a:cxnLst/>
              <a:rect l="l" t="t" r="r" b="b"/>
              <a:pathLst>
                <a:path w="95885" h="57150">
                  <a:moveTo>
                    <a:pt x="0" y="0"/>
                  </a:moveTo>
                  <a:lnTo>
                    <a:pt x="19285" y="28411"/>
                  </a:lnTo>
                  <a:lnTo>
                    <a:pt x="0" y="56949"/>
                  </a:lnTo>
                  <a:lnTo>
                    <a:pt x="95411" y="28411"/>
                  </a:lnTo>
                  <a:lnTo>
                    <a:pt x="0" y="0"/>
                  </a:lnTo>
                  <a:close/>
                </a:path>
              </a:pathLst>
            </a:custGeom>
            <a:solidFill>
              <a:srgbClr val="000000"/>
            </a:solidFill>
          </p:spPr>
          <p:txBody>
            <a:bodyPr wrap="square" lIns="0" tIns="0" rIns="0" bIns="0" rtlCol="0"/>
            <a:lstStyle/>
            <a:p>
              <a:endParaRPr/>
            </a:p>
          </p:txBody>
        </p:sp>
        <p:sp>
          <p:nvSpPr>
            <p:cNvPr id="10" name="object 10"/>
            <p:cNvSpPr/>
            <p:nvPr/>
          </p:nvSpPr>
          <p:spPr>
            <a:xfrm>
              <a:off x="2685241" y="3977940"/>
              <a:ext cx="1510030" cy="549275"/>
            </a:xfrm>
            <a:custGeom>
              <a:avLst/>
              <a:gdLst/>
              <a:ahLst/>
              <a:cxnLst/>
              <a:rect l="l" t="t" r="r" b="b"/>
              <a:pathLst>
                <a:path w="1510029" h="549275">
                  <a:moveTo>
                    <a:pt x="0" y="190254"/>
                  </a:moveTo>
                  <a:lnTo>
                    <a:pt x="507382" y="190254"/>
                  </a:lnTo>
                </a:path>
                <a:path w="1510029" h="549275">
                  <a:moveTo>
                    <a:pt x="507382" y="190254"/>
                  </a:moveTo>
                  <a:lnTo>
                    <a:pt x="411971" y="218792"/>
                  </a:lnTo>
                  <a:lnTo>
                    <a:pt x="431256" y="190254"/>
                  </a:lnTo>
                  <a:lnTo>
                    <a:pt x="411971" y="161842"/>
                  </a:lnTo>
                  <a:lnTo>
                    <a:pt x="507382" y="190254"/>
                  </a:lnTo>
                  <a:close/>
                </a:path>
                <a:path w="1510029" h="549275">
                  <a:moveTo>
                    <a:pt x="1361395" y="0"/>
                  </a:moveTo>
                  <a:lnTo>
                    <a:pt x="1361395" y="111362"/>
                  </a:lnTo>
                </a:path>
                <a:path w="1510029" h="549275">
                  <a:moveTo>
                    <a:pt x="1294784" y="187463"/>
                  </a:moveTo>
                  <a:lnTo>
                    <a:pt x="1164227" y="187463"/>
                  </a:lnTo>
                </a:path>
                <a:path w="1510029" h="549275">
                  <a:moveTo>
                    <a:pt x="1361395" y="254052"/>
                  </a:moveTo>
                  <a:lnTo>
                    <a:pt x="1361395" y="364399"/>
                  </a:lnTo>
                </a:path>
                <a:path w="1510029" h="549275">
                  <a:moveTo>
                    <a:pt x="1427878" y="479566"/>
                  </a:moveTo>
                  <a:lnTo>
                    <a:pt x="1490810" y="515461"/>
                  </a:lnTo>
                </a:path>
                <a:path w="1510029" h="549275">
                  <a:moveTo>
                    <a:pt x="1408085" y="512671"/>
                  </a:moveTo>
                  <a:lnTo>
                    <a:pt x="1470890" y="548819"/>
                  </a:lnTo>
                </a:path>
                <a:path w="1510029" h="549275">
                  <a:moveTo>
                    <a:pt x="1448052" y="445194"/>
                  </a:moveTo>
                  <a:lnTo>
                    <a:pt x="1509968" y="481342"/>
                  </a:lnTo>
                </a:path>
              </a:pathLst>
            </a:custGeom>
            <a:ln w="9593">
              <a:solidFill>
                <a:srgbClr val="000000"/>
              </a:solidFill>
            </a:ln>
          </p:spPr>
          <p:txBody>
            <a:bodyPr wrap="square" lIns="0" tIns="0" rIns="0" bIns="0" rtlCol="0"/>
            <a:lstStyle/>
            <a:p>
              <a:endParaRPr/>
            </a:p>
          </p:txBody>
        </p:sp>
        <p:sp>
          <p:nvSpPr>
            <p:cNvPr id="11" name="object 11"/>
            <p:cNvSpPr/>
            <p:nvPr/>
          </p:nvSpPr>
          <p:spPr>
            <a:xfrm>
              <a:off x="4149407" y="4128368"/>
              <a:ext cx="10795" cy="10160"/>
            </a:xfrm>
            <a:custGeom>
              <a:avLst/>
              <a:gdLst/>
              <a:ahLst/>
              <a:cxnLst/>
              <a:rect l="l" t="t" r="r" b="b"/>
              <a:pathLst>
                <a:path w="10795" h="10160">
                  <a:moveTo>
                    <a:pt x="7739" y="0"/>
                  </a:moveTo>
                  <a:lnTo>
                    <a:pt x="1776" y="0"/>
                  </a:lnTo>
                  <a:lnTo>
                    <a:pt x="0" y="1775"/>
                  </a:lnTo>
                  <a:lnTo>
                    <a:pt x="0" y="4566"/>
                  </a:lnTo>
                  <a:lnTo>
                    <a:pt x="0" y="7356"/>
                  </a:lnTo>
                  <a:lnTo>
                    <a:pt x="1776" y="10146"/>
                  </a:lnTo>
                  <a:lnTo>
                    <a:pt x="7739" y="10146"/>
                  </a:lnTo>
                  <a:lnTo>
                    <a:pt x="10530" y="7356"/>
                  </a:lnTo>
                  <a:lnTo>
                    <a:pt x="10530" y="1775"/>
                  </a:lnTo>
                  <a:lnTo>
                    <a:pt x="7739" y="0"/>
                  </a:lnTo>
                  <a:close/>
                </a:path>
              </a:pathLst>
            </a:custGeom>
            <a:solidFill>
              <a:srgbClr val="000000"/>
            </a:solidFill>
          </p:spPr>
          <p:txBody>
            <a:bodyPr wrap="square" lIns="0" tIns="0" rIns="0" bIns="0" rtlCol="0"/>
            <a:lstStyle/>
            <a:p>
              <a:endParaRPr/>
            </a:p>
          </p:txBody>
        </p:sp>
        <p:sp>
          <p:nvSpPr>
            <p:cNvPr id="12" name="object 12"/>
            <p:cNvSpPr/>
            <p:nvPr/>
          </p:nvSpPr>
          <p:spPr>
            <a:xfrm>
              <a:off x="4149407" y="4128368"/>
              <a:ext cx="10795" cy="10160"/>
            </a:xfrm>
            <a:custGeom>
              <a:avLst/>
              <a:gdLst/>
              <a:ahLst/>
              <a:cxnLst/>
              <a:rect l="l" t="t" r="r" b="b"/>
              <a:pathLst>
                <a:path w="10795" h="10160">
                  <a:moveTo>
                    <a:pt x="0" y="4566"/>
                  </a:moveTo>
                  <a:lnTo>
                    <a:pt x="0" y="7356"/>
                  </a:lnTo>
                  <a:lnTo>
                    <a:pt x="1776" y="10146"/>
                  </a:lnTo>
                  <a:lnTo>
                    <a:pt x="4948" y="10146"/>
                  </a:lnTo>
                  <a:lnTo>
                    <a:pt x="7739" y="10146"/>
                  </a:lnTo>
                  <a:lnTo>
                    <a:pt x="10530" y="7356"/>
                  </a:lnTo>
                  <a:lnTo>
                    <a:pt x="10530" y="4566"/>
                  </a:lnTo>
                  <a:lnTo>
                    <a:pt x="10530" y="1775"/>
                  </a:lnTo>
                  <a:lnTo>
                    <a:pt x="7739" y="0"/>
                  </a:lnTo>
                  <a:lnTo>
                    <a:pt x="4948" y="0"/>
                  </a:lnTo>
                  <a:lnTo>
                    <a:pt x="1776" y="0"/>
                  </a:lnTo>
                  <a:lnTo>
                    <a:pt x="0" y="1775"/>
                  </a:lnTo>
                  <a:lnTo>
                    <a:pt x="0" y="4566"/>
                  </a:lnTo>
                  <a:close/>
                </a:path>
              </a:pathLst>
            </a:custGeom>
            <a:ln w="9593">
              <a:solidFill>
                <a:srgbClr val="000000"/>
              </a:solidFill>
            </a:ln>
          </p:spPr>
          <p:txBody>
            <a:bodyPr wrap="square" lIns="0" tIns="0" rIns="0" bIns="0" rtlCol="0"/>
            <a:lstStyle/>
            <a:p>
              <a:endParaRPr/>
            </a:p>
          </p:txBody>
        </p:sp>
      </p:grpSp>
      <p:sp>
        <p:nvSpPr>
          <p:cNvPr id="13" name="object 13"/>
          <p:cNvSpPr txBox="1"/>
          <p:nvPr/>
        </p:nvSpPr>
        <p:spPr>
          <a:xfrm>
            <a:off x="3326328" y="3719821"/>
            <a:ext cx="1031240" cy="913765"/>
          </a:xfrm>
          <a:prstGeom prst="rect">
            <a:avLst/>
          </a:prstGeom>
        </p:spPr>
        <p:txBody>
          <a:bodyPr vert="horz" wrap="square" lIns="0" tIns="83820" rIns="0" bIns="0" rtlCol="0">
            <a:spAutoFit/>
          </a:bodyPr>
          <a:lstStyle/>
          <a:p>
            <a:pPr marL="667385">
              <a:lnSpc>
                <a:spcPct val="100000"/>
              </a:lnSpc>
              <a:spcBef>
                <a:spcPts val="660"/>
              </a:spcBef>
            </a:pPr>
            <a:r>
              <a:rPr sz="1200" spc="-25" dirty="0">
                <a:latin typeface="Times New Roman"/>
                <a:cs typeface="Times New Roman"/>
              </a:rPr>
              <a:t>CH</a:t>
            </a:r>
            <a:r>
              <a:rPr sz="1350" spc="-37" baseline="-12345" dirty="0">
                <a:latin typeface="Times New Roman"/>
                <a:cs typeface="Times New Roman"/>
              </a:rPr>
              <a:t>3</a:t>
            </a:r>
            <a:endParaRPr sz="1350" baseline="-12345">
              <a:latin typeface="Times New Roman"/>
              <a:cs typeface="Times New Roman"/>
            </a:endParaRPr>
          </a:p>
          <a:p>
            <a:pPr marL="667385" marR="254000" indent="-642620">
              <a:lnSpc>
                <a:spcPts val="1989"/>
              </a:lnSpc>
              <a:spcBef>
                <a:spcPts val="165"/>
              </a:spcBef>
              <a:tabLst>
                <a:tab pos="251460" algn="l"/>
                <a:tab pos="667385" algn="l"/>
              </a:tabLst>
            </a:pPr>
            <a:r>
              <a:rPr sz="1200" spc="-50" dirty="0">
                <a:latin typeface="Times New Roman"/>
                <a:cs typeface="Times New Roman"/>
              </a:rPr>
              <a:t>2</a:t>
            </a:r>
            <a:r>
              <a:rPr sz="1200" dirty="0">
                <a:latin typeface="Times New Roman"/>
                <a:cs typeface="Times New Roman"/>
              </a:rPr>
              <a:t>	</a:t>
            </a:r>
            <a:r>
              <a:rPr sz="1200" spc="-25" dirty="0">
                <a:latin typeface="Times New Roman"/>
                <a:cs typeface="Times New Roman"/>
              </a:rPr>
              <a:t>H</a:t>
            </a:r>
            <a:r>
              <a:rPr sz="1350" spc="-37" baseline="-12345" dirty="0">
                <a:latin typeface="Times New Roman"/>
                <a:cs typeface="Times New Roman"/>
              </a:rPr>
              <a:t>3</a:t>
            </a:r>
            <a:r>
              <a:rPr sz="1200" spc="-25" dirty="0">
                <a:latin typeface="Times New Roman"/>
                <a:cs typeface="Times New Roman"/>
              </a:rPr>
              <a:t>C</a:t>
            </a:r>
            <a:r>
              <a:rPr sz="1200" dirty="0">
                <a:latin typeface="Times New Roman"/>
                <a:cs typeface="Times New Roman"/>
              </a:rPr>
              <a:t>	</a:t>
            </a:r>
            <a:r>
              <a:rPr sz="1200" spc="-50" dirty="0">
                <a:latin typeface="Times New Roman"/>
                <a:cs typeface="Times New Roman"/>
              </a:rPr>
              <a:t>C C</a:t>
            </a:r>
            <a:endParaRPr sz="1200">
              <a:latin typeface="Times New Roman"/>
              <a:cs typeface="Times New Roman"/>
            </a:endParaRPr>
          </a:p>
          <a:p>
            <a:pPr marR="30480" algn="r">
              <a:lnSpc>
                <a:spcPts val="850"/>
              </a:lnSpc>
            </a:pPr>
            <a:r>
              <a:rPr sz="1200" spc="-5" dirty="0">
                <a:latin typeface="Times New Roman"/>
                <a:cs typeface="Times New Roman"/>
              </a:rPr>
              <a:t>N</a:t>
            </a:r>
            <a:endParaRPr sz="1200">
              <a:latin typeface="Times New Roman"/>
              <a:cs typeface="Times New Roman"/>
            </a:endParaRPr>
          </a:p>
        </p:txBody>
      </p:sp>
      <p:sp>
        <p:nvSpPr>
          <p:cNvPr id="14" name="object 14"/>
          <p:cNvSpPr txBox="1"/>
          <p:nvPr/>
        </p:nvSpPr>
        <p:spPr>
          <a:xfrm>
            <a:off x="4535344" y="4071618"/>
            <a:ext cx="520065" cy="208279"/>
          </a:xfrm>
          <a:prstGeom prst="rect">
            <a:avLst/>
          </a:prstGeom>
        </p:spPr>
        <p:txBody>
          <a:bodyPr vert="horz" wrap="square" lIns="0" tIns="12065" rIns="0" bIns="0" rtlCol="0">
            <a:spAutoFit/>
          </a:bodyPr>
          <a:lstStyle/>
          <a:p>
            <a:pPr marL="25400">
              <a:lnSpc>
                <a:spcPct val="100000"/>
              </a:lnSpc>
              <a:spcBef>
                <a:spcPts val="95"/>
              </a:spcBef>
              <a:tabLst>
                <a:tab pos="300990" algn="l"/>
              </a:tabLst>
            </a:pPr>
            <a:r>
              <a:rPr sz="1200" spc="-50" dirty="0">
                <a:latin typeface="Times New Roman"/>
                <a:cs typeface="Times New Roman"/>
              </a:rPr>
              <a:t>+</a:t>
            </a:r>
            <a:r>
              <a:rPr sz="1200" dirty="0">
                <a:latin typeface="Times New Roman"/>
                <a:cs typeface="Times New Roman"/>
              </a:rPr>
              <a:t>	</a:t>
            </a:r>
            <a:r>
              <a:rPr sz="1200" spc="-25" dirty="0">
                <a:latin typeface="Times New Roman"/>
                <a:cs typeface="Times New Roman"/>
              </a:rPr>
              <a:t>N</a:t>
            </a:r>
            <a:r>
              <a:rPr sz="1350" spc="-37" baseline="-18518" dirty="0">
                <a:latin typeface="Times New Roman"/>
                <a:cs typeface="Times New Roman"/>
              </a:rPr>
              <a:t>2</a:t>
            </a:r>
            <a:endParaRPr sz="1350" baseline="-18518">
              <a:latin typeface="Times New Roman"/>
              <a:cs typeface="Times New Roman"/>
            </a:endParaRPr>
          </a:p>
        </p:txBody>
      </p:sp>
      <p:grpSp>
        <p:nvGrpSpPr>
          <p:cNvPr id="15" name="object 15"/>
          <p:cNvGrpSpPr/>
          <p:nvPr/>
        </p:nvGrpSpPr>
        <p:grpSpPr>
          <a:xfrm>
            <a:off x="2908667" y="1756401"/>
            <a:ext cx="517525" cy="67310"/>
            <a:chOff x="2908667" y="1756401"/>
            <a:chExt cx="517525" cy="67310"/>
          </a:xfrm>
        </p:grpSpPr>
        <p:sp>
          <p:nvSpPr>
            <p:cNvPr id="16" name="object 16"/>
            <p:cNvSpPr/>
            <p:nvPr/>
          </p:nvSpPr>
          <p:spPr>
            <a:xfrm>
              <a:off x="3325972" y="1761481"/>
              <a:ext cx="95250" cy="57150"/>
            </a:xfrm>
            <a:custGeom>
              <a:avLst/>
              <a:gdLst/>
              <a:ahLst/>
              <a:cxnLst/>
              <a:rect l="l" t="t" r="r" b="b"/>
              <a:pathLst>
                <a:path w="95250" h="57150">
                  <a:moveTo>
                    <a:pt x="0" y="0"/>
                  </a:moveTo>
                  <a:lnTo>
                    <a:pt x="18904" y="28411"/>
                  </a:lnTo>
                  <a:lnTo>
                    <a:pt x="0" y="56822"/>
                  </a:lnTo>
                  <a:lnTo>
                    <a:pt x="95031" y="28411"/>
                  </a:lnTo>
                  <a:lnTo>
                    <a:pt x="0" y="0"/>
                  </a:lnTo>
                  <a:close/>
                </a:path>
              </a:pathLst>
            </a:custGeom>
            <a:solidFill>
              <a:srgbClr val="000000"/>
            </a:solidFill>
          </p:spPr>
          <p:txBody>
            <a:bodyPr wrap="square" lIns="0" tIns="0" rIns="0" bIns="0" rtlCol="0"/>
            <a:lstStyle/>
            <a:p>
              <a:endParaRPr/>
            </a:p>
          </p:txBody>
        </p:sp>
        <p:sp>
          <p:nvSpPr>
            <p:cNvPr id="17" name="object 17"/>
            <p:cNvSpPr/>
            <p:nvPr/>
          </p:nvSpPr>
          <p:spPr>
            <a:xfrm>
              <a:off x="2913747" y="1761481"/>
              <a:ext cx="507365" cy="57150"/>
            </a:xfrm>
            <a:custGeom>
              <a:avLst/>
              <a:gdLst/>
              <a:ahLst/>
              <a:cxnLst/>
              <a:rect l="l" t="t" r="r" b="b"/>
              <a:pathLst>
                <a:path w="507364" h="57150">
                  <a:moveTo>
                    <a:pt x="0" y="28411"/>
                  </a:moveTo>
                  <a:lnTo>
                    <a:pt x="507256" y="28411"/>
                  </a:lnTo>
                </a:path>
                <a:path w="507364" h="57150">
                  <a:moveTo>
                    <a:pt x="507256" y="28411"/>
                  </a:moveTo>
                  <a:lnTo>
                    <a:pt x="412224" y="56822"/>
                  </a:lnTo>
                  <a:lnTo>
                    <a:pt x="431129" y="28411"/>
                  </a:lnTo>
                  <a:lnTo>
                    <a:pt x="412224" y="0"/>
                  </a:lnTo>
                  <a:lnTo>
                    <a:pt x="507256" y="28411"/>
                  </a:lnTo>
                  <a:close/>
                </a:path>
              </a:pathLst>
            </a:custGeom>
            <a:ln w="9593">
              <a:solidFill>
                <a:srgbClr val="000000"/>
              </a:solidFill>
            </a:ln>
          </p:spPr>
          <p:txBody>
            <a:bodyPr wrap="square" lIns="0" tIns="0" rIns="0" bIns="0" rtlCol="0"/>
            <a:lstStyle/>
            <a:p>
              <a:endParaRPr/>
            </a:p>
          </p:txBody>
        </p:sp>
      </p:grpSp>
      <p:sp>
        <p:nvSpPr>
          <p:cNvPr id="18" name="object 18"/>
          <p:cNvSpPr txBox="1"/>
          <p:nvPr/>
        </p:nvSpPr>
        <p:spPr>
          <a:xfrm>
            <a:off x="3637076" y="1664905"/>
            <a:ext cx="88900" cy="208279"/>
          </a:xfrm>
          <a:prstGeom prst="rect">
            <a:avLst/>
          </a:prstGeom>
        </p:spPr>
        <p:txBody>
          <a:bodyPr vert="horz" wrap="square" lIns="0" tIns="12065" rIns="0" bIns="0" rtlCol="0">
            <a:spAutoFit/>
          </a:bodyPr>
          <a:lstStyle/>
          <a:p>
            <a:pPr>
              <a:lnSpc>
                <a:spcPct val="100000"/>
              </a:lnSpc>
              <a:spcBef>
                <a:spcPts val="95"/>
              </a:spcBef>
            </a:pPr>
            <a:r>
              <a:rPr sz="1200" spc="-5" dirty="0">
                <a:latin typeface="Times New Roman"/>
                <a:cs typeface="Times New Roman"/>
              </a:rPr>
              <a:t>2</a:t>
            </a:r>
            <a:endParaRPr sz="1200">
              <a:latin typeface="Times New Roman"/>
              <a:cs typeface="Times New Roman"/>
            </a:endParaRPr>
          </a:p>
        </p:txBody>
      </p:sp>
      <p:sp>
        <p:nvSpPr>
          <p:cNvPr id="19" name="object 19"/>
          <p:cNvSpPr txBox="1"/>
          <p:nvPr/>
        </p:nvSpPr>
        <p:spPr>
          <a:xfrm>
            <a:off x="4436911" y="1071358"/>
            <a:ext cx="377190" cy="531495"/>
          </a:xfrm>
          <a:prstGeom prst="rect">
            <a:avLst/>
          </a:prstGeom>
        </p:spPr>
        <p:txBody>
          <a:bodyPr vert="horz" wrap="square" lIns="0" tIns="82550" rIns="0" bIns="0" rtlCol="0">
            <a:spAutoFit/>
          </a:bodyPr>
          <a:lstStyle/>
          <a:p>
            <a:pPr>
              <a:lnSpc>
                <a:spcPct val="100000"/>
              </a:lnSpc>
              <a:spcBef>
                <a:spcPts val="650"/>
              </a:spcBef>
            </a:pPr>
            <a:r>
              <a:rPr sz="1200" spc="-5" dirty="0">
                <a:latin typeface="Times New Roman"/>
                <a:cs typeface="Times New Roman"/>
              </a:rPr>
              <a:t>O</a:t>
            </a:r>
            <a:endParaRPr sz="1200">
              <a:latin typeface="Times New Roman"/>
              <a:cs typeface="Times New Roman"/>
            </a:endParaRPr>
          </a:p>
          <a:p>
            <a:pPr marL="4445">
              <a:lnSpc>
                <a:spcPct val="100000"/>
              </a:lnSpc>
              <a:spcBef>
                <a:spcPts val="555"/>
              </a:spcBef>
              <a:tabLst>
                <a:tab pos="254000" algn="l"/>
              </a:tabLst>
            </a:pPr>
            <a:r>
              <a:rPr sz="1200" spc="-50" dirty="0">
                <a:latin typeface="Times New Roman"/>
                <a:cs typeface="Times New Roman"/>
              </a:rPr>
              <a:t>C</a:t>
            </a:r>
            <a:r>
              <a:rPr sz="1200" dirty="0">
                <a:latin typeface="Times New Roman"/>
                <a:cs typeface="Times New Roman"/>
              </a:rPr>
              <a:t>	</a:t>
            </a:r>
            <a:r>
              <a:rPr sz="1200" spc="-50" dirty="0">
                <a:latin typeface="Times New Roman"/>
                <a:cs typeface="Times New Roman"/>
              </a:rPr>
              <a:t>O</a:t>
            </a:r>
            <a:endParaRPr sz="1200">
              <a:latin typeface="Times New Roman"/>
              <a:cs typeface="Times New Roman"/>
            </a:endParaRPr>
          </a:p>
        </p:txBody>
      </p:sp>
      <p:grpSp>
        <p:nvGrpSpPr>
          <p:cNvPr id="20" name="object 20"/>
          <p:cNvGrpSpPr/>
          <p:nvPr/>
        </p:nvGrpSpPr>
        <p:grpSpPr>
          <a:xfrm>
            <a:off x="3870018" y="1332896"/>
            <a:ext cx="933450" cy="748030"/>
            <a:chOff x="3870018" y="1332896"/>
            <a:chExt cx="933450" cy="748030"/>
          </a:xfrm>
        </p:grpSpPr>
        <p:sp>
          <p:nvSpPr>
            <p:cNvPr id="21" name="object 21"/>
            <p:cNvSpPr/>
            <p:nvPr/>
          </p:nvSpPr>
          <p:spPr>
            <a:xfrm>
              <a:off x="3875098" y="1337976"/>
              <a:ext cx="802005" cy="737870"/>
            </a:xfrm>
            <a:custGeom>
              <a:avLst/>
              <a:gdLst/>
              <a:ahLst/>
              <a:cxnLst/>
              <a:rect l="l" t="t" r="r" b="b"/>
              <a:pathLst>
                <a:path w="802004" h="737869">
                  <a:moveTo>
                    <a:pt x="220132" y="230461"/>
                  </a:moveTo>
                  <a:lnTo>
                    <a:pt x="0" y="356916"/>
                  </a:lnTo>
                </a:path>
                <a:path w="802004" h="737869">
                  <a:moveTo>
                    <a:pt x="440137" y="356916"/>
                  </a:moveTo>
                  <a:lnTo>
                    <a:pt x="220132" y="230461"/>
                  </a:lnTo>
                </a:path>
                <a:path w="802004" h="737869">
                  <a:moveTo>
                    <a:pt x="440137" y="610969"/>
                  </a:moveTo>
                  <a:lnTo>
                    <a:pt x="440137" y="356916"/>
                  </a:lnTo>
                </a:path>
                <a:path w="802004" h="737869">
                  <a:moveTo>
                    <a:pt x="220132" y="737424"/>
                  </a:moveTo>
                  <a:lnTo>
                    <a:pt x="440137" y="610969"/>
                  </a:lnTo>
                </a:path>
                <a:path w="802004" h="737869">
                  <a:moveTo>
                    <a:pt x="0" y="610969"/>
                  </a:moveTo>
                  <a:lnTo>
                    <a:pt x="220132" y="737424"/>
                  </a:lnTo>
                </a:path>
                <a:path w="802004" h="737869">
                  <a:moveTo>
                    <a:pt x="0" y="356916"/>
                  </a:moveTo>
                  <a:lnTo>
                    <a:pt x="0" y="610969"/>
                  </a:lnTo>
                </a:path>
                <a:path w="802004" h="737869">
                  <a:moveTo>
                    <a:pt x="440137" y="356916"/>
                  </a:moveTo>
                  <a:lnTo>
                    <a:pt x="566761" y="229192"/>
                  </a:lnTo>
                </a:path>
                <a:path w="802004" h="737869">
                  <a:moveTo>
                    <a:pt x="65976" y="477537"/>
                  </a:moveTo>
                  <a:lnTo>
                    <a:pt x="73451" y="524403"/>
                  </a:lnTo>
                  <a:lnTo>
                    <a:pt x="94295" y="564956"/>
                  </a:lnTo>
                  <a:lnTo>
                    <a:pt x="126131" y="596840"/>
                  </a:lnTo>
                  <a:lnTo>
                    <a:pt x="166585" y="617698"/>
                  </a:lnTo>
                  <a:lnTo>
                    <a:pt x="213280" y="625174"/>
                  </a:lnTo>
                  <a:lnTo>
                    <a:pt x="260255" y="617698"/>
                  </a:lnTo>
                  <a:lnTo>
                    <a:pt x="301041" y="596840"/>
                  </a:lnTo>
                  <a:lnTo>
                    <a:pt x="333198" y="564956"/>
                  </a:lnTo>
                  <a:lnTo>
                    <a:pt x="354283" y="524403"/>
                  </a:lnTo>
                  <a:lnTo>
                    <a:pt x="361854" y="477537"/>
                  </a:lnTo>
                  <a:lnTo>
                    <a:pt x="354283" y="430879"/>
                  </a:lnTo>
                  <a:lnTo>
                    <a:pt x="333198" y="390381"/>
                  </a:lnTo>
                  <a:lnTo>
                    <a:pt x="301041" y="358462"/>
                  </a:lnTo>
                  <a:lnTo>
                    <a:pt x="260255" y="337539"/>
                  </a:lnTo>
                  <a:lnTo>
                    <a:pt x="213280" y="330027"/>
                  </a:lnTo>
                  <a:lnTo>
                    <a:pt x="166585" y="337539"/>
                  </a:lnTo>
                  <a:lnTo>
                    <a:pt x="126131" y="358462"/>
                  </a:lnTo>
                  <a:lnTo>
                    <a:pt x="94295" y="390381"/>
                  </a:lnTo>
                  <a:lnTo>
                    <a:pt x="73451" y="430879"/>
                  </a:lnTo>
                  <a:lnTo>
                    <a:pt x="65976" y="477537"/>
                  </a:lnTo>
                  <a:close/>
                </a:path>
                <a:path w="802004" h="737869">
                  <a:moveTo>
                    <a:pt x="639842" y="91575"/>
                  </a:moveTo>
                  <a:lnTo>
                    <a:pt x="639842" y="0"/>
                  </a:lnTo>
                </a:path>
                <a:path w="802004" h="737869">
                  <a:moveTo>
                    <a:pt x="598988" y="91575"/>
                  </a:moveTo>
                  <a:lnTo>
                    <a:pt x="598988" y="0"/>
                  </a:lnTo>
                </a:path>
                <a:path w="802004" h="737869">
                  <a:moveTo>
                    <a:pt x="676003" y="176936"/>
                  </a:moveTo>
                  <a:lnTo>
                    <a:pt x="801738" y="176936"/>
                  </a:lnTo>
                </a:path>
              </a:pathLst>
            </a:custGeom>
            <a:ln w="9593">
              <a:solidFill>
                <a:srgbClr val="000000"/>
              </a:solidFill>
            </a:ln>
          </p:spPr>
          <p:txBody>
            <a:bodyPr wrap="square" lIns="0" tIns="0" rIns="0" bIns="0" rtlCol="0"/>
            <a:lstStyle/>
            <a:p>
              <a:endParaRPr/>
            </a:p>
          </p:txBody>
        </p:sp>
        <p:sp>
          <p:nvSpPr>
            <p:cNvPr id="22" name="object 22"/>
            <p:cNvSpPr/>
            <p:nvPr/>
          </p:nvSpPr>
          <p:spPr>
            <a:xfrm>
              <a:off x="4787347" y="1436020"/>
              <a:ext cx="10795" cy="10795"/>
            </a:xfrm>
            <a:custGeom>
              <a:avLst/>
              <a:gdLst/>
              <a:ahLst/>
              <a:cxnLst/>
              <a:rect l="l" t="t" r="r" b="b"/>
              <a:pathLst>
                <a:path w="10795" h="10794">
                  <a:moveTo>
                    <a:pt x="7739" y="0"/>
                  </a:moveTo>
                  <a:lnTo>
                    <a:pt x="1776" y="0"/>
                  </a:lnTo>
                  <a:lnTo>
                    <a:pt x="0" y="1775"/>
                  </a:lnTo>
                  <a:lnTo>
                    <a:pt x="0" y="4946"/>
                  </a:lnTo>
                  <a:lnTo>
                    <a:pt x="0" y="7736"/>
                  </a:lnTo>
                  <a:lnTo>
                    <a:pt x="1776" y="10527"/>
                  </a:lnTo>
                  <a:lnTo>
                    <a:pt x="7739" y="10527"/>
                  </a:lnTo>
                  <a:lnTo>
                    <a:pt x="10530" y="7736"/>
                  </a:lnTo>
                  <a:lnTo>
                    <a:pt x="10530" y="1775"/>
                  </a:lnTo>
                  <a:lnTo>
                    <a:pt x="7739" y="0"/>
                  </a:lnTo>
                  <a:close/>
                </a:path>
              </a:pathLst>
            </a:custGeom>
            <a:solidFill>
              <a:srgbClr val="000000"/>
            </a:solidFill>
          </p:spPr>
          <p:txBody>
            <a:bodyPr wrap="square" lIns="0" tIns="0" rIns="0" bIns="0" rtlCol="0"/>
            <a:lstStyle/>
            <a:p>
              <a:endParaRPr/>
            </a:p>
          </p:txBody>
        </p:sp>
        <p:sp>
          <p:nvSpPr>
            <p:cNvPr id="23" name="object 23"/>
            <p:cNvSpPr/>
            <p:nvPr/>
          </p:nvSpPr>
          <p:spPr>
            <a:xfrm>
              <a:off x="4787347" y="1436020"/>
              <a:ext cx="10795" cy="10795"/>
            </a:xfrm>
            <a:custGeom>
              <a:avLst/>
              <a:gdLst/>
              <a:ahLst/>
              <a:cxnLst/>
              <a:rect l="l" t="t" r="r" b="b"/>
              <a:pathLst>
                <a:path w="10795" h="10794">
                  <a:moveTo>
                    <a:pt x="0" y="4946"/>
                  </a:moveTo>
                  <a:lnTo>
                    <a:pt x="0" y="7736"/>
                  </a:lnTo>
                  <a:lnTo>
                    <a:pt x="1776" y="10527"/>
                  </a:lnTo>
                  <a:lnTo>
                    <a:pt x="4948" y="10527"/>
                  </a:lnTo>
                  <a:lnTo>
                    <a:pt x="7739" y="10527"/>
                  </a:lnTo>
                  <a:lnTo>
                    <a:pt x="10530" y="7736"/>
                  </a:lnTo>
                  <a:lnTo>
                    <a:pt x="10530" y="4946"/>
                  </a:lnTo>
                  <a:lnTo>
                    <a:pt x="10530" y="1775"/>
                  </a:lnTo>
                  <a:lnTo>
                    <a:pt x="7739" y="0"/>
                  </a:lnTo>
                  <a:lnTo>
                    <a:pt x="4948" y="0"/>
                  </a:lnTo>
                  <a:lnTo>
                    <a:pt x="1776" y="0"/>
                  </a:lnTo>
                  <a:lnTo>
                    <a:pt x="0" y="1775"/>
                  </a:lnTo>
                  <a:lnTo>
                    <a:pt x="0" y="4946"/>
                  </a:lnTo>
                  <a:close/>
                </a:path>
              </a:pathLst>
            </a:custGeom>
            <a:ln w="9593">
              <a:solidFill>
                <a:srgbClr val="000000"/>
              </a:solidFill>
            </a:ln>
          </p:spPr>
          <p:txBody>
            <a:bodyPr wrap="square" lIns="0" tIns="0" rIns="0" bIns="0" rtlCol="0"/>
            <a:lstStyle/>
            <a:p>
              <a:endParaRPr/>
            </a:p>
          </p:txBody>
        </p:sp>
      </p:grpSp>
      <p:sp>
        <p:nvSpPr>
          <p:cNvPr id="24" name="object 24"/>
          <p:cNvSpPr txBox="1"/>
          <p:nvPr/>
        </p:nvSpPr>
        <p:spPr>
          <a:xfrm>
            <a:off x="5532118" y="1684542"/>
            <a:ext cx="76200" cy="168910"/>
          </a:xfrm>
          <a:prstGeom prst="rect">
            <a:avLst/>
          </a:prstGeom>
        </p:spPr>
        <p:txBody>
          <a:bodyPr vert="horz" wrap="square" lIns="0" tIns="0" rIns="0" bIns="0" rtlCol="0">
            <a:spAutoFit/>
          </a:bodyPr>
          <a:lstStyle/>
          <a:p>
            <a:pPr>
              <a:lnSpc>
                <a:spcPts val="1310"/>
              </a:lnSpc>
            </a:pPr>
            <a:r>
              <a:rPr sz="1200" spc="-5" dirty="0">
                <a:latin typeface="Times New Roman"/>
                <a:cs typeface="Times New Roman"/>
              </a:rPr>
              <a:t>2</a:t>
            </a:r>
            <a:endParaRPr sz="1200">
              <a:latin typeface="Times New Roman"/>
              <a:cs typeface="Times New Roman"/>
            </a:endParaRPr>
          </a:p>
        </p:txBody>
      </p:sp>
      <p:sp>
        <p:nvSpPr>
          <p:cNvPr id="25" name="object 25"/>
          <p:cNvSpPr txBox="1"/>
          <p:nvPr/>
        </p:nvSpPr>
        <p:spPr>
          <a:xfrm>
            <a:off x="1198897" y="1173969"/>
            <a:ext cx="884555" cy="534035"/>
          </a:xfrm>
          <a:prstGeom prst="rect">
            <a:avLst/>
          </a:prstGeom>
        </p:spPr>
        <p:txBody>
          <a:bodyPr vert="horz" wrap="square" lIns="0" tIns="83820" rIns="0" bIns="0" rtlCol="0">
            <a:spAutoFit/>
          </a:bodyPr>
          <a:lstStyle/>
          <a:p>
            <a:pPr>
              <a:lnSpc>
                <a:spcPct val="100000"/>
              </a:lnSpc>
              <a:spcBef>
                <a:spcPts val="660"/>
              </a:spcBef>
              <a:tabLst>
                <a:tab pos="761365" algn="l"/>
              </a:tabLst>
            </a:pPr>
            <a:r>
              <a:rPr sz="1200" spc="-50" dirty="0">
                <a:latin typeface="Times New Roman"/>
                <a:cs typeface="Times New Roman"/>
              </a:rPr>
              <a:t>O</a:t>
            </a:r>
            <a:r>
              <a:rPr sz="1200" dirty="0">
                <a:latin typeface="Times New Roman"/>
                <a:cs typeface="Times New Roman"/>
              </a:rPr>
              <a:t>	</a:t>
            </a:r>
            <a:r>
              <a:rPr sz="1200" spc="-50" dirty="0">
                <a:latin typeface="Times New Roman"/>
                <a:cs typeface="Times New Roman"/>
              </a:rPr>
              <a:t>O</a:t>
            </a:r>
            <a:endParaRPr sz="1200">
              <a:latin typeface="Times New Roman"/>
              <a:cs typeface="Times New Roman"/>
            </a:endParaRPr>
          </a:p>
          <a:p>
            <a:pPr marL="4445">
              <a:lnSpc>
                <a:spcPct val="100000"/>
              </a:lnSpc>
              <a:spcBef>
                <a:spcPts val="560"/>
              </a:spcBef>
              <a:tabLst>
                <a:tab pos="254000" algn="l"/>
                <a:tab pos="508000" algn="l"/>
                <a:tab pos="765810" algn="l"/>
              </a:tabLst>
            </a:pPr>
            <a:r>
              <a:rPr sz="1200" spc="-50" dirty="0">
                <a:latin typeface="Times New Roman"/>
                <a:cs typeface="Times New Roman"/>
              </a:rPr>
              <a:t>C</a:t>
            </a:r>
            <a:r>
              <a:rPr sz="1200" dirty="0">
                <a:latin typeface="Times New Roman"/>
                <a:cs typeface="Times New Roman"/>
              </a:rPr>
              <a:t>	</a:t>
            </a:r>
            <a:r>
              <a:rPr sz="1200" spc="-50" dirty="0">
                <a:latin typeface="Times New Roman"/>
                <a:cs typeface="Times New Roman"/>
              </a:rPr>
              <a:t>O</a:t>
            </a:r>
            <a:r>
              <a:rPr sz="1200" dirty="0">
                <a:latin typeface="Times New Roman"/>
                <a:cs typeface="Times New Roman"/>
              </a:rPr>
              <a:t>	</a:t>
            </a:r>
            <a:r>
              <a:rPr sz="1200" spc="-50" dirty="0">
                <a:latin typeface="Times New Roman"/>
                <a:cs typeface="Times New Roman"/>
              </a:rPr>
              <a:t>O</a:t>
            </a:r>
            <a:r>
              <a:rPr sz="1200" dirty="0">
                <a:latin typeface="Times New Roman"/>
                <a:cs typeface="Times New Roman"/>
              </a:rPr>
              <a:t>	</a:t>
            </a:r>
            <a:r>
              <a:rPr sz="1200" spc="-50" dirty="0">
                <a:latin typeface="Times New Roman"/>
                <a:cs typeface="Times New Roman"/>
              </a:rPr>
              <a:t>C</a:t>
            </a:r>
            <a:endParaRPr sz="1200">
              <a:latin typeface="Times New Roman"/>
              <a:cs typeface="Times New Roman"/>
            </a:endParaRPr>
          </a:p>
        </p:txBody>
      </p:sp>
      <p:grpSp>
        <p:nvGrpSpPr>
          <p:cNvPr id="26" name="object 26"/>
          <p:cNvGrpSpPr/>
          <p:nvPr/>
        </p:nvGrpSpPr>
        <p:grpSpPr>
          <a:xfrm>
            <a:off x="566392" y="1436775"/>
            <a:ext cx="3847465" cy="1138555"/>
            <a:chOff x="566392" y="1436775"/>
            <a:chExt cx="3847465" cy="1138555"/>
          </a:xfrm>
        </p:grpSpPr>
        <p:sp>
          <p:nvSpPr>
            <p:cNvPr id="27" name="object 27"/>
            <p:cNvSpPr/>
            <p:nvPr/>
          </p:nvSpPr>
          <p:spPr>
            <a:xfrm>
              <a:off x="571472" y="1441855"/>
              <a:ext cx="2132330" cy="624205"/>
            </a:xfrm>
            <a:custGeom>
              <a:avLst/>
              <a:gdLst/>
              <a:ahLst/>
              <a:cxnLst/>
              <a:rect l="l" t="t" r="r" b="b"/>
              <a:pathLst>
                <a:path w="2132330" h="624205">
                  <a:moveTo>
                    <a:pt x="220072" y="116942"/>
                  </a:moveTo>
                  <a:lnTo>
                    <a:pt x="0" y="243525"/>
                  </a:lnTo>
                </a:path>
                <a:path w="2132330" h="624205">
                  <a:moveTo>
                    <a:pt x="439849" y="243525"/>
                  </a:moveTo>
                  <a:lnTo>
                    <a:pt x="220072" y="116942"/>
                  </a:lnTo>
                </a:path>
                <a:path w="2132330" h="624205">
                  <a:moveTo>
                    <a:pt x="439849" y="497450"/>
                  </a:moveTo>
                  <a:lnTo>
                    <a:pt x="439849" y="243525"/>
                  </a:lnTo>
                </a:path>
                <a:path w="2132330" h="624205">
                  <a:moveTo>
                    <a:pt x="220072" y="624033"/>
                  </a:moveTo>
                  <a:lnTo>
                    <a:pt x="439849" y="497450"/>
                  </a:lnTo>
                </a:path>
                <a:path w="2132330" h="624205">
                  <a:moveTo>
                    <a:pt x="0" y="497450"/>
                  </a:moveTo>
                  <a:lnTo>
                    <a:pt x="220072" y="624033"/>
                  </a:lnTo>
                </a:path>
                <a:path w="2132330" h="624205">
                  <a:moveTo>
                    <a:pt x="0" y="243525"/>
                  </a:moveTo>
                  <a:lnTo>
                    <a:pt x="0" y="497450"/>
                  </a:lnTo>
                </a:path>
                <a:path w="2132330" h="624205">
                  <a:moveTo>
                    <a:pt x="439849" y="243525"/>
                  </a:moveTo>
                  <a:lnTo>
                    <a:pt x="617833" y="195834"/>
                  </a:lnTo>
                </a:path>
                <a:path w="2132330" h="624205">
                  <a:moveTo>
                    <a:pt x="705429" y="92209"/>
                  </a:moveTo>
                  <a:lnTo>
                    <a:pt x="705429" y="0"/>
                  </a:lnTo>
                </a:path>
                <a:path w="2132330" h="624205">
                  <a:moveTo>
                    <a:pt x="664562" y="92209"/>
                  </a:moveTo>
                  <a:lnTo>
                    <a:pt x="664562" y="0"/>
                  </a:lnTo>
                </a:path>
                <a:path w="2132330" h="624205">
                  <a:moveTo>
                    <a:pt x="741640" y="177950"/>
                  </a:moveTo>
                  <a:lnTo>
                    <a:pt x="867312" y="177950"/>
                  </a:lnTo>
                </a:path>
                <a:path w="2132330" h="624205">
                  <a:moveTo>
                    <a:pt x="65621" y="364146"/>
                  </a:moveTo>
                  <a:lnTo>
                    <a:pt x="73131" y="410950"/>
                  </a:lnTo>
                  <a:lnTo>
                    <a:pt x="94058" y="451466"/>
                  </a:lnTo>
                  <a:lnTo>
                    <a:pt x="125995" y="483330"/>
                  </a:lnTo>
                  <a:lnTo>
                    <a:pt x="166535" y="504181"/>
                  </a:lnTo>
                  <a:lnTo>
                    <a:pt x="213272" y="511656"/>
                  </a:lnTo>
                  <a:lnTo>
                    <a:pt x="260221" y="504181"/>
                  </a:lnTo>
                  <a:lnTo>
                    <a:pt x="301005" y="483330"/>
                  </a:lnTo>
                  <a:lnTo>
                    <a:pt x="333171" y="451466"/>
                  </a:lnTo>
                  <a:lnTo>
                    <a:pt x="354268" y="410950"/>
                  </a:lnTo>
                  <a:lnTo>
                    <a:pt x="361845" y="364146"/>
                  </a:lnTo>
                  <a:lnTo>
                    <a:pt x="354268" y="317465"/>
                  </a:lnTo>
                  <a:lnTo>
                    <a:pt x="333171" y="277025"/>
                  </a:lnTo>
                  <a:lnTo>
                    <a:pt x="301005" y="245199"/>
                  </a:lnTo>
                  <a:lnTo>
                    <a:pt x="260221" y="224362"/>
                  </a:lnTo>
                  <a:lnTo>
                    <a:pt x="213272" y="216889"/>
                  </a:lnTo>
                  <a:lnTo>
                    <a:pt x="166535" y="224362"/>
                  </a:lnTo>
                  <a:lnTo>
                    <a:pt x="125995" y="245199"/>
                  </a:lnTo>
                  <a:lnTo>
                    <a:pt x="94058" y="277025"/>
                  </a:lnTo>
                  <a:lnTo>
                    <a:pt x="73131" y="317465"/>
                  </a:lnTo>
                  <a:lnTo>
                    <a:pt x="65621" y="364146"/>
                  </a:lnTo>
                  <a:close/>
                </a:path>
                <a:path w="2132330" h="624205">
                  <a:moveTo>
                    <a:pt x="1000724" y="177950"/>
                  </a:moveTo>
                  <a:lnTo>
                    <a:pt x="1121435" y="177950"/>
                  </a:lnTo>
                </a:path>
                <a:path w="2132330" h="624205">
                  <a:moveTo>
                    <a:pt x="1047465" y="33992"/>
                  </a:moveTo>
                  <a:lnTo>
                    <a:pt x="1047465" y="62783"/>
                  </a:lnTo>
                </a:path>
                <a:path w="2132330" h="624205">
                  <a:moveTo>
                    <a:pt x="1047465" y="91321"/>
                  </a:moveTo>
                  <a:lnTo>
                    <a:pt x="1047465" y="119733"/>
                  </a:lnTo>
                </a:path>
                <a:path w="2132330" h="624205">
                  <a:moveTo>
                    <a:pt x="1047465" y="148144"/>
                  </a:moveTo>
                  <a:lnTo>
                    <a:pt x="1047465" y="176936"/>
                  </a:lnTo>
                </a:path>
                <a:path w="2132330" h="624205">
                  <a:moveTo>
                    <a:pt x="1047465" y="205474"/>
                  </a:moveTo>
                  <a:lnTo>
                    <a:pt x="1047465" y="233885"/>
                  </a:lnTo>
                </a:path>
                <a:path w="2132330" h="624205">
                  <a:moveTo>
                    <a:pt x="1047465" y="262296"/>
                  </a:moveTo>
                  <a:lnTo>
                    <a:pt x="1047465" y="288044"/>
                  </a:lnTo>
                </a:path>
                <a:path w="2132330" h="624205">
                  <a:moveTo>
                    <a:pt x="1254809" y="177950"/>
                  </a:moveTo>
                  <a:lnTo>
                    <a:pt x="1379529" y="177950"/>
                  </a:lnTo>
                </a:path>
                <a:path w="2132330" h="624205">
                  <a:moveTo>
                    <a:pt x="1467201" y="92209"/>
                  </a:moveTo>
                  <a:lnTo>
                    <a:pt x="1467201" y="0"/>
                  </a:lnTo>
                </a:path>
                <a:path w="2132330" h="624205">
                  <a:moveTo>
                    <a:pt x="1426347" y="92209"/>
                  </a:moveTo>
                  <a:lnTo>
                    <a:pt x="1426347" y="0"/>
                  </a:lnTo>
                </a:path>
                <a:path w="2132330" h="624205">
                  <a:moveTo>
                    <a:pt x="1503362" y="193044"/>
                  </a:moveTo>
                  <a:lnTo>
                    <a:pt x="1691901" y="243525"/>
                  </a:lnTo>
                </a:path>
                <a:path w="2132330" h="624205">
                  <a:moveTo>
                    <a:pt x="1911653" y="116942"/>
                  </a:moveTo>
                  <a:lnTo>
                    <a:pt x="1691901" y="243525"/>
                  </a:lnTo>
                </a:path>
                <a:path w="2132330" h="624205">
                  <a:moveTo>
                    <a:pt x="2131786" y="243525"/>
                  </a:moveTo>
                  <a:lnTo>
                    <a:pt x="1911653" y="116942"/>
                  </a:lnTo>
                </a:path>
                <a:path w="2132330" h="624205">
                  <a:moveTo>
                    <a:pt x="2131786" y="497450"/>
                  </a:moveTo>
                  <a:lnTo>
                    <a:pt x="2131786" y="243525"/>
                  </a:lnTo>
                </a:path>
                <a:path w="2132330" h="624205">
                  <a:moveTo>
                    <a:pt x="1911653" y="624033"/>
                  </a:moveTo>
                  <a:lnTo>
                    <a:pt x="2131786" y="497450"/>
                  </a:lnTo>
                </a:path>
                <a:path w="2132330" h="624205">
                  <a:moveTo>
                    <a:pt x="1691901" y="497450"/>
                  </a:moveTo>
                  <a:lnTo>
                    <a:pt x="1911653" y="624033"/>
                  </a:lnTo>
                </a:path>
                <a:path w="2132330" h="624205">
                  <a:moveTo>
                    <a:pt x="1691901" y="243525"/>
                  </a:moveTo>
                  <a:lnTo>
                    <a:pt x="1691901" y="497450"/>
                  </a:lnTo>
                </a:path>
                <a:path w="2132330" h="624205">
                  <a:moveTo>
                    <a:pt x="1757497" y="364146"/>
                  </a:moveTo>
                  <a:lnTo>
                    <a:pt x="1764976" y="410950"/>
                  </a:lnTo>
                  <a:lnTo>
                    <a:pt x="1785841" y="451466"/>
                  </a:lnTo>
                  <a:lnTo>
                    <a:pt x="1817734" y="483330"/>
                  </a:lnTo>
                  <a:lnTo>
                    <a:pt x="1858301" y="504181"/>
                  </a:lnTo>
                  <a:lnTo>
                    <a:pt x="1905182" y="511656"/>
                  </a:lnTo>
                  <a:lnTo>
                    <a:pt x="1951918" y="504181"/>
                  </a:lnTo>
                  <a:lnTo>
                    <a:pt x="1992466" y="483330"/>
                  </a:lnTo>
                  <a:lnTo>
                    <a:pt x="2024415" y="451466"/>
                  </a:lnTo>
                  <a:lnTo>
                    <a:pt x="2045353" y="410950"/>
                  </a:lnTo>
                  <a:lnTo>
                    <a:pt x="2052868" y="364146"/>
                  </a:lnTo>
                  <a:lnTo>
                    <a:pt x="2045353" y="317465"/>
                  </a:lnTo>
                  <a:lnTo>
                    <a:pt x="2024415" y="277025"/>
                  </a:lnTo>
                  <a:lnTo>
                    <a:pt x="1992466" y="245199"/>
                  </a:lnTo>
                  <a:lnTo>
                    <a:pt x="1951918" y="224362"/>
                  </a:lnTo>
                  <a:lnTo>
                    <a:pt x="1905182" y="216889"/>
                  </a:lnTo>
                  <a:lnTo>
                    <a:pt x="1858301" y="224362"/>
                  </a:lnTo>
                  <a:lnTo>
                    <a:pt x="1817734" y="245199"/>
                  </a:lnTo>
                  <a:lnTo>
                    <a:pt x="1785841" y="277025"/>
                  </a:lnTo>
                  <a:lnTo>
                    <a:pt x="1764976" y="317465"/>
                  </a:lnTo>
                  <a:lnTo>
                    <a:pt x="1757497" y="364146"/>
                  </a:lnTo>
                  <a:close/>
                </a:path>
              </a:pathLst>
            </a:custGeom>
            <a:ln w="9593">
              <a:solidFill>
                <a:srgbClr val="000000"/>
              </a:solidFill>
            </a:ln>
          </p:spPr>
          <p:txBody>
            <a:bodyPr wrap="square" lIns="0" tIns="0" rIns="0" bIns="0" rtlCol="0"/>
            <a:lstStyle/>
            <a:p>
              <a:endParaRPr/>
            </a:p>
          </p:txBody>
        </p:sp>
        <p:sp>
          <p:nvSpPr>
            <p:cNvPr id="28" name="object 28"/>
            <p:cNvSpPr/>
            <p:nvPr/>
          </p:nvSpPr>
          <p:spPr>
            <a:xfrm>
              <a:off x="3732488" y="2428131"/>
              <a:ext cx="53975" cy="87630"/>
            </a:xfrm>
            <a:custGeom>
              <a:avLst/>
              <a:gdLst/>
              <a:ahLst/>
              <a:cxnLst/>
              <a:rect l="l" t="t" r="r" b="b"/>
              <a:pathLst>
                <a:path w="53975" h="87630">
                  <a:moveTo>
                    <a:pt x="46690" y="0"/>
                  </a:moveTo>
                  <a:lnTo>
                    <a:pt x="0" y="87516"/>
                  </a:lnTo>
                  <a:lnTo>
                    <a:pt x="53684" y="33461"/>
                  </a:lnTo>
                  <a:lnTo>
                    <a:pt x="53161" y="33357"/>
                  </a:lnTo>
                  <a:lnTo>
                    <a:pt x="46690" y="0"/>
                  </a:lnTo>
                  <a:close/>
                </a:path>
              </a:pathLst>
            </a:custGeom>
            <a:solidFill>
              <a:srgbClr val="000000"/>
            </a:solidFill>
          </p:spPr>
          <p:txBody>
            <a:bodyPr wrap="square" lIns="0" tIns="0" rIns="0" bIns="0" rtlCol="0"/>
            <a:lstStyle/>
            <a:p>
              <a:endParaRPr/>
            </a:p>
          </p:txBody>
        </p:sp>
        <p:sp>
          <p:nvSpPr>
            <p:cNvPr id="29" name="object 29"/>
            <p:cNvSpPr/>
            <p:nvPr/>
          </p:nvSpPr>
          <p:spPr>
            <a:xfrm>
              <a:off x="3732488" y="2180040"/>
              <a:ext cx="333375" cy="335915"/>
            </a:xfrm>
            <a:custGeom>
              <a:avLst/>
              <a:gdLst/>
              <a:ahLst/>
              <a:cxnLst/>
              <a:rect l="l" t="t" r="r" b="b"/>
              <a:pathLst>
                <a:path w="333375" h="335914">
                  <a:moveTo>
                    <a:pt x="333307" y="0"/>
                  </a:moveTo>
                  <a:lnTo>
                    <a:pt x="0" y="335608"/>
                  </a:lnTo>
                </a:path>
                <a:path w="333375" h="335914">
                  <a:moveTo>
                    <a:pt x="0" y="335608"/>
                  </a:moveTo>
                  <a:lnTo>
                    <a:pt x="46690" y="248091"/>
                  </a:lnTo>
                  <a:lnTo>
                    <a:pt x="53161" y="281449"/>
                  </a:lnTo>
                  <a:lnTo>
                    <a:pt x="87545" y="288298"/>
                  </a:lnTo>
                  <a:lnTo>
                    <a:pt x="0" y="335608"/>
                  </a:lnTo>
                  <a:close/>
                </a:path>
              </a:pathLst>
            </a:custGeom>
            <a:ln w="9593">
              <a:solidFill>
                <a:srgbClr val="000000"/>
              </a:solidFill>
            </a:ln>
          </p:spPr>
          <p:txBody>
            <a:bodyPr wrap="square" lIns="0" tIns="0" rIns="0" bIns="0" rtlCol="0"/>
            <a:lstStyle/>
            <a:p>
              <a:endParaRPr/>
            </a:p>
          </p:txBody>
        </p:sp>
        <p:pic>
          <p:nvPicPr>
            <p:cNvPr id="30" name="object 30"/>
            <p:cNvPicPr/>
            <p:nvPr/>
          </p:nvPicPr>
          <p:blipFill>
            <a:blip r:embed="rId2" cstate="print"/>
            <a:stretch>
              <a:fillRect/>
            </a:stretch>
          </p:blipFill>
          <p:spPr>
            <a:xfrm>
              <a:off x="4063788" y="2223822"/>
              <a:ext cx="302682" cy="351035"/>
            </a:xfrm>
            <a:prstGeom prst="rect">
              <a:avLst/>
            </a:prstGeom>
          </p:spPr>
        </p:pic>
        <p:sp>
          <p:nvSpPr>
            <p:cNvPr id="31" name="object 31"/>
            <p:cNvSpPr/>
            <p:nvPr/>
          </p:nvSpPr>
          <p:spPr>
            <a:xfrm>
              <a:off x="4401639" y="2311189"/>
              <a:ext cx="6985" cy="6985"/>
            </a:xfrm>
            <a:custGeom>
              <a:avLst/>
              <a:gdLst/>
              <a:ahLst/>
              <a:cxnLst/>
              <a:rect l="l" t="t" r="r" b="b"/>
              <a:pathLst>
                <a:path w="6985" h="6985">
                  <a:moveTo>
                    <a:pt x="4948" y="0"/>
                  </a:moveTo>
                  <a:lnTo>
                    <a:pt x="1268" y="0"/>
                  </a:lnTo>
                  <a:lnTo>
                    <a:pt x="0" y="887"/>
                  </a:lnTo>
                  <a:lnTo>
                    <a:pt x="0" y="2790"/>
                  </a:lnTo>
                  <a:lnTo>
                    <a:pt x="0" y="4946"/>
                  </a:lnTo>
                  <a:lnTo>
                    <a:pt x="1268" y="6722"/>
                  </a:lnTo>
                  <a:lnTo>
                    <a:pt x="4948" y="6722"/>
                  </a:lnTo>
                  <a:lnTo>
                    <a:pt x="6851" y="4946"/>
                  </a:lnTo>
                  <a:lnTo>
                    <a:pt x="6851" y="887"/>
                  </a:lnTo>
                  <a:lnTo>
                    <a:pt x="4948" y="0"/>
                  </a:lnTo>
                  <a:close/>
                </a:path>
              </a:pathLst>
            </a:custGeom>
            <a:solidFill>
              <a:srgbClr val="000000"/>
            </a:solidFill>
          </p:spPr>
          <p:txBody>
            <a:bodyPr wrap="square" lIns="0" tIns="0" rIns="0" bIns="0" rtlCol="0"/>
            <a:lstStyle/>
            <a:p>
              <a:endParaRPr/>
            </a:p>
          </p:txBody>
        </p:sp>
        <p:sp>
          <p:nvSpPr>
            <p:cNvPr id="32" name="object 32"/>
            <p:cNvSpPr/>
            <p:nvPr/>
          </p:nvSpPr>
          <p:spPr>
            <a:xfrm>
              <a:off x="4401639" y="2311189"/>
              <a:ext cx="6985" cy="6985"/>
            </a:xfrm>
            <a:custGeom>
              <a:avLst/>
              <a:gdLst/>
              <a:ahLst/>
              <a:cxnLst/>
              <a:rect l="l" t="t" r="r" b="b"/>
              <a:pathLst>
                <a:path w="6985" h="6985">
                  <a:moveTo>
                    <a:pt x="0" y="2790"/>
                  </a:moveTo>
                  <a:lnTo>
                    <a:pt x="0" y="4946"/>
                  </a:lnTo>
                  <a:lnTo>
                    <a:pt x="1268" y="6722"/>
                  </a:lnTo>
                  <a:lnTo>
                    <a:pt x="3045" y="6722"/>
                  </a:lnTo>
                  <a:lnTo>
                    <a:pt x="4948" y="6722"/>
                  </a:lnTo>
                  <a:lnTo>
                    <a:pt x="6851" y="4946"/>
                  </a:lnTo>
                  <a:lnTo>
                    <a:pt x="6851" y="2790"/>
                  </a:lnTo>
                  <a:lnTo>
                    <a:pt x="6851" y="887"/>
                  </a:lnTo>
                  <a:lnTo>
                    <a:pt x="4948" y="0"/>
                  </a:lnTo>
                  <a:lnTo>
                    <a:pt x="3045" y="0"/>
                  </a:lnTo>
                  <a:lnTo>
                    <a:pt x="1268" y="0"/>
                  </a:lnTo>
                  <a:lnTo>
                    <a:pt x="0" y="887"/>
                  </a:lnTo>
                  <a:lnTo>
                    <a:pt x="0" y="2790"/>
                  </a:lnTo>
                  <a:close/>
                </a:path>
              </a:pathLst>
            </a:custGeom>
            <a:ln w="9593">
              <a:solidFill>
                <a:srgbClr val="000000"/>
              </a:solidFill>
            </a:ln>
          </p:spPr>
          <p:txBody>
            <a:bodyPr wrap="square" lIns="0" tIns="0" rIns="0" bIns="0" rtlCol="0"/>
            <a:lstStyle/>
            <a:p>
              <a:endParaRPr/>
            </a:p>
          </p:txBody>
        </p:sp>
      </p:grpSp>
      <p:sp>
        <p:nvSpPr>
          <p:cNvPr id="33" name="object 33"/>
          <p:cNvSpPr txBox="1"/>
          <p:nvPr/>
        </p:nvSpPr>
        <p:spPr>
          <a:xfrm>
            <a:off x="3254540" y="2393877"/>
            <a:ext cx="371475" cy="489584"/>
          </a:xfrm>
          <a:prstGeom prst="rect">
            <a:avLst/>
          </a:prstGeom>
        </p:spPr>
        <p:txBody>
          <a:bodyPr vert="horz" wrap="square" lIns="0" tIns="61594" rIns="0" bIns="0" rtlCol="0">
            <a:spAutoFit/>
          </a:bodyPr>
          <a:lstStyle/>
          <a:p>
            <a:pPr marL="4445">
              <a:lnSpc>
                <a:spcPct val="100000"/>
              </a:lnSpc>
              <a:spcBef>
                <a:spcPts val="484"/>
              </a:spcBef>
            </a:pPr>
            <a:r>
              <a:rPr sz="1200" spc="-5" dirty="0">
                <a:latin typeface="Times New Roman"/>
                <a:cs typeface="Times New Roman"/>
              </a:rPr>
              <a:t>O</a:t>
            </a:r>
            <a:endParaRPr sz="1200">
              <a:latin typeface="Times New Roman"/>
              <a:cs typeface="Times New Roman"/>
            </a:endParaRPr>
          </a:p>
          <a:p>
            <a:pPr>
              <a:lnSpc>
                <a:spcPct val="100000"/>
              </a:lnSpc>
              <a:spcBef>
                <a:spcPts val="385"/>
              </a:spcBef>
              <a:tabLst>
                <a:tab pos="248285" algn="l"/>
              </a:tabLst>
            </a:pPr>
            <a:r>
              <a:rPr sz="1200" spc="-50" dirty="0">
                <a:latin typeface="Times New Roman"/>
                <a:cs typeface="Times New Roman"/>
              </a:rPr>
              <a:t>C</a:t>
            </a:r>
            <a:r>
              <a:rPr sz="1200" dirty="0">
                <a:latin typeface="Times New Roman"/>
                <a:cs typeface="Times New Roman"/>
              </a:rPr>
              <a:t>	</a:t>
            </a:r>
            <a:r>
              <a:rPr sz="1200" spc="-50" dirty="0">
                <a:latin typeface="Times New Roman"/>
                <a:cs typeface="Times New Roman"/>
              </a:rPr>
              <a:t>O</a:t>
            </a:r>
            <a:endParaRPr sz="1200">
              <a:latin typeface="Times New Roman"/>
              <a:cs typeface="Times New Roman"/>
            </a:endParaRPr>
          </a:p>
        </p:txBody>
      </p:sp>
      <p:grpSp>
        <p:nvGrpSpPr>
          <p:cNvPr id="34" name="object 34"/>
          <p:cNvGrpSpPr/>
          <p:nvPr/>
        </p:nvGrpSpPr>
        <p:grpSpPr>
          <a:xfrm>
            <a:off x="2642098" y="2633346"/>
            <a:ext cx="1543050" cy="2165350"/>
            <a:chOff x="2642098" y="2633346"/>
            <a:chExt cx="1543050" cy="2165350"/>
          </a:xfrm>
        </p:grpSpPr>
        <p:sp>
          <p:nvSpPr>
            <p:cNvPr id="35" name="object 35"/>
            <p:cNvSpPr/>
            <p:nvPr/>
          </p:nvSpPr>
          <p:spPr>
            <a:xfrm>
              <a:off x="2647178" y="2638426"/>
              <a:ext cx="1532890" cy="664210"/>
            </a:xfrm>
            <a:custGeom>
              <a:avLst/>
              <a:gdLst/>
              <a:ahLst/>
              <a:cxnLst/>
              <a:rect l="l" t="t" r="r" b="b"/>
              <a:pathLst>
                <a:path w="1532889" h="664210">
                  <a:moveTo>
                    <a:pt x="219751" y="156896"/>
                  </a:moveTo>
                  <a:lnTo>
                    <a:pt x="0" y="283351"/>
                  </a:lnTo>
                </a:path>
                <a:path w="1532889" h="664210">
                  <a:moveTo>
                    <a:pt x="439884" y="283351"/>
                  </a:moveTo>
                  <a:lnTo>
                    <a:pt x="219751" y="156896"/>
                  </a:lnTo>
                </a:path>
                <a:path w="1532889" h="664210">
                  <a:moveTo>
                    <a:pt x="439884" y="537404"/>
                  </a:moveTo>
                  <a:lnTo>
                    <a:pt x="439884" y="283351"/>
                  </a:lnTo>
                </a:path>
                <a:path w="1532889" h="664210">
                  <a:moveTo>
                    <a:pt x="219751" y="663859"/>
                  </a:moveTo>
                  <a:lnTo>
                    <a:pt x="439884" y="537404"/>
                  </a:lnTo>
                </a:path>
                <a:path w="1532889" h="664210">
                  <a:moveTo>
                    <a:pt x="0" y="537404"/>
                  </a:moveTo>
                  <a:lnTo>
                    <a:pt x="219751" y="663859"/>
                  </a:lnTo>
                </a:path>
                <a:path w="1532889" h="664210">
                  <a:moveTo>
                    <a:pt x="0" y="283351"/>
                  </a:moveTo>
                  <a:lnTo>
                    <a:pt x="0" y="537404"/>
                  </a:lnTo>
                </a:path>
                <a:path w="1532889" h="664210">
                  <a:moveTo>
                    <a:pt x="439884" y="283351"/>
                  </a:moveTo>
                  <a:lnTo>
                    <a:pt x="593152" y="194946"/>
                  </a:lnTo>
                </a:path>
                <a:path w="1532889" h="664210">
                  <a:moveTo>
                    <a:pt x="65595" y="404353"/>
                  </a:moveTo>
                  <a:lnTo>
                    <a:pt x="73086" y="451060"/>
                  </a:lnTo>
                  <a:lnTo>
                    <a:pt x="93975" y="491563"/>
                  </a:lnTo>
                  <a:lnTo>
                    <a:pt x="125887" y="523464"/>
                  </a:lnTo>
                  <a:lnTo>
                    <a:pt x="166447" y="544363"/>
                  </a:lnTo>
                  <a:lnTo>
                    <a:pt x="213280" y="551863"/>
                  </a:lnTo>
                  <a:lnTo>
                    <a:pt x="259976" y="544363"/>
                  </a:lnTo>
                  <a:lnTo>
                    <a:pt x="300430" y="523464"/>
                  </a:lnTo>
                  <a:lnTo>
                    <a:pt x="332266" y="491563"/>
                  </a:lnTo>
                  <a:lnTo>
                    <a:pt x="353110" y="451060"/>
                  </a:lnTo>
                  <a:lnTo>
                    <a:pt x="360585" y="404353"/>
                  </a:lnTo>
                  <a:lnTo>
                    <a:pt x="353110" y="357548"/>
                  </a:lnTo>
                  <a:lnTo>
                    <a:pt x="332266" y="317033"/>
                  </a:lnTo>
                  <a:lnTo>
                    <a:pt x="300430" y="285168"/>
                  </a:lnTo>
                  <a:lnTo>
                    <a:pt x="259976" y="264318"/>
                  </a:lnTo>
                  <a:lnTo>
                    <a:pt x="213280" y="256842"/>
                  </a:lnTo>
                  <a:lnTo>
                    <a:pt x="166447" y="264318"/>
                  </a:lnTo>
                  <a:lnTo>
                    <a:pt x="125887" y="285168"/>
                  </a:lnTo>
                  <a:lnTo>
                    <a:pt x="93975" y="317033"/>
                  </a:lnTo>
                  <a:lnTo>
                    <a:pt x="73086" y="357548"/>
                  </a:lnTo>
                  <a:lnTo>
                    <a:pt x="65595" y="404353"/>
                  </a:lnTo>
                  <a:close/>
                </a:path>
                <a:path w="1532889" h="664210">
                  <a:moveTo>
                    <a:pt x="683488" y="72423"/>
                  </a:moveTo>
                  <a:lnTo>
                    <a:pt x="686280" y="1902"/>
                  </a:lnTo>
                </a:path>
                <a:path w="1532889" h="664210">
                  <a:moveTo>
                    <a:pt x="643522" y="70520"/>
                  </a:moveTo>
                  <a:lnTo>
                    <a:pt x="646313" y="0"/>
                  </a:lnTo>
                </a:path>
                <a:path w="1532889" h="664210">
                  <a:moveTo>
                    <a:pt x="716857" y="156896"/>
                  </a:moveTo>
                  <a:lnTo>
                    <a:pt x="841705" y="156896"/>
                  </a:lnTo>
                </a:path>
                <a:path w="1532889" h="664210">
                  <a:moveTo>
                    <a:pt x="984315" y="202683"/>
                  </a:moveTo>
                  <a:lnTo>
                    <a:pt x="1093049" y="269145"/>
                  </a:lnTo>
                </a:path>
                <a:path w="1532889" h="664210">
                  <a:moveTo>
                    <a:pt x="1312801" y="142690"/>
                  </a:moveTo>
                  <a:lnTo>
                    <a:pt x="1093049" y="269145"/>
                  </a:lnTo>
                </a:path>
                <a:path w="1532889" h="664210">
                  <a:moveTo>
                    <a:pt x="1532806" y="269145"/>
                  </a:moveTo>
                  <a:lnTo>
                    <a:pt x="1312801" y="142690"/>
                  </a:lnTo>
                </a:path>
                <a:path w="1532889" h="664210">
                  <a:moveTo>
                    <a:pt x="1532806" y="523198"/>
                  </a:moveTo>
                  <a:lnTo>
                    <a:pt x="1532806" y="269145"/>
                  </a:lnTo>
                </a:path>
                <a:path w="1532889" h="664210">
                  <a:moveTo>
                    <a:pt x="1312801" y="649653"/>
                  </a:moveTo>
                  <a:lnTo>
                    <a:pt x="1532806" y="523198"/>
                  </a:lnTo>
                </a:path>
                <a:path w="1532889" h="664210">
                  <a:moveTo>
                    <a:pt x="1093049" y="523198"/>
                  </a:moveTo>
                  <a:lnTo>
                    <a:pt x="1312801" y="649653"/>
                  </a:lnTo>
                </a:path>
                <a:path w="1532889" h="664210">
                  <a:moveTo>
                    <a:pt x="1093049" y="269145"/>
                  </a:moveTo>
                  <a:lnTo>
                    <a:pt x="1093049" y="523198"/>
                  </a:lnTo>
                </a:path>
                <a:path w="1532889" h="664210">
                  <a:moveTo>
                    <a:pt x="1158644" y="390147"/>
                  </a:moveTo>
                  <a:lnTo>
                    <a:pt x="1166122" y="436828"/>
                  </a:lnTo>
                  <a:lnTo>
                    <a:pt x="1186980" y="477268"/>
                  </a:lnTo>
                  <a:lnTo>
                    <a:pt x="1218854" y="509094"/>
                  </a:lnTo>
                  <a:lnTo>
                    <a:pt x="1259383" y="529930"/>
                  </a:lnTo>
                  <a:lnTo>
                    <a:pt x="1306203" y="537404"/>
                  </a:lnTo>
                  <a:lnTo>
                    <a:pt x="1353031" y="529930"/>
                  </a:lnTo>
                  <a:lnTo>
                    <a:pt x="1393799" y="509094"/>
                  </a:lnTo>
                  <a:lnTo>
                    <a:pt x="1426011" y="477268"/>
                  </a:lnTo>
                  <a:lnTo>
                    <a:pt x="1447169" y="436828"/>
                  </a:lnTo>
                  <a:lnTo>
                    <a:pt x="1454776" y="390147"/>
                  </a:lnTo>
                  <a:lnTo>
                    <a:pt x="1447169" y="343329"/>
                  </a:lnTo>
                  <a:lnTo>
                    <a:pt x="1426011" y="302782"/>
                  </a:lnTo>
                  <a:lnTo>
                    <a:pt x="1393799" y="270881"/>
                  </a:lnTo>
                  <a:lnTo>
                    <a:pt x="1353031" y="249998"/>
                  </a:lnTo>
                  <a:lnTo>
                    <a:pt x="1306203" y="242510"/>
                  </a:lnTo>
                  <a:lnTo>
                    <a:pt x="1259383" y="249998"/>
                  </a:lnTo>
                  <a:lnTo>
                    <a:pt x="1218854" y="270881"/>
                  </a:lnTo>
                  <a:lnTo>
                    <a:pt x="1186980" y="302782"/>
                  </a:lnTo>
                  <a:lnTo>
                    <a:pt x="1166122" y="343329"/>
                  </a:lnTo>
                  <a:lnTo>
                    <a:pt x="1158644" y="390147"/>
                  </a:lnTo>
                  <a:close/>
                </a:path>
              </a:pathLst>
            </a:custGeom>
            <a:ln w="9593">
              <a:solidFill>
                <a:srgbClr val="000000"/>
              </a:solidFill>
            </a:ln>
          </p:spPr>
          <p:txBody>
            <a:bodyPr wrap="square" lIns="0" tIns="0" rIns="0" bIns="0" rtlCol="0"/>
            <a:lstStyle/>
            <a:p>
              <a:endParaRPr/>
            </a:p>
          </p:txBody>
        </p:sp>
        <p:sp>
          <p:nvSpPr>
            <p:cNvPr id="36" name="object 36"/>
            <p:cNvSpPr/>
            <p:nvPr/>
          </p:nvSpPr>
          <p:spPr>
            <a:xfrm>
              <a:off x="3449805" y="4705599"/>
              <a:ext cx="53340" cy="87630"/>
            </a:xfrm>
            <a:custGeom>
              <a:avLst/>
              <a:gdLst/>
              <a:ahLst/>
              <a:cxnLst/>
              <a:rect l="l" t="t" r="r" b="b"/>
              <a:pathLst>
                <a:path w="53339" h="87629">
                  <a:moveTo>
                    <a:pt x="46437" y="0"/>
                  </a:moveTo>
                  <a:lnTo>
                    <a:pt x="0" y="87516"/>
                  </a:lnTo>
                  <a:lnTo>
                    <a:pt x="53270" y="34282"/>
                  </a:lnTo>
                  <a:lnTo>
                    <a:pt x="46437" y="0"/>
                  </a:lnTo>
                  <a:close/>
                </a:path>
              </a:pathLst>
            </a:custGeom>
            <a:solidFill>
              <a:srgbClr val="000000"/>
            </a:solidFill>
          </p:spPr>
          <p:txBody>
            <a:bodyPr wrap="square" lIns="0" tIns="0" rIns="0" bIns="0" rtlCol="0"/>
            <a:lstStyle/>
            <a:p>
              <a:endParaRPr/>
            </a:p>
          </p:txBody>
        </p:sp>
        <p:sp>
          <p:nvSpPr>
            <p:cNvPr id="37" name="object 37"/>
            <p:cNvSpPr/>
            <p:nvPr/>
          </p:nvSpPr>
          <p:spPr>
            <a:xfrm>
              <a:off x="3449805" y="4434550"/>
              <a:ext cx="359410" cy="358775"/>
            </a:xfrm>
            <a:custGeom>
              <a:avLst/>
              <a:gdLst/>
              <a:ahLst/>
              <a:cxnLst/>
              <a:rect l="l" t="t" r="r" b="b"/>
              <a:pathLst>
                <a:path w="359410" h="358775">
                  <a:moveTo>
                    <a:pt x="358809" y="0"/>
                  </a:moveTo>
                  <a:lnTo>
                    <a:pt x="0" y="358565"/>
                  </a:lnTo>
                </a:path>
                <a:path w="359410" h="358775">
                  <a:moveTo>
                    <a:pt x="0" y="358565"/>
                  </a:moveTo>
                  <a:lnTo>
                    <a:pt x="46437" y="271048"/>
                  </a:lnTo>
                  <a:lnTo>
                    <a:pt x="53288" y="305421"/>
                  </a:lnTo>
                  <a:lnTo>
                    <a:pt x="87672" y="311889"/>
                  </a:lnTo>
                  <a:lnTo>
                    <a:pt x="0" y="358565"/>
                  </a:lnTo>
                  <a:close/>
                </a:path>
              </a:pathLst>
            </a:custGeom>
            <a:ln w="9593">
              <a:solidFill>
                <a:srgbClr val="000000"/>
              </a:solidFill>
            </a:ln>
          </p:spPr>
          <p:txBody>
            <a:bodyPr wrap="square" lIns="0" tIns="0" rIns="0" bIns="0" rtlCol="0"/>
            <a:lstStyle/>
            <a:p>
              <a:endParaRPr/>
            </a:p>
          </p:txBody>
        </p:sp>
      </p:grpSp>
      <p:sp>
        <p:nvSpPr>
          <p:cNvPr id="38" name="object 38"/>
          <p:cNvSpPr txBox="1"/>
          <p:nvPr/>
        </p:nvSpPr>
        <p:spPr>
          <a:xfrm>
            <a:off x="2296210" y="4692995"/>
            <a:ext cx="1254125" cy="760095"/>
          </a:xfrm>
          <a:prstGeom prst="rect">
            <a:avLst/>
          </a:prstGeom>
        </p:spPr>
        <p:txBody>
          <a:bodyPr vert="horz" wrap="square" lIns="0" tIns="26034" rIns="0" bIns="0" rtlCol="0">
            <a:spAutoFit/>
          </a:bodyPr>
          <a:lstStyle/>
          <a:p>
            <a:pPr marL="25400" marR="30480" indent="292100">
              <a:lnSpc>
                <a:spcPct val="131400"/>
              </a:lnSpc>
              <a:spcBef>
                <a:spcPts val="204"/>
              </a:spcBef>
              <a:tabLst>
                <a:tab pos="441325" algn="l"/>
                <a:tab pos="695325" algn="l"/>
                <a:tab pos="746760" algn="l"/>
                <a:tab pos="948055" algn="l"/>
                <a:tab pos="996315" algn="l"/>
              </a:tabLst>
            </a:pPr>
            <a:r>
              <a:rPr sz="1200" spc="-25" dirty="0">
                <a:latin typeface="Times New Roman"/>
                <a:cs typeface="Times New Roman"/>
              </a:rPr>
              <a:t>CH</a:t>
            </a:r>
            <a:r>
              <a:rPr sz="1350" spc="-37" baseline="-12345" dirty="0">
                <a:latin typeface="Times New Roman"/>
                <a:cs typeface="Times New Roman"/>
              </a:rPr>
              <a:t>3</a:t>
            </a:r>
            <a:r>
              <a:rPr sz="1350" baseline="-12345" dirty="0">
                <a:latin typeface="Times New Roman"/>
                <a:cs typeface="Times New Roman"/>
              </a:rPr>
              <a:t>		</a:t>
            </a:r>
            <a:r>
              <a:rPr sz="1350" spc="-187" baseline="-12345" dirty="0">
                <a:latin typeface="Times New Roman"/>
                <a:cs typeface="Times New Roman"/>
              </a:rPr>
              <a:t> </a:t>
            </a:r>
            <a:r>
              <a:rPr sz="1800" baseline="4629" dirty="0">
                <a:latin typeface="Times New Roman"/>
                <a:cs typeface="Times New Roman"/>
              </a:rPr>
              <a:t>CH</a:t>
            </a:r>
            <a:r>
              <a:rPr sz="1350" baseline="-9259" dirty="0">
                <a:latin typeface="Times New Roman"/>
                <a:cs typeface="Times New Roman"/>
              </a:rPr>
              <a:t>3 </a:t>
            </a:r>
            <a:r>
              <a:rPr sz="1200" spc="-25" dirty="0">
                <a:latin typeface="Times New Roman"/>
                <a:cs typeface="Times New Roman"/>
              </a:rPr>
              <a:t>H</a:t>
            </a:r>
            <a:r>
              <a:rPr sz="1350" spc="-37" baseline="-12345" dirty="0">
                <a:latin typeface="Times New Roman"/>
                <a:cs typeface="Times New Roman"/>
              </a:rPr>
              <a:t>3</a:t>
            </a:r>
            <a:r>
              <a:rPr sz="1200" spc="-25" dirty="0">
                <a:latin typeface="Times New Roman"/>
                <a:cs typeface="Times New Roman"/>
              </a:rPr>
              <a:t>C</a:t>
            </a:r>
            <a:r>
              <a:rPr sz="1200" dirty="0">
                <a:latin typeface="Times New Roman"/>
                <a:cs typeface="Times New Roman"/>
              </a:rPr>
              <a:t>	</a:t>
            </a:r>
            <a:r>
              <a:rPr sz="1200" spc="-50" dirty="0">
                <a:latin typeface="Times New Roman"/>
                <a:cs typeface="Times New Roman"/>
              </a:rPr>
              <a:t>C</a:t>
            </a:r>
            <a:r>
              <a:rPr sz="1200" dirty="0">
                <a:latin typeface="Times New Roman"/>
                <a:cs typeface="Times New Roman"/>
              </a:rPr>
              <a:t>	</a:t>
            </a:r>
            <a:r>
              <a:rPr sz="1200" spc="-50" dirty="0">
                <a:latin typeface="Times New Roman"/>
                <a:cs typeface="Times New Roman"/>
              </a:rPr>
              <a:t>C</a:t>
            </a:r>
            <a:r>
              <a:rPr sz="1200" dirty="0">
                <a:latin typeface="Times New Roman"/>
                <a:cs typeface="Times New Roman"/>
              </a:rPr>
              <a:t>	</a:t>
            </a:r>
            <a:r>
              <a:rPr sz="1200" spc="-25" dirty="0">
                <a:latin typeface="Times New Roman"/>
                <a:cs typeface="Times New Roman"/>
              </a:rPr>
              <a:t>CH</a:t>
            </a:r>
            <a:r>
              <a:rPr sz="1350" spc="-37" baseline="-12345" dirty="0">
                <a:latin typeface="Times New Roman"/>
                <a:cs typeface="Times New Roman"/>
              </a:rPr>
              <a:t>3</a:t>
            </a:r>
            <a:r>
              <a:rPr sz="1350" baseline="-12345" dirty="0">
                <a:latin typeface="Times New Roman"/>
                <a:cs typeface="Times New Roman"/>
              </a:rPr>
              <a:t> </a:t>
            </a:r>
            <a:r>
              <a:rPr sz="1200" dirty="0">
                <a:latin typeface="Times New Roman"/>
                <a:cs typeface="Times New Roman"/>
              </a:rPr>
              <a:t>N</a:t>
            </a:r>
            <a:r>
              <a:rPr sz="1200" spc="105" dirty="0">
                <a:latin typeface="Times New Roman"/>
                <a:cs typeface="Times New Roman"/>
              </a:rPr>
              <a:t>  </a:t>
            </a:r>
            <a:r>
              <a:rPr sz="1800" spc="-75" baseline="2314" dirty="0">
                <a:latin typeface="Times New Roman"/>
                <a:cs typeface="Times New Roman"/>
              </a:rPr>
              <a:t>C</a:t>
            </a:r>
            <a:r>
              <a:rPr sz="1800" baseline="2314" dirty="0">
                <a:latin typeface="Times New Roman"/>
                <a:cs typeface="Times New Roman"/>
              </a:rPr>
              <a:t>			</a:t>
            </a:r>
            <a:r>
              <a:rPr sz="1800" spc="-75" baseline="2314" dirty="0">
                <a:latin typeface="Times New Roman"/>
                <a:cs typeface="Times New Roman"/>
              </a:rPr>
              <a:t>C</a:t>
            </a:r>
            <a:r>
              <a:rPr sz="1800" baseline="2314" dirty="0">
                <a:latin typeface="Times New Roman"/>
                <a:cs typeface="Times New Roman"/>
              </a:rPr>
              <a:t>		</a:t>
            </a:r>
            <a:r>
              <a:rPr sz="1800" spc="-75" baseline="2314" dirty="0">
                <a:latin typeface="Times New Roman"/>
                <a:cs typeface="Times New Roman"/>
              </a:rPr>
              <a:t>N</a:t>
            </a:r>
            <a:endParaRPr sz="1800" baseline="2314">
              <a:latin typeface="Times New Roman"/>
              <a:cs typeface="Times New Roman"/>
            </a:endParaRPr>
          </a:p>
        </p:txBody>
      </p:sp>
      <p:sp>
        <p:nvSpPr>
          <p:cNvPr id="39" name="object 39"/>
          <p:cNvSpPr txBox="1"/>
          <p:nvPr/>
        </p:nvSpPr>
        <p:spPr>
          <a:xfrm>
            <a:off x="6303152" y="1713334"/>
            <a:ext cx="989965" cy="1028700"/>
          </a:xfrm>
          <a:prstGeom prst="rect">
            <a:avLst/>
          </a:prstGeom>
        </p:spPr>
        <p:txBody>
          <a:bodyPr vert="horz" wrap="square" lIns="0" tIns="0" rIns="0" bIns="0" rtlCol="0">
            <a:spAutoFit/>
          </a:bodyPr>
          <a:lstStyle/>
          <a:p>
            <a:pPr>
              <a:lnSpc>
                <a:spcPts val="1310"/>
              </a:lnSpc>
            </a:pPr>
            <a:r>
              <a:rPr sz="1200" dirty="0">
                <a:latin typeface="Times New Roman"/>
                <a:cs typeface="Times New Roman"/>
              </a:rPr>
              <a:t>+</a:t>
            </a:r>
            <a:r>
              <a:rPr sz="1200" spc="140" dirty="0">
                <a:latin typeface="Times New Roman"/>
                <a:cs typeface="Times New Roman"/>
              </a:rPr>
              <a:t>  </a:t>
            </a:r>
            <a:r>
              <a:rPr sz="1200" dirty="0">
                <a:latin typeface="Times New Roman"/>
                <a:cs typeface="Times New Roman"/>
              </a:rPr>
              <a:t>2</a:t>
            </a:r>
            <a:r>
              <a:rPr sz="1200" spc="295" dirty="0">
                <a:latin typeface="Times New Roman"/>
                <a:cs typeface="Times New Roman"/>
              </a:rPr>
              <a:t> </a:t>
            </a:r>
            <a:r>
              <a:rPr sz="1200" spc="-25" dirty="0">
                <a:latin typeface="Times New Roman"/>
                <a:cs typeface="Times New Roman"/>
              </a:rPr>
              <a:t>CO</a:t>
            </a:r>
            <a:r>
              <a:rPr sz="1350" spc="-37" baseline="-18518" dirty="0">
                <a:latin typeface="Times New Roman"/>
                <a:cs typeface="Times New Roman"/>
              </a:rPr>
              <a:t>2</a:t>
            </a:r>
            <a:endParaRPr sz="1350" baseline="-18518">
              <a:latin typeface="Times New Roman"/>
              <a:cs typeface="Times New Roman"/>
            </a:endParaRPr>
          </a:p>
          <a:p>
            <a:pPr>
              <a:lnSpc>
                <a:spcPct val="100000"/>
              </a:lnSpc>
            </a:pPr>
            <a:endParaRPr sz="1500">
              <a:latin typeface="Times New Roman"/>
              <a:cs typeface="Times New Roman"/>
            </a:endParaRPr>
          </a:p>
          <a:p>
            <a:pPr>
              <a:lnSpc>
                <a:spcPct val="100000"/>
              </a:lnSpc>
              <a:spcBef>
                <a:spcPts val="30"/>
              </a:spcBef>
            </a:pPr>
            <a:endParaRPr sz="2200">
              <a:latin typeface="Times New Roman"/>
              <a:cs typeface="Times New Roman"/>
            </a:endParaRPr>
          </a:p>
          <a:p>
            <a:pPr marL="490855">
              <a:lnSpc>
                <a:spcPct val="100000"/>
              </a:lnSpc>
            </a:pPr>
            <a:r>
              <a:rPr sz="2050" i="1" dirty="0">
                <a:latin typeface="Times New Roman"/>
                <a:cs typeface="Times New Roman"/>
              </a:rPr>
              <a:t>f</a:t>
            </a:r>
            <a:r>
              <a:rPr sz="2050" i="1" spc="415" dirty="0">
                <a:latin typeface="Times New Roman"/>
                <a:cs typeface="Times New Roman"/>
              </a:rPr>
              <a:t> </a:t>
            </a:r>
            <a:r>
              <a:rPr sz="2050" dirty="0">
                <a:latin typeface="Symbol"/>
                <a:cs typeface="Symbol"/>
              </a:rPr>
              <a:t></a:t>
            </a:r>
            <a:r>
              <a:rPr sz="2050" spc="-280" dirty="0">
                <a:latin typeface="Times New Roman"/>
                <a:cs typeface="Times New Roman"/>
              </a:rPr>
              <a:t> </a:t>
            </a:r>
            <a:r>
              <a:rPr sz="2050" spc="-50" dirty="0">
                <a:latin typeface="Times New Roman"/>
                <a:cs typeface="Times New Roman"/>
              </a:rPr>
              <a:t>1</a:t>
            </a:r>
            <a:endParaRPr sz="2050">
              <a:latin typeface="Times New Roman"/>
              <a:cs typeface="Times New Roman"/>
            </a:endParaRPr>
          </a:p>
        </p:txBody>
      </p:sp>
      <p:sp>
        <p:nvSpPr>
          <p:cNvPr id="40" name="object 40"/>
          <p:cNvSpPr/>
          <p:nvPr/>
        </p:nvSpPr>
        <p:spPr>
          <a:xfrm>
            <a:off x="2532734" y="4951204"/>
            <a:ext cx="802005" cy="455930"/>
          </a:xfrm>
          <a:custGeom>
            <a:avLst/>
            <a:gdLst/>
            <a:ahLst/>
            <a:cxnLst/>
            <a:rect l="l" t="t" r="r" b="b"/>
            <a:pathLst>
              <a:path w="802004" h="455929">
                <a:moveTo>
                  <a:pt x="213154" y="101773"/>
                </a:moveTo>
                <a:lnTo>
                  <a:pt x="168620" y="9284"/>
                </a:lnTo>
              </a:path>
              <a:path w="802004" h="455929">
                <a:moveTo>
                  <a:pt x="190569" y="187159"/>
                </a:moveTo>
                <a:lnTo>
                  <a:pt x="60013" y="187159"/>
                </a:lnTo>
              </a:path>
              <a:path w="802004" h="455929">
                <a:moveTo>
                  <a:pt x="314148" y="187159"/>
                </a:moveTo>
                <a:lnTo>
                  <a:pt x="444705" y="187159"/>
                </a:lnTo>
              </a:path>
              <a:path w="802004" h="455929">
                <a:moveTo>
                  <a:pt x="568537" y="187159"/>
                </a:moveTo>
                <a:lnTo>
                  <a:pt x="697952" y="187159"/>
                </a:lnTo>
              </a:path>
              <a:path w="802004" h="455929">
                <a:moveTo>
                  <a:pt x="534154" y="101773"/>
                </a:moveTo>
                <a:lnTo>
                  <a:pt x="559910" y="0"/>
                </a:lnTo>
              </a:path>
              <a:path w="802004" h="455929">
                <a:moveTo>
                  <a:pt x="219117" y="253976"/>
                </a:moveTo>
                <a:lnTo>
                  <a:pt x="174202" y="331003"/>
                </a:lnTo>
              </a:path>
              <a:path w="802004" h="455929">
                <a:moveTo>
                  <a:pt x="54430" y="413612"/>
                </a:moveTo>
                <a:lnTo>
                  <a:pt x="2156" y="415464"/>
                </a:lnTo>
              </a:path>
              <a:path w="802004" h="455929">
                <a:moveTo>
                  <a:pt x="52527" y="374622"/>
                </a:moveTo>
                <a:lnTo>
                  <a:pt x="0" y="375561"/>
                </a:lnTo>
              </a:path>
              <a:path w="802004" h="455929">
                <a:moveTo>
                  <a:pt x="55318" y="453514"/>
                </a:moveTo>
                <a:lnTo>
                  <a:pt x="3045" y="455683"/>
                </a:lnTo>
              </a:path>
              <a:path w="802004" h="455929">
                <a:moveTo>
                  <a:pt x="549379" y="253976"/>
                </a:moveTo>
                <a:lnTo>
                  <a:pt x="596070" y="334720"/>
                </a:lnTo>
              </a:path>
              <a:path w="802004" h="455929">
                <a:moveTo>
                  <a:pt x="704804" y="407105"/>
                </a:moveTo>
                <a:lnTo>
                  <a:pt x="801611" y="407105"/>
                </a:lnTo>
              </a:path>
              <a:path w="802004" h="455929">
                <a:moveTo>
                  <a:pt x="704804" y="447020"/>
                </a:moveTo>
                <a:lnTo>
                  <a:pt x="801611" y="447020"/>
                </a:lnTo>
              </a:path>
              <a:path w="802004" h="455929">
                <a:moveTo>
                  <a:pt x="704804" y="367202"/>
                </a:moveTo>
                <a:lnTo>
                  <a:pt x="801611" y="367202"/>
                </a:lnTo>
              </a:path>
            </a:pathLst>
          </a:custGeom>
          <a:ln w="9593">
            <a:solidFill>
              <a:srgbClr val="000000"/>
            </a:solidFill>
          </a:ln>
        </p:spPr>
        <p:txBody>
          <a:bodyPr wrap="square" lIns="0" tIns="0" rIns="0" bIns="0" rtlCol="0"/>
          <a:lstStyle/>
          <a:p>
            <a:endParaRPr/>
          </a:p>
        </p:txBody>
      </p:sp>
      <p:sp>
        <p:nvSpPr>
          <p:cNvPr id="41" name="object 41"/>
          <p:cNvSpPr txBox="1"/>
          <p:nvPr/>
        </p:nvSpPr>
        <p:spPr>
          <a:xfrm>
            <a:off x="761830" y="5832392"/>
            <a:ext cx="2746375" cy="187960"/>
          </a:xfrm>
          <a:prstGeom prst="rect">
            <a:avLst/>
          </a:prstGeom>
        </p:spPr>
        <p:txBody>
          <a:bodyPr vert="horz" wrap="square" lIns="0" tIns="0" rIns="0" bIns="0" rtlCol="0">
            <a:spAutoFit/>
          </a:bodyPr>
          <a:lstStyle/>
          <a:p>
            <a:pPr>
              <a:lnSpc>
                <a:spcPts val="1310"/>
              </a:lnSpc>
              <a:tabLst>
                <a:tab pos="282575" algn="l"/>
                <a:tab pos="535940" algn="l"/>
                <a:tab pos="1884680" algn="l"/>
                <a:tab pos="2249805" algn="l"/>
                <a:tab pos="2525395" algn="l"/>
              </a:tabLst>
            </a:pPr>
            <a:r>
              <a:rPr sz="1800" spc="-75" baseline="-6944" dirty="0">
                <a:latin typeface="Times New Roman"/>
                <a:cs typeface="Times New Roman"/>
              </a:rPr>
              <a:t>R</a:t>
            </a:r>
            <a:r>
              <a:rPr sz="1800" baseline="-6944" dirty="0">
                <a:latin typeface="Times New Roman"/>
                <a:cs typeface="Times New Roman"/>
              </a:rPr>
              <a:t>	</a:t>
            </a:r>
            <a:r>
              <a:rPr sz="1800" spc="-75" baseline="-4629" dirty="0">
                <a:latin typeface="Times New Roman"/>
                <a:cs typeface="Times New Roman"/>
              </a:rPr>
              <a:t>O</a:t>
            </a:r>
            <a:r>
              <a:rPr sz="1800" baseline="-4629" dirty="0">
                <a:latin typeface="Times New Roman"/>
                <a:cs typeface="Times New Roman"/>
              </a:rPr>
              <a:t>	</a:t>
            </a:r>
            <a:r>
              <a:rPr sz="1800" spc="-37" baseline="-4629" dirty="0">
                <a:latin typeface="Times New Roman"/>
                <a:cs typeface="Times New Roman"/>
              </a:rPr>
              <a:t>OH</a:t>
            </a:r>
            <a:r>
              <a:rPr sz="1800" baseline="-4629" dirty="0">
                <a:latin typeface="Times New Roman"/>
                <a:cs typeface="Times New Roman"/>
              </a:rPr>
              <a:t>	</a:t>
            </a:r>
            <a:r>
              <a:rPr sz="1200" spc="-25" dirty="0">
                <a:latin typeface="Times New Roman"/>
                <a:cs typeface="Times New Roman"/>
              </a:rPr>
              <a:t>RO</a:t>
            </a:r>
            <a:r>
              <a:rPr sz="1200" dirty="0">
                <a:latin typeface="Times New Roman"/>
                <a:cs typeface="Times New Roman"/>
              </a:rPr>
              <a:t>	</a:t>
            </a:r>
            <a:r>
              <a:rPr sz="1200" spc="-50" dirty="0">
                <a:latin typeface="Times New Roman"/>
                <a:cs typeface="Times New Roman"/>
              </a:rPr>
              <a:t>+</a:t>
            </a:r>
            <a:r>
              <a:rPr sz="1200" dirty="0">
                <a:latin typeface="Times New Roman"/>
                <a:cs typeface="Times New Roman"/>
              </a:rPr>
              <a:t>	</a:t>
            </a:r>
            <a:r>
              <a:rPr sz="1200" spc="-25" dirty="0">
                <a:latin typeface="Times New Roman"/>
                <a:cs typeface="Times New Roman"/>
              </a:rPr>
              <a:t>OH</a:t>
            </a:r>
            <a:endParaRPr sz="1200">
              <a:latin typeface="Times New Roman"/>
              <a:cs typeface="Times New Roman"/>
            </a:endParaRPr>
          </a:p>
        </p:txBody>
      </p:sp>
      <p:grpSp>
        <p:nvGrpSpPr>
          <p:cNvPr id="42" name="object 42"/>
          <p:cNvGrpSpPr/>
          <p:nvPr/>
        </p:nvGrpSpPr>
        <p:grpSpPr>
          <a:xfrm>
            <a:off x="4800600" y="1328038"/>
            <a:ext cx="2736850" cy="2185670"/>
            <a:chOff x="4800600" y="1328038"/>
            <a:chExt cx="2736850" cy="2185670"/>
          </a:xfrm>
        </p:grpSpPr>
        <p:sp>
          <p:nvSpPr>
            <p:cNvPr id="43" name="object 43"/>
            <p:cNvSpPr/>
            <p:nvPr/>
          </p:nvSpPr>
          <p:spPr>
            <a:xfrm>
              <a:off x="4800600" y="1628775"/>
              <a:ext cx="851535" cy="288290"/>
            </a:xfrm>
            <a:custGeom>
              <a:avLst/>
              <a:gdLst/>
              <a:ahLst/>
              <a:cxnLst/>
              <a:rect l="l" t="t" r="r" b="b"/>
              <a:pathLst>
                <a:path w="851535" h="288289">
                  <a:moveTo>
                    <a:pt x="851522" y="0"/>
                  </a:moveTo>
                  <a:lnTo>
                    <a:pt x="0" y="0"/>
                  </a:lnTo>
                  <a:lnTo>
                    <a:pt x="0" y="288036"/>
                  </a:lnTo>
                  <a:lnTo>
                    <a:pt x="851522" y="288036"/>
                  </a:lnTo>
                  <a:lnTo>
                    <a:pt x="851522" y="0"/>
                  </a:lnTo>
                  <a:close/>
                </a:path>
              </a:pathLst>
            </a:custGeom>
            <a:solidFill>
              <a:srgbClr val="FFFFFF"/>
            </a:solidFill>
          </p:spPr>
          <p:txBody>
            <a:bodyPr wrap="square" lIns="0" tIns="0" rIns="0" bIns="0" rtlCol="0"/>
            <a:lstStyle/>
            <a:p>
              <a:endParaRPr/>
            </a:p>
          </p:txBody>
        </p:sp>
        <p:sp>
          <p:nvSpPr>
            <p:cNvPr id="44" name="object 44"/>
            <p:cNvSpPr/>
            <p:nvPr/>
          </p:nvSpPr>
          <p:spPr>
            <a:xfrm>
              <a:off x="4962905" y="1340738"/>
              <a:ext cx="2561590" cy="2160270"/>
            </a:xfrm>
            <a:custGeom>
              <a:avLst/>
              <a:gdLst/>
              <a:ahLst/>
              <a:cxnLst/>
              <a:rect l="l" t="t" r="r" b="b"/>
              <a:pathLst>
                <a:path w="2561590" h="2160270">
                  <a:moveTo>
                    <a:pt x="2561336" y="0"/>
                  </a:moveTo>
                  <a:lnTo>
                    <a:pt x="0" y="0"/>
                  </a:lnTo>
                  <a:lnTo>
                    <a:pt x="0" y="2160269"/>
                  </a:lnTo>
                  <a:lnTo>
                    <a:pt x="2561336" y="2160269"/>
                  </a:lnTo>
                  <a:lnTo>
                    <a:pt x="2561336" y="0"/>
                  </a:lnTo>
                  <a:close/>
                </a:path>
              </a:pathLst>
            </a:custGeom>
            <a:solidFill>
              <a:srgbClr val="FFFFFF"/>
            </a:solidFill>
          </p:spPr>
          <p:txBody>
            <a:bodyPr wrap="square" lIns="0" tIns="0" rIns="0" bIns="0" rtlCol="0"/>
            <a:lstStyle/>
            <a:p>
              <a:endParaRPr/>
            </a:p>
          </p:txBody>
        </p:sp>
        <p:sp>
          <p:nvSpPr>
            <p:cNvPr id="45" name="object 45"/>
            <p:cNvSpPr/>
            <p:nvPr/>
          </p:nvSpPr>
          <p:spPr>
            <a:xfrm>
              <a:off x="4962905" y="1340738"/>
              <a:ext cx="2561590" cy="2160270"/>
            </a:xfrm>
            <a:custGeom>
              <a:avLst/>
              <a:gdLst/>
              <a:ahLst/>
              <a:cxnLst/>
              <a:rect l="l" t="t" r="r" b="b"/>
              <a:pathLst>
                <a:path w="2561590" h="2160270">
                  <a:moveTo>
                    <a:pt x="0" y="2160269"/>
                  </a:moveTo>
                  <a:lnTo>
                    <a:pt x="2561336" y="2160269"/>
                  </a:lnTo>
                  <a:lnTo>
                    <a:pt x="2561336" y="0"/>
                  </a:lnTo>
                  <a:lnTo>
                    <a:pt x="0" y="0"/>
                  </a:lnTo>
                  <a:lnTo>
                    <a:pt x="0" y="2160269"/>
                  </a:lnTo>
                  <a:close/>
                </a:path>
              </a:pathLst>
            </a:custGeom>
            <a:ln w="25400">
              <a:solidFill>
                <a:srgbClr val="FFFFFF"/>
              </a:solidFill>
            </a:ln>
          </p:spPr>
          <p:txBody>
            <a:bodyPr wrap="square" lIns="0" tIns="0" rIns="0" bIns="0" rtlCol="0"/>
            <a:lstStyle/>
            <a:p>
              <a:endParaRPr/>
            </a:p>
          </p:txBody>
        </p:sp>
      </p:grpSp>
      <p:sp>
        <p:nvSpPr>
          <p:cNvPr id="46" name="object 46"/>
          <p:cNvSpPr txBox="1"/>
          <p:nvPr/>
        </p:nvSpPr>
        <p:spPr>
          <a:xfrm>
            <a:off x="6414540" y="2790068"/>
            <a:ext cx="1161415" cy="740410"/>
          </a:xfrm>
          <a:prstGeom prst="rect">
            <a:avLst/>
          </a:prstGeom>
        </p:spPr>
        <p:txBody>
          <a:bodyPr vert="horz" wrap="square" lIns="0" tIns="11430" rIns="0" bIns="0" rtlCol="0">
            <a:spAutoFit/>
          </a:bodyPr>
          <a:lstStyle/>
          <a:p>
            <a:pPr marL="12700">
              <a:lnSpc>
                <a:spcPct val="100000"/>
              </a:lnSpc>
              <a:spcBef>
                <a:spcPts val="90"/>
              </a:spcBef>
              <a:tabLst>
                <a:tab pos="441325" algn="l"/>
              </a:tabLst>
            </a:pPr>
            <a:r>
              <a:rPr sz="4700" i="1" spc="-50" dirty="0">
                <a:latin typeface="Times New Roman"/>
                <a:cs typeface="Times New Roman"/>
              </a:rPr>
              <a:t>f</a:t>
            </a:r>
            <a:r>
              <a:rPr sz="4700" i="1" dirty="0">
                <a:latin typeface="Times New Roman"/>
                <a:cs typeface="Times New Roman"/>
              </a:rPr>
              <a:t>	</a:t>
            </a:r>
            <a:r>
              <a:rPr sz="4700" spc="50" dirty="0">
                <a:latin typeface="Symbol"/>
                <a:cs typeface="Symbol"/>
              </a:rPr>
              <a:t></a:t>
            </a:r>
            <a:r>
              <a:rPr sz="4700" spc="-670" dirty="0">
                <a:latin typeface="Times New Roman"/>
                <a:cs typeface="Times New Roman"/>
              </a:rPr>
              <a:t> </a:t>
            </a:r>
            <a:r>
              <a:rPr sz="4700" spc="-50" dirty="0">
                <a:latin typeface="Times New Roman"/>
                <a:cs typeface="Times New Roman"/>
              </a:rPr>
              <a:t>1</a:t>
            </a:r>
            <a:endParaRPr sz="4700">
              <a:latin typeface="Times New Roman"/>
              <a:cs typeface="Times New Roman"/>
            </a:endParaRPr>
          </a:p>
        </p:txBody>
      </p:sp>
      <p:grpSp>
        <p:nvGrpSpPr>
          <p:cNvPr id="47" name="object 47"/>
          <p:cNvGrpSpPr/>
          <p:nvPr/>
        </p:nvGrpSpPr>
        <p:grpSpPr>
          <a:xfrm>
            <a:off x="407458" y="819285"/>
            <a:ext cx="7312659" cy="4922520"/>
            <a:chOff x="310832" y="823975"/>
            <a:chExt cx="7312659" cy="4922520"/>
          </a:xfrm>
        </p:grpSpPr>
        <p:sp>
          <p:nvSpPr>
            <p:cNvPr id="48" name="object 48"/>
            <p:cNvSpPr/>
            <p:nvPr/>
          </p:nvSpPr>
          <p:spPr>
            <a:xfrm>
              <a:off x="6220333" y="2848114"/>
              <a:ext cx="1398905" cy="802005"/>
            </a:xfrm>
            <a:custGeom>
              <a:avLst/>
              <a:gdLst/>
              <a:ahLst/>
              <a:cxnLst/>
              <a:rect l="l" t="t" r="r" b="b"/>
              <a:pathLst>
                <a:path w="1398904" h="802004">
                  <a:moveTo>
                    <a:pt x="0" y="801611"/>
                  </a:moveTo>
                  <a:lnTo>
                    <a:pt x="1398396" y="801611"/>
                  </a:lnTo>
                  <a:lnTo>
                    <a:pt x="1398396" y="0"/>
                  </a:lnTo>
                  <a:lnTo>
                    <a:pt x="0" y="0"/>
                  </a:lnTo>
                  <a:lnTo>
                    <a:pt x="0" y="801611"/>
                  </a:lnTo>
                  <a:close/>
                </a:path>
              </a:pathLst>
            </a:custGeom>
            <a:ln w="9525">
              <a:solidFill>
                <a:srgbClr val="C0504D"/>
              </a:solidFill>
            </a:ln>
          </p:spPr>
          <p:txBody>
            <a:bodyPr wrap="square" lIns="0" tIns="0" rIns="0" bIns="0" rtlCol="0"/>
            <a:lstStyle/>
            <a:p>
              <a:endParaRPr/>
            </a:p>
          </p:txBody>
        </p:sp>
        <p:sp>
          <p:nvSpPr>
            <p:cNvPr id="49" name="object 49"/>
            <p:cNvSpPr/>
            <p:nvPr/>
          </p:nvSpPr>
          <p:spPr>
            <a:xfrm>
              <a:off x="323532" y="836675"/>
              <a:ext cx="5184775" cy="4897120"/>
            </a:xfrm>
            <a:custGeom>
              <a:avLst/>
              <a:gdLst/>
              <a:ahLst/>
              <a:cxnLst/>
              <a:rect l="l" t="t" r="r" b="b"/>
              <a:pathLst>
                <a:path w="5184775" h="4897120">
                  <a:moveTo>
                    <a:pt x="0" y="2736341"/>
                  </a:moveTo>
                  <a:lnTo>
                    <a:pt x="5184521" y="2736341"/>
                  </a:lnTo>
                  <a:lnTo>
                    <a:pt x="5184521" y="0"/>
                  </a:lnTo>
                  <a:lnTo>
                    <a:pt x="0" y="0"/>
                  </a:lnTo>
                  <a:lnTo>
                    <a:pt x="0" y="2736341"/>
                  </a:lnTo>
                  <a:close/>
                </a:path>
                <a:path w="5184775" h="4897120">
                  <a:moveTo>
                    <a:pt x="0" y="4896573"/>
                  </a:moveTo>
                  <a:lnTo>
                    <a:pt x="5184521" y="4896573"/>
                  </a:lnTo>
                  <a:lnTo>
                    <a:pt x="5184521" y="2808312"/>
                  </a:lnTo>
                  <a:lnTo>
                    <a:pt x="0" y="2808312"/>
                  </a:lnTo>
                  <a:lnTo>
                    <a:pt x="0" y="4896573"/>
                  </a:lnTo>
                  <a:close/>
                </a:path>
              </a:pathLst>
            </a:custGeom>
            <a:ln w="25400">
              <a:solidFill>
                <a:srgbClr val="385D89"/>
              </a:solidFill>
            </a:ln>
          </p:spPr>
          <p:txBody>
            <a:bodyPr wrap="square" lIns="0" tIns="0" rIns="0" bIns="0" rtlCol="0"/>
            <a:lstStyle/>
            <a:p>
              <a:endParaRPr/>
            </a:p>
          </p:txBody>
        </p:sp>
      </p:grpSp>
      <p:sp>
        <p:nvSpPr>
          <p:cNvPr id="50" name="object 50"/>
          <p:cNvSpPr/>
          <p:nvPr/>
        </p:nvSpPr>
        <p:spPr>
          <a:xfrm>
            <a:off x="685800" y="5805258"/>
            <a:ext cx="3382645" cy="432434"/>
          </a:xfrm>
          <a:custGeom>
            <a:avLst/>
            <a:gdLst/>
            <a:ahLst/>
            <a:cxnLst/>
            <a:rect l="l" t="t" r="r" b="b"/>
            <a:pathLst>
              <a:path w="3382645" h="432435">
                <a:moveTo>
                  <a:pt x="3382137" y="0"/>
                </a:moveTo>
                <a:lnTo>
                  <a:pt x="0" y="0"/>
                </a:lnTo>
                <a:lnTo>
                  <a:pt x="0" y="432054"/>
                </a:lnTo>
                <a:lnTo>
                  <a:pt x="3382137" y="432054"/>
                </a:lnTo>
                <a:lnTo>
                  <a:pt x="3382137" y="0"/>
                </a:lnTo>
                <a:close/>
              </a:path>
            </a:pathLst>
          </a:custGeom>
          <a:solidFill>
            <a:srgbClr val="FFFFFF"/>
          </a:solidFill>
        </p:spPr>
        <p:txBody>
          <a:bodyPr wrap="square" lIns="0" tIns="0" rIns="0" bIns="0" rtlCol="0"/>
          <a:lstStyle/>
          <a:p>
            <a:endParaRPr/>
          </a:p>
        </p:txBody>
      </p:sp>
      <p:sp>
        <p:nvSpPr>
          <p:cNvPr id="51" name="TextBox 50"/>
          <p:cNvSpPr txBox="1"/>
          <p:nvPr/>
        </p:nvSpPr>
        <p:spPr>
          <a:xfrm>
            <a:off x="5782709" y="4043879"/>
            <a:ext cx="3200400" cy="1323439"/>
          </a:xfrm>
          <a:prstGeom prst="rect">
            <a:avLst/>
          </a:prstGeom>
          <a:noFill/>
        </p:spPr>
        <p:txBody>
          <a:bodyPr wrap="square" rtlCol="0">
            <a:spAutoFit/>
          </a:bodyPr>
          <a:lstStyle/>
          <a:p>
            <a:r>
              <a:rPr lang="en-CA" sz="2000" dirty="0"/>
              <a:t>Il </a:t>
            </a:r>
            <a:r>
              <a:rPr lang="en-CA" sz="2000" dirty="0" err="1"/>
              <a:t>fattore</a:t>
            </a:r>
            <a:r>
              <a:rPr lang="en-CA" sz="2000" dirty="0"/>
              <a:t> di </a:t>
            </a:r>
            <a:r>
              <a:rPr lang="en-CA" sz="2000" dirty="0" err="1"/>
              <a:t>efficienza</a:t>
            </a:r>
            <a:r>
              <a:rPr lang="en-CA" sz="2000" dirty="0"/>
              <a:t> f </a:t>
            </a:r>
            <a:r>
              <a:rPr lang="en-CA" sz="2000" dirty="0" err="1"/>
              <a:t>deve</a:t>
            </a:r>
            <a:r>
              <a:rPr lang="en-CA" sz="2000" dirty="0"/>
              <a:t> </a:t>
            </a:r>
            <a:r>
              <a:rPr lang="en-CA" sz="2000" dirty="0" err="1"/>
              <a:t>essere</a:t>
            </a:r>
            <a:r>
              <a:rPr lang="en-CA" sz="2000" dirty="0"/>
              <a:t> </a:t>
            </a:r>
            <a:r>
              <a:rPr lang="en-CA" sz="2000" dirty="0" err="1"/>
              <a:t>minore</a:t>
            </a:r>
            <a:r>
              <a:rPr lang="en-CA" sz="2000" dirty="0"/>
              <a:t> / </a:t>
            </a:r>
            <a:r>
              <a:rPr lang="en-CA" sz="2000" dirty="0" err="1"/>
              <a:t>uguale</a:t>
            </a:r>
            <a:r>
              <a:rPr lang="en-CA" sz="2000" dirty="0"/>
              <a:t> a 1 </a:t>
            </a:r>
            <a:r>
              <a:rPr lang="en-CA" sz="2000"/>
              <a:t>affinche</a:t>
            </a:r>
            <a:r>
              <a:rPr lang="en-CA" sz="2000" dirty="0"/>
              <a:t> </a:t>
            </a:r>
            <a:r>
              <a:rPr lang="en-CA" sz="2000" dirty="0" err="1"/>
              <a:t>possa</a:t>
            </a:r>
            <a:r>
              <a:rPr lang="en-CA" sz="2000" dirty="0"/>
              <a:t> </a:t>
            </a:r>
            <a:r>
              <a:rPr lang="en-CA" sz="2000" dirty="0" err="1"/>
              <a:t>cominciare</a:t>
            </a:r>
            <a:r>
              <a:rPr lang="en-CA" sz="2000" dirty="0"/>
              <a:t> </a:t>
            </a:r>
            <a:r>
              <a:rPr lang="en-CA" sz="2000" dirty="0" err="1"/>
              <a:t>l’iniziazione</a:t>
            </a:r>
            <a:endParaRPr lang="en-CA"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27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56</a:t>
            </a:r>
            <a:endParaRPr sz="1200">
              <a:latin typeface="Calibri"/>
              <a:cs typeface="Calibri"/>
            </a:endParaRPr>
          </a:p>
        </p:txBody>
      </p:sp>
      <p:sp>
        <p:nvSpPr>
          <p:cNvPr id="3" name="object 3"/>
          <p:cNvSpPr txBox="1">
            <a:spLocks noGrp="1"/>
          </p:cNvSpPr>
          <p:nvPr>
            <p:ph type="title"/>
          </p:nvPr>
        </p:nvSpPr>
        <p:spPr>
          <a:prstGeom prst="rect">
            <a:avLst/>
          </a:prstGeom>
        </p:spPr>
        <p:txBody>
          <a:bodyPr vert="horz" wrap="square" lIns="0" tIns="286080" rIns="0" bIns="0" rtlCol="0">
            <a:spAutoFit/>
          </a:bodyPr>
          <a:lstStyle/>
          <a:p>
            <a:pPr marL="2235200">
              <a:lnSpc>
                <a:spcPct val="100000"/>
              </a:lnSpc>
              <a:spcBef>
                <a:spcPts val="105"/>
              </a:spcBef>
            </a:pPr>
            <a:r>
              <a:rPr sz="3200" b="1" spc="-10" dirty="0">
                <a:latin typeface="Calibri"/>
                <a:cs typeface="Calibri"/>
              </a:rPr>
              <a:t>Iniziatori</a:t>
            </a:r>
            <a:endParaRPr sz="3200">
              <a:latin typeface="Calibri"/>
              <a:cs typeface="Calibri"/>
            </a:endParaRPr>
          </a:p>
        </p:txBody>
      </p:sp>
      <p:sp>
        <p:nvSpPr>
          <p:cNvPr id="4" name="object 4"/>
          <p:cNvSpPr txBox="1"/>
          <p:nvPr/>
        </p:nvSpPr>
        <p:spPr>
          <a:xfrm>
            <a:off x="6858000" y="5798737"/>
            <a:ext cx="1964054" cy="320601"/>
          </a:xfrm>
          <a:prstGeom prst="rect">
            <a:avLst/>
          </a:prstGeom>
        </p:spPr>
        <p:txBody>
          <a:bodyPr vert="horz" wrap="square" lIns="0" tIns="12700" rIns="0" bIns="0" rtlCol="0">
            <a:spAutoFit/>
          </a:bodyPr>
          <a:lstStyle/>
          <a:p>
            <a:pPr marL="12700">
              <a:lnSpc>
                <a:spcPct val="100000"/>
              </a:lnSpc>
              <a:spcBef>
                <a:spcPts val="100"/>
              </a:spcBef>
            </a:pPr>
            <a:r>
              <a:rPr sz="2000" dirty="0">
                <a:latin typeface="Calibri"/>
                <a:cs typeface="Calibri"/>
              </a:rPr>
              <a:t>Solubili</a:t>
            </a:r>
            <a:r>
              <a:rPr sz="2000" spc="-15" dirty="0">
                <a:latin typeface="Calibri"/>
                <a:cs typeface="Calibri"/>
              </a:rPr>
              <a:t> </a:t>
            </a:r>
            <a:r>
              <a:rPr sz="2000" dirty="0">
                <a:latin typeface="Calibri"/>
                <a:cs typeface="Calibri"/>
              </a:rPr>
              <a:t>in</a:t>
            </a:r>
            <a:r>
              <a:rPr sz="2000" spc="-10" dirty="0">
                <a:latin typeface="Calibri"/>
                <a:cs typeface="Calibri"/>
              </a:rPr>
              <a:t> acqua</a:t>
            </a:r>
            <a:endParaRPr sz="2000" dirty="0">
              <a:latin typeface="Calibri"/>
              <a:cs typeface="Calibri"/>
            </a:endParaRPr>
          </a:p>
        </p:txBody>
      </p:sp>
      <p:grpSp>
        <p:nvGrpSpPr>
          <p:cNvPr id="5" name="object 5"/>
          <p:cNvGrpSpPr/>
          <p:nvPr/>
        </p:nvGrpSpPr>
        <p:grpSpPr>
          <a:xfrm>
            <a:off x="2519394" y="1605644"/>
            <a:ext cx="591185" cy="85725"/>
            <a:chOff x="2519394" y="1605644"/>
            <a:chExt cx="591185" cy="85725"/>
          </a:xfrm>
        </p:grpSpPr>
        <p:sp>
          <p:nvSpPr>
            <p:cNvPr id="6" name="object 6"/>
            <p:cNvSpPr/>
            <p:nvPr/>
          </p:nvSpPr>
          <p:spPr>
            <a:xfrm>
              <a:off x="2990659" y="1616485"/>
              <a:ext cx="109220" cy="64135"/>
            </a:xfrm>
            <a:custGeom>
              <a:avLst/>
              <a:gdLst/>
              <a:ahLst/>
              <a:cxnLst/>
              <a:rect l="l" t="t" r="r" b="b"/>
              <a:pathLst>
                <a:path w="109219" h="64135">
                  <a:moveTo>
                    <a:pt x="0" y="0"/>
                  </a:moveTo>
                  <a:lnTo>
                    <a:pt x="22047" y="31970"/>
                  </a:lnTo>
                  <a:lnTo>
                    <a:pt x="0" y="63940"/>
                  </a:lnTo>
                  <a:lnTo>
                    <a:pt x="109077" y="31970"/>
                  </a:lnTo>
                  <a:lnTo>
                    <a:pt x="0" y="0"/>
                  </a:lnTo>
                  <a:close/>
                </a:path>
              </a:pathLst>
            </a:custGeom>
            <a:solidFill>
              <a:srgbClr val="000000"/>
            </a:solidFill>
          </p:spPr>
          <p:txBody>
            <a:bodyPr wrap="square" lIns="0" tIns="0" rIns="0" bIns="0" rtlCol="0"/>
            <a:lstStyle/>
            <a:p>
              <a:endParaRPr/>
            </a:p>
          </p:txBody>
        </p:sp>
        <p:sp>
          <p:nvSpPr>
            <p:cNvPr id="7" name="object 7"/>
            <p:cNvSpPr/>
            <p:nvPr/>
          </p:nvSpPr>
          <p:spPr>
            <a:xfrm>
              <a:off x="2519394" y="1616485"/>
              <a:ext cx="580390" cy="64135"/>
            </a:xfrm>
            <a:custGeom>
              <a:avLst/>
              <a:gdLst/>
              <a:ahLst/>
              <a:cxnLst/>
              <a:rect l="l" t="t" r="r" b="b"/>
              <a:pathLst>
                <a:path w="580389" h="64135">
                  <a:moveTo>
                    <a:pt x="0" y="31970"/>
                  </a:moveTo>
                  <a:lnTo>
                    <a:pt x="580342" y="31970"/>
                  </a:lnTo>
                </a:path>
                <a:path w="580389" h="64135">
                  <a:moveTo>
                    <a:pt x="580342" y="31970"/>
                  </a:moveTo>
                  <a:lnTo>
                    <a:pt x="471265" y="63940"/>
                  </a:lnTo>
                  <a:lnTo>
                    <a:pt x="493313" y="31970"/>
                  </a:lnTo>
                  <a:lnTo>
                    <a:pt x="471265" y="0"/>
                  </a:lnTo>
                  <a:lnTo>
                    <a:pt x="580342" y="31970"/>
                  </a:lnTo>
                  <a:close/>
                </a:path>
              </a:pathLst>
            </a:custGeom>
            <a:ln w="21764">
              <a:solidFill>
                <a:srgbClr val="000000"/>
              </a:solidFill>
            </a:ln>
          </p:spPr>
          <p:txBody>
            <a:bodyPr wrap="square" lIns="0" tIns="0" rIns="0" bIns="0" rtlCol="0"/>
            <a:lstStyle/>
            <a:p>
              <a:endParaRPr/>
            </a:p>
          </p:txBody>
        </p:sp>
      </p:grpSp>
      <p:sp>
        <p:nvSpPr>
          <p:cNvPr id="8" name="object 8"/>
          <p:cNvSpPr txBox="1"/>
          <p:nvPr/>
        </p:nvSpPr>
        <p:spPr>
          <a:xfrm>
            <a:off x="669123" y="1366662"/>
            <a:ext cx="1919605" cy="794385"/>
          </a:xfrm>
          <a:prstGeom prst="rect">
            <a:avLst/>
          </a:prstGeom>
        </p:spPr>
        <p:txBody>
          <a:bodyPr vert="horz" wrap="square" lIns="0" tIns="122555" rIns="0" bIns="0" rtlCol="0">
            <a:spAutoFit/>
          </a:bodyPr>
          <a:lstStyle/>
          <a:p>
            <a:pPr marL="83185">
              <a:lnSpc>
                <a:spcPct val="100000"/>
              </a:lnSpc>
              <a:spcBef>
                <a:spcPts val="965"/>
              </a:spcBef>
              <a:tabLst>
                <a:tab pos="687705" algn="l"/>
                <a:tab pos="991869" algn="l"/>
              </a:tabLst>
            </a:pPr>
            <a:r>
              <a:rPr sz="1800" b="1" spc="-20" dirty="0">
                <a:latin typeface="Times New Roman"/>
                <a:cs typeface="Times New Roman"/>
              </a:rPr>
              <a:t>Fe</a:t>
            </a:r>
            <a:r>
              <a:rPr sz="2025" b="1" spc="-30" baseline="30864" dirty="0">
                <a:latin typeface="Times New Roman"/>
                <a:cs typeface="Times New Roman"/>
              </a:rPr>
              <a:t>2</a:t>
            </a:r>
            <a:r>
              <a:rPr sz="2025" b="1" spc="-30" baseline="28806" dirty="0">
                <a:latin typeface="Times New Roman"/>
                <a:cs typeface="Times New Roman"/>
              </a:rPr>
              <a:t>+</a:t>
            </a:r>
            <a:r>
              <a:rPr sz="2025" b="1" baseline="28806" dirty="0">
                <a:latin typeface="Times New Roman"/>
                <a:cs typeface="Times New Roman"/>
              </a:rPr>
              <a:t>	</a:t>
            </a:r>
            <a:r>
              <a:rPr sz="1800" b="1" spc="-50" dirty="0">
                <a:latin typeface="Times New Roman"/>
                <a:cs typeface="Times New Roman"/>
              </a:rPr>
              <a:t>+</a:t>
            </a:r>
            <a:r>
              <a:rPr sz="1800" b="1" dirty="0">
                <a:latin typeface="Times New Roman"/>
                <a:cs typeface="Times New Roman"/>
              </a:rPr>
              <a:t>	</a:t>
            </a:r>
            <a:r>
              <a:rPr sz="1800" b="1" spc="-20" dirty="0">
                <a:latin typeface="Times New Roman"/>
                <a:cs typeface="Times New Roman"/>
              </a:rPr>
              <a:t>H</a:t>
            </a:r>
            <a:r>
              <a:rPr sz="2025" b="1" spc="-30" baseline="-18518" dirty="0">
                <a:latin typeface="Times New Roman"/>
                <a:cs typeface="Times New Roman"/>
              </a:rPr>
              <a:t>2</a:t>
            </a:r>
            <a:r>
              <a:rPr sz="1800" b="1" spc="-20" dirty="0">
                <a:latin typeface="Times New Roman"/>
                <a:cs typeface="Times New Roman"/>
              </a:rPr>
              <a:t>O</a:t>
            </a:r>
            <a:r>
              <a:rPr sz="2025" b="1" spc="-30" baseline="-18518" dirty="0">
                <a:latin typeface="Times New Roman"/>
                <a:cs typeface="Times New Roman"/>
              </a:rPr>
              <a:t>2</a:t>
            </a:r>
            <a:endParaRPr sz="2025" baseline="-18518">
              <a:latin typeface="Times New Roman"/>
              <a:cs typeface="Times New Roman"/>
            </a:endParaRPr>
          </a:p>
          <a:p>
            <a:pPr marL="38100">
              <a:lnSpc>
                <a:spcPct val="100000"/>
              </a:lnSpc>
              <a:spcBef>
                <a:spcPts val="865"/>
              </a:spcBef>
            </a:pPr>
            <a:r>
              <a:rPr sz="1800" b="1" dirty="0">
                <a:latin typeface="Times New Roman"/>
                <a:cs typeface="Times New Roman"/>
              </a:rPr>
              <a:t>Reattivo</a:t>
            </a:r>
            <a:r>
              <a:rPr sz="1800" b="1" spc="25" dirty="0">
                <a:latin typeface="Times New Roman"/>
                <a:cs typeface="Times New Roman"/>
              </a:rPr>
              <a:t> </a:t>
            </a:r>
            <a:r>
              <a:rPr sz="1800" b="1" dirty="0">
                <a:latin typeface="Times New Roman"/>
                <a:cs typeface="Times New Roman"/>
              </a:rPr>
              <a:t>di</a:t>
            </a:r>
            <a:r>
              <a:rPr sz="1800" b="1" spc="35" dirty="0">
                <a:latin typeface="Times New Roman"/>
                <a:cs typeface="Times New Roman"/>
              </a:rPr>
              <a:t> </a:t>
            </a:r>
            <a:r>
              <a:rPr sz="1800" b="1" spc="-10" dirty="0">
                <a:latin typeface="Times New Roman"/>
                <a:cs typeface="Times New Roman"/>
              </a:rPr>
              <a:t>Fenton</a:t>
            </a:r>
            <a:endParaRPr sz="1800">
              <a:latin typeface="Times New Roman"/>
              <a:cs typeface="Times New Roman"/>
            </a:endParaRPr>
          </a:p>
        </p:txBody>
      </p:sp>
      <p:sp>
        <p:nvSpPr>
          <p:cNvPr id="9" name="object 9"/>
          <p:cNvSpPr txBox="1"/>
          <p:nvPr/>
        </p:nvSpPr>
        <p:spPr>
          <a:xfrm>
            <a:off x="1267072" y="2932081"/>
            <a:ext cx="170815" cy="231140"/>
          </a:xfrm>
          <a:prstGeom prst="rect">
            <a:avLst/>
          </a:prstGeom>
        </p:spPr>
        <p:txBody>
          <a:bodyPr vert="horz" wrap="square" lIns="0" tIns="12065" rIns="0" bIns="0" rtlCol="0">
            <a:spAutoFit/>
          </a:bodyPr>
          <a:lstStyle/>
          <a:p>
            <a:pPr marL="12700">
              <a:lnSpc>
                <a:spcPct val="100000"/>
              </a:lnSpc>
              <a:spcBef>
                <a:spcPts val="95"/>
              </a:spcBef>
            </a:pPr>
            <a:r>
              <a:rPr sz="1350" b="1" spc="-25" dirty="0">
                <a:latin typeface="Times New Roman"/>
                <a:cs typeface="Times New Roman"/>
              </a:rPr>
              <a:t>2-</a:t>
            </a:r>
            <a:endParaRPr sz="1350">
              <a:latin typeface="Times New Roman"/>
              <a:cs typeface="Times New Roman"/>
            </a:endParaRPr>
          </a:p>
        </p:txBody>
      </p:sp>
      <p:sp>
        <p:nvSpPr>
          <p:cNvPr id="10" name="object 10"/>
          <p:cNvSpPr txBox="1"/>
          <p:nvPr/>
        </p:nvSpPr>
        <p:spPr>
          <a:xfrm>
            <a:off x="745598" y="2960954"/>
            <a:ext cx="1080135" cy="299085"/>
          </a:xfrm>
          <a:prstGeom prst="rect">
            <a:avLst/>
          </a:prstGeom>
        </p:spPr>
        <p:txBody>
          <a:bodyPr vert="horz" wrap="square" lIns="0" tIns="12065" rIns="0" bIns="0" rtlCol="0">
            <a:spAutoFit/>
          </a:bodyPr>
          <a:lstStyle/>
          <a:p>
            <a:pPr marL="50800">
              <a:lnSpc>
                <a:spcPct val="100000"/>
              </a:lnSpc>
              <a:spcBef>
                <a:spcPts val="95"/>
              </a:spcBef>
              <a:tabLst>
                <a:tab pos="909319" algn="l"/>
              </a:tabLst>
            </a:pPr>
            <a:r>
              <a:rPr sz="1800" b="1" spc="-20" dirty="0">
                <a:latin typeface="Times New Roman"/>
                <a:cs typeface="Times New Roman"/>
              </a:rPr>
              <a:t>S</a:t>
            </a:r>
            <a:r>
              <a:rPr sz="2025" b="1" spc="-30" baseline="-18518" dirty="0">
                <a:latin typeface="Times New Roman"/>
                <a:cs typeface="Times New Roman"/>
              </a:rPr>
              <a:t>2</a:t>
            </a:r>
            <a:r>
              <a:rPr sz="1800" b="1" spc="-20" dirty="0">
                <a:latin typeface="Times New Roman"/>
                <a:cs typeface="Times New Roman"/>
              </a:rPr>
              <a:t>O</a:t>
            </a:r>
            <a:r>
              <a:rPr sz="2025" b="1" spc="-30" baseline="-18518" dirty="0">
                <a:latin typeface="Times New Roman"/>
                <a:cs typeface="Times New Roman"/>
              </a:rPr>
              <a:t>8</a:t>
            </a:r>
            <a:r>
              <a:rPr sz="2025" b="1" baseline="-18518" dirty="0">
                <a:latin typeface="Times New Roman"/>
                <a:cs typeface="Times New Roman"/>
              </a:rPr>
              <a:t>	</a:t>
            </a:r>
            <a:r>
              <a:rPr sz="1800" b="1" spc="-50" dirty="0">
                <a:latin typeface="Times New Roman"/>
                <a:cs typeface="Times New Roman"/>
              </a:rPr>
              <a:t>+</a:t>
            </a:r>
            <a:endParaRPr sz="1800">
              <a:latin typeface="Times New Roman"/>
              <a:cs typeface="Times New Roman"/>
            </a:endParaRPr>
          </a:p>
        </p:txBody>
      </p:sp>
      <p:sp>
        <p:nvSpPr>
          <p:cNvPr id="11" name="object 11"/>
          <p:cNvSpPr txBox="1"/>
          <p:nvPr/>
        </p:nvSpPr>
        <p:spPr>
          <a:xfrm>
            <a:off x="2094882" y="2960954"/>
            <a:ext cx="560070" cy="299085"/>
          </a:xfrm>
          <a:prstGeom prst="rect">
            <a:avLst/>
          </a:prstGeom>
        </p:spPr>
        <p:txBody>
          <a:bodyPr vert="horz" wrap="square" lIns="0" tIns="12065" rIns="0" bIns="0" rtlCol="0">
            <a:spAutoFit/>
          </a:bodyPr>
          <a:lstStyle/>
          <a:p>
            <a:pPr marL="38100">
              <a:lnSpc>
                <a:spcPct val="100000"/>
              </a:lnSpc>
              <a:spcBef>
                <a:spcPts val="95"/>
              </a:spcBef>
            </a:pPr>
            <a:r>
              <a:rPr sz="1800" b="1" spc="-20" dirty="0">
                <a:latin typeface="Times New Roman"/>
                <a:cs typeface="Times New Roman"/>
              </a:rPr>
              <a:t>S</a:t>
            </a:r>
            <a:r>
              <a:rPr sz="2025" b="1" spc="-30" baseline="-18518" dirty="0">
                <a:latin typeface="Times New Roman"/>
                <a:cs typeface="Times New Roman"/>
              </a:rPr>
              <a:t>2</a:t>
            </a:r>
            <a:r>
              <a:rPr sz="1800" b="1" spc="-20" dirty="0">
                <a:latin typeface="Times New Roman"/>
                <a:cs typeface="Times New Roman"/>
              </a:rPr>
              <a:t>O</a:t>
            </a:r>
            <a:r>
              <a:rPr sz="2025" b="1" spc="-30" baseline="-18518" dirty="0">
                <a:latin typeface="Times New Roman"/>
                <a:cs typeface="Times New Roman"/>
              </a:rPr>
              <a:t>5</a:t>
            </a:r>
            <a:endParaRPr sz="2025" baseline="-18518">
              <a:latin typeface="Times New Roman"/>
              <a:cs typeface="Times New Roman"/>
            </a:endParaRPr>
          </a:p>
        </p:txBody>
      </p:sp>
      <p:sp>
        <p:nvSpPr>
          <p:cNvPr id="12" name="object 12"/>
          <p:cNvSpPr txBox="1"/>
          <p:nvPr/>
        </p:nvSpPr>
        <p:spPr>
          <a:xfrm>
            <a:off x="2603587" y="2932081"/>
            <a:ext cx="170815" cy="231140"/>
          </a:xfrm>
          <a:prstGeom prst="rect">
            <a:avLst/>
          </a:prstGeom>
        </p:spPr>
        <p:txBody>
          <a:bodyPr vert="horz" wrap="square" lIns="0" tIns="12065" rIns="0" bIns="0" rtlCol="0">
            <a:spAutoFit/>
          </a:bodyPr>
          <a:lstStyle/>
          <a:p>
            <a:pPr marL="12700">
              <a:lnSpc>
                <a:spcPct val="100000"/>
              </a:lnSpc>
              <a:spcBef>
                <a:spcPts val="95"/>
              </a:spcBef>
            </a:pPr>
            <a:r>
              <a:rPr sz="1350" b="1" spc="-25" dirty="0">
                <a:latin typeface="Times New Roman"/>
                <a:cs typeface="Times New Roman"/>
              </a:rPr>
              <a:t>2-</a:t>
            </a:r>
            <a:endParaRPr sz="1350">
              <a:latin typeface="Times New Roman"/>
              <a:cs typeface="Times New Roman"/>
            </a:endParaRPr>
          </a:p>
        </p:txBody>
      </p:sp>
      <p:grpSp>
        <p:nvGrpSpPr>
          <p:cNvPr id="13" name="object 13"/>
          <p:cNvGrpSpPr/>
          <p:nvPr/>
        </p:nvGrpSpPr>
        <p:grpSpPr>
          <a:xfrm>
            <a:off x="2926693" y="3111818"/>
            <a:ext cx="592455" cy="86360"/>
            <a:chOff x="2926693" y="3111818"/>
            <a:chExt cx="592455" cy="86360"/>
          </a:xfrm>
        </p:grpSpPr>
        <p:sp>
          <p:nvSpPr>
            <p:cNvPr id="14" name="object 14"/>
            <p:cNvSpPr/>
            <p:nvPr/>
          </p:nvSpPr>
          <p:spPr>
            <a:xfrm>
              <a:off x="3399119" y="3122658"/>
              <a:ext cx="109220" cy="64135"/>
            </a:xfrm>
            <a:custGeom>
              <a:avLst/>
              <a:gdLst/>
              <a:ahLst/>
              <a:cxnLst/>
              <a:rect l="l" t="t" r="r" b="b"/>
              <a:pathLst>
                <a:path w="109220" h="64135">
                  <a:moveTo>
                    <a:pt x="0" y="0"/>
                  </a:moveTo>
                  <a:lnTo>
                    <a:pt x="21612" y="32113"/>
                  </a:lnTo>
                  <a:lnTo>
                    <a:pt x="0" y="64083"/>
                  </a:lnTo>
                  <a:lnTo>
                    <a:pt x="108642" y="32113"/>
                  </a:lnTo>
                  <a:lnTo>
                    <a:pt x="0" y="0"/>
                  </a:lnTo>
                  <a:close/>
                </a:path>
              </a:pathLst>
            </a:custGeom>
            <a:solidFill>
              <a:srgbClr val="000000"/>
            </a:solidFill>
          </p:spPr>
          <p:txBody>
            <a:bodyPr wrap="square" lIns="0" tIns="0" rIns="0" bIns="0" rtlCol="0"/>
            <a:lstStyle/>
            <a:p>
              <a:endParaRPr/>
            </a:p>
          </p:txBody>
        </p:sp>
        <p:sp>
          <p:nvSpPr>
            <p:cNvPr id="15" name="object 15"/>
            <p:cNvSpPr/>
            <p:nvPr/>
          </p:nvSpPr>
          <p:spPr>
            <a:xfrm>
              <a:off x="2926693" y="3122658"/>
              <a:ext cx="581660" cy="64135"/>
            </a:xfrm>
            <a:custGeom>
              <a:avLst/>
              <a:gdLst/>
              <a:ahLst/>
              <a:cxnLst/>
              <a:rect l="l" t="t" r="r" b="b"/>
              <a:pathLst>
                <a:path w="581660" h="64135">
                  <a:moveTo>
                    <a:pt x="0" y="32113"/>
                  </a:moveTo>
                  <a:lnTo>
                    <a:pt x="581068" y="32113"/>
                  </a:lnTo>
                </a:path>
                <a:path w="581660" h="64135">
                  <a:moveTo>
                    <a:pt x="581068" y="32113"/>
                  </a:moveTo>
                  <a:lnTo>
                    <a:pt x="472426" y="64083"/>
                  </a:lnTo>
                  <a:lnTo>
                    <a:pt x="494038" y="32113"/>
                  </a:lnTo>
                  <a:lnTo>
                    <a:pt x="472426" y="0"/>
                  </a:lnTo>
                  <a:lnTo>
                    <a:pt x="581068" y="32113"/>
                  </a:lnTo>
                  <a:close/>
                </a:path>
              </a:pathLst>
            </a:custGeom>
            <a:ln w="21764">
              <a:solidFill>
                <a:srgbClr val="000000"/>
              </a:solidFill>
            </a:ln>
          </p:spPr>
          <p:txBody>
            <a:bodyPr wrap="square" lIns="0" tIns="0" rIns="0" bIns="0" rtlCol="0"/>
            <a:lstStyle/>
            <a:p>
              <a:endParaRPr/>
            </a:p>
          </p:txBody>
        </p:sp>
      </p:grpSp>
      <p:grpSp>
        <p:nvGrpSpPr>
          <p:cNvPr id="16" name="object 16"/>
          <p:cNvGrpSpPr/>
          <p:nvPr/>
        </p:nvGrpSpPr>
        <p:grpSpPr>
          <a:xfrm>
            <a:off x="2991820" y="3833148"/>
            <a:ext cx="591185" cy="86360"/>
            <a:chOff x="2991820" y="3833148"/>
            <a:chExt cx="591185" cy="86360"/>
          </a:xfrm>
        </p:grpSpPr>
        <p:sp>
          <p:nvSpPr>
            <p:cNvPr id="17" name="object 17"/>
            <p:cNvSpPr/>
            <p:nvPr/>
          </p:nvSpPr>
          <p:spPr>
            <a:xfrm>
              <a:off x="3463085" y="3843989"/>
              <a:ext cx="109220" cy="64769"/>
            </a:xfrm>
            <a:custGeom>
              <a:avLst/>
              <a:gdLst/>
              <a:ahLst/>
              <a:cxnLst/>
              <a:rect l="l" t="t" r="r" b="b"/>
              <a:pathLst>
                <a:path w="109220" h="64770">
                  <a:moveTo>
                    <a:pt x="0" y="0"/>
                  </a:moveTo>
                  <a:lnTo>
                    <a:pt x="22047" y="31970"/>
                  </a:lnTo>
                  <a:lnTo>
                    <a:pt x="0" y="64368"/>
                  </a:lnTo>
                  <a:lnTo>
                    <a:pt x="109077" y="31970"/>
                  </a:lnTo>
                  <a:lnTo>
                    <a:pt x="0" y="0"/>
                  </a:lnTo>
                  <a:close/>
                </a:path>
              </a:pathLst>
            </a:custGeom>
            <a:solidFill>
              <a:srgbClr val="000000"/>
            </a:solidFill>
          </p:spPr>
          <p:txBody>
            <a:bodyPr wrap="square" lIns="0" tIns="0" rIns="0" bIns="0" rtlCol="0"/>
            <a:lstStyle/>
            <a:p>
              <a:endParaRPr/>
            </a:p>
          </p:txBody>
        </p:sp>
        <p:sp>
          <p:nvSpPr>
            <p:cNvPr id="18" name="object 18"/>
            <p:cNvSpPr/>
            <p:nvPr/>
          </p:nvSpPr>
          <p:spPr>
            <a:xfrm>
              <a:off x="2991820" y="3843989"/>
              <a:ext cx="580390" cy="64769"/>
            </a:xfrm>
            <a:custGeom>
              <a:avLst/>
              <a:gdLst/>
              <a:ahLst/>
              <a:cxnLst/>
              <a:rect l="l" t="t" r="r" b="b"/>
              <a:pathLst>
                <a:path w="580389" h="64770">
                  <a:moveTo>
                    <a:pt x="0" y="31970"/>
                  </a:moveTo>
                  <a:lnTo>
                    <a:pt x="580342" y="31970"/>
                  </a:lnTo>
                </a:path>
                <a:path w="580389" h="64770">
                  <a:moveTo>
                    <a:pt x="580342" y="31970"/>
                  </a:moveTo>
                  <a:lnTo>
                    <a:pt x="471265" y="64368"/>
                  </a:lnTo>
                  <a:lnTo>
                    <a:pt x="493313" y="31970"/>
                  </a:lnTo>
                  <a:lnTo>
                    <a:pt x="471265" y="0"/>
                  </a:lnTo>
                  <a:lnTo>
                    <a:pt x="580342" y="31970"/>
                  </a:lnTo>
                  <a:close/>
                </a:path>
              </a:pathLst>
            </a:custGeom>
            <a:ln w="21764">
              <a:solidFill>
                <a:srgbClr val="000000"/>
              </a:solidFill>
            </a:ln>
          </p:spPr>
          <p:txBody>
            <a:bodyPr wrap="square" lIns="0" tIns="0" rIns="0" bIns="0" rtlCol="0"/>
            <a:lstStyle/>
            <a:p>
              <a:endParaRPr/>
            </a:p>
          </p:txBody>
        </p:sp>
      </p:grpSp>
      <p:sp>
        <p:nvSpPr>
          <p:cNvPr id="19" name="object 19"/>
          <p:cNvSpPr txBox="1"/>
          <p:nvPr/>
        </p:nvSpPr>
        <p:spPr>
          <a:xfrm>
            <a:off x="740289" y="3687808"/>
            <a:ext cx="2015489" cy="328295"/>
          </a:xfrm>
          <a:prstGeom prst="rect">
            <a:avLst/>
          </a:prstGeom>
        </p:spPr>
        <p:txBody>
          <a:bodyPr vert="horz" wrap="square" lIns="0" tIns="12065" rIns="0" bIns="0" rtlCol="0">
            <a:spAutoFit/>
          </a:bodyPr>
          <a:lstStyle/>
          <a:p>
            <a:pPr marL="533400">
              <a:lnSpc>
                <a:spcPts val="919"/>
              </a:lnSpc>
              <a:spcBef>
                <a:spcPts val="95"/>
              </a:spcBef>
            </a:pPr>
            <a:r>
              <a:rPr sz="1350" b="1" spc="-25" dirty="0">
                <a:latin typeface="Times New Roman"/>
                <a:cs typeface="Times New Roman"/>
              </a:rPr>
              <a:t>2-</a:t>
            </a:r>
            <a:endParaRPr sz="1350">
              <a:latin typeface="Times New Roman"/>
              <a:cs typeface="Times New Roman"/>
            </a:endParaRPr>
          </a:p>
          <a:p>
            <a:pPr marL="50800">
              <a:lnSpc>
                <a:spcPts val="1460"/>
              </a:lnSpc>
              <a:tabLst>
                <a:tab pos="909319" algn="l"/>
                <a:tab pos="1386840" algn="l"/>
              </a:tabLst>
            </a:pPr>
            <a:r>
              <a:rPr sz="1800" b="1" spc="-20" dirty="0">
                <a:latin typeface="Times New Roman"/>
                <a:cs typeface="Times New Roman"/>
              </a:rPr>
              <a:t>S</a:t>
            </a:r>
            <a:r>
              <a:rPr sz="2025" b="1" spc="-30" baseline="-18518" dirty="0">
                <a:latin typeface="Times New Roman"/>
                <a:cs typeface="Times New Roman"/>
              </a:rPr>
              <a:t>2</a:t>
            </a:r>
            <a:r>
              <a:rPr sz="1800" b="1" spc="-20" dirty="0">
                <a:latin typeface="Times New Roman"/>
                <a:cs typeface="Times New Roman"/>
              </a:rPr>
              <a:t>O</a:t>
            </a:r>
            <a:r>
              <a:rPr sz="2025" b="1" spc="-30" baseline="-18518" dirty="0">
                <a:latin typeface="Times New Roman"/>
                <a:cs typeface="Times New Roman"/>
              </a:rPr>
              <a:t>8</a:t>
            </a:r>
            <a:r>
              <a:rPr sz="2025" b="1" baseline="-18518" dirty="0">
                <a:latin typeface="Times New Roman"/>
                <a:cs typeface="Times New Roman"/>
              </a:rPr>
              <a:t>	</a:t>
            </a:r>
            <a:r>
              <a:rPr sz="1800" b="1" spc="-50" dirty="0">
                <a:latin typeface="Times New Roman"/>
                <a:cs typeface="Times New Roman"/>
              </a:rPr>
              <a:t>+</a:t>
            </a:r>
            <a:r>
              <a:rPr sz="1800" b="1" dirty="0">
                <a:latin typeface="Times New Roman"/>
                <a:cs typeface="Times New Roman"/>
              </a:rPr>
              <a:t>	</a:t>
            </a:r>
            <a:r>
              <a:rPr sz="1800" b="1" spc="-20" dirty="0">
                <a:latin typeface="Times New Roman"/>
                <a:cs typeface="Times New Roman"/>
              </a:rPr>
              <a:t>HSO</a:t>
            </a:r>
            <a:r>
              <a:rPr sz="2025" b="1" spc="-30" baseline="-18518" dirty="0">
                <a:latin typeface="Times New Roman"/>
                <a:cs typeface="Times New Roman"/>
              </a:rPr>
              <a:t>3</a:t>
            </a:r>
            <a:endParaRPr sz="2025" baseline="-18518">
              <a:latin typeface="Times New Roman"/>
              <a:cs typeface="Times New Roman"/>
            </a:endParaRPr>
          </a:p>
        </p:txBody>
      </p:sp>
      <p:sp>
        <p:nvSpPr>
          <p:cNvPr id="20" name="object 20"/>
          <p:cNvSpPr txBox="1"/>
          <p:nvPr/>
        </p:nvSpPr>
        <p:spPr>
          <a:xfrm>
            <a:off x="2704477" y="3687808"/>
            <a:ext cx="58419" cy="231140"/>
          </a:xfrm>
          <a:prstGeom prst="rect">
            <a:avLst/>
          </a:prstGeom>
        </p:spPr>
        <p:txBody>
          <a:bodyPr vert="horz" wrap="square" lIns="0" tIns="12065" rIns="0" bIns="0" rtlCol="0">
            <a:spAutoFit/>
          </a:bodyPr>
          <a:lstStyle/>
          <a:p>
            <a:pPr>
              <a:lnSpc>
                <a:spcPct val="100000"/>
              </a:lnSpc>
              <a:spcBef>
                <a:spcPts val="95"/>
              </a:spcBef>
            </a:pPr>
            <a:r>
              <a:rPr sz="1350" b="1" spc="5" dirty="0">
                <a:latin typeface="Times New Roman"/>
                <a:cs typeface="Times New Roman"/>
              </a:rPr>
              <a:t>-</a:t>
            </a:r>
            <a:endParaRPr sz="1350">
              <a:latin typeface="Times New Roman"/>
              <a:cs typeface="Times New Roman"/>
            </a:endParaRPr>
          </a:p>
        </p:txBody>
      </p:sp>
      <p:grpSp>
        <p:nvGrpSpPr>
          <p:cNvPr id="21" name="object 21"/>
          <p:cNvGrpSpPr/>
          <p:nvPr/>
        </p:nvGrpSpPr>
        <p:grpSpPr>
          <a:xfrm>
            <a:off x="2013345" y="2481117"/>
            <a:ext cx="528955" cy="86360"/>
            <a:chOff x="2013345" y="2481117"/>
            <a:chExt cx="528955" cy="86360"/>
          </a:xfrm>
        </p:grpSpPr>
        <p:sp>
          <p:nvSpPr>
            <p:cNvPr id="22" name="object 22"/>
            <p:cNvSpPr/>
            <p:nvPr/>
          </p:nvSpPr>
          <p:spPr>
            <a:xfrm>
              <a:off x="2422356" y="2491958"/>
              <a:ext cx="109220" cy="64769"/>
            </a:xfrm>
            <a:custGeom>
              <a:avLst/>
              <a:gdLst/>
              <a:ahLst/>
              <a:cxnLst/>
              <a:rect l="l" t="t" r="r" b="b"/>
              <a:pathLst>
                <a:path w="109219" h="64769">
                  <a:moveTo>
                    <a:pt x="0" y="0"/>
                  </a:moveTo>
                  <a:lnTo>
                    <a:pt x="22047" y="32398"/>
                  </a:lnTo>
                  <a:lnTo>
                    <a:pt x="0" y="64368"/>
                  </a:lnTo>
                  <a:lnTo>
                    <a:pt x="109077" y="32398"/>
                  </a:lnTo>
                  <a:lnTo>
                    <a:pt x="0" y="0"/>
                  </a:lnTo>
                  <a:close/>
                </a:path>
              </a:pathLst>
            </a:custGeom>
            <a:solidFill>
              <a:srgbClr val="000000"/>
            </a:solidFill>
          </p:spPr>
          <p:txBody>
            <a:bodyPr wrap="square" lIns="0" tIns="0" rIns="0" bIns="0" rtlCol="0"/>
            <a:lstStyle/>
            <a:p>
              <a:endParaRPr/>
            </a:p>
          </p:txBody>
        </p:sp>
        <p:sp>
          <p:nvSpPr>
            <p:cNvPr id="23" name="object 23"/>
            <p:cNvSpPr/>
            <p:nvPr/>
          </p:nvSpPr>
          <p:spPr>
            <a:xfrm>
              <a:off x="2013345" y="2491958"/>
              <a:ext cx="518159" cy="64769"/>
            </a:xfrm>
            <a:custGeom>
              <a:avLst/>
              <a:gdLst/>
              <a:ahLst/>
              <a:cxnLst/>
              <a:rect l="l" t="t" r="r" b="b"/>
              <a:pathLst>
                <a:path w="518160" h="64769">
                  <a:moveTo>
                    <a:pt x="0" y="32398"/>
                  </a:moveTo>
                  <a:lnTo>
                    <a:pt x="518087" y="32398"/>
                  </a:lnTo>
                </a:path>
                <a:path w="518160" h="64769">
                  <a:moveTo>
                    <a:pt x="518087" y="32398"/>
                  </a:moveTo>
                  <a:lnTo>
                    <a:pt x="409010" y="64368"/>
                  </a:lnTo>
                  <a:lnTo>
                    <a:pt x="431057" y="32398"/>
                  </a:lnTo>
                  <a:lnTo>
                    <a:pt x="409010" y="0"/>
                  </a:lnTo>
                  <a:lnTo>
                    <a:pt x="518087" y="32398"/>
                  </a:lnTo>
                  <a:close/>
                </a:path>
              </a:pathLst>
            </a:custGeom>
            <a:ln w="21764">
              <a:solidFill>
                <a:srgbClr val="000000"/>
              </a:solidFill>
            </a:ln>
          </p:spPr>
          <p:txBody>
            <a:bodyPr wrap="square" lIns="0" tIns="0" rIns="0" bIns="0" rtlCol="0"/>
            <a:lstStyle/>
            <a:p>
              <a:endParaRPr/>
            </a:p>
          </p:txBody>
        </p:sp>
      </p:grpSp>
      <p:sp>
        <p:nvSpPr>
          <p:cNvPr id="24" name="object 24"/>
          <p:cNvSpPr txBox="1"/>
          <p:nvPr/>
        </p:nvSpPr>
        <p:spPr>
          <a:xfrm>
            <a:off x="996800" y="2268596"/>
            <a:ext cx="704850" cy="299085"/>
          </a:xfrm>
          <a:prstGeom prst="rect">
            <a:avLst/>
          </a:prstGeom>
        </p:spPr>
        <p:txBody>
          <a:bodyPr vert="horz" wrap="square" lIns="0" tIns="12065" rIns="0" bIns="0" rtlCol="0">
            <a:spAutoFit/>
          </a:bodyPr>
          <a:lstStyle/>
          <a:p>
            <a:pPr marL="38100">
              <a:lnSpc>
                <a:spcPct val="100000"/>
              </a:lnSpc>
              <a:spcBef>
                <a:spcPts val="95"/>
              </a:spcBef>
            </a:pPr>
            <a:r>
              <a:rPr sz="2700" b="1" baseline="-20061" dirty="0">
                <a:latin typeface="Times New Roman"/>
                <a:cs typeface="Times New Roman"/>
              </a:rPr>
              <a:t>S</a:t>
            </a:r>
            <a:r>
              <a:rPr sz="2700" b="1" spc="359" baseline="-20061" dirty="0">
                <a:latin typeface="Times New Roman"/>
                <a:cs typeface="Times New Roman"/>
              </a:rPr>
              <a:t> </a:t>
            </a:r>
            <a:r>
              <a:rPr sz="2700" b="1" baseline="-20061" dirty="0">
                <a:latin typeface="Times New Roman"/>
                <a:cs typeface="Times New Roman"/>
              </a:rPr>
              <a:t>O</a:t>
            </a:r>
            <a:r>
              <a:rPr sz="2700" b="1" spc="367" baseline="-20061" dirty="0">
                <a:latin typeface="Times New Roman"/>
                <a:cs typeface="Times New Roman"/>
              </a:rPr>
              <a:t> </a:t>
            </a:r>
            <a:r>
              <a:rPr sz="1350" b="1" spc="-25" dirty="0">
                <a:latin typeface="Times New Roman"/>
                <a:cs typeface="Times New Roman"/>
              </a:rPr>
              <a:t>2-</a:t>
            </a:r>
            <a:endParaRPr sz="1350">
              <a:latin typeface="Times New Roman"/>
              <a:cs typeface="Times New Roman"/>
            </a:endParaRPr>
          </a:p>
        </p:txBody>
      </p:sp>
      <p:sp>
        <p:nvSpPr>
          <p:cNvPr id="25" name="object 25"/>
          <p:cNvSpPr txBox="1"/>
          <p:nvPr/>
        </p:nvSpPr>
        <p:spPr>
          <a:xfrm>
            <a:off x="690473" y="2466370"/>
            <a:ext cx="1203960" cy="359410"/>
          </a:xfrm>
          <a:prstGeom prst="rect">
            <a:avLst/>
          </a:prstGeom>
        </p:spPr>
        <p:txBody>
          <a:bodyPr vert="horz" wrap="square" lIns="0" tIns="12065" rIns="0" bIns="0" rtlCol="0">
            <a:spAutoFit/>
          </a:bodyPr>
          <a:lstStyle/>
          <a:p>
            <a:pPr marL="472440">
              <a:lnSpc>
                <a:spcPts val="1285"/>
              </a:lnSpc>
              <a:spcBef>
                <a:spcPts val="95"/>
              </a:spcBef>
              <a:tabLst>
                <a:tab pos="739775" algn="l"/>
              </a:tabLst>
            </a:pPr>
            <a:r>
              <a:rPr sz="1350" b="1" spc="-50" dirty="0">
                <a:latin typeface="Times New Roman"/>
                <a:cs typeface="Times New Roman"/>
              </a:rPr>
              <a:t>2</a:t>
            </a:r>
            <a:r>
              <a:rPr sz="1350" b="1" dirty="0">
                <a:latin typeface="Times New Roman"/>
                <a:cs typeface="Times New Roman"/>
              </a:rPr>
              <a:t>	</a:t>
            </a:r>
            <a:r>
              <a:rPr sz="1350" b="1" spc="-50" dirty="0">
                <a:latin typeface="Times New Roman"/>
                <a:cs typeface="Times New Roman"/>
              </a:rPr>
              <a:t>8</a:t>
            </a:r>
            <a:endParaRPr sz="1350">
              <a:latin typeface="Times New Roman"/>
              <a:cs typeface="Times New Roman"/>
            </a:endParaRPr>
          </a:p>
          <a:p>
            <a:pPr marL="12700">
              <a:lnSpc>
                <a:spcPts val="1345"/>
              </a:lnSpc>
            </a:pPr>
            <a:r>
              <a:rPr sz="1400" b="1" spc="-10" dirty="0">
                <a:latin typeface="Calibri"/>
                <a:cs typeface="Calibri"/>
              </a:rPr>
              <a:t>perossidisolfato</a:t>
            </a:r>
            <a:endParaRPr sz="1400">
              <a:latin typeface="Calibri"/>
              <a:cs typeface="Calibri"/>
            </a:endParaRPr>
          </a:p>
        </p:txBody>
      </p:sp>
      <p:sp>
        <p:nvSpPr>
          <p:cNvPr id="26" name="object 26"/>
          <p:cNvSpPr txBox="1"/>
          <p:nvPr/>
        </p:nvSpPr>
        <p:spPr>
          <a:xfrm>
            <a:off x="996800" y="4617973"/>
            <a:ext cx="760095" cy="504825"/>
          </a:xfrm>
          <a:prstGeom prst="rect">
            <a:avLst/>
          </a:prstGeom>
        </p:spPr>
        <p:txBody>
          <a:bodyPr vert="horz" wrap="square" lIns="0" tIns="12065" rIns="0" bIns="0" rtlCol="0">
            <a:spAutoFit/>
          </a:bodyPr>
          <a:lstStyle/>
          <a:p>
            <a:pPr marL="366395">
              <a:lnSpc>
                <a:spcPts val="1620"/>
              </a:lnSpc>
              <a:spcBef>
                <a:spcPts val="95"/>
              </a:spcBef>
              <a:tabLst>
                <a:tab pos="633730" algn="l"/>
              </a:tabLst>
            </a:pPr>
            <a:r>
              <a:rPr sz="1350" b="1" spc="-50" dirty="0">
                <a:latin typeface="Times New Roman"/>
                <a:cs typeface="Times New Roman"/>
              </a:rPr>
              <a:t>2</a:t>
            </a:r>
            <a:r>
              <a:rPr sz="1350" b="1" dirty="0">
                <a:latin typeface="Times New Roman"/>
                <a:cs typeface="Times New Roman"/>
              </a:rPr>
              <a:t>	</a:t>
            </a:r>
            <a:r>
              <a:rPr sz="1350" b="1" spc="-50" dirty="0">
                <a:latin typeface="Times New Roman"/>
                <a:cs typeface="Times New Roman"/>
              </a:rPr>
              <a:t>8</a:t>
            </a:r>
            <a:endParaRPr sz="1350">
              <a:latin typeface="Times New Roman"/>
              <a:cs typeface="Times New Roman"/>
            </a:endParaRPr>
          </a:p>
          <a:p>
            <a:pPr marL="38100">
              <a:lnSpc>
                <a:spcPts val="2160"/>
              </a:lnSpc>
            </a:pPr>
            <a:r>
              <a:rPr sz="2700" b="1" spc="-30" baseline="-20061" dirty="0">
                <a:latin typeface="Times New Roman"/>
                <a:cs typeface="Times New Roman"/>
              </a:rPr>
              <a:t>Fe</a:t>
            </a:r>
            <a:r>
              <a:rPr sz="1350" b="1" spc="-20" dirty="0">
                <a:latin typeface="Times New Roman"/>
                <a:cs typeface="Times New Roman"/>
              </a:rPr>
              <a:t>3+</a:t>
            </a:r>
            <a:endParaRPr sz="1350">
              <a:latin typeface="Times New Roman"/>
              <a:cs typeface="Times New Roman"/>
            </a:endParaRPr>
          </a:p>
        </p:txBody>
      </p:sp>
      <p:sp>
        <p:nvSpPr>
          <p:cNvPr id="27" name="object 27"/>
          <p:cNvSpPr txBox="1"/>
          <p:nvPr/>
        </p:nvSpPr>
        <p:spPr>
          <a:xfrm>
            <a:off x="829462" y="4376098"/>
            <a:ext cx="2294890" cy="832485"/>
          </a:xfrm>
          <a:prstGeom prst="rect">
            <a:avLst/>
          </a:prstGeom>
        </p:spPr>
        <p:txBody>
          <a:bodyPr vert="horz" wrap="square" lIns="0" tIns="141605" rIns="0" bIns="0" rtlCol="0">
            <a:spAutoFit/>
          </a:bodyPr>
          <a:lstStyle/>
          <a:p>
            <a:pPr marR="5080" algn="ctr">
              <a:lnSpc>
                <a:spcPct val="100000"/>
              </a:lnSpc>
              <a:spcBef>
                <a:spcPts val="1115"/>
              </a:spcBef>
              <a:tabLst>
                <a:tab pos="1213485" algn="l"/>
                <a:tab pos="1748789" algn="l"/>
              </a:tabLst>
            </a:pPr>
            <a:r>
              <a:rPr sz="1800" b="1" dirty="0">
                <a:latin typeface="Times New Roman"/>
                <a:cs typeface="Times New Roman"/>
              </a:rPr>
              <a:t>1/2</a:t>
            </a:r>
            <a:r>
              <a:rPr sz="1800" b="1" spc="20" dirty="0">
                <a:latin typeface="Times New Roman"/>
                <a:cs typeface="Times New Roman"/>
              </a:rPr>
              <a:t> </a:t>
            </a:r>
            <a:r>
              <a:rPr sz="1800" b="1" dirty="0">
                <a:latin typeface="Times New Roman"/>
                <a:cs typeface="Times New Roman"/>
              </a:rPr>
              <a:t>S</a:t>
            </a:r>
            <a:r>
              <a:rPr sz="1800" b="1" spc="245" dirty="0">
                <a:latin typeface="Times New Roman"/>
                <a:cs typeface="Times New Roman"/>
              </a:rPr>
              <a:t> </a:t>
            </a:r>
            <a:r>
              <a:rPr sz="1800" b="1" dirty="0">
                <a:latin typeface="Times New Roman"/>
                <a:cs typeface="Times New Roman"/>
              </a:rPr>
              <a:t>O</a:t>
            </a:r>
            <a:r>
              <a:rPr sz="1800" b="1" spc="250" dirty="0">
                <a:latin typeface="Times New Roman"/>
                <a:cs typeface="Times New Roman"/>
              </a:rPr>
              <a:t> </a:t>
            </a:r>
            <a:r>
              <a:rPr sz="2025" b="1" spc="-37" baseline="26748" dirty="0">
                <a:latin typeface="Times New Roman"/>
                <a:cs typeface="Times New Roman"/>
              </a:rPr>
              <a:t>2-</a:t>
            </a:r>
            <a:r>
              <a:rPr sz="2025" b="1" baseline="26748" dirty="0">
                <a:latin typeface="Times New Roman"/>
                <a:cs typeface="Times New Roman"/>
              </a:rPr>
              <a:t>	</a:t>
            </a:r>
            <a:r>
              <a:rPr sz="1800" b="1" spc="-50" dirty="0">
                <a:latin typeface="Times New Roman"/>
                <a:cs typeface="Times New Roman"/>
              </a:rPr>
              <a:t>+</a:t>
            </a:r>
            <a:r>
              <a:rPr sz="1800" b="1" dirty="0">
                <a:latin typeface="Times New Roman"/>
                <a:cs typeface="Times New Roman"/>
              </a:rPr>
              <a:t>	</a:t>
            </a:r>
            <a:r>
              <a:rPr sz="1800" b="1" spc="-20" dirty="0">
                <a:latin typeface="Times New Roman"/>
                <a:cs typeface="Times New Roman"/>
              </a:rPr>
              <a:t>Fe</a:t>
            </a:r>
            <a:r>
              <a:rPr sz="2025" b="1" spc="-30" baseline="26748" dirty="0">
                <a:latin typeface="Times New Roman"/>
                <a:cs typeface="Times New Roman"/>
              </a:rPr>
              <a:t>2</a:t>
            </a:r>
            <a:r>
              <a:rPr sz="2025" b="1" spc="-30" baseline="28806" dirty="0">
                <a:latin typeface="Times New Roman"/>
                <a:cs typeface="Times New Roman"/>
              </a:rPr>
              <a:t>+</a:t>
            </a:r>
            <a:endParaRPr sz="2025" baseline="28806">
              <a:latin typeface="Times New Roman"/>
              <a:cs typeface="Times New Roman"/>
            </a:endParaRPr>
          </a:p>
          <a:p>
            <a:pPr marL="379095" algn="ctr">
              <a:lnSpc>
                <a:spcPct val="100000"/>
              </a:lnSpc>
              <a:spcBef>
                <a:spcPts val="1020"/>
              </a:spcBef>
            </a:pPr>
            <a:r>
              <a:rPr sz="1800" b="1" spc="10" dirty="0">
                <a:latin typeface="Times New Roman"/>
                <a:cs typeface="Times New Roman"/>
              </a:rPr>
              <a:t>+</a:t>
            </a:r>
            <a:endParaRPr sz="1800">
              <a:latin typeface="Times New Roman"/>
              <a:cs typeface="Times New Roman"/>
            </a:endParaRPr>
          </a:p>
        </p:txBody>
      </p:sp>
      <p:grpSp>
        <p:nvGrpSpPr>
          <p:cNvPr id="28" name="object 28"/>
          <p:cNvGrpSpPr/>
          <p:nvPr/>
        </p:nvGrpSpPr>
        <p:grpSpPr>
          <a:xfrm>
            <a:off x="3467437" y="4680091"/>
            <a:ext cx="591185" cy="86360"/>
            <a:chOff x="3467437" y="4680091"/>
            <a:chExt cx="591185" cy="86360"/>
          </a:xfrm>
        </p:grpSpPr>
        <p:sp>
          <p:nvSpPr>
            <p:cNvPr id="29" name="object 29"/>
            <p:cNvSpPr/>
            <p:nvPr/>
          </p:nvSpPr>
          <p:spPr>
            <a:xfrm>
              <a:off x="3938703" y="4690932"/>
              <a:ext cx="109220" cy="64135"/>
            </a:xfrm>
            <a:custGeom>
              <a:avLst/>
              <a:gdLst/>
              <a:ahLst/>
              <a:cxnLst/>
              <a:rect l="l" t="t" r="r" b="b"/>
              <a:pathLst>
                <a:path w="109220" h="64135">
                  <a:moveTo>
                    <a:pt x="0" y="0"/>
                  </a:moveTo>
                  <a:lnTo>
                    <a:pt x="21902" y="32027"/>
                  </a:lnTo>
                  <a:lnTo>
                    <a:pt x="0" y="64054"/>
                  </a:lnTo>
                  <a:lnTo>
                    <a:pt x="109077" y="32027"/>
                  </a:lnTo>
                  <a:lnTo>
                    <a:pt x="0" y="0"/>
                  </a:lnTo>
                  <a:close/>
                </a:path>
              </a:pathLst>
            </a:custGeom>
            <a:solidFill>
              <a:srgbClr val="000000"/>
            </a:solidFill>
          </p:spPr>
          <p:txBody>
            <a:bodyPr wrap="square" lIns="0" tIns="0" rIns="0" bIns="0" rtlCol="0"/>
            <a:lstStyle/>
            <a:p>
              <a:endParaRPr/>
            </a:p>
          </p:txBody>
        </p:sp>
        <p:sp>
          <p:nvSpPr>
            <p:cNvPr id="30" name="object 30"/>
            <p:cNvSpPr/>
            <p:nvPr/>
          </p:nvSpPr>
          <p:spPr>
            <a:xfrm>
              <a:off x="3467437" y="4690932"/>
              <a:ext cx="580390" cy="64135"/>
            </a:xfrm>
            <a:custGeom>
              <a:avLst/>
              <a:gdLst/>
              <a:ahLst/>
              <a:cxnLst/>
              <a:rect l="l" t="t" r="r" b="b"/>
              <a:pathLst>
                <a:path w="580389" h="64135">
                  <a:moveTo>
                    <a:pt x="0" y="32027"/>
                  </a:moveTo>
                  <a:lnTo>
                    <a:pt x="580342" y="32027"/>
                  </a:lnTo>
                </a:path>
                <a:path w="580389" h="64135">
                  <a:moveTo>
                    <a:pt x="580342" y="32027"/>
                  </a:moveTo>
                  <a:lnTo>
                    <a:pt x="471265" y="64054"/>
                  </a:lnTo>
                  <a:lnTo>
                    <a:pt x="493168" y="32027"/>
                  </a:lnTo>
                  <a:lnTo>
                    <a:pt x="471265" y="0"/>
                  </a:lnTo>
                  <a:lnTo>
                    <a:pt x="580342" y="32027"/>
                  </a:lnTo>
                  <a:close/>
                </a:path>
              </a:pathLst>
            </a:custGeom>
            <a:ln w="21764">
              <a:solidFill>
                <a:srgbClr val="000000"/>
              </a:solidFill>
            </a:ln>
          </p:spPr>
          <p:txBody>
            <a:bodyPr wrap="square" lIns="0" tIns="0" rIns="0" bIns="0" rtlCol="0"/>
            <a:lstStyle/>
            <a:p>
              <a:endParaRPr/>
            </a:p>
          </p:txBody>
        </p:sp>
      </p:grpSp>
      <p:sp>
        <p:nvSpPr>
          <p:cNvPr id="31" name="object 31"/>
          <p:cNvSpPr txBox="1"/>
          <p:nvPr/>
        </p:nvSpPr>
        <p:spPr>
          <a:xfrm>
            <a:off x="4471082" y="4527100"/>
            <a:ext cx="617855" cy="299085"/>
          </a:xfrm>
          <a:prstGeom prst="rect">
            <a:avLst/>
          </a:prstGeom>
        </p:spPr>
        <p:txBody>
          <a:bodyPr vert="horz" wrap="square" lIns="0" tIns="12065" rIns="0" bIns="0" rtlCol="0">
            <a:spAutoFit/>
          </a:bodyPr>
          <a:lstStyle/>
          <a:p>
            <a:pPr marL="38100">
              <a:lnSpc>
                <a:spcPct val="100000"/>
              </a:lnSpc>
              <a:spcBef>
                <a:spcPts val="95"/>
              </a:spcBef>
            </a:pPr>
            <a:r>
              <a:rPr sz="1800" b="1" dirty="0">
                <a:latin typeface="Times New Roman"/>
                <a:cs typeface="Times New Roman"/>
              </a:rPr>
              <a:t>SO</a:t>
            </a:r>
            <a:r>
              <a:rPr sz="1800" b="1" spc="250" dirty="0">
                <a:latin typeface="Times New Roman"/>
                <a:cs typeface="Times New Roman"/>
              </a:rPr>
              <a:t> </a:t>
            </a:r>
            <a:r>
              <a:rPr sz="2025" b="1" spc="-37" baseline="26748" dirty="0">
                <a:latin typeface="Times New Roman"/>
                <a:cs typeface="Times New Roman"/>
              </a:rPr>
              <a:t>2</a:t>
            </a:r>
            <a:r>
              <a:rPr sz="2025" b="1" spc="-37" baseline="28806" dirty="0">
                <a:latin typeface="Times New Roman"/>
                <a:cs typeface="Times New Roman"/>
              </a:rPr>
              <a:t>-</a:t>
            </a:r>
            <a:endParaRPr sz="2025" baseline="28806">
              <a:latin typeface="Times New Roman"/>
              <a:cs typeface="Times New Roman"/>
            </a:endParaRPr>
          </a:p>
        </p:txBody>
      </p:sp>
      <p:sp>
        <p:nvSpPr>
          <p:cNvPr id="32" name="object 32"/>
          <p:cNvSpPr txBox="1"/>
          <p:nvPr/>
        </p:nvSpPr>
        <p:spPr>
          <a:xfrm>
            <a:off x="5185161" y="4463474"/>
            <a:ext cx="998219" cy="700405"/>
          </a:xfrm>
          <a:prstGeom prst="rect">
            <a:avLst/>
          </a:prstGeom>
        </p:spPr>
        <p:txBody>
          <a:bodyPr vert="horz" wrap="square" lIns="0" tIns="75565" rIns="0" bIns="0" rtlCol="0">
            <a:spAutoFit/>
          </a:bodyPr>
          <a:lstStyle/>
          <a:p>
            <a:pPr marL="38100">
              <a:lnSpc>
                <a:spcPct val="100000"/>
              </a:lnSpc>
              <a:spcBef>
                <a:spcPts val="595"/>
              </a:spcBef>
              <a:tabLst>
                <a:tab pos="515620" algn="l"/>
              </a:tabLst>
            </a:pPr>
            <a:r>
              <a:rPr sz="1800" b="1" spc="-50" dirty="0">
                <a:latin typeface="Times New Roman"/>
                <a:cs typeface="Times New Roman"/>
              </a:rPr>
              <a:t>+</a:t>
            </a:r>
            <a:r>
              <a:rPr sz="1800" b="1" dirty="0">
                <a:latin typeface="Times New Roman"/>
                <a:cs typeface="Times New Roman"/>
              </a:rPr>
              <a:t>	</a:t>
            </a:r>
            <a:r>
              <a:rPr sz="1800" b="1" spc="-20" dirty="0">
                <a:latin typeface="Times New Roman"/>
                <a:cs typeface="Times New Roman"/>
              </a:rPr>
              <a:t>Fe</a:t>
            </a:r>
            <a:r>
              <a:rPr sz="2025" b="1" spc="-30" baseline="26748" dirty="0">
                <a:latin typeface="Times New Roman"/>
                <a:cs typeface="Times New Roman"/>
              </a:rPr>
              <a:t>3</a:t>
            </a:r>
            <a:r>
              <a:rPr sz="2025" b="1" spc="-30" baseline="28806" dirty="0">
                <a:latin typeface="Times New Roman"/>
                <a:cs typeface="Times New Roman"/>
              </a:rPr>
              <a:t>+</a:t>
            </a:r>
            <a:endParaRPr sz="2025" baseline="28806">
              <a:latin typeface="Times New Roman"/>
              <a:cs typeface="Times New Roman"/>
            </a:endParaRPr>
          </a:p>
          <a:p>
            <a:pPr marL="41275">
              <a:lnSpc>
                <a:spcPct val="100000"/>
              </a:lnSpc>
              <a:spcBef>
                <a:spcPts val="495"/>
              </a:spcBef>
              <a:tabLst>
                <a:tab pos="477520" algn="l"/>
              </a:tabLst>
            </a:pPr>
            <a:r>
              <a:rPr sz="1800" b="1" spc="-50" dirty="0">
                <a:latin typeface="Times New Roman"/>
                <a:cs typeface="Times New Roman"/>
              </a:rPr>
              <a:t>+</a:t>
            </a:r>
            <a:r>
              <a:rPr sz="1800" b="1" dirty="0">
                <a:latin typeface="Times New Roman"/>
                <a:cs typeface="Times New Roman"/>
              </a:rPr>
              <a:t>	</a:t>
            </a:r>
            <a:r>
              <a:rPr sz="1800" b="1" spc="-20" dirty="0">
                <a:latin typeface="Times New Roman"/>
                <a:cs typeface="Times New Roman"/>
              </a:rPr>
              <a:t>Fe</a:t>
            </a:r>
            <a:r>
              <a:rPr sz="2025" b="1" spc="-30" baseline="26748" dirty="0">
                <a:latin typeface="Times New Roman"/>
                <a:cs typeface="Times New Roman"/>
              </a:rPr>
              <a:t>2</a:t>
            </a:r>
            <a:r>
              <a:rPr sz="2025" b="1" spc="-30" baseline="28806" dirty="0">
                <a:latin typeface="Times New Roman"/>
                <a:cs typeface="Times New Roman"/>
              </a:rPr>
              <a:t>+</a:t>
            </a:r>
            <a:endParaRPr sz="2025" baseline="28806">
              <a:latin typeface="Times New Roman"/>
              <a:cs typeface="Times New Roman"/>
            </a:endParaRPr>
          </a:p>
        </p:txBody>
      </p:sp>
      <p:sp>
        <p:nvSpPr>
          <p:cNvPr id="33" name="object 33"/>
          <p:cNvSpPr txBox="1"/>
          <p:nvPr/>
        </p:nvSpPr>
        <p:spPr>
          <a:xfrm>
            <a:off x="3112855" y="5021784"/>
            <a:ext cx="113030" cy="231140"/>
          </a:xfrm>
          <a:prstGeom prst="rect">
            <a:avLst/>
          </a:prstGeom>
        </p:spPr>
        <p:txBody>
          <a:bodyPr vert="horz" wrap="square" lIns="0" tIns="12065" rIns="0" bIns="0" rtlCol="0">
            <a:spAutoFit/>
          </a:bodyPr>
          <a:lstStyle/>
          <a:p>
            <a:pPr marL="12700">
              <a:lnSpc>
                <a:spcPct val="100000"/>
              </a:lnSpc>
              <a:spcBef>
                <a:spcPts val="95"/>
              </a:spcBef>
            </a:pPr>
            <a:r>
              <a:rPr sz="1350" b="1" spc="10" dirty="0">
                <a:latin typeface="Times New Roman"/>
                <a:cs typeface="Times New Roman"/>
              </a:rPr>
              <a:t>3</a:t>
            </a:r>
            <a:endParaRPr sz="1350">
              <a:latin typeface="Times New Roman"/>
              <a:cs typeface="Times New Roman"/>
            </a:endParaRPr>
          </a:p>
        </p:txBody>
      </p:sp>
      <p:sp>
        <p:nvSpPr>
          <p:cNvPr id="34" name="object 34"/>
          <p:cNvSpPr txBox="1"/>
          <p:nvPr/>
        </p:nvSpPr>
        <p:spPr>
          <a:xfrm>
            <a:off x="2597624" y="4909317"/>
            <a:ext cx="711835" cy="299085"/>
          </a:xfrm>
          <a:prstGeom prst="rect">
            <a:avLst/>
          </a:prstGeom>
        </p:spPr>
        <p:txBody>
          <a:bodyPr vert="horz" wrap="square" lIns="0" tIns="12065" rIns="0" bIns="0" rtlCol="0">
            <a:spAutoFit/>
          </a:bodyPr>
          <a:lstStyle/>
          <a:p>
            <a:pPr marL="38100">
              <a:lnSpc>
                <a:spcPct val="100000"/>
              </a:lnSpc>
              <a:spcBef>
                <a:spcPts val="95"/>
              </a:spcBef>
            </a:pPr>
            <a:r>
              <a:rPr sz="1800" b="1" dirty="0">
                <a:latin typeface="Times New Roman"/>
                <a:cs typeface="Times New Roman"/>
              </a:rPr>
              <a:t>HSO</a:t>
            </a:r>
            <a:r>
              <a:rPr sz="1800" b="1" spc="265" dirty="0">
                <a:latin typeface="Times New Roman"/>
                <a:cs typeface="Times New Roman"/>
              </a:rPr>
              <a:t> </a:t>
            </a:r>
            <a:r>
              <a:rPr sz="2025" b="1" spc="-75" baseline="26748" dirty="0">
                <a:latin typeface="Times New Roman"/>
                <a:cs typeface="Times New Roman"/>
              </a:rPr>
              <a:t>-</a:t>
            </a:r>
            <a:endParaRPr sz="2025" baseline="26748">
              <a:latin typeface="Times New Roman"/>
              <a:cs typeface="Times New Roman"/>
            </a:endParaRPr>
          </a:p>
        </p:txBody>
      </p:sp>
      <p:grpSp>
        <p:nvGrpSpPr>
          <p:cNvPr id="35" name="object 35"/>
          <p:cNvGrpSpPr/>
          <p:nvPr/>
        </p:nvGrpSpPr>
        <p:grpSpPr>
          <a:xfrm>
            <a:off x="3489340" y="4990260"/>
            <a:ext cx="591185" cy="86360"/>
            <a:chOff x="3489340" y="4990260"/>
            <a:chExt cx="591185" cy="86360"/>
          </a:xfrm>
        </p:grpSpPr>
        <p:sp>
          <p:nvSpPr>
            <p:cNvPr id="36" name="object 36"/>
            <p:cNvSpPr/>
            <p:nvPr/>
          </p:nvSpPr>
          <p:spPr>
            <a:xfrm>
              <a:off x="3960605" y="5001101"/>
              <a:ext cx="109220" cy="64769"/>
            </a:xfrm>
            <a:custGeom>
              <a:avLst/>
              <a:gdLst/>
              <a:ahLst/>
              <a:cxnLst/>
              <a:rect l="l" t="t" r="r" b="b"/>
              <a:pathLst>
                <a:path w="109220" h="64770">
                  <a:moveTo>
                    <a:pt x="0" y="0"/>
                  </a:moveTo>
                  <a:lnTo>
                    <a:pt x="21612" y="32369"/>
                  </a:lnTo>
                  <a:lnTo>
                    <a:pt x="0" y="64397"/>
                  </a:lnTo>
                  <a:lnTo>
                    <a:pt x="108642" y="32369"/>
                  </a:lnTo>
                  <a:lnTo>
                    <a:pt x="0" y="0"/>
                  </a:lnTo>
                  <a:close/>
                </a:path>
              </a:pathLst>
            </a:custGeom>
            <a:solidFill>
              <a:srgbClr val="000000"/>
            </a:solidFill>
          </p:spPr>
          <p:txBody>
            <a:bodyPr wrap="square" lIns="0" tIns="0" rIns="0" bIns="0" rtlCol="0"/>
            <a:lstStyle/>
            <a:p>
              <a:endParaRPr/>
            </a:p>
          </p:txBody>
        </p:sp>
        <p:sp>
          <p:nvSpPr>
            <p:cNvPr id="37" name="object 37"/>
            <p:cNvSpPr/>
            <p:nvPr/>
          </p:nvSpPr>
          <p:spPr>
            <a:xfrm>
              <a:off x="3489340" y="5001101"/>
              <a:ext cx="580390" cy="64769"/>
            </a:xfrm>
            <a:custGeom>
              <a:avLst/>
              <a:gdLst/>
              <a:ahLst/>
              <a:cxnLst/>
              <a:rect l="l" t="t" r="r" b="b"/>
              <a:pathLst>
                <a:path w="580389" h="64770">
                  <a:moveTo>
                    <a:pt x="0" y="32369"/>
                  </a:moveTo>
                  <a:lnTo>
                    <a:pt x="579907" y="32369"/>
                  </a:lnTo>
                </a:path>
                <a:path w="580389" h="64770">
                  <a:moveTo>
                    <a:pt x="579907" y="32369"/>
                  </a:moveTo>
                  <a:lnTo>
                    <a:pt x="471265" y="64397"/>
                  </a:lnTo>
                  <a:lnTo>
                    <a:pt x="492878" y="32369"/>
                  </a:lnTo>
                  <a:lnTo>
                    <a:pt x="471265" y="0"/>
                  </a:lnTo>
                  <a:lnTo>
                    <a:pt x="579907" y="32369"/>
                  </a:lnTo>
                  <a:close/>
                </a:path>
              </a:pathLst>
            </a:custGeom>
            <a:ln w="21764">
              <a:solidFill>
                <a:srgbClr val="000000"/>
              </a:solidFill>
            </a:ln>
          </p:spPr>
          <p:txBody>
            <a:bodyPr wrap="square" lIns="0" tIns="0" rIns="0" bIns="0" rtlCol="0"/>
            <a:lstStyle/>
            <a:p>
              <a:endParaRPr/>
            </a:p>
          </p:txBody>
        </p:sp>
      </p:grpSp>
      <p:sp>
        <p:nvSpPr>
          <p:cNvPr id="38" name="object 38"/>
          <p:cNvSpPr txBox="1"/>
          <p:nvPr/>
        </p:nvSpPr>
        <p:spPr>
          <a:xfrm>
            <a:off x="4437431" y="4864416"/>
            <a:ext cx="653415" cy="299085"/>
          </a:xfrm>
          <a:prstGeom prst="rect">
            <a:avLst/>
          </a:prstGeom>
        </p:spPr>
        <p:txBody>
          <a:bodyPr vert="horz" wrap="square" lIns="0" tIns="12065" rIns="0" bIns="0" rtlCol="0">
            <a:spAutoFit/>
          </a:bodyPr>
          <a:lstStyle/>
          <a:p>
            <a:pPr marL="38100">
              <a:lnSpc>
                <a:spcPct val="100000"/>
              </a:lnSpc>
              <a:spcBef>
                <a:spcPts val="95"/>
              </a:spcBef>
            </a:pPr>
            <a:r>
              <a:rPr sz="1800" b="1" spc="-20" dirty="0">
                <a:latin typeface="Times New Roman"/>
                <a:cs typeface="Times New Roman"/>
              </a:rPr>
              <a:t>HSO</a:t>
            </a:r>
            <a:r>
              <a:rPr sz="2025" b="1" spc="-30" baseline="-10288" dirty="0">
                <a:latin typeface="Times New Roman"/>
                <a:cs typeface="Times New Roman"/>
              </a:rPr>
              <a:t>3</a:t>
            </a:r>
            <a:endParaRPr sz="2025" baseline="-10288">
              <a:latin typeface="Times New Roman"/>
              <a:cs typeface="Times New Roman"/>
            </a:endParaRPr>
          </a:p>
        </p:txBody>
      </p:sp>
      <p:grpSp>
        <p:nvGrpSpPr>
          <p:cNvPr id="39" name="object 39"/>
          <p:cNvGrpSpPr/>
          <p:nvPr/>
        </p:nvGrpSpPr>
        <p:grpSpPr>
          <a:xfrm>
            <a:off x="4868466" y="4926164"/>
            <a:ext cx="34290" cy="33655"/>
            <a:chOff x="4868466" y="4926164"/>
            <a:chExt cx="34290" cy="33655"/>
          </a:xfrm>
        </p:grpSpPr>
        <p:sp>
          <p:nvSpPr>
            <p:cNvPr id="40" name="object 40"/>
            <p:cNvSpPr/>
            <p:nvPr/>
          </p:nvSpPr>
          <p:spPr>
            <a:xfrm>
              <a:off x="4879348" y="4937046"/>
              <a:ext cx="12065" cy="12065"/>
            </a:xfrm>
            <a:custGeom>
              <a:avLst/>
              <a:gdLst/>
              <a:ahLst/>
              <a:cxnLst/>
              <a:rect l="l" t="t" r="r" b="b"/>
              <a:pathLst>
                <a:path w="12064" h="12064">
                  <a:moveTo>
                    <a:pt x="8412" y="0"/>
                  </a:moveTo>
                  <a:lnTo>
                    <a:pt x="2030" y="0"/>
                  </a:lnTo>
                  <a:lnTo>
                    <a:pt x="0" y="2098"/>
                  </a:lnTo>
                  <a:lnTo>
                    <a:pt x="0" y="5223"/>
                  </a:lnTo>
                  <a:lnTo>
                    <a:pt x="0" y="8706"/>
                  </a:lnTo>
                  <a:lnTo>
                    <a:pt x="2030" y="11846"/>
                  </a:lnTo>
                  <a:lnTo>
                    <a:pt x="8412" y="11846"/>
                  </a:lnTo>
                  <a:lnTo>
                    <a:pt x="12039" y="8706"/>
                  </a:lnTo>
                  <a:lnTo>
                    <a:pt x="12039" y="2098"/>
                  </a:lnTo>
                  <a:lnTo>
                    <a:pt x="8412" y="0"/>
                  </a:lnTo>
                  <a:close/>
                </a:path>
              </a:pathLst>
            </a:custGeom>
            <a:solidFill>
              <a:srgbClr val="000000"/>
            </a:solidFill>
          </p:spPr>
          <p:txBody>
            <a:bodyPr wrap="square" lIns="0" tIns="0" rIns="0" bIns="0" rtlCol="0"/>
            <a:lstStyle/>
            <a:p>
              <a:endParaRPr/>
            </a:p>
          </p:txBody>
        </p:sp>
        <p:sp>
          <p:nvSpPr>
            <p:cNvPr id="41" name="object 41"/>
            <p:cNvSpPr/>
            <p:nvPr/>
          </p:nvSpPr>
          <p:spPr>
            <a:xfrm>
              <a:off x="4879348" y="4937046"/>
              <a:ext cx="12065" cy="12065"/>
            </a:xfrm>
            <a:custGeom>
              <a:avLst/>
              <a:gdLst/>
              <a:ahLst/>
              <a:cxnLst/>
              <a:rect l="l" t="t" r="r" b="b"/>
              <a:pathLst>
                <a:path w="12064" h="12064">
                  <a:moveTo>
                    <a:pt x="0" y="5223"/>
                  </a:moveTo>
                  <a:lnTo>
                    <a:pt x="0" y="8706"/>
                  </a:lnTo>
                  <a:lnTo>
                    <a:pt x="2030" y="11846"/>
                  </a:lnTo>
                  <a:lnTo>
                    <a:pt x="5221" y="11846"/>
                  </a:lnTo>
                  <a:lnTo>
                    <a:pt x="8412" y="11846"/>
                  </a:lnTo>
                  <a:lnTo>
                    <a:pt x="12039" y="8706"/>
                  </a:lnTo>
                  <a:lnTo>
                    <a:pt x="12039" y="5223"/>
                  </a:lnTo>
                  <a:lnTo>
                    <a:pt x="12039" y="2098"/>
                  </a:lnTo>
                  <a:lnTo>
                    <a:pt x="8412" y="0"/>
                  </a:lnTo>
                  <a:lnTo>
                    <a:pt x="5221" y="0"/>
                  </a:lnTo>
                  <a:lnTo>
                    <a:pt x="2030" y="0"/>
                  </a:lnTo>
                  <a:lnTo>
                    <a:pt x="0" y="2098"/>
                  </a:lnTo>
                  <a:lnTo>
                    <a:pt x="0" y="5223"/>
                  </a:lnTo>
                  <a:close/>
                </a:path>
              </a:pathLst>
            </a:custGeom>
            <a:ln w="21761">
              <a:solidFill>
                <a:srgbClr val="000000"/>
              </a:solidFill>
            </a:ln>
          </p:spPr>
          <p:txBody>
            <a:bodyPr wrap="square" lIns="0" tIns="0" rIns="0" bIns="0" rtlCol="0"/>
            <a:lstStyle/>
            <a:p>
              <a:endParaRPr/>
            </a:p>
          </p:txBody>
        </p:sp>
      </p:grpSp>
      <p:sp>
        <p:nvSpPr>
          <p:cNvPr id="42" name="object 42"/>
          <p:cNvSpPr txBox="1"/>
          <p:nvPr/>
        </p:nvSpPr>
        <p:spPr>
          <a:xfrm>
            <a:off x="4780327" y="4582266"/>
            <a:ext cx="236220" cy="299720"/>
          </a:xfrm>
          <a:prstGeom prst="rect">
            <a:avLst/>
          </a:prstGeom>
        </p:spPr>
        <p:txBody>
          <a:bodyPr vert="horz" wrap="square" lIns="0" tIns="12700" rIns="0" bIns="0" rtlCol="0">
            <a:spAutoFit/>
          </a:bodyPr>
          <a:lstStyle/>
          <a:p>
            <a:pPr marL="38100">
              <a:lnSpc>
                <a:spcPct val="100000"/>
              </a:lnSpc>
              <a:spcBef>
                <a:spcPts val="100"/>
              </a:spcBef>
            </a:pPr>
            <a:r>
              <a:rPr sz="1350" b="1" dirty="0">
                <a:latin typeface="Times New Roman"/>
                <a:cs typeface="Times New Roman"/>
              </a:rPr>
              <a:t>4</a:t>
            </a:r>
            <a:r>
              <a:rPr sz="1350" b="1" spc="-210" dirty="0">
                <a:latin typeface="Times New Roman"/>
                <a:cs typeface="Times New Roman"/>
              </a:rPr>
              <a:t> </a:t>
            </a:r>
            <a:r>
              <a:rPr sz="2700" b="1" spc="-75" baseline="-40123" dirty="0">
                <a:latin typeface="Symbol"/>
                <a:cs typeface="Symbol"/>
              </a:rPr>
              <a:t></a:t>
            </a:r>
            <a:endParaRPr sz="2700" baseline="-40123">
              <a:latin typeface="Symbol"/>
              <a:cs typeface="Symbol"/>
            </a:endParaRPr>
          </a:p>
        </p:txBody>
      </p:sp>
      <p:grpSp>
        <p:nvGrpSpPr>
          <p:cNvPr id="43" name="object 43"/>
          <p:cNvGrpSpPr/>
          <p:nvPr/>
        </p:nvGrpSpPr>
        <p:grpSpPr>
          <a:xfrm>
            <a:off x="6420496" y="4603822"/>
            <a:ext cx="130810" cy="610870"/>
            <a:chOff x="6420496" y="4603822"/>
            <a:chExt cx="130810" cy="610870"/>
          </a:xfrm>
        </p:grpSpPr>
        <p:sp>
          <p:nvSpPr>
            <p:cNvPr id="44" name="object 44"/>
            <p:cNvSpPr/>
            <p:nvPr/>
          </p:nvSpPr>
          <p:spPr>
            <a:xfrm>
              <a:off x="6428240" y="4603908"/>
              <a:ext cx="22225" cy="21590"/>
            </a:xfrm>
            <a:custGeom>
              <a:avLst/>
              <a:gdLst/>
              <a:ahLst/>
              <a:cxnLst/>
              <a:rect l="l" t="t" r="r" b="b"/>
              <a:pathLst>
                <a:path w="22225" h="21589">
                  <a:moveTo>
                    <a:pt x="0" y="10794"/>
                  </a:moveTo>
                  <a:lnTo>
                    <a:pt x="3212" y="3161"/>
                  </a:lnTo>
                  <a:lnTo>
                    <a:pt x="10969" y="0"/>
                  </a:lnTo>
                  <a:lnTo>
                    <a:pt x="18726" y="3161"/>
                  </a:lnTo>
                  <a:lnTo>
                    <a:pt x="21940" y="10794"/>
                  </a:lnTo>
                  <a:lnTo>
                    <a:pt x="18726" y="18426"/>
                  </a:lnTo>
                  <a:lnTo>
                    <a:pt x="10969" y="21588"/>
                  </a:lnTo>
                  <a:lnTo>
                    <a:pt x="3212" y="18426"/>
                  </a:lnTo>
                  <a:lnTo>
                    <a:pt x="0" y="10794"/>
                  </a:lnTo>
                  <a:close/>
                </a:path>
              </a:pathLst>
            </a:custGeom>
            <a:solidFill>
              <a:srgbClr val="000000"/>
            </a:solidFill>
          </p:spPr>
          <p:txBody>
            <a:bodyPr wrap="square" lIns="0" tIns="0" rIns="0" bIns="0" rtlCol="0"/>
            <a:lstStyle/>
            <a:p>
              <a:endParaRPr/>
            </a:p>
          </p:txBody>
        </p:sp>
        <p:sp>
          <p:nvSpPr>
            <p:cNvPr id="45" name="object 45"/>
            <p:cNvSpPr/>
            <p:nvPr/>
          </p:nvSpPr>
          <p:spPr>
            <a:xfrm>
              <a:off x="6431377" y="4614703"/>
              <a:ext cx="109220" cy="280670"/>
            </a:xfrm>
            <a:custGeom>
              <a:avLst/>
              <a:gdLst/>
              <a:ahLst/>
              <a:cxnLst/>
              <a:rect l="l" t="t" r="r" b="b"/>
              <a:pathLst>
                <a:path w="109220" h="280670">
                  <a:moveTo>
                    <a:pt x="46705" y="46299"/>
                  </a:moveTo>
                  <a:lnTo>
                    <a:pt x="47721" y="46299"/>
                  </a:lnTo>
                  <a:lnTo>
                    <a:pt x="43936" y="28197"/>
                  </a:lnTo>
                  <a:lnTo>
                    <a:pt x="33651" y="13489"/>
                  </a:lnTo>
                  <a:lnTo>
                    <a:pt x="18471" y="3611"/>
                  </a:lnTo>
                  <a:lnTo>
                    <a:pt x="0" y="0"/>
                  </a:lnTo>
                </a:path>
                <a:path w="109220" h="280670">
                  <a:moveTo>
                    <a:pt x="61936" y="53607"/>
                  </a:moveTo>
                  <a:lnTo>
                    <a:pt x="61936" y="240890"/>
                  </a:lnTo>
                </a:path>
                <a:path w="109220" h="280670">
                  <a:moveTo>
                    <a:pt x="61936" y="233583"/>
                  </a:moveTo>
                  <a:lnTo>
                    <a:pt x="65607" y="251644"/>
                  </a:lnTo>
                  <a:lnTo>
                    <a:pt x="75643" y="266609"/>
                  </a:lnTo>
                  <a:lnTo>
                    <a:pt x="90574" y="276811"/>
                  </a:lnTo>
                  <a:lnTo>
                    <a:pt x="108932" y="280582"/>
                  </a:lnTo>
                  <a:lnTo>
                    <a:pt x="108932" y="279526"/>
                  </a:lnTo>
                </a:path>
              </a:pathLst>
            </a:custGeom>
            <a:ln w="21764">
              <a:solidFill>
                <a:srgbClr val="000000"/>
              </a:solidFill>
            </a:ln>
          </p:spPr>
          <p:txBody>
            <a:bodyPr wrap="square" lIns="0" tIns="0" rIns="0" bIns="0" rtlCol="0"/>
            <a:lstStyle/>
            <a:p>
              <a:endParaRPr/>
            </a:p>
          </p:txBody>
        </p:sp>
        <p:sp>
          <p:nvSpPr>
            <p:cNvPr id="46" name="object 46"/>
            <p:cNvSpPr/>
            <p:nvPr/>
          </p:nvSpPr>
          <p:spPr>
            <a:xfrm>
              <a:off x="6428240" y="5192905"/>
              <a:ext cx="22225" cy="21590"/>
            </a:xfrm>
            <a:custGeom>
              <a:avLst/>
              <a:gdLst/>
              <a:ahLst/>
              <a:cxnLst/>
              <a:rect l="l" t="t" r="r" b="b"/>
              <a:pathLst>
                <a:path w="22225" h="21589">
                  <a:moveTo>
                    <a:pt x="0" y="10794"/>
                  </a:moveTo>
                  <a:lnTo>
                    <a:pt x="3212" y="3161"/>
                  </a:lnTo>
                  <a:lnTo>
                    <a:pt x="10969" y="0"/>
                  </a:lnTo>
                  <a:lnTo>
                    <a:pt x="18726" y="3161"/>
                  </a:lnTo>
                  <a:lnTo>
                    <a:pt x="21940" y="10794"/>
                  </a:lnTo>
                  <a:lnTo>
                    <a:pt x="18726" y="18426"/>
                  </a:lnTo>
                  <a:lnTo>
                    <a:pt x="10969" y="21588"/>
                  </a:lnTo>
                  <a:lnTo>
                    <a:pt x="3212" y="18426"/>
                  </a:lnTo>
                  <a:lnTo>
                    <a:pt x="0" y="10794"/>
                  </a:lnTo>
                  <a:close/>
                </a:path>
              </a:pathLst>
            </a:custGeom>
            <a:solidFill>
              <a:srgbClr val="000000"/>
            </a:solidFill>
          </p:spPr>
          <p:txBody>
            <a:bodyPr wrap="square" lIns="0" tIns="0" rIns="0" bIns="0" rtlCol="0"/>
            <a:lstStyle/>
            <a:p>
              <a:endParaRPr/>
            </a:p>
          </p:txBody>
        </p:sp>
        <p:sp>
          <p:nvSpPr>
            <p:cNvPr id="47" name="object 47"/>
            <p:cNvSpPr/>
            <p:nvPr/>
          </p:nvSpPr>
          <p:spPr>
            <a:xfrm>
              <a:off x="6431377" y="4909201"/>
              <a:ext cx="109220" cy="278765"/>
            </a:xfrm>
            <a:custGeom>
              <a:avLst/>
              <a:gdLst/>
              <a:ahLst/>
              <a:cxnLst/>
              <a:rect l="l" t="t" r="r" b="b"/>
              <a:pathLst>
                <a:path w="109220" h="278764">
                  <a:moveTo>
                    <a:pt x="0" y="278141"/>
                  </a:moveTo>
                  <a:lnTo>
                    <a:pt x="18312" y="274600"/>
                  </a:lnTo>
                  <a:lnTo>
                    <a:pt x="33143" y="264955"/>
                  </a:lnTo>
                  <a:lnTo>
                    <a:pt x="43079" y="250679"/>
                  </a:lnTo>
                  <a:lnTo>
                    <a:pt x="46705" y="233240"/>
                  </a:lnTo>
                </a:path>
                <a:path w="109220" h="278764">
                  <a:moveTo>
                    <a:pt x="61936" y="240890"/>
                  </a:moveTo>
                  <a:lnTo>
                    <a:pt x="61936" y="53607"/>
                  </a:lnTo>
                </a:path>
                <a:path w="109220" h="278764">
                  <a:moveTo>
                    <a:pt x="108932" y="0"/>
                  </a:moveTo>
                  <a:lnTo>
                    <a:pt x="90574" y="3558"/>
                  </a:lnTo>
                  <a:lnTo>
                    <a:pt x="75643" y="13317"/>
                  </a:lnTo>
                  <a:lnTo>
                    <a:pt x="65607" y="27908"/>
                  </a:lnTo>
                  <a:lnTo>
                    <a:pt x="61936" y="45957"/>
                  </a:lnTo>
                  <a:lnTo>
                    <a:pt x="60920" y="45957"/>
                  </a:lnTo>
                  <a:lnTo>
                    <a:pt x="61936" y="45957"/>
                  </a:lnTo>
                </a:path>
              </a:pathLst>
            </a:custGeom>
            <a:ln w="21764">
              <a:solidFill>
                <a:srgbClr val="000000"/>
              </a:solidFill>
            </a:ln>
          </p:spPr>
          <p:txBody>
            <a:bodyPr wrap="square" lIns="0" tIns="0" rIns="0" bIns="0" rtlCol="0"/>
            <a:lstStyle/>
            <a:p>
              <a:endParaRPr/>
            </a:p>
          </p:txBody>
        </p:sp>
      </p:grpSp>
      <p:sp>
        <p:nvSpPr>
          <p:cNvPr id="48" name="object 48"/>
          <p:cNvSpPr txBox="1"/>
          <p:nvPr/>
        </p:nvSpPr>
        <p:spPr>
          <a:xfrm>
            <a:off x="6601585" y="4646846"/>
            <a:ext cx="1687195" cy="556260"/>
          </a:xfrm>
          <a:prstGeom prst="rect">
            <a:avLst/>
          </a:prstGeom>
        </p:spPr>
        <p:txBody>
          <a:bodyPr vert="horz" wrap="square" lIns="0" tIns="35560" rIns="0" bIns="0" rtlCol="0">
            <a:spAutoFit/>
          </a:bodyPr>
          <a:lstStyle/>
          <a:p>
            <a:pPr marL="69850" marR="5080" indent="-57785">
              <a:lnSpc>
                <a:spcPts val="2020"/>
              </a:lnSpc>
              <a:spcBef>
                <a:spcPts val="280"/>
              </a:spcBef>
            </a:pPr>
            <a:r>
              <a:rPr sz="1800" b="1" spc="-10" dirty="0">
                <a:latin typeface="Times New Roman"/>
                <a:cs typeface="Times New Roman"/>
              </a:rPr>
              <a:t>MECCANISMO </a:t>
            </a:r>
            <a:r>
              <a:rPr sz="1800" b="1" dirty="0">
                <a:latin typeface="Times New Roman"/>
                <a:cs typeface="Times New Roman"/>
              </a:rPr>
              <a:t>DI</a:t>
            </a:r>
            <a:r>
              <a:rPr sz="1800" b="1" spc="25" dirty="0">
                <a:latin typeface="Times New Roman"/>
                <a:cs typeface="Times New Roman"/>
              </a:rPr>
              <a:t> </a:t>
            </a:r>
            <a:r>
              <a:rPr sz="1800" b="1" spc="-10" dirty="0">
                <a:latin typeface="Times New Roman"/>
                <a:cs typeface="Times New Roman"/>
              </a:rPr>
              <a:t>CATALISI</a:t>
            </a:r>
            <a:endParaRPr sz="1800">
              <a:latin typeface="Times New Roman"/>
              <a:cs typeface="Times New Roman"/>
            </a:endParaRPr>
          </a:p>
        </p:txBody>
      </p:sp>
      <p:sp>
        <p:nvSpPr>
          <p:cNvPr id="49" name="object 49"/>
          <p:cNvSpPr txBox="1"/>
          <p:nvPr/>
        </p:nvSpPr>
        <p:spPr>
          <a:xfrm>
            <a:off x="3601221" y="1477331"/>
            <a:ext cx="508000" cy="299085"/>
          </a:xfrm>
          <a:prstGeom prst="rect">
            <a:avLst/>
          </a:prstGeom>
        </p:spPr>
        <p:txBody>
          <a:bodyPr vert="horz" wrap="square" lIns="0" tIns="12065" rIns="0" bIns="0" rtlCol="0">
            <a:spAutoFit/>
          </a:bodyPr>
          <a:lstStyle/>
          <a:p>
            <a:pPr marL="38100">
              <a:lnSpc>
                <a:spcPct val="100000"/>
              </a:lnSpc>
              <a:spcBef>
                <a:spcPts val="95"/>
              </a:spcBef>
            </a:pPr>
            <a:r>
              <a:rPr sz="1800" b="1" spc="-20" dirty="0">
                <a:latin typeface="Times New Roman"/>
                <a:cs typeface="Times New Roman"/>
              </a:rPr>
              <a:t>Fe</a:t>
            </a:r>
            <a:r>
              <a:rPr sz="2025" b="1" spc="-30" baseline="30864" dirty="0">
                <a:latin typeface="Times New Roman"/>
                <a:cs typeface="Times New Roman"/>
              </a:rPr>
              <a:t>3</a:t>
            </a:r>
            <a:r>
              <a:rPr sz="2025" b="1" spc="-30" baseline="28806" dirty="0">
                <a:latin typeface="Times New Roman"/>
                <a:cs typeface="Times New Roman"/>
              </a:rPr>
              <a:t>+</a:t>
            </a:r>
            <a:endParaRPr sz="2025" baseline="28806">
              <a:latin typeface="Times New Roman"/>
              <a:cs typeface="Times New Roman"/>
            </a:endParaRPr>
          </a:p>
        </p:txBody>
      </p:sp>
      <p:sp>
        <p:nvSpPr>
          <p:cNvPr id="50" name="object 50"/>
          <p:cNvSpPr txBox="1"/>
          <p:nvPr/>
        </p:nvSpPr>
        <p:spPr>
          <a:xfrm>
            <a:off x="4205352" y="1477331"/>
            <a:ext cx="1767205" cy="299085"/>
          </a:xfrm>
          <a:prstGeom prst="rect">
            <a:avLst/>
          </a:prstGeom>
        </p:spPr>
        <p:txBody>
          <a:bodyPr vert="horz" wrap="square" lIns="0" tIns="12065" rIns="0" bIns="0" rtlCol="0">
            <a:spAutoFit/>
          </a:bodyPr>
          <a:lstStyle/>
          <a:p>
            <a:pPr marL="38100">
              <a:lnSpc>
                <a:spcPct val="100000"/>
              </a:lnSpc>
              <a:spcBef>
                <a:spcPts val="95"/>
              </a:spcBef>
              <a:tabLst>
                <a:tab pos="400050" algn="l"/>
                <a:tab pos="992505" algn="l"/>
                <a:tab pos="1355090" algn="l"/>
              </a:tabLst>
            </a:pPr>
            <a:r>
              <a:rPr sz="1800" b="1" spc="-50" dirty="0">
                <a:latin typeface="Times New Roman"/>
                <a:cs typeface="Times New Roman"/>
              </a:rPr>
              <a:t>+</a:t>
            </a:r>
            <a:r>
              <a:rPr sz="1800" b="1" dirty="0">
                <a:latin typeface="Times New Roman"/>
                <a:cs typeface="Times New Roman"/>
              </a:rPr>
              <a:t>	</a:t>
            </a:r>
            <a:r>
              <a:rPr sz="1800" b="1" spc="-25" dirty="0">
                <a:latin typeface="Times New Roman"/>
                <a:cs typeface="Times New Roman"/>
              </a:rPr>
              <a:t>OH</a:t>
            </a:r>
            <a:r>
              <a:rPr sz="2025" b="1" spc="-37" baseline="28806" dirty="0">
                <a:latin typeface="Times New Roman"/>
                <a:cs typeface="Times New Roman"/>
              </a:rPr>
              <a:t>-</a:t>
            </a:r>
            <a:r>
              <a:rPr sz="2025" b="1" baseline="28806" dirty="0">
                <a:latin typeface="Times New Roman"/>
                <a:cs typeface="Times New Roman"/>
              </a:rPr>
              <a:t>	</a:t>
            </a:r>
            <a:r>
              <a:rPr sz="1800" b="1" spc="-50" dirty="0">
                <a:latin typeface="Times New Roman"/>
                <a:cs typeface="Times New Roman"/>
              </a:rPr>
              <a:t>+</a:t>
            </a:r>
            <a:r>
              <a:rPr sz="1800" b="1" dirty="0">
                <a:latin typeface="Times New Roman"/>
                <a:cs typeface="Times New Roman"/>
              </a:rPr>
              <a:t>	</a:t>
            </a:r>
            <a:r>
              <a:rPr sz="1800" b="1" spc="-25" dirty="0">
                <a:latin typeface="Times New Roman"/>
                <a:cs typeface="Times New Roman"/>
              </a:rPr>
              <a:t>OH</a:t>
            </a:r>
            <a:endParaRPr sz="1800">
              <a:latin typeface="Times New Roman"/>
              <a:cs typeface="Times New Roman"/>
            </a:endParaRPr>
          </a:p>
        </p:txBody>
      </p:sp>
      <p:grpSp>
        <p:nvGrpSpPr>
          <p:cNvPr id="51" name="object 51"/>
          <p:cNvGrpSpPr/>
          <p:nvPr/>
        </p:nvGrpSpPr>
        <p:grpSpPr>
          <a:xfrm>
            <a:off x="5962284" y="1559645"/>
            <a:ext cx="34290" cy="33655"/>
            <a:chOff x="5962284" y="1559645"/>
            <a:chExt cx="34290" cy="33655"/>
          </a:xfrm>
        </p:grpSpPr>
        <p:sp>
          <p:nvSpPr>
            <p:cNvPr id="52" name="object 52"/>
            <p:cNvSpPr/>
            <p:nvPr/>
          </p:nvSpPr>
          <p:spPr>
            <a:xfrm>
              <a:off x="5973166" y="1570527"/>
              <a:ext cx="12065" cy="12065"/>
            </a:xfrm>
            <a:custGeom>
              <a:avLst/>
              <a:gdLst/>
              <a:ahLst/>
              <a:cxnLst/>
              <a:rect l="l" t="t" r="r" b="b"/>
              <a:pathLst>
                <a:path w="12064" h="12065">
                  <a:moveTo>
                    <a:pt x="8848" y="0"/>
                  </a:moveTo>
                  <a:lnTo>
                    <a:pt x="2030" y="0"/>
                  </a:lnTo>
                  <a:lnTo>
                    <a:pt x="0" y="1998"/>
                  </a:lnTo>
                  <a:lnTo>
                    <a:pt x="0" y="5138"/>
                  </a:lnTo>
                  <a:lnTo>
                    <a:pt x="0" y="8278"/>
                  </a:lnTo>
                  <a:lnTo>
                    <a:pt x="2030" y="11846"/>
                  </a:lnTo>
                  <a:lnTo>
                    <a:pt x="8848" y="11846"/>
                  </a:lnTo>
                  <a:lnTo>
                    <a:pt x="12039" y="8278"/>
                  </a:lnTo>
                  <a:lnTo>
                    <a:pt x="12039" y="1998"/>
                  </a:lnTo>
                  <a:lnTo>
                    <a:pt x="8848" y="0"/>
                  </a:lnTo>
                  <a:close/>
                </a:path>
              </a:pathLst>
            </a:custGeom>
            <a:solidFill>
              <a:srgbClr val="000000"/>
            </a:solidFill>
          </p:spPr>
          <p:txBody>
            <a:bodyPr wrap="square" lIns="0" tIns="0" rIns="0" bIns="0" rtlCol="0"/>
            <a:lstStyle/>
            <a:p>
              <a:endParaRPr/>
            </a:p>
          </p:txBody>
        </p:sp>
        <p:sp>
          <p:nvSpPr>
            <p:cNvPr id="53" name="object 53"/>
            <p:cNvSpPr/>
            <p:nvPr/>
          </p:nvSpPr>
          <p:spPr>
            <a:xfrm>
              <a:off x="5973166" y="1570527"/>
              <a:ext cx="12065" cy="12065"/>
            </a:xfrm>
            <a:custGeom>
              <a:avLst/>
              <a:gdLst/>
              <a:ahLst/>
              <a:cxnLst/>
              <a:rect l="l" t="t" r="r" b="b"/>
              <a:pathLst>
                <a:path w="12064" h="12065">
                  <a:moveTo>
                    <a:pt x="0" y="5138"/>
                  </a:moveTo>
                  <a:lnTo>
                    <a:pt x="0" y="8278"/>
                  </a:lnTo>
                  <a:lnTo>
                    <a:pt x="2030" y="11846"/>
                  </a:lnTo>
                  <a:lnTo>
                    <a:pt x="5221" y="11846"/>
                  </a:lnTo>
                  <a:lnTo>
                    <a:pt x="8848" y="11846"/>
                  </a:lnTo>
                  <a:lnTo>
                    <a:pt x="12039" y="8278"/>
                  </a:lnTo>
                  <a:lnTo>
                    <a:pt x="12039" y="5138"/>
                  </a:lnTo>
                  <a:lnTo>
                    <a:pt x="12039" y="1998"/>
                  </a:lnTo>
                  <a:lnTo>
                    <a:pt x="8848" y="0"/>
                  </a:lnTo>
                  <a:lnTo>
                    <a:pt x="5221" y="0"/>
                  </a:lnTo>
                  <a:lnTo>
                    <a:pt x="2030" y="0"/>
                  </a:lnTo>
                  <a:lnTo>
                    <a:pt x="0" y="1998"/>
                  </a:lnTo>
                  <a:lnTo>
                    <a:pt x="0" y="5138"/>
                  </a:lnTo>
                  <a:close/>
                </a:path>
              </a:pathLst>
            </a:custGeom>
            <a:ln w="21761">
              <a:solidFill>
                <a:srgbClr val="000000"/>
              </a:solidFill>
            </a:ln>
          </p:spPr>
          <p:txBody>
            <a:bodyPr wrap="square" lIns="0" tIns="0" rIns="0" bIns="0" rtlCol="0"/>
            <a:lstStyle/>
            <a:p>
              <a:endParaRPr/>
            </a:p>
          </p:txBody>
        </p:sp>
      </p:grpSp>
      <p:sp>
        <p:nvSpPr>
          <p:cNvPr id="54" name="object 54"/>
          <p:cNvSpPr txBox="1"/>
          <p:nvPr/>
        </p:nvSpPr>
        <p:spPr>
          <a:xfrm>
            <a:off x="4252654" y="3027421"/>
            <a:ext cx="113030" cy="231140"/>
          </a:xfrm>
          <a:prstGeom prst="rect">
            <a:avLst/>
          </a:prstGeom>
        </p:spPr>
        <p:txBody>
          <a:bodyPr vert="horz" wrap="square" lIns="0" tIns="12065" rIns="0" bIns="0" rtlCol="0">
            <a:spAutoFit/>
          </a:bodyPr>
          <a:lstStyle/>
          <a:p>
            <a:pPr marL="12700">
              <a:lnSpc>
                <a:spcPct val="100000"/>
              </a:lnSpc>
              <a:spcBef>
                <a:spcPts val="95"/>
              </a:spcBef>
            </a:pPr>
            <a:r>
              <a:rPr sz="1350" b="1" spc="10" dirty="0">
                <a:latin typeface="Times New Roman"/>
                <a:cs typeface="Times New Roman"/>
              </a:rPr>
              <a:t>4</a:t>
            </a:r>
            <a:endParaRPr sz="1350">
              <a:latin typeface="Times New Roman"/>
              <a:cs typeface="Times New Roman"/>
            </a:endParaRPr>
          </a:p>
        </p:txBody>
      </p:sp>
      <p:sp>
        <p:nvSpPr>
          <p:cNvPr id="55" name="object 55"/>
          <p:cNvSpPr txBox="1"/>
          <p:nvPr/>
        </p:nvSpPr>
        <p:spPr>
          <a:xfrm>
            <a:off x="3918009" y="2914996"/>
            <a:ext cx="617855" cy="299085"/>
          </a:xfrm>
          <a:prstGeom prst="rect">
            <a:avLst/>
          </a:prstGeom>
        </p:spPr>
        <p:txBody>
          <a:bodyPr vert="horz" wrap="square" lIns="0" tIns="12065" rIns="0" bIns="0" rtlCol="0">
            <a:spAutoFit/>
          </a:bodyPr>
          <a:lstStyle/>
          <a:p>
            <a:pPr marL="38100">
              <a:lnSpc>
                <a:spcPct val="100000"/>
              </a:lnSpc>
              <a:spcBef>
                <a:spcPts val="95"/>
              </a:spcBef>
            </a:pPr>
            <a:r>
              <a:rPr sz="1800" b="1" dirty="0">
                <a:latin typeface="Times New Roman"/>
                <a:cs typeface="Times New Roman"/>
              </a:rPr>
              <a:t>SO</a:t>
            </a:r>
            <a:r>
              <a:rPr sz="1800" b="1" spc="250" dirty="0">
                <a:latin typeface="Times New Roman"/>
                <a:cs typeface="Times New Roman"/>
              </a:rPr>
              <a:t> </a:t>
            </a:r>
            <a:r>
              <a:rPr sz="2025" b="1" spc="-37" baseline="26748" dirty="0">
                <a:latin typeface="Times New Roman"/>
                <a:cs typeface="Times New Roman"/>
              </a:rPr>
              <a:t>2</a:t>
            </a:r>
            <a:r>
              <a:rPr sz="2025" b="1" spc="-37" baseline="28806" dirty="0">
                <a:latin typeface="Times New Roman"/>
                <a:cs typeface="Times New Roman"/>
              </a:rPr>
              <a:t>-</a:t>
            </a:r>
            <a:endParaRPr sz="2025" baseline="28806">
              <a:latin typeface="Times New Roman"/>
              <a:cs typeface="Times New Roman"/>
            </a:endParaRPr>
          </a:p>
        </p:txBody>
      </p:sp>
      <p:sp>
        <p:nvSpPr>
          <p:cNvPr id="56" name="object 56"/>
          <p:cNvSpPr txBox="1"/>
          <p:nvPr/>
        </p:nvSpPr>
        <p:spPr>
          <a:xfrm>
            <a:off x="5329066" y="3003729"/>
            <a:ext cx="113030" cy="231140"/>
          </a:xfrm>
          <a:prstGeom prst="rect">
            <a:avLst/>
          </a:prstGeom>
        </p:spPr>
        <p:txBody>
          <a:bodyPr vert="horz" wrap="square" lIns="0" tIns="12065" rIns="0" bIns="0" rtlCol="0">
            <a:spAutoFit/>
          </a:bodyPr>
          <a:lstStyle/>
          <a:p>
            <a:pPr marL="12700">
              <a:lnSpc>
                <a:spcPct val="100000"/>
              </a:lnSpc>
              <a:spcBef>
                <a:spcPts val="95"/>
              </a:spcBef>
            </a:pPr>
            <a:r>
              <a:rPr sz="1350" b="1" spc="10" dirty="0">
                <a:latin typeface="Times New Roman"/>
                <a:cs typeface="Times New Roman"/>
              </a:rPr>
              <a:t>4</a:t>
            </a:r>
            <a:endParaRPr sz="1350">
              <a:latin typeface="Times New Roman"/>
              <a:cs typeface="Times New Roman"/>
            </a:endParaRPr>
          </a:p>
        </p:txBody>
      </p:sp>
      <p:sp>
        <p:nvSpPr>
          <p:cNvPr id="57" name="object 57"/>
          <p:cNvSpPr txBox="1"/>
          <p:nvPr/>
        </p:nvSpPr>
        <p:spPr>
          <a:xfrm>
            <a:off x="6253031" y="3027421"/>
            <a:ext cx="113030" cy="231140"/>
          </a:xfrm>
          <a:prstGeom prst="rect">
            <a:avLst/>
          </a:prstGeom>
        </p:spPr>
        <p:txBody>
          <a:bodyPr vert="horz" wrap="square" lIns="0" tIns="12065" rIns="0" bIns="0" rtlCol="0">
            <a:spAutoFit/>
          </a:bodyPr>
          <a:lstStyle/>
          <a:p>
            <a:pPr marL="12700">
              <a:lnSpc>
                <a:spcPct val="100000"/>
              </a:lnSpc>
              <a:spcBef>
                <a:spcPts val="95"/>
              </a:spcBef>
            </a:pPr>
            <a:r>
              <a:rPr sz="1350" b="1" spc="10" dirty="0">
                <a:latin typeface="Times New Roman"/>
                <a:cs typeface="Times New Roman"/>
              </a:rPr>
              <a:t>2</a:t>
            </a:r>
            <a:endParaRPr sz="1350">
              <a:latin typeface="Times New Roman"/>
              <a:cs typeface="Times New Roman"/>
            </a:endParaRPr>
          </a:p>
        </p:txBody>
      </p:sp>
      <p:sp>
        <p:nvSpPr>
          <p:cNvPr id="58" name="object 58"/>
          <p:cNvSpPr txBox="1"/>
          <p:nvPr/>
        </p:nvSpPr>
        <p:spPr>
          <a:xfrm>
            <a:off x="6520937" y="3003729"/>
            <a:ext cx="113030" cy="231140"/>
          </a:xfrm>
          <a:prstGeom prst="rect">
            <a:avLst/>
          </a:prstGeom>
        </p:spPr>
        <p:txBody>
          <a:bodyPr vert="horz" wrap="square" lIns="0" tIns="12065" rIns="0" bIns="0" rtlCol="0">
            <a:spAutoFit/>
          </a:bodyPr>
          <a:lstStyle/>
          <a:p>
            <a:pPr marL="12700">
              <a:lnSpc>
                <a:spcPct val="100000"/>
              </a:lnSpc>
              <a:spcBef>
                <a:spcPts val="95"/>
              </a:spcBef>
            </a:pPr>
            <a:r>
              <a:rPr sz="1350" b="1" spc="10" dirty="0">
                <a:latin typeface="Times New Roman"/>
                <a:cs typeface="Times New Roman"/>
              </a:rPr>
              <a:t>5</a:t>
            </a:r>
            <a:endParaRPr sz="1350">
              <a:latin typeface="Times New Roman"/>
              <a:cs typeface="Times New Roman"/>
            </a:endParaRPr>
          </a:p>
        </p:txBody>
      </p:sp>
      <p:sp>
        <p:nvSpPr>
          <p:cNvPr id="59" name="object 59"/>
          <p:cNvSpPr txBox="1"/>
          <p:nvPr/>
        </p:nvSpPr>
        <p:spPr>
          <a:xfrm>
            <a:off x="4632087" y="2914996"/>
            <a:ext cx="2122805" cy="299085"/>
          </a:xfrm>
          <a:prstGeom prst="rect">
            <a:avLst/>
          </a:prstGeom>
        </p:spPr>
        <p:txBody>
          <a:bodyPr vert="horz" wrap="square" lIns="0" tIns="12065" rIns="0" bIns="0" rtlCol="0">
            <a:spAutoFit/>
          </a:bodyPr>
          <a:lstStyle/>
          <a:p>
            <a:pPr marL="38100">
              <a:lnSpc>
                <a:spcPct val="100000"/>
              </a:lnSpc>
              <a:spcBef>
                <a:spcPts val="95"/>
              </a:spcBef>
              <a:tabLst>
                <a:tab pos="400050" algn="l"/>
                <a:tab pos="1084580" algn="l"/>
                <a:tab pos="1504950" algn="l"/>
              </a:tabLst>
            </a:pPr>
            <a:r>
              <a:rPr sz="1800" b="1" spc="-50" dirty="0">
                <a:latin typeface="Times New Roman"/>
                <a:cs typeface="Times New Roman"/>
              </a:rPr>
              <a:t>+</a:t>
            </a:r>
            <a:r>
              <a:rPr sz="1800" b="1" dirty="0">
                <a:latin typeface="Times New Roman"/>
                <a:cs typeface="Times New Roman"/>
              </a:rPr>
              <a:t>	SO</a:t>
            </a:r>
            <a:r>
              <a:rPr sz="1800" b="1" spc="250" dirty="0">
                <a:latin typeface="Times New Roman"/>
                <a:cs typeface="Times New Roman"/>
              </a:rPr>
              <a:t> </a:t>
            </a:r>
            <a:r>
              <a:rPr sz="2025" b="1" spc="-75" baseline="28806" dirty="0">
                <a:latin typeface="Times New Roman"/>
                <a:cs typeface="Times New Roman"/>
              </a:rPr>
              <a:t>-</a:t>
            </a:r>
            <a:r>
              <a:rPr sz="2025" b="1" baseline="28806" dirty="0">
                <a:latin typeface="Times New Roman"/>
                <a:cs typeface="Times New Roman"/>
              </a:rPr>
              <a:t>	</a:t>
            </a:r>
            <a:r>
              <a:rPr sz="1800" b="1" spc="-50" dirty="0">
                <a:latin typeface="Times New Roman"/>
                <a:cs typeface="Times New Roman"/>
              </a:rPr>
              <a:t>+</a:t>
            </a:r>
            <a:r>
              <a:rPr sz="1800" b="1" dirty="0">
                <a:latin typeface="Times New Roman"/>
                <a:cs typeface="Times New Roman"/>
              </a:rPr>
              <a:t>	S</a:t>
            </a:r>
            <a:r>
              <a:rPr sz="1800" b="1" spc="240" dirty="0">
                <a:latin typeface="Times New Roman"/>
                <a:cs typeface="Times New Roman"/>
              </a:rPr>
              <a:t> </a:t>
            </a:r>
            <a:r>
              <a:rPr sz="1800" b="1" dirty="0">
                <a:latin typeface="Times New Roman"/>
                <a:cs typeface="Times New Roman"/>
              </a:rPr>
              <a:t>O</a:t>
            </a:r>
            <a:r>
              <a:rPr sz="1800" b="1" spc="245" dirty="0">
                <a:latin typeface="Times New Roman"/>
                <a:cs typeface="Times New Roman"/>
              </a:rPr>
              <a:t> </a:t>
            </a:r>
            <a:r>
              <a:rPr sz="2025" b="1" spc="-75" baseline="28806" dirty="0">
                <a:latin typeface="Times New Roman"/>
                <a:cs typeface="Times New Roman"/>
              </a:rPr>
              <a:t>-</a:t>
            </a:r>
            <a:endParaRPr sz="2025" baseline="28806">
              <a:latin typeface="Times New Roman"/>
              <a:cs typeface="Times New Roman"/>
            </a:endParaRPr>
          </a:p>
        </p:txBody>
      </p:sp>
      <p:grpSp>
        <p:nvGrpSpPr>
          <p:cNvPr id="60" name="object 60"/>
          <p:cNvGrpSpPr/>
          <p:nvPr/>
        </p:nvGrpSpPr>
        <p:grpSpPr>
          <a:xfrm>
            <a:off x="4933950" y="2800350"/>
            <a:ext cx="647700" cy="571500"/>
            <a:chOff x="4933950" y="2800350"/>
            <a:chExt cx="647700" cy="571500"/>
          </a:xfrm>
        </p:grpSpPr>
        <p:sp>
          <p:nvSpPr>
            <p:cNvPr id="61" name="object 61"/>
            <p:cNvSpPr/>
            <p:nvPr/>
          </p:nvSpPr>
          <p:spPr>
            <a:xfrm>
              <a:off x="5456065" y="2969515"/>
              <a:ext cx="12065" cy="12065"/>
            </a:xfrm>
            <a:custGeom>
              <a:avLst/>
              <a:gdLst/>
              <a:ahLst/>
              <a:cxnLst/>
              <a:rect l="l" t="t" r="r" b="b"/>
              <a:pathLst>
                <a:path w="12064" h="12064">
                  <a:moveTo>
                    <a:pt x="8848" y="0"/>
                  </a:moveTo>
                  <a:lnTo>
                    <a:pt x="2175" y="0"/>
                  </a:lnTo>
                  <a:lnTo>
                    <a:pt x="0" y="2140"/>
                  </a:lnTo>
                  <a:lnTo>
                    <a:pt x="0" y="5280"/>
                  </a:lnTo>
                  <a:lnTo>
                    <a:pt x="0" y="8420"/>
                  </a:lnTo>
                  <a:lnTo>
                    <a:pt x="2175" y="11846"/>
                  </a:lnTo>
                  <a:lnTo>
                    <a:pt x="8848" y="11846"/>
                  </a:lnTo>
                  <a:lnTo>
                    <a:pt x="12039" y="8420"/>
                  </a:lnTo>
                  <a:lnTo>
                    <a:pt x="12039" y="2140"/>
                  </a:lnTo>
                  <a:lnTo>
                    <a:pt x="8848" y="0"/>
                  </a:lnTo>
                  <a:close/>
                </a:path>
              </a:pathLst>
            </a:custGeom>
            <a:solidFill>
              <a:srgbClr val="000000"/>
            </a:solidFill>
          </p:spPr>
          <p:txBody>
            <a:bodyPr wrap="square" lIns="0" tIns="0" rIns="0" bIns="0" rtlCol="0"/>
            <a:lstStyle/>
            <a:p>
              <a:endParaRPr/>
            </a:p>
          </p:txBody>
        </p:sp>
        <p:sp>
          <p:nvSpPr>
            <p:cNvPr id="62" name="object 62"/>
            <p:cNvSpPr/>
            <p:nvPr/>
          </p:nvSpPr>
          <p:spPr>
            <a:xfrm>
              <a:off x="5456065" y="2969515"/>
              <a:ext cx="12065" cy="12065"/>
            </a:xfrm>
            <a:custGeom>
              <a:avLst/>
              <a:gdLst/>
              <a:ahLst/>
              <a:cxnLst/>
              <a:rect l="l" t="t" r="r" b="b"/>
              <a:pathLst>
                <a:path w="12064" h="12064">
                  <a:moveTo>
                    <a:pt x="0" y="5280"/>
                  </a:moveTo>
                  <a:lnTo>
                    <a:pt x="0" y="8420"/>
                  </a:lnTo>
                  <a:lnTo>
                    <a:pt x="2175" y="11846"/>
                  </a:lnTo>
                  <a:lnTo>
                    <a:pt x="5366" y="11846"/>
                  </a:lnTo>
                  <a:lnTo>
                    <a:pt x="8848" y="11846"/>
                  </a:lnTo>
                  <a:lnTo>
                    <a:pt x="12039" y="8420"/>
                  </a:lnTo>
                  <a:lnTo>
                    <a:pt x="12039" y="5280"/>
                  </a:lnTo>
                  <a:lnTo>
                    <a:pt x="12039" y="2140"/>
                  </a:lnTo>
                  <a:lnTo>
                    <a:pt x="8848" y="0"/>
                  </a:lnTo>
                  <a:lnTo>
                    <a:pt x="5366" y="0"/>
                  </a:lnTo>
                  <a:lnTo>
                    <a:pt x="2175" y="0"/>
                  </a:lnTo>
                  <a:lnTo>
                    <a:pt x="0" y="2140"/>
                  </a:lnTo>
                  <a:lnTo>
                    <a:pt x="0" y="5280"/>
                  </a:lnTo>
                  <a:close/>
                </a:path>
              </a:pathLst>
            </a:custGeom>
            <a:ln w="21761">
              <a:solidFill>
                <a:srgbClr val="000000"/>
              </a:solidFill>
            </a:ln>
          </p:spPr>
          <p:txBody>
            <a:bodyPr wrap="square" lIns="0" tIns="0" rIns="0" bIns="0" rtlCol="0"/>
            <a:lstStyle/>
            <a:p>
              <a:endParaRPr/>
            </a:p>
          </p:txBody>
        </p:sp>
        <p:sp>
          <p:nvSpPr>
            <p:cNvPr id="63" name="object 63"/>
            <p:cNvSpPr/>
            <p:nvPr/>
          </p:nvSpPr>
          <p:spPr>
            <a:xfrm>
              <a:off x="4953000" y="2819400"/>
              <a:ext cx="609600" cy="533400"/>
            </a:xfrm>
            <a:custGeom>
              <a:avLst/>
              <a:gdLst/>
              <a:ahLst/>
              <a:cxnLst/>
              <a:rect l="l" t="t" r="r" b="b"/>
              <a:pathLst>
                <a:path w="609600" h="533400">
                  <a:moveTo>
                    <a:pt x="0" y="266700"/>
                  </a:moveTo>
                  <a:lnTo>
                    <a:pt x="3990" y="223433"/>
                  </a:lnTo>
                  <a:lnTo>
                    <a:pt x="15544" y="182392"/>
                  </a:lnTo>
                  <a:lnTo>
                    <a:pt x="34032" y="144124"/>
                  </a:lnTo>
                  <a:lnTo>
                    <a:pt x="58826" y="109179"/>
                  </a:lnTo>
                  <a:lnTo>
                    <a:pt x="89296" y="78104"/>
                  </a:lnTo>
                  <a:lnTo>
                    <a:pt x="124815" y="51450"/>
                  </a:lnTo>
                  <a:lnTo>
                    <a:pt x="164753" y="29763"/>
                  </a:lnTo>
                  <a:lnTo>
                    <a:pt x="208483" y="13594"/>
                  </a:lnTo>
                  <a:lnTo>
                    <a:pt x="255374" y="3489"/>
                  </a:lnTo>
                  <a:lnTo>
                    <a:pt x="304800" y="0"/>
                  </a:lnTo>
                  <a:lnTo>
                    <a:pt x="354225" y="3489"/>
                  </a:lnTo>
                  <a:lnTo>
                    <a:pt x="401116" y="13594"/>
                  </a:lnTo>
                  <a:lnTo>
                    <a:pt x="444846" y="29763"/>
                  </a:lnTo>
                  <a:lnTo>
                    <a:pt x="484784" y="51450"/>
                  </a:lnTo>
                  <a:lnTo>
                    <a:pt x="520303" y="78104"/>
                  </a:lnTo>
                  <a:lnTo>
                    <a:pt x="550773" y="109179"/>
                  </a:lnTo>
                  <a:lnTo>
                    <a:pt x="575567" y="144124"/>
                  </a:lnTo>
                  <a:lnTo>
                    <a:pt x="594055" y="182392"/>
                  </a:lnTo>
                  <a:lnTo>
                    <a:pt x="605609" y="223433"/>
                  </a:lnTo>
                  <a:lnTo>
                    <a:pt x="609600" y="266700"/>
                  </a:lnTo>
                  <a:lnTo>
                    <a:pt x="605609" y="309966"/>
                  </a:lnTo>
                  <a:lnTo>
                    <a:pt x="594055" y="351007"/>
                  </a:lnTo>
                  <a:lnTo>
                    <a:pt x="575567" y="389275"/>
                  </a:lnTo>
                  <a:lnTo>
                    <a:pt x="550773" y="424220"/>
                  </a:lnTo>
                  <a:lnTo>
                    <a:pt x="520303" y="455295"/>
                  </a:lnTo>
                  <a:lnTo>
                    <a:pt x="484784" y="481949"/>
                  </a:lnTo>
                  <a:lnTo>
                    <a:pt x="444846" y="503636"/>
                  </a:lnTo>
                  <a:lnTo>
                    <a:pt x="401116" y="519805"/>
                  </a:lnTo>
                  <a:lnTo>
                    <a:pt x="354225" y="529910"/>
                  </a:lnTo>
                  <a:lnTo>
                    <a:pt x="304800" y="533400"/>
                  </a:lnTo>
                  <a:lnTo>
                    <a:pt x="255374" y="529910"/>
                  </a:lnTo>
                  <a:lnTo>
                    <a:pt x="208483" y="519805"/>
                  </a:lnTo>
                  <a:lnTo>
                    <a:pt x="164753" y="503636"/>
                  </a:lnTo>
                  <a:lnTo>
                    <a:pt x="124815" y="481949"/>
                  </a:lnTo>
                  <a:lnTo>
                    <a:pt x="89296" y="455295"/>
                  </a:lnTo>
                  <a:lnTo>
                    <a:pt x="58826" y="424220"/>
                  </a:lnTo>
                  <a:lnTo>
                    <a:pt x="34032" y="389275"/>
                  </a:lnTo>
                  <a:lnTo>
                    <a:pt x="15544" y="351007"/>
                  </a:lnTo>
                  <a:lnTo>
                    <a:pt x="3990" y="309966"/>
                  </a:lnTo>
                  <a:lnTo>
                    <a:pt x="0" y="266700"/>
                  </a:lnTo>
                  <a:close/>
                </a:path>
              </a:pathLst>
            </a:custGeom>
            <a:ln w="38100">
              <a:solidFill>
                <a:srgbClr val="FF3300"/>
              </a:solidFill>
            </a:ln>
          </p:spPr>
          <p:txBody>
            <a:bodyPr wrap="square" lIns="0" tIns="0" rIns="0" bIns="0" rtlCol="0"/>
            <a:lstStyle/>
            <a:p>
              <a:endParaRPr/>
            </a:p>
          </p:txBody>
        </p:sp>
      </p:grpSp>
      <p:grpSp>
        <p:nvGrpSpPr>
          <p:cNvPr id="64" name="object 64"/>
          <p:cNvGrpSpPr/>
          <p:nvPr/>
        </p:nvGrpSpPr>
        <p:grpSpPr>
          <a:xfrm>
            <a:off x="6000750" y="2800350"/>
            <a:ext cx="876300" cy="571500"/>
            <a:chOff x="6000750" y="2800350"/>
            <a:chExt cx="876300" cy="571500"/>
          </a:xfrm>
        </p:grpSpPr>
        <p:sp>
          <p:nvSpPr>
            <p:cNvPr id="65" name="object 65"/>
            <p:cNvSpPr/>
            <p:nvPr/>
          </p:nvSpPr>
          <p:spPr>
            <a:xfrm>
              <a:off x="6663167" y="2958811"/>
              <a:ext cx="12065" cy="12065"/>
            </a:xfrm>
            <a:custGeom>
              <a:avLst/>
              <a:gdLst/>
              <a:ahLst/>
              <a:cxnLst/>
              <a:rect l="l" t="t" r="r" b="b"/>
              <a:pathLst>
                <a:path w="12065" h="12064">
                  <a:moveTo>
                    <a:pt x="8848" y="0"/>
                  </a:moveTo>
                  <a:lnTo>
                    <a:pt x="2030" y="0"/>
                  </a:lnTo>
                  <a:lnTo>
                    <a:pt x="0" y="1998"/>
                  </a:lnTo>
                  <a:lnTo>
                    <a:pt x="0" y="5566"/>
                  </a:lnTo>
                  <a:lnTo>
                    <a:pt x="0" y="8706"/>
                  </a:lnTo>
                  <a:lnTo>
                    <a:pt x="2030" y="11703"/>
                  </a:lnTo>
                  <a:lnTo>
                    <a:pt x="8848" y="11703"/>
                  </a:lnTo>
                  <a:lnTo>
                    <a:pt x="12039" y="8706"/>
                  </a:lnTo>
                  <a:lnTo>
                    <a:pt x="12039" y="1998"/>
                  </a:lnTo>
                  <a:lnTo>
                    <a:pt x="8848" y="0"/>
                  </a:lnTo>
                  <a:close/>
                </a:path>
              </a:pathLst>
            </a:custGeom>
            <a:solidFill>
              <a:srgbClr val="000000"/>
            </a:solidFill>
          </p:spPr>
          <p:txBody>
            <a:bodyPr wrap="square" lIns="0" tIns="0" rIns="0" bIns="0" rtlCol="0"/>
            <a:lstStyle/>
            <a:p>
              <a:endParaRPr/>
            </a:p>
          </p:txBody>
        </p:sp>
        <p:sp>
          <p:nvSpPr>
            <p:cNvPr id="66" name="object 66"/>
            <p:cNvSpPr/>
            <p:nvPr/>
          </p:nvSpPr>
          <p:spPr>
            <a:xfrm>
              <a:off x="6663167" y="2958811"/>
              <a:ext cx="12065" cy="12065"/>
            </a:xfrm>
            <a:custGeom>
              <a:avLst/>
              <a:gdLst/>
              <a:ahLst/>
              <a:cxnLst/>
              <a:rect l="l" t="t" r="r" b="b"/>
              <a:pathLst>
                <a:path w="12065" h="12064">
                  <a:moveTo>
                    <a:pt x="0" y="5566"/>
                  </a:moveTo>
                  <a:lnTo>
                    <a:pt x="0" y="8706"/>
                  </a:lnTo>
                  <a:lnTo>
                    <a:pt x="2030" y="11703"/>
                  </a:lnTo>
                  <a:lnTo>
                    <a:pt x="5656" y="11703"/>
                  </a:lnTo>
                  <a:lnTo>
                    <a:pt x="8848" y="11703"/>
                  </a:lnTo>
                  <a:lnTo>
                    <a:pt x="12039" y="8706"/>
                  </a:lnTo>
                  <a:lnTo>
                    <a:pt x="12039" y="5566"/>
                  </a:lnTo>
                  <a:lnTo>
                    <a:pt x="12039" y="1998"/>
                  </a:lnTo>
                  <a:lnTo>
                    <a:pt x="8848" y="0"/>
                  </a:lnTo>
                  <a:lnTo>
                    <a:pt x="5656" y="0"/>
                  </a:lnTo>
                  <a:lnTo>
                    <a:pt x="2030" y="0"/>
                  </a:lnTo>
                  <a:lnTo>
                    <a:pt x="0" y="1998"/>
                  </a:lnTo>
                  <a:lnTo>
                    <a:pt x="0" y="5566"/>
                  </a:lnTo>
                  <a:close/>
                </a:path>
              </a:pathLst>
            </a:custGeom>
            <a:ln w="21759">
              <a:solidFill>
                <a:srgbClr val="000000"/>
              </a:solidFill>
            </a:ln>
          </p:spPr>
          <p:txBody>
            <a:bodyPr wrap="square" lIns="0" tIns="0" rIns="0" bIns="0" rtlCol="0"/>
            <a:lstStyle/>
            <a:p>
              <a:endParaRPr/>
            </a:p>
          </p:txBody>
        </p:sp>
        <p:sp>
          <p:nvSpPr>
            <p:cNvPr id="67" name="object 67"/>
            <p:cNvSpPr/>
            <p:nvPr/>
          </p:nvSpPr>
          <p:spPr>
            <a:xfrm>
              <a:off x="6019800" y="2819400"/>
              <a:ext cx="838200" cy="533400"/>
            </a:xfrm>
            <a:custGeom>
              <a:avLst/>
              <a:gdLst/>
              <a:ahLst/>
              <a:cxnLst/>
              <a:rect l="l" t="t" r="r" b="b"/>
              <a:pathLst>
                <a:path w="838200" h="533400">
                  <a:moveTo>
                    <a:pt x="0" y="266700"/>
                  </a:moveTo>
                  <a:lnTo>
                    <a:pt x="14966" y="195791"/>
                  </a:lnTo>
                  <a:lnTo>
                    <a:pt x="57206" y="132079"/>
                  </a:lnTo>
                  <a:lnTo>
                    <a:pt x="87306" y="103716"/>
                  </a:lnTo>
                  <a:lnTo>
                    <a:pt x="122729" y="78104"/>
                  </a:lnTo>
                  <a:lnTo>
                    <a:pt x="162975" y="55562"/>
                  </a:lnTo>
                  <a:lnTo>
                    <a:pt x="207546" y="36406"/>
                  </a:lnTo>
                  <a:lnTo>
                    <a:pt x="255942" y="20954"/>
                  </a:lnTo>
                  <a:lnTo>
                    <a:pt x="307666" y="9525"/>
                  </a:lnTo>
                  <a:lnTo>
                    <a:pt x="362218" y="2434"/>
                  </a:lnTo>
                  <a:lnTo>
                    <a:pt x="419100" y="0"/>
                  </a:lnTo>
                  <a:lnTo>
                    <a:pt x="475981" y="2434"/>
                  </a:lnTo>
                  <a:lnTo>
                    <a:pt x="530533" y="9525"/>
                  </a:lnTo>
                  <a:lnTo>
                    <a:pt x="582257" y="20954"/>
                  </a:lnTo>
                  <a:lnTo>
                    <a:pt x="630653" y="36406"/>
                  </a:lnTo>
                  <a:lnTo>
                    <a:pt x="675224" y="55562"/>
                  </a:lnTo>
                  <a:lnTo>
                    <a:pt x="715470" y="78104"/>
                  </a:lnTo>
                  <a:lnTo>
                    <a:pt x="750893" y="103716"/>
                  </a:lnTo>
                  <a:lnTo>
                    <a:pt x="780993" y="132079"/>
                  </a:lnTo>
                  <a:lnTo>
                    <a:pt x="805273" y="162877"/>
                  </a:lnTo>
                  <a:lnTo>
                    <a:pt x="834375" y="230504"/>
                  </a:lnTo>
                  <a:lnTo>
                    <a:pt x="838200" y="266700"/>
                  </a:lnTo>
                  <a:lnTo>
                    <a:pt x="834375" y="302895"/>
                  </a:lnTo>
                  <a:lnTo>
                    <a:pt x="805273" y="370522"/>
                  </a:lnTo>
                  <a:lnTo>
                    <a:pt x="780993" y="401320"/>
                  </a:lnTo>
                  <a:lnTo>
                    <a:pt x="750893" y="429683"/>
                  </a:lnTo>
                  <a:lnTo>
                    <a:pt x="715470" y="455295"/>
                  </a:lnTo>
                  <a:lnTo>
                    <a:pt x="675224" y="477837"/>
                  </a:lnTo>
                  <a:lnTo>
                    <a:pt x="630653" y="496993"/>
                  </a:lnTo>
                  <a:lnTo>
                    <a:pt x="582257" y="512445"/>
                  </a:lnTo>
                  <a:lnTo>
                    <a:pt x="530533" y="523875"/>
                  </a:lnTo>
                  <a:lnTo>
                    <a:pt x="475981" y="530965"/>
                  </a:lnTo>
                  <a:lnTo>
                    <a:pt x="419100" y="533400"/>
                  </a:lnTo>
                  <a:lnTo>
                    <a:pt x="362218" y="530965"/>
                  </a:lnTo>
                  <a:lnTo>
                    <a:pt x="307666" y="523875"/>
                  </a:lnTo>
                  <a:lnTo>
                    <a:pt x="255942" y="512445"/>
                  </a:lnTo>
                  <a:lnTo>
                    <a:pt x="207546" y="496993"/>
                  </a:lnTo>
                  <a:lnTo>
                    <a:pt x="162975" y="477837"/>
                  </a:lnTo>
                  <a:lnTo>
                    <a:pt x="122729" y="455295"/>
                  </a:lnTo>
                  <a:lnTo>
                    <a:pt x="87306" y="429683"/>
                  </a:lnTo>
                  <a:lnTo>
                    <a:pt x="57206" y="401320"/>
                  </a:lnTo>
                  <a:lnTo>
                    <a:pt x="32926" y="370522"/>
                  </a:lnTo>
                  <a:lnTo>
                    <a:pt x="3824" y="302895"/>
                  </a:lnTo>
                  <a:lnTo>
                    <a:pt x="0" y="266700"/>
                  </a:lnTo>
                  <a:close/>
                </a:path>
              </a:pathLst>
            </a:custGeom>
            <a:ln w="38100">
              <a:solidFill>
                <a:srgbClr val="FF3300"/>
              </a:solidFill>
            </a:ln>
          </p:spPr>
          <p:txBody>
            <a:bodyPr wrap="square" lIns="0" tIns="0" rIns="0" bIns="0" rtlCol="0"/>
            <a:lstStyle/>
            <a:p>
              <a:endParaRPr/>
            </a:p>
          </p:txBody>
        </p:sp>
      </p:grpSp>
      <p:sp>
        <p:nvSpPr>
          <p:cNvPr id="68" name="object 68"/>
          <p:cNvSpPr txBox="1"/>
          <p:nvPr/>
        </p:nvSpPr>
        <p:spPr>
          <a:xfrm>
            <a:off x="3947309" y="3688850"/>
            <a:ext cx="617855" cy="299085"/>
          </a:xfrm>
          <a:prstGeom prst="rect">
            <a:avLst/>
          </a:prstGeom>
        </p:spPr>
        <p:txBody>
          <a:bodyPr vert="horz" wrap="square" lIns="0" tIns="12065" rIns="0" bIns="0" rtlCol="0">
            <a:spAutoFit/>
          </a:bodyPr>
          <a:lstStyle/>
          <a:p>
            <a:pPr marL="38100">
              <a:lnSpc>
                <a:spcPct val="100000"/>
              </a:lnSpc>
              <a:spcBef>
                <a:spcPts val="95"/>
              </a:spcBef>
            </a:pPr>
            <a:r>
              <a:rPr sz="1800" b="1" spc="-10" dirty="0">
                <a:latin typeface="Times New Roman"/>
                <a:cs typeface="Times New Roman"/>
              </a:rPr>
              <a:t>SO</a:t>
            </a:r>
            <a:r>
              <a:rPr sz="2025" b="1" spc="-15" baseline="-18518" dirty="0">
                <a:latin typeface="Times New Roman"/>
                <a:cs typeface="Times New Roman"/>
              </a:rPr>
              <a:t>4</a:t>
            </a:r>
            <a:r>
              <a:rPr sz="2025" b="1" spc="-15" baseline="26748" dirty="0">
                <a:latin typeface="Times New Roman"/>
                <a:cs typeface="Times New Roman"/>
              </a:rPr>
              <a:t>2</a:t>
            </a:r>
            <a:r>
              <a:rPr sz="2025" b="1" spc="-15" baseline="28806" dirty="0">
                <a:latin typeface="Times New Roman"/>
                <a:cs typeface="Times New Roman"/>
              </a:rPr>
              <a:t>-</a:t>
            </a:r>
            <a:endParaRPr sz="2025" baseline="28806">
              <a:latin typeface="Times New Roman"/>
              <a:cs typeface="Times New Roman"/>
            </a:endParaRPr>
          </a:p>
        </p:txBody>
      </p:sp>
      <p:sp>
        <p:nvSpPr>
          <p:cNvPr id="69" name="object 69"/>
          <p:cNvSpPr txBox="1"/>
          <p:nvPr/>
        </p:nvSpPr>
        <p:spPr>
          <a:xfrm>
            <a:off x="5458241" y="3655838"/>
            <a:ext cx="58419" cy="231140"/>
          </a:xfrm>
          <a:prstGeom prst="rect">
            <a:avLst/>
          </a:prstGeom>
        </p:spPr>
        <p:txBody>
          <a:bodyPr vert="horz" wrap="square" lIns="0" tIns="12065" rIns="0" bIns="0" rtlCol="0">
            <a:spAutoFit/>
          </a:bodyPr>
          <a:lstStyle/>
          <a:p>
            <a:pPr>
              <a:lnSpc>
                <a:spcPct val="100000"/>
              </a:lnSpc>
              <a:spcBef>
                <a:spcPts val="95"/>
              </a:spcBef>
            </a:pPr>
            <a:r>
              <a:rPr sz="1350" b="1" spc="5" dirty="0">
                <a:latin typeface="Times New Roman"/>
                <a:cs typeface="Times New Roman"/>
              </a:rPr>
              <a:t>-</a:t>
            </a:r>
            <a:endParaRPr sz="1350">
              <a:latin typeface="Times New Roman"/>
              <a:cs typeface="Times New Roman"/>
            </a:endParaRPr>
          </a:p>
        </p:txBody>
      </p:sp>
      <p:sp>
        <p:nvSpPr>
          <p:cNvPr id="70" name="object 70"/>
          <p:cNvSpPr txBox="1"/>
          <p:nvPr/>
        </p:nvSpPr>
        <p:spPr>
          <a:xfrm>
            <a:off x="4648687" y="3688850"/>
            <a:ext cx="2159000" cy="299085"/>
          </a:xfrm>
          <a:prstGeom prst="rect">
            <a:avLst/>
          </a:prstGeom>
        </p:spPr>
        <p:txBody>
          <a:bodyPr vert="horz" wrap="square" lIns="0" tIns="12065" rIns="0" bIns="0" rtlCol="0">
            <a:spAutoFit/>
          </a:bodyPr>
          <a:lstStyle/>
          <a:p>
            <a:pPr marL="50800">
              <a:lnSpc>
                <a:spcPct val="100000"/>
              </a:lnSpc>
              <a:spcBef>
                <a:spcPts val="95"/>
              </a:spcBef>
              <a:tabLst>
                <a:tab pos="413384" algn="l"/>
                <a:tab pos="1097280" algn="l"/>
                <a:tab pos="1518285" algn="l"/>
              </a:tabLst>
            </a:pPr>
            <a:r>
              <a:rPr sz="1800" b="1" spc="-50" dirty="0">
                <a:latin typeface="Times New Roman"/>
                <a:cs typeface="Times New Roman"/>
              </a:rPr>
              <a:t>+</a:t>
            </a:r>
            <a:r>
              <a:rPr sz="1800" b="1" dirty="0">
                <a:latin typeface="Times New Roman"/>
                <a:cs typeface="Times New Roman"/>
              </a:rPr>
              <a:t>	</a:t>
            </a:r>
            <a:r>
              <a:rPr sz="1800" b="1" spc="-25" dirty="0">
                <a:latin typeface="Times New Roman"/>
                <a:cs typeface="Times New Roman"/>
              </a:rPr>
              <a:t>SO</a:t>
            </a:r>
            <a:r>
              <a:rPr sz="2025" b="1" spc="-37" baseline="-10288" dirty="0">
                <a:latin typeface="Times New Roman"/>
                <a:cs typeface="Times New Roman"/>
              </a:rPr>
              <a:t>4</a:t>
            </a:r>
            <a:r>
              <a:rPr sz="2025" b="1" baseline="-10288" dirty="0">
                <a:latin typeface="Times New Roman"/>
                <a:cs typeface="Times New Roman"/>
              </a:rPr>
              <a:t>	</a:t>
            </a:r>
            <a:r>
              <a:rPr sz="1800" b="1" spc="-50" dirty="0">
                <a:latin typeface="Times New Roman"/>
                <a:cs typeface="Times New Roman"/>
              </a:rPr>
              <a:t>+</a:t>
            </a:r>
            <a:r>
              <a:rPr sz="1800" b="1" dirty="0">
                <a:latin typeface="Times New Roman"/>
                <a:cs typeface="Times New Roman"/>
              </a:rPr>
              <a:t>	</a:t>
            </a:r>
            <a:r>
              <a:rPr sz="1800" b="1" spc="-20" dirty="0">
                <a:latin typeface="Times New Roman"/>
                <a:cs typeface="Times New Roman"/>
              </a:rPr>
              <a:t>HSO</a:t>
            </a:r>
            <a:r>
              <a:rPr sz="2025" b="1" spc="-30" baseline="-10288" dirty="0">
                <a:latin typeface="Times New Roman"/>
                <a:cs typeface="Times New Roman"/>
              </a:rPr>
              <a:t>3</a:t>
            </a:r>
            <a:endParaRPr sz="2025" baseline="-10288">
              <a:latin typeface="Times New Roman"/>
              <a:cs typeface="Times New Roman"/>
            </a:endParaRPr>
          </a:p>
        </p:txBody>
      </p:sp>
      <p:grpSp>
        <p:nvGrpSpPr>
          <p:cNvPr id="71" name="object 71"/>
          <p:cNvGrpSpPr/>
          <p:nvPr/>
        </p:nvGrpSpPr>
        <p:grpSpPr>
          <a:xfrm>
            <a:off x="4933950" y="3562350"/>
            <a:ext cx="647700" cy="571500"/>
            <a:chOff x="4933950" y="3562350"/>
            <a:chExt cx="647700" cy="571500"/>
          </a:xfrm>
        </p:grpSpPr>
        <p:sp>
          <p:nvSpPr>
            <p:cNvPr id="72" name="object 72"/>
            <p:cNvSpPr/>
            <p:nvPr/>
          </p:nvSpPr>
          <p:spPr>
            <a:xfrm>
              <a:off x="5484350" y="3736089"/>
              <a:ext cx="11430" cy="10795"/>
            </a:xfrm>
            <a:custGeom>
              <a:avLst/>
              <a:gdLst/>
              <a:ahLst/>
              <a:cxnLst/>
              <a:rect l="l" t="t" r="r" b="b"/>
              <a:pathLst>
                <a:path w="11429" h="10795">
                  <a:moveTo>
                    <a:pt x="8848" y="0"/>
                  </a:moveTo>
                  <a:lnTo>
                    <a:pt x="2175" y="0"/>
                  </a:lnTo>
                  <a:lnTo>
                    <a:pt x="0" y="2140"/>
                  </a:lnTo>
                  <a:lnTo>
                    <a:pt x="0" y="5138"/>
                  </a:lnTo>
                  <a:lnTo>
                    <a:pt x="0" y="8278"/>
                  </a:lnTo>
                  <a:lnTo>
                    <a:pt x="2175" y="10418"/>
                  </a:lnTo>
                  <a:lnTo>
                    <a:pt x="8848" y="10418"/>
                  </a:lnTo>
                  <a:lnTo>
                    <a:pt x="11023" y="8278"/>
                  </a:lnTo>
                  <a:lnTo>
                    <a:pt x="11023" y="2140"/>
                  </a:lnTo>
                  <a:lnTo>
                    <a:pt x="8848" y="0"/>
                  </a:lnTo>
                  <a:close/>
                </a:path>
              </a:pathLst>
            </a:custGeom>
            <a:solidFill>
              <a:srgbClr val="000000"/>
            </a:solidFill>
          </p:spPr>
          <p:txBody>
            <a:bodyPr wrap="square" lIns="0" tIns="0" rIns="0" bIns="0" rtlCol="0"/>
            <a:lstStyle/>
            <a:p>
              <a:endParaRPr/>
            </a:p>
          </p:txBody>
        </p:sp>
        <p:sp>
          <p:nvSpPr>
            <p:cNvPr id="73" name="object 73"/>
            <p:cNvSpPr/>
            <p:nvPr/>
          </p:nvSpPr>
          <p:spPr>
            <a:xfrm>
              <a:off x="5484350" y="3736089"/>
              <a:ext cx="11430" cy="10795"/>
            </a:xfrm>
            <a:custGeom>
              <a:avLst/>
              <a:gdLst/>
              <a:ahLst/>
              <a:cxnLst/>
              <a:rect l="l" t="t" r="r" b="b"/>
              <a:pathLst>
                <a:path w="11429" h="10795">
                  <a:moveTo>
                    <a:pt x="0" y="5138"/>
                  </a:moveTo>
                  <a:lnTo>
                    <a:pt x="0" y="8278"/>
                  </a:lnTo>
                  <a:lnTo>
                    <a:pt x="2175" y="10418"/>
                  </a:lnTo>
                  <a:lnTo>
                    <a:pt x="5366" y="10418"/>
                  </a:lnTo>
                  <a:lnTo>
                    <a:pt x="8848" y="10418"/>
                  </a:lnTo>
                  <a:lnTo>
                    <a:pt x="11023" y="8278"/>
                  </a:lnTo>
                  <a:lnTo>
                    <a:pt x="11023" y="5138"/>
                  </a:lnTo>
                  <a:lnTo>
                    <a:pt x="11023" y="2140"/>
                  </a:lnTo>
                  <a:lnTo>
                    <a:pt x="8848" y="0"/>
                  </a:lnTo>
                  <a:lnTo>
                    <a:pt x="5366" y="0"/>
                  </a:lnTo>
                  <a:lnTo>
                    <a:pt x="2175" y="0"/>
                  </a:lnTo>
                  <a:lnTo>
                    <a:pt x="0" y="2140"/>
                  </a:lnTo>
                  <a:lnTo>
                    <a:pt x="0" y="5138"/>
                  </a:lnTo>
                  <a:close/>
                </a:path>
              </a:pathLst>
            </a:custGeom>
            <a:ln w="21754">
              <a:solidFill>
                <a:srgbClr val="000000"/>
              </a:solidFill>
            </a:ln>
          </p:spPr>
          <p:txBody>
            <a:bodyPr wrap="square" lIns="0" tIns="0" rIns="0" bIns="0" rtlCol="0"/>
            <a:lstStyle/>
            <a:p>
              <a:endParaRPr/>
            </a:p>
          </p:txBody>
        </p:sp>
        <p:sp>
          <p:nvSpPr>
            <p:cNvPr id="74" name="object 74"/>
            <p:cNvSpPr/>
            <p:nvPr/>
          </p:nvSpPr>
          <p:spPr>
            <a:xfrm>
              <a:off x="4953000" y="3581400"/>
              <a:ext cx="609600" cy="533400"/>
            </a:xfrm>
            <a:custGeom>
              <a:avLst/>
              <a:gdLst/>
              <a:ahLst/>
              <a:cxnLst/>
              <a:rect l="l" t="t" r="r" b="b"/>
              <a:pathLst>
                <a:path w="609600" h="533400">
                  <a:moveTo>
                    <a:pt x="0" y="266700"/>
                  </a:moveTo>
                  <a:lnTo>
                    <a:pt x="3990" y="223433"/>
                  </a:lnTo>
                  <a:lnTo>
                    <a:pt x="15544" y="182392"/>
                  </a:lnTo>
                  <a:lnTo>
                    <a:pt x="34032" y="144124"/>
                  </a:lnTo>
                  <a:lnTo>
                    <a:pt x="58826" y="109179"/>
                  </a:lnTo>
                  <a:lnTo>
                    <a:pt x="89296" y="78105"/>
                  </a:lnTo>
                  <a:lnTo>
                    <a:pt x="124815" y="51450"/>
                  </a:lnTo>
                  <a:lnTo>
                    <a:pt x="164753" y="29763"/>
                  </a:lnTo>
                  <a:lnTo>
                    <a:pt x="208483" y="13594"/>
                  </a:lnTo>
                  <a:lnTo>
                    <a:pt x="255374" y="3489"/>
                  </a:lnTo>
                  <a:lnTo>
                    <a:pt x="304800" y="0"/>
                  </a:lnTo>
                  <a:lnTo>
                    <a:pt x="354225" y="3489"/>
                  </a:lnTo>
                  <a:lnTo>
                    <a:pt x="401116" y="13594"/>
                  </a:lnTo>
                  <a:lnTo>
                    <a:pt x="444846" y="29763"/>
                  </a:lnTo>
                  <a:lnTo>
                    <a:pt x="484784" y="51450"/>
                  </a:lnTo>
                  <a:lnTo>
                    <a:pt x="520303" y="78105"/>
                  </a:lnTo>
                  <a:lnTo>
                    <a:pt x="550773" y="109179"/>
                  </a:lnTo>
                  <a:lnTo>
                    <a:pt x="575567" y="144124"/>
                  </a:lnTo>
                  <a:lnTo>
                    <a:pt x="594055" y="182392"/>
                  </a:lnTo>
                  <a:lnTo>
                    <a:pt x="605609" y="223433"/>
                  </a:lnTo>
                  <a:lnTo>
                    <a:pt x="609600" y="266700"/>
                  </a:lnTo>
                  <a:lnTo>
                    <a:pt x="605609" y="309966"/>
                  </a:lnTo>
                  <a:lnTo>
                    <a:pt x="594055" y="351007"/>
                  </a:lnTo>
                  <a:lnTo>
                    <a:pt x="575567" y="389275"/>
                  </a:lnTo>
                  <a:lnTo>
                    <a:pt x="550773" y="424220"/>
                  </a:lnTo>
                  <a:lnTo>
                    <a:pt x="520303" y="455294"/>
                  </a:lnTo>
                  <a:lnTo>
                    <a:pt x="484784" y="481949"/>
                  </a:lnTo>
                  <a:lnTo>
                    <a:pt x="444846" y="503636"/>
                  </a:lnTo>
                  <a:lnTo>
                    <a:pt x="401116" y="519805"/>
                  </a:lnTo>
                  <a:lnTo>
                    <a:pt x="354225" y="529910"/>
                  </a:lnTo>
                  <a:lnTo>
                    <a:pt x="304800" y="533400"/>
                  </a:lnTo>
                  <a:lnTo>
                    <a:pt x="255374" y="529910"/>
                  </a:lnTo>
                  <a:lnTo>
                    <a:pt x="208483" y="519805"/>
                  </a:lnTo>
                  <a:lnTo>
                    <a:pt x="164753" y="503636"/>
                  </a:lnTo>
                  <a:lnTo>
                    <a:pt x="124815" y="481949"/>
                  </a:lnTo>
                  <a:lnTo>
                    <a:pt x="89296" y="455294"/>
                  </a:lnTo>
                  <a:lnTo>
                    <a:pt x="58826" y="424220"/>
                  </a:lnTo>
                  <a:lnTo>
                    <a:pt x="34032" y="389275"/>
                  </a:lnTo>
                  <a:lnTo>
                    <a:pt x="15544" y="351007"/>
                  </a:lnTo>
                  <a:lnTo>
                    <a:pt x="3990" y="309966"/>
                  </a:lnTo>
                  <a:lnTo>
                    <a:pt x="0" y="266700"/>
                  </a:lnTo>
                  <a:close/>
                </a:path>
              </a:pathLst>
            </a:custGeom>
            <a:ln w="38100">
              <a:solidFill>
                <a:srgbClr val="FF3300"/>
              </a:solidFill>
            </a:ln>
          </p:spPr>
          <p:txBody>
            <a:bodyPr wrap="square" lIns="0" tIns="0" rIns="0" bIns="0" rtlCol="0"/>
            <a:lstStyle/>
            <a:p>
              <a:endParaRPr/>
            </a:p>
          </p:txBody>
        </p:sp>
      </p:grpSp>
      <p:grpSp>
        <p:nvGrpSpPr>
          <p:cNvPr id="75" name="object 75"/>
          <p:cNvGrpSpPr/>
          <p:nvPr/>
        </p:nvGrpSpPr>
        <p:grpSpPr>
          <a:xfrm>
            <a:off x="6076950" y="3562350"/>
            <a:ext cx="800100" cy="571500"/>
            <a:chOff x="6076950" y="3562350"/>
            <a:chExt cx="800100" cy="571500"/>
          </a:xfrm>
        </p:grpSpPr>
        <p:sp>
          <p:nvSpPr>
            <p:cNvPr id="76" name="object 76"/>
            <p:cNvSpPr/>
            <p:nvPr/>
          </p:nvSpPr>
          <p:spPr>
            <a:xfrm>
              <a:off x="6668823" y="3743368"/>
              <a:ext cx="12065" cy="12065"/>
            </a:xfrm>
            <a:custGeom>
              <a:avLst/>
              <a:gdLst/>
              <a:ahLst/>
              <a:cxnLst/>
              <a:rect l="l" t="t" r="r" b="b"/>
              <a:pathLst>
                <a:path w="12065" h="12064">
                  <a:moveTo>
                    <a:pt x="8412" y="0"/>
                  </a:moveTo>
                  <a:lnTo>
                    <a:pt x="2175" y="0"/>
                  </a:lnTo>
                  <a:lnTo>
                    <a:pt x="0" y="2140"/>
                  </a:lnTo>
                  <a:lnTo>
                    <a:pt x="0" y="5566"/>
                  </a:lnTo>
                  <a:lnTo>
                    <a:pt x="0" y="8706"/>
                  </a:lnTo>
                  <a:lnTo>
                    <a:pt x="2175" y="11846"/>
                  </a:lnTo>
                  <a:lnTo>
                    <a:pt x="8412" y="11846"/>
                  </a:lnTo>
                  <a:lnTo>
                    <a:pt x="11603" y="8706"/>
                  </a:lnTo>
                  <a:lnTo>
                    <a:pt x="11603" y="2140"/>
                  </a:lnTo>
                  <a:lnTo>
                    <a:pt x="8412" y="0"/>
                  </a:lnTo>
                  <a:close/>
                </a:path>
              </a:pathLst>
            </a:custGeom>
            <a:solidFill>
              <a:srgbClr val="000000"/>
            </a:solidFill>
          </p:spPr>
          <p:txBody>
            <a:bodyPr wrap="square" lIns="0" tIns="0" rIns="0" bIns="0" rtlCol="0"/>
            <a:lstStyle/>
            <a:p>
              <a:endParaRPr/>
            </a:p>
          </p:txBody>
        </p:sp>
        <p:sp>
          <p:nvSpPr>
            <p:cNvPr id="77" name="object 77"/>
            <p:cNvSpPr/>
            <p:nvPr/>
          </p:nvSpPr>
          <p:spPr>
            <a:xfrm>
              <a:off x="6668823" y="3743368"/>
              <a:ext cx="12065" cy="12065"/>
            </a:xfrm>
            <a:custGeom>
              <a:avLst/>
              <a:gdLst/>
              <a:ahLst/>
              <a:cxnLst/>
              <a:rect l="l" t="t" r="r" b="b"/>
              <a:pathLst>
                <a:path w="12065" h="12064">
                  <a:moveTo>
                    <a:pt x="0" y="5566"/>
                  </a:moveTo>
                  <a:lnTo>
                    <a:pt x="0" y="8706"/>
                  </a:lnTo>
                  <a:lnTo>
                    <a:pt x="2175" y="11846"/>
                  </a:lnTo>
                  <a:lnTo>
                    <a:pt x="5221" y="11846"/>
                  </a:lnTo>
                  <a:lnTo>
                    <a:pt x="8412" y="11846"/>
                  </a:lnTo>
                  <a:lnTo>
                    <a:pt x="11603" y="8706"/>
                  </a:lnTo>
                  <a:lnTo>
                    <a:pt x="11603" y="5566"/>
                  </a:lnTo>
                  <a:lnTo>
                    <a:pt x="11603" y="2140"/>
                  </a:lnTo>
                  <a:lnTo>
                    <a:pt x="8412" y="0"/>
                  </a:lnTo>
                  <a:lnTo>
                    <a:pt x="5221" y="0"/>
                  </a:lnTo>
                  <a:lnTo>
                    <a:pt x="2175" y="0"/>
                  </a:lnTo>
                  <a:lnTo>
                    <a:pt x="0" y="2140"/>
                  </a:lnTo>
                  <a:lnTo>
                    <a:pt x="0" y="5566"/>
                  </a:lnTo>
                  <a:close/>
                </a:path>
              </a:pathLst>
            </a:custGeom>
            <a:ln w="21767">
              <a:solidFill>
                <a:srgbClr val="000000"/>
              </a:solidFill>
            </a:ln>
          </p:spPr>
          <p:txBody>
            <a:bodyPr wrap="square" lIns="0" tIns="0" rIns="0" bIns="0" rtlCol="0"/>
            <a:lstStyle/>
            <a:p>
              <a:endParaRPr/>
            </a:p>
          </p:txBody>
        </p:sp>
        <p:sp>
          <p:nvSpPr>
            <p:cNvPr id="78" name="object 78"/>
            <p:cNvSpPr/>
            <p:nvPr/>
          </p:nvSpPr>
          <p:spPr>
            <a:xfrm>
              <a:off x="6096000" y="3581400"/>
              <a:ext cx="762000" cy="533400"/>
            </a:xfrm>
            <a:custGeom>
              <a:avLst/>
              <a:gdLst/>
              <a:ahLst/>
              <a:cxnLst/>
              <a:rect l="l" t="t" r="r" b="b"/>
              <a:pathLst>
                <a:path w="762000" h="533400">
                  <a:moveTo>
                    <a:pt x="0" y="266700"/>
                  </a:moveTo>
                  <a:lnTo>
                    <a:pt x="4130" y="227283"/>
                  </a:lnTo>
                  <a:lnTo>
                    <a:pt x="16129" y="189664"/>
                  </a:lnTo>
                  <a:lnTo>
                    <a:pt x="35408" y="154254"/>
                  </a:lnTo>
                  <a:lnTo>
                    <a:pt x="61376" y="121467"/>
                  </a:lnTo>
                  <a:lnTo>
                    <a:pt x="93446" y="91714"/>
                  </a:lnTo>
                  <a:lnTo>
                    <a:pt x="131028" y="65408"/>
                  </a:lnTo>
                  <a:lnTo>
                    <a:pt x="173533" y="42960"/>
                  </a:lnTo>
                  <a:lnTo>
                    <a:pt x="220372" y="24783"/>
                  </a:lnTo>
                  <a:lnTo>
                    <a:pt x="270955" y="11289"/>
                  </a:lnTo>
                  <a:lnTo>
                    <a:pt x="324694" y="2891"/>
                  </a:lnTo>
                  <a:lnTo>
                    <a:pt x="381000" y="0"/>
                  </a:lnTo>
                  <a:lnTo>
                    <a:pt x="437305" y="2891"/>
                  </a:lnTo>
                  <a:lnTo>
                    <a:pt x="491044" y="11289"/>
                  </a:lnTo>
                  <a:lnTo>
                    <a:pt x="541627" y="24783"/>
                  </a:lnTo>
                  <a:lnTo>
                    <a:pt x="588466" y="42960"/>
                  </a:lnTo>
                  <a:lnTo>
                    <a:pt x="630971" y="65408"/>
                  </a:lnTo>
                  <a:lnTo>
                    <a:pt x="668553" y="91714"/>
                  </a:lnTo>
                  <a:lnTo>
                    <a:pt x="700623" y="121467"/>
                  </a:lnTo>
                  <a:lnTo>
                    <a:pt x="726591" y="154254"/>
                  </a:lnTo>
                  <a:lnTo>
                    <a:pt x="745870" y="189664"/>
                  </a:lnTo>
                  <a:lnTo>
                    <a:pt x="757869" y="227283"/>
                  </a:lnTo>
                  <a:lnTo>
                    <a:pt x="762000" y="266700"/>
                  </a:lnTo>
                  <a:lnTo>
                    <a:pt x="757869" y="306116"/>
                  </a:lnTo>
                  <a:lnTo>
                    <a:pt x="745870" y="343735"/>
                  </a:lnTo>
                  <a:lnTo>
                    <a:pt x="726591" y="379145"/>
                  </a:lnTo>
                  <a:lnTo>
                    <a:pt x="700623" y="411932"/>
                  </a:lnTo>
                  <a:lnTo>
                    <a:pt x="668553" y="441685"/>
                  </a:lnTo>
                  <a:lnTo>
                    <a:pt x="630971" y="467991"/>
                  </a:lnTo>
                  <a:lnTo>
                    <a:pt x="588466" y="490439"/>
                  </a:lnTo>
                  <a:lnTo>
                    <a:pt x="541627" y="508616"/>
                  </a:lnTo>
                  <a:lnTo>
                    <a:pt x="491044" y="522110"/>
                  </a:lnTo>
                  <a:lnTo>
                    <a:pt x="437305" y="530508"/>
                  </a:lnTo>
                  <a:lnTo>
                    <a:pt x="381000" y="533400"/>
                  </a:lnTo>
                  <a:lnTo>
                    <a:pt x="324694" y="530508"/>
                  </a:lnTo>
                  <a:lnTo>
                    <a:pt x="270955" y="522110"/>
                  </a:lnTo>
                  <a:lnTo>
                    <a:pt x="220372" y="508616"/>
                  </a:lnTo>
                  <a:lnTo>
                    <a:pt x="173533" y="490439"/>
                  </a:lnTo>
                  <a:lnTo>
                    <a:pt x="131028" y="467991"/>
                  </a:lnTo>
                  <a:lnTo>
                    <a:pt x="93446" y="441685"/>
                  </a:lnTo>
                  <a:lnTo>
                    <a:pt x="61376" y="411932"/>
                  </a:lnTo>
                  <a:lnTo>
                    <a:pt x="35408" y="379145"/>
                  </a:lnTo>
                  <a:lnTo>
                    <a:pt x="16129" y="343735"/>
                  </a:lnTo>
                  <a:lnTo>
                    <a:pt x="4130" y="306116"/>
                  </a:lnTo>
                  <a:lnTo>
                    <a:pt x="0" y="266700"/>
                  </a:lnTo>
                  <a:close/>
                </a:path>
              </a:pathLst>
            </a:custGeom>
            <a:ln w="38100">
              <a:solidFill>
                <a:srgbClr val="FF3300"/>
              </a:solidFill>
            </a:ln>
          </p:spPr>
          <p:txBody>
            <a:bodyPr wrap="square" lIns="0" tIns="0" rIns="0" bIns="0" rtlCol="0"/>
            <a:lstStyle/>
            <a:p>
              <a:endParaRPr/>
            </a:p>
          </p:txBody>
        </p:sp>
      </p:grpSp>
      <p:sp>
        <p:nvSpPr>
          <p:cNvPr id="79" name="object 79"/>
          <p:cNvSpPr txBox="1"/>
          <p:nvPr/>
        </p:nvSpPr>
        <p:spPr>
          <a:xfrm>
            <a:off x="3640835" y="2491061"/>
            <a:ext cx="113030" cy="231140"/>
          </a:xfrm>
          <a:prstGeom prst="rect">
            <a:avLst/>
          </a:prstGeom>
        </p:spPr>
        <p:txBody>
          <a:bodyPr vert="horz" wrap="square" lIns="0" tIns="12065" rIns="0" bIns="0" rtlCol="0">
            <a:spAutoFit/>
          </a:bodyPr>
          <a:lstStyle/>
          <a:p>
            <a:pPr marL="12700">
              <a:lnSpc>
                <a:spcPct val="100000"/>
              </a:lnSpc>
              <a:spcBef>
                <a:spcPts val="95"/>
              </a:spcBef>
            </a:pPr>
            <a:r>
              <a:rPr sz="1350" b="1" spc="10" dirty="0">
                <a:latin typeface="Times New Roman"/>
                <a:cs typeface="Times New Roman"/>
              </a:rPr>
              <a:t>4</a:t>
            </a:r>
            <a:endParaRPr sz="1350">
              <a:latin typeface="Times New Roman"/>
              <a:cs typeface="Times New Roman"/>
            </a:endParaRPr>
          </a:p>
        </p:txBody>
      </p:sp>
      <p:sp>
        <p:nvSpPr>
          <p:cNvPr id="80" name="object 80"/>
          <p:cNvSpPr txBox="1"/>
          <p:nvPr/>
        </p:nvSpPr>
        <p:spPr>
          <a:xfrm>
            <a:off x="2959377" y="2378637"/>
            <a:ext cx="890269" cy="299085"/>
          </a:xfrm>
          <a:prstGeom prst="rect">
            <a:avLst/>
          </a:prstGeom>
        </p:spPr>
        <p:txBody>
          <a:bodyPr vert="horz" wrap="square" lIns="0" tIns="12065" rIns="0" bIns="0" rtlCol="0">
            <a:spAutoFit/>
          </a:bodyPr>
          <a:lstStyle/>
          <a:p>
            <a:pPr marL="38100">
              <a:lnSpc>
                <a:spcPct val="100000"/>
              </a:lnSpc>
              <a:spcBef>
                <a:spcPts val="95"/>
              </a:spcBef>
              <a:tabLst>
                <a:tab pos="384810" algn="l"/>
              </a:tabLst>
            </a:pPr>
            <a:r>
              <a:rPr sz="1800" b="1" spc="-50" dirty="0">
                <a:latin typeface="Times New Roman"/>
                <a:cs typeface="Times New Roman"/>
              </a:rPr>
              <a:t>2</a:t>
            </a:r>
            <a:r>
              <a:rPr sz="1800" b="1" dirty="0">
                <a:latin typeface="Times New Roman"/>
                <a:cs typeface="Times New Roman"/>
              </a:rPr>
              <a:t>	SO</a:t>
            </a:r>
            <a:r>
              <a:rPr sz="1800" b="1" spc="250" dirty="0">
                <a:latin typeface="Times New Roman"/>
                <a:cs typeface="Times New Roman"/>
              </a:rPr>
              <a:t> </a:t>
            </a:r>
            <a:r>
              <a:rPr sz="2025" b="1" spc="-75" baseline="28806" dirty="0">
                <a:latin typeface="Times New Roman"/>
                <a:cs typeface="Times New Roman"/>
              </a:rPr>
              <a:t>-</a:t>
            </a:r>
            <a:endParaRPr sz="2025" baseline="28806">
              <a:latin typeface="Times New Roman"/>
              <a:cs typeface="Times New Roman"/>
            </a:endParaRPr>
          </a:p>
        </p:txBody>
      </p:sp>
      <p:grpSp>
        <p:nvGrpSpPr>
          <p:cNvPr id="81" name="object 81"/>
          <p:cNvGrpSpPr/>
          <p:nvPr/>
        </p:nvGrpSpPr>
        <p:grpSpPr>
          <a:xfrm>
            <a:off x="3257550" y="2266950"/>
            <a:ext cx="647700" cy="571500"/>
            <a:chOff x="3257550" y="2266950"/>
            <a:chExt cx="647700" cy="571500"/>
          </a:xfrm>
        </p:grpSpPr>
        <p:sp>
          <p:nvSpPr>
            <p:cNvPr id="82" name="object 82"/>
            <p:cNvSpPr/>
            <p:nvPr/>
          </p:nvSpPr>
          <p:spPr>
            <a:xfrm>
              <a:off x="3685301" y="2446001"/>
              <a:ext cx="12065" cy="12065"/>
            </a:xfrm>
            <a:custGeom>
              <a:avLst/>
              <a:gdLst/>
              <a:ahLst/>
              <a:cxnLst/>
              <a:rect l="l" t="t" r="r" b="b"/>
              <a:pathLst>
                <a:path w="12064" h="12064">
                  <a:moveTo>
                    <a:pt x="8557" y="0"/>
                  </a:moveTo>
                  <a:lnTo>
                    <a:pt x="2175" y="0"/>
                  </a:lnTo>
                  <a:lnTo>
                    <a:pt x="0" y="2140"/>
                  </a:lnTo>
                  <a:lnTo>
                    <a:pt x="0" y="5566"/>
                  </a:lnTo>
                  <a:lnTo>
                    <a:pt x="0" y="8706"/>
                  </a:lnTo>
                  <a:lnTo>
                    <a:pt x="2175" y="11846"/>
                  </a:lnTo>
                  <a:lnTo>
                    <a:pt x="8557" y="11846"/>
                  </a:lnTo>
                  <a:lnTo>
                    <a:pt x="11749" y="8706"/>
                  </a:lnTo>
                  <a:lnTo>
                    <a:pt x="11749" y="2140"/>
                  </a:lnTo>
                  <a:lnTo>
                    <a:pt x="8557" y="0"/>
                  </a:lnTo>
                  <a:close/>
                </a:path>
              </a:pathLst>
            </a:custGeom>
            <a:solidFill>
              <a:srgbClr val="000000"/>
            </a:solidFill>
          </p:spPr>
          <p:txBody>
            <a:bodyPr wrap="square" lIns="0" tIns="0" rIns="0" bIns="0" rtlCol="0"/>
            <a:lstStyle/>
            <a:p>
              <a:endParaRPr/>
            </a:p>
          </p:txBody>
        </p:sp>
        <p:sp>
          <p:nvSpPr>
            <p:cNvPr id="83" name="object 83"/>
            <p:cNvSpPr/>
            <p:nvPr/>
          </p:nvSpPr>
          <p:spPr>
            <a:xfrm>
              <a:off x="3685301" y="2446001"/>
              <a:ext cx="12065" cy="12065"/>
            </a:xfrm>
            <a:custGeom>
              <a:avLst/>
              <a:gdLst/>
              <a:ahLst/>
              <a:cxnLst/>
              <a:rect l="l" t="t" r="r" b="b"/>
              <a:pathLst>
                <a:path w="12064" h="12064">
                  <a:moveTo>
                    <a:pt x="0" y="5566"/>
                  </a:moveTo>
                  <a:lnTo>
                    <a:pt x="0" y="8706"/>
                  </a:lnTo>
                  <a:lnTo>
                    <a:pt x="2175" y="11846"/>
                  </a:lnTo>
                  <a:lnTo>
                    <a:pt x="5366" y="11846"/>
                  </a:lnTo>
                  <a:lnTo>
                    <a:pt x="8557" y="11846"/>
                  </a:lnTo>
                  <a:lnTo>
                    <a:pt x="11749" y="8706"/>
                  </a:lnTo>
                  <a:lnTo>
                    <a:pt x="11749" y="5566"/>
                  </a:lnTo>
                  <a:lnTo>
                    <a:pt x="11749" y="2140"/>
                  </a:lnTo>
                  <a:lnTo>
                    <a:pt x="8557" y="0"/>
                  </a:lnTo>
                  <a:lnTo>
                    <a:pt x="5366" y="0"/>
                  </a:lnTo>
                  <a:lnTo>
                    <a:pt x="2175" y="0"/>
                  </a:lnTo>
                  <a:lnTo>
                    <a:pt x="0" y="2140"/>
                  </a:lnTo>
                  <a:lnTo>
                    <a:pt x="0" y="5566"/>
                  </a:lnTo>
                  <a:close/>
                </a:path>
              </a:pathLst>
            </a:custGeom>
            <a:ln w="21765">
              <a:solidFill>
                <a:srgbClr val="000000"/>
              </a:solidFill>
            </a:ln>
          </p:spPr>
          <p:txBody>
            <a:bodyPr wrap="square" lIns="0" tIns="0" rIns="0" bIns="0" rtlCol="0"/>
            <a:lstStyle/>
            <a:p>
              <a:endParaRPr/>
            </a:p>
          </p:txBody>
        </p:sp>
        <p:sp>
          <p:nvSpPr>
            <p:cNvPr id="84" name="object 84"/>
            <p:cNvSpPr/>
            <p:nvPr/>
          </p:nvSpPr>
          <p:spPr>
            <a:xfrm>
              <a:off x="3276600" y="2286000"/>
              <a:ext cx="609600" cy="533400"/>
            </a:xfrm>
            <a:custGeom>
              <a:avLst/>
              <a:gdLst/>
              <a:ahLst/>
              <a:cxnLst/>
              <a:rect l="l" t="t" r="r" b="b"/>
              <a:pathLst>
                <a:path w="609600" h="533400">
                  <a:moveTo>
                    <a:pt x="0" y="266700"/>
                  </a:moveTo>
                  <a:lnTo>
                    <a:pt x="3990" y="223433"/>
                  </a:lnTo>
                  <a:lnTo>
                    <a:pt x="15544" y="182392"/>
                  </a:lnTo>
                  <a:lnTo>
                    <a:pt x="34032" y="144124"/>
                  </a:lnTo>
                  <a:lnTo>
                    <a:pt x="58826" y="109179"/>
                  </a:lnTo>
                  <a:lnTo>
                    <a:pt x="89296" y="78104"/>
                  </a:lnTo>
                  <a:lnTo>
                    <a:pt x="124815" y="51450"/>
                  </a:lnTo>
                  <a:lnTo>
                    <a:pt x="164753" y="29763"/>
                  </a:lnTo>
                  <a:lnTo>
                    <a:pt x="208483" y="13594"/>
                  </a:lnTo>
                  <a:lnTo>
                    <a:pt x="255374" y="3489"/>
                  </a:lnTo>
                  <a:lnTo>
                    <a:pt x="304800" y="0"/>
                  </a:lnTo>
                  <a:lnTo>
                    <a:pt x="354225" y="3489"/>
                  </a:lnTo>
                  <a:lnTo>
                    <a:pt x="401116" y="13594"/>
                  </a:lnTo>
                  <a:lnTo>
                    <a:pt x="444846" y="29763"/>
                  </a:lnTo>
                  <a:lnTo>
                    <a:pt x="484784" y="51450"/>
                  </a:lnTo>
                  <a:lnTo>
                    <a:pt x="520303" y="78104"/>
                  </a:lnTo>
                  <a:lnTo>
                    <a:pt x="550773" y="109179"/>
                  </a:lnTo>
                  <a:lnTo>
                    <a:pt x="575567" y="144124"/>
                  </a:lnTo>
                  <a:lnTo>
                    <a:pt x="594055" y="182392"/>
                  </a:lnTo>
                  <a:lnTo>
                    <a:pt x="605609" y="223433"/>
                  </a:lnTo>
                  <a:lnTo>
                    <a:pt x="609600" y="266700"/>
                  </a:lnTo>
                  <a:lnTo>
                    <a:pt x="605609" y="309966"/>
                  </a:lnTo>
                  <a:lnTo>
                    <a:pt x="594055" y="351007"/>
                  </a:lnTo>
                  <a:lnTo>
                    <a:pt x="575567" y="389275"/>
                  </a:lnTo>
                  <a:lnTo>
                    <a:pt x="550773" y="424220"/>
                  </a:lnTo>
                  <a:lnTo>
                    <a:pt x="520303" y="455295"/>
                  </a:lnTo>
                  <a:lnTo>
                    <a:pt x="484784" y="481949"/>
                  </a:lnTo>
                  <a:lnTo>
                    <a:pt x="444846" y="503636"/>
                  </a:lnTo>
                  <a:lnTo>
                    <a:pt x="401116" y="519805"/>
                  </a:lnTo>
                  <a:lnTo>
                    <a:pt x="354225" y="529910"/>
                  </a:lnTo>
                  <a:lnTo>
                    <a:pt x="304800" y="533400"/>
                  </a:lnTo>
                  <a:lnTo>
                    <a:pt x="255374" y="529910"/>
                  </a:lnTo>
                  <a:lnTo>
                    <a:pt x="208483" y="519805"/>
                  </a:lnTo>
                  <a:lnTo>
                    <a:pt x="164753" y="503636"/>
                  </a:lnTo>
                  <a:lnTo>
                    <a:pt x="124815" y="481949"/>
                  </a:lnTo>
                  <a:lnTo>
                    <a:pt x="89296" y="455295"/>
                  </a:lnTo>
                  <a:lnTo>
                    <a:pt x="58826" y="424220"/>
                  </a:lnTo>
                  <a:lnTo>
                    <a:pt x="34032" y="389275"/>
                  </a:lnTo>
                  <a:lnTo>
                    <a:pt x="15544" y="351007"/>
                  </a:lnTo>
                  <a:lnTo>
                    <a:pt x="3990" y="309966"/>
                  </a:lnTo>
                  <a:lnTo>
                    <a:pt x="0" y="266700"/>
                  </a:lnTo>
                  <a:close/>
                </a:path>
              </a:pathLst>
            </a:custGeom>
            <a:ln w="38100">
              <a:solidFill>
                <a:srgbClr val="FF3300"/>
              </a:solidFill>
            </a:ln>
          </p:spPr>
          <p:txBody>
            <a:bodyPr wrap="square" lIns="0" tIns="0" rIns="0" bIns="0" rtlCol="0"/>
            <a:lstStyle/>
            <a:p>
              <a:endParaRPr/>
            </a:p>
          </p:txBody>
        </p:sp>
      </p:grpSp>
      <p:sp>
        <p:nvSpPr>
          <p:cNvPr id="85" name="object 85"/>
          <p:cNvSpPr txBox="1"/>
          <p:nvPr/>
        </p:nvSpPr>
        <p:spPr>
          <a:xfrm>
            <a:off x="784090" y="5590221"/>
            <a:ext cx="901700" cy="299085"/>
          </a:xfrm>
          <a:prstGeom prst="rect">
            <a:avLst/>
          </a:prstGeom>
        </p:spPr>
        <p:txBody>
          <a:bodyPr vert="horz" wrap="square" lIns="0" tIns="12065" rIns="0" bIns="0" rtlCol="0">
            <a:spAutoFit/>
          </a:bodyPr>
          <a:lstStyle/>
          <a:p>
            <a:pPr marL="25400">
              <a:lnSpc>
                <a:spcPct val="100000"/>
              </a:lnSpc>
              <a:spcBef>
                <a:spcPts val="95"/>
              </a:spcBef>
            </a:pPr>
            <a:r>
              <a:rPr sz="1800" b="1" dirty="0">
                <a:latin typeface="Times New Roman"/>
                <a:cs typeface="Times New Roman"/>
              </a:rPr>
              <a:t>1/2</a:t>
            </a:r>
            <a:r>
              <a:rPr sz="1800" b="1" spc="25" dirty="0">
                <a:latin typeface="Times New Roman"/>
                <a:cs typeface="Times New Roman"/>
              </a:rPr>
              <a:t> </a:t>
            </a:r>
            <a:r>
              <a:rPr sz="1800" b="1" spc="-20" dirty="0">
                <a:latin typeface="Times New Roman"/>
                <a:cs typeface="Times New Roman"/>
              </a:rPr>
              <a:t>S</a:t>
            </a:r>
            <a:r>
              <a:rPr sz="2025" b="1" spc="-30" baseline="-18518" dirty="0">
                <a:latin typeface="Times New Roman"/>
                <a:cs typeface="Times New Roman"/>
              </a:rPr>
              <a:t>2</a:t>
            </a:r>
            <a:r>
              <a:rPr sz="1800" b="1" spc="-20" dirty="0">
                <a:latin typeface="Times New Roman"/>
                <a:cs typeface="Times New Roman"/>
              </a:rPr>
              <a:t>O</a:t>
            </a:r>
            <a:r>
              <a:rPr sz="2025" b="1" spc="-30" baseline="-18518" dirty="0">
                <a:latin typeface="Times New Roman"/>
                <a:cs typeface="Times New Roman"/>
              </a:rPr>
              <a:t>8</a:t>
            </a:r>
            <a:endParaRPr sz="2025" baseline="-18518">
              <a:latin typeface="Times New Roman"/>
              <a:cs typeface="Times New Roman"/>
            </a:endParaRPr>
          </a:p>
        </p:txBody>
      </p:sp>
      <p:sp>
        <p:nvSpPr>
          <p:cNvPr id="86" name="object 86"/>
          <p:cNvSpPr txBox="1"/>
          <p:nvPr/>
        </p:nvSpPr>
        <p:spPr>
          <a:xfrm>
            <a:off x="1647444" y="5561355"/>
            <a:ext cx="158115" cy="231140"/>
          </a:xfrm>
          <a:prstGeom prst="rect">
            <a:avLst/>
          </a:prstGeom>
        </p:spPr>
        <p:txBody>
          <a:bodyPr vert="horz" wrap="square" lIns="0" tIns="12065" rIns="0" bIns="0" rtlCol="0">
            <a:spAutoFit/>
          </a:bodyPr>
          <a:lstStyle/>
          <a:p>
            <a:pPr>
              <a:lnSpc>
                <a:spcPct val="100000"/>
              </a:lnSpc>
              <a:spcBef>
                <a:spcPts val="95"/>
              </a:spcBef>
            </a:pPr>
            <a:r>
              <a:rPr sz="1350" b="1" spc="-25" dirty="0">
                <a:latin typeface="Times New Roman"/>
                <a:cs typeface="Times New Roman"/>
              </a:rPr>
              <a:t>2-</a:t>
            </a:r>
            <a:endParaRPr sz="1350">
              <a:latin typeface="Times New Roman"/>
              <a:cs typeface="Times New Roman"/>
            </a:endParaRPr>
          </a:p>
        </p:txBody>
      </p:sp>
      <p:sp>
        <p:nvSpPr>
          <p:cNvPr id="87" name="object 87"/>
          <p:cNvSpPr txBox="1"/>
          <p:nvPr/>
        </p:nvSpPr>
        <p:spPr>
          <a:xfrm>
            <a:off x="1997852" y="5590221"/>
            <a:ext cx="1188720" cy="299085"/>
          </a:xfrm>
          <a:prstGeom prst="rect">
            <a:avLst/>
          </a:prstGeom>
        </p:spPr>
        <p:txBody>
          <a:bodyPr vert="horz" wrap="square" lIns="0" tIns="12065" rIns="0" bIns="0" rtlCol="0">
            <a:spAutoFit/>
          </a:bodyPr>
          <a:lstStyle/>
          <a:p>
            <a:pPr marL="25400">
              <a:lnSpc>
                <a:spcPct val="100000"/>
              </a:lnSpc>
              <a:spcBef>
                <a:spcPts val="95"/>
              </a:spcBef>
              <a:tabLst>
                <a:tab pos="560705" algn="l"/>
              </a:tabLst>
            </a:pPr>
            <a:r>
              <a:rPr sz="1800" b="1" spc="-50" dirty="0">
                <a:latin typeface="Times New Roman"/>
                <a:cs typeface="Times New Roman"/>
              </a:rPr>
              <a:t>+</a:t>
            </a:r>
            <a:r>
              <a:rPr sz="1800" b="1" dirty="0">
                <a:latin typeface="Times New Roman"/>
                <a:cs typeface="Times New Roman"/>
              </a:rPr>
              <a:t>	</a:t>
            </a:r>
            <a:r>
              <a:rPr sz="1800" b="1" spc="-20" dirty="0">
                <a:latin typeface="Times New Roman"/>
                <a:cs typeface="Times New Roman"/>
              </a:rPr>
              <a:t>HSO</a:t>
            </a:r>
            <a:r>
              <a:rPr sz="2025" b="1" spc="-30" baseline="-18518" dirty="0">
                <a:latin typeface="Times New Roman"/>
                <a:cs typeface="Times New Roman"/>
              </a:rPr>
              <a:t>3</a:t>
            </a:r>
            <a:endParaRPr sz="2025" baseline="-18518">
              <a:latin typeface="Times New Roman"/>
              <a:cs typeface="Times New Roman"/>
            </a:endParaRPr>
          </a:p>
        </p:txBody>
      </p:sp>
      <p:sp>
        <p:nvSpPr>
          <p:cNvPr id="88" name="object 88"/>
          <p:cNvSpPr txBox="1"/>
          <p:nvPr/>
        </p:nvSpPr>
        <p:spPr>
          <a:xfrm>
            <a:off x="3135419" y="5561355"/>
            <a:ext cx="71120" cy="231140"/>
          </a:xfrm>
          <a:prstGeom prst="rect">
            <a:avLst/>
          </a:prstGeom>
        </p:spPr>
        <p:txBody>
          <a:bodyPr vert="horz" wrap="square" lIns="0" tIns="12065" rIns="0" bIns="0" rtlCol="0">
            <a:spAutoFit/>
          </a:bodyPr>
          <a:lstStyle/>
          <a:p>
            <a:pPr>
              <a:lnSpc>
                <a:spcPct val="100000"/>
              </a:lnSpc>
              <a:spcBef>
                <a:spcPts val="95"/>
              </a:spcBef>
            </a:pPr>
            <a:r>
              <a:rPr sz="1350" b="1" spc="5" dirty="0">
                <a:latin typeface="Times New Roman"/>
                <a:cs typeface="Times New Roman"/>
              </a:rPr>
              <a:t>-</a:t>
            </a:r>
            <a:endParaRPr sz="1350">
              <a:latin typeface="Times New Roman"/>
              <a:cs typeface="Times New Roman"/>
            </a:endParaRPr>
          </a:p>
        </p:txBody>
      </p:sp>
      <p:grpSp>
        <p:nvGrpSpPr>
          <p:cNvPr id="89" name="object 89"/>
          <p:cNvGrpSpPr/>
          <p:nvPr/>
        </p:nvGrpSpPr>
        <p:grpSpPr>
          <a:xfrm>
            <a:off x="3406745" y="5713703"/>
            <a:ext cx="601980" cy="86995"/>
            <a:chOff x="3406745" y="5713703"/>
            <a:chExt cx="601980" cy="86995"/>
          </a:xfrm>
        </p:grpSpPr>
        <p:sp>
          <p:nvSpPr>
            <p:cNvPr id="90" name="object 90"/>
            <p:cNvSpPr/>
            <p:nvPr/>
          </p:nvSpPr>
          <p:spPr>
            <a:xfrm>
              <a:off x="3888806" y="5724815"/>
              <a:ext cx="109220" cy="64769"/>
            </a:xfrm>
            <a:custGeom>
              <a:avLst/>
              <a:gdLst/>
              <a:ahLst/>
              <a:cxnLst/>
              <a:rect l="l" t="t" r="r" b="b"/>
              <a:pathLst>
                <a:path w="109220" h="64770">
                  <a:moveTo>
                    <a:pt x="0" y="0"/>
                  </a:moveTo>
                  <a:lnTo>
                    <a:pt x="21612" y="32027"/>
                  </a:lnTo>
                  <a:lnTo>
                    <a:pt x="0" y="64411"/>
                  </a:lnTo>
                  <a:lnTo>
                    <a:pt x="108642" y="32027"/>
                  </a:lnTo>
                  <a:lnTo>
                    <a:pt x="0" y="0"/>
                  </a:lnTo>
                  <a:close/>
                </a:path>
              </a:pathLst>
            </a:custGeom>
            <a:solidFill>
              <a:srgbClr val="000000"/>
            </a:solidFill>
          </p:spPr>
          <p:txBody>
            <a:bodyPr wrap="square" lIns="0" tIns="0" rIns="0" bIns="0" rtlCol="0"/>
            <a:lstStyle/>
            <a:p>
              <a:endParaRPr/>
            </a:p>
          </p:txBody>
        </p:sp>
        <p:sp>
          <p:nvSpPr>
            <p:cNvPr id="91" name="object 91"/>
            <p:cNvSpPr/>
            <p:nvPr/>
          </p:nvSpPr>
          <p:spPr>
            <a:xfrm>
              <a:off x="3417540" y="5724815"/>
              <a:ext cx="580390" cy="64769"/>
            </a:xfrm>
            <a:custGeom>
              <a:avLst/>
              <a:gdLst/>
              <a:ahLst/>
              <a:cxnLst/>
              <a:rect l="l" t="t" r="r" b="b"/>
              <a:pathLst>
                <a:path w="580389" h="64770">
                  <a:moveTo>
                    <a:pt x="0" y="32027"/>
                  </a:moveTo>
                  <a:lnTo>
                    <a:pt x="579907" y="32027"/>
                  </a:lnTo>
                </a:path>
                <a:path w="580389" h="64770">
                  <a:moveTo>
                    <a:pt x="579907" y="32027"/>
                  </a:moveTo>
                  <a:lnTo>
                    <a:pt x="471265" y="64411"/>
                  </a:lnTo>
                  <a:lnTo>
                    <a:pt x="492878" y="32027"/>
                  </a:lnTo>
                  <a:lnTo>
                    <a:pt x="471265" y="0"/>
                  </a:lnTo>
                  <a:lnTo>
                    <a:pt x="579907" y="32027"/>
                  </a:lnTo>
                  <a:close/>
                </a:path>
              </a:pathLst>
            </a:custGeom>
            <a:ln w="21764">
              <a:solidFill>
                <a:srgbClr val="000000"/>
              </a:solidFill>
            </a:ln>
          </p:spPr>
          <p:txBody>
            <a:bodyPr wrap="square" lIns="0" tIns="0" rIns="0" bIns="0" rtlCol="0"/>
            <a:lstStyle/>
            <a:p>
              <a:endParaRPr/>
            </a:p>
          </p:txBody>
        </p:sp>
      </p:grpSp>
      <p:sp>
        <p:nvSpPr>
          <p:cNvPr id="92" name="object 92"/>
          <p:cNvSpPr txBox="1"/>
          <p:nvPr/>
        </p:nvSpPr>
        <p:spPr>
          <a:xfrm>
            <a:off x="3455091" y="5330883"/>
            <a:ext cx="494665" cy="299085"/>
          </a:xfrm>
          <a:prstGeom prst="rect">
            <a:avLst/>
          </a:prstGeom>
        </p:spPr>
        <p:txBody>
          <a:bodyPr vert="horz" wrap="square" lIns="0" tIns="12065" rIns="0" bIns="0" rtlCol="0">
            <a:spAutoFit/>
          </a:bodyPr>
          <a:lstStyle/>
          <a:p>
            <a:pPr marL="25400">
              <a:lnSpc>
                <a:spcPct val="100000"/>
              </a:lnSpc>
              <a:spcBef>
                <a:spcPts val="95"/>
              </a:spcBef>
            </a:pPr>
            <a:r>
              <a:rPr sz="2700" b="1" spc="-30" baseline="-20061" dirty="0">
                <a:latin typeface="Times New Roman"/>
                <a:cs typeface="Times New Roman"/>
              </a:rPr>
              <a:t>Fe</a:t>
            </a:r>
            <a:r>
              <a:rPr sz="1350" b="1" spc="-20" dirty="0">
                <a:latin typeface="Times New Roman"/>
                <a:cs typeface="Times New Roman"/>
              </a:rPr>
              <a:t>2+</a:t>
            </a:r>
            <a:endParaRPr sz="1350">
              <a:latin typeface="Times New Roman"/>
              <a:cs typeface="Times New Roman"/>
            </a:endParaRPr>
          </a:p>
        </p:txBody>
      </p:sp>
      <p:sp>
        <p:nvSpPr>
          <p:cNvPr id="93" name="object 93"/>
          <p:cNvSpPr txBox="1"/>
          <p:nvPr/>
        </p:nvSpPr>
        <p:spPr>
          <a:xfrm>
            <a:off x="4377316" y="5583606"/>
            <a:ext cx="459740" cy="299085"/>
          </a:xfrm>
          <a:prstGeom prst="rect">
            <a:avLst/>
          </a:prstGeom>
        </p:spPr>
        <p:txBody>
          <a:bodyPr vert="horz" wrap="square" lIns="0" tIns="12065" rIns="0" bIns="0" rtlCol="0">
            <a:spAutoFit/>
          </a:bodyPr>
          <a:lstStyle/>
          <a:p>
            <a:pPr marL="25400">
              <a:lnSpc>
                <a:spcPct val="100000"/>
              </a:lnSpc>
              <a:spcBef>
                <a:spcPts val="95"/>
              </a:spcBef>
            </a:pPr>
            <a:r>
              <a:rPr sz="1800" b="1" spc="-25" dirty="0">
                <a:latin typeface="Times New Roman"/>
                <a:cs typeface="Times New Roman"/>
              </a:rPr>
              <a:t>SO</a:t>
            </a:r>
            <a:r>
              <a:rPr sz="2025" b="1" spc="-37" baseline="-10288" dirty="0">
                <a:latin typeface="Times New Roman"/>
                <a:cs typeface="Times New Roman"/>
              </a:rPr>
              <a:t>4</a:t>
            </a:r>
            <a:endParaRPr sz="2025" baseline="-10288">
              <a:latin typeface="Times New Roman"/>
              <a:cs typeface="Times New Roman"/>
            </a:endParaRPr>
          </a:p>
        </p:txBody>
      </p:sp>
      <p:sp>
        <p:nvSpPr>
          <p:cNvPr id="94" name="object 94"/>
          <p:cNvSpPr txBox="1"/>
          <p:nvPr/>
        </p:nvSpPr>
        <p:spPr>
          <a:xfrm>
            <a:off x="4798556" y="5554733"/>
            <a:ext cx="158115" cy="231140"/>
          </a:xfrm>
          <a:prstGeom prst="rect">
            <a:avLst/>
          </a:prstGeom>
        </p:spPr>
        <p:txBody>
          <a:bodyPr vert="horz" wrap="square" lIns="0" tIns="12065" rIns="0" bIns="0" rtlCol="0">
            <a:spAutoFit/>
          </a:bodyPr>
          <a:lstStyle/>
          <a:p>
            <a:pPr>
              <a:lnSpc>
                <a:spcPct val="100000"/>
              </a:lnSpc>
              <a:spcBef>
                <a:spcPts val="95"/>
              </a:spcBef>
            </a:pPr>
            <a:r>
              <a:rPr sz="1350" b="1" spc="-25" dirty="0">
                <a:latin typeface="Times New Roman"/>
                <a:cs typeface="Times New Roman"/>
              </a:rPr>
              <a:t>2</a:t>
            </a:r>
            <a:r>
              <a:rPr sz="2025" b="1" spc="-37" baseline="2057" dirty="0">
                <a:latin typeface="Times New Roman"/>
                <a:cs typeface="Times New Roman"/>
              </a:rPr>
              <a:t>-</a:t>
            </a:r>
            <a:endParaRPr sz="2025" baseline="2057">
              <a:latin typeface="Times New Roman"/>
              <a:cs typeface="Times New Roman"/>
            </a:endParaRPr>
          </a:p>
        </p:txBody>
      </p:sp>
      <p:sp>
        <p:nvSpPr>
          <p:cNvPr id="95" name="object 95"/>
          <p:cNvSpPr txBox="1"/>
          <p:nvPr/>
        </p:nvSpPr>
        <p:spPr>
          <a:xfrm>
            <a:off x="5264003" y="5583606"/>
            <a:ext cx="1003300" cy="299085"/>
          </a:xfrm>
          <a:prstGeom prst="rect">
            <a:avLst/>
          </a:prstGeom>
        </p:spPr>
        <p:txBody>
          <a:bodyPr vert="horz" wrap="square" lIns="0" tIns="12065" rIns="0" bIns="0" rtlCol="0">
            <a:spAutoFit/>
          </a:bodyPr>
          <a:lstStyle/>
          <a:p>
            <a:pPr marL="25400">
              <a:lnSpc>
                <a:spcPct val="100000"/>
              </a:lnSpc>
              <a:spcBef>
                <a:spcPts val="95"/>
              </a:spcBef>
              <a:tabLst>
                <a:tab pos="387985" algn="l"/>
              </a:tabLst>
            </a:pPr>
            <a:r>
              <a:rPr sz="1800" b="1" spc="-50" dirty="0">
                <a:latin typeface="Times New Roman"/>
                <a:cs typeface="Times New Roman"/>
              </a:rPr>
              <a:t>+</a:t>
            </a:r>
            <a:r>
              <a:rPr sz="1800" b="1" dirty="0">
                <a:latin typeface="Times New Roman"/>
                <a:cs typeface="Times New Roman"/>
              </a:rPr>
              <a:t>	</a:t>
            </a:r>
            <a:r>
              <a:rPr sz="1800" b="1" spc="-20" dirty="0">
                <a:latin typeface="Times New Roman"/>
                <a:cs typeface="Times New Roman"/>
              </a:rPr>
              <a:t>HSO</a:t>
            </a:r>
            <a:r>
              <a:rPr sz="2025" b="1" spc="-30" baseline="-10288" dirty="0">
                <a:latin typeface="Times New Roman"/>
                <a:cs typeface="Times New Roman"/>
              </a:rPr>
              <a:t>3</a:t>
            </a:r>
            <a:endParaRPr sz="2025" baseline="-10288">
              <a:latin typeface="Times New Roman"/>
              <a:cs typeface="Times New Roman"/>
            </a:endParaRPr>
          </a:p>
        </p:txBody>
      </p:sp>
      <p:grpSp>
        <p:nvGrpSpPr>
          <p:cNvPr id="96" name="object 96"/>
          <p:cNvGrpSpPr/>
          <p:nvPr/>
        </p:nvGrpSpPr>
        <p:grpSpPr>
          <a:xfrm>
            <a:off x="676173" y="5176392"/>
            <a:ext cx="5852795" cy="1014730"/>
            <a:chOff x="676173" y="5176392"/>
            <a:chExt cx="5852795" cy="1014730"/>
          </a:xfrm>
        </p:grpSpPr>
        <p:sp>
          <p:nvSpPr>
            <p:cNvPr id="97" name="object 97"/>
            <p:cNvSpPr/>
            <p:nvPr/>
          </p:nvSpPr>
          <p:spPr>
            <a:xfrm>
              <a:off x="6002466" y="5617957"/>
              <a:ext cx="12065" cy="12065"/>
            </a:xfrm>
            <a:custGeom>
              <a:avLst/>
              <a:gdLst/>
              <a:ahLst/>
              <a:cxnLst/>
              <a:rect l="l" t="t" r="r" b="b"/>
              <a:pathLst>
                <a:path w="12064" h="12064">
                  <a:moveTo>
                    <a:pt x="8848" y="0"/>
                  </a:moveTo>
                  <a:lnTo>
                    <a:pt x="2175" y="0"/>
                  </a:lnTo>
                  <a:lnTo>
                    <a:pt x="0" y="2083"/>
                  </a:lnTo>
                  <a:lnTo>
                    <a:pt x="0" y="5223"/>
                  </a:lnTo>
                  <a:lnTo>
                    <a:pt x="0" y="8349"/>
                  </a:lnTo>
                  <a:lnTo>
                    <a:pt x="2175" y="11831"/>
                  </a:lnTo>
                  <a:lnTo>
                    <a:pt x="8848" y="11831"/>
                  </a:lnTo>
                  <a:lnTo>
                    <a:pt x="12039" y="8349"/>
                  </a:lnTo>
                  <a:lnTo>
                    <a:pt x="12039" y="2083"/>
                  </a:lnTo>
                  <a:lnTo>
                    <a:pt x="8848" y="0"/>
                  </a:lnTo>
                  <a:close/>
                </a:path>
              </a:pathLst>
            </a:custGeom>
            <a:solidFill>
              <a:srgbClr val="000000"/>
            </a:solidFill>
          </p:spPr>
          <p:txBody>
            <a:bodyPr wrap="square" lIns="0" tIns="0" rIns="0" bIns="0" rtlCol="0"/>
            <a:lstStyle/>
            <a:p>
              <a:endParaRPr/>
            </a:p>
          </p:txBody>
        </p:sp>
        <p:sp>
          <p:nvSpPr>
            <p:cNvPr id="98" name="object 98"/>
            <p:cNvSpPr/>
            <p:nvPr/>
          </p:nvSpPr>
          <p:spPr>
            <a:xfrm>
              <a:off x="6002466" y="5617957"/>
              <a:ext cx="12065" cy="12065"/>
            </a:xfrm>
            <a:custGeom>
              <a:avLst/>
              <a:gdLst/>
              <a:ahLst/>
              <a:cxnLst/>
              <a:rect l="l" t="t" r="r" b="b"/>
              <a:pathLst>
                <a:path w="12064" h="12064">
                  <a:moveTo>
                    <a:pt x="0" y="5223"/>
                  </a:moveTo>
                  <a:lnTo>
                    <a:pt x="0" y="8349"/>
                  </a:lnTo>
                  <a:lnTo>
                    <a:pt x="2175" y="11831"/>
                  </a:lnTo>
                  <a:lnTo>
                    <a:pt x="5366" y="11831"/>
                  </a:lnTo>
                  <a:lnTo>
                    <a:pt x="8848" y="11831"/>
                  </a:lnTo>
                  <a:lnTo>
                    <a:pt x="12039" y="8349"/>
                  </a:lnTo>
                  <a:lnTo>
                    <a:pt x="12039" y="5223"/>
                  </a:lnTo>
                  <a:lnTo>
                    <a:pt x="12039" y="2083"/>
                  </a:lnTo>
                  <a:lnTo>
                    <a:pt x="8848" y="0"/>
                  </a:lnTo>
                  <a:lnTo>
                    <a:pt x="5366" y="0"/>
                  </a:lnTo>
                  <a:lnTo>
                    <a:pt x="2175" y="0"/>
                  </a:lnTo>
                  <a:lnTo>
                    <a:pt x="0" y="2083"/>
                  </a:lnTo>
                  <a:lnTo>
                    <a:pt x="0" y="5223"/>
                  </a:lnTo>
                  <a:close/>
                </a:path>
              </a:pathLst>
            </a:custGeom>
            <a:ln w="21761">
              <a:solidFill>
                <a:srgbClr val="000000"/>
              </a:solidFill>
            </a:ln>
          </p:spPr>
          <p:txBody>
            <a:bodyPr wrap="square" lIns="0" tIns="0" rIns="0" bIns="0" rtlCol="0"/>
            <a:lstStyle/>
            <a:p>
              <a:endParaRPr/>
            </a:p>
          </p:txBody>
        </p:sp>
        <p:sp>
          <p:nvSpPr>
            <p:cNvPr id="99" name="object 99"/>
            <p:cNvSpPr/>
            <p:nvPr/>
          </p:nvSpPr>
          <p:spPr>
            <a:xfrm>
              <a:off x="688873" y="5373217"/>
              <a:ext cx="5827395" cy="805180"/>
            </a:xfrm>
            <a:custGeom>
              <a:avLst/>
              <a:gdLst/>
              <a:ahLst/>
              <a:cxnLst/>
              <a:rect l="l" t="t" r="r" b="b"/>
              <a:pathLst>
                <a:path w="5827395" h="805179">
                  <a:moveTo>
                    <a:pt x="0" y="804659"/>
                  </a:moveTo>
                  <a:lnTo>
                    <a:pt x="5827395" y="804659"/>
                  </a:lnTo>
                  <a:lnTo>
                    <a:pt x="5827395" y="0"/>
                  </a:lnTo>
                  <a:lnTo>
                    <a:pt x="0" y="0"/>
                  </a:lnTo>
                  <a:lnTo>
                    <a:pt x="0" y="804659"/>
                  </a:lnTo>
                  <a:close/>
                </a:path>
              </a:pathLst>
            </a:custGeom>
            <a:ln w="25399">
              <a:solidFill>
                <a:srgbClr val="FF0000"/>
              </a:solidFill>
            </a:ln>
          </p:spPr>
          <p:txBody>
            <a:bodyPr wrap="square" lIns="0" tIns="0" rIns="0" bIns="0" rtlCol="0"/>
            <a:lstStyle/>
            <a:p>
              <a:endParaRPr/>
            </a:p>
          </p:txBody>
        </p:sp>
        <p:sp>
          <p:nvSpPr>
            <p:cNvPr id="100" name="object 100"/>
            <p:cNvSpPr/>
            <p:nvPr/>
          </p:nvSpPr>
          <p:spPr>
            <a:xfrm>
              <a:off x="3635883" y="5189092"/>
              <a:ext cx="419100" cy="144145"/>
            </a:xfrm>
            <a:custGeom>
              <a:avLst/>
              <a:gdLst/>
              <a:ahLst/>
              <a:cxnLst/>
              <a:rect l="l" t="t" r="r" b="b"/>
              <a:pathLst>
                <a:path w="419100" h="144145">
                  <a:moveTo>
                    <a:pt x="314325" y="0"/>
                  </a:moveTo>
                  <a:lnTo>
                    <a:pt x="104775" y="0"/>
                  </a:lnTo>
                  <a:lnTo>
                    <a:pt x="104775" y="72008"/>
                  </a:lnTo>
                  <a:lnTo>
                    <a:pt x="0" y="72008"/>
                  </a:lnTo>
                  <a:lnTo>
                    <a:pt x="209550" y="144017"/>
                  </a:lnTo>
                  <a:lnTo>
                    <a:pt x="419100" y="72008"/>
                  </a:lnTo>
                  <a:lnTo>
                    <a:pt x="314325" y="72008"/>
                  </a:lnTo>
                  <a:lnTo>
                    <a:pt x="314325" y="0"/>
                  </a:lnTo>
                  <a:close/>
                </a:path>
              </a:pathLst>
            </a:custGeom>
            <a:solidFill>
              <a:srgbClr val="FF0000"/>
            </a:solidFill>
          </p:spPr>
          <p:txBody>
            <a:bodyPr wrap="square" lIns="0" tIns="0" rIns="0" bIns="0" rtlCol="0"/>
            <a:lstStyle/>
            <a:p>
              <a:endParaRPr/>
            </a:p>
          </p:txBody>
        </p:sp>
        <p:sp>
          <p:nvSpPr>
            <p:cNvPr id="101" name="object 101"/>
            <p:cNvSpPr/>
            <p:nvPr/>
          </p:nvSpPr>
          <p:spPr>
            <a:xfrm>
              <a:off x="3635883" y="5189092"/>
              <a:ext cx="419100" cy="144145"/>
            </a:xfrm>
            <a:custGeom>
              <a:avLst/>
              <a:gdLst/>
              <a:ahLst/>
              <a:cxnLst/>
              <a:rect l="l" t="t" r="r" b="b"/>
              <a:pathLst>
                <a:path w="419100" h="144145">
                  <a:moveTo>
                    <a:pt x="0" y="72008"/>
                  </a:moveTo>
                  <a:lnTo>
                    <a:pt x="104775" y="72008"/>
                  </a:lnTo>
                  <a:lnTo>
                    <a:pt x="104775" y="0"/>
                  </a:lnTo>
                  <a:lnTo>
                    <a:pt x="314325" y="0"/>
                  </a:lnTo>
                  <a:lnTo>
                    <a:pt x="314325" y="72008"/>
                  </a:lnTo>
                  <a:lnTo>
                    <a:pt x="419100" y="72008"/>
                  </a:lnTo>
                  <a:lnTo>
                    <a:pt x="209550" y="144017"/>
                  </a:lnTo>
                  <a:lnTo>
                    <a:pt x="0" y="72008"/>
                  </a:lnTo>
                  <a:close/>
                </a:path>
              </a:pathLst>
            </a:custGeom>
            <a:ln w="25400">
              <a:solidFill>
                <a:srgbClr val="FF0000"/>
              </a:solidFill>
            </a:ln>
          </p:spPr>
          <p:txBody>
            <a:bodyPr wrap="square" lIns="0" tIns="0" rIns="0" bIns="0" rtlCol="0"/>
            <a:lstStyle/>
            <a:p>
              <a:endParaRPr/>
            </a:p>
          </p:txBody>
        </p:sp>
      </p:grpSp>
      <p:sp>
        <p:nvSpPr>
          <p:cNvPr id="102" name="object 102"/>
          <p:cNvSpPr/>
          <p:nvPr/>
        </p:nvSpPr>
        <p:spPr>
          <a:xfrm>
            <a:off x="6934200" y="2133600"/>
            <a:ext cx="152400" cy="1981200"/>
          </a:xfrm>
          <a:custGeom>
            <a:avLst/>
            <a:gdLst/>
            <a:ahLst/>
            <a:cxnLst/>
            <a:rect l="l" t="t" r="r" b="b"/>
            <a:pathLst>
              <a:path w="152400" h="1981200">
                <a:moveTo>
                  <a:pt x="0" y="0"/>
                </a:moveTo>
                <a:lnTo>
                  <a:pt x="29640" y="12973"/>
                </a:lnTo>
                <a:lnTo>
                  <a:pt x="53863" y="48355"/>
                </a:lnTo>
                <a:lnTo>
                  <a:pt x="70205" y="100834"/>
                </a:lnTo>
                <a:lnTo>
                  <a:pt x="76200" y="165100"/>
                </a:lnTo>
                <a:lnTo>
                  <a:pt x="76200" y="825500"/>
                </a:lnTo>
                <a:lnTo>
                  <a:pt x="82194" y="889765"/>
                </a:lnTo>
                <a:lnTo>
                  <a:pt x="98536" y="942244"/>
                </a:lnTo>
                <a:lnTo>
                  <a:pt x="122759" y="977626"/>
                </a:lnTo>
                <a:lnTo>
                  <a:pt x="152400" y="990600"/>
                </a:lnTo>
                <a:lnTo>
                  <a:pt x="122759" y="1003573"/>
                </a:lnTo>
                <a:lnTo>
                  <a:pt x="98536" y="1038955"/>
                </a:lnTo>
                <a:lnTo>
                  <a:pt x="82194" y="1091434"/>
                </a:lnTo>
                <a:lnTo>
                  <a:pt x="76200" y="1155700"/>
                </a:lnTo>
                <a:lnTo>
                  <a:pt x="76200" y="1816100"/>
                </a:lnTo>
                <a:lnTo>
                  <a:pt x="70205" y="1880365"/>
                </a:lnTo>
                <a:lnTo>
                  <a:pt x="53863" y="1932844"/>
                </a:lnTo>
                <a:lnTo>
                  <a:pt x="29640" y="1968226"/>
                </a:lnTo>
                <a:lnTo>
                  <a:pt x="0" y="1981200"/>
                </a:lnTo>
              </a:path>
            </a:pathLst>
          </a:custGeom>
          <a:ln w="9525">
            <a:solidFill>
              <a:srgbClr val="000000"/>
            </a:solidFill>
          </a:ln>
        </p:spPr>
        <p:txBody>
          <a:bodyPr wrap="square" lIns="0" tIns="0" rIns="0" bIns="0" rtlCol="0"/>
          <a:lstStyle/>
          <a:p>
            <a:endParaRPr/>
          </a:p>
        </p:txBody>
      </p:sp>
      <p:sp>
        <p:nvSpPr>
          <p:cNvPr id="103" name="object 103"/>
          <p:cNvSpPr txBox="1"/>
          <p:nvPr/>
        </p:nvSpPr>
        <p:spPr>
          <a:xfrm>
            <a:off x="6415314" y="1319972"/>
            <a:ext cx="2625539" cy="628377"/>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Calibri"/>
                <a:cs typeface="Calibri"/>
              </a:rPr>
              <a:t>2 </a:t>
            </a:r>
            <a:r>
              <a:rPr sz="2000" spc="-10" dirty="0">
                <a:latin typeface="Calibri"/>
                <a:cs typeface="Calibri"/>
              </a:rPr>
              <a:t>radicali </a:t>
            </a:r>
            <a:r>
              <a:rPr sz="2000" spc="-10" dirty="0" err="1">
                <a:latin typeface="Calibri"/>
                <a:cs typeface="Calibri"/>
              </a:rPr>
              <a:t>prodotti</a:t>
            </a:r>
            <a:r>
              <a:rPr sz="2000" spc="-10" dirty="0">
                <a:latin typeface="Calibri"/>
                <a:cs typeface="Calibri"/>
              </a:rPr>
              <a:t> </a:t>
            </a:r>
            <a:r>
              <a:rPr sz="2000" spc="-10" dirty="0" err="1">
                <a:latin typeface="Calibri"/>
                <a:cs typeface="Calibri"/>
              </a:rPr>
              <a:t>contemporaneamente</a:t>
            </a:r>
            <a:endParaRPr sz="2000" dirty="0">
              <a:latin typeface="Calibri"/>
              <a:cs typeface="Calibri"/>
            </a:endParaRPr>
          </a:p>
        </p:txBody>
      </p:sp>
      <p:sp>
        <p:nvSpPr>
          <p:cNvPr id="104" name="object 104"/>
          <p:cNvSpPr txBox="1"/>
          <p:nvPr/>
        </p:nvSpPr>
        <p:spPr>
          <a:xfrm>
            <a:off x="7452359" y="3581400"/>
            <a:ext cx="762000" cy="384175"/>
          </a:xfrm>
          <a:prstGeom prst="rect">
            <a:avLst/>
          </a:prstGeom>
          <a:ln w="25400">
            <a:solidFill>
              <a:srgbClr val="FF0000"/>
            </a:solidFill>
          </a:ln>
        </p:spPr>
        <p:txBody>
          <a:bodyPr vert="horz" wrap="square" lIns="0" tIns="46355" rIns="0" bIns="0" rtlCol="0">
            <a:spAutoFit/>
          </a:bodyPr>
          <a:lstStyle/>
          <a:p>
            <a:pPr marL="83185">
              <a:lnSpc>
                <a:spcPct val="100000"/>
              </a:lnSpc>
              <a:spcBef>
                <a:spcPts val="365"/>
              </a:spcBef>
            </a:pPr>
            <a:r>
              <a:rPr sz="1800" i="1" dirty="0">
                <a:latin typeface="Calibri"/>
                <a:cs typeface="Calibri"/>
              </a:rPr>
              <a:t>f</a:t>
            </a:r>
            <a:r>
              <a:rPr sz="1800" i="1" spc="15" dirty="0">
                <a:latin typeface="Calibri"/>
                <a:cs typeface="Calibri"/>
              </a:rPr>
              <a:t> </a:t>
            </a:r>
            <a:r>
              <a:rPr sz="1800" spc="-10" dirty="0">
                <a:latin typeface="Calibri"/>
                <a:cs typeface="Calibri"/>
              </a:rPr>
              <a:t>basso</a:t>
            </a:r>
            <a:endParaRPr sz="1800">
              <a:latin typeface="Calibri"/>
              <a:cs typeface="Calibri"/>
            </a:endParaRPr>
          </a:p>
        </p:txBody>
      </p:sp>
      <p:sp>
        <p:nvSpPr>
          <p:cNvPr id="105" name="object 105"/>
          <p:cNvSpPr txBox="1"/>
          <p:nvPr/>
        </p:nvSpPr>
        <p:spPr>
          <a:xfrm>
            <a:off x="6844663" y="5333814"/>
            <a:ext cx="1977391" cy="320601"/>
          </a:xfrm>
          <a:prstGeom prst="rect">
            <a:avLst/>
          </a:prstGeom>
        </p:spPr>
        <p:txBody>
          <a:bodyPr vert="horz" wrap="square" lIns="0" tIns="12700" rIns="0" bIns="0" rtlCol="0">
            <a:spAutoFit/>
          </a:bodyPr>
          <a:lstStyle/>
          <a:p>
            <a:pPr marL="12700">
              <a:lnSpc>
                <a:spcPct val="100000"/>
              </a:lnSpc>
              <a:spcBef>
                <a:spcPts val="100"/>
              </a:spcBef>
            </a:pPr>
            <a:r>
              <a:rPr sz="2000" dirty="0">
                <a:latin typeface="Calibri"/>
                <a:cs typeface="Calibri"/>
              </a:rPr>
              <a:t>1</a:t>
            </a:r>
            <a:r>
              <a:rPr sz="2000" spc="-10" dirty="0">
                <a:latin typeface="Calibri"/>
                <a:cs typeface="Calibri"/>
              </a:rPr>
              <a:t> </a:t>
            </a:r>
            <a:r>
              <a:rPr sz="2000" dirty="0">
                <a:latin typeface="Calibri"/>
                <a:cs typeface="Calibri"/>
              </a:rPr>
              <a:t>solo </a:t>
            </a:r>
            <a:r>
              <a:rPr sz="2000" spc="-10" dirty="0">
                <a:latin typeface="Calibri"/>
                <a:cs typeface="Calibri"/>
              </a:rPr>
              <a:t>radicale</a:t>
            </a:r>
            <a:endParaRPr sz="2000" dirty="0">
              <a:latin typeface="Calibri"/>
              <a:cs typeface="Calibri"/>
            </a:endParaRPr>
          </a:p>
        </p:txBody>
      </p:sp>
      <p:sp>
        <p:nvSpPr>
          <p:cNvPr id="106" name="object 106"/>
          <p:cNvSpPr txBox="1"/>
          <p:nvPr/>
        </p:nvSpPr>
        <p:spPr>
          <a:xfrm>
            <a:off x="1847976" y="3215386"/>
            <a:ext cx="1002665" cy="452755"/>
          </a:xfrm>
          <a:prstGeom prst="rect">
            <a:avLst/>
          </a:prstGeom>
        </p:spPr>
        <p:txBody>
          <a:bodyPr vert="horz" wrap="square" lIns="0" tIns="13335" rIns="0" bIns="0" rtlCol="0">
            <a:spAutoFit/>
          </a:bodyPr>
          <a:lstStyle/>
          <a:p>
            <a:pPr>
              <a:lnSpc>
                <a:spcPct val="100000"/>
              </a:lnSpc>
              <a:spcBef>
                <a:spcPts val="105"/>
              </a:spcBef>
            </a:pPr>
            <a:r>
              <a:rPr sz="1400" b="1" spc="-10" dirty="0">
                <a:latin typeface="Calibri"/>
                <a:cs typeface="Calibri"/>
              </a:rPr>
              <a:t>Metabisolfito </a:t>
            </a:r>
            <a:r>
              <a:rPr sz="1400" b="1" dirty="0">
                <a:latin typeface="Calibri"/>
                <a:cs typeface="Calibri"/>
              </a:rPr>
              <a:t>di</a:t>
            </a:r>
            <a:r>
              <a:rPr sz="1400" b="1" spc="-5" dirty="0">
                <a:latin typeface="Calibri"/>
                <a:cs typeface="Calibri"/>
              </a:rPr>
              <a:t> </a:t>
            </a:r>
            <a:r>
              <a:rPr sz="1400" b="1" spc="-10" dirty="0">
                <a:latin typeface="Calibri"/>
                <a:cs typeface="Calibri"/>
              </a:rPr>
              <a:t>potassio</a:t>
            </a:r>
            <a:endParaRPr sz="140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66800" y="685801"/>
            <a:ext cx="6443471" cy="3411368"/>
          </a:xfrm>
          <a:prstGeom prst="rect">
            <a:avLst/>
          </a:prstGeom>
        </p:spPr>
      </p:pic>
      <p:sp>
        <p:nvSpPr>
          <p:cNvPr id="3" name="object 3"/>
          <p:cNvSpPr txBox="1"/>
          <p:nvPr/>
        </p:nvSpPr>
        <p:spPr>
          <a:xfrm>
            <a:off x="2905570" y="4343400"/>
            <a:ext cx="6201440" cy="320601"/>
          </a:xfrm>
          <a:prstGeom prst="rect">
            <a:avLst/>
          </a:prstGeom>
        </p:spPr>
        <p:txBody>
          <a:bodyPr vert="horz" wrap="square" lIns="0" tIns="12700" rIns="0" bIns="0" rtlCol="0">
            <a:spAutoFit/>
          </a:bodyPr>
          <a:lstStyle/>
          <a:p>
            <a:pPr marL="12700" marR="5080">
              <a:lnSpc>
                <a:spcPct val="100000"/>
              </a:lnSpc>
              <a:spcBef>
                <a:spcPts val="100"/>
              </a:spcBef>
            </a:pPr>
            <a:r>
              <a:rPr sz="2000" b="1" spc="-10" dirty="0">
                <a:solidFill>
                  <a:srgbClr val="FF0000"/>
                </a:solidFill>
                <a:latin typeface="Times New Roman"/>
                <a:cs typeface="Times New Roman"/>
              </a:rPr>
              <a:t>Approssimazione</a:t>
            </a:r>
            <a:r>
              <a:rPr sz="2000" b="1" spc="-5" dirty="0">
                <a:solidFill>
                  <a:srgbClr val="FF0000"/>
                </a:solidFill>
                <a:latin typeface="Times New Roman"/>
                <a:cs typeface="Times New Roman"/>
              </a:rPr>
              <a:t> </a:t>
            </a:r>
            <a:r>
              <a:rPr sz="2000" b="1" dirty="0">
                <a:solidFill>
                  <a:srgbClr val="FF0000"/>
                </a:solidFill>
                <a:latin typeface="Times New Roman"/>
                <a:cs typeface="Times New Roman"/>
              </a:rPr>
              <a:t>dello</a:t>
            </a:r>
            <a:r>
              <a:rPr sz="2000" b="1" spc="5" dirty="0">
                <a:solidFill>
                  <a:srgbClr val="FF0000"/>
                </a:solidFill>
                <a:latin typeface="Times New Roman"/>
                <a:cs typeface="Times New Roman"/>
              </a:rPr>
              <a:t> </a:t>
            </a:r>
            <a:r>
              <a:rPr sz="2000" b="1" spc="-10" dirty="0">
                <a:solidFill>
                  <a:srgbClr val="FF0000"/>
                </a:solidFill>
                <a:latin typeface="Times New Roman"/>
                <a:cs typeface="Times New Roman"/>
              </a:rPr>
              <a:t>Stato </a:t>
            </a:r>
            <a:r>
              <a:rPr sz="2000" b="1" dirty="0">
                <a:solidFill>
                  <a:srgbClr val="FF0000"/>
                </a:solidFill>
                <a:latin typeface="Times New Roman"/>
                <a:cs typeface="Times New Roman"/>
              </a:rPr>
              <a:t>Quasi</a:t>
            </a:r>
            <a:r>
              <a:rPr sz="2000" b="1" spc="-40" dirty="0">
                <a:solidFill>
                  <a:srgbClr val="FF0000"/>
                </a:solidFill>
                <a:latin typeface="Times New Roman"/>
                <a:cs typeface="Times New Roman"/>
              </a:rPr>
              <a:t> </a:t>
            </a:r>
            <a:r>
              <a:rPr sz="2000" b="1" dirty="0">
                <a:solidFill>
                  <a:srgbClr val="FF0000"/>
                </a:solidFill>
                <a:latin typeface="Times New Roman"/>
                <a:cs typeface="Times New Roman"/>
              </a:rPr>
              <a:t>Stazionario</a:t>
            </a:r>
            <a:r>
              <a:rPr sz="2000" b="1" spc="-40" dirty="0">
                <a:solidFill>
                  <a:srgbClr val="FF0000"/>
                </a:solidFill>
                <a:latin typeface="Times New Roman"/>
                <a:cs typeface="Times New Roman"/>
              </a:rPr>
              <a:t> </a:t>
            </a:r>
            <a:r>
              <a:rPr sz="2000" b="1" spc="-10" dirty="0">
                <a:solidFill>
                  <a:srgbClr val="FF0000"/>
                </a:solidFill>
                <a:latin typeface="Times New Roman"/>
                <a:cs typeface="Times New Roman"/>
              </a:rPr>
              <a:t>(QSSA)</a:t>
            </a:r>
            <a:endParaRPr sz="2000" dirty="0">
              <a:latin typeface="Times New Roman"/>
              <a:cs typeface="Times New Roman"/>
            </a:endParaRPr>
          </a:p>
        </p:txBody>
      </p:sp>
      <p:sp>
        <p:nvSpPr>
          <p:cNvPr id="4" name="object 4"/>
          <p:cNvSpPr txBox="1"/>
          <p:nvPr/>
        </p:nvSpPr>
        <p:spPr>
          <a:xfrm>
            <a:off x="1736239" y="5334000"/>
            <a:ext cx="2520315" cy="648335"/>
          </a:xfrm>
          <a:prstGeom prst="rect">
            <a:avLst/>
          </a:prstGeom>
          <a:ln w="25400">
            <a:solidFill>
              <a:srgbClr val="FF0000"/>
            </a:solidFill>
          </a:ln>
        </p:spPr>
        <p:txBody>
          <a:bodyPr vert="horz" wrap="square" lIns="0" tIns="111125" rIns="0" bIns="0" rtlCol="0">
            <a:spAutoFit/>
          </a:bodyPr>
          <a:lstStyle/>
          <a:p>
            <a:pPr marL="163830">
              <a:lnSpc>
                <a:spcPct val="100000"/>
              </a:lnSpc>
              <a:spcBef>
                <a:spcPts val="875"/>
              </a:spcBef>
            </a:pPr>
            <a:r>
              <a:rPr sz="1800" b="1" dirty="0">
                <a:latin typeface="Times New Roman"/>
                <a:cs typeface="Times New Roman"/>
              </a:rPr>
              <a:t>[R</a:t>
            </a:r>
            <a:r>
              <a:rPr sz="1800" b="1" baseline="25462" dirty="0">
                <a:latin typeface="Symbol"/>
                <a:cs typeface="Symbol"/>
              </a:rPr>
              <a:t></a:t>
            </a:r>
            <a:r>
              <a:rPr sz="1800" b="1" dirty="0">
                <a:latin typeface="Times New Roman"/>
                <a:cs typeface="Times New Roman"/>
              </a:rPr>
              <a:t>]=2</a:t>
            </a:r>
            <a:r>
              <a:rPr sz="1800" b="1" spc="-35" dirty="0">
                <a:latin typeface="Times New Roman"/>
                <a:cs typeface="Times New Roman"/>
              </a:rPr>
              <a:t> </a:t>
            </a:r>
            <a:r>
              <a:rPr sz="1800" b="1" dirty="0">
                <a:latin typeface="Times New Roman"/>
                <a:cs typeface="Times New Roman"/>
              </a:rPr>
              <a:t>f</a:t>
            </a:r>
            <a:r>
              <a:rPr sz="1800" b="1" spc="-20" dirty="0">
                <a:latin typeface="Times New Roman"/>
                <a:cs typeface="Times New Roman"/>
              </a:rPr>
              <a:t> </a:t>
            </a:r>
            <a:r>
              <a:rPr sz="1800" b="1" dirty="0">
                <a:latin typeface="Times New Roman"/>
                <a:cs typeface="Times New Roman"/>
              </a:rPr>
              <a:t>k</a:t>
            </a:r>
            <a:r>
              <a:rPr sz="1800" b="1" baseline="-20833" dirty="0">
                <a:latin typeface="Times New Roman"/>
                <a:cs typeface="Times New Roman"/>
              </a:rPr>
              <a:t>d</a:t>
            </a:r>
            <a:r>
              <a:rPr sz="1800" b="1" spc="187" baseline="-20833" dirty="0">
                <a:latin typeface="Times New Roman"/>
                <a:cs typeface="Times New Roman"/>
              </a:rPr>
              <a:t> </a:t>
            </a:r>
            <a:r>
              <a:rPr sz="1800" b="1" dirty="0">
                <a:latin typeface="Times New Roman"/>
                <a:cs typeface="Times New Roman"/>
              </a:rPr>
              <a:t>[I]</a:t>
            </a:r>
            <a:r>
              <a:rPr sz="1800" b="1" spc="-30" dirty="0">
                <a:latin typeface="Times New Roman"/>
                <a:cs typeface="Times New Roman"/>
              </a:rPr>
              <a:t> </a:t>
            </a:r>
            <a:r>
              <a:rPr sz="1800" b="1" dirty="0">
                <a:latin typeface="Times New Roman"/>
                <a:cs typeface="Times New Roman"/>
              </a:rPr>
              <a:t>/</a:t>
            </a:r>
            <a:r>
              <a:rPr sz="1800" b="1" spc="-15" dirty="0">
                <a:latin typeface="Times New Roman"/>
                <a:cs typeface="Times New Roman"/>
              </a:rPr>
              <a:t> </a:t>
            </a:r>
            <a:r>
              <a:rPr sz="1800" b="1" spc="-10" dirty="0">
                <a:latin typeface="Times New Roman"/>
                <a:cs typeface="Times New Roman"/>
              </a:rPr>
              <a:t>k</a:t>
            </a:r>
            <a:r>
              <a:rPr sz="1800" b="1" spc="-15" baseline="-20833" dirty="0">
                <a:latin typeface="Times New Roman"/>
                <a:cs typeface="Times New Roman"/>
              </a:rPr>
              <a:t>i</a:t>
            </a:r>
            <a:r>
              <a:rPr sz="1800" b="1" spc="-10" dirty="0">
                <a:latin typeface="Times New Roman"/>
                <a:cs typeface="Times New Roman"/>
              </a:rPr>
              <a:t>[M]</a:t>
            </a:r>
            <a:endParaRPr sz="1800">
              <a:latin typeface="Times New Roman"/>
              <a:cs typeface="Times New Roman"/>
            </a:endParaRPr>
          </a:p>
        </p:txBody>
      </p:sp>
      <p:pic>
        <p:nvPicPr>
          <p:cNvPr id="5" name="object 5"/>
          <p:cNvPicPr/>
          <p:nvPr/>
        </p:nvPicPr>
        <p:blipFill>
          <a:blip r:embed="rId3" cstate="print"/>
          <a:stretch>
            <a:fillRect/>
          </a:stretch>
        </p:blipFill>
        <p:spPr>
          <a:xfrm>
            <a:off x="7510271" y="111252"/>
            <a:ext cx="1200150" cy="342900"/>
          </a:xfrm>
          <a:prstGeom prst="rect">
            <a:avLst/>
          </a:prstGeom>
        </p:spPr>
      </p:pic>
      <p:pic>
        <p:nvPicPr>
          <p:cNvPr id="6" name="object 6"/>
          <p:cNvPicPr/>
          <p:nvPr/>
        </p:nvPicPr>
        <p:blipFill>
          <a:blip r:embed="rId4" cstate="print"/>
          <a:stretch>
            <a:fillRect/>
          </a:stretch>
        </p:blipFill>
        <p:spPr>
          <a:xfrm>
            <a:off x="7148321" y="558419"/>
            <a:ext cx="1600200" cy="61912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3400" y="533400"/>
            <a:ext cx="4724399" cy="2523797"/>
          </a:xfrm>
          <a:prstGeom prst="rect">
            <a:avLst/>
          </a:prstGeom>
        </p:spPr>
      </p:pic>
      <p:sp>
        <p:nvSpPr>
          <p:cNvPr id="3" name="object 3"/>
          <p:cNvSpPr txBox="1"/>
          <p:nvPr/>
        </p:nvSpPr>
        <p:spPr>
          <a:xfrm>
            <a:off x="5867400" y="2679311"/>
            <a:ext cx="2827910" cy="381515"/>
          </a:xfrm>
          <a:prstGeom prst="rect">
            <a:avLst/>
          </a:prstGeom>
        </p:spPr>
        <p:txBody>
          <a:bodyPr vert="horz" wrap="square" lIns="0" tIns="12065" rIns="0" bIns="0" rtlCol="0">
            <a:spAutoFit/>
          </a:bodyPr>
          <a:lstStyle/>
          <a:p>
            <a:pPr marL="38100">
              <a:lnSpc>
                <a:spcPct val="100000"/>
              </a:lnSpc>
              <a:spcBef>
                <a:spcPts val="95"/>
              </a:spcBef>
            </a:pPr>
            <a:r>
              <a:rPr sz="2400" b="1" dirty="0">
                <a:latin typeface="Times New Roman"/>
                <a:cs typeface="Times New Roman"/>
              </a:rPr>
              <a:t>k</a:t>
            </a:r>
            <a:r>
              <a:rPr sz="2000" b="1" baseline="-21164" dirty="0">
                <a:latin typeface="Times New Roman"/>
                <a:cs typeface="Times New Roman"/>
              </a:rPr>
              <a:t>p</a:t>
            </a:r>
            <a:r>
              <a:rPr sz="2400" b="1" dirty="0">
                <a:latin typeface="Times New Roman"/>
                <a:cs typeface="Times New Roman"/>
              </a:rPr>
              <a:t>=10</a:t>
            </a:r>
            <a:r>
              <a:rPr sz="2000" b="1" baseline="26455" dirty="0">
                <a:latin typeface="Times New Roman"/>
                <a:cs typeface="Times New Roman"/>
              </a:rPr>
              <a:t>1</a:t>
            </a:r>
            <a:r>
              <a:rPr sz="2000" b="1" spc="202" baseline="26455" dirty="0">
                <a:latin typeface="Times New Roman"/>
                <a:cs typeface="Times New Roman"/>
              </a:rPr>
              <a:t> </a:t>
            </a:r>
            <a:r>
              <a:rPr sz="2400" b="1" dirty="0">
                <a:latin typeface="Times New Roman"/>
                <a:cs typeface="Times New Roman"/>
              </a:rPr>
              <a:t>–</a:t>
            </a:r>
            <a:r>
              <a:rPr sz="2400" b="1" spc="5" dirty="0">
                <a:latin typeface="Times New Roman"/>
                <a:cs typeface="Times New Roman"/>
              </a:rPr>
              <a:t> </a:t>
            </a:r>
            <a:r>
              <a:rPr sz="2400" b="1" dirty="0">
                <a:latin typeface="Times New Roman"/>
                <a:cs typeface="Times New Roman"/>
              </a:rPr>
              <a:t>10</a:t>
            </a:r>
            <a:r>
              <a:rPr sz="2000" b="1" baseline="26455" dirty="0">
                <a:latin typeface="Times New Roman"/>
                <a:cs typeface="Times New Roman"/>
              </a:rPr>
              <a:t>4</a:t>
            </a:r>
            <a:r>
              <a:rPr sz="2000" b="1" spc="209" baseline="26455" dirty="0">
                <a:latin typeface="Times New Roman"/>
                <a:cs typeface="Times New Roman"/>
              </a:rPr>
              <a:t> </a:t>
            </a:r>
            <a:r>
              <a:rPr sz="2400" b="1" spc="-20" dirty="0">
                <a:latin typeface="Times New Roman"/>
                <a:cs typeface="Times New Roman"/>
              </a:rPr>
              <a:t>L</a:t>
            </a:r>
            <a:r>
              <a:rPr sz="2400" b="1" spc="-100" dirty="0">
                <a:latin typeface="Times New Roman"/>
                <a:cs typeface="Times New Roman"/>
              </a:rPr>
              <a:t> </a:t>
            </a:r>
            <a:r>
              <a:rPr sz="2400" b="1" spc="-20" dirty="0">
                <a:latin typeface="Times New Roman"/>
                <a:cs typeface="Times New Roman"/>
              </a:rPr>
              <a:t>mol</a:t>
            </a:r>
            <a:r>
              <a:rPr sz="2000" b="1" spc="-30" baseline="26455" dirty="0">
                <a:latin typeface="Times New Roman"/>
                <a:cs typeface="Times New Roman"/>
              </a:rPr>
              <a:t>-</a:t>
            </a:r>
            <a:r>
              <a:rPr sz="2000" b="1" baseline="26455" dirty="0">
                <a:latin typeface="Times New Roman"/>
                <a:cs typeface="Times New Roman"/>
              </a:rPr>
              <a:t>1</a:t>
            </a:r>
            <a:r>
              <a:rPr sz="2000" b="1" spc="247" baseline="26455" dirty="0">
                <a:latin typeface="Times New Roman"/>
                <a:cs typeface="Times New Roman"/>
              </a:rPr>
              <a:t> </a:t>
            </a:r>
            <a:r>
              <a:rPr sz="2400" b="1" spc="-10" dirty="0">
                <a:latin typeface="Times New Roman"/>
                <a:cs typeface="Times New Roman"/>
              </a:rPr>
              <a:t>s</a:t>
            </a:r>
            <a:r>
              <a:rPr sz="2000" b="1" spc="-15" baseline="26455" dirty="0">
                <a:latin typeface="Times New Roman"/>
                <a:cs typeface="Times New Roman"/>
              </a:rPr>
              <a:t>-</a:t>
            </a:r>
            <a:r>
              <a:rPr sz="2000" b="1" spc="-75" baseline="26455" dirty="0">
                <a:latin typeface="Times New Roman"/>
                <a:cs typeface="Times New Roman"/>
              </a:rPr>
              <a:t>1</a:t>
            </a:r>
            <a:endParaRPr sz="2000" baseline="26455" dirty="0">
              <a:latin typeface="Times New Roman"/>
              <a:cs typeface="Times New Roman"/>
            </a:endParaRPr>
          </a:p>
        </p:txBody>
      </p:sp>
      <p:sp>
        <p:nvSpPr>
          <p:cNvPr id="4" name="object 4"/>
          <p:cNvSpPr txBox="1"/>
          <p:nvPr/>
        </p:nvSpPr>
        <p:spPr>
          <a:xfrm>
            <a:off x="821638" y="3672966"/>
            <a:ext cx="3597961" cy="851515"/>
          </a:xfrm>
          <a:prstGeom prst="rect">
            <a:avLst/>
          </a:prstGeom>
        </p:spPr>
        <p:txBody>
          <a:bodyPr vert="horz" wrap="square" lIns="0" tIns="12700" rIns="0" bIns="0" rtlCol="0">
            <a:spAutoFit/>
          </a:bodyPr>
          <a:lstStyle/>
          <a:p>
            <a:pPr marL="25400">
              <a:lnSpc>
                <a:spcPct val="100000"/>
              </a:lnSpc>
              <a:spcBef>
                <a:spcPts val="100"/>
              </a:spcBef>
            </a:pPr>
            <a:r>
              <a:rPr sz="1600" dirty="0">
                <a:latin typeface="Times New Roman"/>
                <a:cs typeface="Times New Roman"/>
              </a:rPr>
              <a:t>Per</a:t>
            </a:r>
            <a:r>
              <a:rPr sz="1600" spc="-20" dirty="0">
                <a:latin typeface="Times New Roman"/>
                <a:cs typeface="Times New Roman"/>
              </a:rPr>
              <a:t> </a:t>
            </a:r>
            <a:r>
              <a:rPr sz="1600" dirty="0">
                <a:latin typeface="Times New Roman"/>
                <a:cs typeface="Times New Roman"/>
              </a:rPr>
              <a:t>il</a:t>
            </a:r>
            <a:r>
              <a:rPr sz="1600" spc="-15" dirty="0">
                <a:latin typeface="Times New Roman"/>
                <a:cs typeface="Times New Roman"/>
              </a:rPr>
              <a:t> </a:t>
            </a:r>
            <a:r>
              <a:rPr sz="1600" dirty="0">
                <a:latin typeface="Times New Roman"/>
                <a:cs typeface="Times New Roman"/>
              </a:rPr>
              <a:t>principio</a:t>
            </a:r>
            <a:r>
              <a:rPr sz="1600" spc="-45" dirty="0">
                <a:latin typeface="Times New Roman"/>
                <a:cs typeface="Times New Roman"/>
              </a:rPr>
              <a:t> </a:t>
            </a:r>
            <a:r>
              <a:rPr sz="1600" dirty="0">
                <a:latin typeface="Times New Roman"/>
                <a:cs typeface="Times New Roman"/>
              </a:rPr>
              <a:t>di</a:t>
            </a:r>
            <a:r>
              <a:rPr sz="1600" spc="-15" dirty="0">
                <a:latin typeface="Times New Roman"/>
                <a:cs typeface="Times New Roman"/>
              </a:rPr>
              <a:t> </a:t>
            </a:r>
            <a:r>
              <a:rPr sz="1600" dirty="0">
                <a:latin typeface="Times New Roman"/>
                <a:cs typeface="Times New Roman"/>
              </a:rPr>
              <a:t>eguale</a:t>
            </a:r>
            <a:r>
              <a:rPr sz="1600" spc="-30" dirty="0">
                <a:latin typeface="Times New Roman"/>
                <a:cs typeface="Times New Roman"/>
              </a:rPr>
              <a:t> </a:t>
            </a:r>
            <a:r>
              <a:rPr sz="1600" spc="-10" dirty="0">
                <a:latin typeface="Times New Roman"/>
                <a:cs typeface="Times New Roman"/>
              </a:rPr>
              <a:t>reattività:</a:t>
            </a:r>
            <a:endParaRPr sz="1600" dirty="0">
              <a:latin typeface="Times New Roman"/>
              <a:cs typeface="Times New Roman"/>
            </a:endParaRPr>
          </a:p>
          <a:p>
            <a:pPr>
              <a:lnSpc>
                <a:spcPct val="100000"/>
              </a:lnSpc>
              <a:spcBef>
                <a:spcPts val="40"/>
              </a:spcBef>
            </a:pPr>
            <a:endParaRPr sz="2050" dirty="0">
              <a:latin typeface="Times New Roman"/>
              <a:cs typeface="Times New Roman"/>
            </a:endParaRPr>
          </a:p>
          <a:p>
            <a:pPr marL="1105535">
              <a:lnSpc>
                <a:spcPct val="100000"/>
              </a:lnSpc>
            </a:pPr>
            <a:r>
              <a:rPr sz="1800" b="1" dirty="0">
                <a:latin typeface="Times New Roman"/>
                <a:cs typeface="Times New Roman"/>
              </a:rPr>
              <a:t>v</a:t>
            </a:r>
            <a:r>
              <a:rPr sz="1800" b="1" baseline="-20833" dirty="0">
                <a:latin typeface="Times New Roman"/>
                <a:cs typeface="Times New Roman"/>
              </a:rPr>
              <a:t>p</a:t>
            </a:r>
            <a:r>
              <a:rPr sz="1800" b="1" dirty="0">
                <a:latin typeface="Times New Roman"/>
                <a:cs typeface="Times New Roman"/>
              </a:rPr>
              <a:t>=</a:t>
            </a:r>
            <a:r>
              <a:rPr sz="1800" b="1" spc="-30" dirty="0">
                <a:latin typeface="Times New Roman"/>
                <a:cs typeface="Times New Roman"/>
              </a:rPr>
              <a:t> </a:t>
            </a:r>
            <a:r>
              <a:rPr sz="1800" b="1" dirty="0">
                <a:latin typeface="Times New Roman"/>
                <a:cs typeface="Times New Roman"/>
              </a:rPr>
              <a:t>k</a:t>
            </a:r>
            <a:r>
              <a:rPr sz="1800" b="1" baseline="-20833" dirty="0">
                <a:latin typeface="Times New Roman"/>
                <a:cs typeface="Times New Roman"/>
              </a:rPr>
              <a:t>p</a:t>
            </a:r>
            <a:r>
              <a:rPr sz="1800" b="1" spc="195" baseline="-20833" dirty="0">
                <a:latin typeface="Times New Roman"/>
                <a:cs typeface="Times New Roman"/>
              </a:rPr>
              <a:t> </a:t>
            </a:r>
            <a:r>
              <a:rPr sz="1800" b="1" spc="-10" dirty="0">
                <a:latin typeface="Times New Roman"/>
                <a:cs typeface="Times New Roman"/>
              </a:rPr>
              <a:t>[M</a:t>
            </a:r>
            <a:r>
              <a:rPr sz="1800" b="1" spc="-15" baseline="25462" dirty="0">
                <a:latin typeface="Symbol"/>
                <a:cs typeface="Symbol"/>
              </a:rPr>
              <a:t></a:t>
            </a:r>
            <a:r>
              <a:rPr sz="1800" b="1" spc="-10" dirty="0">
                <a:latin typeface="Times New Roman"/>
                <a:cs typeface="Times New Roman"/>
              </a:rPr>
              <a:t>][M]</a:t>
            </a:r>
            <a:endParaRPr sz="1800" dirty="0">
              <a:latin typeface="Times New Roman"/>
              <a:cs typeface="Times New Roman"/>
            </a:endParaRPr>
          </a:p>
        </p:txBody>
      </p:sp>
      <p:sp>
        <p:nvSpPr>
          <p:cNvPr id="5" name="object 5"/>
          <p:cNvSpPr txBox="1"/>
          <p:nvPr/>
        </p:nvSpPr>
        <p:spPr>
          <a:xfrm>
            <a:off x="3160014" y="5073141"/>
            <a:ext cx="310515" cy="226695"/>
          </a:xfrm>
          <a:prstGeom prst="rect">
            <a:avLst/>
          </a:prstGeom>
        </p:spPr>
        <p:txBody>
          <a:bodyPr vert="horz" wrap="square" lIns="0" tIns="15240" rIns="0" bIns="0" rtlCol="0">
            <a:spAutoFit/>
          </a:bodyPr>
          <a:lstStyle/>
          <a:p>
            <a:pPr marL="12700">
              <a:lnSpc>
                <a:spcPct val="100000"/>
              </a:lnSpc>
              <a:spcBef>
                <a:spcPts val="120"/>
              </a:spcBef>
            </a:pPr>
            <a:r>
              <a:rPr sz="1300" spc="-25" dirty="0">
                <a:latin typeface="Cambria Math"/>
                <a:cs typeface="Cambria Math"/>
              </a:rPr>
              <a:t>𝒊=𝟏</a:t>
            </a:r>
            <a:endParaRPr sz="1300">
              <a:latin typeface="Cambria Math"/>
              <a:cs typeface="Cambria Math"/>
            </a:endParaRPr>
          </a:p>
        </p:txBody>
      </p:sp>
      <p:sp>
        <p:nvSpPr>
          <p:cNvPr id="6" name="object 6"/>
          <p:cNvSpPr txBox="1"/>
          <p:nvPr/>
        </p:nvSpPr>
        <p:spPr>
          <a:xfrm>
            <a:off x="1876804" y="4955794"/>
            <a:ext cx="7267195" cy="289823"/>
          </a:xfrm>
          <a:prstGeom prst="rect">
            <a:avLst/>
          </a:prstGeom>
        </p:spPr>
        <p:txBody>
          <a:bodyPr vert="horz" wrap="square" lIns="0" tIns="12700" rIns="0" bIns="0" rtlCol="0">
            <a:spAutoFit/>
          </a:bodyPr>
          <a:lstStyle/>
          <a:p>
            <a:pPr marL="50800">
              <a:lnSpc>
                <a:spcPct val="100000"/>
              </a:lnSpc>
              <a:spcBef>
                <a:spcPts val="100"/>
              </a:spcBef>
              <a:tabLst>
                <a:tab pos="563880" algn="l"/>
                <a:tab pos="1579245" algn="l"/>
                <a:tab pos="2277110" algn="l"/>
              </a:tabLst>
            </a:pPr>
            <a:r>
              <a:rPr sz="1800" b="1" spc="-25" dirty="0">
                <a:latin typeface="Times New Roman"/>
                <a:cs typeface="Times New Roman"/>
              </a:rPr>
              <a:t>con</a:t>
            </a:r>
            <a:r>
              <a:rPr sz="1800" b="1" dirty="0">
                <a:latin typeface="Times New Roman"/>
                <a:cs typeface="Times New Roman"/>
              </a:rPr>
              <a:t>	[M</a:t>
            </a:r>
            <a:r>
              <a:rPr sz="1800" b="1" baseline="25462" dirty="0">
                <a:latin typeface="Symbol"/>
                <a:cs typeface="Symbol"/>
              </a:rPr>
              <a:t></a:t>
            </a:r>
            <a:r>
              <a:rPr sz="1800" b="1" dirty="0">
                <a:latin typeface="Times New Roman"/>
                <a:cs typeface="Times New Roman"/>
              </a:rPr>
              <a:t>]=</a:t>
            </a:r>
            <a:r>
              <a:rPr sz="2700" spc="337" baseline="1543" dirty="0">
                <a:latin typeface="Cambria Math"/>
                <a:cs typeface="Cambria Math"/>
              </a:rPr>
              <a:t>  </a:t>
            </a:r>
            <a:r>
              <a:rPr sz="1950" spc="-75" baseline="29914" dirty="0">
                <a:latin typeface="Cambria Math"/>
                <a:cs typeface="Cambria Math"/>
              </a:rPr>
              <a:t>𝒏</a:t>
            </a:r>
            <a:r>
              <a:rPr sz="1950" baseline="29914" dirty="0">
                <a:latin typeface="Cambria Math"/>
                <a:cs typeface="Cambria Math"/>
              </a:rPr>
              <a:t>	</a:t>
            </a:r>
            <a:r>
              <a:rPr sz="1800" spc="-20" dirty="0">
                <a:latin typeface="Cambria Math"/>
                <a:cs typeface="Cambria Math"/>
              </a:rPr>
              <a:t>[𝑴</a:t>
            </a:r>
            <a:r>
              <a:rPr sz="1800" spc="-30" baseline="25462" dirty="0">
                <a:latin typeface="Symbol"/>
                <a:cs typeface="Symbol"/>
              </a:rPr>
              <a:t></a:t>
            </a:r>
            <a:r>
              <a:rPr sz="1950" spc="-30" baseline="-14957" dirty="0">
                <a:latin typeface="Cambria Math"/>
                <a:cs typeface="Cambria Math"/>
              </a:rPr>
              <a:t>𝒊</a:t>
            </a:r>
            <a:r>
              <a:rPr sz="1800" spc="-20" dirty="0">
                <a:latin typeface="Cambria Math"/>
                <a:cs typeface="Cambria Math"/>
              </a:rPr>
              <a:t>]</a:t>
            </a:r>
            <a:r>
              <a:rPr sz="1800" dirty="0">
                <a:latin typeface="Cambria Math"/>
                <a:cs typeface="Cambria Math"/>
              </a:rPr>
              <a:t>	è</a:t>
            </a:r>
            <a:r>
              <a:rPr sz="1800" spc="-20" dirty="0">
                <a:latin typeface="Cambria Math"/>
                <a:cs typeface="Cambria Math"/>
              </a:rPr>
              <a:t> </a:t>
            </a:r>
            <a:r>
              <a:rPr sz="1800" dirty="0">
                <a:latin typeface="Cambria Math"/>
                <a:cs typeface="Cambria Math"/>
              </a:rPr>
              <a:t>la</a:t>
            </a:r>
            <a:r>
              <a:rPr sz="1800" spc="-15" dirty="0">
                <a:latin typeface="Cambria Math"/>
                <a:cs typeface="Cambria Math"/>
              </a:rPr>
              <a:t> </a:t>
            </a:r>
            <a:r>
              <a:rPr sz="1800" dirty="0" err="1">
                <a:latin typeface="Cambria Math"/>
                <a:cs typeface="Cambria Math"/>
              </a:rPr>
              <a:t>conc</a:t>
            </a:r>
            <a:r>
              <a:rPr lang="en-CA" sz="1800" dirty="0" err="1">
                <a:latin typeface="Cambria Math"/>
                <a:cs typeface="Cambria Math"/>
              </a:rPr>
              <a:t>entrazione</a:t>
            </a:r>
            <a:r>
              <a:rPr sz="1800" spc="-20" dirty="0">
                <a:latin typeface="Cambria Math"/>
                <a:cs typeface="Cambria Math"/>
              </a:rPr>
              <a:t> </a:t>
            </a:r>
            <a:r>
              <a:rPr sz="1800" dirty="0">
                <a:latin typeface="Cambria Math"/>
                <a:cs typeface="Cambria Math"/>
              </a:rPr>
              <a:t>globale</a:t>
            </a:r>
            <a:r>
              <a:rPr sz="1800" spc="-10" dirty="0">
                <a:latin typeface="Cambria Math"/>
                <a:cs typeface="Cambria Math"/>
              </a:rPr>
              <a:t> </a:t>
            </a:r>
            <a:r>
              <a:rPr sz="1800" dirty="0">
                <a:latin typeface="Cambria Math"/>
                <a:cs typeface="Cambria Math"/>
              </a:rPr>
              <a:t>dei</a:t>
            </a:r>
            <a:r>
              <a:rPr sz="1800" spc="-15" dirty="0">
                <a:latin typeface="Cambria Math"/>
                <a:cs typeface="Cambria Math"/>
              </a:rPr>
              <a:t> </a:t>
            </a:r>
            <a:r>
              <a:rPr sz="1800" dirty="0">
                <a:latin typeface="Cambria Math"/>
                <a:cs typeface="Cambria Math"/>
              </a:rPr>
              <a:t>radicali</a:t>
            </a:r>
            <a:r>
              <a:rPr sz="1800" spc="-10" dirty="0">
                <a:latin typeface="Cambria Math"/>
                <a:cs typeface="Cambria Math"/>
              </a:rPr>
              <a:t> </a:t>
            </a:r>
            <a:r>
              <a:rPr sz="1800" dirty="0">
                <a:latin typeface="Cambria Math"/>
                <a:cs typeface="Cambria Math"/>
              </a:rPr>
              <a:t>in</a:t>
            </a:r>
            <a:r>
              <a:rPr sz="1800" spc="-15" dirty="0">
                <a:latin typeface="Cambria Math"/>
                <a:cs typeface="Cambria Math"/>
              </a:rPr>
              <a:t> </a:t>
            </a:r>
            <a:r>
              <a:rPr sz="1800" spc="-10" dirty="0">
                <a:latin typeface="Cambria Math"/>
                <a:cs typeface="Cambria Math"/>
              </a:rPr>
              <a:t>crescita</a:t>
            </a:r>
            <a:endParaRPr sz="1800" dirty="0">
              <a:latin typeface="Cambria Math"/>
              <a:cs typeface="Cambria Math"/>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 y="1447800"/>
            <a:ext cx="5943600" cy="2362200"/>
          </a:xfrm>
          <a:prstGeom prst="rect">
            <a:avLst/>
          </a:prstGeom>
        </p:spPr>
      </p:pic>
      <p:sp>
        <p:nvSpPr>
          <p:cNvPr id="3" name="object 3"/>
          <p:cNvSpPr txBox="1"/>
          <p:nvPr/>
        </p:nvSpPr>
        <p:spPr>
          <a:xfrm>
            <a:off x="6534150" y="2181606"/>
            <a:ext cx="1983739" cy="1413510"/>
          </a:xfrm>
          <a:prstGeom prst="rect">
            <a:avLst/>
          </a:prstGeom>
        </p:spPr>
        <p:txBody>
          <a:bodyPr vert="horz" wrap="square" lIns="0" tIns="13335" rIns="0" bIns="0" rtlCol="0">
            <a:spAutoFit/>
          </a:bodyPr>
          <a:lstStyle/>
          <a:p>
            <a:pPr marL="63500">
              <a:lnSpc>
                <a:spcPct val="100000"/>
              </a:lnSpc>
              <a:spcBef>
                <a:spcPts val="105"/>
              </a:spcBef>
            </a:pPr>
            <a:r>
              <a:rPr sz="1400" b="1" dirty="0">
                <a:latin typeface="Times New Roman"/>
                <a:cs typeface="Times New Roman"/>
              </a:rPr>
              <a:t>K</a:t>
            </a:r>
            <a:r>
              <a:rPr sz="1350" b="1" baseline="-21604" dirty="0">
                <a:latin typeface="Times New Roman"/>
                <a:cs typeface="Times New Roman"/>
              </a:rPr>
              <a:t>tc</a:t>
            </a:r>
            <a:r>
              <a:rPr sz="1400" b="1" dirty="0">
                <a:latin typeface="Times New Roman"/>
                <a:cs typeface="Times New Roman"/>
              </a:rPr>
              <a:t>=10</a:t>
            </a:r>
            <a:r>
              <a:rPr sz="1350" b="1" baseline="24691" dirty="0">
                <a:latin typeface="Times New Roman"/>
                <a:cs typeface="Times New Roman"/>
              </a:rPr>
              <a:t>7</a:t>
            </a:r>
            <a:r>
              <a:rPr sz="1350" b="1" spc="165" baseline="24691" dirty="0">
                <a:latin typeface="Times New Roman"/>
                <a:cs typeface="Times New Roman"/>
              </a:rPr>
              <a:t> </a:t>
            </a:r>
            <a:r>
              <a:rPr sz="1400" b="1" dirty="0">
                <a:latin typeface="Times New Roman"/>
                <a:cs typeface="Times New Roman"/>
              </a:rPr>
              <a:t>–</a:t>
            </a:r>
            <a:r>
              <a:rPr sz="1400" b="1" spc="30" dirty="0">
                <a:latin typeface="Times New Roman"/>
                <a:cs typeface="Times New Roman"/>
              </a:rPr>
              <a:t> </a:t>
            </a:r>
            <a:r>
              <a:rPr sz="1400" b="1" dirty="0">
                <a:latin typeface="Times New Roman"/>
                <a:cs typeface="Times New Roman"/>
              </a:rPr>
              <a:t>10</a:t>
            </a:r>
            <a:r>
              <a:rPr sz="1350" b="1" baseline="24691" dirty="0">
                <a:latin typeface="Times New Roman"/>
                <a:cs typeface="Times New Roman"/>
              </a:rPr>
              <a:t>9</a:t>
            </a:r>
            <a:r>
              <a:rPr sz="1350" b="1" spc="179" baseline="24691" dirty="0">
                <a:latin typeface="Times New Roman"/>
                <a:cs typeface="Times New Roman"/>
              </a:rPr>
              <a:t> </a:t>
            </a:r>
            <a:r>
              <a:rPr sz="1400" b="1" dirty="0">
                <a:latin typeface="Times New Roman"/>
                <a:cs typeface="Times New Roman"/>
              </a:rPr>
              <a:t>L</a:t>
            </a:r>
            <a:r>
              <a:rPr sz="1400" b="1" spc="-50" dirty="0">
                <a:latin typeface="Times New Roman"/>
                <a:cs typeface="Times New Roman"/>
              </a:rPr>
              <a:t> </a:t>
            </a:r>
            <a:r>
              <a:rPr sz="1400" b="1" spc="-10" dirty="0">
                <a:latin typeface="Times New Roman"/>
                <a:cs typeface="Times New Roman"/>
              </a:rPr>
              <a:t>mol</a:t>
            </a:r>
            <a:r>
              <a:rPr sz="1350" b="1" spc="-15" baseline="24691" dirty="0">
                <a:latin typeface="Times New Roman"/>
                <a:cs typeface="Times New Roman"/>
              </a:rPr>
              <a:t>-</a:t>
            </a:r>
            <a:r>
              <a:rPr sz="1350" b="1" baseline="24691" dirty="0">
                <a:latin typeface="Times New Roman"/>
                <a:cs typeface="Times New Roman"/>
              </a:rPr>
              <a:t>1</a:t>
            </a:r>
            <a:r>
              <a:rPr sz="1350" b="1" spc="202" baseline="24691" dirty="0">
                <a:latin typeface="Times New Roman"/>
                <a:cs typeface="Times New Roman"/>
              </a:rPr>
              <a:t> </a:t>
            </a:r>
            <a:r>
              <a:rPr sz="1400" b="1" dirty="0">
                <a:latin typeface="Times New Roman"/>
                <a:cs typeface="Times New Roman"/>
              </a:rPr>
              <a:t>s</a:t>
            </a:r>
            <a:r>
              <a:rPr sz="1350" b="1" baseline="24691" dirty="0">
                <a:latin typeface="Times New Roman"/>
                <a:cs typeface="Times New Roman"/>
              </a:rPr>
              <a:t>-</a:t>
            </a:r>
            <a:r>
              <a:rPr sz="1350" b="1" spc="-75" baseline="24691" dirty="0">
                <a:latin typeface="Times New Roman"/>
                <a:cs typeface="Times New Roman"/>
              </a:rPr>
              <a:t>1</a:t>
            </a:r>
            <a:endParaRPr sz="1350" baseline="24691" dirty="0">
              <a:latin typeface="Times New Roman"/>
              <a:cs typeface="Times New Roman"/>
            </a:endParaRPr>
          </a:p>
          <a:p>
            <a:pPr marL="74295" marR="43180">
              <a:lnSpc>
                <a:spcPct val="265600"/>
              </a:lnSpc>
              <a:spcBef>
                <a:spcPts val="315"/>
              </a:spcBef>
            </a:pPr>
            <a:r>
              <a:rPr sz="1400" b="1" dirty="0">
                <a:latin typeface="Times New Roman"/>
                <a:cs typeface="Times New Roman"/>
              </a:rPr>
              <a:t>K</a:t>
            </a:r>
            <a:r>
              <a:rPr sz="1350" b="1" baseline="-21604" dirty="0">
                <a:latin typeface="Times New Roman"/>
                <a:cs typeface="Times New Roman"/>
              </a:rPr>
              <a:t>td</a:t>
            </a:r>
            <a:r>
              <a:rPr sz="1400" b="1" dirty="0">
                <a:latin typeface="Times New Roman"/>
                <a:cs typeface="Times New Roman"/>
              </a:rPr>
              <a:t>=10</a:t>
            </a:r>
            <a:r>
              <a:rPr sz="1350" b="1" baseline="24691" dirty="0">
                <a:latin typeface="Times New Roman"/>
                <a:cs typeface="Times New Roman"/>
              </a:rPr>
              <a:t>7</a:t>
            </a:r>
            <a:r>
              <a:rPr sz="1350" b="1" spc="179" baseline="24691" dirty="0">
                <a:latin typeface="Times New Roman"/>
                <a:cs typeface="Times New Roman"/>
              </a:rPr>
              <a:t> </a:t>
            </a:r>
            <a:r>
              <a:rPr sz="1400" b="1" dirty="0">
                <a:latin typeface="Times New Roman"/>
                <a:cs typeface="Times New Roman"/>
              </a:rPr>
              <a:t>–</a:t>
            </a:r>
            <a:r>
              <a:rPr sz="1400" b="1" spc="25" dirty="0">
                <a:latin typeface="Times New Roman"/>
                <a:cs typeface="Times New Roman"/>
              </a:rPr>
              <a:t> </a:t>
            </a:r>
            <a:r>
              <a:rPr sz="1400" b="1" dirty="0">
                <a:latin typeface="Times New Roman"/>
                <a:cs typeface="Times New Roman"/>
              </a:rPr>
              <a:t>10</a:t>
            </a:r>
            <a:r>
              <a:rPr sz="1350" b="1" baseline="24691" dirty="0">
                <a:latin typeface="Times New Roman"/>
                <a:cs typeface="Times New Roman"/>
              </a:rPr>
              <a:t>9</a:t>
            </a:r>
            <a:r>
              <a:rPr sz="1350" b="1" spc="179" baseline="24691" dirty="0">
                <a:latin typeface="Times New Roman"/>
                <a:cs typeface="Times New Roman"/>
              </a:rPr>
              <a:t> </a:t>
            </a:r>
            <a:r>
              <a:rPr sz="1400" b="1" dirty="0">
                <a:latin typeface="Times New Roman"/>
                <a:cs typeface="Times New Roman"/>
              </a:rPr>
              <a:t>L</a:t>
            </a:r>
            <a:r>
              <a:rPr sz="1400" b="1" spc="-50" dirty="0">
                <a:latin typeface="Times New Roman"/>
                <a:cs typeface="Times New Roman"/>
              </a:rPr>
              <a:t> </a:t>
            </a:r>
            <a:r>
              <a:rPr sz="1400" b="1" spc="-10" dirty="0">
                <a:latin typeface="Times New Roman"/>
                <a:cs typeface="Times New Roman"/>
              </a:rPr>
              <a:t>mol</a:t>
            </a:r>
            <a:r>
              <a:rPr sz="1350" b="1" spc="-15" baseline="24691" dirty="0">
                <a:latin typeface="Times New Roman"/>
                <a:cs typeface="Times New Roman"/>
              </a:rPr>
              <a:t>-</a:t>
            </a:r>
            <a:r>
              <a:rPr sz="1350" b="1" baseline="24691" dirty="0">
                <a:latin typeface="Times New Roman"/>
                <a:cs typeface="Times New Roman"/>
              </a:rPr>
              <a:t>1</a:t>
            </a:r>
            <a:r>
              <a:rPr sz="1350" b="1" spc="202" baseline="24691" dirty="0">
                <a:latin typeface="Times New Roman"/>
                <a:cs typeface="Times New Roman"/>
              </a:rPr>
              <a:t> </a:t>
            </a:r>
            <a:r>
              <a:rPr sz="1400" b="1" dirty="0">
                <a:latin typeface="Times New Roman"/>
                <a:cs typeface="Times New Roman"/>
              </a:rPr>
              <a:t>s</a:t>
            </a:r>
            <a:r>
              <a:rPr sz="1350" b="1" baseline="24691" dirty="0">
                <a:latin typeface="Times New Roman"/>
                <a:cs typeface="Times New Roman"/>
              </a:rPr>
              <a:t>-</a:t>
            </a:r>
            <a:r>
              <a:rPr sz="1350" b="1" spc="-75" baseline="24691" dirty="0">
                <a:latin typeface="Times New Roman"/>
                <a:cs typeface="Times New Roman"/>
              </a:rPr>
              <a:t>1</a:t>
            </a:r>
            <a:r>
              <a:rPr sz="1350" b="1" baseline="24691" dirty="0">
                <a:latin typeface="Times New Roman"/>
                <a:cs typeface="Times New Roman"/>
              </a:rPr>
              <a:t> </a:t>
            </a:r>
            <a:r>
              <a:rPr sz="1400" b="1" dirty="0">
                <a:latin typeface="Times New Roman"/>
                <a:cs typeface="Times New Roman"/>
              </a:rPr>
              <a:t>K</a:t>
            </a:r>
            <a:r>
              <a:rPr sz="1350" b="1" baseline="-21604" dirty="0">
                <a:latin typeface="Times New Roman"/>
                <a:cs typeface="Times New Roman"/>
              </a:rPr>
              <a:t>tr</a:t>
            </a:r>
            <a:r>
              <a:rPr sz="1400" b="1" dirty="0">
                <a:latin typeface="Times New Roman"/>
                <a:cs typeface="Times New Roman"/>
              </a:rPr>
              <a:t>=10</a:t>
            </a:r>
            <a:r>
              <a:rPr sz="1350" b="1" baseline="24691" dirty="0">
                <a:latin typeface="Times New Roman"/>
                <a:cs typeface="Times New Roman"/>
              </a:rPr>
              <a:t>-3</a:t>
            </a:r>
            <a:r>
              <a:rPr sz="1350" b="1" spc="165" baseline="24691" dirty="0">
                <a:latin typeface="Times New Roman"/>
                <a:cs typeface="Times New Roman"/>
              </a:rPr>
              <a:t> </a:t>
            </a:r>
            <a:r>
              <a:rPr sz="1400" b="1" dirty="0">
                <a:latin typeface="Times New Roman"/>
                <a:cs typeface="Times New Roman"/>
              </a:rPr>
              <a:t>–</a:t>
            </a:r>
            <a:r>
              <a:rPr sz="1400" b="1" spc="30" dirty="0">
                <a:latin typeface="Times New Roman"/>
                <a:cs typeface="Times New Roman"/>
              </a:rPr>
              <a:t> </a:t>
            </a:r>
            <a:r>
              <a:rPr sz="1400" b="1" dirty="0">
                <a:latin typeface="Times New Roman"/>
                <a:cs typeface="Times New Roman"/>
              </a:rPr>
              <a:t>10</a:t>
            </a:r>
            <a:r>
              <a:rPr sz="1350" b="1" baseline="24691" dirty="0">
                <a:latin typeface="Times New Roman"/>
                <a:cs typeface="Times New Roman"/>
              </a:rPr>
              <a:t>-5</a:t>
            </a:r>
            <a:r>
              <a:rPr sz="1350" b="1" spc="179" baseline="24691" dirty="0">
                <a:latin typeface="Times New Roman"/>
                <a:cs typeface="Times New Roman"/>
              </a:rPr>
              <a:t> </a:t>
            </a:r>
            <a:r>
              <a:rPr sz="1400" b="1" dirty="0">
                <a:latin typeface="Times New Roman"/>
                <a:cs typeface="Times New Roman"/>
              </a:rPr>
              <a:t>L</a:t>
            </a:r>
            <a:r>
              <a:rPr sz="1400" b="1" spc="-50" dirty="0">
                <a:latin typeface="Times New Roman"/>
                <a:cs typeface="Times New Roman"/>
              </a:rPr>
              <a:t> </a:t>
            </a:r>
            <a:r>
              <a:rPr sz="1400" b="1" spc="-10" dirty="0">
                <a:latin typeface="Times New Roman"/>
                <a:cs typeface="Times New Roman"/>
              </a:rPr>
              <a:t>mol</a:t>
            </a:r>
            <a:r>
              <a:rPr sz="1350" b="1" spc="-15" baseline="24691" dirty="0">
                <a:latin typeface="Times New Roman"/>
                <a:cs typeface="Times New Roman"/>
              </a:rPr>
              <a:t>-</a:t>
            </a:r>
            <a:r>
              <a:rPr sz="1350" b="1" baseline="24691" dirty="0">
                <a:latin typeface="Times New Roman"/>
                <a:cs typeface="Times New Roman"/>
              </a:rPr>
              <a:t>1</a:t>
            </a:r>
            <a:r>
              <a:rPr sz="1350" b="1" spc="209" baseline="24691" dirty="0">
                <a:latin typeface="Times New Roman"/>
                <a:cs typeface="Times New Roman"/>
              </a:rPr>
              <a:t> </a:t>
            </a:r>
            <a:r>
              <a:rPr sz="1400" b="1" dirty="0">
                <a:latin typeface="Times New Roman"/>
                <a:cs typeface="Times New Roman"/>
              </a:rPr>
              <a:t>s</a:t>
            </a:r>
            <a:r>
              <a:rPr sz="1350" b="1" baseline="24691" dirty="0">
                <a:latin typeface="Times New Roman"/>
                <a:cs typeface="Times New Roman"/>
              </a:rPr>
              <a:t>-</a:t>
            </a:r>
            <a:r>
              <a:rPr sz="1350" b="1" spc="-75" baseline="24691" dirty="0">
                <a:latin typeface="Times New Roman"/>
                <a:cs typeface="Times New Roman"/>
              </a:rPr>
              <a:t>1</a:t>
            </a:r>
            <a:endParaRPr sz="1350" baseline="24691" dirty="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00" y="762001"/>
            <a:ext cx="8382000" cy="5858128"/>
            <a:chOff x="1102918" y="944537"/>
            <a:chExt cx="7039609" cy="4909185"/>
          </a:xfrm>
        </p:grpSpPr>
        <p:pic>
          <p:nvPicPr>
            <p:cNvPr id="3" name="object 3"/>
            <p:cNvPicPr/>
            <p:nvPr/>
          </p:nvPicPr>
          <p:blipFill>
            <a:blip r:embed="rId2" cstate="print"/>
            <a:stretch>
              <a:fillRect/>
            </a:stretch>
          </p:blipFill>
          <p:spPr>
            <a:xfrm>
              <a:off x="1185862" y="1100137"/>
              <a:ext cx="6848475" cy="4752975"/>
            </a:xfrm>
            <a:prstGeom prst="rect">
              <a:avLst/>
            </a:prstGeom>
          </p:spPr>
        </p:pic>
        <p:sp>
          <p:nvSpPr>
            <p:cNvPr id="4" name="object 4"/>
            <p:cNvSpPr/>
            <p:nvPr/>
          </p:nvSpPr>
          <p:spPr>
            <a:xfrm>
              <a:off x="1115618" y="957237"/>
              <a:ext cx="7014209" cy="1031875"/>
            </a:xfrm>
            <a:custGeom>
              <a:avLst/>
              <a:gdLst/>
              <a:ahLst/>
              <a:cxnLst/>
              <a:rect l="l" t="t" r="r" b="b"/>
              <a:pathLst>
                <a:path w="7014209" h="1031875">
                  <a:moveTo>
                    <a:pt x="0" y="1031582"/>
                  </a:moveTo>
                  <a:lnTo>
                    <a:pt x="7013956" y="1031582"/>
                  </a:lnTo>
                  <a:lnTo>
                    <a:pt x="7013956" y="0"/>
                  </a:lnTo>
                  <a:lnTo>
                    <a:pt x="0" y="0"/>
                  </a:lnTo>
                  <a:lnTo>
                    <a:pt x="0" y="1031582"/>
                  </a:lnTo>
                  <a:close/>
                </a:path>
              </a:pathLst>
            </a:custGeom>
            <a:ln w="25399">
              <a:solidFill>
                <a:srgbClr val="385D89"/>
              </a:solidFill>
            </a:ln>
          </p:spPr>
          <p:txBody>
            <a:bodyPr wrap="square" lIns="0" tIns="0" rIns="0" bIns="0" rtlCol="0"/>
            <a:lstStyle/>
            <a:p>
              <a:endParaRPr/>
            </a:p>
          </p:txBody>
        </p:sp>
      </p:grpSp>
      <p:sp>
        <p:nvSpPr>
          <p:cNvPr id="5" name="object 5"/>
          <p:cNvSpPr txBox="1"/>
          <p:nvPr/>
        </p:nvSpPr>
        <p:spPr>
          <a:xfrm>
            <a:off x="258267" y="237871"/>
            <a:ext cx="28174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SINTESI</a:t>
            </a:r>
            <a:r>
              <a:rPr sz="1800" b="1" spc="-20" dirty="0">
                <a:solidFill>
                  <a:srgbClr val="FF0000"/>
                </a:solidFill>
                <a:latin typeface="Calibri"/>
                <a:cs typeface="Calibri"/>
              </a:rPr>
              <a:t> </a:t>
            </a:r>
            <a:r>
              <a:rPr sz="1800" b="1" dirty="0">
                <a:solidFill>
                  <a:srgbClr val="FF0000"/>
                </a:solidFill>
                <a:latin typeface="Calibri"/>
                <a:cs typeface="Calibri"/>
              </a:rPr>
              <a:t>DI</a:t>
            </a:r>
            <a:r>
              <a:rPr sz="1800" b="1" spc="-20" dirty="0">
                <a:solidFill>
                  <a:srgbClr val="FF0000"/>
                </a:solidFill>
                <a:latin typeface="Calibri"/>
                <a:cs typeface="Calibri"/>
              </a:rPr>
              <a:t> </a:t>
            </a:r>
            <a:r>
              <a:rPr sz="1800" b="1" spc="-10" dirty="0">
                <a:solidFill>
                  <a:srgbClr val="FF0000"/>
                </a:solidFill>
                <a:latin typeface="Calibri"/>
                <a:cs typeface="Calibri"/>
              </a:rPr>
              <a:t>MACROMOLECOLE</a:t>
            </a:r>
            <a:endParaRPr sz="1800" dirty="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8146" y="1512824"/>
            <a:ext cx="144780" cy="248920"/>
          </a:xfrm>
          <a:prstGeom prst="rect">
            <a:avLst/>
          </a:prstGeom>
        </p:spPr>
        <p:txBody>
          <a:bodyPr vert="horz" wrap="square" lIns="0" tIns="13970" rIns="0" bIns="0" rtlCol="0">
            <a:spAutoFit/>
          </a:bodyPr>
          <a:lstStyle/>
          <a:p>
            <a:pPr marL="12700">
              <a:lnSpc>
                <a:spcPct val="100000"/>
              </a:lnSpc>
              <a:spcBef>
                <a:spcPts val="110"/>
              </a:spcBef>
            </a:pPr>
            <a:r>
              <a:rPr sz="1450" spc="40" dirty="0">
                <a:latin typeface="Cambria Math"/>
                <a:cs typeface="Cambria Math"/>
              </a:rPr>
              <a:t>𝑑</a:t>
            </a:r>
            <a:endParaRPr sz="1450">
              <a:latin typeface="Cambria Math"/>
              <a:cs typeface="Cambria Math"/>
            </a:endParaRPr>
          </a:p>
        </p:txBody>
      </p:sp>
      <p:sp>
        <p:nvSpPr>
          <p:cNvPr id="3" name="object 3"/>
          <p:cNvSpPr/>
          <p:nvPr/>
        </p:nvSpPr>
        <p:spPr>
          <a:xfrm>
            <a:off x="1313688" y="1468119"/>
            <a:ext cx="55880" cy="237490"/>
          </a:xfrm>
          <a:custGeom>
            <a:avLst/>
            <a:gdLst/>
            <a:ahLst/>
            <a:cxnLst/>
            <a:rect l="l" t="t" r="r" b="b"/>
            <a:pathLst>
              <a:path w="55880" h="237489">
                <a:moveTo>
                  <a:pt x="55372" y="0"/>
                </a:moveTo>
                <a:lnTo>
                  <a:pt x="0" y="0"/>
                </a:lnTo>
                <a:lnTo>
                  <a:pt x="0" y="10160"/>
                </a:lnTo>
                <a:lnTo>
                  <a:pt x="34798" y="10160"/>
                </a:lnTo>
                <a:lnTo>
                  <a:pt x="34798" y="228600"/>
                </a:lnTo>
                <a:lnTo>
                  <a:pt x="0" y="228600"/>
                </a:lnTo>
                <a:lnTo>
                  <a:pt x="0" y="237490"/>
                </a:lnTo>
                <a:lnTo>
                  <a:pt x="55372" y="237490"/>
                </a:lnTo>
                <a:lnTo>
                  <a:pt x="55372" y="228600"/>
                </a:lnTo>
                <a:lnTo>
                  <a:pt x="55372" y="10160"/>
                </a:lnTo>
                <a:lnTo>
                  <a:pt x="55372" y="0"/>
                </a:lnTo>
                <a:close/>
              </a:path>
            </a:pathLst>
          </a:custGeom>
          <a:solidFill>
            <a:srgbClr val="000000"/>
          </a:solidFill>
        </p:spPr>
        <p:txBody>
          <a:bodyPr wrap="square" lIns="0" tIns="0" rIns="0" bIns="0" rtlCol="0"/>
          <a:lstStyle/>
          <a:p>
            <a:endParaRPr/>
          </a:p>
        </p:txBody>
      </p:sp>
      <p:sp>
        <p:nvSpPr>
          <p:cNvPr id="4" name="object 4"/>
          <p:cNvSpPr/>
          <p:nvPr/>
        </p:nvSpPr>
        <p:spPr>
          <a:xfrm>
            <a:off x="1144625" y="1468119"/>
            <a:ext cx="55880" cy="237490"/>
          </a:xfrm>
          <a:custGeom>
            <a:avLst/>
            <a:gdLst/>
            <a:ahLst/>
            <a:cxnLst/>
            <a:rect l="l" t="t" r="r" b="b"/>
            <a:pathLst>
              <a:path w="55880" h="237489">
                <a:moveTo>
                  <a:pt x="55422" y="0"/>
                </a:moveTo>
                <a:lnTo>
                  <a:pt x="0" y="0"/>
                </a:lnTo>
                <a:lnTo>
                  <a:pt x="0" y="10160"/>
                </a:lnTo>
                <a:lnTo>
                  <a:pt x="0" y="228600"/>
                </a:lnTo>
                <a:lnTo>
                  <a:pt x="0" y="237490"/>
                </a:lnTo>
                <a:lnTo>
                  <a:pt x="55422" y="237490"/>
                </a:lnTo>
                <a:lnTo>
                  <a:pt x="55422" y="228600"/>
                </a:lnTo>
                <a:lnTo>
                  <a:pt x="20624" y="228600"/>
                </a:lnTo>
                <a:lnTo>
                  <a:pt x="20624" y="10160"/>
                </a:lnTo>
                <a:lnTo>
                  <a:pt x="55422" y="10160"/>
                </a:lnTo>
                <a:lnTo>
                  <a:pt x="55422" y="0"/>
                </a:lnTo>
                <a:close/>
              </a:path>
            </a:pathLst>
          </a:custGeom>
          <a:solidFill>
            <a:srgbClr val="000000"/>
          </a:solidFill>
        </p:spPr>
        <p:txBody>
          <a:bodyPr wrap="square" lIns="0" tIns="0" rIns="0" bIns="0" rtlCol="0"/>
          <a:lstStyle/>
          <a:p>
            <a:endParaRPr/>
          </a:p>
        </p:txBody>
      </p:sp>
      <p:sp>
        <p:nvSpPr>
          <p:cNvPr id="5" name="object 5"/>
          <p:cNvSpPr txBox="1"/>
          <p:nvPr/>
        </p:nvSpPr>
        <p:spPr>
          <a:xfrm>
            <a:off x="539902" y="1392427"/>
            <a:ext cx="1398905" cy="330835"/>
          </a:xfrm>
          <a:prstGeom prst="rect">
            <a:avLst/>
          </a:prstGeom>
        </p:spPr>
        <p:txBody>
          <a:bodyPr vert="horz" wrap="square" lIns="0" tIns="13335" rIns="0" bIns="0" rtlCol="0">
            <a:spAutoFit/>
          </a:bodyPr>
          <a:lstStyle/>
          <a:p>
            <a:pPr marL="12700">
              <a:lnSpc>
                <a:spcPct val="100000"/>
              </a:lnSpc>
              <a:spcBef>
                <a:spcPts val="105"/>
              </a:spcBef>
              <a:tabLst>
                <a:tab pos="664845" algn="l"/>
                <a:tab pos="929640" algn="l"/>
              </a:tabLst>
            </a:pPr>
            <a:r>
              <a:rPr sz="2000" spc="-25" dirty="0">
                <a:latin typeface="Cambria Math"/>
                <a:cs typeface="Cambria Math"/>
              </a:rPr>
              <a:t>2𝑓𝑘</a:t>
            </a:r>
            <a:r>
              <a:rPr sz="2000" dirty="0">
                <a:latin typeface="Cambria Math"/>
                <a:cs typeface="Cambria Math"/>
              </a:rPr>
              <a:t>	</a:t>
            </a:r>
            <a:r>
              <a:rPr sz="2000" spc="-50" dirty="0">
                <a:latin typeface="Cambria Math"/>
                <a:cs typeface="Cambria Math"/>
              </a:rPr>
              <a:t>𝐼</a:t>
            </a:r>
            <a:r>
              <a:rPr sz="2000" dirty="0">
                <a:latin typeface="Cambria Math"/>
                <a:cs typeface="Cambria Math"/>
              </a:rPr>
              <a:t>	=</a:t>
            </a:r>
            <a:r>
              <a:rPr sz="2000" spc="50" dirty="0">
                <a:latin typeface="Cambria Math"/>
                <a:cs typeface="Cambria Math"/>
              </a:rPr>
              <a:t>  </a:t>
            </a:r>
            <a:r>
              <a:rPr sz="2000" spc="-50" dirty="0">
                <a:latin typeface="Cambria Math"/>
                <a:cs typeface="Cambria Math"/>
              </a:rPr>
              <a:t>𝑘</a:t>
            </a:r>
            <a:endParaRPr sz="2000" dirty="0">
              <a:latin typeface="Cambria Math"/>
              <a:cs typeface="Cambria Math"/>
            </a:endParaRPr>
          </a:p>
        </p:txBody>
      </p:sp>
      <p:sp>
        <p:nvSpPr>
          <p:cNvPr id="6" name="object 6"/>
          <p:cNvSpPr txBox="1"/>
          <p:nvPr/>
        </p:nvSpPr>
        <p:spPr>
          <a:xfrm>
            <a:off x="1913001" y="1512824"/>
            <a:ext cx="90805" cy="248920"/>
          </a:xfrm>
          <a:prstGeom prst="rect">
            <a:avLst/>
          </a:prstGeom>
        </p:spPr>
        <p:txBody>
          <a:bodyPr vert="horz" wrap="square" lIns="0" tIns="13970" rIns="0" bIns="0" rtlCol="0">
            <a:spAutoFit/>
          </a:bodyPr>
          <a:lstStyle/>
          <a:p>
            <a:pPr marL="12700">
              <a:lnSpc>
                <a:spcPct val="100000"/>
              </a:lnSpc>
              <a:spcBef>
                <a:spcPts val="110"/>
              </a:spcBef>
            </a:pPr>
            <a:r>
              <a:rPr sz="1450" dirty="0">
                <a:latin typeface="Cambria Math"/>
                <a:cs typeface="Cambria Math"/>
              </a:rPr>
              <a:t>𝑖</a:t>
            </a:r>
            <a:endParaRPr sz="1450">
              <a:latin typeface="Cambria Math"/>
              <a:cs typeface="Cambria Math"/>
            </a:endParaRPr>
          </a:p>
        </p:txBody>
      </p:sp>
      <p:sp>
        <p:nvSpPr>
          <p:cNvPr id="7" name="object 7"/>
          <p:cNvSpPr/>
          <p:nvPr/>
        </p:nvSpPr>
        <p:spPr>
          <a:xfrm>
            <a:off x="2371344" y="1468119"/>
            <a:ext cx="55880" cy="237490"/>
          </a:xfrm>
          <a:custGeom>
            <a:avLst/>
            <a:gdLst/>
            <a:ahLst/>
            <a:cxnLst/>
            <a:rect l="l" t="t" r="r" b="b"/>
            <a:pathLst>
              <a:path w="55880" h="237489">
                <a:moveTo>
                  <a:pt x="55372" y="0"/>
                </a:moveTo>
                <a:lnTo>
                  <a:pt x="0" y="0"/>
                </a:lnTo>
                <a:lnTo>
                  <a:pt x="0" y="10160"/>
                </a:lnTo>
                <a:lnTo>
                  <a:pt x="34798" y="10160"/>
                </a:lnTo>
                <a:lnTo>
                  <a:pt x="34798" y="228600"/>
                </a:lnTo>
                <a:lnTo>
                  <a:pt x="0" y="228600"/>
                </a:lnTo>
                <a:lnTo>
                  <a:pt x="0" y="237490"/>
                </a:lnTo>
                <a:lnTo>
                  <a:pt x="55372" y="237490"/>
                </a:lnTo>
                <a:lnTo>
                  <a:pt x="55372" y="228600"/>
                </a:lnTo>
                <a:lnTo>
                  <a:pt x="55372" y="10160"/>
                </a:lnTo>
                <a:lnTo>
                  <a:pt x="55372" y="0"/>
                </a:lnTo>
                <a:close/>
              </a:path>
            </a:pathLst>
          </a:custGeom>
          <a:solidFill>
            <a:srgbClr val="000000"/>
          </a:solidFill>
        </p:spPr>
        <p:txBody>
          <a:bodyPr wrap="square" lIns="0" tIns="0" rIns="0" bIns="0" rtlCol="0"/>
          <a:lstStyle/>
          <a:p>
            <a:endParaRPr/>
          </a:p>
        </p:txBody>
      </p:sp>
      <p:sp>
        <p:nvSpPr>
          <p:cNvPr id="8" name="object 8"/>
          <p:cNvSpPr/>
          <p:nvPr/>
        </p:nvSpPr>
        <p:spPr>
          <a:xfrm>
            <a:off x="2036191" y="1468119"/>
            <a:ext cx="55880" cy="237490"/>
          </a:xfrm>
          <a:custGeom>
            <a:avLst/>
            <a:gdLst/>
            <a:ahLst/>
            <a:cxnLst/>
            <a:rect l="l" t="t" r="r" b="b"/>
            <a:pathLst>
              <a:path w="55880" h="237489">
                <a:moveTo>
                  <a:pt x="55372" y="0"/>
                </a:moveTo>
                <a:lnTo>
                  <a:pt x="0" y="0"/>
                </a:lnTo>
                <a:lnTo>
                  <a:pt x="0" y="10160"/>
                </a:lnTo>
                <a:lnTo>
                  <a:pt x="0" y="228600"/>
                </a:lnTo>
                <a:lnTo>
                  <a:pt x="0" y="237490"/>
                </a:lnTo>
                <a:lnTo>
                  <a:pt x="55372" y="237490"/>
                </a:lnTo>
                <a:lnTo>
                  <a:pt x="55372" y="228600"/>
                </a:lnTo>
                <a:lnTo>
                  <a:pt x="20574" y="228600"/>
                </a:lnTo>
                <a:lnTo>
                  <a:pt x="20574" y="10160"/>
                </a:lnTo>
                <a:lnTo>
                  <a:pt x="55372" y="10160"/>
                </a:lnTo>
                <a:lnTo>
                  <a:pt x="55372" y="0"/>
                </a:lnTo>
                <a:close/>
              </a:path>
            </a:pathLst>
          </a:custGeom>
          <a:solidFill>
            <a:srgbClr val="000000"/>
          </a:solidFill>
        </p:spPr>
        <p:txBody>
          <a:bodyPr wrap="square" lIns="0" tIns="0" rIns="0" bIns="0" rtlCol="0"/>
          <a:lstStyle/>
          <a:p>
            <a:endParaRPr/>
          </a:p>
        </p:txBody>
      </p:sp>
      <p:sp>
        <p:nvSpPr>
          <p:cNvPr id="9" name="object 9"/>
          <p:cNvSpPr/>
          <p:nvPr/>
        </p:nvSpPr>
        <p:spPr>
          <a:xfrm>
            <a:off x="2770632" y="1468119"/>
            <a:ext cx="55880" cy="237490"/>
          </a:xfrm>
          <a:custGeom>
            <a:avLst/>
            <a:gdLst/>
            <a:ahLst/>
            <a:cxnLst/>
            <a:rect l="l" t="t" r="r" b="b"/>
            <a:pathLst>
              <a:path w="55880" h="237489">
                <a:moveTo>
                  <a:pt x="55372" y="0"/>
                </a:moveTo>
                <a:lnTo>
                  <a:pt x="0" y="0"/>
                </a:lnTo>
                <a:lnTo>
                  <a:pt x="0" y="10160"/>
                </a:lnTo>
                <a:lnTo>
                  <a:pt x="34798" y="10160"/>
                </a:lnTo>
                <a:lnTo>
                  <a:pt x="34798" y="228600"/>
                </a:lnTo>
                <a:lnTo>
                  <a:pt x="0" y="228600"/>
                </a:lnTo>
                <a:lnTo>
                  <a:pt x="0" y="237490"/>
                </a:lnTo>
                <a:lnTo>
                  <a:pt x="55372" y="237490"/>
                </a:lnTo>
                <a:lnTo>
                  <a:pt x="55372" y="228600"/>
                </a:lnTo>
                <a:lnTo>
                  <a:pt x="55372" y="10160"/>
                </a:lnTo>
                <a:lnTo>
                  <a:pt x="55372" y="0"/>
                </a:lnTo>
                <a:close/>
              </a:path>
            </a:pathLst>
          </a:custGeom>
          <a:solidFill>
            <a:srgbClr val="000000"/>
          </a:solidFill>
        </p:spPr>
        <p:txBody>
          <a:bodyPr wrap="square" lIns="0" tIns="0" rIns="0" bIns="0" rtlCol="0"/>
          <a:lstStyle/>
          <a:p>
            <a:endParaRPr/>
          </a:p>
        </p:txBody>
      </p:sp>
      <p:sp>
        <p:nvSpPr>
          <p:cNvPr id="10" name="object 10"/>
          <p:cNvSpPr/>
          <p:nvPr/>
        </p:nvSpPr>
        <p:spPr>
          <a:xfrm>
            <a:off x="2482723" y="1468119"/>
            <a:ext cx="55880" cy="237490"/>
          </a:xfrm>
          <a:custGeom>
            <a:avLst/>
            <a:gdLst/>
            <a:ahLst/>
            <a:cxnLst/>
            <a:rect l="l" t="t" r="r" b="b"/>
            <a:pathLst>
              <a:path w="55880" h="237489">
                <a:moveTo>
                  <a:pt x="55372" y="0"/>
                </a:moveTo>
                <a:lnTo>
                  <a:pt x="0" y="0"/>
                </a:lnTo>
                <a:lnTo>
                  <a:pt x="0" y="10160"/>
                </a:lnTo>
                <a:lnTo>
                  <a:pt x="0" y="228600"/>
                </a:lnTo>
                <a:lnTo>
                  <a:pt x="0" y="237490"/>
                </a:lnTo>
                <a:lnTo>
                  <a:pt x="55372" y="237490"/>
                </a:lnTo>
                <a:lnTo>
                  <a:pt x="55372" y="228600"/>
                </a:lnTo>
                <a:lnTo>
                  <a:pt x="20574" y="228600"/>
                </a:lnTo>
                <a:lnTo>
                  <a:pt x="20574" y="10160"/>
                </a:lnTo>
                <a:lnTo>
                  <a:pt x="55372" y="10160"/>
                </a:lnTo>
                <a:lnTo>
                  <a:pt x="55372" y="0"/>
                </a:lnTo>
                <a:close/>
              </a:path>
            </a:pathLst>
          </a:custGeom>
          <a:solidFill>
            <a:srgbClr val="000000"/>
          </a:solidFill>
        </p:spPr>
        <p:txBody>
          <a:bodyPr wrap="square" lIns="0" tIns="0" rIns="0" bIns="0" rtlCol="0"/>
          <a:lstStyle/>
          <a:p>
            <a:endParaRPr/>
          </a:p>
        </p:txBody>
      </p:sp>
      <p:sp>
        <p:nvSpPr>
          <p:cNvPr id="11" name="object 11"/>
          <p:cNvSpPr txBox="1"/>
          <p:nvPr/>
        </p:nvSpPr>
        <p:spPr>
          <a:xfrm>
            <a:off x="2530601" y="1392427"/>
            <a:ext cx="242570"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Cambria Math"/>
                <a:cs typeface="Cambria Math"/>
              </a:rPr>
              <a:t>𝑀</a:t>
            </a:r>
            <a:endParaRPr sz="2000">
              <a:latin typeface="Cambria Math"/>
              <a:cs typeface="Cambria Math"/>
            </a:endParaRPr>
          </a:p>
        </p:txBody>
      </p:sp>
      <p:sp>
        <p:nvSpPr>
          <p:cNvPr id="12" name="object 12"/>
          <p:cNvSpPr/>
          <p:nvPr/>
        </p:nvSpPr>
        <p:spPr>
          <a:xfrm>
            <a:off x="1067155" y="593089"/>
            <a:ext cx="50165" cy="212090"/>
          </a:xfrm>
          <a:custGeom>
            <a:avLst/>
            <a:gdLst/>
            <a:ahLst/>
            <a:cxnLst/>
            <a:rect l="l" t="t" r="r" b="b"/>
            <a:pathLst>
              <a:path w="50165" h="212090">
                <a:moveTo>
                  <a:pt x="49784" y="0"/>
                </a:moveTo>
                <a:lnTo>
                  <a:pt x="0" y="0"/>
                </a:lnTo>
                <a:lnTo>
                  <a:pt x="0" y="8890"/>
                </a:lnTo>
                <a:lnTo>
                  <a:pt x="31254" y="8890"/>
                </a:lnTo>
                <a:lnTo>
                  <a:pt x="31254" y="204470"/>
                </a:lnTo>
                <a:lnTo>
                  <a:pt x="0" y="204470"/>
                </a:lnTo>
                <a:lnTo>
                  <a:pt x="0" y="212090"/>
                </a:lnTo>
                <a:lnTo>
                  <a:pt x="49784" y="212090"/>
                </a:lnTo>
                <a:lnTo>
                  <a:pt x="49784" y="204470"/>
                </a:lnTo>
                <a:lnTo>
                  <a:pt x="49784" y="8890"/>
                </a:lnTo>
                <a:lnTo>
                  <a:pt x="49784" y="0"/>
                </a:lnTo>
                <a:close/>
              </a:path>
            </a:pathLst>
          </a:custGeom>
          <a:solidFill>
            <a:srgbClr val="000000"/>
          </a:solidFill>
        </p:spPr>
        <p:txBody>
          <a:bodyPr wrap="square" lIns="0" tIns="0" rIns="0" bIns="0" rtlCol="0"/>
          <a:lstStyle/>
          <a:p>
            <a:endParaRPr/>
          </a:p>
        </p:txBody>
      </p:sp>
      <p:sp>
        <p:nvSpPr>
          <p:cNvPr id="13" name="object 13"/>
          <p:cNvSpPr/>
          <p:nvPr/>
        </p:nvSpPr>
        <p:spPr>
          <a:xfrm>
            <a:off x="764717" y="593089"/>
            <a:ext cx="50165" cy="212090"/>
          </a:xfrm>
          <a:custGeom>
            <a:avLst/>
            <a:gdLst/>
            <a:ahLst/>
            <a:cxnLst/>
            <a:rect l="l" t="t" r="r" b="b"/>
            <a:pathLst>
              <a:path w="50165" h="212090">
                <a:moveTo>
                  <a:pt x="49784" y="0"/>
                </a:moveTo>
                <a:lnTo>
                  <a:pt x="0" y="0"/>
                </a:lnTo>
                <a:lnTo>
                  <a:pt x="0" y="8890"/>
                </a:lnTo>
                <a:lnTo>
                  <a:pt x="0" y="204470"/>
                </a:lnTo>
                <a:lnTo>
                  <a:pt x="0" y="212090"/>
                </a:lnTo>
                <a:lnTo>
                  <a:pt x="49784" y="212090"/>
                </a:lnTo>
                <a:lnTo>
                  <a:pt x="49784" y="204470"/>
                </a:lnTo>
                <a:lnTo>
                  <a:pt x="18529" y="204470"/>
                </a:lnTo>
                <a:lnTo>
                  <a:pt x="18529" y="8890"/>
                </a:lnTo>
                <a:lnTo>
                  <a:pt x="49784" y="8890"/>
                </a:lnTo>
                <a:lnTo>
                  <a:pt x="49784" y="0"/>
                </a:lnTo>
                <a:close/>
              </a:path>
            </a:pathLst>
          </a:custGeom>
          <a:solidFill>
            <a:srgbClr val="000000"/>
          </a:solidFill>
        </p:spPr>
        <p:txBody>
          <a:bodyPr wrap="square" lIns="0" tIns="0" rIns="0" bIns="0" rtlCol="0"/>
          <a:lstStyle/>
          <a:p>
            <a:endParaRPr/>
          </a:p>
        </p:txBody>
      </p:sp>
      <p:sp>
        <p:nvSpPr>
          <p:cNvPr id="14" name="object 14"/>
          <p:cNvSpPr txBox="1"/>
          <p:nvPr/>
        </p:nvSpPr>
        <p:spPr>
          <a:xfrm>
            <a:off x="562660" y="524002"/>
            <a:ext cx="529590" cy="299720"/>
          </a:xfrm>
          <a:prstGeom prst="rect">
            <a:avLst/>
          </a:prstGeom>
        </p:spPr>
        <p:txBody>
          <a:bodyPr vert="horz" wrap="square" lIns="0" tIns="12700" rIns="0" bIns="0" rtlCol="0">
            <a:spAutoFit/>
          </a:bodyPr>
          <a:lstStyle/>
          <a:p>
            <a:pPr marL="38100">
              <a:lnSpc>
                <a:spcPct val="100000"/>
              </a:lnSpc>
              <a:spcBef>
                <a:spcPts val="100"/>
              </a:spcBef>
            </a:pPr>
            <a:r>
              <a:rPr sz="1800" dirty="0">
                <a:latin typeface="Cambria Math"/>
                <a:cs typeface="Cambria Math"/>
              </a:rPr>
              <a:t>𝑑</a:t>
            </a:r>
            <a:r>
              <a:rPr sz="1800" spc="285" dirty="0">
                <a:latin typeface="Cambria Math"/>
                <a:cs typeface="Cambria Math"/>
              </a:rPr>
              <a:t> </a:t>
            </a:r>
            <a:r>
              <a:rPr sz="1800" spc="-25" dirty="0">
                <a:latin typeface="Cambria Math"/>
                <a:cs typeface="Cambria Math"/>
              </a:rPr>
              <a:t>𝑅</a:t>
            </a:r>
            <a:r>
              <a:rPr sz="1950" spc="-37" baseline="27777" dirty="0">
                <a:latin typeface="Cambria Math"/>
                <a:cs typeface="Cambria Math"/>
              </a:rPr>
              <a:t>∗</a:t>
            </a:r>
            <a:endParaRPr sz="1950" baseline="27777">
              <a:latin typeface="Cambria Math"/>
              <a:cs typeface="Cambria Math"/>
            </a:endParaRPr>
          </a:p>
        </p:txBody>
      </p:sp>
      <p:sp>
        <p:nvSpPr>
          <p:cNvPr id="15" name="object 15"/>
          <p:cNvSpPr txBox="1"/>
          <p:nvPr/>
        </p:nvSpPr>
        <p:spPr>
          <a:xfrm>
            <a:off x="745032" y="850138"/>
            <a:ext cx="248285"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mbria Math"/>
                <a:cs typeface="Cambria Math"/>
              </a:rPr>
              <a:t>𝑑𝑡</a:t>
            </a:r>
            <a:endParaRPr sz="1800">
              <a:latin typeface="Cambria Math"/>
              <a:cs typeface="Cambria Math"/>
            </a:endParaRPr>
          </a:p>
        </p:txBody>
      </p:sp>
      <p:sp>
        <p:nvSpPr>
          <p:cNvPr id="16" name="object 16"/>
          <p:cNvSpPr/>
          <p:nvPr/>
        </p:nvSpPr>
        <p:spPr>
          <a:xfrm>
            <a:off x="600583" y="865758"/>
            <a:ext cx="542925" cy="15240"/>
          </a:xfrm>
          <a:custGeom>
            <a:avLst/>
            <a:gdLst/>
            <a:ahLst/>
            <a:cxnLst/>
            <a:rect l="l" t="t" r="r" b="b"/>
            <a:pathLst>
              <a:path w="542925" h="15240">
                <a:moveTo>
                  <a:pt x="542543" y="0"/>
                </a:moveTo>
                <a:lnTo>
                  <a:pt x="0" y="0"/>
                </a:lnTo>
                <a:lnTo>
                  <a:pt x="0" y="15239"/>
                </a:lnTo>
                <a:lnTo>
                  <a:pt x="542543" y="15239"/>
                </a:lnTo>
                <a:lnTo>
                  <a:pt x="542543" y="0"/>
                </a:lnTo>
                <a:close/>
              </a:path>
            </a:pathLst>
          </a:custGeom>
          <a:solidFill>
            <a:srgbClr val="000000"/>
          </a:solidFill>
        </p:spPr>
        <p:txBody>
          <a:bodyPr wrap="square" lIns="0" tIns="0" rIns="0" bIns="0" rtlCol="0"/>
          <a:lstStyle/>
          <a:p>
            <a:endParaRPr/>
          </a:p>
        </p:txBody>
      </p:sp>
      <p:sp>
        <p:nvSpPr>
          <p:cNvPr id="17" name="object 17"/>
          <p:cNvSpPr/>
          <p:nvPr/>
        </p:nvSpPr>
        <p:spPr>
          <a:xfrm>
            <a:off x="2127885" y="767079"/>
            <a:ext cx="50165" cy="212090"/>
          </a:xfrm>
          <a:custGeom>
            <a:avLst/>
            <a:gdLst/>
            <a:ahLst/>
            <a:cxnLst/>
            <a:rect l="l" t="t" r="r" b="b"/>
            <a:pathLst>
              <a:path w="50164" h="212090">
                <a:moveTo>
                  <a:pt x="49784" y="0"/>
                </a:moveTo>
                <a:lnTo>
                  <a:pt x="0" y="0"/>
                </a:lnTo>
                <a:lnTo>
                  <a:pt x="0" y="7620"/>
                </a:lnTo>
                <a:lnTo>
                  <a:pt x="31242" y="7620"/>
                </a:lnTo>
                <a:lnTo>
                  <a:pt x="31242" y="203200"/>
                </a:lnTo>
                <a:lnTo>
                  <a:pt x="0" y="203200"/>
                </a:lnTo>
                <a:lnTo>
                  <a:pt x="0" y="212090"/>
                </a:lnTo>
                <a:lnTo>
                  <a:pt x="49784" y="212090"/>
                </a:lnTo>
                <a:lnTo>
                  <a:pt x="49784" y="203200"/>
                </a:lnTo>
                <a:lnTo>
                  <a:pt x="49784" y="7620"/>
                </a:lnTo>
                <a:lnTo>
                  <a:pt x="49784" y="0"/>
                </a:lnTo>
                <a:close/>
              </a:path>
            </a:pathLst>
          </a:custGeom>
          <a:solidFill>
            <a:srgbClr val="000000"/>
          </a:solidFill>
        </p:spPr>
        <p:txBody>
          <a:bodyPr wrap="square" lIns="0" tIns="0" rIns="0" bIns="0" rtlCol="0"/>
          <a:lstStyle/>
          <a:p>
            <a:endParaRPr/>
          </a:p>
        </p:txBody>
      </p:sp>
      <p:sp>
        <p:nvSpPr>
          <p:cNvPr id="18" name="object 18"/>
          <p:cNvSpPr/>
          <p:nvPr/>
        </p:nvSpPr>
        <p:spPr>
          <a:xfrm>
            <a:off x="1973199" y="767079"/>
            <a:ext cx="50165" cy="212090"/>
          </a:xfrm>
          <a:custGeom>
            <a:avLst/>
            <a:gdLst/>
            <a:ahLst/>
            <a:cxnLst/>
            <a:rect l="l" t="t" r="r" b="b"/>
            <a:pathLst>
              <a:path w="50164" h="212090">
                <a:moveTo>
                  <a:pt x="49784" y="0"/>
                </a:moveTo>
                <a:lnTo>
                  <a:pt x="0" y="0"/>
                </a:lnTo>
                <a:lnTo>
                  <a:pt x="0" y="7620"/>
                </a:lnTo>
                <a:lnTo>
                  <a:pt x="0" y="203200"/>
                </a:lnTo>
                <a:lnTo>
                  <a:pt x="0" y="212090"/>
                </a:lnTo>
                <a:lnTo>
                  <a:pt x="49784" y="212090"/>
                </a:lnTo>
                <a:lnTo>
                  <a:pt x="49784" y="203200"/>
                </a:lnTo>
                <a:lnTo>
                  <a:pt x="18542" y="203200"/>
                </a:lnTo>
                <a:lnTo>
                  <a:pt x="18542" y="7620"/>
                </a:lnTo>
                <a:lnTo>
                  <a:pt x="49784" y="7620"/>
                </a:lnTo>
                <a:lnTo>
                  <a:pt x="49784" y="0"/>
                </a:lnTo>
                <a:close/>
              </a:path>
            </a:pathLst>
          </a:custGeom>
          <a:solidFill>
            <a:srgbClr val="000000"/>
          </a:solidFill>
        </p:spPr>
        <p:txBody>
          <a:bodyPr wrap="square" lIns="0" tIns="0" rIns="0" bIns="0" rtlCol="0"/>
          <a:lstStyle/>
          <a:p>
            <a:endParaRPr/>
          </a:p>
        </p:txBody>
      </p:sp>
      <p:sp>
        <p:nvSpPr>
          <p:cNvPr id="19" name="object 19"/>
          <p:cNvSpPr/>
          <p:nvPr/>
        </p:nvSpPr>
        <p:spPr>
          <a:xfrm>
            <a:off x="3052953" y="767079"/>
            <a:ext cx="50165" cy="212090"/>
          </a:xfrm>
          <a:custGeom>
            <a:avLst/>
            <a:gdLst/>
            <a:ahLst/>
            <a:cxnLst/>
            <a:rect l="l" t="t" r="r" b="b"/>
            <a:pathLst>
              <a:path w="50164" h="212090">
                <a:moveTo>
                  <a:pt x="49784" y="0"/>
                </a:moveTo>
                <a:lnTo>
                  <a:pt x="0" y="0"/>
                </a:lnTo>
                <a:lnTo>
                  <a:pt x="0" y="7620"/>
                </a:lnTo>
                <a:lnTo>
                  <a:pt x="31242" y="7620"/>
                </a:lnTo>
                <a:lnTo>
                  <a:pt x="31242" y="203200"/>
                </a:lnTo>
                <a:lnTo>
                  <a:pt x="0" y="203200"/>
                </a:lnTo>
                <a:lnTo>
                  <a:pt x="0" y="212090"/>
                </a:lnTo>
                <a:lnTo>
                  <a:pt x="49784" y="212090"/>
                </a:lnTo>
                <a:lnTo>
                  <a:pt x="49784" y="203200"/>
                </a:lnTo>
                <a:lnTo>
                  <a:pt x="49784" y="7620"/>
                </a:lnTo>
                <a:lnTo>
                  <a:pt x="49784" y="0"/>
                </a:lnTo>
                <a:close/>
              </a:path>
            </a:pathLst>
          </a:custGeom>
          <a:solidFill>
            <a:srgbClr val="000000"/>
          </a:solidFill>
        </p:spPr>
        <p:txBody>
          <a:bodyPr wrap="square" lIns="0" tIns="0" rIns="0" bIns="0" rtlCol="0"/>
          <a:lstStyle/>
          <a:p>
            <a:endParaRPr/>
          </a:p>
        </p:txBody>
      </p:sp>
      <p:sp>
        <p:nvSpPr>
          <p:cNvPr id="20" name="object 20"/>
          <p:cNvSpPr/>
          <p:nvPr/>
        </p:nvSpPr>
        <p:spPr>
          <a:xfrm>
            <a:off x="2750439" y="767079"/>
            <a:ext cx="50165" cy="212090"/>
          </a:xfrm>
          <a:custGeom>
            <a:avLst/>
            <a:gdLst/>
            <a:ahLst/>
            <a:cxnLst/>
            <a:rect l="l" t="t" r="r" b="b"/>
            <a:pathLst>
              <a:path w="50164" h="212090">
                <a:moveTo>
                  <a:pt x="49784" y="0"/>
                </a:moveTo>
                <a:lnTo>
                  <a:pt x="0" y="0"/>
                </a:lnTo>
                <a:lnTo>
                  <a:pt x="0" y="7620"/>
                </a:lnTo>
                <a:lnTo>
                  <a:pt x="0" y="203200"/>
                </a:lnTo>
                <a:lnTo>
                  <a:pt x="0" y="212090"/>
                </a:lnTo>
                <a:lnTo>
                  <a:pt x="49784" y="212090"/>
                </a:lnTo>
                <a:lnTo>
                  <a:pt x="49784" y="203200"/>
                </a:lnTo>
                <a:lnTo>
                  <a:pt x="18542" y="203200"/>
                </a:lnTo>
                <a:lnTo>
                  <a:pt x="18542" y="7620"/>
                </a:lnTo>
                <a:lnTo>
                  <a:pt x="49784" y="7620"/>
                </a:lnTo>
                <a:lnTo>
                  <a:pt x="49784" y="0"/>
                </a:lnTo>
                <a:close/>
              </a:path>
            </a:pathLst>
          </a:custGeom>
          <a:solidFill>
            <a:srgbClr val="000000"/>
          </a:solidFill>
        </p:spPr>
        <p:txBody>
          <a:bodyPr wrap="square" lIns="0" tIns="0" rIns="0" bIns="0" rtlCol="0"/>
          <a:lstStyle/>
          <a:p>
            <a:endParaRPr/>
          </a:p>
        </p:txBody>
      </p:sp>
      <p:sp>
        <p:nvSpPr>
          <p:cNvPr id="21" name="object 21"/>
          <p:cNvSpPr txBox="1"/>
          <p:nvPr/>
        </p:nvSpPr>
        <p:spPr>
          <a:xfrm>
            <a:off x="2768219" y="613917"/>
            <a:ext cx="309880" cy="299720"/>
          </a:xfrm>
          <a:prstGeom prst="rect">
            <a:avLst/>
          </a:prstGeom>
        </p:spPr>
        <p:txBody>
          <a:bodyPr vert="horz" wrap="square" lIns="0" tIns="12700" rIns="0" bIns="0" rtlCol="0">
            <a:spAutoFit/>
          </a:bodyPr>
          <a:lstStyle/>
          <a:p>
            <a:pPr marL="38100">
              <a:lnSpc>
                <a:spcPct val="100000"/>
              </a:lnSpc>
              <a:spcBef>
                <a:spcPts val="100"/>
              </a:spcBef>
            </a:pPr>
            <a:r>
              <a:rPr sz="2700" spc="-37" baseline="-20061" dirty="0">
                <a:latin typeface="Cambria Math"/>
                <a:cs typeface="Cambria Math"/>
              </a:rPr>
              <a:t>𝑅</a:t>
            </a:r>
            <a:r>
              <a:rPr sz="1300" spc="-25" dirty="0">
                <a:latin typeface="Cambria Math"/>
                <a:cs typeface="Cambria Math"/>
              </a:rPr>
              <a:t>∗</a:t>
            </a:r>
            <a:endParaRPr sz="1300">
              <a:latin typeface="Cambria Math"/>
              <a:cs typeface="Cambria Math"/>
            </a:endParaRPr>
          </a:p>
        </p:txBody>
      </p:sp>
      <p:sp>
        <p:nvSpPr>
          <p:cNvPr id="22" name="object 22"/>
          <p:cNvSpPr/>
          <p:nvPr/>
        </p:nvSpPr>
        <p:spPr>
          <a:xfrm>
            <a:off x="3415665" y="767079"/>
            <a:ext cx="50165" cy="212090"/>
          </a:xfrm>
          <a:custGeom>
            <a:avLst/>
            <a:gdLst/>
            <a:ahLst/>
            <a:cxnLst/>
            <a:rect l="l" t="t" r="r" b="b"/>
            <a:pathLst>
              <a:path w="50164" h="212090">
                <a:moveTo>
                  <a:pt x="49784" y="0"/>
                </a:moveTo>
                <a:lnTo>
                  <a:pt x="0" y="0"/>
                </a:lnTo>
                <a:lnTo>
                  <a:pt x="0" y="7620"/>
                </a:lnTo>
                <a:lnTo>
                  <a:pt x="31242" y="7620"/>
                </a:lnTo>
                <a:lnTo>
                  <a:pt x="31242" y="203200"/>
                </a:lnTo>
                <a:lnTo>
                  <a:pt x="0" y="203200"/>
                </a:lnTo>
                <a:lnTo>
                  <a:pt x="0" y="212090"/>
                </a:lnTo>
                <a:lnTo>
                  <a:pt x="49784" y="212090"/>
                </a:lnTo>
                <a:lnTo>
                  <a:pt x="49784" y="203200"/>
                </a:lnTo>
                <a:lnTo>
                  <a:pt x="49784" y="7620"/>
                </a:lnTo>
                <a:lnTo>
                  <a:pt x="49784" y="0"/>
                </a:lnTo>
                <a:close/>
              </a:path>
            </a:pathLst>
          </a:custGeom>
          <a:solidFill>
            <a:srgbClr val="000000"/>
          </a:solidFill>
        </p:spPr>
        <p:txBody>
          <a:bodyPr wrap="square" lIns="0" tIns="0" rIns="0" bIns="0" rtlCol="0"/>
          <a:lstStyle/>
          <a:p>
            <a:endParaRPr/>
          </a:p>
        </p:txBody>
      </p:sp>
      <p:sp>
        <p:nvSpPr>
          <p:cNvPr id="23" name="object 23"/>
          <p:cNvSpPr/>
          <p:nvPr/>
        </p:nvSpPr>
        <p:spPr>
          <a:xfrm>
            <a:off x="3154299" y="767079"/>
            <a:ext cx="50165" cy="212090"/>
          </a:xfrm>
          <a:custGeom>
            <a:avLst/>
            <a:gdLst/>
            <a:ahLst/>
            <a:cxnLst/>
            <a:rect l="l" t="t" r="r" b="b"/>
            <a:pathLst>
              <a:path w="50164" h="212090">
                <a:moveTo>
                  <a:pt x="49784" y="0"/>
                </a:moveTo>
                <a:lnTo>
                  <a:pt x="0" y="0"/>
                </a:lnTo>
                <a:lnTo>
                  <a:pt x="0" y="7620"/>
                </a:lnTo>
                <a:lnTo>
                  <a:pt x="0" y="203200"/>
                </a:lnTo>
                <a:lnTo>
                  <a:pt x="0" y="212090"/>
                </a:lnTo>
                <a:lnTo>
                  <a:pt x="49784" y="212090"/>
                </a:lnTo>
                <a:lnTo>
                  <a:pt x="49784" y="203200"/>
                </a:lnTo>
                <a:lnTo>
                  <a:pt x="18542" y="203200"/>
                </a:lnTo>
                <a:lnTo>
                  <a:pt x="18542" y="7620"/>
                </a:lnTo>
                <a:lnTo>
                  <a:pt x="49784" y="7620"/>
                </a:lnTo>
                <a:lnTo>
                  <a:pt x="49784" y="0"/>
                </a:lnTo>
                <a:close/>
              </a:path>
            </a:pathLst>
          </a:custGeom>
          <a:solidFill>
            <a:srgbClr val="000000"/>
          </a:solidFill>
        </p:spPr>
        <p:txBody>
          <a:bodyPr wrap="square" lIns="0" tIns="0" rIns="0" bIns="0" rtlCol="0"/>
          <a:lstStyle/>
          <a:p>
            <a:endParaRPr/>
          </a:p>
        </p:txBody>
      </p:sp>
      <p:sp>
        <p:nvSpPr>
          <p:cNvPr id="24" name="object 24"/>
          <p:cNvSpPr txBox="1"/>
          <p:nvPr/>
        </p:nvSpPr>
        <p:spPr>
          <a:xfrm>
            <a:off x="1142288" y="697738"/>
            <a:ext cx="2860675" cy="299720"/>
          </a:xfrm>
          <a:prstGeom prst="rect">
            <a:avLst/>
          </a:prstGeom>
        </p:spPr>
        <p:txBody>
          <a:bodyPr vert="horz" wrap="square" lIns="0" tIns="12700" rIns="0" bIns="0" rtlCol="0">
            <a:spAutoFit/>
          </a:bodyPr>
          <a:lstStyle/>
          <a:p>
            <a:pPr marL="63500">
              <a:lnSpc>
                <a:spcPct val="100000"/>
              </a:lnSpc>
              <a:spcBef>
                <a:spcPts val="100"/>
              </a:spcBef>
              <a:tabLst>
                <a:tab pos="1110615" algn="l"/>
                <a:tab pos="2067560" algn="l"/>
                <a:tab pos="2410460" algn="l"/>
              </a:tabLst>
            </a:pPr>
            <a:r>
              <a:rPr sz="1800" dirty="0">
                <a:latin typeface="Cambria Math"/>
                <a:cs typeface="Cambria Math"/>
              </a:rPr>
              <a:t>=</a:t>
            </a:r>
            <a:r>
              <a:rPr sz="1800" spc="165" dirty="0">
                <a:latin typeface="Cambria Math"/>
                <a:cs typeface="Cambria Math"/>
              </a:rPr>
              <a:t> </a:t>
            </a:r>
            <a:r>
              <a:rPr sz="1800" dirty="0">
                <a:latin typeface="Cambria Math"/>
                <a:cs typeface="Cambria Math"/>
              </a:rPr>
              <a:t>2𝑓𝑘</a:t>
            </a:r>
            <a:r>
              <a:rPr sz="1950" baseline="-14957" dirty="0">
                <a:latin typeface="Cambria Math"/>
                <a:cs typeface="Cambria Math"/>
              </a:rPr>
              <a:t>𝑑</a:t>
            </a:r>
            <a:r>
              <a:rPr sz="1950" spc="179" baseline="-14957" dirty="0">
                <a:latin typeface="Cambria Math"/>
                <a:cs typeface="Cambria Math"/>
              </a:rPr>
              <a:t>  </a:t>
            </a:r>
            <a:r>
              <a:rPr sz="1800" spc="-50" dirty="0">
                <a:latin typeface="Cambria Math"/>
                <a:cs typeface="Cambria Math"/>
              </a:rPr>
              <a:t>𝐼</a:t>
            </a:r>
            <a:r>
              <a:rPr sz="1800" dirty="0">
                <a:latin typeface="Cambria Math"/>
                <a:cs typeface="Cambria Math"/>
              </a:rPr>
              <a:t>	−</a:t>
            </a:r>
            <a:r>
              <a:rPr sz="1800" spc="405" dirty="0">
                <a:latin typeface="Cambria Math"/>
                <a:cs typeface="Cambria Math"/>
              </a:rPr>
              <a:t> </a:t>
            </a:r>
            <a:r>
              <a:rPr sz="1800" spc="-25" dirty="0">
                <a:latin typeface="Cambria Math"/>
                <a:cs typeface="Cambria Math"/>
              </a:rPr>
              <a:t>𝑘</a:t>
            </a:r>
            <a:r>
              <a:rPr sz="1950" spc="-37" baseline="-14957" dirty="0">
                <a:latin typeface="Cambria Math"/>
                <a:cs typeface="Cambria Math"/>
              </a:rPr>
              <a:t>𝑖</a:t>
            </a:r>
            <a:r>
              <a:rPr sz="1950" baseline="-14957" dirty="0">
                <a:latin typeface="Cambria Math"/>
                <a:cs typeface="Cambria Math"/>
              </a:rPr>
              <a:t>	</a:t>
            </a:r>
            <a:r>
              <a:rPr sz="1800" spc="-50" dirty="0">
                <a:latin typeface="Cambria Math"/>
                <a:cs typeface="Cambria Math"/>
              </a:rPr>
              <a:t>𝑀</a:t>
            </a:r>
            <a:r>
              <a:rPr sz="1800" dirty="0">
                <a:latin typeface="Cambria Math"/>
                <a:cs typeface="Cambria Math"/>
              </a:rPr>
              <a:t>	=</a:t>
            </a:r>
            <a:r>
              <a:rPr sz="1800" spc="500" dirty="0">
                <a:latin typeface="Cambria Math"/>
                <a:cs typeface="Cambria Math"/>
              </a:rPr>
              <a:t> </a:t>
            </a:r>
            <a:r>
              <a:rPr sz="1800" spc="-50" dirty="0">
                <a:latin typeface="Cambria Math"/>
                <a:cs typeface="Cambria Math"/>
              </a:rPr>
              <a:t>0</a:t>
            </a:r>
            <a:endParaRPr sz="1800">
              <a:latin typeface="Cambria Math"/>
              <a:cs typeface="Cambria Math"/>
            </a:endParaRPr>
          </a:p>
        </p:txBody>
      </p:sp>
      <p:sp>
        <p:nvSpPr>
          <p:cNvPr id="25" name="object 25"/>
          <p:cNvSpPr txBox="1"/>
          <p:nvPr/>
        </p:nvSpPr>
        <p:spPr>
          <a:xfrm>
            <a:off x="4219447" y="727075"/>
            <a:ext cx="278003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Georgia"/>
                <a:cs typeface="Georgia"/>
              </a:rPr>
              <a:t>Approssimazione</a:t>
            </a:r>
            <a:r>
              <a:rPr sz="1400" spc="-35" dirty="0">
                <a:latin typeface="Georgia"/>
                <a:cs typeface="Georgia"/>
              </a:rPr>
              <a:t> </a:t>
            </a:r>
            <a:r>
              <a:rPr sz="1400" spc="-10" dirty="0">
                <a:latin typeface="Georgia"/>
                <a:cs typeface="Georgia"/>
              </a:rPr>
              <a:t>quasi-stazionaria</a:t>
            </a:r>
            <a:endParaRPr sz="1400">
              <a:latin typeface="Georgia"/>
              <a:cs typeface="Georgia"/>
            </a:endParaRPr>
          </a:p>
        </p:txBody>
      </p:sp>
      <p:sp>
        <p:nvSpPr>
          <p:cNvPr id="26" name="object 26"/>
          <p:cNvSpPr txBox="1"/>
          <p:nvPr/>
        </p:nvSpPr>
        <p:spPr>
          <a:xfrm>
            <a:off x="725830" y="2872867"/>
            <a:ext cx="123825" cy="292735"/>
          </a:xfrm>
          <a:prstGeom prst="rect">
            <a:avLst/>
          </a:prstGeom>
        </p:spPr>
        <p:txBody>
          <a:bodyPr vert="horz" wrap="square" lIns="0" tIns="12700" rIns="0" bIns="0" rtlCol="0">
            <a:spAutoFit/>
          </a:bodyPr>
          <a:lstStyle/>
          <a:p>
            <a:pPr marL="12700">
              <a:lnSpc>
                <a:spcPct val="100000"/>
              </a:lnSpc>
              <a:spcBef>
                <a:spcPts val="100"/>
              </a:spcBef>
            </a:pPr>
            <a:r>
              <a:rPr sz="1750" spc="25" dirty="0">
                <a:latin typeface="Cambria Math"/>
                <a:cs typeface="Cambria Math"/>
              </a:rPr>
              <a:t>𝑡</a:t>
            </a:r>
            <a:endParaRPr sz="1750">
              <a:latin typeface="Cambria Math"/>
              <a:cs typeface="Cambria Math"/>
            </a:endParaRPr>
          </a:p>
        </p:txBody>
      </p:sp>
      <p:sp>
        <p:nvSpPr>
          <p:cNvPr id="27" name="object 27"/>
          <p:cNvSpPr/>
          <p:nvPr/>
        </p:nvSpPr>
        <p:spPr>
          <a:xfrm>
            <a:off x="1651762" y="2745739"/>
            <a:ext cx="405130" cy="207010"/>
          </a:xfrm>
          <a:custGeom>
            <a:avLst/>
            <a:gdLst/>
            <a:ahLst/>
            <a:cxnLst/>
            <a:rect l="l" t="t" r="r" b="b"/>
            <a:pathLst>
              <a:path w="405130" h="207010">
                <a:moveTo>
                  <a:pt x="48387" y="0"/>
                </a:moveTo>
                <a:lnTo>
                  <a:pt x="0" y="0"/>
                </a:lnTo>
                <a:lnTo>
                  <a:pt x="0" y="8890"/>
                </a:lnTo>
                <a:lnTo>
                  <a:pt x="0" y="199390"/>
                </a:lnTo>
                <a:lnTo>
                  <a:pt x="0" y="207010"/>
                </a:lnTo>
                <a:lnTo>
                  <a:pt x="48387" y="207010"/>
                </a:lnTo>
                <a:lnTo>
                  <a:pt x="48387" y="199390"/>
                </a:lnTo>
                <a:lnTo>
                  <a:pt x="18034" y="199390"/>
                </a:lnTo>
                <a:lnTo>
                  <a:pt x="18034" y="8890"/>
                </a:lnTo>
                <a:lnTo>
                  <a:pt x="48387" y="8890"/>
                </a:lnTo>
                <a:lnTo>
                  <a:pt x="48387" y="0"/>
                </a:lnTo>
                <a:close/>
              </a:path>
              <a:path w="405130" h="207010">
                <a:moveTo>
                  <a:pt x="404749" y="0"/>
                </a:moveTo>
                <a:lnTo>
                  <a:pt x="356235" y="0"/>
                </a:lnTo>
                <a:lnTo>
                  <a:pt x="356235" y="8890"/>
                </a:lnTo>
                <a:lnTo>
                  <a:pt x="386715" y="8890"/>
                </a:lnTo>
                <a:lnTo>
                  <a:pt x="386715" y="199390"/>
                </a:lnTo>
                <a:lnTo>
                  <a:pt x="356235" y="199390"/>
                </a:lnTo>
                <a:lnTo>
                  <a:pt x="356235" y="207010"/>
                </a:lnTo>
                <a:lnTo>
                  <a:pt x="404749" y="207010"/>
                </a:lnTo>
                <a:lnTo>
                  <a:pt x="404749" y="199390"/>
                </a:lnTo>
                <a:lnTo>
                  <a:pt x="404749" y="8890"/>
                </a:lnTo>
                <a:lnTo>
                  <a:pt x="404749" y="0"/>
                </a:lnTo>
                <a:close/>
              </a:path>
            </a:pathLst>
          </a:custGeom>
          <a:solidFill>
            <a:srgbClr val="000000"/>
          </a:solidFill>
        </p:spPr>
        <p:txBody>
          <a:bodyPr wrap="square" lIns="0" tIns="0" rIns="0" bIns="0" rtlCol="0"/>
          <a:lstStyle/>
          <a:p>
            <a:endParaRPr/>
          </a:p>
        </p:txBody>
      </p:sp>
      <p:sp>
        <p:nvSpPr>
          <p:cNvPr id="28" name="object 28"/>
          <p:cNvSpPr txBox="1"/>
          <p:nvPr/>
        </p:nvSpPr>
        <p:spPr>
          <a:xfrm>
            <a:off x="1643633" y="2921635"/>
            <a:ext cx="264795" cy="292735"/>
          </a:xfrm>
          <a:prstGeom prst="rect">
            <a:avLst/>
          </a:prstGeom>
        </p:spPr>
        <p:txBody>
          <a:bodyPr vert="horz" wrap="square" lIns="0" tIns="12700" rIns="0" bIns="0" rtlCol="0">
            <a:spAutoFit/>
          </a:bodyPr>
          <a:lstStyle/>
          <a:p>
            <a:pPr marL="12700">
              <a:lnSpc>
                <a:spcPct val="100000"/>
              </a:lnSpc>
              <a:spcBef>
                <a:spcPts val="100"/>
              </a:spcBef>
            </a:pPr>
            <a:r>
              <a:rPr sz="1750" spc="55" dirty="0">
                <a:latin typeface="Cambria Math"/>
                <a:cs typeface="Cambria Math"/>
              </a:rPr>
              <a:t>𝑑𝑡</a:t>
            </a:r>
            <a:endParaRPr sz="1750">
              <a:latin typeface="Cambria Math"/>
              <a:cs typeface="Cambria Math"/>
            </a:endParaRPr>
          </a:p>
        </p:txBody>
      </p:sp>
      <p:sp>
        <p:nvSpPr>
          <p:cNvPr id="29" name="object 29"/>
          <p:cNvSpPr/>
          <p:nvPr/>
        </p:nvSpPr>
        <p:spPr>
          <a:xfrm>
            <a:off x="1477517" y="2974848"/>
            <a:ext cx="605155" cy="13970"/>
          </a:xfrm>
          <a:custGeom>
            <a:avLst/>
            <a:gdLst/>
            <a:ahLst/>
            <a:cxnLst/>
            <a:rect l="l" t="t" r="r" b="b"/>
            <a:pathLst>
              <a:path w="605155" h="13969">
                <a:moveTo>
                  <a:pt x="605028" y="0"/>
                </a:moveTo>
                <a:lnTo>
                  <a:pt x="0" y="0"/>
                </a:lnTo>
                <a:lnTo>
                  <a:pt x="0" y="13715"/>
                </a:lnTo>
                <a:lnTo>
                  <a:pt x="605028" y="13715"/>
                </a:lnTo>
                <a:lnTo>
                  <a:pt x="605028" y="0"/>
                </a:lnTo>
                <a:close/>
              </a:path>
            </a:pathLst>
          </a:custGeom>
          <a:solidFill>
            <a:srgbClr val="000000"/>
          </a:solidFill>
        </p:spPr>
        <p:txBody>
          <a:bodyPr wrap="square" lIns="0" tIns="0" rIns="0" bIns="0" rtlCol="0"/>
          <a:lstStyle/>
          <a:p>
            <a:endParaRPr/>
          </a:p>
        </p:txBody>
      </p:sp>
      <p:sp>
        <p:nvSpPr>
          <p:cNvPr id="30" name="object 30"/>
          <p:cNvSpPr txBox="1"/>
          <p:nvPr/>
        </p:nvSpPr>
        <p:spPr>
          <a:xfrm>
            <a:off x="537362" y="2728086"/>
            <a:ext cx="2008505" cy="391160"/>
          </a:xfrm>
          <a:prstGeom prst="rect">
            <a:avLst/>
          </a:prstGeom>
        </p:spPr>
        <p:txBody>
          <a:bodyPr vert="horz" wrap="square" lIns="0" tIns="12700" rIns="0" bIns="0" rtlCol="0">
            <a:spAutoFit/>
          </a:bodyPr>
          <a:lstStyle/>
          <a:p>
            <a:pPr marL="38100">
              <a:lnSpc>
                <a:spcPct val="100000"/>
              </a:lnSpc>
              <a:spcBef>
                <a:spcPts val="100"/>
              </a:spcBef>
              <a:tabLst>
                <a:tab pos="400685" algn="l"/>
              </a:tabLst>
            </a:pPr>
            <a:r>
              <a:rPr sz="2400" spc="-50" dirty="0">
                <a:latin typeface="Cambria Math"/>
                <a:cs typeface="Cambria Math"/>
              </a:rPr>
              <a:t>𝑣</a:t>
            </a:r>
            <a:r>
              <a:rPr sz="2400" dirty="0">
                <a:latin typeface="Cambria Math"/>
                <a:cs typeface="Cambria Math"/>
              </a:rPr>
              <a:t>	=</a:t>
            </a:r>
            <a:r>
              <a:rPr sz="2400" spc="190" dirty="0">
                <a:latin typeface="Cambria Math"/>
                <a:cs typeface="Cambria Math"/>
              </a:rPr>
              <a:t> </a:t>
            </a:r>
            <a:r>
              <a:rPr sz="2400" dirty="0">
                <a:latin typeface="Cambria Math"/>
                <a:cs typeface="Cambria Math"/>
              </a:rPr>
              <a:t>−</a:t>
            </a:r>
            <a:r>
              <a:rPr sz="2625" baseline="33333" dirty="0">
                <a:latin typeface="Cambria Math"/>
                <a:cs typeface="Cambria Math"/>
              </a:rPr>
              <a:t>𝑑</a:t>
            </a:r>
            <a:r>
              <a:rPr sz="2625" spc="502" baseline="33333" dirty="0">
                <a:latin typeface="Cambria Math"/>
                <a:cs typeface="Cambria Math"/>
              </a:rPr>
              <a:t> </a:t>
            </a:r>
            <a:r>
              <a:rPr sz="2625" baseline="33333" dirty="0">
                <a:latin typeface="Cambria Math"/>
                <a:cs typeface="Cambria Math"/>
              </a:rPr>
              <a:t>𝑀</a:t>
            </a:r>
            <a:r>
              <a:rPr sz="2175" baseline="63218" dirty="0">
                <a:latin typeface="Cambria Math"/>
                <a:cs typeface="Cambria Math"/>
              </a:rPr>
              <a:t>∗</a:t>
            </a:r>
            <a:r>
              <a:rPr sz="2175" spc="644" baseline="63218" dirty="0">
                <a:latin typeface="Cambria Math"/>
                <a:cs typeface="Cambria Math"/>
              </a:rPr>
              <a:t> </a:t>
            </a:r>
            <a:r>
              <a:rPr sz="1750" spc="-25" dirty="0">
                <a:latin typeface="Cambria Math"/>
                <a:cs typeface="Cambria Math"/>
              </a:rPr>
              <a:t>=2𝑘</a:t>
            </a:r>
            <a:endParaRPr sz="1750">
              <a:latin typeface="Cambria Math"/>
              <a:cs typeface="Cambria Math"/>
            </a:endParaRPr>
          </a:p>
        </p:txBody>
      </p:sp>
      <p:sp>
        <p:nvSpPr>
          <p:cNvPr id="31" name="object 31"/>
          <p:cNvSpPr txBox="1"/>
          <p:nvPr/>
        </p:nvSpPr>
        <p:spPr>
          <a:xfrm>
            <a:off x="2494026" y="2895727"/>
            <a:ext cx="112395" cy="245110"/>
          </a:xfrm>
          <a:prstGeom prst="rect">
            <a:avLst/>
          </a:prstGeom>
        </p:spPr>
        <p:txBody>
          <a:bodyPr vert="horz" wrap="square" lIns="0" tIns="11430" rIns="0" bIns="0" rtlCol="0">
            <a:spAutoFit/>
          </a:bodyPr>
          <a:lstStyle/>
          <a:p>
            <a:pPr marL="12700">
              <a:lnSpc>
                <a:spcPct val="100000"/>
              </a:lnSpc>
              <a:spcBef>
                <a:spcPts val="90"/>
              </a:spcBef>
            </a:pPr>
            <a:r>
              <a:rPr sz="1450" spc="50" dirty="0">
                <a:latin typeface="Cambria Math"/>
                <a:cs typeface="Cambria Math"/>
              </a:rPr>
              <a:t>𝑡</a:t>
            </a:r>
            <a:endParaRPr sz="1450">
              <a:latin typeface="Cambria Math"/>
              <a:cs typeface="Cambria Math"/>
            </a:endParaRPr>
          </a:p>
        </p:txBody>
      </p:sp>
      <p:sp>
        <p:nvSpPr>
          <p:cNvPr id="32" name="object 32"/>
          <p:cNvSpPr/>
          <p:nvPr/>
        </p:nvSpPr>
        <p:spPr>
          <a:xfrm>
            <a:off x="2983357" y="2876549"/>
            <a:ext cx="48895" cy="207010"/>
          </a:xfrm>
          <a:custGeom>
            <a:avLst/>
            <a:gdLst/>
            <a:ahLst/>
            <a:cxnLst/>
            <a:rect l="l" t="t" r="r" b="b"/>
            <a:pathLst>
              <a:path w="48894" h="207010">
                <a:moveTo>
                  <a:pt x="48514" y="0"/>
                </a:moveTo>
                <a:lnTo>
                  <a:pt x="0" y="0"/>
                </a:lnTo>
                <a:lnTo>
                  <a:pt x="0" y="8890"/>
                </a:lnTo>
                <a:lnTo>
                  <a:pt x="30480" y="8890"/>
                </a:lnTo>
                <a:lnTo>
                  <a:pt x="30480" y="199390"/>
                </a:lnTo>
                <a:lnTo>
                  <a:pt x="0" y="199390"/>
                </a:lnTo>
                <a:lnTo>
                  <a:pt x="0" y="207010"/>
                </a:lnTo>
                <a:lnTo>
                  <a:pt x="48514" y="207010"/>
                </a:lnTo>
                <a:lnTo>
                  <a:pt x="48514" y="199390"/>
                </a:lnTo>
                <a:lnTo>
                  <a:pt x="48514" y="8890"/>
                </a:lnTo>
                <a:lnTo>
                  <a:pt x="48514" y="0"/>
                </a:lnTo>
                <a:close/>
              </a:path>
            </a:pathLst>
          </a:custGeom>
          <a:solidFill>
            <a:srgbClr val="000000"/>
          </a:solidFill>
        </p:spPr>
        <p:txBody>
          <a:bodyPr wrap="square" lIns="0" tIns="0" rIns="0" bIns="0" rtlCol="0"/>
          <a:lstStyle/>
          <a:p>
            <a:endParaRPr/>
          </a:p>
        </p:txBody>
      </p:sp>
      <p:sp>
        <p:nvSpPr>
          <p:cNvPr id="33" name="object 33"/>
          <p:cNvSpPr/>
          <p:nvPr/>
        </p:nvSpPr>
        <p:spPr>
          <a:xfrm>
            <a:off x="2627122" y="2876549"/>
            <a:ext cx="48895" cy="207010"/>
          </a:xfrm>
          <a:custGeom>
            <a:avLst/>
            <a:gdLst/>
            <a:ahLst/>
            <a:cxnLst/>
            <a:rect l="l" t="t" r="r" b="b"/>
            <a:pathLst>
              <a:path w="48894" h="207010">
                <a:moveTo>
                  <a:pt x="48387" y="0"/>
                </a:moveTo>
                <a:lnTo>
                  <a:pt x="0" y="0"/>
                </a:lnTo>
                <a:lnTo>
                  <a:pt x="0" y="8890"/>
                </a:lnTo>
                <a:lnTo>
                  <a:pt x="0" y="199390"/>
                </a:lnTo>
                <a:lnTo>
                  <a:pt x="0" y="207010"/>
                </a:lnTo>
                <a:lnTo>
                  <a:pt x="48387" y="207010"/>
                </a:lnTo>
                <a:lnTo>
                  <a:pt x="48387" y="199390"/>
                </a:lnTo>
                <a:lnTo>
                  <a:pt x="18034" y="199390"/>
                </a:lnTo>
                <a:lnTo>
                  <a:pt x="18034" y="8890"/>
                </a:lnTo>
                <a:lnTo>
                  <a:pt x="48387" y="8890"/>
                </a:lnTo>
                <a:lnTo>
                  <a:pt x="48387" y="0"/>
                </a:lnTo>
                <a:close/>
              </a:path>
            </a:pathLst>
          </a:custGeom>
          <a:solidFill>
            <a:srgbClr val="000000"/>
          </a:solidFill>
        </p:spPr>
        <p:txBody>
          <a:bodyPr wrap="square" lIns="0" tIns="0" rIns="0" bIns="0" rtlCol="0"/>
          <a:lstStyle/>
          <a:p>
            <a:endParaRPr/>
          </a:p>
        </p:txBody>
      </p:sp>
      <p:sp>
        <p:nvSpPr>
          <p:cNvPr id="34" name="object 34"/>
          <p:cNvSpPr txBox="1"/>
          <p:nvPr/>
        </p:nvSpPr>
        <p:spPr>
          <a:xfrm>
            <a:off x="2642361" y="2729611"/>
            <a:ext cx="538480" cy="292735"/>
          </a:xfrm>
          <a:prstGeom prst="rect">
            <a:avLst/>
          </a:prstGeom>
        </p:spPr>
        <p:txBody>
          <a:bodyPr vert="horz" wrap="square" lIns="0" tIns="12700" rIns="0" bIns="0" rtlCol="0">
            <a:spAutoFit/>
          </a:bodyPr>
          <a:lstStyle/>
          <a:p>
            <a:pPr marL="38100">
              <a:lnSpc>
                <a:spcPct val="100000"/>
              </a:lnSpc>
              <a:spcBef>
                <a:spcPts val="100"/>
              </a:spcBef>
            </a:pPr>
            <a:r>
              <a:rPr sz="2625" baseline="-20634" dirty="0">
                <a:latin typeface="Cambria Math"/>
                <a:cs typeface="Cambria Math"/>
              </a:rPr>
              <a:t>𝑀</a:t>
            </a:r>
            <a:r>
              <a:rPr sz="1450" dirty="0">
                <a:latin typeface="Cambria Math"/>
                <a:cs typeface="Cambria Math"/>
              </a:rPr>
              <a:t>∗</a:t>
            </a:r>
            <a:r>
              <a:rPr sz="1450" spc="434" dirty="0">
                <a:latin typeface="Cambria Math"/>
                <a:cs typeface="Cambria Math"/>
              </a:rPr>
              <a:t> </a:t>
            </a:r>
            <a:r>
              <a:rPr sz="1725" spc="-75" baseline="4830" dirty="0">
                <a:latin typeface="Cambria Math"/>
                <a:cs typeface="Cambria Math"/>
              </a:rPr>
              <a:t>2</a:t>
            </a:r>
            <a:endParaRPr sz="1725" baseline="4830">
              <a:latin typeface="Cambria Math"/>
              <a:cs typeface="Cambria Math"/>
            </a:endParaRPr>
          </a:p>
        </p:txBody>
      </p:sp>
      <p:sp>
        <p:nvSpPr>
          <p:cNvPr id="35" name="object 35"/>
          <p:cNvSpPr/>
          <p:nvPr/>
        </p:nvSpPr>
        <p:spPr>
          <a:xfrm>
            <a:off x="1141996" y="4212589"/>
            <a:ext cx="66675" cy="284480"/>
          </a:xfrm>
          <a:custGeom>
            <a:avLst/>
            <a:gdLst/>
            <a:ahLst/>
            <a:cxnLst/>
            <a:rect l="l" t="t" r="r" b="b"/>
            <a:pathLst>
              <a:path w="66675" h="284479">
                <a:moveTo>
                  <a:pt x="66382" y="0"/>
                </a:moveTo>
                <a:lnTo>
                  <a:pt x="0" y="0"/>
                </a:lnTo>
                <a:lnTo>
                  <a:pt x="0" y="11430"/>
                </a:lnTo>
                <a:lnTo>
                  <a:pt x="41681" y="11430"/>
                </a:lnTo>
                <a:lnTo>
                  <a:pt x="41681" y="273050"/>
                </a:lnTo>
                <a:lnTo>
                  <a:pt x="0" y="273050"/>
                </a:lnTo>
                <a:lnTo>
                  <a:pt x="0" y="284480"/>
                </a:lnTo>
                <a:lnTo>
                  <a:pt x="66382" y="284480"/>
                </a:lnTo>
                <a:lnTo>
                  <a:pt x="66382" y="273050"/>
                </a:lnTo>
                <a:lnTo>
                  <a:pt x="66382" y="11430"/>
                </a:lnTo>
                <a:lnTo>
                  <a:pt x="66382" y="0"/>
                </a:lnTo>
                <a:close/>
              </a:path>
            </a:pathLst>
          </a:custGeom>
          <a:solidFill>
            <a:srgbClr val="000000"/>
          </a:solidFill>
        </p:spPr>
        <p:txBody>
          <a:bodyPr wrap="square" lIns="0" tIns="0" rIns="0" bIns="0" rtlCol="0"/>
          <a:lstStyle/>
          <a:p>
            <a:endParaRPr/>
          </a:p>
        </p:txBody>
      </p:sp>
      <p:sp>
        <p:nvSpPr>
          <p:cNvPr id="36" name="object 36"/>
          <p:cNvSpPr/>
          <p:nvPr/>
        </p:nvSpPr>
        <p:spPr>
          <a:xfrm>
            <a:off x="675754" y="4212589"/>
            <a:ext cx="66675" cy="284480"/>
          </a:xfrm>
          <a:custGeom>
            <a:avLst/>
            <a:gdLst/>
            <a:ahLst/>
            <a:cxnLst/>
            <a:rect l="l" t="t" r="r" b="b"/>
            <a:pathLst>
              <a:path w="66675" h="284479">
                <a:moveTo>
                  <a:pt x="66382" y="0"/>
                </a:moveTo>
                <a:lnTo>
                  <a:pt x="0" y="0"/>
                </a:lnTo>
                <a:lnTo>
                  <a:pt x="0" y="11430"/>
                </a:lnTo>
                <a:lnTo>
                  <a:pt x="0" y="273050"/>
                </a:lnTo>
                <a:lnTo>
                  <a:pt x="0" y="284480"/>
                </a:lnTo>
                <a:lnTo>
                  <a:pt x="66382" y="284480"/>
                </a:lnTo>
                <a:lnTo>
                  <a:pt x="66382" y="273050"/>
                </a:lnTo>
                <a:lnTo>
                  <a:pt x="24714" y="273050"/>
                </a:lnTo>
                <a:lnTo>
                  <a:pt x="24714" y="11430"/>
                </a:lnTo>
                <a:lnTo>
                  <a:pt x="66382" y="11430"/>
                </a:lnTo>
                <a:lnTo>
                  <a:pt x="66382" y="0"/>
                </a:lnTo>
                <a:close/>
              </a:path>
            </a:pathLst>
          </a:custGeom>
          <a:solidFill>
            <a:srgbClr val="000000"/>
          </a:solidFill>
        </p:spPr>
        <p:txBody>
          <a:bodyPr wrap="square" lIns="0" tIns="0" rIns="0" bIns="0" rtlCol="0"/>
          <a:lstStyle/>
          <a:p>
            <a:endParaRPr/>
          </a:p>
        </p:txBody>
      </p:sp>
      <p:sp>
        <p:nvSpPr>
          <p:cNvPr id="37" name="object 37"/>
          <p:cNvSpPr txBox="1"/>
          <p:nvPr/>
        </p:nvSpPr>
        <p:spPr>
          <a:xfrm>
            <a:off x="710488" y="4013072"/>
            <a:ext cx="1023619" cy="391160"/>
          </a:xfrm>
          <a:prstGeom prst="rect">
            <a:avLst/>
          </a:prstGeom>
        </p:spPr>
        <p:txBody>
          <a:bodyPr vert="horz" wrap="square" lIns="0" tIns="12700" rIns="0" bIns="0" rtlCol="0">
            <a:spAutoFit/>
          </a:bodyPr>
          <a:lstStyle/>
          <a:p>
            <a:pPr marL="38100">
              <a:lnSpc>
                <a:spcPct val="100000"/>
              </a:lnSpc>
              <a:spcBef>
                <a:spcPts val="100"/>
              </a:spcBef>
            </a:pPr>
            <a:r>
              <a:rPr sz="3600" baseline="-20833" dirty="0">
                <a:latin typeface="Cambria Math"/>
                <a:cs typeface="Cambria Math"/>
              </a:rPr>
              <a:t>𝑀</a:t>
            </a:r>
            <a:r>
              <a:rPr sz="1750" dirty="0">
                <a:latin typeface="Cambria Math"/>
                <a:cs typeface="Cambria Math"/>
              </a:rPr>
              <a:t>∗</a:t>
            </a:r>
            <a:r>
              <a:rPr sz="1750" spc="110" dirty="0">
                <a:latin typeface="Cambria Math"/>
                <a:cs typeface="Cambria Math"/>
              </a:rPr>
              <a:t>  </a:t>
            </a:r>
            <a:r>
              <a:rPr sz="1750" dirty="0">
                <a:latin typeface="Cambria Math"/>
                <a:cs typeface="Cambria Math"/>
              </a:rPr>
              <a:t>2</a:t>
            </a:r>
            <a:r>
              <a:rPr sz="1750" spc="415" dirty="0">
                <a:latin typeface="Cambria Math"/>
                <a:cs typeface="Cambria Math"/>
              </a:rPr>
              <a:t> </a:t>
            </a:r>
            <a:r>
              <a:rPr sz="3600" spc="-75" baseline="-20833" dirty="0">
                <a:latin typeface="Cambria Math"/>
                <a:cs typeface="Cambria Math"/>
              </a:rPr>
              <a:t>=</a:t>
            </a:r>
            <a:endParaRPr sz="3600" baseline="-20833">
              <a:latin typeface="Cambria Math"/>
              <a:cs typeface="Cambria Math"/>
            </a:endParaRPr>
          </a:p>
        </p:txBody>
      </p:sp>
      <p:sp>
        <p:nvSpPr>
          <p:cNvPr id="38" name="object 38"/>
          <p:cNvSpPr/>
          <p:nvPr/>
        </p:nvSpPr>
        <p:spPr>
          <a:xfrm>
            <a:off x="1845817" y="4344923"/>
            <a:ext cx="358140" cy="20320"/>
          </a:xfrm>
          <a:custGeom>
            <a:avLst/>
            <a:gdLst/>
            <a:ahLst/>
            <a:cxnLst/>
            <a:rect l="l" t="t" r="r" b="b"/>
            <a:pathLst>
              <a:path w="358139" h="20320">
                <a:moveTo>
                  <a:pt x="358139" y="0"/>
                </a:moveTo>
                <a:lnTo>
                  <a:pt x="0" y="0"/>
                </a:lnTo>
                <a:lnTo>
                  <a:pt x="0" y="19812"/>
                </a:lnTo>
                <a:lnTo>
                  <a:pt x="358139" y="19812"/>
                </a:lnTo>
                <a:lnTo>
                  <a:pt x="358139" y="0"/>
                </a:lnTo>
                <a:close/>
              </a:path>
            </a:pathLst>
          </a:custGeom>
          <a:solidFill>
            <a:srgbClr val="000000"/>
          </a:solidFill>
        </p:spPr>
        <p:txBody>
          <a:bodyPr wrap="square" lIns="0" tIns="0" rIns="0" bIns="0" rtlCol="0"/>
          <a:lstStyle/>
          <a:p>
            <a:endParaRPr/>
          </a:p>
        </p:txBody>
      </p:sp>
      <p:sp>
        <p:nvSpPr>
          <p:cNvPr id="39" name="object 39"/>
          <p:cNvSpPr txBox="1"/>
          <p:nvPr/>
        </p:nvSpPr>
        <p:spPr>
          <a:xfrm>
            <a:off x="2276982" y="4124705"/>
            <a:ext cx="25336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mbria Math"/>
                <a:cs typeface="Cambria Math"/>
              </a:rPr>
              <a:t>=</a:t>
            </a:r>
            <a:endParaRPr sz="2400">
              <a:latin typeface="Cambria Math"/>
              <a:cs typeface="Cambria Math"/>
            </a:endParaRPr>
          </a:p>
        </p:txBody>
      </p:sp>
      <p:sp>
        <p:nvSpPr>
          <p:cNvPr id="40" name="object 40"/>
          <p:cNvSpPr/>
          <p:nvPr/>
        </p:nvSpPr>
        <p:spPr>
          <a:xfrm>
            <a:off x="2905379" y="4094479"/>
            <a:ext cx="714375" cy="207010"/>
          </a:xfrm>
          <a:custGeom>
            <a:avLst/>
            <a:gdLst/>
            <a:ahLst/>
            <a:cxnLst/>
            <a:rect l="l" t="t" r="r" b="b"/>
            <a:pathLst>
              <a:path w="714375" h="207010">
                <a:moveTo>
                  <a:pt x="48387" y="0"/>
                </a:moveTo>
                <a:lnTo>
                  <a:pt x="0" y="0"/>
                </a:lnTo>
                <a:lnTo>
                  <a:pt x="0" y="8890"/>
                </a:lnTo>
                <a:lnTo>
                  <a:pt x="0" y="199390"/>
                </a:lnTo>
                <a:lnTo>
                  <a:pt x="0" y="207010"/>
                </a:lnTo>
                <a:lnTo>
                  <a:pt x="48387" y="207010"/>
                </a:lnTo>
                <a:lnTo>
                  <a:pt x="48387" y="199390"/>
                </a:lnTo>
                <a:lnTo>
                  <a:pt x="18034" y="199390"/>
                </a:lnTo>
                <a:lnTo>
                  <a:pt x="18034" y="8890"/>
                </a:lnTo>
                <a:lnTo>
                  <a:pt x="48387" y="8890"/>
                </a:lnTo>
                <a:lnTo>
                  <a:pt x="48387" y="0"/>
                </a:lnTo>
                <a:close/>
              </a:path>
              <a:path w="714375" h="207010">
                <a:moveTo>
                  <a:pt x="355981" y="0"/>
                </a:moveTo>
                <a:lnTo>
                  <a:pt x="307594" y="0"/>
                </a:lnTo>
                <a:lnTo>
                  <a:pt x="307594" y="8890"/>
                </a:lnTo>
                <a:lnTo>
                  <a:pt x="337947" y="8890"/>
                </a:lnTo>
                <a:lnTo>
                  <a:pt x="337947" y="199390"/>
                </a:lnTo>
                <a:lnTo>
                  <a:pt x="307594" y="199390"/>
                </a:lnTo>
                <a:lnTo>
                  <a:pt x="307594" y="207010"/>
                </a:lnTo>
                <a:lnTo>
                  <a:pt x="355981" y="207010"/>
                </a:lnTo>
                <a:lnTo>
                  <a:pt x="355981" y="199390"/>
                </a:lnTo>
                <a:lnTo>
                  <a:pt x="355981" y="8890"/>
                </a:lnTo>
                <a:lnTo>
                  <a:pt x="355981" y="0"/>
                </a:lnTo>
                <a:close/>
              </a:path>
              <a:path w="714375" h="207010">
                <a:moveTo>
                  <a:pt x="455295" y="0"/>
                </a:moveTo>
                <a:lnTo>
                  <a:pt x="406908" y="0"/>
                </a:lnTo>
                <a:lnTo>
                  <a:pt x="406908" y="8890"/>
                </a:lnTo>
                <a:lnTo>
                  <a:pt x="406908" y="199390"/>
                </a:lnTo>
                <a:lnTo>
                  <a:pt x="406908" y="207010"/>
                </a:lnTo>
                <a:lnTo>
                  <a:pt x="455295" y="207010"/>
                </a:lnTo>
                <a:lnTo>
                  <a:pt x="455295" y="199390"/>
                </a:lnTo>
                <a:lnTo>
                  <a:pt x="424942" y="199390"/>
                </a:lnTo>
                <a:lnTo>
                  <a:pt x="424942" y="8890"/>
                </a:lnTo>
                <a:lnTo>
                  <a:pt x="455295" y="8890"/>
                </a:lnTo>
                <a:lnTo>
                  <a:pt x="455295" y="0"/>
                </a:lnTo>
                <a:close/>
              </a:path>
              <a:path w="714375" h="207010">
                <a:moveTo>
                  <a:pt x="714121" y="0"/>
                </a:moveTo>
                <a:lnTo>
                  <a:pt x="665734" y="0"/>
                </a:lnTo>
                <a:lnTo>
                  <a:pt x="665734" y="8890"/>
                </a:lnTo>
                <a:lnTo>
                  <a:pt x="696087" y="8890"/>
                </a:lnTo>
                <a:lnTo>
                  <a:pt x="696087" y="199390"/>
                </a:lnTo>
                <a:lnTo>
                  <a:pt x="665734" y="199390"/>
                </a:lnTo>
                <a:lnTo>
                  <a:pt x="665734" y="207010"/>
                </a:lnTo>
                <a:lnTo>
                  <a:pt x="714121" y="207010"/>
                </a:lnTo>
                <a:lnTo>
                  <a:pt x="714121" y="199390"/>
                </a:lnTo>
                <a:lnTo>
                  <a:pt x="714121" y="8890"/>
                </a:lnTo>
                <a:lnTo>
                  <a:pt x="714121" y="0"/>
                </a:lnTo>
                <a:close/>
              </a:path>
            </a:pathLst>
          </a:custGeom>
          <a:solidFill>
            <a:srgbClr val="000000"/>
          </a:solidFill>
        </p:spPr>
        <p:txBody>
          <a:bodyPr wrap="square" lIns="0" tIns="0" rIns="0" bIns="0" rtlCol="0"/>
          <a:lstStyle/>
          <a:p>
            <a:endParaRPr/>
          </a:p>
        </p:txBody>
      </p:sp>
      <p:sp>
        <p:nvSpPr>
          <p:cNvPr id="41" name="object 41"/>
          <p:cNvSpPr txBox="1"/>
          <p:nvPr/>
        </p:nvSpPr>
        <p:spPr>
          <a:xfrm>
            <a:off x="1855851" y="4028313"/>
            <a:ext cx="1744345" cy="292735"/>
          </a:xfrm>
          <a:prstGeom prst="rect">
            <a:avLst/>
          </a:prstGeom>
        </p:spPr>
        <p:txBody>
          <a:bodyPr vert="horz" wrap="square" lIns="0" tIns="12700" rIns="0" bIns="0" rtlCol="0">
            <a:spAutoFit/>
          </a:bodyPr>
          <a:lstStyle/>
          <a:p>
            <a:pPr marL="63500">
              <a:lnSpc>
                <a:spcPct val="100000"/>
              </a:lnSpc>
              <a:spcBef>
                <a:spcPts val="100"/>
              </a:spcBef>
              <a:tabLst>
                <a:tab pos="811530" algn="l"/>
                <a:tab pos="1509395" algn="l"/>
              </a:tabLst>
            </a:pPr>
            <a:r>
              <a:rPr sz="1750" spc="-25" dirty="0">
                <a:latin typeface="Cambria Math"/>
                <a:cs typeface="Cambria Math"/>
              </a:rPr>
              <a:t>𝑣</a:t>
            </a:r>
            <a:r>
              <a:rPr sz="2175" spc="-37" baseline="-13409" dirty="0">
                <a:latin typeface="Cambria Math"/>
                <a:cs typeface="Cambria Math"/>
              </a:rPr>
              <a:t>𝑡</a:t>
            </a:r>
            <a:r>
              <a:rPr sz="2175" baseline="-13409" dirty="0">
                <a:latin typeface="Cambria Math"/>
                <a:cs typeface="Cambria Math"/>
              </a:rPr>
              <a:t>	</a:t>
            </a:r>
            <a:r>
              <a:rPr sz="1750" spc="80" dirty="0">
                <a:latin typeface="Cambria Math"/>
                <a:cs typeface="Cambria Math"/>
              </a:rPr>
              <a:t>𝑘</a:t>
            </a:r>
            <a:r>
              <a:rPr sz="2175" spc="120" baseline="-13409" dirty="0">
                <a:latin typeface="Cambria Math"/>
                <a:cs typeface="Cambria Math"/>
              </a:rPr>
              <a:t>𝑖</a:t>
            </a:r>
            <a:r>
              <a:rPr sz="2175" spc="555" baseline="-13409" dirty="0">
                <a:latin typeface="Cambria Math"/>
                <a:cs typeface="Cambria Math"/>
              </a:rPr>
              <a:t> </a:t>
            </a:r>
            <a:r>
              <a:rPr sz="1750" spc="-25" dirty="0">
                <a:latin typeface="Cambria Math"/>
                <a:cs typeface="Cambria Math"/>
              </a:rPr>
              <a:t>𝑅</a:t>
            </a:r>
            <a:r>
              <a:rPr sz="2175" spc="-37" baseline="24904" dirty="0">
                <a:latin typeface="Cambria Math"/>
                <a:cs typeface="Cambria Math"/>
              </a:rPr>
              <a:t>∗</a:t>
            </a:r>
            <a:r>
              <a:rPr sz="2175" baseline="24904" dirty="0">
                <a:latin typeface="Cambria Math"/>
                <a:cs typeface="Cambria Math"/>
              </a:rPr>
              <a:t>	</a:t>
            </a:r>
            <a:r>
              <a:rPr sz="1750" spc="-50" dirty="0">
                <a:latin typeface="Cambria Math"/>
                <a:cs typeface="Cambria Math"/>
              </a:rPr>
              <a:t>𝑀</a:t>
            </a:r>
            <a:endParaRPr sz="1750">
              <a:latin typeface="Cambria Math"/>
              <a:cs typeface="Cambria Math"/>
            </a:endParaRPr>
          </a:p>
        </p:txBody>
      </p:sp>
      <p:sp>
        <p:nvSpPr>
          <p:cNvPr id="42" name="object 42"/>
          <p:cNvSpPr txBox="1"/>
          <p:nvPr/>
        </p:nvSpPr>
        <p:spPr>
          <a:xfrm>
            <a:off x="1795398" y="4360926"/>
            <a:ext cx="1581150" cy="292735"/>
          </a:xfrm>
          <a:prstGeom prst="rect">
            <a:avLst/>
          </a:prstGeom>
        </p:spPr>
        <p:txBody>
          <a:bodyPr vert="horz" wrap="square" lIns="0" tIns="12700" rIns="0" bIns="0" rtlCol="0">
            <a:spAutoFit/>
          </a:bodyPr>
          <a:lstStyle/>
          <a:p>
            <a:pPr marL="50800">
              <a:lnSpc>
                <a:spcPct val="100000"/>
              </a:lnSpc>
              <a:spcBef>
                <a:spcPts val="100"/>
              </a:spcBef>
              <a:tabLst>
                <a:tab pos="1179830" algn="l"/>
              </a:tabLst>
            </a:pPr>
            <a:r>
              <a:rPr sz="1750" spc="50" dirty="0">
                <a:latin typeface="Cambria Math"/>
                <a:cs typeface="Cambria Math"/>
              </a:rPr>
              <a:t>2𝑘</a:t>
            </a:r>
            <a:r>
              <a:rPr sz="2175" spc="75" baseline="-13409" dirty="0">
                <a:latin typeface="Cambria Math"/>
                <a:cs typeface="Cambria Math"/>
              </a:rPr>
              <a:t>𝑡</a:t>
            </a:r>
            <a:r>
              <a:rPr sz="2175" baseline="-13409" dirty="0">
                <a:latin typeface="Cambria Math"/>
                <a:cs typeface="Cambria Math"/>
              </a:rPr>
              <a:t>	</a:t>
            </a:r>
            <a:r>
              <a:rPr sz="1750" spc="50" dirty="0">
                <a:latin typeface="Cambria Math"/>
                <a:cs typeface="Cambria Math"/>
              </a:rPr>
              <a:t>2𝑘</a:t>
            </a:r>
            <a:r>
              <a:rPr sz="2175" spc="75" baseline="-13409" dirty="0">
                <a:latin typeface="Cambria Math"/>
                <a:cs typeface="Cambria Math"/>
              </a:rPr>
              <a:t>𝑡</a:t>
            </a:r>
            <a:endParaRPr sz="2175" baseline="-13409">
              <a:latin typeface="Cambria Math"/>
              <a:cs typeface="Cambria Math"/>
            </a:endParaRPr>
          </a:p>
        </p:txBody>
      </p:sp>
      <p:sp>
        <p:nvSpPr>
          <p:cNvPr id="43" name="object 43"/>
          <p:cNvSpPr/>
          <p:nvPr/>
        </p:nvSpPr>
        <p:spPr>
          <a:xfrm>
            <a:off x="2667254" y="4344923"/>
            <a:ext cx="975360" cy="20320"/>
          </a:xfrm>
          <a:custGeom>
            <a:avLst/>
            <a:gdLst/>
            <a:ahLst/>
            <a:cxnLst/>
            <a:rect l="l" t="t" r="r" b="b"/>
            <a:pathLst>
              <a:path w="975360" h="20320">
                <a:moveTo>
                  <a:pt x="975359" y="0"/>
                </a:moveTo>
                <a:lnTo>
                  <a:pt x="0" y="0"/>
                </a:lnTo>
                <a:lnTo>
                  <a:pt x="0" y="19812"/>
                </a:lnTo>
                <a:lnTo>
                  <a:pt x="975359" y="19812"/>
                </a:lnTo>
                <a:lnTo>
                  <a:pt x="975359" y="0"/>
                </a:lnTo>
                <a:close/>
              </a:path>
            </a:pathLst>
          </a:custGeom>
          <a:solidFill>
            <a:srgbClr val="000000"/>
          </a:solidFill>
        </p:spPr>
        <p:txBody>
          <a:bodyPr wrap="square" lIns="0" tIns="0" rIns="0" bIns="0" rtlCol="0"/>
          <a:lstStyle/>
          <a:p>
            <a:endParaRPr/>
          </a:p>
        </p:txBody>
      </p:sp>
      <p:sp>
        <p:nvSpPr>
          <p:cNvPr id="44" name="object 44"/>
          <p:cNvSpPr/>
          <p:nvPr/>
        </p:nvSpPr>
        <p:spPr>
          <a:xfrm>
            <a:off x="1773047" y="2175509"/>
            <a:ext cx="55880" cy="236220"/>
          </a:xfrm>
          <a:custGeom>
            <a:avLst/>
            <a:gdLst/>
            <a:ahLst/>
            <a:cxnLst/>
            <a:rect l="l" t="t" r="r" b="b"/>
            <a:pathLst>
              <a:path w="55880" h="236219">
                <a:moveTo>
                  <a:pt x="55372" y="0"/>
                </a:moveTo>
                <a:lnTo>
                  <a:pt x="0" y="0"/>
                </a:lnTo>
                <a:lnTo>
                  <a:pt x="0" y="8890"/>
                </a:lnTo>
                <a:lnTo>
                  <a:pt x="34798" y="8890"/>
                </a:lnTo>
                <a:lnTo>
                  <a:pt x="34798" y="227330"/>
                </a:lnTo>
                <a:lnTo>
                  <a:pt x="0" y="227330"/>
                </a:lnTo>
                <a:lnTo>
                  <a:pt x="0" y="236220"/>
                </a:lnTo>
                <a:lnTo>
                  <a:pt x="55372" y="236220"/>
                </a:lnTo>
                <a:lnTo>
                  <a:pt x="55372" y="227330"/>
                </a:lnTo>
                <a:lnTo>
                  <a:pt x="55372" y="8890"/>
                </a:lnTo>
                <a:lnTo>
                  <a:pt x="55372" y="0"/>
                </a:lnTo>
                <a:close/>
              </a:path>
            </a:pathLst>
          </a:custGeom>
          <a:solidFill>
            <a:srgbClr val="000000"/>
          </a:solidFill>
        </p:spPr>
        <p:txBody>
          <a:bodyPr wrap="square" lIns="0" tIns="0" rIns="0" bIns="0" rtlCol="0"/>
          <a:lstStyle/>
          <a:p>
            <a:endParaRPr/>
          </a:p>
        </p:txBody>
      </p:sp>
      <p:sp>
        <p:nvSpPr>
          <p:cNvPr id="45" name="object 45"/>
          <p:cNvSpPr/>
          <p:nvPr/>
        </p:nvSpPr>
        <p:spPr>
          <a:xfrm>
            <a:off x="1437894" y="2175509"/>
            <a:ext cx="55880" cy="236220"/>
          </a:xfrm>
          <a:custGeom>
            <a:avLst/>
            <a:gdLst/>
            <a:ahLst/>
            <a:cxnLst/>
            <a:rect l="l" t="t" r="r" b="b"/>
            <a:pathLst>
              <a:path w="55880" h="236219">
                <a:moveTo>
                  <a:pt x="55499" y="0"/>
                </a:moveTo>
                <a:lnTo>
                  <a:pt x="0" y="0"/>
                </a:lnTo>
                <a:lnTo>
                  <a:pt x="0" y="8890"/>
                </a:lnTo>
                <a:lnTo>
                  <a:pt x="0" y="227330"/>
                </a:lnTo>
                <a:lnTo>
                  <a:pt x="0" y="236220"/>
                </a:lnTo>
                <a:lnTo>
                  <a:pt x="55499" y="236220"/>
                </a:lnTo>
                <a:lnTo>
                  <a:pt x="55499" y="227330"/>
                </a:lnTo>
                <a:lnTo>
                  <a:pt x="20701" y="227330"/>
                </a:lnTo>
                <a:lnTo>
                  <a:pt x="20701" y="8890"/>
                </a:lnTo>
                <a:lnTo>
                  <a:pt x="55499" y="8890"/>
                </a:lnTo>
                <a:lnTo>
                  <a:pt x="55499" y="0"/>
                </a:lnTo>
                <a:close/>
              </a:path>
            </a:pathLst>
          </a:custGeom>
          <a:solidFill>
            <a:srgbClr val="000000"/>
          </a:solidFill>
        </p:spPr>
        <p:txBody>
          <a:bodyPr wrap="square" lIns="0" tIns="0" rIns="0" bIns="0" rtlCol="0"/>
          <a:lstStyle/>
          <a:p>
            <a:endParaRPr/>
          </a:p>
        </p:txBody>
      </p:sp>
      <p:sp>
        <p:nvSpPr>
          <p:cNvPr id="46" name="object 46"/>
          <p:cNvSpPr/>
          <p:nvPr/>
        </p:nvSpPr>
        <p:spPr>
          <a:xfrm>
            <a:off x="2172335" y="2175509"/>
            <a:ext cx="55880" cy="236220"/>
          </a:xfrm>
          <a:custGeom>
            <a:avLst/>
            <a:gdLst/>
            <a:ahLst/>
            <a:cxnLst/>
            <a:rect l="l" t="t" r="r" b="b"/>
            <a:pathLst>
              <a:path w="55880" h="236219">
                <a:moveTo>
                  <a:pt x="55372" y="0"/>
                </a:moveTo>
                <a:lnTo>
                  <a:pt x="0" y="0"/>
                </a:lnTo>
                <a:lnTo>
                  <a:pt x="0" y="8890"/>
                </a:lnTo>
                <a:lnTo>
                  <a:pt x="34798" y="8890"/>
                </a:lnTo>
                <a:lnTo>
                  <a:pt x="34798" y="227330"/>
                </a:lnTo>
                <a:lnTo>
                  <a:pt x="0" y="227330"/>
                </a:lnTo>
                <a:lnTo>
                  <a:pt x="0" y="236220"/>
                </a:lnTo>
                <a:lnTo>
                  <a:pt x="55372" y="236220"/>
                </a:lnTo>
                <a:lnTo>
                  <a:pt x="55372" y="227330"/>
                </a:lnTo>
                <a:lnTo>
                  <a:pt x="55372" y="8890"/>
                </a:lnTo>
                <a:lnTo>
                  <a:pt x="55372" y="0"/>
                </a:lnTo>
                <a:close/>
              </a:path>
            </a:pathLst>
          </a:custGeom>
          <a:solidFill>
            <a:srgbClr val="000000"/>
          </a:solidFill>
        </p:spPr>
        <p:txBody>
          <a:bodyPr wrap="square" lIns="0" tIns="0" rIns="0" bIns="0" rtlCol="0"/>
          <a:lstStyle/>
          <a:p>
            <a:endParaRPr/>
          </a:p>
        </p:txBody>
      </p:sp>
      <p:sp>
        <p:nvSpPr>
          <p:cNvPr id="47" name="object 47"/>
          <p:cNvSpPr/>
          <p:nvPr/>
        </p:nvSpPr>
        <p:spPr>
          <a:xfrm>
            <a:off x="1884426" y="2175509"/>
            <a:ext cx="55880" cy="236220"/>
          </a:xfrm>
          <a:custGeom>
            <a:avLst/>
            <a:gdLst/>
            <a:ahLst/>
            <a:cxnLst/>
            <a:rect l="l" t="t" r="r" b="b"/>
            <a:pathLst>
              <a:path w="55880" h="236219">
                <a:moveTo>
                  <a:pt x="55499" y="0"/>
                </a:moveTo>
                <a:lnTo>
                  <a:pt x="0" y="0"/>
                </a:lnTo>
                <a:lnTo>
                  <a:pt x="0" y="8890"/>
                </a:lnTo>
                <a:lnTo>
                  <a:pt x="0" y="227330"/>
                </a:lnTo>
                <a:lnTo>
                  <a:pt x="0" y="236220"/>
                </a:lnTo>
                <a:lnTo>
                  <a:pt x="55499" y="236220"/>
                </a:lnTo>
                <a:lnTo>
                  <a:pt x="55499" y="227330"/>
                </a:lnTo>
                <a:lnTo>
                  <a:pt x="20701" y="227330"/>
                </a:lnTo>
                <a:lnTo>
                  <a:pt x="20701" y="8890"/>
                </a:lnTo>
                <a:lnTo>
                  <a:pt x="55499" y="8890"/>
                </a:lnTo>
                <a:lnTo>
                  <a:pt x="55499" y="0"/>
                </a:lnTo>
                <a:close/>
              </a:path>
            </a:pathLst>
          </a:custGeom>
          <a:solidFill>
            <a:srgbClr val="000000"/>
          </a:solidFill>
        </p:spPr>
        <p:txBody>
          <a:bodyPr wrap="square" lIns="0" tIns="0" rIns="0" bIns="0" rtlCol="0"/>
          <a:lstStyle/>
          <a:p>
            <a:endParaRPr/>
          </a:p>
        </p:txBody>
      </p:sp>
      <p:sp>
        <p:nvSpPr>
          <p:cNvPr id="48" name="object 48"/>
          <p:cNvSpPr txBox="1"/>
          <p:nvPr/>
        </p:nvSpPr>
        <p:spPr>
          <a:xfrm>
            <a:off x="531368" y="2099310"/>
            <a:ext cx="1668780" cy="330835"/>
          </a:xfrm>
          <a:prstGeom prst="rect">
            <a:avLst/>
          </a:prstGeom>
        </p:spPr>
        <p:txBody>
          <a:bodyPr vert="horz" wrap="square" lIns="0" tIns="13335" rIns="0" bIns="0" rtlCol="0">
            <a:spAutoFit/>
          </a:bodyPr>
          <a:lstStyle/>
          <a:p>
            <a:pPr marL="50800">
              <a:lnSpc>
                <a:spcPct val="100000"/>
              </a:lnSpc>
              <a:spcBef>
                <a:spcPts val="105"/>
              </a:spcBef>
              <a:tabLst>
                <a:tab pos="1412875" algn="l"/>
              </a:tabLst>
            </a:pPr>
            <a:r>
              <a:rPr sz="2000" dirty="0">
                <a:latin typeface="Cambria Math"/>
                <a:cs typeface="Cambria Math"/>
              </a:rPr>
              <a:t>𝑣</a:t>
            </a:r>
            <a:r>
              <a:rPr sz="2175" baseline="-15325" dirty="0">
                <a:latin typeface="Cambria Math"/>
                <a:cs typeface="Cambria Math"/>
              </a:rPr>
              <a:t>𝑖</a:t>
            </a:r>
            <a:r>
              <a:rPr sz="2175" spc="562" baseline="-15325" dirty="0">
                <a:latin typeface="Cambria Math"/>
                <a:cs typeface="Cambria Math"/>
              </a:rPr>
              <a:t> </a:t>
            </a:r>
            <a:r>
              <a:rPr sz="2000" dirty="0">
                <a:latin typeface="Cambria Math"/>
                <a:cs typeface="Cambria Math"/>
              </a:rPr>
              <a:t>=</a:t>
            </a:r>
            <a:r>
              <a:rPr sz="2000" spc="70" dirty="0">
                <a:latin typeface="Cambria Math"/>
                <a:cs typeface="Cambria Math"/>
              </a:rPr>
              <a:t>  </a:t>
            </a:r>
            <a:r>
              <a:rPr sz="2000" dirty="0">
                <a:latin typeface="Cambria Math"/>
                <a:cs typeface="Cambria Math"/>
              </a:rPr>
              <a:t>𝑘</a:t>
            </a:r>
            <a:r>
              <a:rPr sz="2175" baseline="-15325" dirty="0">
                <a:latin typeface="Cambria Math"/>
                <a:cs typeface="Cambria Math"/>
              </a:rPr>
              <a:t>𝑖</a:t>
            </a:r>
            <a:r>
              <a:rPr sz="2175" spc="157" baseline="-15325" dirty="0">
                <a:latin typeface="Cambria Math"/>
                <a:cs typeface="Cambria Math"/>
              </a:rPr>
              <a:t>  </a:t>
            </a:r>
            <a:r>
              <a:rPr sz="2000" spc="-25" dirty="0">
                <a:latin typeface="Cambria Math"/>
                <a:cs typeface="Cambria Math"/>
              </a:rPr>
              <a:t>𝑅</a:t>
            </a:r>
            <a:r>
              <a:rPr sz="2175" spc="-37" baseline="28735" dirty="0">
                <a:latin typeface="Cambria Math"/>
                <a:cs typeface="Cambria Math"/>
              </a:rPr>
              <a:t>∗</a:t>
            </a:r>
            <a:r>
              <a:rPr sz="2175" baseline="28735" dirty="0">
                <a:latin typeface="Cambria Math"/>
                <a:cs typeface="Cambria Math"/>
              </a:rPr>
              <a:t>	</a:t>
            </a:r>
            <a:r>
              <a:rPr sz="2000" spc="-50" dirty="0">
                <a:latin typeface="Cambria Math"/>
                <a:cs typeface="Cambria Math"/>
              </a:rPr>
              <a:t>𝑀</a:t>
            </a:r>
            <a:endParaRPr sz="2000">
              <a:latin typeface="Cambria Math"/>
              <a:cs typeface="Cambria Math"/>
            </a:endParaRPr>
          </a:p>
        </p:txBody>
      </p:sp>
      <p:sp>
        <p:nvSpPr>
          <p:cNvPr id="49" name="object 49"/>
          <p:cNvSpPr txBox="1"/>
          <p:nvPr/>
        </p:nvSpPr>
        <p:spPr>
          <a:xfrm>
            <a:off x="626973" y="3372739"/>
            <a:ext cx="1059815" cy="391160"/>
          </a:xfrm>
          <a:prstGeom prst="rect">
            <a:avLst/>
          </a:prstGeom>
        </p:spPr>
        <p:txBody>
          <a:bodyPr vert="horz" wrap="square" lIns="0" tIns="12700" rIns="0" bIns="0" rtlCol="0">
            <a:spAutoFit/>
          </a:bodyPr>
          <a:lstStyle/>
          <a:p>
            <a:pPr marL="38100">
              <a:lnSpc>
                <a:spcPct val="100000"/>
              </a:lnSpc>
              <a:spcBef>
                <a:spcPts val="100"/>
              </a:spcBef>
              <a:tabLst>
                <a:tab pos="780415" algn="l"/>
              </a:tabLst>
            </a:pPr>
            <a:r>
              <a:rPr sz="2400" dirty="0">
                <a:latin typeface="Cambria Math"/>
                <a:cs typeface="Cambria Math"/>
              </a:rPr>
              <a:t>𝑣</a:t>
            </a:r>
            <a:r>
              <a:rPr sz="2625" baseline="-15873" dirty="0">
                <a:latin typeface="Cambria Math"/>
                <a:cs typeface="Cambria Math"/>
              </a:rPr>
              <a:t>𝑡</a:t>
            </a:r>
            <a:r>
              <a:rPr sz="2625" spc="712" baseline="-15873" dirty="0">
                <a:latin typeface="Cambria Math"/>
                <a:cs typeface="Cambria Math"/>
              </a:rPr>
              <a:t> </a:t>
            </a:r>
            <a:r>
              <a:rPr sz="2400" spc="-60" dirty="0">
                <a:latin typeface="Cambria Math"/>
                <a:cs typeface="Cambria Math"/>
              </a:rPr>
              <a:t>=</a:t>
            </a:r>
            <a:r>
              <a:rPr sz="2400" dirty="0">
                <a:latin typeface="Cambria Math"/>
                <a:cs typeface="Cambria Math"/>
              </a:rPr>
              <a:t>	</a:t>
            </a:r>
            <a:r>
              <a:rPr sz="2400" spc="-25" dirty="0">
                <a:latin typeface="Cambria Math"/>
                <a:cs typeface="Cambria Math"/>
              </a:rPr>
              <a:t>𝑣</a:t>
            </a:r>
            <a:r>
              <a:rPr sz="2625" spc="-37" baseline="-15873" dirty="0">
                <a:latin typeface="Cambria Math"/>
                <a:cs typeface="Cambria Math"/>
              </a:rPr>
              <a:t>𝑖</a:t>
            </a:r>
            <a:endParaRPr sz="2625" baseline="-15873">
              <a:latin typeface="Cambria Math"/>
              <a:cs typeface="Cambria Math"/>
            </a:endParaRPr>
          </a:p>
        </p:txBody>
      </p:sp>
      <p:sp>
        <p:nvSpPr>
          <p:cNvPr id="50" name="object 50"/>
          <p:cNvSpPr txBox="1"/>
          <p:nvPr/>
        </p:nvSpPr>
        <p:spPr>
          <a:xfrm>
            <a:off x="1867661" y="3488512"/>
            <a:ext cx="2780030" cy="24002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Georgia"/>
                <a:cs typeface="Georgia"/>
              </a:rPr>
              <a:t>Approssimazione</a:t>
            </a:r>
            <a:r>
              <a:rPr sz="1400" spc="85" dirty="0">
                <a:latin typeface="Georgia"/>
                <a:cs typeface="Georgia"/>
              </a:rPr>
              <a:t> </a:t>
            </a:r>
            <a:r>
              <a:rPr sz="1400" spc="-10" dirty="0">
                <a:latin typeface="Georgia"/>
                <a:cs typeface="Georgia"/>
              </a:rPr>
              <a:t>quasi-stazionaria</a:t>
            </a:r>
            <a:endParaRPr sz="1400">
              <a:latin typeface="Georgia"/>
              <a:cs typeface="Georgia"/>
            </a:endParaRPr>
          </a:p>
        </p:txBody>
      </p:sp>
      <p:sp>
        <p:nvSpPr>
          <p:cNvPr id="51" name="object 51"/>
          <p:cNvSpPr/>
          <p:nvPr/>
        </p:nvSpPr>
        <p:spPr>
          <a:xfrm>
            <a:off x="3894963" y="1479549"/>
            <a:ext cx="55880" cy="236220"/>
          </a:xfrm>
          <a:custGeom>
            <a:avLst/>
            <a:gdLst/>
            <a:ahLst/>
            <a:cxnLst/>
            <a:rect l="l" t="t" r="r" b="b"/>
            <a:pathLst>
              <a:path w="55879" h="236219">
                <a:moveTo>
                  <a:pt x="55499" y="0"/>
                </a:moveTo>
                <a:lnTo>
                  <a:pt x="0" y="0"/>
                </a:lnTo>
                <a:lnTo>
                  <a:pt x="0" y="8890"/>
                </a:lnTo>
                <a:lnTo>
                  <a:pt x="34798" y="8890"/>
                </a:lnTo>
                <a:lnTo>
                  <a:pt x="34798" y="227330"/>
                </a:lnTo>
                <a:lnTo>
                  <a:pt x="0" y="227330"/>
                </a:lnTo>
                <a:lnTo>
                  <a:pt x="0" y="236220"/>
                </a:lnTo>
                <a:lnTo>
                  <a:pt x="55499" y="236220"/>
                </a:lnTo>
                <a:lnTo>
                  <a:pt x="55499" y="227330"/>
                </a:lnTo>
                <a:lnTo>
                  <a:pt x="55499" y="8890"/>
                </a:lnTo>
                <a:lnTo>
                  <a:pt x="55499" y="0"/>
                </a:lnTo>
                <a:close/>
              </a:path>
            </a:pathLst>
          </a:custGeom>
          <a:solidFill>
            <a:srgbClr val="000000"/>
          </a:solidFill>
        </p:spPr>
        <p:txBody>
          <a:bodyPr wrap="square" lIns="0" tIns="0" rIns="0" bIns="0" rtlCol="0"/>
          <a:lstStyle/>
          <a:p>
            <a:endParaRPr/>
          </a:p>
        </p:txBody>
      </p:sp>
      <p:sp>
        <p:nvSpPr>
          <p:cNvPr id="52" name="object 52"/>
          <p:cNvSpPr/>
          <p:nvPr/>
        </p:nvSpPr>
        <p:spPr>
          <a:xfrm>
            <a:off x="3558286" y="1479549"/>
            <a:ext cx="55880" cy="236220"/>
          </a:xfrm>
          <a:custGeom>
            <a:avLst/>
            <a:gdLst/>
            <a:ahLst/>
            <a:cxnLst/>
            <a:rect l="l" t="t" r="r" b="b"/>
            <a:pathLst>
              <a:path w="55879" h="236219">
                <a:moveTo>
                  <a:pt x="55499" y="0"/>
                </a:moveTo>
                <a:lnTo>
                  <a:pt x="0" y="0"/>
                </a:lnTo>
                <a:lnTo>
                  <a:pt x="0" y="8890"/>
                </a:lnTo>
                <a:lnTo>
                  <a:pt x="0" y="227330"/>
                </a:lnTo>
                <a:lnTo>
                  <a:pt x="0" y="236220"/>
                </a:lnTo>
                <a:lnTo>
                  <a:pt x="55499" y="236220"/>
                </a:lnTo>
                <a:lnTo>
                  <a:pt x="55499" y="227330"/>
                </a:lnTo>
                <a:lnTo>
                  <a:pt x="20701" y="227330"/>
                </a:lnTo>
                <a:lnTo>
                  <a:pt x="20701" y="8890"/>
                </a:lnTo>
                <a:lnTo>
                  <a:pt x="55499" y="8890"/>
                </a:lnTo>
                <a:lnTo>
                  <a:pt x="55499" y="0"/>
                </a:lnTo>
                <a:close/>
              </a:path>
            </a:pathLst>
          </a:custGeom>
          <a:solidFill>
            <a:srgbClr val="000000"/>
          </a:solidFill>
        </p:spPr>
        <p:txBody>
          <a:bodyPr wrap="square" lIns="0" tIns="0" rIns="0" bIns="0" rtlCol="0"/>
          <a:lstStyle/>
          <a:p>
            <a:endParaRPr/>
          </a:p>
        </p:txBody>
      </p:sp>
      <p:sp>
        <p:nvSpPr>
          <p:cNvPr id="53" name="object 53"/>
          <p:cNvSpPr txBox="1"/>
          <p:nvPr/>
        </p:nvSpPr>
        <p:spPr>
          <a:xfrm>
            <a:off x="2045589" y="1309877"/>
            <a:ext cx="1884680" cy="330835"/>
          </a:xfrm>
          <a:prstGeom prst="rect">
            <a:avLst/>
          </a:prstGeom>
        </p:spPr>
        <p:txBody>
          <a:bodyPr vert="horz" wrap="square" lIns="0" tIns="13335" rIns="0" bIns="0" rtlCol="0">
            <a:spAutoFit/>
          </a:bodyPr>
          <a:lstStyle/>
          <a:p>
            <a:pPr marL="50800">
              <a:lnSpc>
                <a:spcPct val="100000"/>
              </a:lnSpc>
              <a:spcBef>
                <a:spcPts val="105"/>
              </a:spcBef>
              <a:tabLst>
                <a:tab pos="1574165" algn="l"/>
              </a:tabLst>
            </a:pPr>
            <a:r>
              <a:rPr sz="3000" spc="-37" baseline="-18055" dirty="0">
                <a:latin typeface="Cambria Math"/>
                <a:cs typeface="Cambria Math"/>
              </a:rPr>
              <a:t>𝑅</a:t>
            </a:r>
            <a:r>
              <a:rPr sz="2175" spc="-37" baseline="3831" dirty="0">
                <a:latin typeface="Cambria Math"/>
                <a:cs typeface="Cambria Math"/>
              </a:rPr>
              <a:t>∗</a:t>
            </a:r>
            <a:r>
              <a:rPr sz="2175" baseline="3831" dirty="0">
                <a:latin typeface="Cambria Math"/>
                <a:cs typeface="Cambria Math"/>
              </a:rPr>
              <a:t>	</a:t>
            </a:r>
            <a:r>
              <a:rPr sz="3000" spc="-37" baseline="-20833" dirty="0">
                <a:latin typeface="Cambria Math"/>
                <a:cs typeface="Cambria Math"/>
              </a:rPr>
              <a:t>𝑅</a:t>
            </a:r>
            <a:r>
              <a:rPr sz="1450" spc="-25" dirty="0">
                <a:latin typeface="Cambria Math"/>
                <a:cs typeface="Cambria Math"/>
              </a:rPr>
              <a:t>∗</a:t>
            </a:r>
            <a:endParaRPr sz="1450">
              <a:latin typeface="Cambria Math"/>
              <a:cs typeface="Cambria Math"/>
            </a:endParaRPr>
          </a:p>
        </p:txBody>
      </p:sp>
      <p:sp>
        <p:nvSpPr>
          <p:cNvPr id="54" name="object 54"/>
          <p:cNvSpPr/>
          <p:nvPr/>
        </p:nvSpPr>
        <p:spPr>
          <a:xfrm>
            <a:off x="4294251" y="1479549"/>
            <a:ext cx="55880" cy="236220"/>
          </a:xfrm>
          <a:custGeom>
            <a:avLst/>
            <a:gdLst/>
            <a:ahLst/>
            <a:cxnLst/>
            <a:rect l="l" t="t" r="r" b="b"/>
            <a:pathLst>
              <a:path w="55879" h="236219">
                <a:moveTo>
                  <a:pt x="55499" y="0"/>
                </a:moveTo>
                <a:lnTo>
                  <a:pt x="0" y="0"/>
                </a:lnTo>
                <a:lnTo>
                  <a:pt x="0" y="8890"/>
                </a:lnTo>
                <a:lnTo>
                  <a:pt x="34798" y="8890"/>
                </a:lnTo>
                <a:lnTo>
                  <a:pt x="34798" y="227330"/>
                </a:lnTo>
                <a:lnTo>
                  <a:pt x="0" y="227330"/>
                </a:lnTo>
                <a:lnTo>
                  <a:pt x="0" y="236220"/>
                </a:lnTo>
                <a:lnTo>
                  <a:pt x="55499" y="236220"/>
                </a:lnTo>
                <a:lnTo>
                  <a:pt x="55499" y="227330"/>
                </a:lnTo>
                <a:lnTo>
                  <a:pt x="55499" y="8890"/>
                </a:lnTo>
                <a:lnTo>
                  <a:pt x="55499" y="0"/>
                </a:lnTo>
                <a:close/>
              </a:path>
            </a:pathLst>
          </a:custGeom>
          <a:solidFill>
            <a:srgbClr val="000000"/>
          </a:solidFill>
        </p:spPr>
        <p:txBody>
          <a:bodyPr wrap="square" lIns="0" tIns="0" rIns="0" bIns="0" rtlCol="0"/>
          <a:lstStyle/>
          <a:p>
            <a:endParaRPr/>
          </a:p>
        </p:txBody>
      </p:sp>
      <p:sp>
        <p:nvSpPr>
          <p:cNvPr id="55" name="object 55"/>
          <p:cNvSpPr/>
          <p:nvPr/>
        </p:nvSpPr>
        <p:spPr>
          <a:xfrm>
            <a:off x="4006342" y="1479549"/>
            <a:ext cx="55880" cy="236220"/>
          </a:xfrm>
          <a:custGeom>
            <a:avLst/>
            <a:gdLst/>
            <a:ahLst/>
            <a:cxnLst/>
            <a:rect l="l" t="t" r="r" b="b"/>
            <a:pathLst>
              <a:path w="55879" h="236219">
                <a:moveTo>
                  <a:pt x="55499" y="0"/>
                </a:moveTo>
                <a:lnTo>
                  <a:pt x="0" y="0"/>
                </a:lnTo>
                <a:lnTo>
                  <a:pt x="0" y="8890"/>
                </a:lnTo>
                <a:lnTo>
                  <a:pt x="0" y="227330"/>
                </a:lnTo>
                <a:lnTo>
                  <a:pt x="0" y="236220"/>
                </a:lnTo>
                <a:lnTo>
                  <a:pt x="55499" y="236220"/>
                </a:lnTo>
                <a:lnTo>
                  <a:pt x="55499" y="227330"/>
                </a:lnTo>
                <a:lnTo>
                  <a:pt x="20701" y="227330"/>
                </a:lnTo>
                <a:lnTo>
                  <a:pt x="20701" y="8890"/>
                </a:lnTo>
                <a:lnTo>
                  <a:pt x="55499" y="8890"/>
                </a:lnTo>
                <a:lnTo>
                  <a:pt x="55499" y="0"/>
                </a:lnTo>
                <a:close/>
              </a:path>
            </a:pathLst>
          </a:custGeom>
          <a:solidFill>
            <a:srgbClr val="000000"/>
          </a:solidFill>
        </p:spPr>
        <p:txBody>
          <a:bodyPr wrap="square" lIns="0" tIns="0" rIns="0" bIns="0" rtlCol="0"/>
          <a:lstStyle/>
          <a:p>
            <a:endParaRPr/>
          </a:p>
        </p:txBody>
      </p:sp>
      <p:sp>
        <p:nvSpPr>
          <p:cNvPr id="56" name="object 56"/>
          <p:cNvSpPr/>
          <p:nvPr/>
        </p:nvSpPr>
        <p:spPr>
          <a:xfrm>
            <a:off x="5525643" y="1286509"/>
            <a:ext cx="55880" cy="237490"/>
          </a:xfrm>
          <a:custGeom>
            <a:avLst/>
            <a:gdLst/>
            <a:ahLst/>
            <a:cxnLst/>
            <a:rect l="l" t="t" r="r" b="b"/>
            <a:pathLst>
              <a:path w="55879" h="237490">
                <a:moveTo>
                  <a:pt x="55499" y="0"/>
                </a:moveTo>
                <a:lnTo>
                  <a:pt x="0" y="0"/>
                </a:lnTo>
                <a:lnTo>
                  <a:pt x="0" y="10160"/>
                </a:lnTo>
                <a:lnTo>
                  <a:pt x="34798" y="10160"/>
                </a:lnTo>
                <a:lnTo>
                  <a:pt x="34798" y="227330"/>
                </a:lnTo>
                <a:lnTo>
                  <a:pt x="0" y="227330"/>
                </a:lnTo>
                <a:lnTo>
                  <a:pt x="0" y="237490"/>
                </a:lnTo>
                <a:lnTo>
                  <a:pt x="55499" y="237490"/>
                </a:lnTo>
                <a:lnTo>
                  <a:pt x="55499" y="227330"/>
                </a:lnTo>
                <a:lnTo>
                  <a:pt x="55499" y="10160"/>
                </a:lnTo>
                <a:lnTo>
                  <a:pt x="55499" y="0"/>
                </a:lnTo>
                <a:close/>
              </a:path>
            </a:pathLst>
          </a:custGeom>
          <a:solidFill>
            <a:srgbClr val="000000"/>
          </a:solidFill>
        </p:spPr>
        <p:txBody>
          <a:bodyPr wrap="square" lIns="0" tIns="0" rIns="0" bIns="0" rtlCol="0"/>
          <a:lstStyle/>
          <a:p>
            <a:endParaRPr/>
          </a:p>
        </p:txBody>
      </p:sp>
      <p:sp>
        <p:nvSpPr>
          <p:cNvPr id="57" name="object 57"/>
          <p:cNvSpPr/>
          <p:nvPr/>
        </p:nvSpPr>
        <p:spPr>
          <a:xfrm>
            <a:off x="5356606" y="1286509"/>
            <a:ext cx="55880" cy="237490"/>
          </a:xfrm>
          <a:custGeom>
            <a:avLst/>
            <a:gdLst/>
            <a:ahLst/>
            <a:cxnLst/>
            <a:rect l="l" t="t" r="r" b="b"/>
            <a:pathLst>
              <a:path w="55879" h="237490">
                <a:moveTo>
                  <a:pt x="55499" y="0"/>
                </a:moveTo>
                <a:lnTo>
                  <a:pt x="0" y="0"/>
                </a:lnTo>
                <a:lnTo>
                  <a:pt x="0" y="10160"/>
                </a:lnTo>
                <a:lnTo>
                  <a:pt x="0" y="227330"/>
                </a:lnTo>
                <a:lnTo>
                  <a:pt x="0" y="237490"/>
                </a:lnTo>
                <a:lnTo>
                  <a:pt x="55499" y="237490"/>
                </a:lnTo>
                <a:lnTo>
                  <a:pt x="55499" y="227330"/>
                </a:lnTo>
                <a:lnTo>
                  <a:pt x="20701" y="227330"/>
                </a:lnTo>
                <a:lnTo>
                  <a:pt x="20701" y="10160"/>
                </a:lnTo>
                <a:lnTo>
                  <a:pt x="55499" y="10160"/>
                </a:lnTo>
                <a:lnTo>
                  <a:pt x="55499" y="0"/>
                </a:lnTo>
                <a:close/>
              </a:path>
            </a:pathLst>
          </a:custGeom>
          <a:solidFill>
            <a:srgbClr val="000000"/>
          </a:solidFill>
        </p:spPr>
        <p:txBody>
          <a:bodyPr wrap="square" lIns="0" tIns="0" rIns="0" bIns="0" rtlCol="0"/>
          <a:lstStyle/>
          <a:p>
            <a:endParaRPr/>
          </a:p>
        </p:txBody>
      </p:sp>
      <p:sp>
        <p:nvSpPr>
          <p:cNvPr id="58" name="object 58"/>
          <p:cNvSpPr txBox="1"/>
          <p:nvPr/>
        </p:nvSpPr>
        <p:spPr>
          <a:xfrm>
            <a:off x="4028821" y="1210818"/>
            <a:ext cx="1536065" cy="523240"/>
          </a:xfrm>
          <a:prstGeom prst="rect">
            <a:avLst/>
          </a:prstGeom>
        </p:spPr>
        <p:txBody>
          <a:bodyPr vert="horz" wrap="square" lIns="0" tIns="13335" rIns="0" bIns="0" rtlCol="0">
            <a:spAutoFit/>
          </a:bodyPr>
          <a:lstStyle/>
          <a:p>
            <a:pPr marL="735965">
              <a:lnSpc>
                <a:spcPts val="1955"/>
              </a:lnSpc>
              <a:spcBef>
                <a:spcPts val="105"/>
              </a:spcBef>
            </a:pPr>
            <a:r>
              <a:rPr sz="2000" dirty="0">
                <a:latin typeface="Cambria Math"/>
                <a:cs typeface="Cambria Math"/>
              </a:rPr>
              <a:t>2𝑓𝑘</a:t>
            </a:r>
            <a:r>
              <a:rPr sz="2175" baseline="-15325" dirty="0">
                <a:latin typeface="Cambria Math"/>
                <a:cs typeface="Cambria Math"/>
              </a:rPr>
              <a:t>𝑑</a:t>
            </a:r>
            <a:r>
              <a:rPr sz="2175" spc="240" baseline="-15325" dirty="0">
                <a:latin typeface="Cambria Math"/>
                <a:cs typeface="Cambria Math"/>
              </a:rPr>
              <a:t>  </a:t>
            </a:r>
            <a:r>
              <a:rPr sz="2000" spc="-60" dirty="0">
                <a:latin typeface="Cambria Math"/>
                <a:cs typeface="Cambria Math"/>
              </a:rPr>
              <a:t>𝐼</a:t>
            </a:r>
            <a:endParaRPr sz="2000">
              <a:latin typeface="Cambria Math"/>
              <a:cs typeface="Cambria Math"/>
            </a:endParaRPr>
          </a:p>
          <a:p>
            <a:pPr marL="38100">
              <a:lnSpc>
                <a:spcPts val="1955"/>
              </a:lnSpc>
              <a:tabLst>
                <a:tab pos="419100" algn="l"/>
              </a:tabLst>
            </a:pPr>
            <a:r>
              <a:rPr sz="2000" spc="-50" dirty="0">
                <a:latin typeface="Cambria Math"/>
                <a:cs typeface="Cambria Math"/>
              </a:rPr>
              <a:t>𝑀</a:t>
            </a:r>
            <a:r>
              <a:rPr sz="2000" dirty="0">
                <a:latin typeface="Cambria Math"/>
                <a:cs typeface="Cambria Math"/>
              </a:rPr>
              <a:t>	</a:t>
            </a:r>
            <a:r>
              <a:rPr sz="2000" spc="-50" dirty="0">
                <a:latin typeface="Cambria Math"/>
                <a:cs typeface="Cambria Math"/>
              </a:rPr>
              <a:t>=</a:t>
            </a:r>
            <a:endParaRPr sz="2000">
              <a:latin typeface="Cambria Math"/>
              <a:cs typeface="Cambria Math"/>
            </a:endParaRPr>
          </a:p>
        </p:txBody>
      </p:sp>
      <p:sp>
        <p:nvSpPr>
          <p:cNvPr id="59" name="object 59"/>
          <p:cNvSpPr txBox="1"/>
          <p:nvPr/>
        </p:nvSpPr>
        <p:spPr>
          <a:xfrm>
            <a:off x="5039614" y="1573530"/>
            <a:ext cx="281940" cy="330835"/>
          </a:xfrm>
          <a:prstGeom prst="rect">
            <a:avLst/>
          </a:prstGeom>
        </p:spPr>
        <p:txBody>
          <a:bodyPr vert="horz" wrap="square" lIns="0" tIns="13335" rIns="0" bIns="0" rtlCol="0">
            <a:spAutoFit/>
          </a:bodyPr>
          <a:lstStyle/>
          <a:p>
            <a:pPr marL="38100">
              <a:lnSpc>
                <a:spcPct val="100000"/>
              </a:lnSpc>
              <a:spcBef>
                <a:spcPts val="105"/>
              </a:spcBef>
            </a:pPr>
            <a:r>
              <a:rPr sz="2000" spc="-25" dirty="0">
                <a:latin typeface="Cambria Math"/>
                <a:cs typeface="Cambria Math"/>
              </a:rPr>
              <a:t>𝑘</a:t>
            </a:r>
            <a:r>
              <a:rPr sz="2175" spc="-37" baseline="-15325" dirty="0">
                <a:latin typeface="Cambria Math"/>
                <a:cs typeface="Cambria Math"/>
              </a:rPr>
              <a:t>𝑖</a:t>
            </a:r>
            <a:endParaRPr sz="2175" baseline="-15325">
              <a:latin typeface="Cambria Math"/>
              <a:cs typeface="Cambria Math"/>
            </a:endParaRPr>
          </a:p>
        </p:txBody>
      </p:sp>
      <p:sp>
        <p:nvSpPr>
          <p:cNvPr id="60" name="object 60"/>
          <p:cNvSpPr/>
          <p:nvPr/>
        </p:nvSpPr>
        <p:spPr>
          <a:xfrm>
            <a:off x="4764404" y="1588897"/>
            <a:ext cx="845819" cy="17145"/>
          </a:xfrm>
          <a:custGeom>
            <a:avLst/>
            <a:gdLst/>
            <a:ahLst/>
            <a:cxnLst/>
            <a:rect l="l" t="t" r="r" b="b"/>
            <a:pathLst>
              <a:path w="845820" h="17144">
                <a:moveTo>
                  <a:pt x="845820" y="0"/>
                </a:moveTo>
                <a:lnTo>
                  <a:pt x="0" y="0"/>
                </a:lnTo>
                <a:lnTo>
                  <a:pt x="0" y="16763"/>
                </a:lnTo>
                <a:lnTo>
                  <a:pt x="845820" y="16763"/>
                </a:lnTo>
                <a:lnTo>
                  <a:pt x="845820" y="0"/>
                </a:lnTo>
                <a:close/>
              </a:path>
            </a:pathLst>
          </a:custGeom>
          <a:solidFill>
            <a:srgbClr val="000000"/>
          </a:solidFill>
        </p:spPr>
        <p:txBody>
          <a:bodyPr wrap="square" lIns="0" tIns="0" rIns="0" bIns="0" rtlCol="0"/>
          <a:lstStyle/>
          <a:p>
            <a:endParaRPr/>
          </a:p>
        </p:txBody>
      </p:sp>
      <p:sp>
        <p:nvSpPr>
          <p:cNvPr id="61" name="object 61"/>
          <p:cNvSpPr/>
          <p:nvPr/>
        </p:nvSpPr>
        <p:spPr>
          <a:xfrm>
            <a:off x="1184503" y="5191759"/>
            <a:ext cx="66675" cy="283210"/>
          </a:xfrm>
          <a:custGeom>
            <a:avLst/>
            <a:gdLst/>
            <a:ahLst/>
            <a:cxnLst/>
            <a:rect l="l" t="t" r="r" b="b"/>
            <a:pathLst>
              <a:path w="66675" h="283210">
                <a:moveTo>
                  <a:pt x="66382" y="0"/>
                </a:moveTo>
                <a:lnTo>
                  <a:pt x="0" y="0"/>
                </a:lnTo>
                <a:lnTo>
                  <a:pt x="0" y="11430"/>
                </a:lnTo>
                <a:lnTo>
                  <a:pt x="41681" y="11430"/>
                </a:lnTo>
                <a:lnTo>
                  <a:pt x="41681" y="271780"/>
                </a:lnTo>
                <a:lnTo>
                  <a:pt x="0" y="271780"/>
                </a:lnTo>
                <a:lnTo>
                  <a:pt x="0" y="283210"/>
                </a:lnTo>
                <a:lnTo>
                  <a:pt x="66382" y="283210"/>
                </a:lnTo>
                <a:lnTo>
                  <a:pt x="66382" y="271780"/>
                </a:lnTo>
                <a:lnTo>
                  <a:pt x="66382" y="11430"/>
                </a:lnTo>
                <a:lnTo>
                  <a:pt x="66382" y="0"/>
                </a:lnTo>
                <a:close/>
              </a:path>
            </a:pathLst>
          </a:custGeom>
          <a:solidFill>
            <a:srgbClr val="000000"/>
          </a:solidFill>
        </p:spPr>
        <p:txBody>
          <a:bodyPr wrap="square" lIns="0" tIns="0" rIns="0" bIns="0" rtlCol="0"/>
          <a:lstStyle/>
          <a:p>
            <a:endParaRPr/>
          </a:p>
        </p:txBody>
      </p:sp>
      <p:sp>
        <p:nvSpPr>
          <p:cNvPr id="62" name="object 62"/>
          <p:cNvSpPr/>
          <p:nvPr/>
        </p:nvSpPr>
        <p:spPr>
          <a:xfrm>
            <a:off x="718261" y="5191759"/>
            <a:ext cx="66675" cy="283210"/>
          </a:xfrm>
          <a:custGeom>
            <a:avLst/>
            <a:gdLst/>
            <a:ahLst/>
            <a:cxnLst/>
            <a:rect l="l" t="t" r="r" b="b"/>
            <a:pathLst>
              <a:path w="66675" h="283210">
                <a:moveTo>
                  <a:pt x="66382" y="0"/>
                </a:moveTo>
                <a:lnTo>
                  <a:pt x="0" y="0"/>
                </a:lnTo>
                <a:lnTo>
                  <a:pt x="0" y="11430"/>
                </a:lnTo>
                <a:lnTo>
                  <a:pt x="0" y="271780"/>
                </a:lnTo>
                <a:lnTo>
                  <a:pt x="0" y="283210"/>
                </a:lnTo>
                <a:lnTo>
                  <a:pt x="66382" y="283210"/>
                </a:lnTo>
                <a:lnTo>
                  <a:pt x="66382" y="271780"/>
                </a:lnTo>
                <a:lnTo>
                  <a:pt x="24714" y="271780"/>
                </a:lnTo>
                <a:lnTo>
                  <a:pt x="24714" y="11430"/>
                </a:lnTo>
                <a:lnTo>
                  <a:pt x="66382" y="11430"/>
                </a:lnTo>
                <a:lnTo>
                  <a:pt x="66382" y="0"/>
                </a:lnTo>
                <a:close/>
              </a:path>
            </a:pathLst>
          </a:custGeom>
          <a:solidFill>
            <a:srgbClr val="000000"/>
          </a:solidFill>
        </p:spPr>
        <p:txBody>
          <a:bodyPr wrap="square" lIns="0" tIns="0" rIns="0" bIns="0" rtlCol="0"/>
          <a:lstStyle/>
          <a:p>
            <a:endParaRPr/>
          </a:p>
        </p:txBody>
      </p:sp>
      <p:sp>
        <p:nvSpPr>
          <p:cNvPr id="63" name="object 63"/>
          <p:cNvSpPr txBox="1"/>
          <p:nvPr/>
        </p:nvSpPr>
        <p:spPr>
          <a:xfrm>
            <a:off x="753160" y="4991861"/>
            <a:ext cx="1023619" cy="391160"/>
          </a:xfrm>
          <a:prstGeom prst="rect">
            <a:avLst/>
          </a:prstGeom>
        </p:spPr>
        <p:txBody>
          <a:bodyPr vert="horz" wrap="square" lIns="0" tIns="12700" rIns="0" bIns="0" rtlCol="0">
            <a:spAutoFit/>
          </a:bodyPr>
          <a:lstStyle/>
          <a:p>
            <a:pPr marL="38100">
              <a:lnSpc>
                <a:spcPct val="100000"/>
              </a:lnSpc>
              <a:spcBef>
                <a:spcPts val="100"/>
              </a:spcBef>
            </a:pPr>
            <a:r>
              <a:rPr sz="3600" baseline="-20833" dirty="0">
                <a:latin typeface="Cambria Math"/>
                <a:cs typeface="Cambria Math"/>
              </a:rPr>
              <a:t>𝑀</a:t>
            </a:r>
            <a:r>
              <a:rPr sz="1750" dirty="0">
                <a:latin typeface="Cambria Math"/>
                <a:cs typeface="Cambria Math"/>
              </a:rPr>
              <a:t>∗</a:t>
            </a:r>
            <a:r>
              <a:rPr sz="1750" spc="110" dirty="0">
                <a:latin typeface="Cambria Math"/>
                <a:cs typeface="Cambria Math"/>
              </a:rPr>
              <a:t>  </a:t>
            </a:r>
            <a:r>
              <a:rPr sz="1750" dirty="0">
                <a:latin typeface="Cambria Math"/>
                <a:cs typeface="Cambria Math"/>
              </a:rPr>
              <a:t>2</a:t>
            </a:r>
            <a:r>
              <a:rPr sz="1750" spc="415" dirty="0">
                <a:latin typeface="Cambria Math"/>
                <a:cs typeface="Cambria Math"/>
              </a:rPr>
              <a:t> </a:t>
            </a:r>
            <a:r>
              <a:rPr sz="3600" spc="-75" baseline="-20833" dirty="0">
                <a:latin typeface="Cambria Math"/>
                <a:cs typeface="Cambria Math"/>
              </a:rPr>
              <a:t>=</a:t>
            </a:r>
            <a:endParaRPr sz="3600" baseline="-20833">
              <a:latin typeface="Cambria Math"/>
              <a:cs typeface="Cambria Math"/>
            </a:endParaRPr>
          </a:p>
        </p:txBody>
      </p:sp>
      <p:sp>
        <p:nvSpPr>
          <p:cNvPr id="64" name="object 64"/>
          <p:cNvSpPr/>
          <p:nvPr/>
        </p:nvSpPr>
        <p:spPr>
          <a:xfrm>
            <a:off x="1889760" y="5323332"/>
            <a:ext cx="454659" cy="20320"/>
          </a:xfrm>
          <a:custGeom>
            <a:avLst/>
            <a:gdLst/>
            <a:ahLst/>
            <a:cxnLst/>
            <a:rect l="l" t="t" r="r" b="b"/>
            <a:pathLst>
              <a:path w="454660" h="20320">
                <a:moveTo>
                  <a:pt x="454151" y="0"/>
                </a:moveTo>
                <a:lnTo>
                  <a:pt x="0" y="0"/>
                </a:lnTo>
                <a:lnTo>
                  <a:pt x="0" y="19812"/>
                </a:lnTo>
                <a:lnTo>
                  <a:pt x="454151" y="19812"/>
                </a:lnTo>
                <a:lnTo>
                  <a:pt x="454151" y="0"/>
                </a:lnTo>
                <a:close/>
              </a:path>
            </a:pathLst>
          </a:custGeom>
          <a:solidFill>
            <a:srgbClr val="000000"/>
          </a:solidFill>
        </p:spPr>
        <p:txBody>
          <a:bodyPr wrap="square" lIns="0" tIns="0" rIns="0" bIns="0" rtlCol="0"/>
          <a:lstStyle/>
          <a:p>
            <a:endParaRPr/>
          </a:p>
        </p:txBody>
      </p:sp>
      <p:sp>
        <p:nvSpPr>
          <p:cNvPr id="65" name="object 65"/>
          <p:cNvSpPr/>
          <p:nvPr/>
        </p:nvSpPr>
        <p:spPr>
          <a:xfrm>
            <a:off x="3307461" y="4961889"/>
            <a:ext cx="66675" cy="283210"/>
          </a:xfrm>
          <a:custGeom>
            <a:avLst/>
            <a:gdLst/>
            <a:ahLst/>
            <a:cxnLst/>
            <a:rect l="l" t="t" r="r" b="b"/>
            <a:pathLst>
              <a:path w="66675" h="283210">
                <a:moveTo>
                  <a:pt x="66294" y="0"/>
                </a:moveTo>
                <a:lnTo>
                  <a:pt x="0" y="0"/>
                </a:lnTo>
                <a:lnTo>
                  <a:pt x="0" y="11430"/>
                </a:lnTo>
                <a:lnTo>
                  <a:pt x="41656" y="11430"/>
                </a:lnTo>
                <a:lnTo>
                  <a:pt x="41656" y="271780"/>
                </a:lnTo>
                <a:lnTo>
                  <a:pt x="0" y="271780"/>
                </a:lnTo>
                <a:lnTo>
                  <a:pt x="0" y="283210"/>
                </a:lnTo>
                <a:lnTo>
                  <a:pt x="66294" y="283210"/>
                </a:lnTo>
                <a:lnTo>
                  <a:pt x="66294" y="271780"/>
                </a:lnTo>
                <a:lnTo>
                  <a:pt x="66294" y="11430"/>
                </a:lnTo>
                <a:lnTo>
                  <a:pt x="66294" y="0"/>
                </a:lnTo>
                <a:close/>
              </a:path>
            </a:pathLst>
          </a:custGeom>
          <a:solidFill>
            <a:srgbClr val="000000"/>
          </a:solidFill>
        </p:spPr>
        <p:txBody>
          <a:bodyPr wrap="square" lIns="0" tIns="0" rIns="0" bIns="0" rtlCol="0"/>
          <a:lstStyle/>
          <a:p>
            <a:endParaRPr/>
          </a:p>
        </p:txBody>
      </p:sp>
      <p:sp>
        <p:nvSpPr>
          <p:cNvPr id="66" name="object 66"/>
          <p:cNvSpPr/>
          <p:nvPr/>
        </p:nvSpPr>
        <p:spPr>
          <a:xfrm>
            <a:off x="3103372" y="4961889"/>
            <a:ext cx="66675" cy="283210"/>
          </a:xfrm>
          <a:custGeom>
            <a:avLst/>
            <a:gdLst/>
            <a:ahLst/>
            <a:cxnLst/>
            <a:rect l="l" t="t" r="r" b="b"/>
            <a:pathLst>
              <a:path w="66675" h="283210">
                <a:moveTo>
                  <a:pt x="66294" y="0"/>
                </a:moveTo>
                <a:lnTo>
                  <a:pt x="0" y="0"/>
                </a:lnTo>
                <a:lnTo>
                  <a:pt x="0" y="11430"/>
                </a:lnTo>
                <a:lnTo>
                  <a:pt x="0" y="271780"/>
                </a:lnTo>
                <a:lnTo>
                  <a:pt x="0" y="283210"/>
                </a:lnTo>
                <a:lnTo>
                  <a:pt x="66294" y="283210"/>
                </a:lnTo>
                <a:lnTo>
                  <a:pt x="66294" y="271780"/>
                </a:lnTo>
                <a:lnTo>
                  <a:pt x="24638" y="271780"/>
                </a:lnTo>
                <a:lnTo>
                  <a:pt x="24638" y="11430"/>
                </a:lnTo>
                <a:lnTo>
                  <a:pt x="66294" y="11430"/>
                </a:lnTo>
                <a:lnTo>
                  <a:pt x="66294" y="0"/>
                </a:lnTo>
                <a:close/>
              </a:path>
            </a:pathLst>
          </a:custGeom>
          <a:solidFill>
            <a:srgbClr val="000000"/>
          </a:solidFill>
        </p:spPr>
        <p:txBody>
          <a:bodyPr wrap="square" lIns="0" tIns="0" rIns="0" bIns="0" rtlCol="0"/>
          <a:lstStyle/>
          <a:p>
            <a:endParaRPr/>
          </a:p>
        </p:txBody>
      </p:sp>
      <p:sp>
        <p:nvSpPr>
          <p:cNvPr id="67" name="object 67"/>
          <p:cNvSpPr txBox="1"/>
          <p:nvPr/>
        </p:nvSpPr>
        <p:spPr>
          <a:xfrm>
            <a:off x="1826514" y="4804460"/>
            <a:ext cx="1517015" cy="894080"/>
          </a:xfrm>
          <a:prstGeom prst="rect">
            <a:avLst/>
          </a:prstGeom>
        </p:spPr>
        <p:txBody>
          <a:bodyPr vert="horz" wrap="square" lIns="0" tIns="12700" rIns="0" bIns="0" rtlCol="0">
            <a:spAutoFit/>
          </a:bodyPr>
          <a:lstStyle/>
          <a:p>
            <a:pPr marL="63500" marR="43180" indent="92710">
              <a:lnSpc>
                <a:spcPct val="118700"/>
              </a:lnSpc>
              <a:spcBef>
                <a:spcPts val="100"/>
              </a:spcBef>
              <a:tabLst>
                <a:tab pos="567690" algn="l"/>
                <a:tab pos="941069" algn="l"/>
                <a:tab pos="1350010" algn="l"/>
              </a:tabLst>
            </a:pPr>
            <a:r>
              <a:rPr sz="2400" spc="-25" dirty="0">
                <a:latin typeface="Cambria Math"/>
                <a:cs typeface="Cambria Math"/>
              </a:rPr>
              <a:t>𝑘</a:t>
            </a:r>
            <a:r>
              <a:rPr sz="2625" spc="-37" baseline="-15873" dirty="0">
                <a:latin typeface="Cambria Math"/>
                <a:cs typeface="Cambria Math"/>
              </a:rPr>
              <a:t>𝑖</a:t>
            </a:r>
            <a:r>
              <a:rPr sz="2625" baseline="-15873" dirty="0">
                <a:latin typeface="Cambria Math"/>
                <a:cs typeface="Cambria Math"/>
              </a:rPr>
              <a:t>	</a:t>
            </a:r>
            <a:r>
              <a:rPr sz="2400" spc="-20" dirty="0">
                <a:latin typeface="Cambria Math"/>
                <a:cs typeface="Cambria Math"/>
              </a:rPr>
              <a:t>2𝑓𝑘</a:t>
            </a:r>
            <a:r>
              <a:rPr sz="2625" spc="-30" baseline="-15873" dirty="0">
                <a:latin typeface="Cambria Math"/>
                <a:cs typeface="Cambria Math"/>
              </a:rPr>
              <a:t>𝑑</a:t>
            </a:r>
            <a:r>
              <a:rPr sz="2625" baseline="-15873" dirty="0">
                <a:latin typeface="Cambria Math"/>
                <a:cs typeface="Cambria Math"/>
              </a:rPr>
              <a:t>	</a:t>
            </a:r>
            <a:r>
              <a:rPr sz="2400" spc="-50" dirty="0">
                <a:latin typeface="Cambria Math"/>
                <a:cs typeface="Cambria Math"/>
              </a:rPr>
              <a:t>𝐼 </a:t>
            </a:r>
            <a:r>
              <a:rPr sz="2400" spc="-25" dirty="0">
                <a:latin typeface="Cambria Math"/>
                <a:cs typeface="Cambria Math"/>
              </a:rPr>
              <a:t>2𝑘</a:t>
            </a:r>
            <a:r>
              <a:rPr sz="2625" spc="-37" baseline="-15873" dirty="0">
                <a:latin typeface="Cambria Math"/>
                <a:cs typeface="Cambria Math"/>
              </a:rPr>
              <a:t>𝑡</a:t>
            </a:r>
            <a:r>
              <a:rPr sz="2625" baseline="-15873" dirty="0">
                <a:latin typeface="Cambria Math"/>
                <a:cs typeface="Cambria Math"/>
              </a:rPr>
              <a:t>		</a:t>
            </a:r>
            <a:r>
              <a:rPr sz="2400" spc="-25" dirty="0">
                <a:latin typeface="Cambria Math"/>
                <a:cs typeface="Cambria Math"/>
              </a:rPr>
              <a:t>𝑘</a:t>
            </a:r>
            <a:r>
              <a:rPr sz="2625" spc="-37" baseline="-15873" dirty="0">
                <a:latin typeface="Cambria Math"/>
                <a:cs typeface="Cambria Math"/>
              </a:rPr>
              <a:t>𝑖</a:t>
            </a:r>
            <a:endParaRPr sz="2625" baseline="-15873">
              <a:latin typeface="Cambria Math"/>
              <a:cs typeface="Cambria Math"/>
            </a:endParaRPr>
          </a:p>
        </p:txBody>
      </p:sp>
      <p:sp>
        <p:nvSpPr>
          <p:cNvPr id="68" name="object 68"/>
          <p:cNvSpPr/>
          <p:nvPr/>
        </p:nvSpPr>
        <p:spPr>
          <a:xfrm>
            <a:off x="2394204" y="5323332"/>
            <a:ext cx="1015365" cy="20320"/>
          </a:xfrm>
          <a:custGeom>
            <a:avLst/>
            <a:gdLst/>
            <a:ahLst/>
            <a:cxnLst/>
            <a:rect l="l" t="t" r="r" b="b"/>
            <a:pathLst>
              <a:path w="1015364" h="20320">
                <a:moveTo>
                  <a:pt x="1014983" y="0"/>
                </a:moveTo>
                <a:lnTo>
                  <a:pt x="0" y="0"/>
                </a:lnTo>
                <a:lnTo>
                  <a:pt x="0" y="19812"/>
                </a:lnTo>
                <a:lnTo>
                  <a:pt x="1014983" y="19812"/>
                </a:lnTo>
                <a:lnTo>
                  <a:pt x="1014983" y="0"/>
                </a:lnTo>
                <a:close/>
              </a:path>
            </a:pathLst>
          </a:custGeom>
          <a:solidFill>
            <a:srgbClr val="000000"/>
          </a:solidFill>
        </p:spPr>
        <p:txBody>
          <a:bodyPr wrap="square" lIns="0" tIns="0" rIns="0" bIns="0" rtlCol="0"/>
          <a:lstStyle/>
          <a:p>
            <a:endParaRPr/>
          </a:p>
        </p:txBody>
      </p:sp>
      <p:sp>
        <p:nvSpPr>
          <p:cNvPr id="69" name="object 69"/>
          <p:cNvSpPr/>
          <p:nvPr/>
        </p:nvSpPr>
        <p:spPr>
          <a:xfrm>
            <a:off x="4551045" y="4961889"/>
            <a:ext cx="66675" cy="283210"/>
          </a:xfrm>
          <a:custGeom>
            <a:avLst/>
            <a:gdLst/>
            <a:ahLst/>
            <a:cxnLst/>
            <a:rect l="l" t="t" r="r" b="b"/>
            <a:pathLst>
              <a:path w="66675" h="283210">
                <a:moveTo>
                  <a:pt x="66294" y="0"/>
                </a:moveTo>
                <a:lnTo>
                  <a:pt x="0" y="0"/>
                </a:lnTo>
                <a:lnTo>
                  <a:pt x="0" y="11430"/>
                </a:lnTo>
                <a:lnTo>
                  <a:pt x="41656" y="11430"/>
                </a:lnTo>
                <a:lnTo>
                  <a:pt x="41656" y="271780"/>
                </a:lnTo>
                <a:lnTo>
                  <a:pt x="0" y="271780"/>
                </a:lnTo>
                <a:lnTo>
                  <a:pt x="0" y="283210"/>
                </a:lnTo>
                <a:lnTo>
                  <a:pt x="66294" y="283210"/>
                </a:lnTo>
                <a:lnTo>
                  <a:pt x="66294" y="271780"/>
                </a:lnTo>
                <a:lnTo>
                  <a:pt x="66294" y="11430"/>
                </a:lnTo>
                <a:lnTo>
                  <a:pt x="66294" y="0"/>
                </a:lnTo>
                <a:close/>
              </a:path>
            </a:pathLst>
          </a:custGeom>
          <a:solidFill>
            <a:srgbClr val="000000"/>
          </a:solidFill>
        </p:spPr>
        <p:txBody>
          <a:bodyPr wrap="square" lIns="0" tIns="0" rIns="0" bIns="0" rtlCol="0"/>
          <a:lstStyle/>
          <a:p>
            <a:endParaRPr/>
          </a:p>
        </p:txBody>
      </p:sp>
      <p:sp>
        <p:nvSpPr>
          <p:cNvPr id="70" name="object 70"/>
          <p:cNvSpPr/>
          <p:nvPr/>
        </p:nvSpPr>
        <p:spPr>
          <a:xfrm>
            <a:off x="4346956" y="4961889"/>
            <a:ext cx="66675" cy="283210"/>
          </a:xfrm>
          <a:custGeom>
            <a:avLst/>
            <a:gdLst/>
            <a:ahLst/>
            <a:cxnLst/>
            <a:rect l="l" t="t" r="r" b="b"/>
            <a:pathLst>
              <a:path w="66675" h="283210">
                <a:moveTo>
                  <a:pt x="66294" y="0"/>
                </a:moveTo>
                <a:lnTo>
                  <a:pt x="0" y="0"/>
                </a:lnTo>
                <a:lnTo>
                  <a:pt x="0" y="11430"/>
                </a:lnTo>
                <a:lnTo>
                  <a:pt x="0" y="271780"/>
                </a:lnTo>
                <a:lnTo>
                  <a:pt x="0" y="283210"/>
                </a:lnTo>
                <a:lnTo>
                  <a:pt x="66294" y="283210"/>
                </a:lnTo>
                <a:lnTo>
                  <a:pt x="66294" y="271780"/>
                </a:lnTo>
                <a:lnTo>
                  <a:pt x="24638" y="271780"/>
                </a:lnTo>
                <a:lnTo>
                  <a:pt x="24638" y="11430"/>
                </a:lnTo>
                <a:lnTo>
                  <a:pt x="66294" y="11430"/>
                </a:lnTo>
                <a:lnTo>
                  <a:pt x="66294" y="0"/>
                </a:lnTo>
                <a:close/>
              </a:path>
            </a:pathLst>
          </a:custGeom>
          <a:solidFill>
            <a:srgbClr val="000000"/>
          </a:solidFill>
        </p:spPr>
        <p:txBody>
          <a:bodyPr wrap="square" lIns="0" tIns="0" rIns="0" bIns="0" rtlCol="0"/>
          <a:lstStyle/>
          <a:p>
            <a:endParaRPr/>
          </a:p>
        </p:txBody>
      </p:sp>
      <p:sp>
        <p:nvSpPr>
          <p:cNvPr id="71" name="object 71"/>
          <p:cNvSpPr txBox="1"/>
          <p:nvPr/>
        </p:nvSpPr>
        <p:spPr>
          <a:xfrm>
            <a:off x="3455542" y="4872990"/>
            <a:ext cx="1118870" cy="621665"/>
          </a:xfrm>
          <a:prstGeom prst="rect">
            <a:avLst/>
          </a:prstGeom>
        </p:spPr>
        <p:txBody>
          <a:bodyPr vert="horz" wrap="square" lIns="0" tIns="12700" rIns="0" bIns="0" rtlCol="0">
            <a:spAutoFit/>
          </a:bodyPr>
          <a:lstStyle/>
          <a:p>
            <a:pPr marL="350520">
              <a:lnSpc>
                <a:spcPts val="2345"/>
              </a:lnSpc>
              <a:spcBef>
                <a:spcPts val="100"/>
              </a:spcBef>
              <a:tabLst>
                <a:tab pos="964565" algn="l"/>
              </a:tabLst>
            </a:pPr>
            <a:r>
              <a:rPr sz="2400" spc="30" dirty="0">
                <a:latin typeface="Cambria Math"/>
                <a:cs typeface="Cambria Math"/>
              </a:rPr>
              <a:t>𝑓𝑘</a:t>
            </a:r>
            <a:r>
              <a:rPr sz="2625" spc="44" baseline="-15873" dirty="0">
                <a:latin typeface="Cambria Math"/>
                <a:cs typeface="Cambria Math"/>
              </a:rPr>
              <a:t>𝑑</a:t>
            </a:r>
            <a:r>
              <a:rPr sz="2625" baseline="-15873" dirty="0">
                <a:latin typeface="Cambria Math"/>
                <a:cs typeface="Cambria Math"/>
              </a:rPr>
              <a:t>	</a:t>
            </a:r>
            <a:r>
              <a:rPr sz="2400" spc="-50" dirty="0">
                <a:latin typeface="Cambria Math"/>
                <a:cs typeface="Cambria Math"/>
              </a:rPr>
              <a:t>𝐼</a:t>
            </a:r>
            <a:endParaRPr sz="2400">
              <a:latin typeface="Cambria Math"/>
              <a:cs typeface="Cambria Math"/>
            </a:endParaRPr>
          </a:p>
          <a:p>
            <a:pPr marL="38100">
              <a:lnSpc>
                <a:spcPts val="2345"/>
              </a:lnSpc>
            </a:pPr>
            <a:r>
              <a:rPr sz="2400" dirty="0">
                <a:latin typeface="Cambria Math"/>
                <a:cs typeface="Cambria Math"/>
              </a:rPr>
              <a:t>=</a:t>
            </a:r>
            <a:endParaRPr sz="2400">
              <a:latin typeface="Cambria Math"/>
              <a:cs typeface="Cambria Math"/>
            </a:endParaRPr>
          </a:p>
        </p:txBody>
      </p:sp>
      <p:sp>
        <p:nvSpPr>
          <p:cNvPr id="72" name="object 72"/>
          <p:cNvSpPr txBox="1"/>
          <p:nvPr/>
        </p:nvSpPr>
        <p:spPr>
          <a:xfrm>
            <a:off x="4048378" y="5307279"/>
            <a:ext cx="342265" cy="391160"/>
          </a:xfrm>
          <a:prstGeom prst="rect">
            <a:avLst/>
          </a:prstGeom>
        </p:spPr>
        <p:txBody>
          <a:bodyPr vert="horz" wrap="square" lIns="0" tIns="12700" rIns="0" bIns="0" rtlCol="0">
            <a:spAutoFit/>
          </a:bodyPr>
          <a:lstStyle/>
          <a:p>
            <a:pPr marL="38100">
              <a:lnSpc>
                <a:spcPct val="100000"/>
              </a:lnSpc>
              <a:spcBef>
                <a:spcPts val="100"/>
              </a:spcBef>
            </a:pPr>
            <a:r>
              <a:rPr sz="2400" spc="-25" dirty="0">
                <a:latin typeface="Cambria Math"/>
                <a:cs typeface="Cambria Math"/>
              </a:rPr>
              <a:t>𝑘</a:t>
            </a:r>
            <a:r>
              <a:rPr sz="2625" spc="-37" baseline="-15873" dirty="0">
                <a:latin typeface="Cambria Math"/>
                <a:cs typeface="Cambria Math"/>
              </a:rPr>
              <a:t>𝑡</a:t>
            </a:r>
            <a:endParaRPr sz="2625" baseline="-15873">
              <a:latin typeface="Cambria Math"/>
              <a:cs typeface="Cambria Math"/>
            </a:endParaRPr>
          </a:p>
        </p:txBody>
      </p:sp>
      <p:sp>
        <p:nvSpPr>
          <p:cNvPr id="73" name="object 73"/>
          <p:cNvSpPr/>
          <p:nvPr/>
        </p:nvSpPr>
        <p:spPr>
          <a:xfrm>
            <a:off x="3805428" y="5323332"/>
            <a:ext cx="847725" cy="20320"/>
          </a:xfrm>
          <a:custGeom>
            <a:avLst/>
            <a:gdLst/>
            <a:ahLst/>
            <a:cxnLst/>
            <a:rect l="l" t="t" r="r" b="b"/>
            <a:pathLst>
              <a:path w="847725" h="20320">
                <a:moveTo>
                  <a:pt x="847344" y="0"/>
                </a:moveTo>
                <a:lnTo>
                  <a:pt x="0" y="0"/>
                </a:lnTo>
                <a:lnTo>
                  <a:pt x="0" y="19812"/>
                </a:lnTo>
                <a:lnTo>
                  <a:pt x="847344" y="19812"/>
                </a:lnTo>
                <a:lnTo>
                  <a:pt x="847344" y="0"/>
                </a:lnTo>
                <a:close/>
              </a:path>
            </a:pathLst>
          </a:custGeom>
          <a:solidFill>
            <a:srgbClr val="000000"/>
          </a:solidFill>
        </p:spPr>
        <p:txBody>
          <a:bodyPr wrap="square" lIns="0" tIns="0" rIns="0" bIns="0" rtlCol="0"/>
          <a:lstStyle/>
          <a:p>
            <a:endParaRPr/>
          </a:p>
        </p:txBody>
      </p:sp>
      <p:sp>
        <p:nvSpPr>
          <p:cNvPr id="74" name="object 74"/>
          <p:cNvSpPr txBox="1"/>
          <p:nvPr/>
        </p:nvSpPr>
        <p:spPr>
          <a:xfrm>
            <a:off x="769315" y="6130544"/>
            <a:ext cx="1149350" cy="391160"/>
          </a:xfrm>
          <a:prstGeom prst="rect">
            <a:avLst/>
          </a:prstGeom>
        </p:spPr>
        <p:txBody>
          <a:bodyPr vert="horz" wrap="square" lIns="0" tIns="12700" rIns="0" bIns="0" rtlCol="0">
            <a:spAutoFit/>
          </a:bodyPr>
          <a:lstStyle/>
          <a:p>
            <a:pPr marL="38100">
              <a:lnSpc>
                <a:spcPct val="100000"/>
              </a:lnSpc>
              <a:spcBef>
                <a:spcPts val="100"/>
              </a:spcBef>
              <a:tabLst>
                <a:tab pos="803275" algn="l"/>
              </a:tabLst>
            </a:pPr>
            <a:r>
              <a:rPr sz="2400" dirty="0">
                <a:latin typeface="Cambria Math"/>
                <a:cs typeface="Cambria Math"/>
              </a:rPr>
              <a:t>𝑣</a:t>
            </a:r>
            <a:r>
              <a:rPr sz="2625" baseline="-15873" dirty="0">
                <a:latin typeface="Cambria Math"/>
                <a:cs typeface="Cambria Math"/>
              </a:rPr>
              <a:t>𝑝</a:t>
            </a:r>
            <a:r>
              <a:rPr sz="2625" spc="562" baseline="-15873" dirty="0">
                <a:latin typeface="Cambria Math"/>
                <a:cs typeface="Cambria Math"/>
              </a:rPr>
              <a:t> </a:t>
            </a:r>
            <a:r>
              <a:rPr sz="2400" spc="-50" dirty="0">
                <a:latin typeface="Cambria Math"/>
                <a:cs typeface="Cambria Math"/>
              </a:rPr>
              <a:t>=</a:t>
            </a:r>
            <a:r>
              <a:rPr sz="2400" dirty="0">
                <a:latin typeface="Cambria Math"/>
                <a:cs typeface="Cambria Math"/>
              </a:rPr>
              <a:t>	</a:t>
            </a:r>
            <a:r>
              <a:rPr sz="2400" spc="35" dirty="0">
                <a:latin typeface="Cambria Math"/>
                <a:cs typeface="Cambria Math"/>
              </a:rPr>
              <a:t>𝑘</a:t>
            </a:r>
            <a:r>
              <a:rPr sz="2625" spc="52" baseline="-15873" dirty="0">
                <a:latin typeface="Cambria Math"/>
                <a:cs typeface="Cambria Math"/>
              </a:rPr>
              <a:t>𝑝</a:t>
            </a:r>
            <a:endParaRPr sz="2625" baseline="-15873">
              <a:latin typeface="Cambria Math"/>
              <a:cs typeface="Cambria Math"/>
            </a:endParaRPr>
          </a:p>
        </p:txBody>
      </p:sp>
      <p:sp>
        <p:nvSpPr>
          <p:cNvPr id="75" name="object 75"/>
          <p:cNvSpPr/>
          <p:nvPr/>
        </p:nvSpPr>
        <p:spPr>
          <a:xfrm>
            <a:off x="2395728" y="6219190"/>
            <a:ext cx="66675" cy="283210"/>
          </a:xfrm>
          <a:custGeom>
            <a:avLst/>
            <a:gdLst/>
            <a:ahLst/>
            <a:cxnLst/>
            <a:rect l="l" t="t" r="r" b="b"/>
            <a:pathLst>
              <a:path w="66675" h="283209">
                <a:moveTo>
                  <a:pt x="66294" y="0"/>
                </a:moveTo>
                <a:lnTo>
                  <a:pt x="0" y="0"/>
                </a:lnTo>
                <a:lnTo>
                  <a:pt x="0" y="11430"/>
                </a:lnTo>
                <a:lnTo>
                  <a:pt x="41656" y="11430"/>
                </a:lnTo>
                <a:lnTo>
                  <a:pt x="41656" y="271780"/>
                </a:lnTo>
                <a:lnTo>
                  <a:pt x="0" y="271780"/>
                </a:lnTo>
                <a:lnTo>
                  <a:pt x="0" y="283210"/>
                </a:lnTo>
                <a:lnTo>
                  <a:pt x="66294" y="283210"/>
                </a:lnTo>
                <a:lnTo>
                  <a:pt x="66294" y="271780"/>
                </a:lnTo>
                <a:lnTo>
                  <a:pt x="66294" y="11430"/>
                </a:lnTo>
                <a:lnTo>
                  <a:pt x="66294" y="0"/>
                </a:lnTo>
                <a:close/>
              </a:path>
            </a:pathLst>
          </a:custGeom>
          <a:solidFill>
            <a:srgbClr val="000000"/>
          </a:solidFill>
        </p:spPr>
        <p:txBody>
          <a:bodyPr wrap="square" lIns="0" tIns="0" rIns="0" bIns="0" rtlCol="0"/>
          <a:lstStyle/>
          <a:p>
            <a:endParaRPr/>
          </a:p>
        </p:txBody>
      </p:sp>
      <p:sp>
        <p:nvSpPr>
          <p:cNvPr id="76" name="object 76"/>
          <p:cNvSpPr/>
          <p:nvPr/>
        </p:nvSpPr>
        <p:spPr>
          <a:xfrm>
            <a:off x="1929511" y="6219190"/>
            <a:ext cx="66675" cy="283210"/>
          </a:xfrm>
          <a:custGeom>
            <a:avLst/>
            <a:gdLst/>
            <a:ahLst/>
            <a:cxnLst/>
            <a:rect l="l" t="t" r="r" b="b"/>
            <a:pathLst>
              <a:path w="66675" h="283209">
                <a:moveTo>
                  <a:pt x="66294" y="0"/>
                </a:moveTo>
                <a:lnTo>
                  <a:pt x="0" y="0"/>
                </a:lnTo>
                <a:lnTo>
                  <a:pt x="0" y="11430"/>
                </a:lnTo>
                <a:lnTo>
                  <a:pt x="0" y="271780"/>
                </a:lnTo>
                <a:lnTo>
                  <a:pt x="0" y="283210"/>
                </a:lnTo>
                <a:lnTo>
                  <a:pt x="66294" y="283210"/>
                </a:lnTo>
                <a:lnTo>
                  <a:pt x="66294" y="271780"/>
                </a:lnTo>
                <a:lnTo>
                  <a:pt x="24638" y="271780"/>
                </a:lnTo>
                <a:lnTo>
                  <a:pt x="24638" y="11430"/>
                </a:lnTo>
                <a:lnTo>
                  <a:pt x="66294" y="11430"/>
                </a:lnTo>
                <a:lnTo>
                  <a:pt x="66294" y="0"/>
                </a:lnTo>
                <a:close/>
              </a:path>
            </a:pathLst>
          </a:custGeom>
          <a:solidFill>
            <a:srgbClr val="000000"/>
          </a:solidFill>
        </p:spPr>
        <p:txBody>
          <a:bodyPr wrap="square" lIns="0" tIns="0" rIns="0" bIns="0" rtlCol="0"/>
          <a:lstStyle/>
          <a:p>
            <a:endParaRPr/>
          </a:p>
        </p:txBody>
      </p:sp>
      <p:sp>
        <p:nvSpPr>
          <p:cNvPr id="77" name="object 77"/>
          <p:cNvSpPr txBox="1"/>
          <p:nvPr/>
        </p:nvSpPr>
        <p:spPr>
          <a:xfrm>
            <a:off x="1964435" y="6019291"/>
            <a:ext cx="450850" cy="391160"/>
          </a:xfrm>
          <a:prstGeom prst="rect">
            <a:avLst/>
          </a:prstGeom>
        </p:spPr>
        <p:txBody>
          <a:bodyPr vert="horz" wrap="square" lIns="0" tIns="12700" rIns="0" bIns="0" rtlCol="0">
            <a:spAutoFit/>
          </a:bodyPr>
          <a:lstStyle/>
          <a:p>
            <a:pPr marL="38100">
              <a:lnSpc>
                <a:spcPct val="100000"/>
              </a:lnSpc>
              <a:spcBef>
                <a:spcPts val="100"/>
              </a:spcBef>
            </a:pPr>
            <a:r>
              <a:rPr sz="3600" spc="-37" baseline="-20833" dirty="0">
                <a:latin typeface="Cambria Math"/>
                <a:cs typeface="Cambria Math"/>
              </a:rPr>
              <a:t>𝑀</a:t>
            </a:r>
            <a:r>
              <a:rPr sz="1750" spc="-25" dirty="0">
                <a:latin typeface="Cambria Math"/>
                <a:cs typeface="Cambria Math"/>
              </a:rPr>
              <a:t>∗</a:t>
            </a:r>
            <a:endParaRPr sz="1750">
              <a:latin typeface="Cambria Math"/>
              <a:cs typeface="Cambria Math"/>
            </a:endParaRPr>
          </a:p>
        </p:txBody>
      </p:sp>
      <p:sp>
        <p:nvSpPr>
          <p:cNvPr id="78" name="object 78"/>
          <p:cNvSpPr/>
          <p:nvPr/>
        </p:nvSpPr>
        <p:spPr>
          <a:xfrm>
            <a:off x="2875788" y="6219190"/>
            <a:ext cx="66675" cy="283210"/>
          </a:xfrm>
          <a:custGeom>
            <a:avLst/>
            <a:gdLst/>
            <a:ahLst/>
            <a:cxnLst/>
            <a:rect l="l" t="t" r="r" b="b"/>
            <a:pathLst>
              <a:path w="66675" h="283209">
                <a:moveTo>
                  <a:pt x="66294" y="0"/>
                </a:moveTo>
                <a:lnTo>
                  <a:pt x="0" y="0"/>
                </a:lnTo>
                <a:lnTo>
                  <a:pt x="0" y="11430"/>
                </a:lnTo>
                <a:lnTo>
                  <a:pt x="41656" y="11430"/>
                </a:lnTo>
                <a:lnTo>
                  <a:pt x="41656" y="271780"/>
                </a:lnTo>
                <a:lnTo>
                  <a:pt x="0" y="271780"/>
                </a:lnTo>
                <a:lnTo>
                  <a:pt x="0" y="283210"/>
                </a:lnTo>
                <a:lnTo>
                  <a:pt x="66294" y="283210"/>
                </a:lnTo>
                <a:lnTo>
                  <a:pt x="66294" y="271780"/>
                </a:lnTo>
                <a:lnTo>
                  <a:pt x="66294" y="11430"/>
                </a:lnTo>
                <a:lnTo>
                  <a:pt x="66294" y="0"/>
                </a:lnTo>
                <a:close/>
              </a:path>
            </a:pathLst>
          </a:custGeom>
          <a:solidFill>
            <a:srgbClr val="000000"/>
          </a:solidFill>
        </p:spPr>
        <p:txBody>
          <a:bodyPr wrap="square" lIns="0" tIns="0" rIns="0" bIns="0" rtlCol="0"/>
          <a:lstStyle/>
          <a:p>
            <a:endParaRPr/>
          </a:p>
        </p:txBody>
      </p:sp>
      <p:sp>
        <p:nvSpPr>
          <p:cNvPr id="79" name="object 79"/>
          <p:cNvSpPr/>
          <p:nvPr/>
        </p:nvSpPr>
        <p:spPr>
          <a:xfrm>
            <a:off x="2529967" y="6219190"/>
            <a:ext cx="66675" cy="283210"/>
          </a:xfrm>
          <a:custGeom>
            <a:avLst/>
            <a:gdLst/>
            <a:ahLst/>
            <a:cxnLst/>
            <a:rect l="l" t="t" r="r" b="b"/>
            <a:pathLst>
              <a:path w="66675" h="283209">
                <a:moveTo>
                  <a:pt x="66294" y="0"/>
                </a:moveTo>
                <a:lnTo>
                  <a:pt x="0" y="0"/>
                </a:lnTo>
                <a:lnTo>
                  <a:pt x="0" y="11430"/>
                </a:lnTo>
                <a:lnTo>
                  <a:pt x="0" y="271780"/>
                </a:lnTo>
                <a:lnTo>
                  <a:pt x="0" y="283210"/>
                </a:lnTo>
                <a:lnTo>
                  <a:pt x="66294" y="283210"/>
                </a:lnTo>
                <a:lnTo>
                  <a:pt x="66294" y="271780"/>
                </a:lnTo>
                <a:lnTo>
                  <a:pt x="24638" y="271780"/>
                </a:lnTo>
                <a:lnTo>
                  <a:pt x="24638" y="11430"/>
                </a:lnTo>
                <a:lnTo>
                  <a:pt x="66294" y="11430"/>
                </a:lnTo>
                <a:lnTo>
                  <a:pt x="66294" y="0"/>
                </a:lnTo>
                <a:close/>
              </a:path>
            </a:pathLst>
          </a:custGeom>
          <a:solidFill>
            <a:srgbClr val="000000"/>
          </a:solidFill>
        </p:spPr>
        <p:txBody>
          <a:bodyPr wrap="square" lIns="0" tIns="0" rIns="0" bIns="0" rtlCol="0"/>
          <a:lstStyle/>
          <a:p>
            <a:endParaRPr/>
          </a:p>
        </p:txBody>
      </p:sp>
      <p:sp>
        <p:nvSpPr>
          <p:cNvPr id="80" name="object 80"/>
          <p:cNvSpPr txBox="1"/>
          <p:nvPr/>
        </p:nvSpPr>
        <p:spPr>
          <a:xfrm>
            <a:off x="2590292" y="6130544"/>
            <a:ext cx="963930" cy="391160"/>
          </a:xfrm>
          <a:prstGeom prst="rect">
            <a:avLst/>
          </a:prstGeom>
        </p:spPr>
        <p:txBody>
          <a:bodyPr vert="horz" wrap="square" lIns="0" tIns="12700" rIns="0" bIns="0" rtlCol="0">
            <a:spAutoFit/>
          </a:bodyPr>
          <a:lstStyle/>
          <a:p>
            <a:pPr marL="12700">
              <a:lnSpc>
                <a:spcPct val="100000"/>
              </a:lnSpc>
              <a:spcBef>
                <a:spcPts val="100"/>
              </a:spcBef>
              <a:tabLst>
                <a:tab pos="469900" algn="l"/>
              </a:tabLst>
            </a:pPr>
            <a:r>
              <a:rPr sz="2400" spc="-50" dirty="0">
                <a:latin typeface="Cambria Math"/>
                <a:cs typeface="Cambria Math"/>
              </a:rPr>
              <a:t>𝑀</a:t>
            </a:r>
            <a:r>
              <a:rPr sz="2400" dirty="0">
                <a:latin typeface="Cambria Math"/>
                <a:cs typeface="Cambria Math"/>
              </a:rPr>
              <a:t>	=</a:t>
            </a:r>
            <a:r>
              <a:rPr sz="2400" spc="125" dirty="0">
                <a:latin typeface="Cambria Math"/>
                <a:cs typeface="Cambria Math"/>
              </a:rPr>
              <a:t> </a:t>
            </a:r>
            <a:r>
              <a:rPr sz="2400" spc="-50" dirty="0">
                <a:latin typeface="Cambria Math"/>
                <a:cs typeface="Cambria Math"/>
              </a:rPr>
              <a:t>𝑘</a:t>
            </a:r>
            <a:endParaRPr sz="2400">
              <a:latin typeface="Cambria Math"/>
              <a:cs typeface="Cambria Math"/>
            </a:endParaRPr>
          </a:p>
        </p:txBody>
      </p:sp>
      <p:sp>
        <p:nvSpPr>
          <p:cNvPr id="81" name="object 81"/>
          <p:cNvSpPr txBox="1"/>
          <p:nvPr/>
        </p:nvSpPr>
        <p:spPr>
          <a:xfrm>
            <a:off x="3527805" y="6275323"/>
            <a:ext cx="165735" cy="292735"/>
          </a:xfrm>
          <a:prstGeom prst="rect">
            <a:avLst/>
          </a:prstGeom>
        </p:spPr>
        <p:txBody>
          <a:bodyPr vert="horz" wrap="square" lIns="0" tIns="12700" rIns="0" bIns="0" rtlCol="0">
            <a:spAutoFit/>
          </a:bodyPr>
          <a:lstStyle/>
          <a:p>
            <a:pPr marL="12700">
              <a:lnSpc>
                <a:spcPct val="100000"/>
              </a:lnSpc>
              <a:spcBef>
                <a:spcPts val="100"/>
              </a:spcBef>
            </a:pPr>
            <a:r>
              <a:rPr sz="1750" spc="75" dirty="0">
                <a:latin typeface="Cambria Math"/>
                <a:cs typeface="Cambria Math"/>
              </a:rPr>
              <a:t>𝑝</a:t>
            </a:r>
            <a:endParaRPr sz="1750">
              <a:latin typeface="Cambria Math"/>
              <a:cs typeface="Cambria Math"/>
            </a:endParaRPr>
          </a:p>
        </p:txBody>
      </p:sp>
      <p:sp>
        <p:nvSpPr>
          <p:cNvPr id="82" name="object 82"/>
          <p:cNvSpPr/>
          <p:nvPr/>
        </p:nvSpPr>
        <p:spPr>
          <a:xfrm>
            <a:off x="4075176" y="5830811"/>
            <a:ext cx="1281430" cy="1016635"/>
          </a:xfrm>
          <a:custGeom>
            <a:avLst/>
            <a:gdLst/>
            <a:ahLst/>
            <a:cxnLst/>
            <a:rect l="l" t="t" r="r" b="b"/>
            <a:pathLst>
              <a:path w="1281429" h="1016634">
                <a:moveTo>
                  <a:pt x="66294" y="388378"/>
                </a:moveTo>
                <a:lnTo>
                  <a:pt x="0" y="388378"/>
                </a:lnTo>
                <a:lnTo>
                  <a:pt x="0" y="399808"/>
                </a:lnTo>
                <a:lnTo>
                  <a:pt x="41656" y="399808"/>
                </a:lnTo>
                <a:lnTo>
                  <a:pt x="41656" y="660158"/>
                </a:lnTo>
                <a:lnTo>
                  <a:pt x="0" y="660158"/>
                </a:lnTo>
                <a:lnTo>
                  <a:pt x="0" y="671588"/>
                </a:lnTo>
                <a:lnTo>
                  <a:pt x="66294" y="671588"/>
                </a:lnTo>
                <a:lnTo>
                  <a:pt x="66294" y="660158"/>
                </a:lnTo>
                <a:lnTo>
                  <a:pt x="66294" y="399808"/>
                </a:lnTo>
                <a:lnTo>
                  <a:pt x="66294" y="388378"/>
                </a:lnTo>
                <a:close/>
              </a:path>
              <a:path w="1281429" h="1016634">
                <a:moveTo>
                  <a:pt x="1281303" y="0"/>
                </a:moveTo>
                <a:lnTo>
                  <a:pt x="333375" y="0"/>
                </a:lnTo>
                <a:lnTo>
                  <a:pt x="333375" y="406"/>
                </a:lnTo>
                <a:lnTo>
                  <a:pt x="298069" y="406"/>
                </a:lnTo>
                <a:lnTo>
                  <a:pt x="234950" y="958278"/>
                </a:lnTo>
                <a:lnTo>
                  <a:pt x="159004" y="817778"/>
                </a:lnTo>
                <a:lnTo>
                  <a:pt x="105410" y="846201"/>
                </a:lnTo>
                <a:lnTo>
                  <a:pt x="111252" y="856767"/>
                </a:lnTo>
                <a:lnTo>
                  <a:pt x="139446" y="841730"/>
                </a:lnTo>
                <a:lnTo>
                  <a:pt x="234315" y="1016609"/>
                </a:lnTo>
                <a:lnTo>
                  <a:pt x="248158" y="1016609"/>
                </a:lnTo>
                <a:lnTo>
                  <a:pt x="314706" y="20205"/>
                </a:lnTo>
                <a:lnTo>
                  <a:pt x="344424" y="20205"/>
                </a:lnTo>
                <a:lnTo>
                  <a:pt x="344424" y="19812"/>
                </a:lnTo>
                <a:lnTo>
                  <a:pt x="1281303" y="19812"/>
                </a:lnTo>
                <a:lnTo>
                  <a:pt x="1281303" y="0"/>
                </a:lnTo>
                <a:close/>
              </a:path>
            </a:pathLst>
          </a:custGeom>
          <a:solidFill>
            <a:srgbClr val="000000"/>
          </a:solidFill>
        </p:spPr>
        <p:txBody>
          <a:bodyPr wrap="square" lIns="0" tIns="0" rIns="0" bIns="0" rtlCol="0"/>
          <a:lstStyle/>
          <a:p>
            <a:endParaRPr/>
          </a:p>
        </p:txBody>
      </p:sp>
      <p:sp>
        <p:nvSpPr>
          <p:cNvPr id="83" name="object 83"/>
          <p:cNvSpPr/>
          <p:nvPr/>
        </p:nvSpPr>
        <p:spPr>
          <a:xfrm>
            <a:off x="3729355" y="6219190"/>
            <a:ext cx="66675" cy="283210"/>
          </a:xfrm>
          <a:custGeom>
            <a:avLst/>
            <a:gdLst/>
            <a:ahLst/>
            <a:cxnLst/>
            <a:rect l="l" t="t" r="r" b="b"/>
            <a:pathLst>
              <a:path w="66675" h="283209">
                <a:moveTo>
                  <a:pt x="66294" y="0"/>
                </a:moveTo>
                <a:lnTo>
                  <a:pt x="0" y="0"/>
                </a:lnTo>
                <a:lnTo>
                  <a:pt x="0" y="11430"/>
                </a:lnTo>
                <a:lnTo>
                  <a:pt x="0" y="271780"/>
                </a:lnTo>
                <a:lnTo>
                  <a:pt x="0" y="283210"/>
                </a:lnTo>
                <a:lnTo>
                  <a:pt x="66294" y="283210"/>
                </a:lnTo>
                <a:lnTo>
                  <a:pt x="66294" y="271780"/>
                </a:lnTo>
                <a:lnTo>
                  <a:pt x="24638" y="271780"/>
                </a:lnTo>
                <a:lnTo>
                  <a:pt x="24638" y="11430"/>
                </a:lnTo>
                <a:lnTo>
                  <a:pt x="66294" y="11430"/>
                </a:lnTo>
                <a:lnTo>
                  <a:pt x="66294" y="0"/>
                </a:lnTo>
                <a:close/>
              </a:path>
            </a:pathLst>
          </a:custGeom>
          <a:solidFill>
            <a:srgbClr val="000000"/>
          </a:solidFill>
        </p:spPr>
        <p:txBody>
          <a:bodyPr wrap="square" lIns="0" tIns="0" rIns="0" bIns="0" rtlCol="0"/>
          <a:lstStyle/>
          <a:p>
            <a:endParaRPr/>
          </a:p>
        </p:txBody>
      </p:sp>
      <p:sp>
        <p:nvSpPr>
          <p:cNvPr id="84" name="object 84"/>
          <p:cNvSpPr txBox="1"/>
          <p:nvPr/>
        </p:nvSpPr>
        <p:spPr>
          <a:xfrm>
            <a:off x="3764534" y="5900420"/>
            <a:ext cx="1232535" cy="621665"/>
          </a:xfrm>
          <a:prstGeom prst="rect">
            <a:avLst/>
          </a:prstGeom>
        </p:spPr>
        <p:txBody>
          <a:bodyPr vert="horz" wrap="square" lIns="0" tIns="12700" rIns="0" bIns="0" rtlCol="0">
            <a:spAutoFit/>
          </a:bodyPr>
          <a:lstStyle/>
          <a:p>
            <a:pPr marL="871219">
              <a:lnSpc>
                <a:spcPts val="2345"/>
              </a:lnSpc>
              <a:spcBef>
                <a:spcPts val="100"/>
              </a:spcBef>
            </a:pPr>
            <a:r>
              <a:rPr sz="2400" spc="-25" dirty="0">
                <a:latin typeface="Cambria Math"/>
                <a:cs typeface="Cambria Math"/>
              </a:rPr>
              <a:t>𝑘</a:t>
            </a:r>
            <a:r>
              <a:rPr sz="2625" spc="-37" baseline="-15873" dirty="0">
                <a:latin typeface="Cambria Math"/>
                <a:cs typeface="Cambria Math"/>
              </a:rPr>
              <a:t>𝑑</a:t>
            </a:r>
            <a:endParaRPr sz="2625" baseline="-15873">
              <a:latin typeface="Cambria Math"/>
              <a:cs typeface="Cambria Math"/>
            </a:endParaRPr>
          </a:p>
          <a:p>
            <a:pPr marL="38100">
              <a:lnSpc>
                <a:spcPts val="2345"/>
              </a:lnSpc>
              <a:tabLst>
                <a:tab pos="644525" algn="l"/>
              </a:tabLst>
            </a:pPr>
            <a:r>
              <a:rPr sz="2400" spc="-50" dirty="0">
                <a:latin typeface="Cambria Math"/>
                <a:cs typeface="Cambria Math"/>
              </a:rPr>
              <a:t>𝑀</a:t>
            </a:r>
            <a:r>
              <a:rPr sz="2400" dirty="0">
                <a:latin typeface="Cambria Math"/>
                <a:cs typeface="Cambria Math"/>
              </a:rPr>
              <a:t>	</a:t>
            </a:r>
            <a:r>
              <a:rPr sz="2400" spc="-50" dirty="0">
                <a:latin typeface="Cambria Math"/>
                <a:cs typeface="Cambria Math"/>
              </a:rPr>
              <a:t>𝑓</a:t>
            </a:r>
            <a:endParaRPr sz="2400">
              <a:latin typeface="Cambria Math"/>
              <a:cs typeface="Cambria Math"/>
            </a:endParaRPr>
          </a:p>
        </p:txBody>
      </p:sp>
      <p:sp>
        <p:nvSpPr>
          <p:cNvPr id="85" name="object 85"/>
          <p:cNvSpPr txBox="1"/>
          <p:nvPr/>
        </p:nvSpPr>
        <p:spPr>
          <a:xfrm>
            <a:off x="4621021" y="6334759"/>
            <a:ext cx="342265" cy="391160"/>
          </a:xfrm>
          <a:prstGeom prst="rect">
            <a:avLst/>
          </a:prstGeom>
        </p:spPr>
        <p:txBody>
          <a:bodyPr vert="horz" wrap="square" lIns="0" tIns="12700" rIns="0" bIns="0" rtlCol="0">
            <a:spAutoFit/>
          </a:bodyPr>
          <a:lstStyle/>
          <a:p>
            <a:pPr marL="38100">
              <a:lnSpc>
                <a:spcPct val="100000"/>
              </a:lnSpc>
              <a:spcBef>
                <a:spcPts val="100"/>
              </a:spcBef>
            </a:pPr>
            <a:r>
              <a:rPr sz="2400" spc="-25" dirty="0">
                <a:latin typeface="Cambria Math"/>
                <a:cs typeface="Cambria Math"/>
              </a:rPr>
              <a:t>𝑘</a:t>
            </a:r>
            <a:r>
              <a:rPr sz="2625" spc="-37" baseline="-15873" dirty="0">
                <a:latin typeface="Cambria Math"/>
                <a:cs typeface="Cambria Math"/>
              </a:rPr>
              <a:t>𝑡</a:t>
            </a:r>
            <a:endParaRPr sz="2625" baseline="-15873">
              <a:latin typeface="Cambria Math"/>
              <a:cs typeface="Cambria Math"/>
            </a:endParaRPr>
          </a:p>
        </p:txBody>
      </p:sp>
      <p:sp>
        <p:nvSpPr>
          <p:cNvPr id="86" name="object 86"/>
          <p:cNvSpPr/>
          <p:nvPr/>
        </p:nvSpPr>
        <p:spPr>
          <a:xfrm>
            <a:off x="4635627" y="6219190"/>
            <a:ext cx="687070" cy="283210"/>
          </a:xfrm>
          <a:custGeom>
            <a:avLst/>
            <a:gdLst/>
            <a:ahLst/>
            <a:cxnLst/>
            <a:rect l="l" t="t" r="r" b="b"/>
            <a:pathLst>
              <a:path w="687070" h="283209">
                <a:moveTo>
                  <a:pt x="330708" y="131305"/>
                </a:moveTo>
                <a:lnTo>
                  <a:pt x="0" y="131305"/>
                </a:lnTo>
                <a:lnTo>
                  <a:pt x="0" y="151117"/>
                </a:lnTo>
                <a:lnTo>
                  <a:pt x="330708" y="151117"/>
                </a:lnTo>
                <a:lnTo>
                  <a:pt x="330708" y="131305"/>
                </a:lnTo>
                <a:close/>
              </a:path>
              <a:path w="687070" h="283209">
                <a:moveTo>
                  <a:pt x="482854" y="0"/>
                </a:moveTo>
                <a:lnTo>
                  <a:pt x="416560" y="0"/>
                </a:lnTo>
                <a:lnTo>
                  <a:pt x="416560" y="11430"/>
                </a:lnTo>
                <a:lnTo>
                  <a:pt x="416560" y="271780"/>
                </a:lnTo>
                <a:lnTo>
                  <a:pt x="416560" y="283210"/>
                </a:lnTo>
                <a:lnTo>
                  <a:pt x="482854" y="283210"/>
                </a:lnTo>
                <a:lnTo>
                  <a:pt x="482854" y="271780"/>
                </a:lnTo>
                <a:lnTo>
                  <a:pt x="441198" y="271780"/>
                </a:lnTo>
                <a:lnTo>
                  <a:pt x="441198" y="11430"/>
                </a:lnTo>
                <a:lnTo>
                  <a:pt x="482854" y="11430"/>
                </a:lnTo>
                <a:lnTo>
                  <a:pt x="482854" y="0"/>
                </a:lnTo>
                <a:close/>
              </a:path>
              <a:path w="687070" h="283209">
                <a:moveTo>
                  <a:pt x="686943" y="0"/>
                </a:moveTo>
                <a:lnTo>
                  <a:pt x="620649" y="0"/>
                </a:lnTo>
                <a:lnTo>
                  <a:pt x="620649" y="11430"/>
                </a:lnTo>
                <a:lnTo>
                  <a:pt x="662305" y="11430"/>
                </a:lnTo>
                <a:lnTo>
                  <a:pt x="662305" y="271780"/>
                </a:lnTo>
                <a:lnTo>
                  <a:pt x="620649" y="271780"/>
                </a:lnTo>
                <a:lnTo>
                  <a:pt x="620649" y="283210"/>
                </a:lnTo>
                <a:lnTo>
                  <a:pt x="686943" y="283210"/>
                </a:lnTo>
                <a:lnTo>
                  <a:pt x="686943" y="271780"/>
                </a:lnTo>
                <a:lnTo>
                  <a:pt x="686943" y="11430"/>
                </a:lnTo>
                <a:lnTo>
                  <a:pt x="686943" y="0"/>
                </a:lnTo>
                <a:close/>
              </a:path>
            </a:pathLst>
          </a:custGeom>
          <a:solidFill>
            <a:srgbClr val="000000"/>
          </a:solidFill>
        </p:spPr>
        <p:txBody>
          <a:bodyPr wrap="square" lIns="0" tIns="0" rIns="0" bIns="0" rtlCol="0"/>
          <a:lstStyle/>
          <a:p>
            <a:endParaRPr/>
          </a:p>
        </p:txBody>
      </p:sp>
      <p:sp>
        <p:nvSpPr>
          <p:cNvPr id="87" name="object 87"/>
          <p:cNvSpPr txBox="1"/>
          <p:nvPr/>
        </p:nvSpPr>
        <p:spPr>
          <a:xfrm>
            <a:off x="5113146" y="6130544"/>
            <a:ext cx="140970" cy="391160"/>
          </a:xfrm>
          <a:prstGeom prst="rect">
            <a:avLst/>
          </a:prstGeom>
        </p:spPr>
        <p:txBody>
          <a:bodyPr vert="horz" wrap="square" lIns="0" tIns="12700" rIns="0" bIns="0" rtlCol="0">
            <a:spAutoFit/>
          </a:bodyPr>
          <a:lstStyle/>
          <a:p>
            <a:pPr marL="12700">
              <a:lnSpc>
                <a:spcPct val="100000"/>
              </a:lnSpc>
              <a:spcBef>
                <a:spcPts val="100"/>
              </a:spcBef>
            </a:pPr>
            <a:r>
              <a:rPr sz="2400" spc="-50" dirty="0">
                <a:latin typeface="Cambria Math"/>
                <a:cs typeface="Cambria Math"/>
              </a:rPr>
              <a:t>𝐼</a:t>
            </a:r>
            <a:endParaRPr sz="2400">
              <a:latin typeface="Cambria Math"/>
              <a:cs typeface="Cambria Math"/>
            </a:endParaRPr>
          </a:p>
        </p:txBody>
      </p:sp>
      <p:sp>
        <p:nvSpPr>
          <p:cNvPr id="88" name="object 88"/>
          <p:cNvSpPr/>
          <p:nvPr/>
        </p:nvSpPr>
        <p:spPr>
          <a:xfrm>
            <a:off x="6161532" y="4503420"/>
            <a:ext cx="50165" cy="212090"/>
          </a:xfrm>
          <a:custGeom>
            <a:avLst/>
            <a:gdLst/>
            <a:ahLst/>
            <a:cxnLst/>
            <a:rect l="l" t="t" r="r" b="b"/>
            <a:pathLst>
              <a:path w="50164" h="212089">
                <a:moveTo>
                  <a:pt x="49784" y="0"/>
                </a:moveTo>
                <a:lnTo>
                  <a:pt x="0" y="0"/>
                </a:lnTo>
                <a:lnTo>
                  <a:pt x="0" y="8890"/>
                </a:lnTo>
                <a:lnTo>
                  <a:pt x="31242" y="8890"/>
                </a:lnTo>
                <a:lnTo>
                  <a:pt x="31242" y="204470"/>
                </a:lnTo>
                <a:lnTo>
                  <a:pt x="0" y="204470"/>
                </a:lnTo>
                <a:lnTo>
                  <a:pt x="0" y="212090"/>
                </a:lnTo>
                <a:lnTo>
                  <a:pt x="49784" y="212090"/>
                </a:lnTo>
                <a:lnTo>
                  <a:pt x="49784" y="204470"/>
                </a:lnTo>
                <a:lnTo>
                  <a:pt x="49784" y="8890"/>
                </a:lnTo>
                <a:lnTo>
                  <a:pt x="49784" y="0"/>
                </a:lnTo>
                <a:close/>
              </a:path>
            </a:pathLst>
          </a:custGeom>
          <a:solidFill>
            <a:srgbClr val="000000"/>
          </a:solidFill>
        </p:spPr>
        <p:txBody>
          <a:bodyPr wrap="square" lIns="0" tIns="0" rIns="0" bIns="0" rtlCol="0"/>
          <a:lstStyle/>
          <a:p>
            <a:endParaRPr/>
          </a:p>
        </p:txBody>
      </p:sp>
      <p:sp>
        <p:nvSpPr>
          <p:cNvPr id="89" name="object 89"/>
          <p:cNvSpPr/>
          <p:nvPr/>
        </p:nvSpPr>
        <p:spPr>
          <a:xfrm>
            <a:off x="5810250" y="4503420"/>
            <a:ext cx="50165" cy="212090"/>
          </a:xfrm>
          <a:custGeom>
            <a:avLst/>
            <a:gdLst/>
            <a:ahLst/>
            <a:cxnLst/>
            <a:rect l="l" t="t" r="r" b="b"/>
            <a:pathLst>
              <a:path w="50164" h="212089">
                <a:moveTo>
                  <a:pt x="49784" y="0"/>
                </a:moveTo>
                <a:lnTo>
                  <a:pt x="0" y="0"/>
                </a:lnTo>
                <a:lnTo>
                  <a:pt x="0" y="8890"/>
                </a:lnTo>
                <a:lnTo>
                  <a:pt x="0" y="204470"/>
                </a:lnTo>
                <a:lnTo>
                  <a:pt x="0" y="212090"/>
                </a:lnTo>
                <a:lnTo>
                  <a:pt x="49784" y="212090"/>
                </a:lnTo>
                <a:lnTo>
                  <a:pt x="49784" y="204470"/>
                </a:lnTo>
                <a:lnTo>
                  <a:pt x="18542" y="204470"/>
                </a:lnTo>
                <a:lnTo>
                  <a:pt x="18542" y="8890"/>
                </a:lnTo>
                <a:lnTo>
                  <a:pt x="49784" y="8890"/>
                </a:lnTo>
                <a:lnTo>
                  <a:pt x="49784" y="0"/>
                </a:lnTo>
                <a:close/>
              </a:path>
            </a:pathLst>
          </a:custGeom>
          <a:solidFill>
            <a:srgbClr val="000000"/>
          </a:solidFill>
        </p:spPr>
        <p:txBody>
          <a:bodyPr wrap="square" lIns="0" tIns="0" rIns="0" bIns="0" rtlCol="0"/>
          <a:lstStyle/>
          <a:p>
            <a:endParaRPr/>
          </a:p>
        </p:txBody>
      </p:sp>
      <p:sp>
        <p:nvSpPr>
          <p:cNvPr id="90" name="object 90"/>
          <p:cNvSpPr txBox="1"/>
          <p:nvPr/>
        </p:nvSpPr>
        <p:spPr>
          <a:xfrm>
            <a:off x="5828410" y="4351401"/>
            <a:ext cx="358775" cy="299720"/>
          </a:xfrm>
          <a:prstGeom prst="rect">
            <a:avLst/>
          </a:prstGeom>
        </p:spPr>
        <p:txBody>
          <a:bodyPr vert="horz" wrap="square" lIns="0" tIns="12700" rIns="0" bIns="0" rtlCol="0">
            <a:spAutoFit/>
          </a:bodyPr>
          <a:lstStyle/>
          <a:p>
            <a:pPr marL="38100">
              <a:lnSpc>
                <a:spcPct val="100000"/>
              </a:lnSpc>
              <a:spcBef>
                <a:spcPts val="100"/>
              </a:spcBef>
            </a:pPr>
            <a:r>
              <a:rPr sz="2700" spc="-37" baseline="-20061" dirty="0">
                <a:latin typeface="Cambria Math"/>
                <a:cs typeface="Cambria Math"/>
              </a:rPr>
              <a:t>𝑀</a:t>
            </a:r>
            <a:r>
              <a:rPr sz="1300" spc="-25" dirty="0">
                <a:latin typeface="Cambria Math"/>
                <a:cs typeface="Cambria Math"/>
              </a:rPr>
              <a:t>∗</a:t>
            </a:r>
            <a:endParaRPr sz="1300">
              <a:latin typeface="Cambria Math"/>
              <a:cs typeface="Cambria Math"/>
            </a:endParaRPr>
          </a:p>
        </p:txBody>
      </p:sp>
      <p:sp>
        <p:nvSpPr>
          <p:cNvPr id="91" name="object 91"/>
          <p:cNvSpPr/>
          <p:nvPr/>
        </p:nvSpPr>
        <p:spPr>
          <a:xfrm>
            <a:off x="7234428" y="4503420"/>
            <a:ext cx="50165" cy="212090"/>
          </a:xfrm>
          <a:custGeom>
            <a:avLst/>
            <a:gdLst/>
            <a:ahLst/>
            <a:cxnLst/>
            <a:rect l="l" t="t" r="r" b="b"/>
            <a:pathLst>
              <a:path w="50165" h="212089">
                <a:moveTo>
                  <a:pt x="49784" y="0"/>
                </a:moveTo>
                <a:lnTo>
                  <a:pt x="0" y="0"/>
                </a:lnTo>
                <a:lnTo>
                  <a:pt x="0" y="8890"/>
                </a:lnTo>
                <a:lnTo>
                  <a:pt x="31242" y="8890"/>
                </a:lnTo>
                <a:lnTo>
                  <a:pt x="31242" y="204470"/>
                </a:lnTo>
                <a:lnTo>
                  <a:pt x="0" y="204470"/>
                </a:lnTo>
                <a:lnTo>
                  <a:pt x="0" y="212090"/>
                </a:lnTo>
                <a:lnTo>
                  <a:pt x="49784" y="212090"/>
                </a:lnTo>
                <a:lnTo>
                  <a:pt x="49784" y="204470"/>
                </a:lnTo>
                <a:lnTo>
                  <a:pt x="49784" y="8890"/>
                </a:lnTo>
                <a:lnTo>
                  <a:pt x="49784" y="0"/>
                </a:lnTo>
                <a:close/>
              </a:path>
            </a:pathLst>
          </a:custGeom>
          <a:solidFill>
            <a:srgbClr val="000000"/>
          </a:solidFill>
        </p:spPr>
        <p:txBody>
          <a:bodyPr wrap="square" lIns="0" tIns="0" rIns="0" bIns="0" rtlCol="0"/>
          <a:lstStyle/>
          <a:p>
            <a:endParaRPr/>
          </a:p>
        </p:txBody>
      </p:sp>
      <p:sp>
        <p:nvSpPr>
          <p:cNvPr id="92" name="object 92"/>
          <p:cNvSpPr/>
          <p:nvPr/>
        </p:nvSpPr>
        <p:spPr>
          <a:xfrm>
            <a:off x="6883146" y="4503420"/>
            <a:ext cx="50165" cy="212090"/>
          </a:xfrm>
          <a:custGeom>
            <a:avLst/>
            <a:gdLst/>
            <a:ahLst/>
            <a:cxnLst/>
            <a:rect l="l" t="t" r="r" b="b"/>
            <a:pathLst>
              <a:path w="50165" h="212089">
                <a:moveTo>
                  <a:pt x="49784" y="0"/>
                </a:moveTo>
                <a:lnTo>
                  <a:pt x="0" y="0"/>
                </a:lnTo>
                <a:lnTo>
                  <a:pt x="0" y="8890"/>
                </a:lnTo>
                <a:lnTo>
                  <a:pt x="0" y="204470"/>
                </a:lnTo>
                <a:lnTo>
                  <a:pt x="0" y="212090"/>
                </a:lnTo>
                <a:lnTo>
                  <a:pt x="49784" y="212090"/>
                </a:lnTo>
                <a:lnTo>
                  <a:pt x="49784" y="204470"/>
                </a:lnTo>
                <a:lnTo>
                  <a:pt x="18542" y="204470"/>
                </a:lnTo>
                <a:lnTo>
                  <a:pt x="18542" y="8890"/>
                </a:lnTo>
                <a:lnTo>
                  <a:pt x="49784" y="8890"/>
                </a:lnTo>
                <a:lnTo>
                  <a:pt x="49784" y="0"/>
                </a:lnTo>
                <a:close/>
              </a:path>
            </a:pathLst>
          </a:custGeom>
          <a:solidFill>
            <a:srgbClr val="000000"/>
          </a:solidFill>
        </p:spPr>
        <p:txBody>
          <a:bodyPr wrap="square" lIns="0" tIns="0" rIns="0" bIns="0" rtlCol="0"/>
          <a:lstStyle/>
          <a:p>
            <a:endParaRPr/>
          </a:p>
        </p:txBody>
      </p:sp>
      <p:sp>
        <p:nvSpPr>
          <p:cNvPr id="93" name="object 93"/>
          <p:cNvSpPr txBox="1"/>
          <p:nvPr/>
        </p:nvSpPr>
        <p:spPr>
          <a:xfrm>
            <a:off x="6250304" y="4435220"/>
            <a:ext cx="1022350" cy="344170"/>
          </a:xfrm>
          <a:prstGeom prst="rect">
            <a:avLst/>
          </a:prstGeom>
        </p:spPr>
        <p:txBody>
          <a:bodyPr vert="horz" wrap="square" lIns="0" tIns="12700" rIns="0" bIns="0" rtlCol="0">
            <a:spAutoFit/>
          </a:bodyPr>
          <a:lstStyle/>
          <a:p>
            <a:pPr marL="50800">
              <a:lnSpc>
                <a:spcPts val="1550"/>
              </a:lnSpc>
              <a:spcBef>
                <a:spcPts val="100"/>
              </a:spcBef>
            </a:pPr>
            <a:r>
              <a:rPr sz="1800" dirty="0">
                <a:latin typeface="Cambria Math"/>
                <a:cs typeface="Cambria Math"/>
              </a:rPr>
              <a:t>=</a:t>
            </a:r>
            <a:r>
              <a:rPr sz="2700" spc="487" baseline="1543" dirty="0">
                <a:latin typeface="Cambria Math"/>
                <a:cs typeface="Cambria Math"/>
              </a:rPr>
              <a:t>   </a:t>
            </a:r>
            <a:r>
              <a:rPr sz="1950" spc="150" baseline="29914" dirty="0">
                <a:latin typeface="Cambria Math"/>
                <a:cs typeface="Cambria Math"/>
              </a:rPr>
              <a:t>𝑛</a:t>
            </a:r>
            <a:r>
              <a:rPr sz="1950" spc="547" baseline="29914" dirty="0">
                <a:latin typeface="Cambria Math"/>
                <a:cs typeface="Cambria Math"/>
              </a:rPr>
              <a:t> </a:t>
            </a:r>
            <a:r>
              <a:rPr sz="1800" spc="-25" dirty="0">
                <a:latin typeface="Cambria Math"/>
                <a:cs typeface="Cambria Math"/>
              </a:rPr>
              <a:t>𝑀</a:t>
            </a:r>
            <a:r>
              <a:rPr sz="1950" spc="-37" baseline="32051" dirty="0">
                <a:latin typeface="Cambria Math"/>
                <a:cs typeface="Cambria Math"/>
              </a:rPr>
              <a:t>∗</a:t>
            </a:r>
            <a:endParaRPr sz="1950" baseline="32051">
              <a:latin typeface="Cambria Math"/>
              <a:cs typeface="Cambria Math"/>
            </a:endParaRPr>
          </a:p>
          <a:p>
            <a:pPr marL="497205">
              <a:lnSpc>
                <a:spcPts val="950"/>
              </a:lnSpc>
              <a:tabLst>
                <a:tab pos="870585" algn="l"/>
              </a:tabLst>
            </a:pPr>
            <a:r>
              <a:rPr sz="1950" spc="-75" baseline="2136" dirty="0">
                <a:latin typeface="Cambria Math"/>
                <a:cs typeface="Cambria Math"/>
              </a:rPr>
              <a:t>1</a:t>
            </a:r>
            <a:r>
              <a:rPr sz="1950" baseline="2136" dirty="0">
                <a:latin typeface="Cambria Math"/>
                <a:cs typeface="Cambria Math"/>
              </a:rPr>
              <a:t>	</a:t>
            </a:r>
            <a:r>
              <a:rPr sz="1300" spc="-50" dirty="0">
                <a:latin typeface="Cambria Math"/>
                <a:cs typeface="Cambria Math"/>
              </a:rPr>
              <a:t>𝑖</a:t>
            </a:r>
            <a:endParaRPr sz="1300">
              <a:latin typeface="Cambria Math"/>
              <a:cs typeface="Cambria Math"/>
            </a:endParaRPr>
          </a:p>
        </p:txBody>
      </p:sp>
      <p:sp>
        <p:nvSpPr>
          <p:cNvPr id="94" name="object 94"/>
          <p:cNvSpPr txBox="1"/>
          <p:nvPr/>
        </p:nvSpPr>
        <p:spPr>
          <a:xfrm>
            <a:off x="5837682" y="4776596"/>
            <a:ext cx="2148840" cy="452755"/>
          </a:xfrm>
          <a:prstGeom prst="rect">
            <a:avLst/>
          </a:prstGeom>
        </p:spPr>
        <p:txBody>
          <a:bodyPr vert="horz" wrap="square" lIns="0" tIns="12700" rIns="0" bIns="0" rtlCol="0">
            <a:spAutoFit/>
          </a:bodyPr>
          <a:lstStyle/>
          <a:p>
            <a:pPr marL="704215" marR="5080" indent="-692150">
              <a:lnSpc>
                <a:spcPct val="100000"/>
              </a:lnSpc>
              <a:spcBef>
                <a:spcPts val="100"/>
              </a:spcBef>
            </a:pPr>
            <a:r>
              <a:rPr sz="1400" dirty="0">
                <a:latin typeface="Cambria Math"/>
                <a:cs typeface="Cambria Math"/>
              </a:rPr>
              <a:t>è</a:t>
            </a:r>
            <a:r>
              <a:rPr sz="1400" spc="-15" dirty="0">
                <a:latin typeface="Cambria Math"/>
                <a:cs typeface="Cambria Math"/>
              </a:rPr>
              <a:t> </a:t>
            </a:r>
            <a:r>
              <a:rPr sz="1400" dirty="0">
                <a:latin typeface="Cambria Math"/>
                <a:cs typeface="Cambria Math"/>
              </a:rPr>
              <a:t>la</a:t>
            </a:r>
            <a:r>
              <a:rPr sz="1400" spc="-15" dirty="0">
                <a:latin typeface="Cambria Math"/>
                <a:cs typeface="Cambria Math"/>
              </a:rPr>
              <a:t> </a:t>
            </a:r>
            <a:r>
              <a:rPr sz="1400" dirty="0">
                <a:latin typeface="Cambria Math"/>
                <a:cs typeface="Cambria Math"/>
              </a:rPr>
              <a:t>conc</a:t>
            </a:r>
            <a:r>
              <a:rPr sz="1400" spc="-10" dirty="0">
                <a:latin typeface="Cambria Math"/>
                <a:cs typeface="Cambria Math"/>
              </a:rPr>
              <a:t> </a:t>
            </a:r>
            <a:r>
              <a:rPr sz="1400" dirty="0">
                <a:latin typeface="Cambria Math"/>
                <a:cs typeface="Cambria Math"/>
              </a:rPr>
              <a:t>globale</a:t>
            </a:r>
            <a:r>
              <a:rPr sz="1400" spc="-15" dirty="0">
                <a:latin typeface="Cambria Math"/>
                <a:cs typeface="Cambria Math"/>
              </a:rPr>
              <a:t> </a:t>
            </a:r>
            <a:r>
              <a:rPr sz="1400" dirty="0">
                <a:latin typeface="Cambria Math"/>
                <a:cs typeface="Cambria Math"/>
              </a:rPr>
              <a:t>dei</a:t>
            </a:r>
            <a:r>
              <a:rPr sz="1400" spc="-10" dirty="0">
                <a:latin typeface="Cambria Math"/>
                <a:cs typeface="Cambria Math"/>
              </a:rPr>
              <a:t> radicali </a:t>
            </a:r>
            <a:r>
              <a:rPr sz="1400" dirty="0">
                <a:latin typeface="Cambria Math"/>
                <a:cs typeface="Cambria Math"/>
              </a:rPr>
              <a:t>in</a:t>
            </a:r>
            <a:r>
              <a:rPr sz="1400" spc="5" dirty="0">
                <a:latin typeface="Cambria Math"/>
                <a:cs typeface="Cambria Math"/>
              </a:rPr>
              <a:t> </a:t>
            </a:r>
            <a:r>
              <a:rPr sz="1400" spc="-10" dirty="0">
                <a:latin typeface="Cambria Math"/>
                <a:cs typeface="Cambria Math"/>
              </a:rPr>
              <a:t>crescita</a:t>
            </a:r>
            <a:endParaRPr sz="1400">
              <a:latin typeface="Cambria Math"/>
              <a:cs typeface="Cambria Math"/>
            </a:endParaRPr>
          </a:p>
        </p:txBody>
      </p:sp>
      <p:pic>
        <p:nvPicPr>
          <p:cNvPr id="95" name="object 95"/>
          <p:cNvPicPr/>
          <p:nvPr/>
        </p:nvPicPr>
        <p:blipFill>
          <a:blip r:embed="rId2" cstate="print"/>
          <a:stretch>
            <a:fillRect/>
          </a:stretch>
        </p:blipFill>
        <p:spPr>
          <a:xfrm>
            <a:off x="3645153" y="2622613"/>
            <a:ext cx="5265428" cy="689038"/>
          </a:xfrm>
          <a:prstGeom prst="rect">
            <a:avLst/>
          </a:prstGeom>
        </p:spPr>
      </p:pic>
      <p:sp>
        <p:nvSpPr>
          <p:cNvPr id="96" name="object 96"/>
          <p:cNvSpPr txBox="1">
            <a:spLocks noGrp="1"/>
          </p:cNvSpPr>
          <p:nvPr>
            <p:ph type="title"/>
          </p:nvPr>
        </p:nvSpPr>
        <p:spPr>
          <a:xfrm>
            <a:off x="1698751" y="128777"/>
            <a:ext cx="5951855" cy="330835"/>
          </a:xfrm>
          <a:prstGeom prst="rect">
            <a:avLst/>
          </a:prstGeom>
        </p:spPr>
        <p:txBody>
          <a:bodyPr vert="horz" wrap="square" lIns="0" tIns="12700" rIns="0" bIns="0" rtlCol="0">
            <a:spAutoFit/>
          </a:bodyPr>
          <a:lstStyle/>
          <a:p>
            <a:pPr marL="12700">
              <a:lnSpc>
                <a:spcPct val="100000"/>
              </a:lnSpc>
              <a:spcBef>
                <a:spcPts val="100"/>
              </a:spcBef>
            </a:pPr>
            <a:r>
              <a:rPr sz="2000" dirty="0"/>
              <a:t>Velocità</a:t>
            </a:r>
            <a:r>
              <a:rPr sz="2000" spc="-40" dirty="0"/>
              <a:t> </a:t>
            </a:r>
            <a:r>
              <a:rPr sz="2000" dirty="0"/>
              <a:t>della</a:t>
            </a:r>
            <a:r>
              <a:rPr sz="2000" spc="-20" dirty="0"/>
              <a:t> </a:t>
            </a:r>
            <a:r>
              <a:rPr sz="2000" dirty="0"/>
              <a:t>reazione</a:t>
            </a:r>
            <a:r>
              <a:rPr sz="2000" spc="-10" dirty="0"/>
              <a:t> </a:t>
            </a:r>
            <a:r>
              <a:rPr sz="2000" dirty="0"/>
              <a:t>di</a:t>
            </a:r>
            <a:r>
              <a:rPr sz="2000" spc="-25" dirty="0"/>
              <a:t> </a:t>
            </a:r>
            <a:r>
              <a:rPr sz="2000" dirty="0"/>
              <a:t>polimerizzazione</a:t>
            </a:r>
            <a:r>
              <a:rPr sz="2000" spc="-30" dirty="0"/>
              <a:t> </a:t>
            </a:r>
            <a:r>
              <a:rPr sz="2000" spc="-10" dirty="0"/>
              <a:t>radicalica</a:t>
            </a:r>
            <a:endParaRPr sz="2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62000" y="457200"/>
            <a:ext cx="7848600" cy="59436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27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62</a:t>
            </a:r>
            <a:endParaRPr sz="1200">
              <a:latin typeface="Calibri"/>
              <a:cs typeface="Calibri"/>
            </a:endParaRPr>
          </a:p>
        </p:txBody>
      </p:sp>
      <p:sp>
        <p:nvSpPr>
          <p:cNvPr id="3" name="object 3"/>
          <p:cNvSpPr txBox="1"/>
          <p:nvPr/>
        </p:nvSpPr>
        <p:spPr>
          <a:xfrm>
            <a:off x="2448365" y="1810032"/>
            <a:ext cx="615315" cy="328930"/>
          </a:xfrm>
          <a:prstGeom prst="rect">
            <a:avLst/>
          </a:prstGeom>
        </p:spPr>
        <p:txBody>
          <a:bodyPr vert="horz" wrap="square" lIns="0" tIns="17145" rIns="0" bIns="0" rtlCol="0">
            <a:spAutoFit/>
          </a:bodyPr>
          <a:lstStyle/>
          <a:p>
            <a:pPr marL="12700">
              <a:lnSpc>
                <a:spcPct val="100000"/>
              </a:lnSpc>
              <a:spcBef>
                <a:spcPts val="135"/>
              </a:spcBef>
              <a:tabLst>
                <a:tab pos="433705" algn="l"/>
              </a:tabLst>
            </a:pPr>
            <a:r>
              <a:rPr sz="1950" spc="-50" dirty="0">
                <a:latin typeface="Times New Roman"/>
                <a:cs typeface="Times New Roman"/>
              </a:rPr>
              <a:t>C</a:t>
            </a:r>
            <a:r>
              <a:rPr sz="1950" dirty="0">
                <a:latin typeface="Times New Roman"/>
                <a:cs typeface="Times New Roman"/>
              </a:rPr>
              <a:t>	</a:t>
            </a:r>
            <a:r>
              <a:rPr sz="1950" spc="-50" dirty="0">
                <a:latin typeface="Times New Roman"/>
                <a:cs typeface="Times New Roman"/>
              </a:rPr>
              <a:t>C</a:t>
            </a:r>
            <a:endParaRPr sz="1950">
              <a:latin typeface="Times New Roman"/>
              <a:cs typeface="Times New Roman"/>
            </a:endParaRPr>
          </a:p>
        </p:txBody>
      </p:sp>
      <p:sp>
        <p:nvSpPr>
          <p:cNvPr id="4" name="object 4"/>
          <p:cNvSpPr txBox="1"/>
          <p:nvPr/>
        </p:nvSpPr>
        <p:spPr>
          <a:xfrm>
            <a:off x="3159259" y="1512920"/>
            <a:ext cx="208279" cy="328930"/>
          </a:xfrm>
          <a:prstGeom prst="rect">
            <a:avLst/>
          </a:prstGeom>
        </p:spPr>
        <p:txBody>
          <a:bodyPr vert="horz" wrap="square" lIns="0" tIns="17145" rIns="0" bIns="0" rtlCol="0">
            <a:spAutoFit/>
          </a:bodyPr>
          <a:lstStyle/>
          <a:p>
            <a:pPr marL="12700">
              <a:lnSpc>
                <a:spcPct val="100000"/>
              </a:lnSpc>
              <a:spcBef>
                <a:spcPts val="135"/>
              </a:spcBef>
            </a:pPr>
            <a:r>
              <a:rPr sz="1950" spc="25" dirty="0">
                <a:latin typeface="Times New Roman"/>
                <a:cs typeface="Times New Roman"/>
              </a:rPr>
              <a:t>H</a:t>
            </a:r>
            <a:endParaRPr sz="1950">
              <a:latin typeface="Times New Roman"/>
              <a:cs typeface="Times New Roman"/>
            </a:endParaRPr>
          </a:p>
        </p:txBody>
      </p:sp>
      <p:sp>
        <p:nvSpPr>
          <p:cNvPr id="5" name="object 5"/>
          <p:cNvSpPr txBox="1"/>
          <p:nvPr/>
        </p:nvSpPr>
        <p:spPr>
          <a:xfrm>
            <a:off x="2126580" y="1514493"/>
            <a:ext cx="208279" cy="328930"/>
          </a:xfrm>
          <a:prstGeom prst="rect">
            <a:avLst/>
          </a:prstGeom>
        </p:spPr>
        <p:txBody>
          <a:bodyPr vert="horz" wrap="square" lIns="0" tIns="17145" rIns="0" bIns="0" rtlCol="0">
            <a:spAutoFit/>
          </a:bodyPr>
          <a:lstStyle/>
          <a:p>
            <a:pPr marL="12700">
              <a:lnSpc>
                <a:spcPct val="100000"/>
              </a:lnSpc>
              <a:spcBef>
                <a:spcPts val="135"/>
              </a:spcBef>
            </a:pPr>
            <a:r>
              <a:rPr sz="1950" spc="25" dirty="0">
                <a:latin typeface="Times New Roman"/>
                <a:cs typeface="Times New Roman"/>
              </a:rPr>
              <a:t>H</a:t>
            </a:r>
            <a:endParaRPr sz="1950">
              <a:latin typeface="Times New Roman"/>
              <a:cs typeface="Times New Roman"/>
            </a:endParaRPr>
          </a:p>
        </p:txBody>
      </p:sp>
      <p:sp>
        <p:nvSpPr>
          <p:cNvPr id="6" name="object 6"/>
          <p:cNvSpPr txBox="1"/>
          <p:nvPr/>
        </p:nvSpPr>
        <p:spPr>
          <a:xfrm>
            <a:off x="2143199" y="2107145"/>
            <a:ext cx="208279" cy="328930"/>
          </a:xfrm>
          <a:prstGeom prst="rect">
            <a:avLst/>
          </a:prstGeom>
        </p:spPr>
        <p:txBody>
          <a:bodyPr vert="horz" wrap="square" lIns="0" tIns="17145" rIns="0" bIns="0" rtlCol="0">
            <a:spAutoFit/>
          </a:bodyPr>
          <a:lstStyle/>
          <a:p>
            <a:pPr marL="12700">
              <a:lnSpc>
                <a:spcPct val="100000"/>
              </a:lnSpc>
              <a:spcBef>
                <a:spcPts val="135"/>
              </a:spcBef>
            </a:pPr>
            <a:r>
              <a:rPr sz="1950" spc="25" dirty="0">
                <a:latin typeface="Times New Roman"/>
                <a:cs typeface="Times New Roman"/>
              </a:rPr>
              <a:t>H</a:t>
            </a:r>
            <a:endParaRPr sz="1950">
              <a:latin typeface="Times New Roman"/>
              <a:cs typeface="Times New Roman"/>
            </a:endParaRPr>
          </a:p>
        </p:txBody>
      </p:sp>
      <p:sp>
        <p:nvSpPr>
          <p:cNvPr id="7" name="object 7"/>
          <p:cNvSpPr txBox="1"/>
          <p:nvPr/>
        </p:nvSpPr>
        <p:spPr>
          <a:xfrm>
            <a:off x="3163034" y="2107145"/>
            <a:ext cx="208279" cy="328930"/>
          </a:xfrm>
          <a:prstGeom prst="rect">
            <a:avLst/>
          </a:prstGeom>
        </p:spPr>
        <p:txBody>
          <a:bodyPr vert="horz" wrap="square" lIns="0" tIns="17145" rIns="0" bIns="0" rtlCol="0">
            <a:spAutoFit/>
          </a:bodyPr>
          <a:lstStyle/>
          <a:p>
            <a:pPr marL="12700">
              <a:lnSpc>
                <a:spcPct val="100000"/>
              </a:lnSpc>
              <a:spcBef>
                <a:spcPts val="135"/>
              </a:spcBef>
            </a:pPr>
            <a:r>
              <a:rPr sz="1950" spc="25" dirty="0">
                <a:latin typeface="Times New Roman"/>
                <a:cs typeface="Times New Roman"/>
              </a:rPr>
              <a:t>X</a:t>
            </a:r>
            <a:endParaRPr sz="1950">
              <a:latin typeface="Times New Roman"/>
              <a:cs typeface="Times New Roman"/>
            </a:endParaRPr>
          </a:p>
        </p:txBody>
      </p:sp>
      <p:sp>
        <p:nvSpPr>
          <p:cNvPr id="8" name="object 8"/>
          <p:cNvSpPr/>
          <p:nvPr/>
        </p:nvSpPr>
        <p:spPr>
          <a:xfrm>
            <a:off x="2646555" y="1959326"/>
            <a:ext cx="208279" cy="58419"/>
          </a:xfrm>
          <a:custGeom>
            <a:avLst/>
            <a:gdLst/>
            <a:ahLst/>
            <a:cxnLst/>
            <a:rect l="l" t="t" r="r" b="b"/>
            <a:pathLst>
              <a:path w="208280" h="58419">
                <a:moveTo>
                  <a:pt x="0" y="58290"/>
                </a:moveTo>
                <a:lnTo>
                  <a:pt x="208127" y="58290"/>
                </a:lnTo>
              </a:path>
              <a:path w="208280" h="58419">
                <a:moveTo>
                  <a:pt x="0" y="0"/>
                </a:moveTo>
                <a:lnTo>
                  <a:pt x="208127" y="0"/>
                </a:lnTo>
              </a:path>
            </a:pathLst>
          </a:custGeom>
          <a:ln w="15858">
            <a:solidFill>
              <a:srgbClr val="000000"/>
            </a:solidFill>
          </a:ln>
        </p:spPr>
        <p:txBody>
          <a:bodyPr wrap="square" lIns="0" tIns="0" rIns="0" bIns="0" rtlCol="0"/>
          <a:lstStyle/>
          <a:p>
            <a:endParaRPr/>
          </a:p>
        </p:txBody>
      </p:sp>
      <p:sp>
        <p:nvSpPr>
          <p:cNvPr id="9" name="object 9"/>
          <p:cNvSpPr/>
          <p:nvPr/>
        </p:nvSpPr>
        <p:spPr>
          <a:xfrm>
            <a:off x="3067843" y="1801544"/>
            <a:ext cx="84455" cy="84455"/>
          </a:xfrm>
          <a:custGeom>
            <a:avLst/>
            <a:gdLst/>
            <a:ahLst/>
            <a:cxnLst/>
            <a:rect l="l" t="t" r="r" b="b"/>
            <a:pathLst>
              <a:path w="84455" h="84455">
                <a:moveTo>
                  <a:pt x="0" y="84394"/>
                </a:moveTo>
                <a:lnTo>
                  <a:pt x="84404" y="0"/>
                </a:lnTo>
              </a:path>
            </a:pathLst>
          </a:custGeom>
          <a:ln w="15858">
            <a:solidFill>
              <a:srgbClr val="000000"/>
            </a:solidFill>
          </a:ln>
        </p:spPr>
        <p:txBody>
          <a:bodyPr wrap="square" lIns="0" tIns="0" rIns="0" bIns="0" rtlCol="0"/>
          <a:lstStyle/>
          <a:p>
            <a:endParaRPr/>
          </a:p>
        </p:txBody>
      </p:sp>
      <p:sp>
        <p:nvSpPr>
          <p:cNvPr id="10" name="object 10"/>
          <p:cNvSpPr/>
          <p:nvPr/>
        </p:nvSpPr>
        <p:spPr>
          <a:xfrm>
            <a:off x="2344419" y="1803117"/>
            <a:ext cx="105410" cy="99060"/>
          </a:xfrm>
          <a:custGeom>
            <a:avLst/>
            <a:gdLst/>
            <a:ahLst/>
            <a:cxnLst/>
            <a:rect l="l" t="t" r="r" b="b"/>
            <a:pathLst>
              <a:path w="105410" h="99060">
                <a:moveTo>
                  <a:pt x="104881" y="98652"/>
                </a:moveTo>
                <a:lnTo>
                  <a:pt x="0" y="0"/>
                </a:lnTo>
              </a:path>
            </a:pathLst>
          </a:custGeom>
          <a:ln w="15858">
            <a:solidFill>
              <a:srgbClr val="000000"/>
            </a:solidFill>
          </a:ln>
        </p:spPr>
        <p:txBody>
          <a:bodyPr wrap="square" lIns="0" tIns="0" rIns="0" bIns="0" rtlCol="0"/>
          <a:lstStyle/>
          <a:p>
            <a:endParaRPr/>
          </a:p>
        </p:txBody>
      </p:sp>
      <p:sp>
        <p:nvSpPr>
          <p:cNvPr id="11" name="object 11"/>
          <p:cNvSpPr/>
          <p:nvPr/>
        </p:nvSpPr>
        <p:spPr>
          <a:xfrm>
            <a:off x="2364886" y="2079052"/>
            <a:ext cx="88265" cy="88900"/>
          </a:xfrm>
          <a:custGeom>
            <a:avLst/>
            <a:gdLst/>
            <a:ahLst/>
            <a:cxnLst/>
            <a:rect l="l" t="t" r="r" b="b"/>
            <a:pathLst>
              <a:path w="88264" h="88900">
                <a:moveTo>
                  <a:pt x="88252" y="0"/>
                </a:moveTo>
                <a:lnTo>
                  <a:pt x="0" y="88483"/>
                </a:lnTo>
              </a:path>
            </a:pathLst>
          </a:custGeom>
          <a:ln w="15858">
            <a:solidFill>
              <a:srgbClr val="000000"/>
            </a:solidFill>
          </a:ln>
        </p:spPr>
        <p:txBody>
          <a:bodyPr wrap="square" lIns="0" tIns="0" rIns="0" bIns="0" rtlCol="0"/>
          <a:lstStyle/>
          <a:p>
            <a:endParaRPr/>
          </a:p>
        </p:txBody>
      </p:sp>
      <p:sp>
        <p:nvSpPr>
          <p:cNvPr id="12" name="object 12"/>
          <p:cNvSpPr/>
          <p:nvPr/>
        </p:nvSpPr>
        <p:spPr>
          <a:xfrm>
            <a:off x="3055995" y="2079052"/>
            <a:ext cx="88900" cy="88900"/>
          </a:xfrm>
          <a:custGeom>
            <a:avLst/>
            <a:gdLst/>
            <a:ahLst/>
            <a:cxnLst/>
            <a:rect l="l" t="t" r="r" b="b"/>
            <a:pathLst>
              <a:path w="88900" h="88900">
                <a:moveTo>
                  <a:pt x="0" y="0"/>
                </a:moveTo>
                <a:lnTo>
                  <a:pt x="88283" y="88483"/>
                </a:lnTo>
              </a:path>
            </a:pathLst>
          </a:custGeom>
          <a:ln w="15858">
            <a:solidFill>
              <a:srgbClr val="000000"/>
            </a:solidFill>
          </a:ln>
        </p:spPr>
        <p:txBody>
          <a:bodyPr wrap="square" lIns="0" tIns="0" rIns="0" bIns="0" rtlCol="0"/>
          <a:lstStyle/>
          <a:p>
            <a:endParaRPr/>
          </a:p>
        </p:txBody>
      </p:sp>
      <p:grpSp>
        <p:nvGrpSpPr>
          <p:cNvPr id="13" name="object 13"/>
          <p:cNvGrpSpPr/>
          <p:nvPr/>
        </p:nvGrpSpPr>
        <p:grpSpPr>
          <a:xfrm>
            <a:off x="1709287" y="1873921"/>
            <a:ext cx="45085" cy="45720"/>
            <a:chOff x="1709287" y="1873921"/>
            <a:chExt cx="45085" cy="45720"/>
          </a:xfrm>
        </p:grpSpPr>
        <p:sp>
          <p:nvSpPr>
            <p:cNvPr id="14" name="object 14"/>
            <p:cNvSpPr/>
            <p:nvPr/>
          </p:nvSpPr>
          <p:spPr>
            <a:xfrm>
              <a:off x="1717217" y="1881851"/>
              <a:ext cx="29209" cy="29845"/>
            </a:xfrm>
            <a:custGeom>
              <a:avLst/>
              <a:gdLst/>
              <a:ahLst/>
              <a:cxnLst/>
              <a:rect l="l" t="t" r="r" b="b"/>
              <a:pathLst>
                <a:path w="29210" h="29844">
                  <a:moveTo>
                    <a:pt x="21997" y="0"/>
                  </a:moveTo>
                  <a:lnTo>
                    <a:pt x="6395" y="0"/>
                  </a:lnTo>
                  <a:lnTo>
                    <a:pt x="0" y="6395"/>
                  </a:lnTo>
                  <a:lnTo>
                    <a:pt x="0" y="14362"/>
                  </a:lnTo>
                  <a:lnTo>
                    <a:pt x="0" y="22225"/>
                  </a:lnTo>
                  <a:lnTo>
                    <a:pt x="6395" y="29459"/>
                  </a:lnTo>
                  <a:lnTo>
                    <a:pt x="21997" y="29459"/>
                  </a:lnTo>
                  <a:lnTo>
                    <a:pt x="29158" y="22225"/>
                  </a:lnTo>
                  <a:lnTo>
                    <a:pt x="29158" y="6395"/>
                  </a:lnTo>
                  <a:lnTo>
                    <a:pt x="21997" y="0"/>
                  </a:lnTo>
                  <a:close/>
                </a:path>
              </a:pathLst>
            </a:custGeom>
            <a:solidFill>
              <a:srgbClr val="000000"/>
            </a:solidFill>
          </p:spPr>
          <p:txBody>
            <a:bodyPr wrap="square" lIns="0" tIns="0" rIns="0" bIns="0" rtlCol="0"/>
            <a:lstStyle/>
            <a:p>
              <a:endParaRPr/>
            </a:p>
          </p:txBody>
        </p:sp>
        <p:sp>
          <p:nvSpPr>
            <p:cNvPr id="15" name="object 15"/>
            <p:cNvSpPr/>
            <p:nvPr/>
          </p:nvSpPr>
          <p:spPr>
            <a:xfrm>
              <a:off x="1717217" y="1881851"/>
              <a:ext cx="29209" cy="29845"/>
            </a:xfrm>
            <a:custGeom>
              <a:avLst/>
              <a:gdLst/>
              <a:ahLst/>
              <a:cxnLst/>
              <a:rect l="l" t="t" r="r" b="b"/>
              <a:pathLst>
                <a:path w="29210" h="29844">
                  <a:moveTo>
                    <a:pt x="0" y="14362"/>
                  </a:moveTo>
                  <a:lnTo>
                    <a:pt x="0" y="22225"/>
                  </a:lnTo>
                  <a:lnTo>
                    <a:pt x="6395" y="29459"/>
                  </a:lnTo>
                  <a:lnTo>
                    <a:pt x="14322" y="29459"/>
                  </a:lnTo>
                  <a:lnTo>
                    <a:pt x="21997" y="29459"/>
                  </a:lnTo>
                  <a:lnTo>
                    <a:pt x="29158" y="22225"/>
                  </a:lnTo>
                  <a:lnTo>
                    <a:pt x="29158" y="14362"/>
                  </a:lnTo>
                  <a:lnTo>
                    <a:pt x="29158" y="6395"/>
                  </a:lnTo>
                  <a:lnTo>
                    <a:pt x="21997" y="0"/>
                  </a:lnTo>
                  <a:lnTo>
                    <a:pt x="14322" y="0"/>
                  </a:lnTo>
                  <a:lnTo>
                    <a:pt x="6395" y="0"/>
                  </a:lnTo>
                  <a:lnTo>
                    <a:pt x="0" y="6395"/>
                  </a:lnTo>
                  <a:lnTo>
                    <a:pt x="0" y="14362"/>
                  </a:lnTo>
                  <a:close/>
                </a:path>
              </a:pathLst>
            </a:custGeom>
            <a:ln w="15858">
              <a:solidFill>
                <a:srgbClr val="000000"/>
              </a:solidFill>
            </a:ln>
          </p:spPr>
          <p:txBody>
            <a:bodyPr wrap="square" lIns="0" tIns="0" rIns="0" bIns="0" rtlCol="0"/>
            <a:lstStyle/>
            <a:p>
              <a:endParaRPr/>
            </a:p>
          </p:txBody>
        </p:sp>
      </p:grpSp>
      <p:sp>
        <p:nvSpPr>
          <p:cNvPr id="16" name="object 16"/>
          <p:cNvSpPr txBox="1"/>
          <p:nvPr/>
        </p:nvSpPr>
        <p:spPr>
          <a:xfrm>
            <a:off x="1542851" y="1790323"/>
            <a:ext cx="491490" cy="328930"/>
          </a:xfrm>
          <a:prstGeom prst="rect">
            <a:avLst/>
          </a:prstGeom>
        </p:spPr>
        <p:txBody>
          <a:bodyPr vert="horz" wrap="square" lIns="0" tIns="17145" rIns="0" bIns="0" rtlCol="0">
            <a:spAutoFit/>
          </a:bodyPr>
          <a:lstStyle/>
          <a:p>
            <a:pPr marL="12700">
              <a:lnSpc>
                <a:spcPct val="100000"/>
              </a:lnSpc>
              <a:spcBef>
                <a:spcPts val="135"/>
              </a:spcBef>
              <a:tabLst>
                <a:tab pos="335915" algn="l"/>
              </a:tabLst>
            </a:pPr>
            <a:r>
              <a:rPr sz="2925" spc="-75" baseline="1424" dirty="0">
                <a:latin typeface="Times New Roman"/>
                <a:cs typeface="Times New Roman"/>
              </a:rPr>
              <a:t>R</a:t>
            </a:r>
            <a:r>
              <a:rPr sz="2925" baseline="1424" dirty="0">
                <a:latin typeface="Times New Roman"/>
                <a:cs typeface="Times New Roman"/>
              </a:rPr>
              <a:t>	</a:t>
            </a:r>
            <a:r>
              <a:rPr sz="1950" spc="-50" dirty="0">
                <a:latin typeface="Times New Roman"/>
                <a:cs typeface="Times New Roman"/>
              </a:rPr>
              <a:t>+</a:t>
            </a:r>
            <a:endParaRPr sz="1950">
              <a:latin typeface="Times New Roman"/>
              <a:cs typeface="Times New Roman"/>
            </a:endParaRPr>
          </a:p>
        </p:txBody>
      </p:sp>
      <p:grpSp>
        <p:nvGrpSpPr>
          <p:cNvPr id="17" name="object 17"/>
          <p:cNvGrpSpPr/>
          <p:nvPr/>
        </p:nvGrpSpPr>
        <p:grpSpPr>
          <a:xfrm>
            <a:off x="3417204" y="1917429"/>
            <a:ext cx="428625" cy="110489"/>
            <a:chOff x="3417204" y="1917429"/>
            <a:chExt cx="428625" cy="110489"/>
          </a:xfrm>
        </p:grpSpPr>
        <p:sp>
          <p:nvSpPr>
            <p:cNvPr id="18" name="object 18"/>
            <p:cNvSpPr/>
            <p:nvPr/>
          </p:nvSpPr>
          <p:spPr>
            <a:xfrm>
              <a:off x="3679958" y="1925359"/>
              <a:ext cx="158115" cy="94615"/>
            </a:xfrm>
            <a:custGeom>
              <a:avLst/>
              <a:gdLst/>
              <a:ahLst/>
              <a:cxnLst/>
              <a:rect l="l" t="t" r="r" b="b"/>
              <a:pathLst>
                <a:path w="158114" h="94614">
                  <a:moveTo>
                    <a:pt x="0" y="0"/>
                  </a:moveTo>
                  <a:lnTo>
                    <a:pt x="31455" y="47282"/>
                  </a:lnTo>
                  <a:lnTo>
                    <a:pt x="0" y="94564"/>
                  </a:lnTo>
                  <a:lnTo>
                    <a:pt x="157799" y="47282"/>
                  </a:lnTo>
                  <a:lnTo>
                    <a:pt x="0" y="0"/>
                  </a:lnTo>
                  <a:close/>
                </a:path>
              </a:pathLst>
            </a:custGeom>
            <a:solidFill>
              <a:srgbClr val="000000"/>
            </a:solidFill>
          </p:spPr>
          <p:txBody>
            <a:bodyPr wrap="square" lIns="0" tIns="0" rIns="0" bIns="0" rtlCol="0"/>
            <a:lstStyle/>
            <a:p>
              <a:endParaRPr/>
            </a:p>
          </p:txBody>
        </p:sp>
        <p:sp>
          <p:nvSpPr>
            <p:cNvPr id="19" name="object 19"/>
            <p:cNvSpPr/>
            <p:nvPr/>
          </p:nvSpPr>
          <p:spPr>
            <a:xfrm>
              <a:off x="3417204" y="1925359"/>
              <a:ext cx="421005" cy="94615"/>
            </a:xfrm>
            <a:custGeom>
              <a:avLst/>
              <a:gdLst/>
              <a:ahLst/>
              <a:cxnLst/>
              <a:rect l="l" t="t" r="r" b="b"/>
              <a:pathLst>
                <a:path w="421004" h="94614">
                  <a:moveTo>
                    <a:pt x="0" y="47282"/>
                  </a:moveTo>
                  <a:lnTo>
                    <a:pt x="420553" y="47282"/>
                  </a:lnTo>
                </a:path>
                <a:path w="421004" h="94614">
                  <a:moveTo>
                    <a:pt x="420553" y="47282"/>
                  </a:moveTo>
                  <a:lnTo>
                    <a:pt x="262754" y="94564"/>
                  </a:lnTo>
                  <a:lnTo>
                    <a:pt x="294209" y="47282"/>
                  </a:lnTo>
                  <a:lnTo>
                    <a:pt x="262754" y="0"/>
                  </a:lnTo>
                  <a:lnTo>
                    <a:pt x="420553" y="47282"/>
                  </a:lnTo>
                  <a:close/>
                </a:path>
              </a:pathLst>
            </a:custGeom>
            <a:ln w="15858">
              <a:solidFill>
                <a:srgbClr val="000000"/>
              </a:solidFill>
            </a:ln>
          </p:spPr>
          <p:txBody>
            <a:bodyPr wrap="square" lIns="0" tIns="0" rIns="0" bIns="0" rtlCol="0"/>
            <a:lstStyle/>
            <a:p>
              <a:endParaRPr/>
            </a:p>
          </p:txBody>
        </p:sp>
      </p:grpSp>
      <p:sp>
        <p:nvSpPr>
          <p:cNvPr id="20" name="object 20"/>
          <p:cNvSpPr txBox="1"/>
          <p:nvPr/>
        </p:nvSpPr>
        <p:spPr>
          <a:xfrm>
            <a:off x="3968597" y="1256955"/>
            <a:ext cx="1045844" cy="1286510"/>
          </a:xfrm>
          <a:prstGeom prst="rect">
            <a:avLst/>
          </a:prstGeom>
        </p:spPr>
        <p:txBody>
          <a:bodyPr vert="horz" wrap="square" lIns="0" tIns="134620" rIns="0" bIns="0" rtlCol="0">
            <a:spAutoFit/>
          </a:bodyPr>
          <a:lstStyle/>
          <a:p>
            <a:pPr marR="8255" algn="r">
              <a:lnSpc>
                <a:spcPct val="100000"/>
              </a:lnSpc>
              <a:spcBef>
                <a:spcPts val="1060"/>
              </a:spcBef>
              <a:tabLst>
                <a:tab pos="421005" algn="l"/>
              </a:tabLst>
            </a:pPr>
            <a:r>
              <a:rPr sz="1950" spc="-50" dirty="0">
                <a:latin typeface="Times New Roman"/>
                <a:cs typeface="Times New Roman"/>
              </a:rPr>
              <a:t>H</a:t>
            </a:r>
            <a:r>
              <a:rPr sz="1950" dirty="0">
                <a:latin typeface="Times New Roman"/>
                <a:cs typeface="Times New Roman"/>
              </a:rPr>
              <a:t>	</a:t>
            </a:r>
            <a:r>
              <a:rPr sz="1950" spc="-50" dirty="0">
                <a:latin typeface="Times New Roman"/>
                <a:cs typeface="Times New Roman"/>
              </a:rPr>
              <a:t>H</a:t>
            </a:r>
            <a:endParaRPr sz="1950">
              <a:latin typeface="Times New Roman"/>
              <a:cs typeface="Times New Roman"/>
            </a:endParaRPr>
          </a:p>
          <a:p>
            <a:pPr marR="14604" algn="r">
              <a:lnSpc>
                <a:spcPct val="100000"/>
              </a:lnSpc>
              <a:spcBef>
                <a:spcPts val="965"/>
              </a:spcBef>
              <a:tabLst>
                <a:tab pos="420370" algn="l"/>
                <a:tab pos="841375" algn="l"/>
              </a:tabLst>
            </a:pPr>
            <a:r>
              <a:rPr sz="1950" spc="-50" dirty="0">
                <a:latin typeface="Times New Roman"/>
                <a:cs typeface="Times New Roman"/>
              </a:rPr>
              <a:t>R</a:t>
            </a:r>
            <a:r>
              <a:rPr sz="1950" dirty="0">
                <a:latin typeface="Times New Roman"/>
                <a:cs typeface="Times New Roman"/>
              </a:rPr>
              <a:t>	</a:t>
            </a:r>
            <a:r>
              <a:rPr sz="1950" spc="-50" dirty="0">
                <a:latin typeface="Times New Roman"/>
                <a:cs typeface="Times New Roman"/>
              </a:rPr>
              <a:t>C</a:t>
            </a:r>
            <a:r>
              <a:rPr sz="1950" dirty="0">
                <a:latin typeface="Times New Roman"/>
                <a:cs typeface="Times New Roman"/>
              </a:rPr>
              <a:t>	</a:t>
            </a:r>
            <a:r>
              <a:rPr sz="1950" spc="-50" dirty="0">
                <a:latin typeface="Times New Roman"/>
                <a:cs typeface="Times New Roman"/>
              </a:rPr>
              <a:t>C</a:t>
            </a:r>
            <a:endParaRPr sz="1950">
              <a:latin typeface="Times New Roman"/>
              <a:cs typeface="Times New Roman"/>
            </a:endParaRPr>
          </a:p>
          <a:p>
            <a:pPr marR="5080" algn="r">
              <a:lnSpc>
                <a:spcPct val="100000"/>
              </a:lnSpc>
              <a:spcBef>
                <a:spcPts val="969"/>
              </a:spcBef>
              <a:tabLst>
                <a:tab pos="424815" algn="l"/>
              </a:tabLst>
            </a:pPr>
            <a:r>
              <a:rPr sz="1950" spc="-50" dirty="0">
                <a:latin typeface="Times New Roman"/>
                <a:cs typeface="Times New Roman"/>
              </a:rPr>
              <a:t>H</a:t>
            </a:r>
            <a:r>
              <a:rPr sz="1950" dirty="0">
                <a:latin typeface="Times New Roman"/>
                <a:cs typeface="Times New Roman"/>
              </a:rPr>
              <a:t>	</a:t>
            </a:r>
            <a:r>
              <a:rPr sz="1950" spc="-50" dirty="0">
                <a:latin typeface="Times New Roman"/>
                <a:cs typeface="Times New Roman"/>
              </a:rPr>
              <a:t>X</a:t>
            </a:r>
            <a:endParaRPr sz="1950">
              <a:latin typeface="Times New Roman"/>
              <a:cs typeface="Times New Roman"/>
            </a:endParaRPr>
          </a:p>
        </p:txBody>
      </p:sp>
      <p:sp>
        <p:nvSpPr>
          <p:cNvPr id="21" name="object 21"/>
          <p:cNvSpPr/>
          <p:nvPr/>
        </p:nvSpPr>
        <p:spPr>
          <a:xfrm>
            <a:off x="4587226" y="1972641"/>
            <a:ext cx="208279" cy="0"/>
          </a:xfrm>
          <a:custGeom>
            <a:avLst/>
            <a:gdLst/>
            <a:ahLst/>
            <a:cxnLst/>
            <a:rect l="l" t="t" r="r" b="b"/>
            <a:pathLst>
              <a:path w="208279">
                <a:moveTo>
                  <a:pt x="0" y="0"/>
                </a:moveTo>
                <a:lnTo>
                  <a:pt x="208232" y="0"/>
                </a:lnTo>
              </a:path>
            </a:pathLst>
          </a:custGeom>
          <a:ln w="15857">
            <a:solidFill>
              <a:srgbClr val="000000"/>
            </a:solidFill>
          </a:ln>
        </p:spPr>
        <p:txBody>
          <a:bodyPr wrap="square" lIns="0" tIns="0" rIns="0" bIns="0" rtlCol="0"/>
          <a:lstStyle/>
          <a:p>
            <a:endParaRPr/>
          </a:p>
        </p:txBody>
      </p:sp>
      <p:sp>
        <p:nvSpPr>
          <p:cNvPr id="22" name="object 22"/>
          <p:cNvSpPr/>
          <p:nvPr/>
        </p:nvSpPr>
        <p:spPr>
          <a:xfrm>
            <a:off x="4905970" y="1670706"/>
            <a:ext cx="0" cy="184150"/>
          </a:xfrm>
          <a:custGeom>
            <a:avLst/>
            <a:gdLst/>
            <a:ahLst/>
            <a:cxnLst/>
            <a:rect l="l" t="t" r="r" b="b"/>
            <a:pathLst>
              <a:path h="184150">
                <a:moveTo>
                  <a:pt x="0" y="183781"/>
                </a:moveTo>
                <a:lnTo>
                  <a:pt x="0" y="0"/>
                </a:lnTo>
              </a:path>
            </a:pathLst>
          </a:custGeom>
          <a:ln w="15859">
            <a:solidFill>
              <a:srgbClr val="000000"/>
            </a:solidFill>
          </a:ln>
        </p:spPr>
        <p:txBody>
          <a:bodyPr wrap="square" lIns="0" tIns="0" rIns="0" bIns="0" rtlCol="0"/>
          <a:lstStyle/>
          <a:p>
            <a:endParaRPr/>
          </a:p>
        </p:txBody>
      </p:sp>
      <p:sp>
        <p:nvSpPr>
          <p:cNvPr id="23" name="object 23"/>
          <p:cNvSpPr/>
          <p:nvPr/>
        </p:nvSpPr>
        <p:spPr>
          <a:xfrm>
            <a:off x="4905970" y="2091003"/>
            <a:ext cx="0" cy="184150"/>
          </a:xfrm>
          <a:custGeom>
            <a:avLst/>
            <a:gdLst/>
            <a:ahLst/>
            <a:cxnLst/>
            <a:rect l="l" t="t" r="r" b="b"/>
            <a:pathLst>
              <a:path h="184150">
                <a:moveTo>
                  <a:pt x="0" y="0"/>
                </a:moveTo>
                <a:lnTo>
                  <a:pt x="0" y="183676"/>
                </a:lnTo>
              </a:path>
            </a:pathLst>
          </a:custGeom>
          <a:ln w="15859">
            <a:solidFill>
              <a:srgbClr val="000000"/>
            </a:solidFill>
          </a:ln>
        </p:spPr>
        <p:txBody>
          <a:bodyPr wrap="square" lIns="0" tIns="0" rIns="0" bIns="0" rtlCol="0"/>
          <a:lstStyle/>
          <a:p>
            <a:endParaRPr/>
          </a:p>
        </p:txBody>
      </p:sp>
      <p:sp>
        <p:nvSpPr>
          <p:cNvPr id="24" name="object 24"/>
          <p:cNvSpPr/>
          <p:nvPr/>
        </p:nvSpPr>
        <p:spPr>
          <a:xfrm>
            <a:off x="4484682" y="1670706"/>
            <a:ext cx="0" cy="184150"/>
          </a:xfrm>
          <a:custGeom>
            <a:avLst/>
            <a:gdLst/>
            <a:ahLst/>
            <a:cxnLst/>
            <a:rect l="l" t="t" r="r" b="b"/>
            <a:pathLst>
              <a:path h="184150">
                <a:moveTo>
                  <a:pt x="0" y="183781"/>
                </a:moveTo>
                <a:lnTo>
                  <a:pt x="0" y="0"/>
                </a:lnTo>
              </a:path>
            </a:pathLst>
          </a:custGeom>
          <a:ln w="15859">
            <a:solidFill>
              <a:srgbClr val="000000"/>
            </a:solidFill>
          </a:ln>
        </p:spPr>
        <p:txBody>
          <a:bodyPr wrap="square" lIns="0" tIns="0" rIns="0" bIns="0" rtlCol="0"/>
          <a:lstStyle/>
          <a:p>
            <a:endParaRPr/>
          </a:p>
        </p:txBody>
      </p:sp>
      <p:sp>
        <p:nvSpPr>
          <p:cNvPr id="25" name="object 25"/>
          <p:cNvSpPr/>
          <p:nvPr/>
        </p:nvSpPr>
        <p:spPr>
          <a:xfrm>
            <a:off x="4484682" y="2091003"/>
            <a:ext cx="0" cy="184150"/>
          </a:xfrm>
          <a:custGeom>
            <a:avLst/>
            <a:gdLst/>
            <a:ahLst/>
            <a:cxnLst/>
            <a:rect l="l" t="t" r="r" b="b"/>
            <a:pathLst>
              <a:path h="184150">
                <a:moveTo>
                  <a:pt x="0" y="0"/>
                </a:moveTo>
                <a:lnTo>
                  <a:pt x="0" y="183676"/>
                </a:lnTo>
              </a:path>
            </a:pathLst>
          </a:custGeom>
          <a:ln w="15859">
            <a:solidFill>
              <a:srgbClr val="000000"/>
            </a:solidFill>
          </a:ln>
        </p:spPr>
        <p:txBody>
          <a:bodyPr wrap="square" lIns="0" tIns="0" rIns="0" bIns="0" rtlCol="0"/>
          <a:lstStyle/>
          <a:p>
            <a:endParaRPr/>
          </a:p>
        </p:txBody>
      </p:sp>
      <p:sp>
        <p:nvSpPr>
          <p:cNvPr id="26" name="object 26"/>
          <p:cNvSpPr/>
          <p:nvPr/>
        </p:nvSpPr>
        <p:spPr>
          <a:xfrm>
            <a:off x="4174641" y="1972641"/>
            <a:ext cx="200025" cy="0"/>
          </a:xfrm>
          <a:custGeom>
            <a:avLst/>
            <a:gdLst/>
            <a:ahLst/>
            <a:cxnLst/>
            <a:rect l="l" t="t" r="r" b="b"/>
            <a:pathLst>
              <a:path w="200025">
                <a:moveTo>
                  <a:pt x="199529" y="0"/>
                </a:moveTo>
                <a:lnTo>
                  <a:pt x="0" y="0"/>
                </a:lnTo>
              </a:path>
            </a:pathLst>
          </a:custGeom>
          <a:ln w="15857">
            <a:solidFill>
              <a:srgbClr val="000000"/>
            </a:solidFill>
          </a:ln>
        </p:spPr>
        <p:txBody>
          <a:bodyPr wrap="square" lIns="0" tIns="0" rIns="0" bIns="0" rtlCol="0"/>
          <a:lstStyle/>
          <a:p>
            <a:endParaRPr/>
          </a:p>
        </p:txBody>
      </p:sp>
      <p:grpSp>
        <p:nvGrpSpPr>
          <p:cNvPr id="27" name="object 27"/>
          <p:cNvGrpSpPr/>
          <p:nvPr/>
        </p:nvGrpSpPr>
        <p:grpSpPr>
          <a:xfrm>
            <a:off x="5030571" y="1881889"/>
            <a:ext cx="44450" cy="45085"/>
            <a:chOff x="5030571" y="1881889"/>
            <a:chExt cx="44450" cy="45085"/>
          </a:xfrm>
        </p:grpSpPr>
        <p:sp>
          <p:nvSpPr>
            <p:cNvPr id="28" name="object 28"/>
            <p:cNvSpPr/>
            <p:nvPr/>
          </p:nvSpPr>
          <p:spPr>
            <a:xfrm>
              <a:off x="5038501" y="1889818"/>
              <a:ext cx="28575" cy="29209"/>
            </a:xfrm>
            <a:custGeom>
              <a:avLst/>
              <a:gdLst/>
              <a:ahLst/>
              <a:cxnLst/>
              <a:rect l="l" t="t" r="r" b="b"/>
              <a:pathLst>
                <a:path w="28575" h="29210">
                  <a:moveTo>
                    <a:pt x="21913" y="0"/>
                  </a:moveTo>
                  <a:lnTo>
                    <a:pt x="6081" y="0"/>
                  </a:lnTo>
                  <a:lnTo>
                    <a:pt x="0" y="6395"/>
                  </a:lnTo>
                  <a:lnTo>
                    <a:pt x="0" y="14258"/>
                  </a:lnTo>
                  <a:lnTo>
                    <a:pt x="0" y="22225"/>
                  </a:lnTo>
                  <a:lnTo>
                    <a:pt x="6081" y="29145"/>
                  </a:lnTo>
                  <a:lnTo>
                    <a:pt x="21913" y="29145"/>
                  </a:lnTo>
                  <a:lnTo>
                    <a:pt x="28309" y="22225"/>
                  </a:lnTo>
                  <a:lnTo>
                    <a:pt x="28309" y="6395"/>
                  </a:lnTo>
                  <a:lnTo>
                    <a:pt x="21913" y="0"/>
                  </a:lnTo>
                  <a:close/>
                </a:path>
              </a:pathLst>
            </a:custGeom>
            <a:solidFill>
              <a:srgbClr val="000000"/>
            </a:solidFill>
          </p:spPr>
          <p:txBody>
            <a:bodyPr wrap="square" lIns="0" tIns="0" rIns="0" bIns="0" rtlCol="0"/>
            <a:lstStyle/>
            <a:p>
              <a:endParaRPr/>
            </a:p>
          </p:txBody>
        </p:sp>
        <p:sp>
          <p:nvSpPr>
            <p:cNvPr id="29" name="object 29"/>
            <p:cNvSpPr/>
            <p:nvPr/>
          </p:nvSpPr>
          <p:spPr>
            <a:xfrm>
              <a:off x="5038501" y="1889818"/>
              <a:ext cx="28575" cy="29209"/>
            </a:xfrm>
            <a:custGeom>
              <a:avLst/>
              <a:gdLst/>
              <a:ahLst/>
              <a:cxnLst/>
              <a:rect l="l" t="t" r="r" b="b"/>
              <a:pathLst>
                <a:path w="28575" h="29210">
                  <a:moveTo>
                    <a:pt x="0" y="14258"/>
                  </a:moveTo>
                  <a:lnTo>
                    <a:pt x="0" y="22225"/>
                  </a:lnTo>
                  <a:lnTo>
                    <a:pt x="6081" y="29145"/>
                  </a:lnTo>
                  <a:lnTo>
                    <a:pt x="14049" y="29145"/>
                  </a:lnTo>
                  <a:lnTo>
                    <a:pt x="21913" y="29145"/>
                  </a:lnTo>
                  <a:lnTo>
                    <a:pt x="28309" y="22225"/>
                  </a:lnTo>
                  <a:lnTo>
                    <a:pt x="28309" y="14258"/>
                  </a:lnTo>
                  <a:lnTo>
                    <a:pt x="28309" y="6395"/>
                  </a:lnTo>
                  <a:lnTo>
                    <a:pt x="21913" y="0"/>
                  </a:lnTo>
                  <a:lnTo>
                    <a:pt x="14049" y="0"/>
                  </a:lnTo>
                  <a:lnTo>
                    <a:pt x="6081" y="0"/>
                  </a:lnTo>
                  <a:lnTo>
                    <a:pt x="0" y="6395"/>
                  </a:lnTo>
                  <a:lnTo>
                    <a:pt x="0" y="14258"/>
                  </a:lnTo>
                  <a:close/>
                </a:path>
              </a:pathLst>
            </a:custGeom>
            <a:ln w="15858">
              <a:solidFill>
                <a:srgbClr val="000000"/>
              </a:solidFill>
            </a:ln>
          </p:spPr>
          <p:txBody>
            <a:bodyPr wrap="square" lIns="0" tIns="0" rIns="0" bIns="0" rtlCol="0"/>
            <a:lstStyle/>
            <a:p>
              <a:endParaRPr/>
            </a:p>
          </p:txBody>
        </p:sp>
      </p:grpSp>
      <p:grpSp>
        <p:nvGrpSpPr>
          <p:cNvPr id="30" name="object 30"/>
          <p:cNvGrpSpPr/>
          <p:nvPr/>
        </p:nvGrpSpPr>
        <p:grpSpPr>
          <a:xfrm>
            <a:off x="5018723" y="2887080"/>
            <a:ext cx="400050" cy="255270"/>
            <a:chOff x="5018723" y="2887080"/>
            <a:chExt cx="400050" cy="255270"/>
          </a:xfrm>
        </p:grpSpPr>
        <p:pic>
          <p:nvPicPr>
            <p:cNvPr id="31" name="object 31"/>
            <p:cNvPicPr/>
            <p:nvPr/>
          </p:nvPicPr>
          <p:blipFill>
            <a:blip r:embed="rId2" cstate="print"/>
            <a:stretch>
              <a:fillRect/>
            </a:stretch>
          </p:blipFill>
          <p:spPr>
            <a:xfrm>
              <a:off x="5211392" y="3010017"/>
              <a:ext cx="199221" cy="124023"/>
            </a:xfrm>
            <a:prstGeom prst="rect">
              <a:avLst/>
            </a:prstGeom>
          </p:spPr>
        </p:pic>
        <p:sp>
          <p:nvSpPr>
            <p:cNvPr id="32" name="object 32"/>
            <p:cNvSpPr/>
            <p:nvPr/>
          </p:nvSpPr>
          <p:spPr>
            <a:xfrm>
              <a:off x="5026653" y="2895009"/>
              <a:ext cx="384175" cy="239395"/>
            </a:xfrm>
            <a:custGeom>
              <a:avLst/>
              <a:gdLst/>
              <a:ahLst/>
              <a:cxnLst/>
              <a:rect l="l" t="t" r="r" b="b"/>
              <a:pathLst>
                <a:path w="384175" h="239394">
                  <a:moveTo>
                    <a:pt x="0" y="0"/>
                  </a:moveTo>
                  <a:lnTo>
                    <a:pt x="383961" y="239031"/>
                  </a:lnTo>
                </a:path>
                <a:path w="384175" h="239394">
                  <a:moveTo>
                    <a:pt x="383961" y="239031"/>
                  </a:moveTo>
                  <a:lnTo>
                    <a:pt x="225637" y="195523"/>
                  </a:lnTo>
                  <a:lnTo>
                    <a:pt x="276804" y="171830"/>
                  </a:lnTo>
                  <a:lnTo>
                    <a:pt x="275231" y="115007"/>
                  </a:lnTo>
                  <a:lnTo>
                    <a:pt x="383961" y="239031"/>
                  </a:lnTo>
                  <a:close/>
                </a:path>
              </a:pathLst>
            </a:custGeom>
            <a:ln w="15858">
              <a:solidFill>
                <a:srgbClr val="000000"/>
              </a:solidFill>
            </a:ln>
          </p:spPr>
          <p:txBody>
            <a:bodyPr wrap="square" lIns="0" tIns="0" rIns="0" bIns="0" rtlCol="0"/>
            <a:lstStyle/>
            <a:p>
              <a:endParaRPr/>
            </a:p>
          </p:txBody>
        </p:sp>
      </p:grpSp>
      <p:sp>
        <p:nvSpPr>
          <p:cNvPr id="33" name="object 33"/>
          <p:cNvSpPr txBox="1"/>
          <p:nvPr/>
        </p:nvSpPr>
        <p:spPr>
          <a:xfrm>
            <a:off x="5635609" y="2730891"/>
            <a:ext cx="462915" cy="252729"/>
          </a:xfrm>
          <a:prstGeom prst="rect">
            <a:avLst/>
          </a:prstGeom>
        </p:spPr>
        <p:txBody>
          <a:bodyPr vert="horz" wrap="square" lIns="0" tIns="11430" rIns="0" bIns="0" rtlCol="0">
            <a:spAutoFit/>
          </a:bodyPr>
          <a:lstStyle/>
          <a:p>
            <a:pPr marL="12700">
              <a:lnSpc>
                <a:spcPct val="100000"/>
              </a:lnSpc>
              <a:spcBef>
                <a:spcPts val="90"/>
              </a:spcBef>
              <a:tabLst>
                <a:tab pos="323215" algn="l"/>
              </a:tabLst>
            </a:pPr>
            <a:r>
              <a:rPr sz="1500" spc="-50" dirty="0">
                <a:latin typeface="Times New Roman"/>
                <a:cs typeface="Times New Roman"/>
              </a:rPr>
              <a:t>C</a:t>
            </a:r>
            <a:r>
              <a:rPr sz="1500" dirty="0">
                <a:latin typeface="Times New Roman"/>
                <a:cs typeface="Times New Roman"/>
              </a:rPr>
              <a:t>	</a:t>
            </a:r>
            <a:r>
              <a:rPr sz="1500" spc="-50" dirty="0">
                <a:latin typeface="Times New Roman"/>
                <a:cs typeface="Times New Roman"/>
              </a:rPr>
              <a:t>C</a:t>
            </a:r>
            <a:endParaRPr sz="1500">
              <a:latin typeface="Times New Roman"/>
              <a:cs typeface="Times New Roman"/>
            </a:endParaRPr>
          </a:p>
        </p:txBody>
      </p:sp>
      <p:sp>
        <p:nvSpPr>
          <p:cNvPr id="34" name="object 34"/>
          <p:cNvSpPr txBox="1"/>
          <p:nvPr/>
        </p:nvSpPr>
        <p:spPr>
          <a:xfrm>
            <a:off x="6161747" y="2510940"/>
            <a:ext cx="162560" cy="252729"/>
          </a:xfrm>
          <a:prstGeom prst="rect">
            <a:avLst/>
          </a:prstGeom>
        </p:spPr>
        <p:txBody>
          <a:bodyPr vert="horz" wrap="square" lIns="0" tIns="11430" rIns="0" bIns="0" rtlCol="0">
            <a:spAutoFit/>
          </a:bodyPr>
          <a:lstStyle/>
          <a:p>
            <a:pPr marL="12700">
              <a:lnSpc>
                <a:spcPct val="100000"/>
              </a:lnSpc>
              <a:spcBef>
                <a:spcPts val="90"/>
              </a:spcBef>
            </a:pPr>
            <a:r>
              <a:rPr sz="1500" spc="-10" dirty="0">
                <a:latin typeface="Times New Roman"/>
                <a:cs typeface="Times New Roman"/>
              </a:rPr>
              <a:t>H</a:t>
            </a:r>
            <a:endParaRPr sz="1500">
              <a:latin typeface="Times New Roman"/>
              <a:cs typeface="Times New Roman"/>
            </a:endParaRPr>
          </a:p>
        </p:txBody>
      </p:sp>
      <p:sp>
        <p:nvSpPr>
          <p:cNvPr id="35" name="object 35"/>
          <p:cNvSpPr txBox="1"/>
          <p:nvPr/>
        </p:nvSpPr>
        <p:spPr>
          <a:xfrm>
            <a:off x="5400535" y="2512513"/>
            <a:ext cx="162560" cy="252729"/>
          </a:xfrm>
          <a:prstGeom prst="rect">
            <a:avLst/>
          </a:prstGeom>
        </p:spPr>
        <p:txBody>
          <a:bodyPr vert="horz" wrap="square" lIns="0" tIns="11430" rIns="0" bIns="0" rtlCol="0">
            <a:spAutoFit/>
          </a:bodyPr>
          <a:lstStyle/>
          <a:p>
            <a:pPr marL="12700">
              <a:lnSpc>
                <a:spcPct val="100000"/>
              </a:lnSpc>
              <a:spcBef>
                <a:spcPts val="90"/>
              </a:spcBef>
            </a:pPr>
            <a:r>
              <a:rPr sz="1500" spc="-10" dirty="0">
                <a:latin typeface="Times New Roman"/>
                <a:cs typeface="Times New Roman"/>
              </a:rPr>
              <a:t>H</a:t>
            </a:r>
            <a:endParaRPr sz="1500">
              <a:latin typeface="Times New Roman"/>
              <a:cs typeface="Times New Roman"/>
            </a:endParaRPr>
          </a:p>
        </p:txBody>
      </p:sp>
      <p:sp>
        <p:nvSpPr>
          <p:cNvPr id="36" name="object 36"/>
          <p:cNvSpPr txBox="1"/>
          <p:nvPr/>
        </p:nvSpPr>
        <p:spPr>
          <a:xfrm>
            <a:off x="5412278" y="2950004"/>
            <a:ext cx="162560" cy="252729"/>
          </a:xfrm>
          <a:prstGeom prst="rect">
            <a:avLst/>
          </a:prstGeom>
        </p:spPr>
        <p:txBody>
          <a:bodyPr vert="horz" wrap="square" lIns="0" tIns="11430" rIns="0" bIns="0" rtlCol="0">
            <a:spAutoFit/>
          </a:bodyPr>
          <a:lstStyle/>
          <a:p>
            <a:pPr marL="12700">
              <a:lnSpc>
                <a:spcPct val="100000"/>
              </a:lnSpc>
              <a:spcBef>
                <a:spcPts val="90"/>
              </a:spcBef>
            </a:pPr>
            <a:r>
              <a:rPr sz="1500" spc="-10" dirty="0">
                <a:latin typeface="Times New Roman"/>
                <a:cs typeface="Times New Roman"/>
              </a:rPr>
              <a:t>H</a:t>
            </a:r>
            <a:endParaRPr sz="1500">
              <a:latin typeface="Times New Roman"/>
              <a:cs typeface="Times New Roman"/>
            </a:endParaRPr>
          </a:p>
        </p:txBody>
      </p:sp>
      <p:sp>
        <p:nvSpPr>
          <p:cNvPr id="37" name="object 37"/>
          <p:cNvSpPr txBox="1"/>
          <p:nvPr/>
        </p:nvSpPr>
        <p:spPr>
          <a:xfrm>
            <a:off x="6157658" y="2950004"/>
            <a:ext cx="162560" cy="252729"/>
          </a:xfrm>
          <a:prstGeom prst="rect">
            <a:avLst/>
          </a:prstGeom>
        </p:spPr>
        <p:txBody>
          <a:bodyPr vert="horz" wrap="square" lIns="0" tIns="11430" rIns="0" bIns="0" rtlCol="0">
            <a:spAutoFit/>
          </a:bodyPr>
          <a:lstStyle/>
          <a:p>
            <a:pPr marL="12700">
              <a:lnSpc>
                <a:spcPct val="100000"/>
              </a:lnSpc>
              <a:spcBef>
                <a:spcPts val="90"/>
              </a:spcBef>
            </a:pPr>
            <a:r>
              <a:rPr sz="1500" spc="-10" dirty="0">
                <a:latin typeface="Times New Roman"/>
                <a:cs typeface="Times New Roman"/>
              </a:rPr>
              <a:t>X</a:t>
            </a:r>
            <a:endParaRPr sz="1500">
              <a:latin typeface="Times New Roman"/>
              <a:cs typeface="Times New Roman"/>
            </a:endParaRPr>
          </a:p>
        </p:txBody>
      </p:sp>
      <p:sp>
        <p:nvSpPr>
          <p:cNvPr id="38" name="object 38"/>
          <p:cNvSpPr/>
          <p:nvPr/>
        </p:nvSpPr>
        <p:spPr>
          <a:xfrm>
            <a:off x="5794050" y="2843848"/>
            <a:ext cx="137795" cy="43815"/>
          </a:xfrm>
          <a:custGeom>
            <a:avLst/>
            <a:gdLst/>
            <a:ahLst/>
            <a:cxnLst/>
            <a:rect l="l" t="t" r="r" b="b"/>
            <a:pathLst>
              <a:path w="137795" h="43814">
                <a:moveTo>
                  <a:pt x="0" y="43403"/>
                </a:moveTo>
                <a:lnTo>
                  <a:pt x="137353" y="43403"/>
                </a:lnTo>
              </a:path>
              <a:path w="137795" h="43814">
                <a:moveTo>
                  <a:pt x="0" y="0"/>
                </a:moveTo>
                <a:lnTo>
                  <a:pt x="137353" y="0"/>
                </a:lnTo>
              </a:path>
            </a:pathLst>
          </a:custGeom>
          <a:ln w="15858">
            <a:solidFill>
              <a:srgbClr val="000000"/>
            </a:solidFill>
          </a:ln>
        </p:spPr>
        <p:txBody>
          <a:bodyPr wrap="square" lIns="0" tIns="0" rIns="0" bIns="0" rtlCol="0"/>
          <a:lstStyle/>
          <a:p>
            <a:endParaRPr/>
          </a:p>
        </p:txBody>
      </p:sp>
      <p:sp>
        <p:nvSpPr>
          <p:cNvPr id="39" name="object 39"/>
          <p:cNvSpPr/>
          <p:nvPr/>
        </p:nvSpPr>
        <p:spPr>
          <a:xfrm>
            <a:off x="6104826" y="2736703"/>
            <a:ext cx="46355" cy="46990"/>
          </a:xfrm>
          <a:custGeom>
            <a:avLst/>
            <a:gdLst/>
            <a:ahLst/>
            <a:cxnLst/>
            <a:rect l="l" t="t" r="r" b="b"/>
            <a:pathLst>
              <a:path w="46354" h="46989">
                <a:moveTo>
                  <a:pt x="0" y="46548"/>
                </a:moveTo>
                <a:lnTo>
                  <a:pt x="45819" y="0"/>
                </a:lnTo>
              </a:path>
            </a:pathLst>
          </a:custGeom>
          <a:ln w="15858">
            <a:solidFill>
              <a:srgbClr val="000000"/>
            </a:solidFill>
          </a:ln>
        </p:spPr>
        <p:txBody>
          <a:bodyPr wrap="square" lIns="0" tIns="0" rIns="0" bIns="0" rtlCol="0"/>
          <a:lstStyle/>
          <a:p>
            <a:endParaRPr/>
          </a:p>
        </p:txBody>
      </p:sp>
      <p:sp>
        <p:nvSpPr>
          <p:cNvPr id="40" name="object 40"/>
          <p:cNvSpPr/>
          <p:nvPr/>
        </p:nvSpPr>
        <p:spPr>
          <a:xfrm>
            <a:off x="5566945" y="2729574"/>
            <a:ext cx="63500" cy="60325"/>
          </a:xfrm>
          <a:custGeom>
            <a:avLst/>
            <a:gdLst/>
            <a:ahLst/>
            <a:cxnLst/>
            <a:rect l="l" t="t" r="r" b="b"/>
            <a:pathLst>
              <a:path w="63500" h="60325">
                <a:moveTo>
                  <a:pt x="63119" y="59757"/>
                </a:moveTo>
                <a:lnTo>
                  <a:pt x="0" y="0"/>
                </a:lnTo>
              </a:path>
            </a:pathLst>
          </a:custGeom>
          <a:ln w="15858">
            <a:solidFill>
              <a:srgbClr val="000000"/>
            </a:solidFill>
          </a:ln>
        </p:spPr>
        <p:txBody>
          <a:bodyPr wrap="square" lIns="0" tIns="0" rIns="0" bIns="0" rtlCol="0"/>
          <a:lstStyle/>
          <a:p>
            <a:endParaRPr/>
          </a:p>
        </p:txBody>
      </p:sp>
      <p:sp>
        <p:nvSpPr>
          <p:cNvPr id="41" name="object 41"/>
          <p:cNvSpPr/>
          <p:nvPr/>
        </p:nvSpPr>
        <p:spPr>
          <a:xfrm>
            <a:off x="5578688" y="2940719"/>
            <a:ext cx="57785" cy="57785"/>
          </a:xfrm>
          <a:custGeom>
            <a:avLst/>
            <a:gdLst/>
            <a:ahLst/>
            <a:cxnLst/>
            <a:rect l="l" t="t" r="r" b="b"/>
            <a:pathLst>
              <a:path w="57785" h="57785">
                <a:moveTo>
                  <a:pt x="57562" y="0"/>
                </a:moveTo>
                <a:lnTo>
                  <a:pt x="0" y="57556"/>
                </a:lnTo>
              </a:path>
            </a:pathLst>
          </a:custGeom>
          <a:ln w="15858">
            <a:solidFill>
              <a:srgbClr val="000000"/>
            </a:solidFill>
          </a:ln>
        </p:spPr>
        <p:txBody>
          <a:bodyPr wrap="square" lIns="0" tIns="0" rIns="0" bIns="0" rtlCol="0"/>
          <a:lstStyle/>
          <a:p>
            <a:endParaRPr/>
          </a:p>
        </p:txBody>
      </p:sp>
      <p:sp>
        <p:nvSpPr>
          <p:cNvPr id="42" name="object 42"/>
          <p:cNvSpPr/>
          <p:nvPr/>
        </p:nvSpPr>
        <p:spPr>
          <a:xfrm>
            <a:off x="6097172" y="2940719"/>
            <a:ext cx="45720" cy="46355"/>
          </a:xfrm>
          <a:custGeom>
            <a:avLst/>
            <a:gdLst/>
            <a:ahLst/>
            <a:cxnLst/>
            <a:rect l="l" t="t" r="r" b="b"/>
            <a:pathLst>
              <a:path w="45720" h="46355">
                <a:moveTo>
                  <a:pt x="0" y="0"/>
                </a:moveTo>
                <a:lnTo>
                  <a:pt x="45504" y="45814"/>
                </a:lnTo>
              </a:path>
            </a:pathLst>
          </a:custGeom>
          <a:ln w="15858">
            <a:solidFill>
              <a:srgbClr val="000000"/>
            </a:solidFill>
          </a:ln>
        </p:spPr>
        <p:txBody>
          <a:bodyPr wrap="square" lIns="0" tIns="0" rIns="0" bIns="0" rtlCol="0"/>
          <a:lstStyle/>
          <a:p>
            <a:endParaRPr/>
          </a:p>
        </p:txBody>
      </p:sp>
      <p:grpSp>
        <p:nvGrpSpPr>
          <p:cNvPr id="43" name="object 43"/>
          <p:cNvGrpSpPr/>
          <p:nvPr/>
        </p:nvGrpSpPr>
        <p:grpSpPr>
          <a:xfrm>
            <a:off x="3679158" y="2749218"/>
            <a:ext cx="337820" cy="435609"/>
            <a:chOff x="3679158" y="2749218"/>
            <a:chExt cx="337820" cy="435609"/>
          </a:xfrm>
        </p:grpSpPr>
        <p:sp>
          <p:nvSpPr>
            <p:cNvPr id="44" name="object 44"/>
            <p:cNvSpPr/>
            <p:nvPr/>
          </p:nvSpPr>
          <p:spPr>
            <a:xfrm>
              <a:off x="3687088" y="3029937"/>
              <a:ext cx="87630" cy="146685"/>
            </a:xfrm>
            <a:custGeom>
              <a:avLst/>
              <a:gdLst/>
              <a:ahLst/>
              <a:cxnLst/>
              <a:rect l="l" t="t" r="r" b="b"/>
              <a:pathLst>
                <a:path w="87629" h="146685">
                  <a:moveTo>
                    <a:pt x="74967" y="0"/>
                  </a:moveTo>
                  <a:lnTo>
                    <a:pt x="0" y="146564"/>
                  </a:lnTo>
                  <a:lnTo>
                    <a:pt x="87394" y="55164"/>
                  </a:lnTo>
                  <a:lnTo>
                    <a:pt x="86711" y="55040"/>
                  </a:lnTo>
                  <a:lnTo>
                    <a:pt x="74967" y="0"/>
                  </a:lnTo>
                  <a:close/>
                </a:path>
              </a:pathLst>
            </a:custGeom>
            <a:solidFill>
              <a:srgbClr val="000000"/>
            </a:solidFill>
          </p:spPr>
          <p:txBody>
            <a:bodyPr wrap="square" lIns="0" tIns="0" rIns="0" bIns="0" rtlCol="0"/>
            <a:lstStyle/>
            <a:p>
              <a:endParaRPr/>
            </a:p>
          </p:txBody>
        </p:sp>
        <p:sp>
          <p:nvSpPr>
            <p:cNvPr id="45" name="object 45"/>
            <p:cNvSpPr/>
            <p:nvPr/>
          </p:nvSpPr>
          <p:spPr>
            <a:xfrm>
              <a:off x="3687088" y="2839969"/>
              <a:ext cx="321945" cy="336550"/>
            </a:xfrm>
            <a:custGeom>
              <a:avLst/>
              <a:gdLst/>
              <a:ahLst/>
              <a:cxnLst/>
              <a:rect l="l" t="t" r="r" b="b"/>
              <a:pathLst>
                <a:path w="321945" h="336550">
                  <a:moveTo>
                    <a:pt x="321784" y="0"/>
                  </a:moveTo>
                  <a:lnTo>
                    <a:pt x="0" y="336531"/>
                  </a:lnTo>
                </a:path>
                <a:path w="321945" h="336550">
                  <a:moveTo>
                    <a:pt x="0" y="336531"/>
                  </a:moveTo>
                  <a:lnTo>
                    <a:pt x="74967" y="189967"/>
                  </a:lnTo>
                  <a:lnTo>
                    <a:pt x="86711" y="245007"/>
                  </a:lnTo>
                  <a:lnTo>
                    <a:pt x="142700" y="255176"/>
                  </a:lnTo>
                  <a:lnTo>
                    <a:pt x="0" y="336531"/>
                  </a:lnTo>
                  <a:close/>
                </a:path>
              </a:pathLst>
            </a:custGeom>
            <a:ln w="15858">
              <a:solidFill>
                <a:srgbClr val="000000"/>
              </a:solidFill>
            </a:ln>
          </p:spPr>
          <p:txBody>
            <a:bodyPr wrap="square" lIns="0" tIns="0" rIns="0" bIns="0" rtlCol="0"/>
            <a:lstStyle/>
            <a:p>
              <a:endParaRPr/>
            </a:p>
          </p:txBody>
        </p:sp>
        <p:sp>
          <p:nvSpPr>
            <p:cNvPr id="46" name="object 46"/>
            <p:cNvSpPr/>
            <p:nvPr/>
          </p:nvSpPr>
          <p:spPr>
            <a:xfrm>
              <a:off x="3728818" y="2757147"/>
              <a:ext cx="29209" cy="29209"/>
            </a:xfrm>
            <a:custGeom>
              <a:avLst/>
              <a:gdLst/>
              <a:ahLst/>
              <a:cxnLst/>
              <a:rect l="l" t="t" r="r" b="b"/>
              <a:pathLst>
                <a:path w="29210" h="29210">
                  <a:moveTo>
                    <a:pt x="22228" y="0"/>
                  </a:moveTo>
                  <a:lnTo>
                    <a:pt x="6395" y="0"/>
                  </a:lnTo>
                  <a:lnTo>
                    <a:pt x="0" y="6080"/>
                  </a:lnTo>
                  <a:lnTo>
                    <a:pt x="0" y="14048"/>
                  </a:lnTo>
                  <a:lnTo>
                    <a:pt x="0" y="22016"/>
                  </a:lnTo>
                  <a:lnTo>
                    <a:pt x="6395" y="29145"/>
                  </a:lnTo>
                  <a:lnTo>
                    <a:pt x="22228" y="29145"/>
                  </a:lnTo>
                  <a:lnTo>
                    <a:pt x="29148" y="22016"/>
                  </a:lnTo>
                  <a:lnTo>
                    <a:pt x="29148" y="6080"/>
                  </a:lnTo>
                  <a:lnTo>
                    <a:pt x="22228" y="0"/>
                  </a:lnTo>
                  <a:close/>
                </a:path>
              </a:pathLst>
            </a:custGeom>
            <a:solidFill>
              <a:srgbClr val="000000"/>
            </a:solidFill>
          </p:spPr>
          <p:txBody>
            <a:bodyPr wrap="square" lIns="0" tIns="0" rIns="0" bIns="0" rtlCol="0"/>
            <a:lstStyle/>
            <a:p>
              <a:endParaRPr/>
            </a:p>
          </p:txBody>
        </p:sp>
        <p:sp>
          <p:nvSpPr>
            <p:cNvPr id="47" name="object 47"/>
            <p:cNvSpPr/>
            <p:nvPr/>
          </p:nvSpPr>
          <p:spPr>
            <a:xfrm>
              <a:off x="3728818" y="2757147"/>
              <a:ext cx="29209" cy="29209"/>
            </a:xfrm>
            <a:custGeom>
              <a:avLst/>
              <a:gdLst/>
              <a:ahLst/>
              <a:cxnLst/>
              <a:rect l="l" t="t" r="r" b="b"/>
              <a:pathLst>
                <a:path w="29210" h="29210">
                  <a:moveTo>
                    <a:pt x="0" y="14048"/>
                  </a:moveTo>
                  <a:lnTo>
                    <a:pt x="0" y="22016"/>
                  </a:lnTo>
                  <a:lnTo>
                    <a:pt x="6395" y="29145"/>
                  </a:lnTo>
                  <a:lnTo>
                    <a:pt x="14259" y="29145"/>
                  </a:lnTo>
                  <a:lnTo>
                    <a:pt x="22228" y="29145"/>
                  </a:lnTo>
                  <a:lnTo>
                    <a:pt x="29148" y="22016"/>
                  </a:lnTo>
                  <a:lnTo>
                    <a:pt x="29148" y="14048"/>
                  </a:lnTo>
                  <a:lnTo>
                    <a:pt x="29148" y="6080"/>
                  </a:lnTo>
                  <a:lnTo>
                    <a:pt x="22228" y="0"/>
                  </a:lnTo>
                  <a:lnTo>
                    <a:pt x="14259" y="0"/>
                  </a:lnTo>
                  <a:lnTo>
                    <a:pt x="6395" y="0"/>
                  </a:lnTo>
                  <a:lnTo>
                    <a:pt x="0" y="6080"/>
                  </a:lnTo>
                  <a:lnTo>
                    <a:pt x="0" y="14048"/>
                  </a:lnTo>
                  <a:close/>
                </a:path>
              </a:pathLst>
            </a:custGeom>
            <a:ln w="15858">
              <a:solidFill>
                <a:srgbClr val="000000"/>
              </a:solidFill>
            </a:ln>
          </p:spPr>
          <p:txBody>
            <a:bodyPr wrap="square" lIns="0" tIns="0" rIns="0" bIns="0" rtlCol="0"/>
            <a:lstStyle/>
            <a:p>
              <a:endParaRPr/>
            </a:p>
          </p:txBody>
        </p:sp>
      </p:grpSp>
      <p:sp>
        <p:nvSpPr>
          <p:cNvPr id="48" name="object 48"/>
          <p:cNvSpPr txBox="1"/>
          <p:nvPr/>
        </p:nvSpPr>
        <p:spPr>
          <a:xfrm>
            <a:off x="2414603" y="3409183"/>
            <a:ext cx="1499235" cy="1286510"/>
          </a:xfrm>
          <a:prstGeom prst="rect">
            <a:avLst/>
          </a:prstGeom>
        </p:spPr>
        <p:txBody>
          <a:bodyPr vert="horz" wrap="square" lIns="0" tIns="134620" rIns="0" bIns="0" rtlCol="0">
            <a:spAutoFit/>
          </a:bodyPr>
          <a:lstStyle/>
          <a:p>
            <a:pPr marR="36830" algn="ctr">
              <a:lnSpc>
                <a:spcPct val="100000"/>
              </a:lnSpc>
              <a:spcBef>
                <a:spcPts val="1060"/>
              </a:spcBef>
              <a:tabLst>
                <a:tab pos="421005" algn="l"/>
              </a:tabLst>
            </a:pPr>
            <a:r>
              <a:rPr sz="1950" spc="-50" dirty="0">
                <a:latin typeface="Times New Roman"/>
                <a:cs typeface="Times New Roman"/>
              </a:rPr>
              <a:t>H</a:t>
            </a:r>
            <a:r>
              <a:rPr sz="1950" dirty="0">
                <a:latin typeface="Times New Roman"/>
                <a:cs typeface="Times New Roman"/>
              </a:rPr>
              <a:t>	</a:t>
            </a:r>
            <a:r>
              <a:rPr sz="1950" spc="-50" dirty="0">
                <a:latin typeface="Times New Roman"/>
                <a:cs typeface="Times New Roman"/>
              </a:rPr>
              <a:t>H</a:t>
            </a:r>
            <a:endParaRPr sz="1950">
              <a:latin typeface="Times New Roman"/>
              <a:cs typeface="Times New Roman"/>
            </a:endParaRPr>
          </a:p>
          <a:p>
            <a:pPr marL="12700" marR="5080" algn="ctr">
              <a:lnSpc>
                <a:spcPts val="3310"/>
              </a:lnSpc>
              <a:spcBef>
                <a:spcPts val="105"/>
              </a:spcBef>
              <a:tabLst>
                <a:tab pos="432434" algn="l"/>
                <a:tab pos="854075" algn="l"/>
                <a:tab pos="1274445" algn="l"/>
              </a:tabLst>
            </a:pPr>
            <a:r>
              <a:rPr sz="1950" spc="-50" dirty="0">
                <a:latin typeface="Times New Roman"/>
                <a:cs typeface="Times New Roman"/>
              </a:rPr>
              <a:t>R</a:t>
            </a:r>
            <a:r>
              <a:rPr sz="1950" dirty="0">
                <a:latin typeface="Times New Roman"/>
                <a:cs typeface="Times New Roman"/>
              </a:rPr>
              <a:t>	</a:t>
            </a:r>
            <a:r>
              <a:rPr sz="1950" spc="-50" dirty="0">
                <a:latin typeface="Times New Roman"/>
                <a:cs typeface="Times New Roman"/>
              </a:rPr>
              <a:t>C</a:t>
            </a:r>
            <a:r>
              <a:rPr sz="1950" dirty="0">
                <a:latin typeface="Times New Roman"/>
                <a:cs typeface="Times New Roman"/>
              </a:rPr>
              <a:t>	</a:t>
            </a:r>
            <a:r>
              <a:rPr sz="1950" spc="-50" dirty="0">
                <a:latin typeface="Times New Roman"/>
                <a:cs typeface="Times New Roman"/>
              </a:rPr>
              <a:t>C</a:t>
            </a:r>
            <a:r>
              <a:rPr sz="1950" dirty="0">
                <a:latin typeface="Times New Roman"/>
                <a:cs typeface="Times New Roman"/>
              </a:rPr>
              <a:t>	</a:t>
            </a:r>
            <a:r>
              <a:rPr sz="1950" spc="-25" dirty="0">
                <a:latin typeface="Times New Roman"/>
                <a:cs typeface="Times New Roman"/>
              </a:rPr>
              <a:t>R' </a:t>
            </a:r>
            <a:r>
              <a:rPr sz="1950" spc="-50" dirty="0">
                <a:latin typeface="Times New Roman"/>
                <a:cs typeface="Times New Roman"/>
              </a:rPr>
              <a:t>H</a:t>
            </a:r>
            <a:r>
              <a:rPr sz="1950" dirty="0">
                <a:latin typeface="Times New Roman"/>
                <a:cs typeface="Times New Roman"/>
              </a:rPr>
              <a:t>	</a:t>
            </a:r>
            <a:r>
              <a:rPr sz="1950" spc="-459" dirty="0">
                <a:latin typeface="Times New Roman"/>
                <a:cs typeface="Times New Roman"/>
              </a:rPr>
              <a:t> </a:t>
            </a:r>
            <a:r>
              <a:rPr sz="1950" spc="-20" dirty="0">
                <a:latin typeface="Times New Roman"/>
                <a:cs typeface="Times New Roman"/>
              </a:rPr>
              <a:t>X</a:t>
            </a:r>
            <a:endParaRPr sz="1950">
              <a:latin typeface="Times New Roman"/>
              <a:cs typeface="Times New Roman"/>
            </a:endParaRPr>
          </a:p>
        </p:txBody>
      </p:sp>
      <p:sp>
        <p:nvSpPr>
          <p:cNvPr id="49" name="object 49"/>
          <p:cNvSpPr/>
          <p:nvPr/>
        </p:nvSpPr>
        <p:spPr>
          <a:xfrm>
            <a:off x="3033033" y="4124869"/>
            <a:ext cx="208279" cy="0"/>
          </a:xfrm>
          <a:custGeom>
            <a:avLst/>
            <a:gdLst/>
            <a:ahLst/>
            <a:cxnLst/>
            <a:rect l="l" t="t" r="r" b="b"/>
            <a:pathLst>
              <a:path w="208280">
                <a:moveTo>
                  <a:pt x="0" y="0"/>
                </a:moveTo>
                <a:lnTo>
                  <a:pt x="208232" y="0"/>
                </a:lnTo>
              </a:path>
            </a:pathLst>
          </a:custGeom>
          <a:ln w="15857">
            <a:solidFill>
              <a:srgbClr val="000000"/>
            </a:solidFill>
          </a:ln>
        </p:spPr>
        <p:txBody>
          <a:bodyPr wrap="square" lIns="0" tIns="0" rIns="0" bIns="0" rtlCol="0"/>
          <a:lstStyle/>
          <a:p>
            <a:endParaRPr/>
          </a:p>
        </p:txBody>
      </p:sp>
      <p:sp>
        <p:nvSpPr>
          <p:cNvPr id="50" name="object 50"/>
          <p:cNvSpPr/>
          <p:nvPr/>
        </p:nvSpPr>
        <p:spPr>
          <a:xfrm>
            <a:off x="3351777" y="3822934"/>
            <a:ext cx="0" cy="184150"/>
          </a:xfrm>
          <a:custGeom>
            <a:avLst/>
            <a:gdLst/>
            <a:ahLst/>
            <a:cxnLst/>
            <a:rect l="l" t="t" r="r" b="b"/>
            <a:pathLst>
              <a:path h="184150">
                <a:moveTo>
                  <a:pt x="0" y="183781"/>
                </a:moveTo>
                <a:lnTo>
                  <a:pt x="0" y="0"/>
                </a:lnTo>
              </a:path>
            </a:pathLst>
          </a:custGeom>
          <a:ln w="15859">
            <a:solidFill>
              <a:srgbClr val="000000"/>
            </a:solidFill>
          </a:ln>
        </p:spPr>
        <p:txBody>
          <a:bodyPr wrap="square" lIns="0" tIns="0" rIns="0" bIns="0" rtlCol="0"/>
          <a:lstStyle/>
          <a:p>
            <a:endParaRPr/>
          </a:p>
        </p:txBody>
      </p:sp>
      <p:sp>
        <p:nvSpPr>
          <p:cNvPr id="51" name="object 51"/>
          <p:cNvSpPr/>
          <p:nvPr/>
        </p:nvSpPr>
        <p:spPr>
          <a:xfrm>
            <a:off x="3351777" y="4243337"/>
            <a:ext cx="0" cy="184150"/>
          </a:xfrm>
          <a:custGeom>
            <a:avLst/>
            <a:gdLst/>
            <a:ahLst/>
            <a:cxnLst/>
            <a:rect l="l" t="t" r="r" b="b"/>
            <a:pathLst>
              <a:path h="184150">
                <a:moveTo>
                  <a:pt x="0" y="0"/>
                </a:moveTo>
                <a:lnTo>
                  <a:pt x="0" y="183551"/>
                </a:lnTo>
              </a:path>
            </a:pathLst>
          </a:custGeom>
          <a:ln w="15859">
            <a:solidFill>
              <a:srgbClr val="000000"/>
            </a:solidFill>
          </a:ln>
        </p:spPr>
        <p:txBody>
          <a:bodyPr wrap="square" lIns="0" tIns="0" rIns="0" bIns="0" rtlCol="0"/>
          <a:lstStyle/>
          <a:p>
            <a:endParaRPr/>
          </a:p>
        </p:txBody>
      </p:sp>
      <p:sp>
        <p:nvSpPr>
          <p:cNvPr id="52" name="object 52"/>
          <p:cNvSpPr/>
          <p:nvPr/>
        </p:nvSpPr>
        <p:spPr>
          <a:xfrm>
            <a:off x="2930489" y="3822934"/>
            <a:ext cx="0" cy="184150"/>
          </a:xfrm>
          <a:custGeom>
            <a:avLst/>
            <a:gdLst/>
            <a:ahLst/>
            <a:cxnLst/>
            <a:rect l="l" t="t" r="r" b="b"/>
            <a:pathLst>
              <a:path h="184150">
                <a:moveTo>
                  <a:pt x="0" y="183781"/>
                </a:moveTo>
                <a:lnTo>
                  <a:pt x="0" y="0"/>
                </a:lnTo>
              </a:path>
            </a:pathLst>
          </a:custGeom>
          <a:ln w="15859">
            <a:solidFill>
              <a:srgbClr val="000000"/>
            </a:solidFill>
          </a:ln>
        </p:spPr>
        <p:txBody>
          <a:bodyPr wrap="square" lIns="0" tIns="0" rIns="0" bIns="0" rtlCol="0"/>
          <a:lstStyle/>
          <a:p>
            <a:endParaRPr/>
          </a:p>
        </p:txBody>
      </p:sp>
      <p:sp>
        <p:nvSpPr>
          <p:cNvPr id="53" name="object 53"/>
          <p:cNvSpPr/>
          <p:nvPr/>
        </p:nvSpPr>
        <p:spPr>
          <a:xfrm>
            <a:off x="2930489" y="4243337"/>
            <a:ext cx="0" cy="184150"/>
          </a:xfrm>
          <a:custGeom>
            <a:avLst/>
            <a:gdLst/>
            <a:ahLst/>
            <a:cxnLst/>
            <a:rect l="l" t="t" r="r" b="b"/>
            <a:pathLst>
              <a:path h="184150">
                <a:moveTo>
                  <a:pt x="0" y="0"/>
                </a:moveTo>
                <a:lnTo>
                  <a:pt x="0" y="183551"/>
                </a:lnTo>
              </a:path>
            </a:pathLst>
          </a:custGeom>
          <a:ln w="15859">
            <a:solidFill>
              <a:srgbClr val="000000"/>
            </a:solidFill>
          </a:ln>
        </p:spPr>
        <p:txBody>
          <a:bodyPr wrap="square" lIns="0" tIns="0" rIns="0" bIns="0" rtlCol="0"/>
          <a:lstStyle/>
          <a:p>
            <a:endParaRPr/>
          </a:p>
        </p:txBody>
      </p:sp>
      <p:sp>
        <p:nvSpPr>
          <p:cNvPr id="54" name="object 54"/>
          <p:cNvSpPr/>
          <p:nvPr/>
        </p:nvSpPr>
        <p:spPr>
          <a:xfrm>
            <a:off x="2620448" y="4124869"/>
            <a:ext cx="200025" cy="0"/>
          </a:xfrm>
          <a:custGeom>
            <a:avLst/>
            <a:gdLst/>
            <a:ahLst/>
            <a:cxnLst/>
            <a:rect l="l" t="t" r="r" b="b"/>
            <a:pathLst>
              <a:path w="200025">
                <a:moveTo>
                  <a:pt x="199739" y="0"/>
                </a:moveTo>
                <a:lnTo>
                  <a:pt x="0" y="0"/>
                </a:lnTo>
              </a:path>
            </a:pathLst>
          </a:custGeom>
          <a:ln w="15857">
            <a:solidFill>
              <a:srgbClr val="000000"/>
            </a:solidFill>
          </a:ln>
        </p:spPr>
        <p:txBody>
          <a:bodyPr wrap="square" lIns="0" tIns="0" rIns="0" bIns="0" rtlCol="0"/>
          <a:lstStyle/>
          <a:p>
            <a:endParaRPr/>
          </a:p>
        </p:txBody>
      </p:sp>
      <p:sp>
        <p:nvSpPr>
          <p:cNvPr id="55" name="object 55"/>
          <p:cNvSpPr/>
          <p:nvPr/>
        </p:nvSpPr>
        <p:spPr>
          <a:xfrm>
            <a:off x="3454320" y="4124869"/>
            <a:ext cx="200025" cy="0"/>
          </a:xfrm>
          <a:custGeom>
            <a:avLst/>
            <a:gdLst/>
            <a:ahLst/>
            <a:cxnLst/>
            <a:rect l="l" t="t" r="r" b="b"/>
            <a:pathLst>
              <a:path w="200025">
                <a:moveTo>
                  <a:pt x="0" y="0"/>
                </a:moveTo>
                <a:lnTo>
                  <a:pt x="199529" y="0"/>
                </a:lnTo>
              </a:path>
            </a:pathLst>
          </a:custGeom>
          <a:ln w="15857">
            <a:solidFill>
              <a:srgbClr val="000000"/>
            </a:solidFill>
          </a:ln>
        </p:spPr>
        <p:txBody>
          <a:bodyPr wrap="square" lIns="0" tIns="0" rIns="0" bIns="0" rtlCol="0"/>
          <a:lstStyle/>
          <a:p>
            <a:endParaRPr/>
          </a:p>
        </p:txBody>
      </p:sp>
      <p:sp>
        <p:nvSpPr>
          <p:cNvPr id="56" name="object 56"/>
          <p:cNvSpPr txBox="1"/>
          <p:nvPr/>
        </p:nvSpPr>
        <p:spPr>
          <a:xfrm>
            <a:off x="5317599" y="3369659"/>
            <a:ext cx="1886585" cy="1285875"/>
          </a:xfrm>
          <a:prstGeom prst="rect">
            <a:avLst/>
          </a:prstGeom>
        </p:spPr>
        <p:txBody>
          <a:bodyPr vert="horz" wrap="square" lIns="0" tIns="11430" rIns="0" bIns="0" rtlCol="0">
            <a:spAutoFit/>
          </a:bodyPr>
          <a:lstStyle/>
          <a:p>
            <a:pPr marL="12700" marR="5080" indent="412115" algn="r">
              <a:lnSpc>
                <a:spcPct val="141400"/>
              </a:lnSpc>
              <a:spcBef>
                <a:spcPts val="90"/>
              </a:spcBef>
              <a:tabLst>
                <a:tab pos="433070" algn="l"/>
                <a:tab pos="846455" algn="l"/>
                <a:tab pos="1266825" algn="l"/>
                <a:tab pos="1687195" algn="l"/>
              </a:tabLst>
            </a:pPr>
            <a:r>
              <a:rPr sz="1950" spc="-50" dirty="0">
                <a:latin typeface="Times New Roman"/>
                <a:cs typeface="Times New Roman"/>
              </a:rPr>
              <a:t>H</a:t>
            </a:r>
            <a:r>
              <a:rPr sz="1950" dirty="0">
                <a:latin typeface="Times New Roman"/>
                <a:cs typeface="Times New Roman"/>
              </a:rPr>
              <a:t>	</a:t>
            </a:r>
            <a:r>
              <a:rPr sz="1950" spc="-50" dirty="0">
                <a:latin typeface="Times New Roman"/>
                <a:cs typeface="Times New Roman"/>
              </a:rPr>
              <a:t>H</a:t>
            </a:r>
            <a:r>
              <a:rPr sz="1950" dirty="0">
                <a:latin typeface="Times New Roman"/>
                <a:cs typeface="Times New Roman"/>
              </a:rPr>
              <a:t>	</a:t>
            </a:r>
            <a:r>
              <a:rPr sz="1950" spc="-50" dirty="0">
                <a:latin typeface="Times New Roman"/>
                <a:cs typeface="Times New Roman"/>
              </a:rPr>
              <a:t>H</a:t>
            </a:r>
            <a:r>
              <a:rPr sz="1950" dirty="0">
                <a:latin typeface="Times New Roman"/>
                <a:cs typeface="Times New Roman"/>
              </a:rPr>
              <a:t>	</a:t>
            </a:r>
            <a:r>
              <a:rPr sz="1950" spc="-50" dirty="0">
                <a:latin typeface="Times New Roman"/>
                <a:cs typeface="Times New Roman"/>
              </a:rPr>
              <a:t>H R</a:t>
            </a:r>
            <a:r>
              <a:rPr sz="1950" dirty="0">
                <a:latin typeface="Times New Roman"/>
                <a:cs typeface="Times New Roman"/>
              </a:rPr>
              <a:t>	</a:t>
            </a:r>
            <a:r>
              <a:rPr sz="1950" spc="-50" dirty="0">
                <a:latin typeface="Times New Roman"/>
                <a:cs typeface="Times New Roman"/>
              </a:rPr>
              <a:t>C</a:t>
            </a:r>
            <a:r>
              <a:rPr sz="1950" dirty="0">
                <a:latin typeface="Times New Roman"/>
                <a:cs typeface="Times New Roman"/>
              </a:rPr>
              <a:t>	</a:t>
            </a:r>
            <a:r>
              <a:rPr sz="1950" spc="-430" dirty="0">
                <a:latin typeface="Times New Roman"/>
                <a:cs typeface="Times New Roman"/>
              </a:rPr>
              <a:t> </a:t>
            </a:r>
            <a:r>
              <a:rPr sz="1950" dirty="0">
                <a:latin typeface="Times New Roman"/>
                <a:cs typeface="Times New Roman"/>
              </a:rPr>
              <a:t>C	</a:t>
            </a:r>
            <a:r>
              <a:rPr sz="1950" spc="-430" dirty="0">
                <a:latin typeface="Times New Roman"/>
                <a:cs typeface="Times New Roman"/>
              </a:rPr>
              <a:t> </a:t>
            </a:r>
            <a:r>
              <a:rPr sz="1950" dirty="0">
                <a:latin typeface="Times New Roman"/>
                <a:cs typeface="Times New Roman"/>
              </a:rPr>
              <a:t>C	</a:t>
            </a:r>
            <a:r>
              <a:rPr sz="1950" spc="-440" dirty="0">
                <a:latin typeface="Times New Roman"/>
                <a:cs typeface="Times New Roman"/>
              </a:rPr>
              <a:t> </a:t>
            </a:r>
            <a:r>
              <a:rPr sz="1950" dirty="0">
                <a:latin typeface="Times New Roman"/>
                <a:cs typeface="Times New Roman"/>
              </a:rPr>
              <a:t>C </a:t>
            </a:r>
            <a:r>
              <a:rPr sz="1950" spc="-50" dirty="0">
                <a:latin typeface="Times New Roman"/>
                <a:cs typeface="Times New Roman"/>
              </a:rPr>
              <a:t>H</a:t>
            </a:r>
            <a:r>
              <a:rPr sz="1950" dirty="0">
                <a:latin typeface="Times New Roman"/>
                <a:cs typeface="Times New Roman"/>
              </a:rPr>
              <a:t>	</a:t>
            </a:r>
            <a:r>
              <a:rPr sz="1950" spc="-465" dirty="0">
                <a:latin typeface="Times New Roman"/>
                <a:cs typeface="Times New Roman"/>
              </a:rPr>
              <a:t> </a:t>
            </a:r>
            <a:r>
              <a:rPr sz="1950" spc="-25" dirty="0">
                <a:latin typeface="Times New Roman"/>
                <a:cs typeface="Times New Roman"/>
              </a:rPr>
              <a:t>X</a:t>
            </a:r>
            <a:r>
              <a:rPr sz="1950" dirty="0">
                <a:latin typeface="Times New Roman"/>
                <a:cs typeface="Times New Roman"/>
              </a:rPr>
              <a:t>	</a:t>
            </a:r>
            <a:r>
              <a:rPr sz="1950" spc="-430" dirty="0">
                <a:latin typeface="Times New Roman"/>
                <a:cs typeface="Times New Roman"/>
              </a:rPr>
              <a:t> </a:t>
            </a:r>
            <a:r>
              <a:rPr sz="1950" dirty="0">
                <a:latin typeface="Times New Roman"/>
                <a:cs typeface="Times New Roman"/>
              </a:rPr>
              <a:t>H	</a:t>
            </a:r>
            <a:r>
              <a:rPr sz="1950" spc="-400" dirty="0">
                <a:latin typeface="Times New Roman"/>
                <a:cs typeface="Times New Roman"/>
              </a:rPr>
              <a:t> </a:t>
            </a:r>
            <a:r>
              <a:rPr sz="1950" dirty="0">
                <a:latin typeface="Times New Roman"/>
                <a:cs typeface="Times New Roman"/>
              </a:rPr>
              <a:t>X</a:t>
            </a:r>
            <a:endParaRPr sz="1950">
              <a:latin typeface="Times New Roman"/>
              <a:cs typeface="Times New Roman"/>
            </a:endParaRPr>
          </a:p>
        </p:txBody>
      </p:sp>
      <p:sp>
        <p:nvSpPr>
          <p:cNvPr id="57" name="object 57"/>
          <p:cNvSpPr/>
          <p:nvPr/>
        </p:nvSpPr>
        <p:spPr>
          <a:xfrm>
            <a:off x="5936017" y="4085555"/>
            <a:ext cx="208915" cy="0"/>
          </a:xfrm>
          <a:custGeom>
            <a:avLst/>
            <a:gdLst/>
            <a:ahLst/>
            <a:cxnLst/>
            <a:rect l="l" t="t" r="r" b="b"/>
            <a:pathLst>
              <a:path w="208914">
                <a:moveTo>
                  <a:pt x="0" y="0"/>
                </a:moveTo>
                <a:lnTo>
                  <a:pt x="208441" y="0"/>
                </a:lnTo>
              </a:path>
            </a:pathLst>
          </a:custGeom>
          <a:ln w="15857">
            <a:solidFill>
              <a:srgbClr val="000000"/>
            </a:solidFill>
          </a:ln>
        </p:spPr>
        <p:txBody>
          <a:bodyPr wrap="square" lIns="0" tIns="0" rIns="0" bIns="0" rtlCol="0"/>
          <a:lstStyle/>
          <a:p>
            <a:endParaRPr/>
          </a:p>
        </p:txBody>
      </p:sp>
      <p:sp>
        <p:nvSpPr>
          <p:cNvPr id="58" name="object 58"/>
          <p:cNvSpPr/>
          <p:nvPr/>
        </p:nvSpPr>
        <p:spPr>
          <a:xfrm>
            <a:off x="6254762" y="3783515"/>
            <a:ext cx="0" cy="184150"/>
          </a:xfrm>
          <a:custGeom>
            <a:avLst/>
            <a:gdLst/>
            <a:ahLst/>
            <a:cxnLst/>
            <a:rect l="l" t="t" r="r" b="b"/>
            <a:pathLst>
              <a:path h="184150">
                <a:moveTo>
                  <a:pt x="0" y="183572"/>
                </a:moveTo>
                <a:lnTo>
                  <a:pt x="0" y="0"/>
                </a:lnTo>
              </a:path>
            </a:pathLst>
          </a:custGeom>
          <a:ln w="15859">
            <a:solidFill>
              <a:srgbClr val="000000"/>
            </a:solidFill>
          </a:ln>
        </p:spPr>
        <p:txBody>
          <a:bodyPr wrap="square" lIns="0" tIns="0" rIns="0" bIns="0" rtlCol="0"/>
          <a:lstStyle/>
          <a:p>
            <a:endParaRPr/>
          </a:p>
        </p:txBody>
      </p:sp>
      <p:sp>
        <p:nvSpPr>
          <p:cNvPr id="59" name="object 59"/>
          <p:cNvSpPr/>
          <p:nvPr/>
        </p:nvSpPr>
        <p:spPr>
          <a:xfrm>
            <a:off x="6254762" y="4203708"/>
            <a:ext cx="0" cy="184150"/>
          </a:xfrm>
          <a:custGeom>
            <a:avLst/>
            <a:gdLst/>
            <a:ahLst/>
            <a:cxnLst/>
            <a:rect l="l" t="t" r="r" b="b"/>
            <a:pathLst>
              <a:path h="184150">
                <a:moveTo>
                  <a:pt x="0" y="0"/>
                </a:moveTo>
                <a:lnTo>
                  <a:pt x="0" y="183781"/>
                </a:lnTo>
              </a:path>
            </a:pathLst>
          </a:custGeom>
          <a:ln w="15859">
            <a:solidFill>
              <a:srgbClr val="000000"/>
            </a:solidFill>
          </a:ln>
        </p:spPr>
        <p:txBody>
          <a:bodyPr wrap="square" lIns="0" tIns="0" rIns="0" bIns="0" rtlCol="0"/>
          <a:lstStyle/>
          <a:p>
            <a:endParaRPr/>
          </a:p>
        </p:txBody>
      </p:sp>
      <p:sp>
        <p:nvSpPr>
          <p:cNvPr id="60" name="object 60"/>
          <p:cNvSpPr/>
          <p:nvPr/>
        </p:nvSpPr>
        <p:spPr>
          <a:xfrm>
            <a:off x="5833474" y="3783515"/>
            <a:ext cx="0" cy="184150"/>
          </a:xfrm>
          <a:custGeom>
            <a:avLst/>
            <a:gdLst/>
            <a:ahLst/>
            <a:cxnLst/>
            <a:rect l="l" t="t" r="r" b="b"/>
            <a:pathLst>
              <a:path h="184150">
                <a:moveTo>
                  <a:pt x="0" y="183572"/>
                </a:moveTo>
                <a:lnTo>
                  <a:pt x="0" y="0"/>
                </a:lnTo>
              </a:path>
            </a:pathLst>
          </a:custGeom>
          <a:ln w="15859">
            <a:solidFill>
              <a:srgbClr val="000000"/>
            </a:solidFill>
          </a:ln>
        </p:spPr>
        <p:txBody>
          <a:bodyPr wrap="square" lIns="0" tIns="0" rIns="0" bIns="0" rtlCol="0"/>
          <a:lstStyle/>
          <a:p>
            <a:endParaRPr/>
          </a:p>
        </p:txBody>
      </p:sp>
      <p:sp>
        <p:nvSpPr>
          <p:cNvPr id="61" name="object 61"/>
          <p:cNvSpPr/>
          <p:nvPr/>
        </p:nvSpPr>
        <p:spPr>
          <a:xfrm>
            <a:off x="5833474" y="4203708"/>
            <a:ext cx="0" cy="184150"/>
          </a:xfrm>
          <a:custGeom>
            <a:avLst/>
            <a:gdLst/>
            <a:ahLst/>
            <a:cxnLst/>
            <a:rect l="l" t="t" r="r" b="b"/>
            <a:pathLst>
              <a:path h="184150">
                <a:moveTo>
                  <a:pt x="0" y="0"/>
                </a:moveTo>
                <a:lnTo>
                  <a:pt x="0" y="183781"/>
                </a:lnTo>
              </a:path>
            </a:pathLst>
          </a:custGeom>
          <a:ln w="15859">
            <a:solidFill>
              <a:srgbClr val="000000"/>
            </a:solidFill>
          </a:ln>
        </p:spPr>
        <p:txBody>
          <a:bodyPr wrap="square" lIns="0" tIns="0" rIns="0" bIns="0" rtlCol="0"/>
          <a:lstStyle/>
          <a:p>
            <a:endParaRPr/>
          </a:p>
        </p:txBody>
      </p:sp>
      <p:sp>
        <p:nvSpPr>
          <p:cNvPr id="62" name="object 62"/>
          <p:cNvSpPr/>
          <p:nvPr/>
        </p:nvSpPr>
        <p:spPr>
          <a:xfrm>
            <a:off x="5523433" y="4085555"/>
            <a:ext cx="200025" cy="0"/>
          </a:xfrm>
          <a:custGeom>
            <a:avLst/>
            <a:gdLst/>
            <a:ahLst/>
            <a:cxnLst/>
            <a:rect l="l" t="t" r="r" b="b"/>
            <a:pathLst>
              <a:path w="200025">
                <a:moveTo>
                  <a:pt x="199739" y="0"/>
                </a:moveTo>
                <a:lnTo>
                  <a:pt x="0" y="0"/>
                </a:lnTo>
              </a:path>
            </a:pathLst>
          </a:custGeom>
          <a:ln w="15857">
            <a:solidFill>
              <a:srgbClr val="000000"/>
            </a:solidFill>
          </a:ln>
        </p:spPr>
        <p:txBody>
          <a:bodyPr wrap="square" lIns="0" tIns="0" rIns="0" bIns="0" rtlCol="0"/>
          <a:lstStyle/>
          <a:p>
            <a:endParaRPr/>
          </a:p>
        </p:txBody>
      </p:sp>
      <p:sp>
        <p:nvSpPr>
          <p:cNvPr id="63" name="object 63"/>
          <p:cNvSpPr/>
          <p:nvPr/>
        </p:nvSpPr>
        <p:spPr>
          <a:xfrm>
            <a:off x="6357305" y="4085555"/>
            <a:ext cx="207645" cy="0"/>
          </a:xfrm>
          <a:custGeom>
            <a:avLst/>
            <a:gdLst/>
            <a:ahLst/>
            <a:cxnLst/>
            <a:rect l="l" t="t" r="r" b="b"/>
            <a:pathLst>
              <a:path w="207645">
                <a:moveTo>
                  <a:pt x="0" y="0"/>
                </a:moveTo>
                <a:lnTo>
                  <a:pt x="207498" y="0"/>
                </a:lnTo>
              </a:path>
            </a:pathLst>
          </a:custGeom>
          <a:ln w="15857">
            <a:solidFill>
              <a:srgbClr val="000000"/>
            </a:solidFill>
          </a:ln>
        </p:spPr>
        <p:txBody>
          <a:bodyPr wrap="square" lIns="0" tIns="0" rIns="0" bIns="0" rtlCol="0"/>
          <a:lstStyle/>
          <a:p>
            <a:endParaRPr/>
          </a:p>
        </p:txBody>
      </p:sp>
      <p:sp>
        <p:nvSpPr>
          <p:cNvPr id="64" name="object 64"/>
          <p:cNvSpPr/>
          <p:nvPr/>
        </p:nvSpPr>
        <p:spPr>
          <a:xfrm>
            <a:off x="6675315" y="3783515"/>
            <a:ext cx="0" cy="184150"/>
          </a:xfrm>
          <a:custGeom>
            <a:avLst/>
            <a:gdLst/>
            <a:ahLst/>
            <a:cxnLst/>
            <a:rect l="l" t="t" r="r" b="b"/>
            <a:pathLst>
              <a:path h="184150">
                <a:moveTo>
                  <a:pt x="0" y="183572"/>
                </a:moveTo>
                <a:lnTo>
                  <a:pt x="0" y="0"/>
                </a:lnTo>
              </a:path>
            </a:pathLst>
          </a:custGeom>
          <a:ln w="15859">
            <a:solidFill>
              <a:srgbClr val="000000"/>
            </a:solidFill>
          </a:ln>
        </p:spPr>
        <p:txBody>
          <a:bodyPr wrap="square" lIns="0" tIns="0" rIns="0" bIns="0" rtlCol="0"/>
          <a:lstStyle/>
          <a:p>
            <a:endParaRPr/>
          </a:p>
        </p:txBody>
      </p:sp>
      <p:sp>
        <p:nvSpPr>
          <p:cNvPr id="65" name="object 65"/>
          <p:cNvSpPr/>
          <p:nvPr/>
        </p:nvSpPr>
        <p:spPr>
          <a:xfrm>
            <a:off x="6675315" y="4203708"/>
            <a:ext cx="0" cy="184150"/>
          </a:xfrm>
          <a:custGeom>
            <a:avLst/>
            <a:gdLst/>
            <a:ahLst/>
            <a:cxnLst/>
            <a:rect l="l" t="t" r="r" b="b"/>
            <a:pathLst>
              <a:path h="184150">
                <a:moveTo>
                  <a:pt x="0" y="0"/>
                </a:moveTo>
                <a:lnTo>
                  <a:pt x="0" y="183781"/>
                </a:lnTo>
              </a:path>
            </a:pathLst>
          </a:custGeom>
          <a:ln w="15859">
            <a:solidFill>
              <a:srgbClr val="000000"/>
            </a:solidFill>
          </a:ln>
        </p:spPr>
        <p:txBody>
          <a:bodyPr wrap="square" lIns="0" tIns="0" rIns="0" bIns="0" rtlCol="0"/>
          <a:lstStyle/>
          <a:p>
            <a:endParaRPr/>
          </a:p>
        </p:txBody>
      </p:sp>
      <p:sp>
        <p:nvSpPr>
          <p:cNvPr id="66" name="object 66"/>
          <p:cNvSpPr/>
          <p:nvPr/>
        </p:nvSpPr>
        <p:spPr>
          <a:xfrm>
            <a:off x="6777859" y="4085555"/>
            <a:ext cx="207645" cy="0"/>
          </a:xfrm>
          <a:custGeom>
            <a:avLst/>
            <a:gdLst/>
            <a:ahLst/>
            <a:cxnLst/>
            <a:rect l="l" t="t" r="r" b="b"/>
            <a:pathLst>
              <a:path w="207645">
                <a:moveTo>
                  <a:pt x="0" y="0"/>
                </a:moveTo>
                <a:lnTo>
                  <a:pt x="207498" y="0"/>
                </a:lnTo>
              </a:path>
            </a:pathLst>
          </a:custGeom>
          <a:ln w="15857">
            <a:solidFill>
              <a:srgbClr val="000000"/>
            </a:solidFill>
          </a:ln>
        </p:spPr>
        <p:txBody>
          <a:bodyPr wrap="square" lIns="0" tIns="0" rIns="0" bIns="0" rtlCol="0"/>
          <a:lstStyle/>
          <a:p>
            <a:endParaRPr/>
          </a:p>
        </p:txBody>
      </p:sp>
      <p:sp>
        <p:nvSpPr>
          <p:cNvPr id="67" name="object 67"/>
          <p:cNvSpPr/>
          <p:nvPr/>
        </p:nvSpPr>
        <p:spPr>
          <a:xfrm>
            <a:off x="7095765" y="3783515"/>
            <a:ext cx="0" cy="184150"/>
          </a:xfrm>
          <a:custGeom>
            <a:avLst/>
            <a:gdLst/>
            <a:ahLst/>
            <a:cxnLst/>
            <a:rect l="l" t="t" r="r" b="b"/>
            <a:pathLst>
              <a:path h="184150">
                <a:moveTo>
                  <a:pt x="0" y="183572"/>
                </a:moveTo>
                <a:lnTo>
                  <a:pt x="0" y="0"/>
                </a:lnTo>
              </a:path>
            </a:pathLst>
          </a:custGeom>
          <a:ln w="15859">
            <a:solidFill>
              <a:srgbClr val="000000"/>
            </a:solidFill>
          </a:ln>
        </p:spPr>
        <p:txBody>
          <a:bodyPr wrap="square" lIns="0" tIns="0" rIns="0" bIns="0" rtlCol="0"/>
          <a:lstStyle/>
          <a:p>
            <a:endParaRPr/>
          </a:p>
        </p:txBody>
      </p:sp>
      <p:sp>
        <p:nvSpPr>
          <p:cNvPr id="68" name="object 68"/>
          <p:cNvSpPr/>
          <p:nvPr/>
        </p:nvSpPr>
        <p:spPr>
          <a:xfrm>
            <a:off x="7095765" y="4203708"/>
            <a:ext cx="0" cy="184150"/>
          </a:xfrm>
          <a:custGeom>
            <a:avLst/>
            <a:gdLst/>
            <a:ahLst/>
            <a:cxnLst/>
            <a:rect l="l" t="t" r="r" b="b"/>
            <a:pathLst>
              <a:path h="184150">
                <a:moveTo>
                  <a:pt x="0" y="0"/>
                </a:moveTo>
                <a:lnTo>
                  <a:pt x="0" y="183781"/>
                </a:lnTo>
              </a:path>
            </a:pathLst>
          </a:custGeom>
          <a:ln w="15859">
            <a:solidFill>
              <a:srgbClr val="000000"/>
            </a:solidFill>
          </a:ln>
        </p:spPr>
        <p:txBody>
          <a:bodyPr wrap="square" lIns="0" tIns="0" rIns="0" bIns="0" rtlCol="0"/>
          <a:lstStyle/>
          <a:p>
            <a:endParaRPr/>
          </a:p>
        </p:txBody>
      </p:sp>
      <p:sp>
        <p:nvSpPr>
          <p:cNvPr id="69" name="object 69"/>
          <p:cNvSpPr txBox="1"/>
          <p:nvPr/>
        </p:nvSpPr>
        <p:spPr>
          <a:xfrm>
            <a:off x="3528332" y="2704042"/>
            <a:ext cx="177165" cy="239395"/>
          </a:xfrm>
          <a:prstGeom prst="rect">
            <a:avLst/>
          </a:prstGeom>
        </p:spPr>
        <p:txBody>
          <a:bodyPr vert="horz" wrap="square" lIns="0" tIns="12700" rIns="0" bIns="0" rtlCol="0">
            <a:spAutoFit/>
          </a:bodyPr>
          <a:lstStyle/>
          <a:p>
            <a:pPr marL="12700">
              <a:lnSpc>
                <a:spcPct val="100000"/>
              </a:lnSpc>
              <a:spcBef>
                <a:spcPts val="100"/>
              </a:spcBef>
            </a:pPr>
            <a:r>
              <a:rPr sz="1400" spc="-25" dirty="0">
                <a:latin typeface="Times New Roman"/>
                <a:cs typeface="Times New Roman"/>
              </a:rPr>
              <a:t>R'</a:t>
            </a:r>
            <a:endParaRPr sz="1400">
              <a:latin typeface="Times New Roman"/>
              <a:cs typeface="Times New Roman"/>
            </a:endParaRPr>
          </a:p>
        </p:txBody>
      </p:sp>
      <p:grpSp>
        <p:nvGrpSpPr>
          <p:cNvPr id="70" name="object 70"/>
          <p:cNvGrpSpPr/>
          <p:nvPr/>
        </p:nvGrpSpPr>
        <p:grpSpPr>
          <a:xfrm>
            <a:off x="7207888" y="4010634"/>
            <a:ext cx="45085" cy="45085"/>
            <a:chOff x="7207888" y="4010634"/>
            <a:chExt cx="45085" cy="45085"/>
          </a:xfrm>
        </p:grpSpPr>
        <p:sp>
          <p:nvSpPr>
            <p:cNvPr id="71" name="object 71"/>
            <p:cNvSpPr/>
            <p:nvPr/>
          </p:nvSpPr>
          <p:spPr>
            <a:xfrm>
              <a:off x="7215818" y="4018563"/>
              <a:ext cx="29209" cy="29209"/>
            </a:xfrm>
            <a:custGeom>
              <a:avLst/>
              <a:gdLst/>
              <a:ahLst/>
              <a:cxnLst/>
              <a:rect l="l" t="t" r="r" b="b"/>
              <a:pathLst>
                <a:path w="29209" h="29210">
                  <a:moveTo>
                    <a:pt x="21913" y="0"/>
                  </a:moveTo>
                  <a:lnTo>
                    <a:pt x="6081" y="0"/>
                  </a:lnTo>
                  <a:lnTo>
                    <a:pt x="0" y="6395"/>
                  </a:lnTo>
                  <a:lnTo>
                    <a:pt x="0" y="14048"/>
                  </a:lnTo>
                  <a:lnTo>
                    <a:pt x="0" y="21911"/>
                  </a:lnTo>
                  <a:lnTo>
                    <a:pt x="6081" y="29145"/>
                  </a:lnTo>
                  <a:lnTo>
                    <a:pt x="21913" y="29145"/>
                  </a:lnTo>
                  <a:lnTo>
                    <a:pt x="29148" y="21911"/>
                  </a:lnTo>
                  <a:lnTo>
                    <a:pt x="29148" y="6395"/>
                  </a:lnTo>
                  <a:lnTo>
                    <a:pt x="21913" y="0"/>
                  </a:lnTo>
                  <a:close/>
                </a:path>
              </a:pathLst>
            </a:custGeom>
            <a:solidFill>
              <a:srgbClr val="000000"/>
            </a:solidFill>
          </p:spPr>
          <p:txBody>
            <a:bodyPr wrap="square" lIns="0" tIns="0" rIns="0" bIns="0" rtlCol="0"/>
            <a:lstStyle/>
            <a:p>
              <a:endParaRPr/>
            </a:p>
          </p:txBody>
        </p:sp>
        <p:sp>
          <p:nvSpPr>
            <p:cNvPr id="72" name="object 72"/>
            <p:cNvSpPr/>
            <p:nvPr/>
          </p:nvSpPr>
          <p:spPr>
            <a:xfrm>
              <a:off x="7215818" y="4018563"/>
              <a:ext cx="29209" cy="29209"/>
            </a:xfrm>
            <a:custGeom>
              <a:avLst/>
              <a:gdLst/>
              <a:ahLst/>
              <a:cxnLst/>
              <a:rect l="l" t="t" r="r" b="b"/>
              <a:pathLst>
                <a:path w="29209" h="29210">
                  <a:moveTo>
                    <a:pt x="0" y="14048"/>
                  </a:moveTo>
                  <a:lnTo>
                    <a:pt x="0" y="21911"/>
                  </a:lnTo>
                  <a:lnTo>
                    <a:pt x="6081" y="29145"/>
                  </a:lnTo>
                  <a:lnTo>
                    <a:pt x="14049" y="29145"/>
                  </a:lnTo>
                  <a:lnTo>
                    <a:pt x="21913" y="29145"/>
                  </a:lnTo>
                  <a:lnTo>
                    <a:pt x="29148" y="21911"/>
                  </a:lnTo>
                  <a:lnTo>
                    <a:pt x="29148" y="14048"/>
                  </a:lnTo>
                  <a:lnTo>
                    <a:pt x="29148" y="6395"/>
                  </a:lnTo>
                  <a:lnTo>
                    <a:pt x="21913" y="0"/>
                  </a:lnTo>
                  <a:lnTo>
                    <a:pt x="14049" y="0"/>
                  </a:lnTo>
                  <a:lnTo>
                    <a:pt x="6081" y="0"/>
                  </a:lnTo>
                  <a:lnTo>
                    <a:pt x="0" y="6395"/>
                  </a:lnTo>
                  <a:lnTo>
                    <a:pt x="0" y="14048"/>
                  </a:lnTo>
                  <a:close/>
                </a:path>
              </a:pathLst>
            </a:custGeom>
            <a:ln w="15858">
              <a:solidFill>
                <a:srgbClr val="000000"/>
              </a:solidFill>
            </a:ln>
          </p:spPr>
          <p:txBody>
            <a:bodyPr wrap="square" lIns="0" tIns="0" rIns="0" bIns="0" rtlCol="0"/>
            <a:lstStyle/>
            <a:p>
              <a:endParaRPr/>
            </a:p>
          </p:txBody>
        </p:sp>
      </p:grpSp>
      <p:sp>
        <p:nvSpPr>
          <p:cNvPr id="73" name="object 73"/>
          <p:cNvSpPr txBox="1"/>
          <p:nvPr/>
        </p:nvSpPr>
        <p:spPr>
          <a:xfrm>
            <a:off x="1542851" y="4825553"/>
            <a:ext cx="2643341" cy="386644"/>
          </a:xfrm>
          <a:prstGeom prst="rect">
            <a:avLst/>
          </a:prstGeom>
        </p:spPr>
        <p:txBody>
          <a:bodyPr vert="horz" wrap="square" lIns="0" tIns="17145" rIns="0" bIns="0" rtlCol="0">
            <a:spAutoFit/>
          </a:bodyPr>
          <a:lstStyle/>
          <a:p>
            <a:pPr marL="12700">
              <a:lnSpc>
                <a:spcPct val="100000"/>
              </a:lnSpc>
              <a:spcBef>
                <a:spcPts val="135"/>
              </a:spcBef>
            </a:pPr>
            <a:r>
              <a:rPr sz="2400" dirty="0">
                <a:latin typeface="Times New Roman"/>
                <a:cs typeface="Times New Roman"/>
              </a:rPr>
              <a:t>addizione</a:t>
            </a:r>
            <a:r>
              <a:rPr sz="2400" spc="50" dirty="0">
                <a:latin typeface="Times New Roman"/>
                <a:cs typeface="Times New Roman"/>
              </a:rPr>
              <a:t> </a:t>
            </a:r>
            <a:r>
              <a:rPr sz="2400" spc="-10" dirty="0">
                <a:latin typeface="Times New Roman"/>
                <a:cs typeface="Times New Roman"/>
              </a:rPr>
              <a:t>radicalica</a:t>
            </a:r>
            <a:endParaRPr sz="2400" dirty="0">
              <a:latin typeface="Times New Roman"/>
              <a:cs typeface="Times New Roman"/>
            </a:endParaRPr>
          </a:p>
        </p:txBody>
      </p:sp>
      <p:sp>
        <p:nvSpPr>
          <p:cNvPr id="74" name="object 74"/>
          <p:cNvSpPr txBox="1"/>
          <p:nvPr/>
        </p:nvSpPr>
        <p:spPr>
          <a:xfrm>
            <a:off x="5136933" y="4875663"/>
            <a:ext cx="2648387" cy="607218"/>
          </a:xfrm>
          <a:prstGeom prst="rect">
            <a:avLst/>
          </a:prstGeom>
        </p:spPr>
        <p:txBody>
          <a:bodyPr vert="horz" wrap="square" lIns="0" tIns="17145" rIns="0" bIns="0" rtlCol="0">
            <a:spAutoFit/>
          </a:bodyPr>
          <a:lstStyle/>
          <a:p>
            <a:pPr algn="ctr">
              <a:lnSpc>
                <a:spcPts val="2270"/>
              </a:lnSpc>
              <a:spcBef>
                <a:spcPts val="135"/>
              </a:spcBef>
            </a:pPr>
            <a:r>
              <a:rPr sz="2400" dirty="0" err="1">
                <a:latin typeface="Times New Roman"/>
                <a:cs typeface="Times New Roman"/>
              </a:rPr>
              <a:t>addizione</a:t>
            </a:r>
            <a:r>
              <a:rPr sz="2400" spc="35" dirty="0">
                <a:latin typeface="Times New Roman"/>
                <a:cs typeface="Times New Roman"/>
              </a:rPr>
              <a:t> </a:t>
            </a:r>
            <a:r>
              <a:rPr sz="2400" spc="-10" dirty="0" err="1">
                <a:latin typeface="Times New Roman"/>
                <a:cs typeface="Times New Roman"/>
              </a:rPr>
              <a:t>radicalica</a:t>
            </a:r>
            <a:endParaRPr sz="2400" dirty="0">
              <a:latin typeface="Times New Roman"/>
              <a:cs typeface="Times New Roman"/>
            </a:endParaRPr>
          </a:p>
          <a:p>
            <a:pPr marR="54610" algn="ctr">
              <a:lnSpc>
                <a:spcPts val="2270"/>
              </a:lnSpc>
            </a:pPr>
            <a:r>
              <a:rPr sz="2400" b="1" dirty="0">
                <a:latin typeface="Times New Roman"/>
                <a:cs typeface="Times New Roman"/>
              </a:rPr>
              <a:t>a</a:t>
            </a:r>
            <a:r>
              <a:rPr sz="2400" b="1" spc="10" dirty="0">
                <a:latin typeface="Times New Roman"/>
                <a:cs typeface="Times New Roman"/>
              </a:rPr>
              <a:t> </a:t>
            </a:r>
            <a:r>
              <a:rPr sz="2400" b="1" spc="-10" dirty="0">
                <a:latin typeface="Times New Roman"/>
                <a:cs typeface="Times New Roman"/>
              </a:rPr>
              <a:t>catena</a:t>
            </a:r>
            <a:endParaRPr sz="2400" dirty="0">
              <a:latin typeface="Times New Roman"/>
              <a:cs typeface="Times New Roman"/>
            </a:endParaRPr>
          </a:p>
        </p:txBody>
      </p:sp>
      <p:sp>
        <p:nvSpPr>
          <p:cNvPr id="75" name="object 75"/>
          <p:cNvSpPr txBox="1">
            <a:spLocks noGrp="1"/>
          </p:cNvSpPr>
          <p:nvPr>
            <p:ph type="title"/>
          </p:nvPr>
        </p:nvSpPr>
        <p:spPr>
          <a:prstGeom prst="rect">
            <a:avLst/>
          </a:prstGeom>
        </p:spPr>
        <p:txBody>
          <a:bodyPr vert="horz" wrap="square" lIns="0" tIns="358013" rIns="0" bIns="0" rtlCol="0">
            <a:spAutoFit/>
          </a:bodyPr>
          <a:lstStyle/>
          <a:p>
            <a:pPr marL="3086100">
              <a:lnSpc>
                <a:spcPct val="100000"/>
              </a:lnSpc>
              <a:spcBef>
                <a:spcPts val="105"/>
              </a:spcBef>
            </a:pPr>
            <a:r>
              <a:rPr sz="3200" spc="-10" dirty="0">
                <a:latin typeface="Calibri"/>
                <a:cs typeface="Calibri"/>
              </a:rPr>
              <a:t>propagazione</a:t>
            </a:r>
            <a:endParaRPr sz="320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27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63</a:t>
            </a:r>
            <a:endParaRPr sz="1200">
              <a:latin typeface="Calibri"/>
              <a:cs typeface="Calibri"/>
            </a:endParaRPr>
          </a:p>
        </p:txBody>
      </p:sp>
      <p:sp>
        <p:nvSpPr>
          <p:cNvPr id="3" name="object 3"/>
          <p:cNvSpPr txBox="1"/>
          <p:nvPr/>
        </p:nvSpPr>
        <p:spPr>
          <a:xfrm>
            <a:off x="3024347" y="1454518"/>
            <a:ext cx="1112520" cy="1443990"/>
          </a:xfrm>
          <a:prstGeom prst="rect">
            <a:avLst/>
          </a:prstGeom>
        </p:spPr>
        <p:txBody>
          <a:bodyPr vert="horz" wrap="square" lIns="0" tIns="149225" rIns="0" bIns="0" rtlCol="0">
            <a:spAutoFit/>
          </a:bodyPr>
          <a:lstStyle/>
          <a:p>
            <a:pPr marR="34290" algn="r">
              <a:lnSpc>
                <a:spcPct val="100000"/>
              </a:lnSpc>
              <a:spcBef>
                <a:spcPts val="1175"/>
              </a:spcBef>
            </a:pPr>
            <a:r>
              <a:rPr sz="2200" spc="25" dirty="0">
                <a:latin typeface="Times New Roman"/>
                <a:cs typeface="Times New Roman"/>
              </a:rPr>
              <a:t>H</a:t>
            </a:r>
            <a:endParaRPr sz="2200">
              <a:latin typeface="Times New Roman"/>
              <a:cs typeface="Times New Roman"/>
            </a:endParaRPr>
          </a:p>
          <a:p>
            <a:pPr marL="868680" marR="30480" indent="-818515" algn="r">
              <a:lnSpc>
                <a:spcPts val="3720"/>
              </a:lnSpc>
              <a:spcBef>
                <a:spcPts val="110"/>
              </a:spcBef>
              <a:tabLst>
                <a:tab pos="873125" algn="l"/>
              </a:tabLst>
            </a:pPr>
            <a:r>
              <a:rPr sz="2200" spc="-25" dirty="0">
                <a:latin typeface="Times New Roman"/>
                <a:cs typeface="Times New Roman"/>
              </a:rPr>
              <a:t>CH</a:t>
            </a:r>
            <a:r>
              <a:rPr sz="2475" spc="-37" baseline="-16835" dirty="0">
                <a:latin typeface="Times New Roman"/>
                <a:cs typeface="Times New Roman"/>
              </a:rPr>
              <a:t>2</a:t>
            </a:r>
            <a:r>
              <a:rPr sz="2475" baseline="-16835" dirty="0">
                <a:latin typeface="Times New Roman"/>
                <a:cs typeface="Times New Roman"/>
              </a:rPr>
              <a:t>		</a:t>
            </a:r>
            <a:r>
              <a:rPr sz="2200" spc="-50" dirty="0">
                <a:latin typeface="Times New Roman"/>
                <a:cs typeface="Times New Roman"/>
              </a:rPr>
              <a:t>C X</a:t>
            </a:r>
            <a:endParaRPr sz="2200">
              <a:latin typeface="Times New Roman"/>
              <a:cs typeface="Times New Roman"/>
            </a:endParaRPr>
          </a:p>
        </p:txBody>
      </p:sp>
      <p:sp>
        <p:nvSpPr>
          <p:cNvPr id="4" name="object 4"/>
          <p:cNvSpPr/>
          <p:nvPr/>
        </p:nvSpPr>
        <p:spPr>
          <a:xfrm>
            <a:off x="3593307" y="2258471"/>
            <a:ext cx="274320" cy="0"/>
          </a:xfrm>
          <a:custGeom>
            <a:avLst/>
            <a:gdLst/>
            <a:ahLst/>
            <a:cxnLst/>
            <a:rect l="l" t="t" r="r" b="b"/>
            <a:pathLst>
              <a:path w="274320">
                <a:moveTo>
                  <a:pt x="0" y="0"/>
                </a:moveTo>
                <a:lnTo>
                  <a:pt x="273764" y="0"/>
                </a:lnTo>
              </a:path>
            </a:pathLst>
          </a:custGeom>
          <a:ln w="17807">
            <a:solidFill>
              <a:srgbClr val="000000"/>
            </a:solidFill>
          </a:ln>
        </p:spPr>
        <p:txBody>
          <a:bodyPr wrap="square" lIns="0" tIns="0" rIns="0" bIns="0" rtlCol="0"/>
          <a:lstStyle/>
          <a:p>
            <a:endParaRPr/>
          </a:p>
        </p:txBody>
      </p:sp>
      <p:sp>
        <p:nvSpPr>
          <p:cNvPr id="5" name="object 5"/>
          <p:cNvSpPr/>
          <p:nvPr/>
        </p:nvSpPr>
        <p:spPr>
          <a:xfrm>
            <a:off x="3991038" y="1918704"/>
            <a:ext cx="0" cy="207010"/>
          </a:xfrm>
          <a:custGeom>
            <a:avLst/>
            <a:gdLst/>
            <a:ahLst/>
            <a:cxnLst/>
            <a:rect l="l" t="t" r="r" b="b"/>
            <a:pathLst>
              <a:path h="207010">
                <a:moveTo>
                  <a:pt x="0" y="206497"/>
                </a:moveTo>
                <a:lnTo>
                  <a:pt x="0" y="0"/>
                </a:lnTo>
              </a:path>
            </a:pathLst>
          </a:custGeom>
          <a:ln w="17841">
            <a:solidFill>
              <a:srgbClr val="000000"/>
            </a:solidFill>
          </a:ln>
        </p:spPr>
        <p:txBody>
          <a:bodyPr wrap="square" lIns="0" tIns="0" rIns="0" bIns="0" rtlCol="0"/>
          <a:lstStyle/>
          <a:p>
            <a:endParaRPr/>
          </a:p>
        </p:txBody>
      </p:sp>
      <p:sp>
        <p:nvSpPr>
          <p:cNvPr id="6" name="object 6"/>
          <p:cNvSpPr/>
          <p:nvPr/>
        </p:nvSpPr>
        <p:spPr>
          <a:xfrm>
            <a:off x="3991038" y="2391387"/>
            <a:ext cx="0" cy="207010"/>
          </a:xfrm>
          <a:custGeom>
            <a:avLst/>
            <a:gdLst/>
            <a:ahLst/>
            <a:cxnLst/>
            <a:rect l="l" t="t" r="r" b="b"/>
            <a:pathLst>
              <a:path h="207010">
                <a:moveTo>
                  <a:pt x="0" y="0"/>
                </a:moveTo>
                <a:lnTo>
                  <a:pt x="0" y="206732"/>
                </a:lnTo>
              </a:path>
            </a:pathLst>
          </a:custGeom>
          <a:ln w="17841">
            <a:solidFill>
              <a:srgbClr val="000000"/>
            </a:solidFill>
          </a:ln>
        </p:spPr>
        <p:txBody>
          <a:bodyPr wrap="square" lIns="0" tIns="0" rIns="0" bIns="0" rtlCol="0"/>
          <a:lstStyle/>
          <a:p>
            <a:endParaRPr/>
          </a:p>
        </p:txBody>
      </p:sp>
      <p:sp>
        <p:nvSpPr>
          <p:cNvPr id="7" name="object 7"/>
          <p:cNvSpPr/>
          <p:nvPr/>
        </p:nvSpPr>
        <p:spPr>
          <a:xfrm>
            <a:off x="2695817" y="2228332"/>
            <a:ext cx="348615" cy="60325"/>
          </a:xfrm>
          <a:custGeom>
            <a:avLst/>
            <a:gdLst/>
            <a:ahLst/>
            <a:cxnLst/>
            <a:rect l="l" t="t" r="r" b="b"/>
            <a:pathLst>
              <a:path w="348614" h="60325">
                <a:moveTo>
                  <a:pt x="348191" y="30138"/>
                </a:moveTo>
                <a:lnTo>
                  <a:pt x="345596" y="22957"/>
                </a:lnTo>
                <a:lnTo>
                  <a:pt x="343001" y="16599"/>
                </a:lnTo>
                <a:lnTo>
                  <a:pt x="340996" y="11419"/>
                </a:lnTo>
                <a:lnTo>
                  <a:pt x="338401" y="8005"/>
                </a:lnTo>
                <a:lnTo>
                  <a:pt x="336750" y="4238"/>
                </a:lnTo>
                <a:lnTo>
                  <a:pt x="334981" y="1648"/>
                </a:lnTo>
                <a:lnTo>
                  <a:pt x="333211" y="824"/>
                </a:lnTo>
                <a:lnTo>
                  <a:pt x="331560" y="0"/>
                </a:lnTo>
                <a:lnTo>
                  <a:pt x="329555" y="824"/>
                </a:lnTo>
                <a:lnTo>
                  <a:pt x="327786" y="1648"/>
                </a:lnTo>
                <a:lnTo>
                  <a:pt x="325191" y="4238"/>
                </a:lnTo>
                <a:lnTo>
                  <a:pt x="323421" y="8005"/>
                </a:lnTo>
                <a:lnTo>
                  <a:pt x="321770" y="11419"/>
                </a:lnTo>
                <a:lnTo>
                  <a:pt x="318821" y="16599"/>
                </a:lnTo>
                <a:lnTo>
                  <a:pt x="316226" y="22957"/>
                </a:lnTo>
                <a:lnTo>
                  <a:pt x="313631" y="30138"/>
                </a:lnTo>
                <a:lnTo>
                  <a:pt x="311037" y="36967"/>
                </a:lnTo>
                <a:lnTo>
                  <a:pt x="308560" y="43324"/>
                </a:lnTo>
                <a:lnTo>
                  <a:pt x="305611" y="48739"/>
                </a:lnTo>
                <a:lnTo>
                  <a:pt x="303959" y="52271"/>
                </a:lnTo>
                <a:lnTo>
                  <a:pt x="302190" y="55685"/>
                </a:lnTo>
                <a:lnTo>
                  <a:pt x="299595" y="58511"/>
                </a:lnTo>
                <a:lnTo>
                  <a:pt x="297826" y="59453"/>
                </a:lnTo>
                <a:lnTo>
                  <a:pt x="295821" y="60277"/>
                </a:lnTo>
                <a:lnTo>
                  <a:pt x="294170" y="59453"/>
                </a:lnTo>
                <a:lnTo>
                  <a:pt x="292400" y="58511"/>
                </a:lnTo>
                <a:lnTo>
                  <a:pt x="290631" y="55685"/>
                </a:lnTo>
                <a:lnTo>
                  <a:pt x="288980" y="52271"/>
                </a:lnTo>
                <a:lnTo>
                  <a:pt x="286385" y="48739"/>
                </a:lnTo>
                <a:lnTo>
                  <a:pt x="284380" y="43324"/>
                </a:lnTo>
                <a:lnTo>
                  <a:pt x="281785" y="36967"/>
                </a:lnTo>
                <a:lnTo>
                  <a:pt x="279190" y="30138"/>
                </a:lnTo>
                <a:lnTo>
                  <a:pt x="276595" y="22957"/>
                </a:lnTo>
                <a:lnTo>
                  <a:pt x="273646" y="16599"/>
                </a:lnTo>
                <a:lnTo>
                  <a:pt x="271051" y="11419"/>
                </a:lnTo>
                <a:lnTo>
                  <a:pt x="269400" y="8005"/>
                </a:lnTo>
                <a:lnTo>
                  <a:pt x="266805" y="4238"/>
                </a:lnTo>
                <a:lnTo>
                  <a:pt x="265036" y="1648"/>
                </a:lnTo>
                <a:lnTo>
                  <a:pt x="263384" y="824"/>
                </a:lnTo>
                <a:lnTo>
                  <a:pt x="261261" y="0"/>
                </a:lnTo>
                <a:lnTo>
                  <a:pt x="259610" y="824"/>
                </a:lnTo>
                <a:lnTo>
                  <a:pt x="257841" y="1648"/>
                </a:lnTo>
                <a:lnTo>
                  <a:pt x="256189" y="4238"/>
                </a:lnTo>
                <a:lnTo>
                  <a:pt x="253594" y="8005"/>
                </a:lnTo>
                <a:lnTo>
                  <a:pt x="251471" y="11419"/>
                </a:lnTo>
                <a:lnTo>
                  <a:pt x="248994" y="16599"/>
                </a:lnTo>
                <a:lnTo>
                  <a:pt x="246399" y="22957"/>
                </a:lnTo>
                <a:lnTo>
                  <a:pt x="243804" y="30138"/>
                </a:lnTo>
                <a:lnTo>
                  <a:pt x="241209" y="36967"/>
                </a:lnTo>
                <a:lnTo>
                  <a:pt x="238261" y="43324"/>
                </a:lnTo>
                <a:lnTo>
                  <a:pt x="236609" y="48739"/>
                </a:lnTo>
                <a:lnTo>
                  <a:pt x="234014" y="52271"/>
                </a:lnTo>
                <a:lnTo>
                  <a:pt x="232245" y="55685"/>
                </a:lnTo>
                <a:lnTo>
                  <a:pt x="230476" y="58511"/>
                </a:lnTo>
                <a:lnTo>
                  <a:pt x="228471" y="59453"/>
                </a:lnTo>
                <a:lnTo>
                  <a:pt x="226819" y="60277"/>
                </a:lnTo>
                <a:lnTo>
                  <a:pt x="225050" y="59453"/>
                </a:lnTo>
                <a:lnTo>
                  <a:pt x="223281" y="58511"/>
                </a:lnTo>
                <a:lnTo>
                  <a:pt x="220686" y="55685"/>
                </a:lnTo>
                <a:lnTo>
                  <a:pt x="219035" y="52271"/>
                </a:lnTo>
                <a:lnTo>
                  <a:pt x="217030" y="48739"/>
                </a:lnTo>
                <a:lnTo>
                  <a:pt x="214435" y="43324"/>
                </a:lnTo>
                <a:lnTo>
                  <a:pt x="211840" y="36967"/>
                </a:lnTo>
                <a:lnTo>
                  <a:pt x="209245" y="30138"/>
                </a:lnTo>
                <a:lnTo>
                  <a:pt x="206296" y="22957"/>
                </a:lnTo>
                <a:lnTo>
                  <a:pt x="203819" y="16599"/>
                </a:lnTo>
                <a:lnTo>
                  <a:pt x="201224" y="11419"/>
                </a:lnTo>
                <a:lnTo>
                  <a:pt x="199455" y="8005"/>
                </a:lnTo>
                <a:lnTo>
                  <a:pt x="197686" y="4238"/>
                </a:lnTo>
                <a:lnTo>
                  <a:pt x="194855" y="1648"/>
                </a:lnTo>
                <a:lnTo>
                  <a:pt x="193085" y="824"/>
                </a:lnTo>
                <a:lnTo>
                  <a:pt x="191434" y="0"/>
                </a:lnTo>
                <a:lnTo>
                  <a:pt x="189665" y="824"/>
                </a:lnTo>
                <a:lnTo>
                  <a:pt x="187896" y="1648"/>
                </a:lnTo>
                <a:lnTo>
                  <a:pt x="186244" y="4238"/>
                </a:lnTo>
                <a:lnTo>
                  <a:pt x="184475" y="8005"/>
                </a:lnTo>
                <a:lnTo>
                  <a:pt x="181644" y="11419"/>
                </a:lnTo>
                <a:lnTo>
                  <a:pt x="179875" y="16599"/>
                </a:lnTo>
                <a:lnTo>
                  <a:pt x="177280" y="22957"/>
                </a:lnTo>
                <a:lnTo>
                  <a:pt x="174685" y="30138"/>
                </a:lnTo>
                <a:lnTo>
                  <a:pt x="171854" y="36967"/>
                </a:lnTo>
                <a:lnTo>
                  <a:pt x="169259" y="43324"/>
                </a:lnTo>
                <a:lnTo>
                  <a:pt x="166664" y="48739"/>
                </a:lnTo>
                <a:lnTo>
                  <a:pt x="164895" y="52271"/>
                </a:lnTo>
                <a:lnTo>
                  <a:pt x="162300" y="55685"/>
                </a:lnTo>
                <a:lnTo>
                  <a:pt x="160295" y="58511"/>
                </a:lnTo>
                <a:lnTo>
                  <a:pt x="158526" y="59453"/>
                </a:lnTo>
                <a:lnTo>
                  <a:pt x="156874" y="60277"/>
                </a:lnTo>
                <a:lnTo>
                  <a:pt x="155105" y="59453"/>
                </a:lnTo>
                <a:lnTo>
                  <a:pt x="153454" y="58511"/>
                </a:lnTo>
                <a:lnTo>
                  <a:pt x="151685" y="55685"/>
                </a:lnTo>
                <a:lnTo>
                  <a:pt x="148854" y="52271"/>
                </a:lnTo>
                <a:lnTo>
                  <a:pt x="147085" y="48739"/>
                </a:lnTo>
                <a:lnTo>
                  <a:pt x="144490" y="43324"/>
                </a:lnTo>
                <a:lnTo>
                  <a:pt x="141895" y="36967"/>
                </a:lnTo>
                <a:lnTo>
                  <a:pt x="139064" y="30138"/>
                </a:lnTo>
                <a:lnTo>
                  <a:pt x="136469" y="22957"/>
                </a:lnTo>
                <a:lnTo>
                  <a:pt x="133874" y="16599"/>
                </a:lnTo>
                <a:lnTo>
                  <a:pt x="132105" y="11419"/>
                </a:lnTo>
                <a:lnTo>
                  <a:pt x="129510" y="8005"/>
                </a:lnTo>
                <a:lnTo>
                  <a:pt x="127505" y="4238"/>
                </a:lnTo>
                <a:lnTo>
                  <a:pt x="125735" y="1648"/>
                </a:lnTo>
                <a:lnTo>
                  <a:pt x="124084" y="824"/>
                </a:lnTo>
                <a:lnTo>
                  <a:pt x="122315" y="0"/>
                </a:lnTo>
                <a:lnTo>
                  <a:pt x="120546" y="824"/>
                </a:lnTo>
                <a:lnTo>
                  <a:pt x="118894" y="1648"/>
                </a:lnTo>
                <a:lnTo>
                  <a:pt x="115945" y="4238"/>
                </a:lnTo>
                <a:lnTo>
                  <a:pt x="114294" y="8005"/>
                </a:lnTo>
                <a:lnTo>
                  <a:pt x="112525" y="11419"/>
                </a:lnTo>
                <a:lnTo>
                  <a:pt x="109930" y="16599"/>
                </a:lnTo>
                <a:lnTo>
                  <a:pt x="107335" y="22957"/>
                </a:lnTo>
                <a:lnTo>
                  <a:pt x="104504" y="30138"/>
                </a:lnTo>
                <a:lnTo>
                  <a:pt x="101909" y="36967"/>
                </a:lnTo>
                <a:lnTo>
                  <a:pt x="99314" y="43324"/>
                </a:lnTo>
                <a:lnTo>
                  <a:pt x="86929" y="60277"/>
                </a:lnTo>
                <a:lnTo>
                  <a:pt x="85160" y="59453"/>
                </a:lnTo>
                <a:lnTo>
                  <a:pt x="83509" y="58511"/>
                </a:lnTo>
                <a:lnTo>
                  <a:pt x="81504" y="55685"/>
                </a:lnTo>
                <a:lnTo>
                  <a:pt x="79734" y="52271"/>
                </a:lnTo>
                <a:lnTo>
                  <a:pt x="77140" y="48739"/>
                </a:lnTo>
                <a:lnTo>
                  <a:pt x="75370" y="43324"/>
                </a:lnTo>
                <a:lnTo>
                  <a:pt x="72775" y="36967"/>
                </a:lnTo>
                <a:lnTo>
                  <a:pt x="69944" y="30138"/>
                </a:lnTo>
                <a:lnTo>
                  <a:pt x="67350" y="22957"/>
                </a:lnTo>
                <a:lnTo>
                  <a:pt x="64755" y="16599"/>
                </a:lnTo>
                <a:lnTo>
                  <a:pt x="62160" y="11419"/>
                </a:lnTo>
                <a:lnTo>
                  <a:pt x="60155" y="8005"/>
                </a:lnTo>
                <a:lnTo>
                  <a:pt x="57560" y="4238"/>
                </a:lnTo>
                <a:lnTo>
                  <a:pt x="55908" y="1648"/>
                </a:lnTo>
                <a:lnTo>
                  <a:pt x="54139" y="824"/>
                </a:lnTo>
                <a:lnTo>
                  <a:pt x="52370" y="0"/>
                </a:lnTo>
                <a:lnTo>
                  <a:pt x="50718" y="824"/>
                </a:lnTo>
                <a:lnTo>
                  <a:pt x="48713" y="1648"/>
                </a:lnTo>
                <a:lnTo>
                  <a:pt x="46944" y="4238"/>
                </a:lnTo>
                <a:lnTo>
                  <a:pt x="44349" y="8005"/>
                </a:lnTo>
                <a:lnTo>
                  <a:pt x="42580" y="11419"/>
                </a:lnTo>
                <a:lnTo>
                  <a:pt x="39985" y="16599"/>
                </a:lnTo>
                <a:lnTo>
                  <a:pt x="37154" y="22957"/>
                </a:lnTo>
                <a:lnTo>
                  <a:pt x="34559" y="30138"/>
                </a:lnTo>
                <a:lnTo>
                  <a:pt x="31964" y="36967"/>
                </a:lnTo>
                <a:lnTo>
                  <a:pt x="29369" y="43324"/>
                </a:lnTo>
                <a:lnTo>
                  <a:pt x="27600" y="48739"/>
                </a:lnTo>
                <a:lnTo>
                  <a:pt x="24769" y="52271"/>
                </a:lnTo>
                <a:lnTo>
                  <a:pt x="23000" y="55685"/>
                </a:lnTo>
                <a:lnTo>
                  <a:pt x="21349" y="58511"/>
                </a:lnTo>
                <a:lnTo>
                  <a:pt x="19579" y="59453"/>
                </a:lnTo>
                <a:lnTo>
                  <a:pt x="17928" y="60277"/>
                </a:lnTo>
                <a:lnTo>
                  <a:pt x="16159" y="59453"/>
                </a:lnTo>
                <a:lnTo>
                  <a:pt x="14154" y="58511"/>
                </a:lnTo>
                <a:lnTo>
                  <a:pt x="11559" y="55685"/>
                </a:lnTo>
                <a:lnTo>
                  <a:pt x="9789" y="52271"/>
                </a:lnTo>
                <a:lnTo>
                  <a:pt x="8138" y="48739"/>
                </a:lnTo>
                <a:lnTo>
                  <a:pt x="5543" y="43324"/>
                </a:lnTo>
                <a:lnTo>
                  <a:pt x="2594" y="36967"/>
                </a:lnTo>
                <a:lnTo>
                  <a:pt x="0" y="30138"/>
                </a:lnTo>
              </a:path>
            </a:pathLst>
          </a:custGeom>
          <a:ln w="17808">
            <a:solidFill>
              <a:srgbClr val="000000"/>
            </a:solidFill>
          </a:ln>
        </p:spPr>
        <p:txBody>
          <a:bodyPr wrap="square" lIns="0" tIns="0" rIns="0" bIns="0" rtlCol="0"/>
          <a:lstStyle/>
          <a:p>
            <a:endParaRPr/>
          </a:p>
        </p:txBody>
      </p:sp>
      <p:grpSp>
        <p:nvGrpSpPr>
          <p:cNvPr id="8" name="object 8"/>
          <p:cNvGrpSpPr/>
          <p:nvPr/>
        </p:nvGrpSpPr>
        <p:grpSpPr>
          <a:xfrm>
            <a:off x="4162001" y="2182924"/>
            <a:ext cx="50800" cy="50800"/>
            <a:chOff x="4162001" y="2182924"/>
            <a:chExt cx="50800" cy="50800"/>
          </a:xfrm>
        </p:grpSpPr>
        <p:sp>
          <p:nvSpPr>
            <p:cNvPr id="9" name="object 9"/>
            <p:cNvSpPr/>
            <p:nvPr/>
          </p:nvSpPr>
          <p:spPr>
            <a:xfrm>
              <a:off x="4170913" y="2191836"/>
              <a:ext cx="33020" cy="33020"/>
            </a:xfrm>
            <a:custGeom>
              <a:avLst/>
              <a:gdLst/>
              <a:ahLst/>
              <a:cxnLst/>
              <a:rect l="l" t="t" r="r" b="b"/>
              <a:pathLst>
                <a:path w="33020" h="33019">
                  <a:moveTo>
                    <a:pt x="24769" y="0"/>
                  </a:moveTo>
                  <a:lnTo>
                    <a:pt x="7195" y="0"/>
                  </a:lnTo>
                  <a:lnTo>
                    <a:pt x="0" y="7181"/>
                  </a:lnTo>
                  <a:lnTo>
                    <a:pt x="0" y="16128"/>
                  </a:lnTo>
                  <a:lnTo>
                    <a:pt x="0" y="24958"/>
                  </a:lnTo>
                  <a:lnTo>
                    <a:pt x="7195" y="32728"/>
                  </a:lnTo>
                  <a:lnTo>
                    <a:pt x="24769" y="32728"/>
                  </a:lnTo>
                  <a:lnTo>
                    <a:pt x="32790" y="24958"/>
                  </a:lnTo>
                  <a:lnTo>
                    <a:pt x="32790" y="7181"/>
                  </a:lnTo>
                  <a:lnTo>
                    <a:pt x="24769" y="0"/>
                  </a:lnTo>
                  <a:close/>
                </a:path>
              </a:pathLst>
            </a:custGeom>
            <a:solidFill>
              <a:srgbClr val="000000"/>
            </a:solidFill>
          </p:spPr>
          <p:txBody>
            <a:bodyPr wrap="square" lIns="0" tIns="0" rIns="0" bIns="0" rtlCol="0"/>
            <a:lstStyle/>
            <a:p>
              <a:endParaRPr/>
            </a:p>
          </p:txBody>
        </p:sp>
        <p:sp>
          <p:nvSpPr>
            <p:cNvPr id="10" name="object 10"/>
            <p:cNvSpPr/>
            <p:nvPr/>
          </p:nvSpPr>
          <p:spPr>
            <a:xfrm>
              <a:off x="4170913" y="2191836"/>
              <a:ext cx="33020" cy="33020"/>
            </a:xfrm>
            <a:custGeom>
              <a:avLst/>
              <a:gdLst/>
              <a:ahLst/>
              <a:cxnLst/>
              <a:rect l="l" t="t" r="r" b="b"/>
              <a:pathLst>
                <a:path w="33020" h="33019">
                  <a:moveTo>
                    <a:pt x="0" y="16128"/>
                  </a:moveTo>
                  <a:lnTo>
                    <a:pt x="0" y="24958"/>
                  </a:lnTo>
                  <a:lnTo>
                    <a:pt x="7195" y="32728"/>
                  </a:lnTo>
                  <a:lnTo>
                    <a:pt x="16041" y="32728"/>
                  </a:lnTo>
                  <a:lnTo>
                    <a:pt x="24769" y="32728"/>
                  </a:lnTo>
                  <a:lnTo>
                    <a:pt x="32790" y="24958"/>
                  </a:lnTo>
                  <a:lnTo>
                    <a:pt x="32790" y="16128"/>
                  </a:lnTo>
                  <a:lnTo>
                    <a:pt x="32790" y="7181"/>
                  </a:lnTo>
                  <a:lnTo>
                    <a:pt x="24769" y="0"/>
                  </a:lnTo>
                  <a:lnTo>
                    <a:pt x="16041" y="0"/>
                  </a:lnTo>
                  <a:lnTo>
                    <a:pt x="7195" y="0"/>
                  </a:lnTo>
                  <a:lnTo>
                    <a:pt x="0" y="7181"/>
                  </a:lnTo>
                  <a:lnTo>
                    <a:pt x="0" y="16128"/>
                  </a:lnTo>
                  <a:close/>
                </a:path>
              </a:pathLst>
            </a:custGeom>
            <a:ln w="17824">
              <a:solidFill>
                <a:srgbClr val="000000"/>
              </a:solidFill>
            </a:ln>
          </p:spPr>
          <p:txBody>
            <a:bodyPr wrap="square" lIns="0" tIns="0" rIns="0" bIns="0" rtlCol="0"/>
            <a:lstStyle/>
            <a:p>
              <a:endParaRPr/>
            </a:p>
          </p:txBody>
        </p:sp>
      </p:grpSp>
      <p:sp>
        <p:nvSpPr>
          <p:cNvPr id="11" name="object 11"/>
          <p:cNvSpPr txBox="1"/>
          <p:nvPr/>
        </p:nvSpPr>
        <p:spPr>
          <a:xfrm>
            <a:off x="4465199" y="2090568"/>
            <a:ext cx="1489710" cy="366395"/>
          </a:xfrm>
          <a:prstGeom prst="rect">
            <a:avLst/>
          </a:prstGeom>
        </p:spPr>
        <p:txBody>
          <a:bodyPr vert="horz" wrap="square" lIns="0" tIns="17145" rIns="0" bIns="0" rtlCol="0">
            <a:spAutoFit/>
          </a:bodyPr>
          <a:lstStyle/>
          <a:p>
            <a:pPr marL="38100">
              <a:lnSpc>
                <a:spcPct val="100000"/>
              </a:lnSpc>
              <a:spcBef>
                <a:spcPts val="135"/>
              </a:spcBef>
              <a:tabLst>
                <a:tab pos="425450" algn="l"/>
                <a:tab pos="1248410" algn="l"/>
              </a:tabLst>
            </a:pPr>
            <a:r>
              <a:rPr sz="2200" spc="-50" dirty="0">
                <a:latin typeface="Times New Roman"/>
                <a:cs typeface="Times New Roman"/>
              </a:rPr>
              <a:t>+</a:t>
            </a:r>
            <a:r>
              <a:rPr sz="2200" dirty="0">
                <a:latin typeface="Times New Roman"/>
                <a:cs typeface="Times New Roman"/>
              </a:rPr>
              <a:t>	</a:t>
            </a:r>
            <a:r>
              <a:rPr sz="3300" spc="-37" baseline="1262" dirty="0">
                <a:latin typeface="Times New Roman"/>
                <a:cs typeface="Times New Roman"/>
              </a:rPr>
              <a:t>CH</a:t>
            </a:r>
            <a:r>
              <a:rPr sz="2475" spc="-37" baseline="-15151" dirty="0">
                <a:latin typeface="Times New Roman"/>
                <a:cs typeface="Times New Roman"/>
              </a:rPr>
              <a:t>2</a:t>
            </a:r>
            <a:r>
              <a:rPr sz="2475" baseline="-15151" dirty="0">
                <a:latin typeface="Times New Roman"/>
                <a:cs typeface="Times New Roman"/>
              </a:rPr>
              <a:t>	</a:t>
            </a:r>
            <a:r>
              <a:rPr sz="3300" spc="-75" baseline="1262" dirty="0">
                <a:latin typeface="Times New Roman"/>
                <a:cs typeface="Times New Roman"/>
              </a:rPr>
              <a:t>C</a:t>
            </a:r>
            <a:endParaRPr sz="3300" baseline="1262">
              <a:latin typeface="Times New Roman"/>
              <a:cs typeface="Times New Roman"/>
            </a:endParaRPr>
          </a:p>
        </p:txBody>
      </p:sp>
      <p:sp>
        <p:nvSpPr>
          <p:cNvPr id="12" name="object 12"/>
          <p:cNvSpPr txBox="1"/>
          <p:nvPr/>
        </p:nvSpPr>
        <p:spPr>
          <a:xfrm>
            <a:off x="6038117" y="1737380"/>
            <a:ext cx="231140" cy="366395"/>
          </a:xfrm>
          <a:prstGeom prst="rect">
            <a:avLst/>
          </a:prstGeom>
        </p:spPr>
        <p:txBody>
          <a:bodyPr vert="horz" wrap="square" lIns="0" tIns="17145" rIns="0" bIns="0" rtlCol="0">
            <a:spAutoFit/>
          </a:bodyPr>
          <a:lstStyle/>
          <a:p>
            <a:pPr marL="12700">
              <a:lnSpc>
                <a:spcPct val="100000"/>
              </a:lnSpc>
              <a:spcBef>
                <a:spcPts val="135"/>
              </a:spcBef>
            </a:pPr>
            <a:r>
              <a:rPr sz="2200" spc="25" dirty="0">
                <a:latin typeface="Times New Roman"/>
                <a:cs typeface="Times New Roman"/>
              </a:rPr>
              <a:t>H</a:t>
            </a:r>
            <a:endParaRPr sz="2200">
              <a:latin typeface="Times New Roman"/>
              <a:cs typeface="Times New Roman"/>
            </a:endParaRPr>
          </a:p>
        </p:txBody>
      </p:sp>
      <p:sp>
        <p:nvSpPr>
          <p:cNvPr id="13" name="object 13"/>
          <p:cNvSpPr txBox="1"/>
          <p:nvPr/>
        </p:nvSpPr>
        <p:spPr>
          <a:xfrm>
            <a:off x="6030922" y="2420210"/>
            <a:ext cx="231140" cy="366395"/>
          </a:xfrm>
          <a:prstGeom prst="rect">
            <a:avLst/>
          </a:prstGeom>
        </p:spPr>
        <p:txBody>
          <a:bodyPr vert="horz" wrap="square" lIns="0" tIns="17145" rIns="0" bIns="0" rtlCol="0">
            <a:spAutoFit/>
          </a:bodyPr>
          <a:lstStyle/>
          <a:p>
            <a:pPr marL="12700">
              <a:lnSpc>
                <a:spcPct val="100000"/>
              </a:lnSpc>
              <a:spcBef>
                <a:spcPts val="135"/>
              </a:spcBef>
            </a:pPr>
            <a:r>
              <a:rPr sz="2200" spc="25" dirty="0">
                <a:latin typeface="Times New Roman"/>
                <a:cs typeface="Times New Roman"/>
              </a:rPr>
              <a:t>X</a:t>
            </a:r>
            <a:endParaRPr sz="2200">
              <a:latin typeface="Times New Roman"/>
              <a:cs typeface="Times New Roman"/>
            </a:endParaRPr>
          </a:p>
        </p:txBody>
      </p:sp>
      <p:sp>
        <p:nvSpPr>
          <p:cNvPr id="14" name="object 14"/>
          <p:cNvSpPr/>
          <p:nvPr/>
        </p:nvSpPr>
        <p:spPr>
          <a:xfrm>
            <a:off x="5409400" y="2317924"/>
            <a:ext cx="273685" cy="0"/>
          </a:xfrm>
          <a:custGeom>
            <a:avLst/>
            <a:gdLst/>
            <a:ahLst/>
            <a:cxnLst/>
            <a:rect l="l" t="t" r="r" b="b"/>
            <a:pathLst>
              <a:path w="273685">
                <a:moveTo>
                  <a:pt x="0" y="0"/>
                </a:moveTo>
                <a:lnTo>
                  <a:pt x="273646" y="0"/>
                </a:lnTo>
              </a:path>
            </a:pathLst>
          </a:custGeom>
          <a:ln w="17807">
            <a:solidFill>
              <a:srgbClr val="000000"/>
            </a:solidFill>
          </a:ln>
        </p:spPr>
        <p:txBody>
          <a:bodyPr wrap="square" lIns="0" tIns="0" rIns="0" bIns="0" rtlCol="0"/>
          <a:lstStyle/>
          <a:p>
            <a:endParaRPr/>
          </a:p>
        </p:txBody>
      </p:sp>
      <p:sp>
        <p:nvSpPr>
          <p:cNvPr id="15" name="object 15"/>
          <p:cNvSpPr/>
          <p:nvPr/>
        </p:nvSpPr>
        <p:spPr>
          <a:xfrm>
            <a:off x="5409400" y="2251289"/>
            <a:ext cx="273685" cy="0"/>
          </a:xfrm>
          <a:custGeom>
            <a:avLst/>
            <a:gdLst/>
            <a:ahLst/>
            <a:cxnLst/>
            <a:rect l="l" t="t" r="r" b="b"/>
            <a:pathLst>
              <a:path w="273685">
                <a:moveTo>
                  <a:pt x="0" y="0"/>
                </a:moveTo>
                <a:lnTo>
                  <a:pt x="273646" y="0"/>
                </a:lnTo>
              </a:path>
            </a:pathLst>
          </a:custGeom>
          <a:ln w="17807">
            <a:solidFill>
              <a:srgbClr val="000000"/>
            </a:solidFill>
          </a:ln>
        </p:spPr>
        <p:txBody>
          <a:bodyPr wrap="square" lIns="0" tIns="0" rIns="0" bIns="0" rtlCol="0"/>
          <a:lstStyle/>
          <a:p>
            <a:endParaRPr/>
          </a:p>
        </p:txBody>
      </p:sp>
      <p:sp>
        <p:nvSpPr>
          <p:cNvPr id="16" name="object 16"/>
          <p:cNvSpPr/>
          <p:nvPr/>
        </p:nvSpPr>
        <p:spPr>
          <a:xfrm>
            <a:off x="5922487" y="2060568"/>
            <a:ext cx="111760" cy="113030"/>
          </a:xfrm>
          <a:custGeom>
            <a:avLst/>
            <a:gdLst/>
            <a:ahLst/>
            <a:cxnLst/>
            <a:rect l="l" t="t" r="r" b="b"/>
            <a:pathLst>
              <a:path w="111760" h="113030">
                <a:moveTo>
                  <a:pt x="0" y="112549"/>
                </a:moveTo>
                <a:lnTo>
                  <a:pt x="111581" y="0"/>
                </a:lnTo>
              </a:path>
            </a:pathLst>
          </a:custGeom>
          <a:ln w="17824">
            <a:solidFill>
              <a:srgbClr val="000000"/>
            </a:solidFill>
          </a:ln>
        </p:spPr>
        <p:txBody>
          <a:bodyPr wrap="square" lIns="0" tIns="0" rIns="0" bIns="0" rtlCol="0"/>
          <a:lstStyle/>
          <a:p>
            <a:endParaRPr/>
          </a:p>
        </p:txBody>
      </p:sp>
      <p:sp>
        <p:nvSpPr>
          <p:cNvPr id="17" name="object 17"/>
          <p:cNvSpPr/>
          <p:nvPr/>
        </p:nvSpPr>
        <p:spPr>
          <a:xfrm>
            <a:off x="5908923" y="2387031"/>
            <a:ext cx="99695" cy="99695"/>
          </a:xfrm>
          <a:custGeom>
            <a:avLst/>
            <a:gdLst/>
            <a:ahLst/>
            <a:cxnLst/>
            <a:rect l="l" t="t" r="r" b="b"/>
            <a:pathLst>
              <a:path w="99695" h="99694">
                <a:moveTo>
                  <a:pt x="0" y="0"/>
                </a:moveTo>
                <a:lnTo>
                  <a:pt x="99314" y="99128"/>
                </a:lnTo>
              </a:path>
            </a:pathLst>
          </a:custGeom>
          <a:ln w="17824">
            <a:solidFill>
              <a:srgbClr val="000000"/>
            </a:solidFill>
          </a:ln>
        </p:spPr>
        <p:txBody>
          <a:bodyPr wrap="square" lIns="0" tIns="0" rIns="0" bIns="0" rtlCol="0"/>
          <a:lstStyle/>
          <a:p>
            <a:endParaRPr/>
          </a:p>
        </p:txBody>
      </p:sp>
      <p:grpSp>
        <p:nvGrpSpPr>
          <p:cNvPr id="18" name="object 18"/>
          <p:cNvGrpSpPr/>
          <p:nvPr/>
        </p:nvGrpSpPr>
        <p:grpSpPr>
          <a:xfrm>
            <a:off x="2897921" y="3242728"/>
            <a:ext cx="427355" cy="254635"/>
            <a:chOff x="2897921" y="3242728"/>
            <a:chExt cx="427355" cy="254635"/>
          </a:xfrm>
        </p:grpSpPr>
        <p:sp>
          <p:nvSpPr>
            <p:cNvPr id="19" name="object 19"/>
            <p:cNvSpPr/>
            <p:nvPr/>
          </p:nvSpPr>
          <p:spPr>
            <a:xfrm>
              <a:off x="2906831" y="3353589"/>
              <a:ext cx="127000" cy="135255"/>
            </a:xfrm>
            <a:custGeom>
              <a:avLst/>
              <a:gdLst/>
              <a:ahLst/>
              <a:cxnLst/>
              <a:rect l="l" t="t" r="r" b="b"/>
              <a:pathLst>
                <a:path w="127000" h="135254">
                  <a:moveTo>
                    <a:pt x="126561" y="0"/>
                  </a:moveTo>
                  <a:lnTo>
                    <a:pt x="0" y="134682"/>
                  </a:lnTo>
                  <a:lnTo>
                    <a:pt x="123159" y="63455"/>
                  </a:lnTo>
                  <a:lnTo>
                    <a:pt x="126561" y="0"/>
                  </a:lnTo>
                  <a:close/>
                </a:path>
              </a:pathLst>
            </a:custGeom>
            <a:solidFill>
              <a:srgbClr val="000000"/>
            </a:solidFill>
          </p:spPr>
          <p:txBody>
            <a:bodyPr wrap="square" lIns="0" tIns="0" rIns="0" bIns="0" rtlCol="0"/>
            <a:lstStyle/>
            <a:p>
              <a:endParaRPr/>
            </a:p>
          </p:txBody>
        </p:sp>
        <p:sp>
          <p:nvSpPr>
            <p:cNvPr id="20" name="object 20"/>
            <p:cNvSpPr/>
            <p:nvPr/>
          </p:nvSpPr>
          <p:spPr>
            <a:xfrm>
              <a:off x="2906831" y="3251636"/>
              <a:ext cx="409575" cy="236854"/>
            </a:xfrm>
            <a:custGeom>
              <a:avLst/>
              <a:gdLst/>
              <a:ahLst/>
              <a:cxnLst/>
              <a:rect l="l" t="t" r="r" b="b"/>
              <a:pathLst>
                <a:path w="409575" h="236854">
                  <a:moveTo>
                    <a:pt x="409172" y="0"/>
                  </a:moveTo>
                  <a:lnTo>
                    <a:pt x="0" y="236636"/>
                  </a:lnTo>
                </a:path>
                <a:path w="409575" h="236854">
                  <a:moveTo>
                    <a:pt x="0" y="236636"/>
                  </a:moveTo>
                  <a:lnTo>
                    <a:pt x="126561" y="101953"/>
                  </a:lnTo>
                  <a:lnTo>
                    <a:pt x="123140" y="165762"/>
                  </a:lnTo>
                  <a:lnTo>
                    <a:pt x="179757" y="194135"/>
                  </a:lnTo>
                  <a:lnTo>
                    <a:pt x="0" y="236636"/>
                  </a:lnTo>
                  <a:close/>
                </a:path>
              </a:pathLst>
            </a:custGeom>
            <a:ln w="17824">
              <a:solidFill>
                <a:srgbClr val="000000"/>
              </a:solidFill>
            </a:ln>
          </p:spPr>
          <p:txBody>
            <a:bodyPr wrap="square" lIns="0" tIns="0" rIns="0" bIns="0" rtlCol="0"/>
            <a:lstStyle/>
            <a:p>
              <a:endParaRPr/>
            </a:p>
          </p:txBody>
        </p:sp>
      </p:grpSp>
      <p:grpSp>
        <p:nvGrpSpPr>
          <p:cNvPr id="21" name="object 21"/>
          <p:cNvGrpSpPr/>
          <p:nvPr/>
        </p:nvGrpSpPr>
        <p:grpSpPr>
          <a:xfrm>
            <a:off x="4037916" y="4266969"/>
            <a:ext cx="50165" cy="50800"/>
            <a:chOff x="4037916" y="4266969"/>
            <a:chExt cx="50165" cy="50800"/>
          </a:xfrm>
        </p:grpSpPr>
        <p:sp>
          <p:nvSpPr>
            <p:cNvPr id="22" name="object 22"/>
            <p:cNvSpPr/>
            <p:nvPr/>
          </p:nvSpPr>
          <p:spPr>
            <a:xfrm>
              <a:off x="4046829" y="4275881"/>
              <a:ext cx="32384" cy="33020"/>
            </a:xfrm>
            <a:custGeom>
              <a:avLst/>
              <a:gdLst/>
              <a:ahLst/>
              <a:cxnLst/>
              <a:rect l="l" t="t" r="r" b="b"/>
              <a:pathLst>
                <a:path w="32385" h="33020">
                  <a:moveTo>
                    <a:pt x="24769" y="0"/>
                  </a:moveTo>
                  <a:lnTo>
                    <a:pt x="7195" y="0"/>
                  </a:lnTo>
                  <a:lnTo>
                    <a:pt x="0" y="6946"/>
                  </a:lnTo>
                  <a:lnTo>
                    <a:pt x="0" y="15893"/>
                  </a:lnTo>
                  <a:lnTo>
                    <a:pt x="0" y="24723"/>
                  </a:lnTo>
                  <a:lnTo>
                    <a:pt x="7195" y="32728"/>
                  </a:lnTo>
                  <a:lnTo>
                    <a:pt x="24769" y="32728"/>
                  </a:lnTo>
                  <a:lnTo>
                    <a:pt x="31964" y="24723"/>
                  </a:lnTo>
                  <a:lnTo>
                    <a:pt x="31964" y="6946"/>
                  </a:lnTo>
                  <a:lnTo>
                    <a:pt x="24769" y="0"/>
                  </a:lnTo>
                  <a:close/>
                </a:path>
              </a:pathLst>
            </a:custGeom>
            <a:solidFill>
              <a:srgbClr val="000000"/>
            </a:solidFill>
          </p:spPr>
          <p:txBody>
            <a:bodyPr wrap="square" lIns="0" tIns="0" rIns="0" bIns="0" rtlCol="0"/>
            <a:lstStyle/>
            <a:p>
              <a:endParaRPr/>
            </a:p>
          </p:txBody>
        </p:sp>
        <p:sp>
          <p:nvSpPr>
            <p:cNvPr id="23" name="object 23"/>
            <p:cNvSpPr/>
            <p:nvPr/>
          </p:nvSpPr>
          <p:spPr>
            <a:xfrm>
              <a:off x="4046829" y="4275881"/>
              <a:ext cx="32384" cy="33020"/>
            </a:xfrm>
            <a:custGeom>
              <a:avLst/>
              <a:gdLst/>
              <a:ahLst/>
              <a:cxnLst/>
              <a:rect l="l" t="t" r="r" b="b"/>
              <a:pathLst>
                <a:path w="32385" h="33020">
                  <a:moveTo>
                    <a:pt x="0" y="15893"/>
                  </a:moveTo>
                  <a:lnTo>
                    <a:pt x="0" y="24723"/>
                  </a:lnTo>
                  <a:lnTo>
                    <a:pt x="7195" y="32728"/>
                  </a:lnTo>
                  <a:lnTo>
                    <a:pt x="16159" y="32728"/>
                  </a:lnTo>
                  <a:lnTo>
                    <a:pt x="24769" y="32728"/>
                  </a:lnTo>
                  <a:lnTo>
                    <a:pt x="31964" y="24723"/>
                  </a:lnTo>
                  <a:lnTo>
                    <a:pt x="31964" y="15893"/>
                  </a:lnTo>
                  <a:lnTo>
                    <a:pt x="31964" y="6946"/>
                  </a:lnTo>
                  <a:lnTo>
                    <a:pt x="24769" y="0"/>
                  </a:lnTo>
                  <a:lnTo>
                    <a:pt x="16159" y="0"/>
                  </a:lnTo>
                  <a:lnTo>
                    <a:pt x="7195" y="0"/>
                  </a:lnTo>
                  <a:lnTo>
                    <a:pt x="0" y="6946"/>
                  </a:lnTo>
                  <a:lnTo>
                    <a:pt x="0" y="15893"/>
                  </a:lnTo>
                  <a:close/>
                </a:path>
              </a:pathLst>
            </a:custGeom>
            <a:ln w="17824">
              <a:solidFill>
                <a:srgbClr val="000000"/>
              </a:solidFill>
            </a:ln>
          </p:spPr>
          <p:txBody>
            <a:bodyPr wrap="square" lIns="0" tIns="0" rIns="0" bIns="0" rtlCol="0"/>
            <a:lstStyle/>
            <a:p>
              <a:endParaRPr/>
            </a:p>
          </p:txBody>
        </p:sp>
      </p:grpSp>
      <p:sp>
        <p:nvSpPr>
          <p:cNvPr id="24" name="object 24"/>
          <p:cNvSpPr txBox="1"/>
          <p:nvPr/>
        </p:nvSpPr>
        <p:spPr>
          <a:xfrm>
            <a:off x="1704369" y="3565288"/>
            <a:ext cx="2432685" cy="1443990"/>
          </a:xfrm>
          <a:prstGeom prst="rect">
            <a:avLst/>
          </a:prstGeom>
        </p:spPr>
        <p:txBody>
          <a:bodyPr vert="horz" wrap="square" lIns="0" tIns="149225" rIns="0" bIns="0" rtlCol="0">
            <a:spAutoFit/>
          </a:bodyPr>
          <a:lstStyle/>
          <a:p>
            <a:pPr marR="59690" algn="r">
              <a:lnSpc>
                <a:spcPct val="100000"/>
              </a:lnSpc>
              <a:spcBef>
                <a:spcPts val="1175"/>
              </a:spcBef>
              <a:tabLst>
                <a:tab pos="1294130" algn="l"/>
              </a:tabLst>
            </a:pPr>
            <a:r>
              <a:rPr sz="2200" spc="-50" dirty="0">
                <a:latin typeface="Times New Roman"/>
                <a:cs typeface="Times New Roman"/>
              </a:rPr>
              <a:t>H</a:t>
            </a:r>
            <a:r>
              <a:rPr sz="2200" dirty="0">
                <a:latin typeface="Times New Roman"/>
                <a:cs typeface="Times New Roman"/>
              </a:rPr>
              <a:t>	</a:t>
            </a:r>
            <a:r>
              <a:rPr sz="2200" spc="-50" dirty="0">
                <a:latin typeface="Times New Roman"/>
                <a:cs typeface="Times New Roman"/>
              </a:rPr>
              <a:t>H</a:t>
            </a:r>
            <a:endParaRPr sz="2200">
              <a:latin typeface="Times New Roman"/>
              <a:cs typeface="Times New Roman"/>
            </a:endParaRPr>
          </a:p>
          <a:p>
            <a:pPr marR="66675" algn="r">
              <a:lnSpc>
                <a:spcPct val="100000"/>
              </a:lnSpc>
              <a:spcBef>
                <a:spcPts val="1080"/>
              </a:spcBef>
              <a:tabLst>
                <a:tab pos="822325" algn="l"/>
                <a:tab pos="1294765" algn="l"/>
                <a:tab pos="2117090" algn="l"/>
              </a:tabLst>
            </a:pPr>
            <a:r>
              <a:rPr sz="2200" spc="-25" dirty="0">
                <a:latin typeface="Times New Roman"/>
                <a:cs typeface="Times New Roman"/>
              </a:rPr>
              <a:t>CH</a:t>
            </a:r>
            <a:r>
              <a:rPr sz="2475" spc="-37" baseline="-16835" dirty="0">
                <a:latin typeface="Times New Roman"/>
                <a:cs typeface="Times New Roman"/>
              </a:rPr>
              <a:t>2</a:t>
            </a:r>
            <a:r>
              <a:rPr sz="2475" baseline="-16835" dirty="0">
                <a:latin typeface="Times New Roman"/>
                <a:cs typeface="Times New Roman"/>
              </a:rPr>
              <a:t>	</a:t>
            </a:r>
            <a:r>
              <a:rPr sz="2200" spc="-50" dirty="0">
                <a:latin typeface="Times New Roman"/>
                <a:cs typeface="Times New Roman"/>
              </a:rPr>
              <a:t>C</a:t>
            </a:r>
            <a:r>
              <a:rPr sz="2200" dirty="0">
                <a:latin typeface="Times New Roman"/>
                <a:cs typeface="Times New Roman"/>
              </a:rPr>
              <a:t>	</a:t>
            </a:r>
            <a:r>
              <a:rPr sz="2200" spc="-25" dirty="0">
                <a:latin typeface="Times New Roman"/>
                <a:cs typeface="Times New Roman"/>
              </a:rPr>
              <a:t>CH</a:t>
            </a:r>
            <a:r>
              <a:rPr sz="2475" spc="-37" baseline="-16835" dirty="0">
                <a:latin typeface="Times New Roman"/>
                <a:cs typeface="Times New Roman"/>
              </a:rPr>
              <a:t>2</a:t>
            </a:r>
            <a:r>
              <a:rPr sz="2475" baseline="-16835" dirty="0">
                <a:latin typeface="Times New Roman"/>
                <a:cs typeface="Times New Roman"/>
              </a:rPr>
              <a:t>	</a:t>
            </a:r>
            <a:r>
              <a:rPr sz="2200" spc="-50" dirty="0">
                <a:latin typeface="Times New Roman"/>
                <a:cs typeface="Times New Roman"/>
              </a:rPr>
              <a:t>C</a:t>
            </a:r>
            <a:endParaRPr sz="2200">
              <a:latin typeface="Times New Roman"/>
              <a:cs typeface="Times New Roman"/>
            </a:endParaRPr>
          </a:p>
          <a:p>
            <a:pPr marR="55880" algn="r">
              <a:lnSpc>
                <a:spcPct val="100000"/>
              </a:lnSpc>
              <a:spcBef>
                <a:spcPts val="1080"/>
              </a:spcBef>
              <a:tabLst>
                <a:tab pos="1294130" algn="l"/>
              </a:tabLst>
            </a:pPr>
            <a:r>
              <a:rPr sz="2200" spc="-50" dirty="0">
                <a:latin typeface="Times New Roman"/>
                <a:cs typeface="Times New Roman"/>
              </a:rPr>
              <a:t>X</a:t>
            </a:r>
            <a:r>
              <a:rPr sz="2200" dirty="0">
                <a:latin typeface="Times New Roman"/>
                <a:cs typeface="Times New Roman"/>
              </a:rPr>
              <a:t>	</a:t>
            </a:r>
            <a:r>
              <a:rPr sz="2200" spc="-50" dirty="0">
                <a:latin typeface="Times New Roman"/>
                <a:cs typeface="Times New Roman"/>
              </a:rPr>
              <a:t>X</a:t>
            </a:r>
            <a:endParaRPr sz="2200">
              <a:latin typeface="Times New Roman"/>
              <a:cs typeface="Times New Roman"/>
            </a:endParaRPr>
          </a:p>
        </p:txBody>
      </p:sp>
      <p:sp>
        <p:nvSpPr>
          <p:cNvPr id="25" name="object 25"/>
          <p:cNvSpPr/>
          <p:nvPr/>
        </p:nvSpPr>
        <p:spPr>
          <a:xfrm>
            <a:off x="1375909" y="4338866"/>
            <a:ext cx="348615" cy="60325"/>
          </a:xfrm>
          <a:custGeom>
            <a:avLst/>
            <a:gdLst/>
            <a:ahLst/>
            <a:cxnLst/>
            <a:rect l="l" t="t" r="r" b="b"/>
            <a:pathLst>
              <a:path w="348614" h="60325">
                <a:moveTo>
                  <a:pt x="0" y="30138"/>
                </a:moveTo>
                <a:lnTo>
                  <a:pt x="2590" y="37320"/>
                </a:lnTo>
                <a:lnTo>
                  <a:pt x="5180" y="43324"/>
                </a:lnTo>
                <a:lnTo>
                  <a:pt x="8057" y="48739"/>
                </a:lnTo>
                <a:lnTo>
                  <a:pt x="9784" y="52154"/>
                </a:lnTo>
                <a:lnTo>
                  <a:pt x="11510" y="55921"/>
                </a:lnTo>
                <a:lnTo>
                  <a:pt x="14099" y="58511"/>
                </a:lnTo>
                <a:lnTo>
                  <a:pt x="15826" y="59335"/>
                </a:lnTo>
                <a:lnTo>
                  <a:pt x="17841" y="60277"/>
                </a:lnTo>
                <a:lnTo>
                  <a:pt x="19568" y="59335"/>
                </a:lnTo>
                <a:lnTo>
                  <a:pt x="21293" y="58511"/>
                </a:lnTo>
                <a:lnTo>
                  <a:pt x="23020" y="55921"/>
                </a:lnTo>
                <a:lnTo>
                  <a:pt x="24747" y="52154"/>
                </a:lnTo>
                <a:lnTo>
                  <a:pt x="27337" y="48739"/>
                </a:lnTo>
                <a:lnTo>
                  <a:pt x="29350" y="43324"/>
                </a:lnTo>
                <a:lnTo>
                  <a:pt x="31941" y="37320"/>
                </a:lnTo>
                <a:lnTo>
                  <a:pt x="34531" y="30138"/>
                </a:lnTo>
                <a:lnTo>
                  <a:pt x="37120" y="22957"/>
                </a:lnTo>
                <a:lnTo>
                  <a:pt x="39710" y="16835"/>
                </a:lnTo>
                <a:lnTo>
                  <a:pt x="42588" y="11419"/>
                </a:lnTo>
                <a:lnTo>
                  <a:pt x="44314" y="8005"/>
                </a:lnTo>
                <a:lnTo>
                  <a:pt x="46904" y="4238"/>
                </a:lnTo>
                <a:lnTo>
                  <a:pt x="48631" y="1648"/>
                </a:lnTo>
                <a:lnTo>
                  <a:pt x="50358" y="824"/>
                </a:lnTo>
                <a:lnTo>
                  <a:pt x="52371" y="0"/>
                </a:lnTo>
                <a:lnTo>
                  <a:pt x="54098" y="824"/>
                </a:lnTo>
                <a:lnTo>
                  <a:pt x="55825" y="1648"/>
                </a:lnTo>
                <a:lnTo>
                  <a:pt x="57551" y="4238"/>
                </a:lnTo>
                <a:lnTo>
                  <a:pt x="60140" y="8005"/>
                </a:lnTo>
                <a:lnTo>
                  <a:pt x="61867" y="11419"/>
                </a:lnTo>
                <a:lnTo>
                  <a:pt x="64745" y="16835"/>
                </a:lnTo>
                <a:lnTo>
                  <a:pt x="67334" y="22957"/>
                </a:lnTo>
                <a:lnTo>
                  <a:pt x="69924" y="30138"/>
                </a:lnTo>
                <a:lnTo>
                  <a:pt x="72515" y="37320"/>
                </a:lnTo>
                <a:lnTo>
                  <a:pt x="75394" y="43324"/>
                </a:lnTo>
                <a:lnTo>
                  <a:pt x="77116" y="48739"/>
                </a:lnTo>
                <a:lnTo>
                  <a:pt x="79711" y="52154"/>
                </a:lnTo>
                <a:lnTo>
                  <a:pt x="81433" y="55921"/>
                </a:lnTo>
                <a:lnTo>
                  <a:pt x="83167" y="58511"/>
                </a:lnTo>
                <a:lnTo>
                  <a:pt x="84889" y="59335"/>
                </a:lnTo>
                <a:lnTo>
                  <a:pt x="86906" y="60277"/>
                </a:lnTo>
                <a:lnTo>
                  <a:pt x="88628" y="59335"/>
                </a:lnTo>
                <a:lnTo>
                  <a:pt x="90350" y="58511"/>
                </a:lnTo>
                <a:lnTo>
                  <a:pt x="92945" y="55921"/>
                </a:lnTo>
                <a:lnTo>
                  <a:pt x="94667" y="52154"/>
                </a:lnTo>
                <a:lnTo>
                  <a:pt x="96684" y="48739"/>
                </a:lnTo>
                <a:lnTo>
                  <a:pt x="99279" y="43324"/>
                </a:lnTo>
                <a:lnTo>
                  <a:pt x="101862" y="37320"/>
                </a:lnTo>
                <a:lnTo>
                  <a:pt x="104457" y="30138"/>
                </a:lnTo>
                <a:lnTo>
                  <a:pt x="107040" y="22957"/>
                </a:lnTo>
                <a:lnTo>
                  <a:pt x="109918" y="16835"/>
                </a:lnTo>
                <a:lnTo>
                  <a:pt x="112513" y="11419"/>
                </a:lnTo>
                <a:lnTo>
                  <a:pt x="114235" y="8005"/>
                </a:lnTo>
                <a:lnTo>
                  <a:pt x="115969" y="4238"/>
                </a:lnTo>
                <a:lnTo>
                  <a:pt x="118552" y="1648"/>
                </a:lnTo>
                <a:lnTo>
                  <a:pt x="120569" y="824"/>
                </a:lnTo>
                <a:lnTo>
                  <a:pt x="122291" y="0"/>
                </a:lnTo>
                <a:lnTo>
                  <a:pt x="124025" y="824"/>
                </a:lnTo>
                <a:lnTo>
                  <a:pt x="125747" y="1648"/>
                </a:lnTo>
                <a:lnTo>
                  <a:pt x="127481" y="4238"/>
                </a:lnTo>
                <a:lnTo>
                  <a:pt x="129203" y="8005"/>
                </a:lnTo>
                <a:lnTo>
                  <a:pt x="132081" y="11419"/>
                </a:lnTo>
                <a:lnTo>
                  <a:pt x="133803" y="16835"/>
                </a:lnTo>
                <a:lnTo>
                  <a:pt x="136398" y="22957"/>
                </a:lnTo>
                <a:lnTo>
                  <a:pt x="138981" y="30138"/>
                </a:lnTo>
                <a:lnTo>
                  <a:pt x="155105" y="59335"/>
                </a:lnTo>
                <a:lnTo>
                  <a:pt x="156827" y="60277"/>
                </a:lnTo>
                <a:lnTo>
                  <a:pt x="158549" y="59335"/>
                </a:lnTo>
                <a:lnTo>
                  <a:pt x="160283" y="58511"/>
                </a:lnTo>
                <a:lnTo>
                  <a:pt x="162005" y="55921"/>
                </a:lnTo>
                <a:lnTo>
                  <a:pt x="174378" y="30138"/>
                </a:lnTo>
                <a:lnTo>
                  <a:pt x="177256" y="22957"/>
                </a:lnTo>
                <a:lnTo>
                  <a:pt x="179851" y="16835"/>
                </a:lnTo>
                <a:lnTo>
                  <a:pt x="181573" y="11419"/>
                </a:lnTo>
                <a:lnTo>
                  <a:pt x="184168" y="8005"/>
                </a:lnTo>
                <a:lnTo>
                  <a:pt x="185890" y="4238"/>
                </a:lnTo>
                <a:lnTo>
                  <a:pt x="187907" y="1648"/>
                </a:lnTo>
                <a:lnTo>
                  <a:pt x="189629" y="824"/>
                </a:lnTo>
                <a:lnTo>
                  <a:pt x="191363" y="0"/>
                </a:lnTo>
                <a:lnTo>
                  <a:pt x="193085" y="824"/>
                </a:lnTo>
                <a:lnTo>
                  <a:pt x="208914" y="30138"/>
                </a:lnTo>
                <a:lnTo>
                  <a:pt x="211792" y="37320"/>
                </a:lnTo>
                <a:lnTo>
                  <a:pt x="225027" y="59335"/>
                </a:lnTo>
                <a:lnTo>
                  <a:pt x="226749" y="60277"/>
                </a:lnTo>
                <a:lnTo>
                  <a:pt x="228483" y="59335"/>
                </a:lnTo>
                <a:lnTo>
                  <a:pt x="230205" y="58511"/>
                </a:lnTo>
                <a:lnTo>
                  <a:pt x="232222" y="55921"/>
                </a:lnTo>
                <a:lnTo>
                  <a:pt x="233944" y="52154"/>
                </a:lnTo>
                <a:lnTo>
                  <a:pt x="236539" y="48739"/>
                </a:lnTo>
                <a:lnTo>
                  <a:pt x="238261" y="43324"/>
                </a:lnTo>
                <a:lnTo>
                  <a:pt x="240856" y="37320"/>
                </a:lnTo>
                <a:lnTo>
                  <a:pt x="243734" y="30138"/>
                </a:lnTo>
                <a:lnTo>
                  <a:pt x="246317" y="22957"/>
                </a:lnTo>
                <a:lnTo>
                  <a:pt x="248912" y="16835"/>
                </a:lnTo>
                <a:lnTo>
                  <a:pt x="251495" y="11419"/>
                </a:lnTo>
                <a:lnTo>
                  <a:pt x="253229" y="8005"/>
                </a:lnTo>
                <a:lnTo>
                  <a:pt x="256107" y="4238"/>
                </a:lnTo>
                <a:lnTo>
                  <a:pt x="257829" y="1648"/>
                </a:lnTo>
                <a:lnTo>
                  <a:pt x="259551" y="824"/>
                </a:lnTo>
                <a:lnTo>
                  <a:pt x="261285" y="0"/>
                </a:lnTo>
                <a:lnTo>
                  <a:pt x="263007" y="824"/>
                </a:lnTo>
                <a:lnTo>
                  <a:pt x="264741" y="1648"/>
                </a:lnTo>
                <a:lnTo>
                  <a:pt x="281714" y="37320"/>
                </a:lnTo>
                <a:lnTo>
                  <a:pt x="284309" y="43324"/>
                </a:lnTo>
                <a:lnTo>
                  <a:pt x="286031" y="48739"/>
                </a:lnTo>
                <a:lnTo>
                  <a:pt x="288909" y="52154"/>
                </a:lnTo>
                <a:lnTo>
                  <a:pt x="290631" y="55921"/>
                </a:lnTo>
                <a:lnTo>
                  <a:pt x="292365" y="58511"/>
                </a:lnTo>
                <a:lnTo>
                  <a:pt x="294087" y="59335"/>
                </a:lnTo>
                <a:lnTo>
                  <a:pt x="295809" y="60277"/>
                </a:lnTo>
                <a:lnTo>
                  <a:pt x="297543" y="59335"/>
                </a:lnTo>
                <a:lnTo>
                  <a:pt x="299560" y="58511"/>
                </a:lnTo>
                <a:lnTo>
                  <a:pt x="302143" y="55921"/>
                </a:lnTo>
                <a:lnTo>
                  <a:pt x="303865" y="52154"/>
                </a:lnTo>
                <a:lnTo>
                  <a:pt x="305599" y="48739"/>
                </a:lnTo>
                <a:lnTo>
                  <a:pt x="308182" y="43324"/>
                </a:lnTo>
                <a:lnTo>
                  <a:pt x="311060" y="37320"/>
                </a:lnTo>
                <a:lnTo>
                  <a:pt x="313655" y="30138"/>
                </a:lnTo>
                <a:lnTo>
                  <a:pt x="316238" y="22957"/>
                </a:lnTo>
                <a:lnTo>
                  <a:pt x="318833" y="16835"/>
                </a:lnTo>
                <a:lnTo>
                  <a:pt x="321428" y="11419"/>
                </a:lnTo>
                <a:lnTo>
                  <a:pt x="323433" y="8005"/>
                </a:lnTo>
                <a:lnTo>
                  <a:pt x="325167" y="4238"/>
                </a:lnTo>
                <a:lnTo>
                  <a:pt x="327750" y="1648"/>
                </a:lnTo>
                <a:lnTo>
                  <a:pt x="329484" y="824"/>
                </a:lnTo>
                <a:lnTo>
                  <a:pt x="331206" y="0"/>
                </a:lnTo>
                <a:lnTo>
                  <a:pt x="333223" y="824"/>
                </a:lnTo>
                <a:lnTo>
                  <a:pt x="334945" y="1648"/>
                </a:lnTo>
                <a:lnTo>
                  <a:pt x="336679" y="4238"/>
                </a:lnTo>
                <a:lnTo>
                  <a:pt x="338401" y="8005"/>
                </a:lnTo>
                <a:lnTo>
                  <a:pt x="340996" y="11419"/>
                </a:lnTo>
                <a:lnTo>
                  <a:pt x="342718" y="16835"/>
                </a:lnTo>
                <a:lnTo>
                  <a:pt x="345596" y="22957"/>
                </a:lnTo>
                <a:lnTo>
                  <a:pt x="348179" y="30138"/>
                </a:lnTo>
              </a:path>
            </a:pathLst>
          </a:custGeom>
          <a:ln w="17808">
            <a:solidFill>
              <a:srgbClr val="000000"/>
            </a:solidFill>
          </a:ln>
        </p:spPr>
        <p:txBody>
          <a:bodyPr wrap="square" lIns="0" tIns="0" rIns="0" bIns="0" rtlCol="0"/>
          <a:lstStyle/>
          <a:p>
            <a:endParaRPr/>
          </a:p>
        </p:txBody>
      </p:sp>
      <p:sp>
        <p:nvSpPr>
          <p:cNvPr id="26" name="object 26"/>
          <p:cNvSpPr/>
          <p:nvPr/>
        </p:nvSpPr>
        <p:spPr>
          <a:xfrm>
            <a:off x="2273422" y="4369005"/>
            <a:ext cx="273685" cy="0"/>
          </a:xfrm>
          <a:custGeom>
            <a:avLst/>
            <a:gdLst/>
            <a:ahLst/>
            <a:cxnLst/>
            <a:rect l="l" t="t" r="r" b="b"/>
            <a:pathLst>
              <a:path w="273685">
                <a:moveTo>
                  <a:pt x="0" y="0"/>
                </a:moveTo>
                <a:lnTo>
                  <a:pt x="273658" y="0"/>
                </a:lnTo>
              </a:path>
            </a:pathLst>
          </a:custGeom>
          <a:ln w="17807">
            <a:solidFill>
              <a:srgbClr val="000000"/>
            </a:solidFill>
          </a:ln>
        </p:spPr>
        <p:txBody>
          <a:bodyPr wrap="square" lIns="0" tIns="0" rIns="0" bIns="0" rtlCol="0"/>
          <a:lstStyle/>
          <a:p>
            <a:endParaRPr/>
          </a:p>
        </p:txBody>
      </p:sp>
      <p:sp>
        <p:nvSpPr>
          <p:cNvPr id="27" name="object 27"/>
          <p:cNvSpPr/>
          <p:nvPr/>
        </p:nvSpPr>
        <p:spPr>
          <a:xfrm>
            <a:off x="2671047" y="4029238"/>
            <a:ext cx="0" cy="207010"/>
          </a:xfrm>
          <a:custGeom>
            <a:avLst/>
            <a:gdLst/>
            <a:ahLst/>
            <a:cxnLst/>
            <a:rect l="l" t="t" r="r" b="b"/>
            <a:pathLst>
              <a:path h="207010">
                <a:moveTo>
                  <a:pt x="0" y="206732"/>
                </a:moveTo>
                <a:lnTo>
                  <a:pt x="0" y="0"/>
                </a:lnTo>
              </a:path>
            </a:pathLst>
          </a:custGeom>
          <a:ln w="17841">
            <a:solidFill>
              <a:srgbClr val="000000"/>
            </a:solidFill>
          </a:ln>
        </p:spPr>
        <p:txBody>
          <a:bodyPr wrap="square" lIns="0" tIns="0" rIns="0" bIns="0" rtlCol="0"/>
          <a:lstStyle/>
          <a:p>
            <a:endParaRPr/>
          </a:p>
        </p:txBody>
      </p:sp>
      <p:sp>
        <p:nvSpPr>
          <p:cNvPr id="28" name="object 28"/>
          <p:cNvSpPr/>
          <p:nvPr/>
        </p:nvSpPr>
        <p:spPr>
          <a:xfrm>
            <a:off x="2671047" y="4501921"/>
            <a:ext cx="0" cy="207010"/>
          </a:xfrm>
          <a:custGeom>
            <a:avLst/>
            <a:gdLst/>
            <a:ahLst/>
            <a:cxnLst/>
            <a:rect l="l" t="t" r="r" b="b"/>
            <a:pathLst>
              <a:path h="207010">
                <a:moveTo>
                  <a:pt x="0" y="0"/>
                </a:moveTo>
                <a:lnTo>
                  <a:pt x="0" y="206732"/>
                </a:lnTo>
              </a:path>
            </a:pathLst>
          </a:custGeom>
          <a:ln w="17841">
            <a:solidFill>
              <a:srgbClr val="000000"/>
            </a:solidFill>
          </a:ln>
        </p:spPr>
        <p:txBody>
          <a:bodyPr wrap="square" lIns="0" tIns="0" rIns="0" bIns="0" rtlCol="0"/>
          <a:lstStyle/>
          <a:p>
            <a:endParaRPr/>
          </a:p>
        </p:txBody>
      </p:sp>
      <p:sp>
        <p:nvSpPr>
          <p:cNvPr id="29" name="object 29"/>
          <p:cNvSpPr/>
          <p:nvPr/>
        </p:nvSpPr>
        <p:spPr>
          <a:xfrm>
            <a:off x="2786167" y="4369005"/>
            <a:ext cx="233679" cy="0"/>
          </a:xfrm>
          <a:custGeom>
            <a:avLst/>
            <a:gdLst/>
            <a:ahLst/>
            <a:cxnLst/>
            <a:rect l="l" t="t" r="r" b="b"/>
            <a:pathLst>
              <a:path w="233680">
                <a:moveTo>
                  <a:pt x="0" y="0"/>
                </a:moveTo>
                <a:lnTo>
                  <a:pt x="233071" y="0"/>
                </a:lnTo>
              </a:path>
            </a:pathLst>
          </a:custGeom>
          <a:ln w="17807">
            <a:solidFill>
              <a:srgbClr val="000000"/>
            </a:solidFill>
          </a:ln>
        </p:spPr>
        <p:txBody>
          <a:bodyPr wrap="square" lIns="0" tIns="0" rIns="0" bIns="0" rtlCol="0"/>
          <a:lstStyle/>
          <a:p>
            <a:endParaRPr/>
          </a:p>
        </p:txBody>
      </p:sp>
      <p:sp>
        <p:nvSpPr>
          <p:cNvPr id="30" name="object 30"/>
          <p:cNvSpPr/>
          <p:nvPr/>
        </p:nvSpPr>
        <p:spPr>
          <a:xfrm>
            <a:off x="3568655" y="4369005"/>
            <a:ext cx="273050" cy="0"/>
          </a:xfrm>
          <a:custGeom>
            <a:avLst/>
            <a:gdLst/>
            <a:ahLst/>
            <a:cxnLst/>
            <a:rect l="l" t="t" r="r" b="b"/>
            <a:pathLst>
              <a:path w="273050">
                <a:moveTo>
                  <a:pt x="0" y="0"/>
                </a:moveTo>
                <a:lnTo>
                  <a:pt x="272702" y="0"/>
                </a:lnTo>
              </a:path>
            </a:pathLst>
          </a:custGeom>
          <a:ln w="17807">
            <a:solidFill>
              <a:srgbClr val="000000"/>
            </a:solidFill>
          </a:ln>
        </p:spPr>
        <p:txBody>
          <a:bodyPr wrap="square" lIns="0" tIns="0" rIns="0" bIns="0" rtlCol="0"/>
          <a:lstStyle/>
          <a:p>
            <a:endParaRPr/>
          </a:p>
        </p:txBody>
      </p:sp>
      <p:sp>
        <p:nvSpPr>
          <p:cNvPr id="31" name="object 31"/>
          <p:cNvSpPr/>
          <p:nvPr/>
        </p:nvSpPr>
        <p:spPr>
          <a:xfrm>
            <a:off x="3965442" y="4029238"/>
            <a:ext cx="0" cy="207010"/>
          </a:xfrm>
          <a:custGeom>
            <a:avLst/>
            <a:gdLst/>
            <a:ahLst/>
            <a:cxnLst/>
            <a:rect l="l" t="t" r="r" b="b"/>
            <a:pathLst>
              <a:path h="207010">
                <a:moveTo>
                  <a:pt x="0" y="206732"/>
                </a:moveTo>
                <a:lnTo>
                  <a:pt x="0" y="0"/>
                </a:lnTo>
              </a:path>
            </a:pathLst>
          </a:custGeom>
          <a:ln w="17841">
            <a:solidFill>
              <a:srgbClr val="000000"/>
            </a:solidFill>
          </a:ln>
        </p:spPr>
        <p:txBody>
          <a:bodyPr wrap="square" lIns="0" tIns="0" rIns="0" bIns="0" rtlCol="0"/>
          <a:lstStyle/>
          <a:p>
            <a:endParaRPr/>
          </a:p>
        </p:txBody>
      </p:sp>
      <p:sp>
        <p:nvSpPr>
          <p:cNvPr id="32" name="object 32"/>
          <p:cNvSpPr/>
          <p:nvPr/>
        </p:nvSpPr>
        <p:spPr>
          <a:xfrm>
            <a:off x="3965442" y="4501921"/>
            <a:ext cx="0" cy="207010"/>
          </a:xfrm>
          <a:custGeom>
            <a:avLst/>
            <a:gdLst/>
            <a:ahLst/>
            <a:cxnLst/>
            <a:rect l="l" t="t" r="r" b="b"/>
            <a:pathLst>
              <a:path h="207010">
                <a:moveTo>
                  <a:pt x="0" y="0"/>
                </a:moveTo>
                <a:lnTo>
                  <a:pt x="0" y="206732"/>
                </a:lnTo>
              </a:path>
            </a:pathLst>
          </a:custGeom>
          <a:ln w="17841">
            <a:solidFill>
              <a:srgbClr val="000000"/>
            </a:solidFill>
          </a:ln>
        </p:spPr>
        <p:txBody>
          <a:bodyPr wrap="square" lIns="0" tIns="0" rIns="0" bIns="0" rtlCol="0"/>
          <a:lstStyle/>
          <a:p>
            <a:endParaRPr/>
          </a:p>
        </p:txBody>
      </p:sp>
      <p:grpSp>
        <p:nvGrpSpPr>
          <p:cNvPr id="33" name="object 33"/>
          <p:cNvGrpSpPr/>
          <p:nvPr/>
        </p:nvGrpSpPr>
        <p:grpSpPr>
          <a:xfrm>
            <a:off x="7502021" y="4231414"/>
            <a:ext cx="50800" cy="50800"/>
            <a:chOff x="7502021" y="4231414"/>
            <a:chExt cx="50800" cy="50800"/>
          </a:xfrm>
        </p:grpSpPr>
        <p:sp>
          <p:nvSpPr>
            <p:cNvPr id="34" name="object 34"/>
            <p:cNvSpPr/>
            <p:nvPr/>
          </p:nvSpPr>
          <p:spPr>
            <a:xfrm>
              <a:off x="7510934" y="4240327"/>
              <a:ext cx="33020" cy="33020"/>
            </a:xfrm>
            <a:custGeom>
              <a:avLst/>
              <a:gdLst/>
              <a:ahLst/>
              <a:cxnLst/>
              <a:rect l="l" t="t" r="r" b="b"/>
              <a:pathLst>
                <a:path w="33020" h="33020">
                  <a:moveTo>
                    <a:pt x="24651" y="0"/>
                  </a:moveTo>
                  <a:lnTo>
                    <a:pt x="6841" y="0"/>
                  </a:lnTo>
                  <a:lnTo>
                    <a:pt x="0" y="7181"/>
                  </a:lnTo>
                  <a:lnTo>
                    <a:pt x="0" y="16128"/>
                  </a:lnTo>
                  <a:lnTo>
                    <a:pt x="0" y="24958"/>
                  </a:lnTo>
                  <a:lnTo>
                    <a:pt x="6841" y="32728"/>
                  </a:lnTo>
                  <a:lnTo>
                    <a:pt x="24651" y="32728"/>
                  </a:lnTo>
                  <a:lnTo>
                    <a:pt x="32790" y="24958"/>
                  </a:lnTo>
                  <a:lnTo>
                    <a:pt x="32790" y="7181"/>
                  </a:lnTo>
                  <a:lnTo>
                    <a:pt x="24651" y="0"/>
                  </a:lnTo>
                  <a:close/>
                </a:path>
              </a:pathLst>
            </a:custGeom>
            <a:solidFill>
              <a:srgbClr val="000000"/>
            </a:solidFill>
          </p:spPr>
          <p:txBody>
            <a:bodyPr wrap="square" lIns="0" tIns="0" rIns="0" bIns="0" rtlCol="0"/>
            <a:lstStyle/>
            <a:p>
              <a:endParaRPr/>
            </a:p>
          </p:txBody>
        </p:sp>
        <p:sp>
          <p:nvSpPr>
            <p:cNvPr id="35" name="object 35"/>
            <p:cNvSpPr/>
            <p:nvPr/>
          </p:nvSpPr>
          <p:spPr>
            <a:xfrm>
              <a:off x="7510934" y="4240327"/>
              <a:ext cx="33020" cy="33020"/>
            </a:xfrm>
            <a:custGeom>
              <a:avLst/>
              <a:gdLst/>
              <a:ahLst/>
              <a:cxnLst/>
              <a:rect l="l" t="t" r="r" b="b"/>
              <a:pathLst>
                <a:path w="33020" h="33020">
                  <a:moveTo>
                    <a:pt x="0" y="16128"/>
                  </a:moveTo>
                  <a:lnTo>
                    <a:pt x="0" y="24958"/>
                  </a:lnTo>
                  <a:lnTo>
                    <a:pt x="6841" y="32728"/>
                  </a:lnTo>
                  <a:lnTo>
                    <a:pt x="15805" y="32728"/>
                  </a:lnTo>
                  <a:lnTo>
                    <a:pt x="24651" y="32728"/>
                  </a:lnTo>
                  <a:lnTo>
                    <a:pt x="32790" y="24958"/>
                  </a:lnTo>
                  <a:lnTo>
                    <a:pt x="32790" y="16128"/>
                  </a:lnTo>
                  <a:lnTo>
                    <a:pt x="32790" y="7181"/>
                  </a:lnTo>
                  <a:lnTo>
                    <a:pt x="24651" y="0"/>
                  </a:lnTo>
                  <a:lnTo>
                    <a:pt x="15805" y="0"/>
                  </a:lnTo>
                  <a:lnTo>
                    <a:pt x="6841" y="0"/>
                  </a:lnTo>
                  <a:lnTo>
                    <a:pt x="0" y="7181"/>
                  </a:lnTo>
                  <a:lnTo>
                    <a:pt x="0" y="16128"/>
                  </a:lnTo>
                  <a:close/>
                </a:path>
              </a:pathLst>
            </a:custGeom>
            <a:ln w="17824">
              <a:solidFill>
                <a:srgbClr val="000000"/>
              </a:solidFill>
            </a:ln>
          </p:spPr>
          <p:txBody>
            <a:bodyPr wrap="square" lIns="0" tIns="0" rIns="0" bIns="0" rtlCol="0"/>
            <a:lstStyle/>
            <a:p>
              <a:endParaRPr/>
            </a:p>
          </p:txBody>
        </p:sp>
      </p:grpSp>
      <p:sp>
        <p:nvSpPr>
          <p:cNvPr id="36" name="object 36"/>
          <p:cNvSpPr txBox="1"/>
          <p:nvPr/>
        </p:nvSpPr>
        <p:spPr>
          <a:xfrm>
            <a:off x="5265654" y="3565288"/>
            <a:ext cx="2378075" cy="1443990"/>
          </a:xfrm>
          <a:prstGeom prst="rect">
            <a:avLst/>
          </a:prstGeom>
        </p:spPr>
        <p:txBody>
          <a:bodyPr vert="horz" wrap="square" lIns="0" tIns="149225" rIns="0" bIns="0" rtlCol="0">
            <a:spAutoFit/>
          </a:bodyPr>
          <a:lstStyle/>
          <a:p>
            <a:pPr marL="29209" algn="ctr">
              <a:lnSpc>
                <a:spcPct val="100000"/>
              </a:lnSpc>
              <a:spcBef>
                <a:spcPts val="1175"/>
              </a:spcBef>
              <a:tabLst>
                <a:tab pos="501015" algn="l"/>
              </a:tabLst>
            </a:pPr>
            <a:r>
              <a:rPr sz="2200" spc="-50" dirty="0">
                <a:latin typeface="Times New Roman"/>
                <a:cs typeface="Times New Roman"/>
              </a:rPr>
              <a:t>H</a:t>
            </a:r>
            <a:r>
              <a:rPr sz="2200" dirty="0">
                <a:latin typeface="Times New Roman"/>
                <a:cs typeface="Times New Roman"/>
              </a:rPr>
              <a:t>	</a:t>
            </a:r>
            <a:r>
              <a:rPr sz="2200" spc="-50" dirty="0">
                <a:latin typeface="Times New Roman"/>
                <a:cs typeface="Times New Roman"/>
              </a:rPr>
              <a:t>H</a:t>
            </a:r>
            <a:endParaRPr sz="2200">
              <a:latin typeface="Times New Roman"/>
              <a:cs typeface="Times New Roman"/>
            </a:endParaRPr>
          </a:p>
          <a:p>
            <a:pPr marR="5080" algn="ctr">
              <a:lnSpc>
                <a:spcPct val="100000"/>
              </a:lnSpc>
              <a:spcBef>
                <a:spcPts val="1080"/>
              </a:spcBef>
              <a:tabLst>
                <a:tab pos="822325" algn="l"/>
                <a:tab pos="1294765" algn="l"/>
                <a:tab pos="1767205" algn="l"/>
              </a:tabLst>
            </a:pPr>
            <a:r>
              <a:rPr sz="2200" spc="-25" dirty="0">
                <a:latin typeface="Times New Roman"/>
                <a:cs typeface="Times New Roman"/>
              </a:rPr>
              <a:t>CH</a:t>
            </a:r>
            <a:r>
              <a:rPr sz="2475" spc="-37" baseline="-16835" dirty="0">
                <a:latin typeface="Times New Roman"/>
                <a:cs typeface="Times New Roman"/>
              </a:rPr>
              <a:t>2</a:t>
            </a:r>
            <a:r>
              <a:rPr sz="2475" baseline="-16835" dirty="0">
                <a:latin typeface="Times New Roman"/>
                <a:cs typeface="Times New Roman"/>
              </a:rPr>
              <a:t>	</a:t>
            </a:r>
            <a:r>
              <a:rPr sz="2200" spc="-50" dirty="0">
                <a:latin typeface="Times New Roman"/>
                <a:cs typeface="Times New Roman"/>
              </a:rPr>
              <a:t>C</a:t>
            </a:r>
            <a:r>
              <a:rPr sz="2200" dirty="0">
                <a:latin typeface="Times New Roman"/>
                <a:cs typeface="Times New Roman"/>
              </a:rPr>
              <a:t>	</a:t>
            </a:r>
            <a:r>
              <a:rPr sz="2200" spc="-50" dirty="0">
                <a:latin typeface="Times New Roman"/>
                <a:cs typeface="Times New Roman"/>
              </a:rPr>
              <a:t>C</a:t>
            </a:r>
            <a:r>
              <a:rPr sz="2200" dirty="0">
                <a:latin typeface="Times New Roman"/>
                <a:cs typeface="Times New Roman"/>
              </a:rPr>
              <a:t>	</a:t>
            </a:r>
            <a:r>
              <a:rPr sz="2200" spc="-25" dirty="0">
                <a:latin typeface="Times New Roman"/>
                <a:cs typeface="Times New Roman"/>
              </a:rPr>
              <a:t>CH</a:t>
            </a:r>
            <a:r>
              <a:rPr sz="2475" spc="-37" baseline="-16835" dirty="0">
                <a:latin typeface="Times New Roman"/>
                <a:cs typeface="Times New Roman"/>
              </a:rPr>
              <a:t>2</a:t>
            </a:r>
            <a:endParaRPr sz="2475" baseline="-16835">
              <a:latin typeface="Times New Roman"/>
              <a:cs typeface="Times New Roman"/>
            </a:endParaRPr>
          </a:p>
          <a:p>
            <a:pPr marL="869315">
              <a:lnSpc>
                <a:spcPct val="100000"/>
              </a:lnSpc>
              <a:spcBef>
                <a:spcPts val="1080"/>
              </a:spcBef>
              <a:tabLst>
                <a:tab pos="1341120" algn="l"/>
              </a:tabLst>
            </a:pPr>
            <a:r>
              <a:rPr sz="2200" spc="-50" dirty="0">
                <a:latin typeface="Times New Roman"/>
                <a:cs typeface="Times New Roman"/>
              </a:rPr>
              <a:t>X</a:t>
            </a:r>
            <a:r>
              <a:rPr sz="2200" dirty="0">
                <a:latin typeface="Times New Roman"/>
                <a:cs typeface="Times New Roman"/>
              </a:rPr>
              <a:t>	</a:t>
            </a:r>
            <a:r>
              <a:rPr sz="2200" spc="-50" dirty="0">
                <a:latin typeface="Times New Roman"/>
                <a:cs typeface="Times New Roman"/>
              </a:rPr>
              <a:t>X</a:t>
            </a:r>
            <a:endParaRPr sz="2200">
              <a:latin typeface="Times New Roman"/>
              <a:cs typeface="Times New Roman"/>
            </a:endParaRPr>
          </a:p>
        </p:txBody>
      </p:sp>
      <p:sp>
        <p:nvSpPr>
          <p:cNvPr id="37" name="object 37"/>
          <p:cNvSpPr/>
          <p:nvPr/>
        </p:nvSpPr>
        <p:spPr>
          <a:xfrm>
            <a:off x="4937241" y="4338866"/>
            <a:ext cx="348615" cy="60325"/>
          </a:xfrm>
          <a:custGeom>
            <a:avLst/>
            <a:gdLst/>
            <a:ahLst/>
            <a:cxnLst/>
            <a:rect l="l" t="t" r="r" b="b"/>
            <a:pathLst>
              <a:path w="348614" h="60325">
                <a:moveTo>
                  <a:pt x="0" y="30138"/>
                </a:moveTo>
                <a:lnTo>
                  <a:pt x="2476" y="37320"/>
                </a:lnTo>
                <a:lnTo>
                  <a:pt x="5425" y="43324"/>
                </a:lnTo>
                <a:lnTo>
                  <a:pt x="8020" y="48739"/>
                </a:lnTo>
                <a:lnTo>
                  <a:pt x="9671" y="52154"/>
                </a:lnTo>
                <a:lnTo>
                  <a:pt x="11441" y="55921"/>
                </a:lnTo>
                <a:lnTo>
                  <a:pt x="14036" y="58511"/>
                </a:lnTo>
                <a:lnTo>
                  <a:pt x="16041" y="59335"/>
                </a:lnTo>
                <a:lnTo>
                  <a:pt x="17810" y="60277"/>
                </a:lnTo>
                <a:lnTo>
                  <a:pt x="19461" y="59335"/>
                </a:lnTo>
                <a:lnTo>
                  <a:pt x="21231" y="58511"/>
                </a:lnTo>
                <a:lnTo>
                  <a:pt x="23000" y="55921"/>
                </a:lnTo>
                <a:lnTo>
                  <a:pt x="24651" y="52154"/>
                </a:lnTo>
                <a:lnTo>
                  <a:pt x="27600" y="48739"/>
                </a:lnTo>
                <a:lnTo>
                  <a:pt x="29251" y="43324"/>
                </a:lnTo>
                <a:lnTo>
                  <a:pt x="31846" y="37320"/>
                </a:lnTo>
                <a:lnTo>
                  <a:pt x="34441" y="30138"/>
                </a:lnTo>
                <a:lnTo>
                  <a:pt x="37036" y="22957"/>
                </a:lnTo>
                <a:lnTo>
                  <a:pt x="39985" y="16835"/>
                </a:lnTo>
                <a:lnTo>
                  <a:pt x="42580" y="11419"/>
                </a:lnTo>
                <a:lnTo>
                  <a:pt x="44231" y="8005"/>
                </a:lnTo>
                <a:lnTo>
                  <a:pt x="46826" y="4238"/>
                </a:lnTo>
                <a:lnTo>
                  <a:pt x="48595" y="1648"/>
                </a:lnTo>
                <a:lnTo>
                  <a:pt x="50601" y="824"/>
                </a:lnTo>
                <a:lnTo>
                  <a:pt x="52370" y="0"/>
                </a:lnTo>
                <a:lnTo>
                  <a:pt x="54021" y="824"/>
                </a:lnTo>
                <a:lnTo>
                  <a:pt x="55790" y="1648"/>
                </a:lnTo>
                <a:lnTo>
                  <a:pt x="57442" y="4238"/>
                </a:lnTo>
                <a:lnTo>
                  <a:pt x="60390" y="8005"/>
                </a:lnTo>
                <a:lnTo>
                  <a:pt x="62042" y="11419"/>
                </a:lnTo>
                <a:lnTo>
                  <a:pt x="64637" y="16835"/>
                </a:lnTo>
                <a:lnTo>
                  <a:pt x="67232" y="22957"/>
                </a:lnTo>
                <a:lnTo>
                  <a:pt x="69827" y="30138"/>
                </a:lnTo>
                <a:lnTo>
                  <a:pt x="72775" y="37320"/>
                </a:lnTo>
                <a:lnTo>
                  <a:pt x="75370" y="43324"/>
                </a:lnTo>
                <a:lnTo>
                  <a:pt x="77022" y="48739"/>
                </a:lnTo>
                <a:lnTo>
                  <a:pt x="79616" y="52154"/>
                </a:lnTo>
                <a:lnTo>
                  <a:pt x="81386" y="55921"/>
                </a:lnTo>
                <a:lnTo>
                  <a:pt x="83391" y="58511"/>
                </a:lnTo>
                <a:lnTo>
                  <a:pt x="85160" y="59335"/>
                </a:lnTo>
                <a:lnTo>
                  <a:pt x="86812" y="60277"/>
                </a:lnTo>
                <a:lnTo>
                  <a:pt x="88581" y="59335"/>
                </a:lnTo>
                <a:lnTo>
                  <a:pt x="90350" y="58511"/>
                </a:lnTo>
                <a:lnTo>
                  <a:pt x="92827" y="55921"/>
                </a:lnTo>
                <a:lnTo>
                  <a:pt x="104386" y="30138"/>
                </a:lnTo>
                <a:lnTo>
                  <a:pt x="107217" y="22957"/>
                </a:lnTo>
                <a:lnTo>
                  <a:pt x="109812" y="16835"/>
                </a:lnTo>
                <a:lnTo>
                  <a:pt x="112407" y="11419"/>
                </a:lnTo>
                <a:lnTo>
                  <a:pt x="114176" y="8005"/>
                </a:lnTo>
                <a:lnTo>
                  <a:pt x="115945" y="4238"/>
                </a:lnTo>
                <a:lnTo>
                  <a:pt x="118776" y="1648"/>
                </a:lnTo>
                <a:lnTo>
                  <a:pt x="120546" y="824"/>
                </a:lnTo>
                <a:lnTo>
                  <a:pt x="122197" y="0"/>
                </a:lnTo>
                <a:lnTo>
                  <a:pt x="123966" y="824"/>
                </a:lnTo>
                <a:lnTo>
                  <a:pt x="125735" y="1648"/>
                </a:lnTo>
                <a:lnTo>
                  <a:pt x="127387" y="4238"/>
                </a:lnTo>
                <a:lnTo>
                  <a:pt x="129392" y="8005"/>
                </a:lnTo>
                <a:lnTo>
                  <a:pt x="131987" y="11419"/>
                </a:lnTo>
                <a:lnTo>
                  <a:pt x="133756" y="16835"/>
                </a:lnTo>
                <a:lnTo>
                  <a:pt x="136351" y="22957"/>
                </a:lnTo>
                <a:lnTo>
                  <a:pt x="139182" y="30138"/>
                </a:lnTo>
                <a:lnTo>
                  <a:pt x="141777" y="37320"/>
                </a:lnTo>
                <a:lnTo>
                  <a:pt x="144372" y="43324"/>
                </a:lnTo>
                <a:lnTo>
                  <a:pt x="146967" y="48739"/>
                </a:lnTo>
                <a:lnTo>
                  <a:pt x="148736" y="52154"/>
                </a:lnTo>
                <a:lnTo>
                  <a:pt x="151567" y="55921"/>
                </a:lnTo>
                <a:lnTo>
                  <a:pt x="153336" y="58511"/>
                </a:lnTo>
                <a:lnTo>
                  <a:pt x="154987" y="59335"/>
                </a:lnTo>
                <a:lnTo>
                  <a:pt x="156756" y="60277"/>
                </a:lnTo>
                <a:lnTo>
                  <a:pt x="158526" y="59335"/>
                </a:lnTo>
                <a:lnTo>
                  <a:pt x="177162" y="22957"/>
                </a:lnTo>
                <a:lnTo>
                  <a:pt x="179757" y="16835"/>
                </a:lnTo>
                <a:lnTo>
                  <a:pt x="181526" y="11419"/>
                </a:lnTo>
                <a:lnTo>
                  <a:pt x="184357" y="8005"/>
                </a:lnTo>
                <a:lnTo>
                  <a:pt x="186126" y="4238"/>
                </a:lnTo>
                <a:lnTo>
                  <a:pt x="187896" y="1648"/>
                </a:lnTo>
                <a:lnTo>
                  <a:pt x="189547" y="824"/>
                </a:lnTo>
                <a:lnTo>
                  <a:pt x="191316" y="0"/>
                </a:lnTo>
                <a:lnTo>
                  <a:pt x="192967" y="824"/>
                </a:lnTo>
                <a:lnTo>
                  <a:pt x="194737" y="1648"/>
                </a:lnTo>
                <a:lnTo>
                  <a:pt x="197686" y="4238"/>
                </a:lnTo>
                <a:lnTo>
                  <a:pt x="199337" y="8005"/>
                </a:lnTo>
                <a:lnTo>
                  <a:pt x="201106" y="11419"/>
                </a:lnTo>
                <a:lnTo>
                  <a:pt x="203701" y="16835"/>
                </a:lnTo>
                <a:lnTo>
                  <a:pt x="206296" y="22957"/>
                </a:lnTo>
                <a:lnTo>
                  <a:pt x="209127" y="30138"/>
                </a:lnTo>
                <a:lnTo>
                  <a:pt x="211722" y="37320"/>
                </a:lnTo>
                <a:lnTo>
                  <a:pt x="214317" y="43324"/>
                </a:lnTo>
                <a:lnTo>
                  <a:pt x="216912" y="48739"/>
                </a:lnTo>
                <a:lnTo>
                  <a:pt x="218917" y="52154"/>
                </a:lnTo>
                <a:lnTo>
                  <a:pt x="220686" y="55921"/>
                </a:lnTo>
                <a:lnTo>
                  <a:pt x="223281" y="58511"/>
                </a:lnTo>
                <a:lnTo>
                  <a:pt x="224932" y="59335"/>
                </a:lnTo>
                <a:lnTo>
                  <a:pt x="226701" y="60277"/>
                </a:lnTo>
                <a:lnTo>
                  <a:pt x="228471" y="59335"/>
                </a:lnTo>
                <a:lnTo>
                  <a:pt x="230476" y="58511"/>
                </a:lnTo>
                <a:lnTo>
                  <a:pt x="232127" y="55921"/>
                </a:lnTo>
                <a:lnTo>
                  <a:pt x="233897" y="52154"/>
                </a:lnTo>
                <a:lnTo>
                  <a:pt x="236491" y="48739"/>
                </a:lnTo>
                <a:lnTo>
                  <a:pt x="238261" y="43324"/>
                </a:lnTo>
                <a:lnTo>
                  <a:pt x="241092" y="37320"/>
                </a:lnTo>
                <a:lnTo>
                  <a:pt x="243686" y="30138"/>
                </a:lnTo>
                <a:lnTo>
                  <a:pt x="246281" y="22957"/>
                </a:lnTo>
                <a:lnTo>
                  <a:pt x="248876" y="16835"/>
                </a:lnTo>
                <a:lnTo>
                  <a:pt x="251471" y="11419"/>
                </a:lnTo>
                <a:lnTo>
                  <a:pt x="253476" y="8005"/>
                </a:lnTo>
                <a:lnTo>
                  <a:pt x="256071" y="4238"/>
                </a:lnTo>
                <a:lnTo>
                  <a:pt x="257723" y="1648"/>
                </a:lnTo>
                <a:lnTo>
                  <a:pt x="259492" y="824"/>
                </a:lnTo>
                <a:lnTo>
                  <a:pt x="261261" y="0"/>
                </a:lnTo>
                <a:lnTo>
                  <a:pt x="263266" y="824"/>
                </a:lnTo>
                <a:lnTo>
                  <a:pt x="264918" y="1648"/>
                </a:lnTo>
                <a:lnTo>
                  <a:pt x="266687" y="4238"/>
                </a:lnTo>
                <a:lnTo>
                  <a:pt x="269282" y="8005"/>
                </a:lnTo>
                <a:lnTo>
                  <a:pt x="281667" y="37320"/>
                </a:lnTo>
                <a:lnTo>
                  <a:pt x="284262" y="43324"/>
                </a:lnTo>
                <a:lnTo>
                  <a:pt x="286267" y="48739"/>
                </a:lnTo>
                <a:lnTo>
                  <a:pt x="288862" y="52154"/>
                </a:lnTo>
                <a:lnTo>
                  <a:pt x="290631" y="55921"/>
                </a:lnTo>
                <a:lnTo>
                  <a:pt x="292282" y="58511"/>
                </a:lnTo>
                <a:lnTo>
                  <a:pt x="294052" y="59335"/>
                </a:lnTo>
                <a:lnTo>
                  <a:pt x="295703" y="60277"/>
                </a:lnTo>
                <a:lnTo>
                  <a:pt x="297826" y="59335"/>
                </a:lnTo>
                <a:lnTo>
                  <a:pt x="299477" y="58511"/>
                </a:lnTo>
                <a:lnTo>
                  <a:pt x="302072" y="55921"/>
                </a:lnTo>
                <a:lnTo>
                  <a:pt x="303842" y="52154"/>
                </a:lnTo>
                <a:lnTo>
                  <a:pt x="305493" y="48739"/>
                </a:lnTo>
                <a:lnTo>
                  <a:pt x="308442" y="43324"/>
                </a:lnTo>
                <a:lnTo>
                  <a:pt x="311037" y="37320"/>
                </a:lnTo>
                <a:lnTo>
                  <a:pt x="313631" y="30138"/>
                </a:lnTo>
                <a:lnTo>
                  <a:pt x="316226" y="22957"/>
                </a:lnTo>
                <a:lnTo>
                  <a:pt x="318821" y="16835"/>
                </a:lnTo>
                <a:lnTo>
                  <a:pt x="321652" y="11419"/>
                </a:lnTo>
                <a:lnTo>
                  <a:pt x="323421" y="8005"/>
                </a:lnTo>
                <a:lnTo>
                  <a:pt x="325073" y="4238"/>
                </a:lnTo>
                <a:lnTo>
                  <a:pt x="327668" y="1648"/>
                </a:lnTo>
                <a:lnTo>
                  <a:pt x="329437" y="824"/>
                </a:lnTo>
                <a:lnTo>
                  <a:pt x="331442" y="0"/>
                </a:lnTo>
                <a:lnTo>
                  <a:pt x="333211" y="824"/>
                </a:lnTo>
                <a:lnTo>
                  <a:pt x="334863" y="1648"/>
                </a:lnTo>
                <a:lnTo>
                  <a:pt x="336632" y="4238"/>
                </a:lnTo>
                <a:lnTo>
                  <a:pt x="338283" y="8005"/>
                </a:lnTo>
                <a:lnTo>
                  <a:pt x="340878" y="11419"/>
                </a:lnTo>
                <a:lnTo>
                  <a:pt x="343001" y="16835"/>
                </a:lnTo>
                <a:lnTo>
                  <a:pt x="345478" y="22957"/>
                </a:lnTo>
                <a:lnTo>
                  <a:pt x="348073" y="30138"/>
                </a:lnTo>
              </a:path>
            </a:pathLst>
          </a:custGeom>
          <a:ln w="17808">
            <a:solidFill>
              <a:srgbClr val="000000"/>
            </a:solidFill>
          </a:ln>
        </p:spPr>
        <p:txBody>
          <a:bodyPr wrap="square" lIns="0" tIns="0" rIns="0" bIns="0" rtlCol="0"/>
          <a:lstStyle/>
          <a:p>
            <a:endParaRPr/>
          </a:p>
        </p:txBody>
      </p:sp>
      <p:sp>
        <p:nvSpPr>
          <p:cNvPr id="38" name="object 38"/>
          <p:cNvSpPr/>
          <p:nvPr/>
        </p:nvSpPr>
        <p:spPr>
          <a:xfrm>
            <a:off x="5834731" y="4369005"/>
            <a:ext cx="273685" cy="0"/>
          </a:xfrm>
          <a:custGeom>
            <a:avLst/>
            <a:gdLst/>
            <a:ahLst/>
            <a:cxnLst/>
            <a:rect l="l" t="t" r="r" b="b"/>
            <a:pathLst>
              <a:path w="273685">
                <a:moveTo>
                  <a:pt x="0" y="0"/>
                </a:moveTo>
                <a:lnTo>
                  <a:pt x="273646" y="0"/>
                </a:lnTo>
              </a:path>
            </a:pathLst>
          </a:custGeom>
          <a:ln w="17807">
            <a:solidFill>
              <a:srgbClr val="000000"/>
            </a:solidFill>
          </a:ln>
        </p:spPr>
        <p:txBody>
          <a:bodyPr wrap="square" lIns="0" tIns="0" rIns="0" bIns="0" rtlCol="0"/>
          <a:lstStyle/>
          <a:p>
            <a:endParaRPr/>
          </a:p>
        </p:txBody>
      </p:sp>
      <p:sp>
        <p:nvSpPr>
          <p:cNvPr id="39" name="object 39"/>
          <p:cNvSpPr/>
          <p:nvPr/>
        </p:nvSpPr>
        <p:spPr>
          <a:xfrm>
            <a:off x="6232344" y="4029238"/>
            <a:ext cx="0" cy="207010"/>
          </a:xfrm>
          <a:custGeom>
            <a:avLst/>
            <a:gdLst/>
            <a:ahLst/>
            <a:cxnLst/>
            <a:rect l="l" t="t" r="r" b="b"/>
            <a:pathLst>
              <a:path h="207010">
                <a:moveTo>
                  <a:pt x="0" y="206732"/>
                </a:moveTo>
                <a:lnTo>
                  <a:pt x="0" y="0"/>
                </a:lnTo>
              </a:path>
            </a:pathLst>
          </a:custGeom>
          <a:ln w="17841">
            <a:solidFill>
              <a:srgbClr val="000000"/>
            </a:solidFill>
          </a:ln>
        </p:spPr>
        <p:txBody>
          <a:bodyPr wrap="square" lIns="0" tIns="0" rIns="0" bIns="0" rtlCol="0"/>
          <a:lstStyle/>
          <a:p>
            <a:endParaRPr/>
          </a:p>
        </p:txBody>
      </p:sp>
      <p:sp>
        <p:nvSpPr>
          <p:cNvPr id="40" name="object 40"/>
          <p:cNvSpPr/>
          <p:nvPr/>
        </p:nvSpPr>
        <p:spPr>
          <a:xfrm>
            <a:off x="6232344" y="4501921"/>
            <a:ext cx="0" cy="207010"/>
          </a:xfrm>
          <a:custGeom>
            <a:avLst/>
            <a:gdLst/>
            <a:ahLst/>
            <a:cxnLst/>
            <a:rect l="l" t="t" r="r" b="b"/>
            <a:pathLst>
              <a:path h="207010">
                <a:moveTo>
                  <a:pt x="0" y="0"/>
                </a:moveTo>
                <a:lnTo>
                  <a:pt x="0" y="206732"/>
                </a:lnTo>
              </a:path>
            </a:pathLst>
          </a:custGeom>
          <a:ln w="17841">
            <a:solidFill>
              <a:srgbClr val="000000"/>
            </a:solidFill>
          </a:ln>
        </p:spPr>
        <p:txBody>
          <a:bodyPr wrap="square" lIns="0" tIns="0" rIns="0" bIns="0" rtlCol="0"/>
          <a:lstStyle/>
          <a:p>
            <a:endParaRPr/>
          </a:p>
        </p:txBody>
      </p:sp>
      <p:sp>
        <p:nvSpPr>
          <p:cNvPr id="41" name="object 41"/>
          <p:cNvSpPr/>
          <p:nvPr/>
        </p:nvSpPr>
        <p:spPr>
          <a:xfrm>
            <a:off x="6347464" y="4369005"/>
            <a:ext cx="233679" cy="0"/>
          </a:xfrm>
          <a:custGeom>
            <a:avLst/>
            <a:gdLst/>
            <a:ahLst/>
            <a:cxnLst/>
            <a:rect l="l" t="t" r="r" b="b"/>
            <a:pathLst>
              <a:path w="233679">
                <a:moveTo>
                  <a:pt x="0" y="0"/>
                </a:moveTo>
                <a:lnTo>
                  <a:pt x="233071" y="0"/>
                </a:lnTo>
              </a:path>
            </a:pathLst>
          </a:custGeom>
          <a:ln w="17807">
            <a:solidFill>
              <a:srgbClr val="000000"/>
            </a:solidFill>
          </a:ln>
        </p:spPr>
        <p:txBody>
          <a:bodyPr wrap="square" lIns="0" tIns="0" rIns="0" bIns="0" rtlCol="0"/>
          <a:lstStyle/>
          <a:p>
            <a:endParaRPr/>
          </a:p>
        </p:txBody>
      </p:sp>
      <p:sp>
        <p:nvSpPr>
          <p:cNvPr id="42" name="object 42"/>
          <p:cNvSpPr/>
          <p:nvPr/>
        </p:nvSpPr>
        <p:spPr>
          <a:xfrm>
            <a:off x="6704620" y="4029238"/>
            <a:ext cx="0" cy="207010"/>
          </a:xfrm>
          <a:custGeom>
            <a:avLst/>
            <a:gdLst/>
            <a:ahLst/>
            <a:cxnLst/>
            <a:rect l="l" t="t" r="r" b="b"/>
            <a:pathLst>
              <a:path h="207010">
                <a:moveTo>
                  <a:pt x="0" y="206732"/>
                </a:moveTo>
                <a:lnTo>
                  <a:pt x="0" y="0"/>
                </a:lnTo>
              </a:path>
            </a:pathLst>
          </a:custGeom>
          <a:ln w="17841">
            <a:solidFill>
              <a:srgbClr val="000000"/>
            </a:solidFill>
          </a:ln>
        </p:spPr>
        <p:txBody>
          <a:bodyPr wrap="square" lIns="0" tIns="0" rIns="0" bIns="0" rtlCol="0"/>
          <a:lstStyle/>
          <a:p>
            <a:endParaRPr/>
          </a:p>
        </p:txBody>
      </p:sp>
      <p:sp>
        <p:nvSpPr>
          <p:cNvPr id="43" name="object 43"/>
          <p:cNvSpPr/>
          <p:nvPr/>
        </p:nvSpPr>
        <p:spPr>
          <a:xfrm>
            <a:off x="6704620" y="4501921"/>
            <a:ext cx="0" cy="207010"/>
          </a:xfrm>
          <a:custGeom>
            <a:avLst/>
            <a:gdLst/>
            <a:ahLst/>
            <a:cxnLst/>
            <a:rect l="l" t="t" r="r" b="b"/>
            <a:pathLst>
              <a:path h="207010">
                <a:moveTo>
                  <a:pt x="0" y="0"/>
                </a:moveTo>
                <a:lnTo>
                  <a:pt x="0" y="206732"/>
                </a:lnTo>
              </a:path>
            </a:pathLst>
          </a:custGeom>
          <a:ln w="17841">
            <a:solidFill>
              <a:srgbClr val="000000"/>
            </a:solidFill>
          </a:ln>
        </p:spPr>
        <p:txBody>
          <a:bodyPr wrap="square" lIns="0" tIns="0" rIns="0" bIns="0" rtlCol="0"/>
          <a:lstStyle/>
          <a:p>
            <a:endParaRPr/>
          </a:p>
        </p:txBody>
      </p:sp>
      <p:sp>
        <p:nvSpPr>
          <p:cNvPr id="44" name="object 44"/>
          <p:cNvSpPr/>
          <p:nvPr/>
        </p:nvSpPr>
        <p:spPr>
          <a:xfrm>
            <a:off x="6819741" y="4369005"/>
            <a:ext cx="233679" cy="0"/>
          </a:xfrm>
          <a:custGeom>
            <a:avLst/>
            <a:gdLst/>
            <a:ahLst/>
            <a:cxnLst/>
            <a:rect l="l" t="t" r="r" b="b"/>
            <a:pathLst>
              <a:path w="233679">
                <a:moveTo>
                  <a:pt x="0" y="0"/>
                </a:moveTo>
                <a:lnTo>
                  <a:pt x="233071" y="0"/>
                </a:lnTo>
              </a:path>
            </a:pathLst>
          </a:custGeom>
          <a:ln w="17807">
            <a:solidFill>
              <a:srgbClr val="000000"/>
            </a:solidFill>
          </a:ln>
        </p:spPr>
        <p:txBody>
          <a:bodyPr wrap="square" lIns="0" tIns="0" rIns="0" bIns="0" rtlCol="0"/>
          <a:lstStyle/>
          <a:p>
            <a:endParaRPr/>
          </a:p>
        </p:txBody>
      </p:sp>
      <p:grpSp>
        <p:nvGrpSpPr>
          <p:cNvPr id="45" name="object 45"/>
          <p:cNvGrpSpPr/>
          <p:nvPr/>
        </p:nvGrpSpPr>
        <p:grpSpPr>
          <a:xfrm>
            <a:off x="5273808" y="2843614"/>
            <a:ext cx="436245" cy="476884"/>
            <a:chOff x="5273808" y="2843614"/>
            <a:chExt cx="436245" cy="476884"/>
          </a:xfrm>
        </p:grpSpPr>
        <p:pic>
          <p:nvPicPr>
            <p:cNvPr id="46" name="object 46"/>
            <p:cNvPicPr/>
            <p:nvPr/>
          </p:nvPicPr>
          <p:blipFill>
            <a:blip r:embed="rId2" cstate="print"/>
            <a:stretch>
              <a:fillRect/>
            </a:stretch>
          </p:blipFill>
          <p:spPr>
            <a:xfrm>
              <a:off x="5467799" y="3176171"/>
              <a:ext cx="233057" cy="134917"/>
            </a:xfrm>
            <a:prstGeom prst="rect">
              <a:avLst/>
            </a:prstGeom>
          </p:spPr>
        </p:pic>
        <p:sp>
          <p:nvSpPr>
            <p:cNvPr id="47" name="object 47"/>
            <p:cNvSpPr/>
            <p:nvPr/>
          </p:nvSpPr>
          <p:spPr>
            <a:xfrm>
              <a:off x="5291684" y="3074217"/>
              <a:ext cx="409575" cy="237490"/>
            </a:xfrm>
            <a:custGeom>
              <a:avLst/>
              <a:gdLst/>
              <a:ahLst/>
              <a:cxnLst/>
              <a:rect l="l" t="t" r="r" b="b"/>
              <a:pathLst>
                <a:path w="409575" h="237489">
                  <a:moveTo>
                    <a:pt x="0" y="0"/>
                  </a:moveTo>
                  <a:lnTo>
                    <a:pt x="409172" y="236871"/>
                  </a:lnTo>
                </a:path>
                <a:path w="409575" h="237489">
                  <a:moveTo>
                    <a:pt x="409172" y="236871"/>
                  </a:moveTo>
                  <a:lnTo>
                    <a:pt x="229296" y="194135"/>
                  </a:lnTo>
                  <a:lnTo>
                    <a:pt x="286031" y="165998"/>
                  </a:lnTo>
                  <a:lnTo>
                    <a:pt x="282610" y="101953"/>
                  </a:lnTo>
                  <a:lnTo>
                    <a:pt x="409172" y="236871"/>
                  </a:lnTo>
                  <a:close/>
                </a:path>
              </a:pathLst>
            </a:custGeom>
            <a:ln w="17824">
              <a:solidFill>
                <a:srgbClr val="000000"/>
              </a:solidFill>
            </a:ln>
          </p:spPr>
          <p:txBody>
            <a:bodyPr wrap="square" lIns="0" tIns="0" rIns="0" bIns="0" rtlCol="0"/>
            <a:lstStyle/>
            <a:p>
              <a:endParaRPr/>
            </a:p>
          </p:txBody>
        </p:sp>
        <p:sp>
          <p:nvSpPr>
            <p:cNvPr id="48" name="object 48"/>
            <p:cNvSpPr/>
            <p:nvPr/>
          </p:nvSpPr>
          <p:spPr>
            <a:xfrm>
              <a:off x="5282720" y="2852533"/>
              <a:ext cx="334010" cy="456565"/>
            </a:xfrm>
            <a:custGeom>
              <a:avLst/>
              <a:gdLst/>
              <a:ahLst/>
              <a:cxnLst/>
              <a:rect l="l" t="t" r="r" b="b"/>
              <a:pathLst>
                <a:path w="334010" h="456564">
                  <a:moveTo>
                    <a:pt x="0" y="434421"/>
                  </a:moveTo>
                  <a:lnTo>
                    <a:pt x="333801" y="100187"/>
                  </a:lnTo>
                </a:path>
                <a:path w="334010" h="456564">
                  <a:moveTo>
                    <a:pt x="35503" y="0"/>
                  </a:moveTo>
                  <a:lnTo>
                    <a:pt x="157700" y="456554"/>
                  </a:lnTo>
                </a:path>
              </a:pathLst>
            </a:custGeom>
            <a:ln w="17824">
              <a:solidFill>
                <a:srgbClr val="FF0000"/>
              </a:solidFill>
            </a:ln>
          </p:spPr>
          <p:txBody>
            <a:bodyPr wrap="square" lIns="0" tIns="0" rIns="0" bIns="0" rtlCol="0"/>
            <a:lstStyle/>
            <a:p>
              <a:endParaRPr/>
            </a:p>
          </p:txBody>
        </p:sp>
      </p:grpSp>
      <p:sp>
        <p:nvSpPr>
          <p:cNvPr id="49" name="object 49"/>
          <p:cNvSpPr txBox="1"/>
          <p:nvPr/>
        </p:nvSpPr>
        <p:spPr>
          <a:xfrm>
            <a:off x="1788517" y="5212174"/>
            <a:ext cx="2286000" cy="366395"/>
          </a:xfrm>
          <a:prstGeom prst="rect">
            <a:avLst/>
          </a:prstGeom>
        </p:spPr>
        <p:txBody>
          <a:bodyPr vert="horz" wrap="square" lIns="0" tIns="17145" rIns="0" bIns="0" rtlCol="0">
            <a:spAutoFit/>
          </a:bodyPr>
          <a:lstStyle/>
          <a:p>
            <a:pPr marL="12700">
              <a:lnSpc>
                <a:spcPct val="100000"/>
              </a:lnSpc>
              <a:spcBef>
                <a:spcPts val="135"/>
              </a:spcBef>
            </a:pPr>
            <a:r>
              <a:rPr sz="2200" dirty="0">
                <a:latin typeface="Times New Roman"/>
                <a:cs typeface="Times New Roman"/>
              </a:rPr>
              <a:t>sequenze</a:t>
            </a:r>
            <a:r>
              <a:rPr sz="2200" spc="75" dirty="0">
                <a:latin typeface="Times New Roman"/>
                <a:cs typeface="Times New Roman"/>
              </a:rPr>
              <a:t> </a:t>
            </a:r>
            <a:r>
              <a:rPr sz="2200" dirty="0">
                <a:latin typeface="Times New Roman"/>
                <a:cs typeface="Times New Roman"/>
              </a:rPr>
              <a:t>testa-</a:t>
            </a:r>
            <a:r>
              <a:rPr sz="2200" spc="-20" dirty="0">
                <a:latin typeface="Times New Roman"/>
                <a:cs typeface="Times New Roman"/>
              </a:rPr>
              <a:t>coda</a:t>
            </a:r>
            <a:endParaRPr sz="2200" dirty="0">
              <a:latin typeface="Times New Roman"/>
              <a:cs typeface="Times New Roman"/>
            </a:endParaRPr>
          </a:p>
        </p:txBody>
      </p:sp>
      <p:sp>
        <p:nvSpPr>
          <p:cNvPr id="50" name="object 50"/>
          <p:cNvSpPr txBox="1"/>
          <p:nvPr/>
        </p:nvSpPr>
        <p:spPr>
          <a:xfrm>
            <a:off x="5137089" y="5096740"/>
            <a:ext cx="2270760" cy="680085"/>
          </a:xfrm>
          <a:prstGeom prst="rect">
            <a:avLst/>
          </a:prstGeom>
        </p:spPr>
        <p:txBody>
          <a:bodyPr vert="horz" wrap="square" lIns="0" tIns="45085" rIns="0" bIns="0" rtlCol="0">
            <a:spAutoFit/>
          </a:bodyPr>
          <a:lstStyle/>
          <a:p>
            <a:pPr marL="12700" marR="5080">
              <a:lnSpc>
                <a:spcPts val="2470"/>
              </a:lnSpc>
              <a:spcBef>
                <a:spcPts val="355"/>
              </a:spcBef>
            </a:pPr>
            <a:r>
              <a:rPr sz="2200" dirty="0">
                <a:latin typeface="Times New Roman"/>
                <a:cs typeface="Times New Roman"/>
              </a:rPr>
              <a:t>radicale</a:t>
            </a:r>
            <a:r>
              <a:rPr sz="2200" spc="35" dirty="0">
                <a:latin typeface="Times New Roman"/>
                <a:cs typeface="Times New Roman"/>
              </a:rPr>
              <a:t> </a:t>
            </a:r>
            <a:r>
              <a:rPr sz="2200" spc="-10" dirty="0">
                <a:latin typeface="Times New Roman"/>
                <a:cs typeface="Times New Roman"/>
              </a:rPr>
              <a:t>instabile </a:t>
            </a:r>
            <a:r>
              <a:rPr sz="2200" dirty="0">
                <a:latin typeface="Times New Roman"/>
                <a:cs typeface="Times New Roman"/>
              </a:rPr>
              <a:t>sequenze</a:t>
            </a:r>
            <a:r>
              <a:rPr sz="2200" spc="75" dirty="0">
                <a:latin typeface="Times New Roman"/>
                <a:cs typeface="Times New Roman"/>
              </a:rPr>
              <a:t> </a:t>
            </a:r>
            <a:r>
              <a:rPr sz="2200" dirty="0">
                <a:latin typeface="Times New Roman"/>
                <a:cs typeface="Times New Roman"/>
              </a:rPr>
              <a:t>testa-</a:t>
            </a:r>
            <a:r>
              <a:rPr sz="2200" spc="-20" dirty="0">
                <a:latin typeface="Times New Roman"/>
                <a:cs typeface="Times New Roman"/>
              </a:rPr>
              <a:t>testa</a:t>
            </a:r>
            <a:endParaRPr sz="2200" dirty="0">
              <a:latin typeface="Times New Roman"/>
              <a:cs typeface="Times New Roman"/>
            </a:endParaRPr>
          </a:p>
        </p:txBody>
      </p:sp>
      <p:sp>
        <p:nvSpPr>
          <p:cNvPr id="51" name="object 51"/>
          <p:cNvSpPr txBox="1"/>
          <p:nvPr/>
        </p:nvSpPr>
        <p:spPr>
          <a:xfrm>
            <a:off x="2941153" y="2906432"/>
            <a:ext cx="308610" cy="366395"/>
          </a:xfrm>
          <a:prstGeom prst="rect">
            <a:avLst/>
          </a:prstGeom>
        </p:spPr>
        <p:txBody>
          <a:bodyPr vert="horz" wrap="square" lIns="0" tIns="17145" rIns="0" bIns="0" rtlCol="0">
            <a:spAutoFit/>
          </a:bodyPr>
          <a:lstStyle/>
          <a:p>
            <a:pPr marL="38100">
              <a:lnSpc>
                <a:spcPct val="100000"/>
              </a:lnSpc>
              <a:spcBef>
                <a:spcPts val="135"/>
              </a:spcBef>
            </a:pPr>
            <a:r>
              <a:rPr sz="2200" i="1" spc="-25" dirty="0">
                <a:latin typeface="Times New Roman"/>
                <a:cs typeface="Times New Roman"/>
              </a:rPr>
              <a:t>k</a:t>
            </a:r>
            <a:r>
              <a:rPr sz="2475" i="1" spc="-37" baseline="-16835" dirty="0">
                <a:latin typeface="Times New Roman"/>
                <a:cs typeface="Times New Roman"/>
              </a:rPr>
              <a:t>p</a:t>
            </a:r>
            <a:endParaRPr sz="2475" baseline="-16835">
              <a:latin typeface="Times New Roman"/>
              <a:cs typeface="Times New Roman"/>
            </a:endParaRPr>
          </a:p>
        </p:txBody>
      </p:sp>
      <p:sp>
        <p:nvSpPr>
          <p:cNvPr id="52" name="object 52"/>
          <p:cNvSpPr txBox="1"/>
          <p:nvPr/>
        </p:nvSpPr>
        <p:spPr>
          <a:xfrm>
            <a:off x="5341930" y="2790940"/>
            <a:ext cx="309245" cy="366395"/>
          </a:xfrm>
          <a:prstGeom prst="rect">
            <a:avLst/>
          </a:prstGeom>
        </p:spPr>
        <p:txBody>
          <a:bodyPr vert="horz" wrap="square" lIns="0" tIns="17145" rIns="0" bIns="0" rtlCol="0">
            <a:spAutoFit/>
          </a:bodyPr>
          <a:lstStyle/>
          <a:p>
            <a:pPr marL="38100">
              <a:lnSpc>
                <a:spcPct val="100000"/>
              </a:lnSpc>
              <a:spcBef>
                <a:spcPts val="135"/>
              </a:spcBef>
            </a:pPr>
            <a:r>
              <a:rPr sz="2200" i="1" spc="-25" dirty="0">
                <a:latin typeface="Times New Roman"/>
                <a:cs typeface="Times New Roman"/>
              </a:rPr>
              <a:t>k</a:t>
            </a:r>
            <a:r>
              <a:rPr sz="2475" i="1" spc="-37" baseline="-16835" dirty="0">
                <a:latin typeface="Times New Roman"/>
                <a:cs typeface="Times New Roman"/>
              </a:rPr>
              <a:t>p</a:t>
            </a:r>
            <a:endParaRPr sz="2475" baseline="-16835">
              <a:latin typeface="Times New Roman"/>
              <a:cs typeface="Times New Roman"/>
            </a:endParaRPr>
          </a:p>
        </p:txBody>
      </p:sp>
      <p:sp>
        <p:nvSpPr>
          <p:cNvPr id="53" name="object 53"/>
          <p:cNvSpPr txBox="1">
            <a:spLocks noGrp="1"/>
          </p:cNvSpPr>
          <p:nvPr>
            <p:ph type="title"/>
          </p:nvPr>
        </p:nvSpPr>
        <p:spPr>
          <a:prstGeom prst="rect">
            <a:avLst/>
          </a:prstGeom>
        </p:spPr>
        <p:txBody>
          <a:bodyPr vert="horz" wrap="square" lIns="0" tIns="291795" rIns="0" bIns="0" rtlCol="0">
            <a:spAutoFit/>
          </a:bodyPr>
          <a:lstStyle/>
          <a:p>
            <a:pPr marL="4028440">
              <a:lnSpc>
                <a:spcPct val="100000"/>
              </a:lnSpc>
              <a:spcBef>
                <a:spcPts val="100"/>
              </a:spcBef>
            </a:pPr>
            <a:r>
              <a:rPr sz="3600" i="1" spc="-25" dirty="0">
                <a:latin typeface="Calibri"/>
                <a:cs typeface="Calibri"/>
              </a:rPr>
              <a:t>k</a:t>
            </a:r>
            <a:r>
              <a:rPr sz="3600" i="1" spc="-37" baseline="-20833" dirty="0">
                <a:latin typeface="Calibri"/>
                <a:cs typeface="Calibri"/>
              </a:rPr>
              <a:t>p</a:t>
            </a:r>
            <a:endParaRPr sz="3600" baseline="-20833">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27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64</a:t>
            </a:r>
            <a:endParaRPr sz="1200">
              <a:latin typeface="Calibri"/>
              <a:cs typeface="Calibri"/>
            </a:endParaRPr>
          </a:p>
        </p:txBody>
      </p:sp>
      <p:graphicFrame>
        <p:nvGraphicFramePr>
          <p:cNvPr id="3" name="object 3"/>
          <p:cNvGraphicFramePr>
            <a:graphicFrameLocks noGrp="1"/>
          </p:cNvGraphicFramePr>
          <p:nvPr/>
        </p:nvGraphicFramePr>
        <p:xfrm>
          <a:off x="1226159" y="2362835"/>
          <a:ext cx="5770245" cy="2707005"/>
        </p:xfrm>
        <a:graphic>
          <a:graphicData uri="http://schemas.openxmlformats.org/drawingml/2006/table">
            <a:tbl>
              <a:tblPr firstRow="1" bandRow="1">
                <a:tableStyleId>{2D5ABB26-0587-4C30-8999-92F81FD0307C}</a:tableStyleId>
              </a:tblPr>
              <a:tblGrid>
                <a:gridCol w="1795780">
                  <a:extLst>
                    <a:ext uri="{9D8B030D-6E8A-4147-A177-3AD203B41FA5}">
                      <a16:colId xmlns:a16="http://schemas.microsoft.com/office/drawing/2014/main" val="20000"/>
                    </a:ext>
                  </a:extLst>
                </a:gridCol>
                <a:gridCol w="2101215">
                  <a:extLst>
                    <a:ext uri="{9D8B030D-6E8A-4147-A177-3AD203B41FA5}">
                      <a16:colId xmlns:a16="http://schemas.microsoft.com/office/drawing/2014/main" val="20001"/>
                    </a:ext>
                  </a:extLst>
                </a:gridCol>
                <a:gridCol w="1873250">
                  <a:extLst>
                    <a:ext uri="{9D8B030D-6E8A-4147-A177-3AD203B41FA5}">
                      <a16:colId xmlns:a16="http://schemas.microsoft.com/office/drawing/2014/main" val="20002"/>
                    </a:ext>
                  </a:extLst>
                </a:gridCol>
              </a:tblGrid>
              <a:tr h="349885">
                <a:tc>
                  <a:txBody>
                    <a:bodyPr/>
                    <a:lstStyle/>
                    <a:p>
                      <a:pPr>
                        <a:lnSpc>
                          <a:spcPct val="100000"/>
                        </a:lnSpc>
                      </a:pPr>
                      <a:endParaRPr sz="1800">
                        <a:latin typeface="Times New Roman"/>
                        <a:cs typeface="Times New Roman"/>
                      </a:endParaRPr>
                    </a:p>
                  </a:txBody>
                  <a:tcPr marL="0" marR="0" marT="0" marB="0"/>
                </a:tc>
                <a:tc>
                  <a:txBody>
                    <a:bodyPr/>
                    <a:lstStyle/>
                    <a:p>
                      <a:pPr marL="64135">
                        <a:lnSpc>
                          <a:spcPts val="1800"/>
                        </a:lnSpc>
                      </a:pPr>
                      <a:r>
                        <a:rPr sz="1800" i="1" dirty="0">
                          <a:latin typeface="Calibri"/>
                          <a:cs typeface="Calibri"/>
                        </a:rPr>
                        <a:t>k</a:t>
                      </a:r>
                      <a:r>
                        <a:rPr sz="1800" i="1" baseline="-20833" dirty="0">
                          <a:latin typeface="Calibri"/>
                          <a:cs typeface="Calibri"/>
                        </a:rPr>
                        <a:t>p</a:t>
                      </a:r>
                      <a:r>
                        <a:rPr sz="1800" dirty="0">
                          <a:latin typeface="Calibri"/>
                          <a:cs typeface="Calibri"/>
                        </a:rPr>
                        <a:t>(l</a:t>
                      </a:r>
                      <a:r>
                        <a:rPr sz="1800" spc="60" dirty="0">
                          <a:latin typeface="Calibri"/>
                          <a:cs typeface="Calibri"/>
                        </a:rPr>
                        <a:t> </a:t>
                      </a:r>
                      <a:r>
                        <a:rPr sz="1800" spc="-10" dirty="0">
                          <a:latin typeface="Calibri"/>
                          <a:cs typeface="Calibri"/>
                        </a:rPr>
                        <a:t>mol</a:t>
                      </a:r>
                      <a:r>
                        <a:rPr sz="1800" spc="-15" baseline="25462" dirty="0">
                          <a:latin typeface="Calibri"/>
                          <a:cs typeface="Calibri"/>
                        </a:rPr>
                        <a:t>-1</a:t>
                      </a:r>
                      <a:r>
                        <a:rPr sz="1800" spc="-10" dirty="0">
                          <a:latin typeface="Calibri"/>
                          <a:cs typeface="Calibri"/>
                        </a:rPr>
                        <a:t>sec</a:t>
                      </a:r>
                      <a:r>
                        <a:rPr sz="1800" spc="-15" baseline="25462" dirty="0">
                          <a:latin typeface="Calibri"/>
                          <a:cs typeface="Calibri"/>
                        </a:rPr>
                        <a:t>-</a:t>
                      </a:r>
                      <a:r>
                        <a:rPr sz="1800" spc="-37" baseline="25462" dirty="0">
                          <a:latin typeface="Calibri"/>
                          <a:cs typeface="Calibri"/>
                        </a:rPr>
                        <a:t>1</a:t>
                      </a:r>
                      <a:r>
                        <a:rPr sz="1800" spc="-25" dirty="0">
                          <a:latin typeface="Calibri"/>
                          <a:cs typeface="Calibri"/>
                        </a:rPr>
                        <a:t>)</a:t>
                      </a:r>
                      <a:endParaRPr sz="1800">
                        <a:latin typeface="Calibri"/>
                        <a:cs typeface="Calibri"/>
                      </a:endParaRPr>
                    </a:p>
                  </a:txBody>
                  <a:tcPr marL="0" marR="0" marT="0" marB="0"/>
                </a:tc>
                <a:tc>
                  <a:txBody>
                    <a:bodyPr/>
                    <a:lstStyle/>
                    <a:p>
                      <a:pPr marL="706755">
                        <a:lnSpc>
                          <a:spcPts val="1800"/>
                        </a:lnSpc>
                      </a:pPr>
                      <a:r>
                        <a:rPr sz="1800" dirty="0">
                          <a:latin typeface="Calibri"/>
                          <a:cs typeface="Calibri"/>
                        </a:rPr>
                        <a:t>E</a:t>
                      </a:r>
                      <a:r>
                        <a:rPr sz="1800" baseline="-20833" dirty="0">
                          <a:latin typeface="Calibri"/>
                          <a:cs typeface="Calibri"/>
                        </a:rPr>
                        <a:t>p</a:t>
                      </a:r>
                      <a:r>
                        <a:rPr sz="1800" dirty="0">
                          <a:latin typeface="Calibri"/>
                          <a:cs typeface="Calibri"/>
                        </a:rPr>
                        <a:t>*</a:t>
                      </a:r>
                      <a:r>
                        <a:rPr sz="1800" spc="-90" dirty="0">
                          <a:latin typeface="Calibri"/>
                          <a:cs typeface="Calibri"/>
                        </a:rPr>
                        <a:t> </a:t>
                      </a:r>
                      <a:r>
                        <a:rPr sz="1800" spc="-10" dirty="0">
                          <a:latin typeface="Calibri"/>
                          <a:cs typeface="Calibri"/>
                        </a:rPr>
                        <a:t>(kJmol</a:t>
                      </a:r>
                      <a:r>
                        <a:rPr sz="1800" spc="-15" baseline="25462" dirty="0">
                          <a:latin typeface="Calibri"/>
                          <a:cs typeface="Calibri"/>
                        </a:rPr>
                        <a:t>-</a:t>
                      </a:r>
                      <a:r>
                        <a:rPr sz="1800" spc="-37" baseline="25462" dirty="0">
                          <a:latin typeface="Calibri"/>
                          <a:cs typeface="Calibri"/>
                        </a:rPr>
                        <a:t>1</a:t>
                      </a:r>
                      <a:r>
                        <a:rPr sz="1800" spc="-25" dirty="0">
                          <a:latin typeface="Calibri"/>
                          <a:cs typeface="Calibri"/>
                        </a:rPr>
                        <a:t>)</a:t>
                      </a:r>
                      <a:endParaRPr sz="1800">
                        <a:latin typeface="Calibri"/>
                        <a:cs typeface="Calibri"/>
                      </a:endParaRPr>
                    </a:p>
                  </a:txBody>
                  <a:tcPr marL="0" marR="0" marT="0" marB="0"/>
                </a:tc>
                <a:extLst>
                  <a:ext uri="{0D108BD9-81ED-4DB2-BD59-A6C34878D82A}">
                    <a16:rowId xmlns:a16="http://schemas.microsoft.com/office/drawing/2014/main" val="10000"/>
                  </a:ext>
                </a:extLst>
              </a:tr>
              <a:tr h="392430">
                <a:tc>
                  <a:txBody>
                    <a:bodyPr/>
                    <a:lstStyle/>
                    <a:p>
                      <a:pPr marL="31750">
                        <a:lnSpc>
                          <a:spcPct val="100000"/>
                        </a:lnSpc>
                        <a:spcBef>
                          <a:spcPts val="120"/>
                        </a:spcBef>
                      </a:pPr>
                      <a:r>
                        <a:rPr sz="1800" dirty="0">
                          <a:latin typeface="Calibri"/>
                          <a:cs typeface="Calibri"/>
                        </a:rPr>
                        <a:t>Acrilonitrile</a:t>
                      </a:r>
                      <a:r>
                        <a:rPr sz="1800" spc="-25" dirty="0">
                          <a:latin typeface="Calibri"/>
                          <a:cs typeface="Calibri"/>
                        </a:rPr>
                        <a:t> </a:t>
                      </a:r>
                      <a:r>
                        <a:rPr sz="1800" spc="-20" dirty="0">
                          <a:latin typeface="Calibri"/>
                          <a:cs typeface="Calibri"/>
                        </a:rPr>
                        <a:t>(AN)</a:t>
                      </a:r>
                      <a:endParaRPr sz="1800" dirty="0">
                        <a:latin typeface="Calibri"/>
                        <a:cs typeface="Calibri"/>
                      </a:endParaRPr>
                    </a:p>
                  </a:txBody>
                  <a:tcPr marL="0" marR="0" marT="15240" marB="0"/>
                </a:tc>
                <a:tc>
                  <a:txBody>
                    <a:bodyPr/>
                    <a:lstStyle/>
                    <a:p>
                      <a:pPr marL="64135">
                        <a:lnSpc>
                          <a:spcPct val="100000"/>
                        </a:lnSpc>
                        <a:spcBef>
                          <a:spcPts val="120"/>
                        </a:spcBef>
                      </a:pPr>
                      <a:r>
                        <a:rPr sz="1800" dirty="0">
                          <a:latin typeface="Calibri"/>
                          <a:cs typeface="Calibri"/>
                        </a:rPr>
                        <a:t>1.96 e </a:t>
                      </a:r>
                      <a:r>
                        <a:rPr sz="1800" spc="-50" dirty="0">
                          <a:latin typeface="Calibri"/>
                          <a:cs typeface="Calibri"/>
                        </a:rPr>
                        <a:t>3</a:t>
                      </a:r>
                      <a:endParaRPr sz="1800" dirty="0">
                        <a:latin typeface="Calibri"/>
                        <a:cs typeface="Calibri"/>
                      </a:endParaRPr>
                    </a:p>
                  </a:txBody>
                  <a:tcPr marL="0" marR="0" marT="15240" marB="0"/>
                </a:tc>
                <a:tc>
                  <a:txBody>
                    <a:bodyPr/>
                    <a:lstStyle/>
                    <a:p>
                      <a:pPr marL="706755">
                        <a:lnSpc>
                          <a:spcPct val="100000"/>
                        </a:lnSpc>
                        <a:spcBef>
                          <a:spcPts val="120"/>
                        </a:spcBef>
                      </a:pPr>
                      <a:r>
                        <a:rPr sz="1800" spc="-20" dirty="0">
                          <a:latin typeface="Calibri"/>
                          <a:cs typeface="Calibri"/>
                        </a:rPr>
                        <a:t>16.2</a:t>
                      </a:r>
                      <a:endParaRPr sz="1800">
                        <a:latin typeface="Calibri"/>
                        <a:cs typeface="Calibri"/>
                      </a:endParaRPr>
                    </a:p>
                  </a:txBody>
                  <a:tcPr marL="0" marR="0" marT="15240" marB="0"/>
                </a:tc>
                <a:extLst>
                  <a:ext uri="{0D108BD9-81ED-4DB2-BD59-A6C34878D82A}">
                    <a16:rowId xmlns:a16="http://schemas.microsoft.com/office/drawing/2014/main" val="10001"/>
                  </a:ext>
                </a:extLst>
              </a:tr>
              <a:tr h="411480">
                <a:tc>
                  <a:txBody>
                    <a:bodyPr/>
                    <a:lstStyle/>
                    <a:p>
                      <a:pPr marL="31750">
                        <a:lnSpc>
                          <a:spcPct val="100000"/>
                        </a:lnSpc>
                        <a:spcBef>
                          <a:spcPts val="270"/>
                        </a:spcBef>
                      </a:pPr>
                      <a:r>
                        <a:rPr sz="1800" spc="-10" dirty="0">
                          <a:latin typeface="Calibri"/>
                          <a:cs typeface="Calibri"/>
                        </a:rPr>
                        <a:t>Metilacetato</a:t>
                      </a:r>
                      <a:r>
                        <a:rPr sz="1800" spc="-5" dirty="0">
                          <a:latin typeface="Calibri"/>
                          <a:cs typeface="Calibri"/>
                        </a:rPr>
                        <a:t> </a:t>
                      </a:r>
                      <a:r>
                        <a:rPr sz="1800" spc="-20" dirty="0">
                          <a:latin typeface="Calibri"/>
                          <a:cs typeface="Calibri"/>
                        </a:rPr>
                        <a:t>(Ac)</a:t>
                      </a:r>
                      <a:endParaRPr sz="1800">
                        <a:latin typeface="Calibri"/>
                        <a:cs typeface="Calibri"/>
                      </a:endParaRPr>
                    </a:p>
                  </a:txBody>
                  <a:tcPr marL="0" marR="0" marT="34290" marB="0"/>
                </a:tc>
                <a:tc>
                  <a:txBody>
                    <a:bodyPr/>
                    <a:lstStyle/>
                    <a:p>
                      <a:pPr marL="64135">
                        <a:lnSpc>
                          <a:spcPct val="100000"/>
                        </a:lnSpc>
                        <a:spcBef>
                          <a:spcPts val="270"/>
                        </a:spcBef>
                      </a:pPr>
                      <a:r>
                        <a:rPr sz="1800" dirty="0">
                          <a:latin typeface="Calibri"/>
                          <a:cs typeface="Calibri"/>
                        </a:rPr>
                        <a:t>2.09</a:t>
                      </a:r>
                      <a:r>
                        <a:rPr sz="1800" spc="-5" dirty="0">
                          <a:latin typeface="Calibri"/>
                          <a:cs typeface="Calibri"/>
                        </a:rPr>
                        <a:t> </a:t>
                      </a:r>
                      <a:r>
                        <a:rPr sz="1800" dirty="0">
                          <a:latin typeface="Calibri"/>
                          <a:cs typeface="Calibri"/>
                        </a:rPr>
                        <a:t>e </a:t>
                      </a:r>
                      <a:r>
                        <a:rPr sz="1800" spc="-50" dirty="0">
                          <a:latin typeface="Calibri"/>
                          <a:cs typeface="Calibri"/>
                        </a:rPr>
                        <a:t>3</a:t>
                      </a:r>
                      <a:endParaRPr sz="1800">
                        <a:latin typeface="Calibri"/>
                        <a:cs typeface="Calibri"/>
                      </a:endParaRPr>
                    </a:p>
                  </a:txBody>
                  <a:tcPr marL="0" marR="0" marT="34290" marB="0"/>
                </a:tc>
                <a:tc>
                  <a:txBody>
                    <a:bodyPr/>
                    <a:lstStyle/>
                    <a:p>
                      <a:pPr marL="706755">
                        <a:lnSpc>
                          <a:spcPct val="100000"/>
                        </a:lnSpc>
                        <a:spcBef>
                          <a:spcPts val="270"/>
                        </a:spcBef>
                      </a:pPr>
                      <a:r>
                        <a:rPr sz="1800" spc="-20" dirty="0">
                          <a:latin typeface="Calibri"/>
                          <a:cs typeface="Calibri"/>
                        </a:rPr>
                        <a:t>29.7</a:t>
                      </a:r>
                      <a:endParaRPr sz="1800">
                        <a:latin typeface="Calibri"/>
                        <a:cs typeface="Calibri"/>
                      </a:endParaRPr>
                    </a:p>
                  </a:txBody>
                  <a:tcPr marL="0" marR="0" marT="34290" marB="0"/>
                </a:tc>
                <a:extLst>
                  <a:ext uri="{0D108BD9-81ED-4DB2-BD59-A6C34878D82A}">
                    <a16:rowId xmlns:a16="http://schemas.microsoft.com/office/drawing/2014/main" val="10002"/>
                  </a:ext>
                </a:extLst>
              </a:tr>
              <a:tr h="410845">
                <a:tc>
                  <a:txBody>
                    <a:bodyPr/>
                    <a:lstStyle/>
                    <a:p>
                      <a:pPr marL="31750">
                        <a:lnSpc>
                          <a:spcPct val="100000"/>
                        </a:lnSpc>
                        <a:spcBef>
                          <a:spcPts val="270"/>
                        </a:spcBef>
                      </a:pPr>
                      <a:r>
                        <a:rPr sz="1800" dirty="0">
                          <a:latin typeface="Calibri"/>
                          <a:cs typeface="Calibri"/>
                        </a:rPr>
                        <a:t>Metilacrilato</a:t>
                      </a:r>
                      <a:r>
                        <a:rPr sz="1800" spc="-70" dirty="0">
                          <a:latin typeface="Calibri"/>
                          <a:cs typeface="Calibri"/>
                        </a:rPr>
                        <a:t> </a:t>
                      </a:r>
                      <a:r>
                        <a:rPr sz="1800" spc="-20" dirty="0">
                          <a:latin typeface="Calibri"/>
                          <a:cs typeface="Calibri"/>
                        </a:rPr>
                        <a:t>(MA)</a:t>
                      </a:r>
                      <a:endParaRPr sz="1800">
                        <a:latin typeface="Calibri"/>
                        <a:cs typeface="Calibri"/>
                      </a:endParaRPr>
                    </a:p>
                  </a:txBody>
                  <a:tcPr marL="0" marR="0" marT="34290" marB="0"/>
                </a:tc>
                <a:tc>
                  <a:txBody>
                    <a:bodyPr/>
                    <a:lstStyle/>
                    <a:p>
                      <a:pPr marL="64135">
                        <a:lnSpc>
                          <a:spcPct val="100000"/>
                        </a:lnSpc>
                        <a:spcBef>
                          <a:spcPts val="270"/>
                        </a:spcBef>
                      </a:pPr>
                      <a:r>
                        <a:rPr sz="1800" dirty="0">
                          <a:latin typeface="Calibri"/>
                          <a:cs typeface="Calibri"/>
                        </a:rPr>
                        <a:t>0.515</a:t>
                      </a:r>
                      <a:r>
                        <a:rPr sz="1800" spc="-5" dirty="0">
                          <a:latin typeface="Calibri"/>
                          <a:cs typeface="Calibri"/>
                        </a:rPr>
                        <a:t> </a:t>
                      </a:r>
                      <a:r>
                        <a:rPr sz="1800" dirty="0">
                          <a:latin typeface="Calibri"/>
                          <a:cs typeface="Calibri"/>
                        </a:rPr>
                        <a:t>e </a:t>
                      </a:r>
                      <a:r>
                        <a:rPr sz="1800" spc="-50" dirty="0">
                          <a:latin typeface="Calibri"/>
                          <a:cs typeface="Calibri"/>
                        </a:rPr>
                        <a:t>3</a:t>
                      </a:r>
                      <a:endParaRPr sz="1800">
                        <a:latin typeface="Calibri"/>
                        <a:cs typeface="Calibri"/>
                      </a:endParaRPr>
                    </a:p>
                  </a:txBody>
                  <a:tcPr marL="0" marR="0" marT="34290" marB="0"/>
                </a:tc>
                <a:tc>
                  <a:txBody>
                    <a:bodyPr/>
                    <a:lstStyle/>
                    <a:p>
                      <a:pPr marL="706755">
                        <a:lnSpc>
                          <a:spcPct val="100000"/>
                        </a:lnSpc>
                        <a:spcBef>
                          <a:spcPts val="270"/>
                        </a:spcBef>
                      </a:pPr>
                      <a:r>
                        <a:rPr sz="1800" spc="-20" dirty="0">
                          <a:latin typeface="Calibri"/>
                          <a:cs typeface="Calibri"/>
                        </a:rPr>
                        <a:t>26.4</a:t>
                      </a:r>
                      <a:endParaRPr sz="1800">
                        <a:latin typeface="Calibri"/>
                        <a:cs typeface="Calibri"/>
                      </a:endParaRPr>
                    </a:p>
                  </a:txBody>
                  <a:tcPr marL="0" marR="0" marT="34290" marB="0"/>
                </a:tc>
                <a:extLst>
                  <a:ext uri="{0D108BD9-81ED-4DB2-BD59-A6C34878D82A}">
                    <a16:rowId xmlns:a16="http://schemas.microsoft.com/office/drawing/2014/main" val="10003"/>
                  </a:ext>
                </a:extLst>
              </a:tr>
              <a:tr h="411480">
                <a:tc>
                  <a:txBody>
                    <a:bodyPr/>
                    <a:lstStyle/>
                    <a:p>
                      <a:pPr marL="31750">
                        <a:lnSpc>
                          <a:spcPct val="100000"/>
                        </a:lnSpc>
                        <a:spcBef>
                          <a:spcPts val="270"/>
                        </a:spcBef>
                      </a:pPr>
                      <a:r>
                        <a:rPr sz="1800" spc="-10" dirty="0">
                          <a:latin typeface="Calibri"/>
                          <a:cs typeface="Calibri"/>
                        </a:rPr>
                        <a:t>Stirene</a:t>
                      </a:r>
                      <a:endParaRPr sz="1800">
                        <a:latin typeface="Calibri"/>
                        <a:cs typeface="Calibri"/>
                      </a:endParaRPr>
                    </a:p>
                  </a:txBody>
                  <a:tcPr marL="0" marR="0" marT="34290" marB="0"/>
                </a:tc>
                <a:tc>
                  <a:txBody>
                    <a:bodyPr/>
                    <a:lstStyle/>
                    <a:p>
                      <a:pPr marL="64135">
                        <a:lnSpc>
                          <a:spcPct val="100000"/>
                        </a:lnSpc>
                        <a:spcBef>
                          <a:spcPts val="270"/>
                        </a:spcBef>
                      </a:pPr>
                      <a:r>
                        <a:rPr sz="1800" dirty="0">
                          <a:latin typeface="Calibri"/>
                          <a:cs typeface="Calibri"/>
                        </a:rPr>
                        <a:t>0.165 e</a:t>
                      </a:r>
                      <a:r>
                        <a:rPr sz="1800" spc="5" dirty="0">
                          <a:latin typeface="Calibri"/>
                          <a:cs typeface="Calibri"/>
                        </a:rPr>
                        <a:t> </a:t>
                      </a:r>
                      <a:r>
                        <a:rPr sz="1800" spc="-60" dirty="0">
                          <a:latin typeface="Calibri"/>
                          <a:cs typeface="Calibri"/>
                        </a:rPr>
                        <a:t>3</a:t>
                      </a:r>
                      <a:endParaRPr sz="1800">
                        <a:latin typeface="Calibri"/>
                        <a:cs typeface="Calibri"/>
                      </a:endParaRPr>
                    </a:p>
                  </a:txBody>
                  <a:tcPr marL="0" marR="0" marT="34290" marB="0"/>
                </a:tc>
                <a:tc>
                  <a:txBody>
                    <a:bodyPr/>
                    <a:lstStyle/>
                    <a:p>
                      <a:pPr marL="706755">
                        <a:lnSpc>
                          <a:spcPct val="100000"/>
                        </a:lnSpc>
                        <a:spcBef>
                          <a:spcPts val="270"/>
                        </a:spcBef>
                      </a:pPr>
                      <a:r>
                        <a:rPr sz="1800" spc="-20" dirty="0">
                          <a:latin typeface="Calibri"/>
                          <a:cs typeface="Calibri"/>
                        </a:rPr>
                        <a:t>26.0</a:t>
                      </a:r>
                      <a:endParaRPr sz="1800">
                        <a:latin typeface="Calibri"/>
                        <a:cs typeface="Calibri"/>
                      </a:endParaRPr>
                    </a:p>
                  </a:txBody>
                  <a:tcPr marL="0" marR="0" marT="34290" marB="0"/>
                </a:tc>
                <a:extLst>
                  <a:ext uri="{0D108BD9-81ED-4DB2-BD59-A6C34878D82A}">
                    <a16:rowId xmlns:a16="http://schemas.microsoft.com/office/drawing/2014/main" val="10004"/>
                  </a:ext>
                </a:extLst>
              </a:tr>
              <a:tr h="411480">
                <a:tc>
                  <a:txBody>
                    <a:bodyPr/>
                    <a:lstStyle/>
                    <a:p>
                      <a:pPr marL="31750">
                        <a:lnSpc>
                          <a:spcPct val="100000"/>
                        </a:lnSpc>
                        <a:spcBef>
                          <a:spcPts val="270"/>
                        </a:spcBef>
                      </a:pPr>
                      <a:r>
                        <a:rPr sz="1800" spc="-10" dirty="0">
                          <a:latin typeface="Calibri"/>
                          <a:cs typeface="Calibri"/>
                        </a:rPr>
                        <a:t>Vinilacetato</a:t>
                      </a:r>
                      <a:r>
                        <a:rPr sz="1800" spc="5" dirty="0">
                          <a:latin typeface="Calibri"/>
                          <a:cs typeface="Calibri"/>
                        </a:rPr>
                        <a:t> </a:t>
                      </a:r>
                      <a:r>
                        <a:rPr sz="1800" spc="-20" dirty="0">
                          <a:latin typeface="Calibri"/>
                          <a:cs typeface="Calibri"/>
                        </a:rPr>
                        <a:t>(VAc)</a:t>
                      </a:r>
                      <a:endParaRPr sz="1800">
                        <a:latin typeface="Calibri"/>
                        <a:cs typeface="Calibri"/>
                      </a:endParaRPr>
                    </a:p>
                  </a:txBody>
                  <a:tcPr marL="0" marR="0" marT="34290" marB="0"/>
                </a:tc>
                <a:tc>
                  <a:txBody>
                    <a:bodyPr/>
                    <a:lstStyle/>
                    <a:p>
                      <a:pPr marL="64135">
                        <a:lnSpc>
                          <a:spcPct val="100000"/>
                        </a:lnSpc>
                        <a:spcBef>
                          <a:spcPts val="270"/>
                        </a:spcBef>
                      </a:pPr>
                      <a:r>
                        <a:rPr sz="1800" dirty="0">
                          <a:latin typeface="Calibri"/>
                          <a:cs typeface="Calibri"/>
                        </a:rPr>
                        <a:t>2.30 e </a:t>
                      </a:r>
                      <a:r>
                        <a:rPr sz="1800" spc="-50" dirty="0">
                          <a:latin typeface="Calibri"/>
                          <a:cs typeface="Calibri"/>
                        </a:rPr>
                        <a:t>3</a:t>
                      </a:r>
                      <a:endParaRPr sz="1800">
                        <a:latin typeface="Calibri"/>
                        <a:cs typeface="Calibri"/>
                      </a:endParaRPr>
                    </a:p>
                  </a:txBody>
                  <a:tcPr marL="0" marR="0" marT="34290" marB="0"/>
                </a:tc>
                <a:tc>
                  <a:txBody>
                    <a:bodyPr/>
                    <a:lstStyle/>
                    <a:p>
                      <a:pPr marL="706755">
                        <a:lnSpc>
                          <a:spcPct val="100000"/>
                        </a:lnSpc>
                        <a:spcBef>
                          <a:spcPts val="270"/>
                        </a:spcBef>
                      </a:pPr>
                      <a:r>
                        <a:rPr sz="1800" spc="-20" dirty="0">
                          <a:latin typeface="Calibri"/>
                          <a:cs typeface="Calibri"/>
                        </a:rPr>
                        <a:t>18.0</a:t>
                      </a:r>
                      <a:endParaRPr sz="1800">
                        <a:latin typeface="Calibri"/>
                        <a:cs typeface="Calibri"/>
                      </a:endParaRPr>
                    </a:p>
                  </a:txBody>
                  <a:tcPr marL="0" marR="0" marT="34290" marB="0"/>
                </a:tc>
                <a:extLst>
                  <a:ext uri="{0D108BD9-81ED-4DB2-BD59-A6C34878D82A}">
                    <a16:rowId xmlns:a16="http://schemas.microsoft.com/office/drawing/2014/main" val="10005"/>
                  </a:ext>
                </a:extLst>
              </a:tr>
              <a:tr h="319405">
                <a:tc>
                  <a:txBody>
                    <a:bodyPr/>
                    <a:lstStyle/>
                    <a:p>
                      <a:pPr marL="31750">
                        <a:lnSpc>
                          <a:spcPts val="2150"/>
                        </a:lnSpc>
                        <a:spcBef>
                          <a:spcPts val="270"/>
                        </a:spcBef>
                      </a:pPr>
                      <a:r>
                        <a:rPr sz="1800" spc="-10" dirty="0">
                          <a:latin typeface="Calibri"/>
                          <a:cs typeface="Calibri"/>
                        </a:rPr>
                        <a:t>2-vinilpirrolidone</a:t>
                      </a:r>
                      <a:endParaRPr sz="1800">
                        <a:latin typeface="Calibri"/>
                        <a:cs typeface="Calibri"/>
                      </a:endParaRPr>
                    </a:p>
                  </a:txBody>
                  <a:tcPr marL="0" marR="0" marT="34290" marB="0"/>
                </a:tc>
                <a:tc>
                  <a:txBody>
                    <a:bodyPr/>
                    <a:lstStyle/>
                    <a:p>
                      <a:pPr marL="64135">
                        <a:lnSpc>
                          <a:spcPts val="2150"/>
                        </a:lnSpc>
                        <a:spcBef>
                          <a:spcPts val="270"/>
                        </a:spcBef>
                      </a:pPr>
                      <a:r>
                        <a:rPr sz="1800" dirty="0">
                          <a:latin typeface="Calibri"/>
                          <a:cs typeface="Calibri"/>
                        </a:rPr>
                        <a:t>0.186 e</a:t>
                      </a:r>
                      <a:r>
                        <a:rPr sz="1800" spc="5" dirty="0">
                          <a:latin typeface="Calibri"/>
                          <a:cs typeface="Calibri"/>
                        </a:rPr>
                        <a:t> </a:t>
                      </a:r>
                      <a:r>
                        <a:rPr sz="1800" spc="-60" dirty="0">
                          <a:latin typeface="Calibri"/>
                          <a:cs typeface="Calibri"/>
                        </a:rPr>
                        <a:t>3</a:t>
                      </a:r>
                      <a:endParaRPr sz="1800">
                        <a:latin typeface="Calibri"/>
                        <a:cs typeface="Calibri"/>
                      </a:endParaRPr>
                    </a:p>
                  </a:txBody>
                  <a:tcPr marL="0" marR="0" marT="34290" marB="0"/>
                </a:tc>
                <a:tc>
                  <a:txBody>
                    <a:bodyPr/>
                    <a:lstStyle/>
                    <a:p>
                      <a:pPr marL="706755">
                        <a:lnSpc>
                          <a:spcPts val="2150"/>
                        </a:lnSpc>
                        <a:spcBef>
                          <a:spcPts val="270"/>
                        </a:spcBef>
                      </a:pPr>
                      <a:r>
                        <a:rPr sz="1800" spc="-20" dirty="0">
                          <a:latin typeface="Calibri"/>
                          <a:cs typeface="Calibri"/>
                        </a:rPr>
                        <a:t>33.0</a:t>
                      </a:r>
                      <a:endParaRPr sz="1800" dirty="0">
                        <a:latin typeface="Calibri"/>
                        <a:cs typeface="Calibri"/>
                      </a:endParaRPr>
                    </a:p>
                  </a:txBody>
                  <a:tcPr marL="0" marR="0" marT="34290" marB="0"/>
                </a:tc>
                <a:extLst>
                  <a:ext uri="{0D108BD9-81ED-4DB2-BD59-A6C34878D82A}">
                    <a16:rowId xmlns:a16="http://schemas.microsoft.com/office/drawing/2014/main" val="10006"/>
                  </a:ext>
                </a:extLst>
              </a:tr>
            </a:tbl>
          </a:graphicData>
        </a:graphic>
      </p:graphicFrame>
      <p:sp>
        <p:nvSpPr>
          <p:cNvPr id="4" name="object 4"/>
          <p:cNvSpPr txBox="1"/>
          <p:nvPr/>
        </p:nvSpPr>
        <p:spPr>
          <a:xfrm>
            <a:off x="358140" y="1542034"/>
            <a:ext cx="3299460" cy="320601"/>
          </a:xfrm>
          <a:prstGeom prst="rect">
            <a:avLst/>
          </a:prstGeom>
        </p:spPr>
        <p:txBody>
          <a:bodyPr vert="horz" wrap="square" lIns="0" tIns="12700" rIns="0" bIns="0" rtlCol="0">
            <a:spAutoFit/>
          </a:bodyPr>
          <a:lstStyle/>
          <a:p>
            <a:pPr marL="38100">
              <a:lnSpc>
                <a:spcPct val="100000"/>
              </a:lnSpc>
              <a:spcBef>
                <a:spcPts val="100"/>
              </a:spcBef>
            </a:pPr>
            <a:r>
              <a:rPr sz="2000" spc="-10" dirty="0">
                <a:latin typeface="Calibri"/>
                <a:cs typeface="Calibri"/>
              </a:rPr>
              <a:t>Valori</a:t>
            </a:r>
            <a:r>
              <a:rPr sz="2000" spc="-30" dirty="0">
                <a:latin typeface="Calibri"/>
                <a:cs typeface="Calibri"/>
              </a:rPr>
              <a:t> </a:t>
            </a:r>
            <a:r>
              <a:rPr sz="2000" dirty="0">
                <a:latin typeface="Calibri"/>
                <a:cs typeface="Calibri"/>
              </a:rPr>
              <a:t>sperimentali</a:t>
            </a:r>
            <a:r>
              <a:rPr sz="2000" spc="-25" dirty="0">
                <a:latin typeface="Calibri"/>
                <a:cs typeface="Calibri"/>
              </a:rPr>
              <a:t> </a:t>
            </a:r>
            <a:r>
              <a:rPr sz="2000" dirty="0">
                <a:latin typeface="Calibri"/>
                <a:cs typeface="Calibri"/>
              </a:rPr>
              <a:t>di</a:t>
            </a:r>
            <a:r>
              <a:rPr sz="2000" spc="-5" dirty="0">
                <a:latin typeface="Calibri"/>
                <a:cs typeface="Calibri"/>
              </a:rPr>
              <a:t> </a:t>
            </a:r>
            <a:r>
              <a:rPr sz="2000" i="1" dirty="0">
                <a:latin typeface="Calibri"/>
                <a:cs typeface="Calibri"/>
              </a:rPr>
              <a:t>k</a:t>
            </a:r>
            <a:r>
              <a:rPr sz="2000" i="1" baseline="-20833" dirty="0">
                <a:latin typeface="Calibri"/>
                <a:cs typeface="Calibri"/>
              </a:rPr>
              <a:t>p</a:t>
            </a:r>
            <a:r>
              <a:rPr sz="2000" i="1" spc="-30" baseline="-20833" dirty="0">
                <a:latin typeface="Calibri"/>
                <a:cs typeface="Calibri"/>
              </a:rPr>
              <a:t> </a:t>
            </a:r>
            <a:r>
              <a:rPr sz="2000" dirty="0">
                <a:latin typeface="Calibri"/>
                <a:cs typeface="Calibri"/>
              </a:rPr>
              <a:t>a</a:t>
            </a:r>
            <a:r>
              <a:rPr sz="2000" spc="-25" dirty="0">
                <a:latin typeface="Calibri"/>
                <a:cs typeface="Calibri"/>
              </a:rPr>
              <a:t> </a:t>
            </a:r>
            <a:r>
              <a:rPr sz="2000" spc="-20" dirty="0">
                <a:latin typeface="Calibri"/>
                <a:cs typeface="Calibri"/>
              </a:rPr>
              <a:t>60°C</a:t>
            </a:r>
            <a:endParaRPr sz="2000" dirty="0">
              <a:latin typeface="Calibri"/>
              <a:cs typeface="Calibri"/>
            </a:endParaRPr>
          </a:p>
        </p:txBody>
      </p:sp>
      <p:sp>
        <p:nvSpPr>
          <p:cNvPr id="5" name="object 5"/>
          <p:cNvSpPr txBox="1">
            <a:spLocks noGrp="1"/>
          </p:cNvSpPr>
          <p:nvPr>
            <p:ph type="title"/>
          </p:nvPr>
        </p:nvSpPr>
        <p:spPr>
          <a:xfrm>
            <a:off x="3896233" y="372236"/>
            <a:ext cx="440690" cy="574040"/>
          </a:xfrm>
          <a:prstGeom prst="rect">
            <a:avLst/>
          </a:prstGeom>
        </p:spPr>
        <p:txBody>
          <a:bodyPr vert="horz" wrap="square" lIns="0" tIns="12700" rIns="0" bIns="0" rtlCol="0">
            <a:spAutoFit/>
          </a:bodyPr>
          <a:lstStyle/>
          <a:p>
            <a:pPr marL="38100">
              <a:lnSpc>
                <a:spcPct val="100000"/>
              </a:lnSpc>
              <a:spcBef>
                <a:spcPts val="100"/>
              </a:spcBef>
            </a:pPr>
            <a:r>
              <a:rPr sz="3600" i="1" spc="-25" dirty="0">
                <a:latin typeface="Calibri"/>
                <a:cs typeface="Calibri"/>
              </a:rPr>
              <a:t>k</a:t>
            </a:r>
            <a:r>
              <a:rPr sz="3600" i="1" spc="-37" baseline="-20833" dirty="0">
                <a:latin typeface="Calibri"/>
                <a:cs typeface="Calibri"/>
              </a:rPr>
              <a:t>p</a:t>
            </a:r>
            <a:endParaRPr sz="3600" baseline="-20833" dirty="0">
              <a:latin typeface="Calibri"/>
              <a:cs typeface="Calibri"/>
            </a:endParaRPr>
          </a:p>
        </p:txBody>
      </p:sp>
      <p:sp>
        <p:nvSpPr>
          <p:cNvPr id="6" name="object 6"/>
          <p:cNvSpPr/>
          <p:nvPr/>
        </p:nvSpPr>
        <p:spPr>
          <a:xfrm>
            <a:off x="6009671" y="1537426"/>
            <a:ext cx="687705" cy="0"/>
          </a:xfrm>
          <a:custGeom>
            <a:avLst/>
            <a:gdLst/>
            <a:ahLst/>
            <a:cxnLst/>
            <a:rect l="l" t="t" r="r" b="b"/>
            <a:pathLst>
              <a:path w="687704">
                <a:moveTo>
                  <a:pt x="0" y="0"/>
                </a:moveTo>
                <a:lnTo>
                  <a:pt x="687396" y="0"/>
                </a:lnTo>
              </a:path>
            </a:pathLst>
          </a:custGeom>
          <a:ln w="12809">
            <a:solidFill>
              <a:srgbClr val="000000"/>
            </a:solidFill>
          </a:ln>
        </p:spPr>
        <p:txBody>
          <a:bodyPr wrap="square" lIns="0" tIns="0" rIns="0" bIns="0" rtlCol="0"/>
          <a:lstStyle/>
          <a:p>
            <a:endParaRPr/>
          </a:p>
        </p:txBody>
      </p:sp>
      <p:sp>
        <p:nvSpPr>
          <p:cNvPr id="7" name="object 7"/>
          <p:cNvSpPr txBox="1"/>
          <p:nvPr/>
        </p:nvSpPr>
        <p:spPr>
          <a:xfrm>
            <a:off x="6017573" y="923370"/>
            <a:ext cx="715010" cy="1008380"/>
          </a:xfrm>
          <a:prstGeom prst="rect">
            <a:avLst/>
          </a:prstGeom>
        </p:spPr>
        <p:txBody>
          <a:bodyPr vert="horz" wrap="square" lIns="0" tIns="27305" rIns="0" bIns="0" rtlCol="0">
            <a:spAutoFit/>
          </a:bodyPr>
          <a:lstStyle/>
          <a:p>
            <a:pPr marL="208915" marR="5080" indent="-196850">
              <a:lnSpc>
                <a:spcPct val="109800"/>
              </a:lnSpc>
              <a:spcBef>
                <a:spcPts val="215"/>
              </a:spcBef>
            </a:pPr>
            <a:r>
              <a:rPr sz="2400" i="1" spc="-40" dirty="0">
                <a:latin typeface="Times New Roman"/>
                <a:cs typeface="Times New Roman"/>
              </a:rPr>
              <a:t>d</a:t>
            </a:r>
            <a:r>
              <a:rPr sz="3300" spc="-40" dirty="0">
                <a:latin typeface="Symbol"/>
                <a:cs typeface="Symbol"/>
              </a:rPr>
              <a:t></a:t>
            </a:r>
            <a:r>
              <a:rPr sz="2400" i="1" spc="-40" dirty="0">
                <a:latin typeface="Times New Roman"/>
                <a:cs typeface="Times New Roman"/>
              </a:rPr>
              <a:t>M</a:t>
            </a:r>
            <a:r>
              <a:rPr sz="2400" i="1" spc="-190" dirty="0">
                <a:latin typeface="Times New Roman"/>
                <a:cs typeface="Times New Roman"/>
              </a:rPr>
              <a:t> </a:t>
            </a:r>
            <a:r>
              <a:rPr sz="3300" spc="-340" dirty="0">
                <a:latin typeface="Symbol"/>
                <a:cs typeface="Symbol"/>
              </a:rPr>
              <a:t></a:t>
            </a:r>
            <a:r>
              <a:rPr sz="3300" spc="-340" dirty="0">
                <a:latin typeface="Times New Roman"/>
                <a:cs typeface="Times New Roman"/>
              </a:rPr>
              <a:t> </a:t>
            </a:r>
            <a:r>
              <a:rPr sz="2400" i="1" spc="-25" dirty="0">
                <a:latin typeface="Times New Roman"/>
                <a:cs typeface="Times New Roman"/>
              </a:rPr>
              <a:t>dt</a:t>
            </a:r>
            <a:endParaRPr sz="2400">
              <a:latin typeface="Times New Roman"/>
              <a:cs typeface="Times New Roman"/>
            </a:endParaRPr>
          </a:p>
        </p:txBody>
      </p:sp>
      <p:sp>
        <p:nvSpPr>
          <p:cNvPr id="8" name="object 8"/>
          <p:cNvSpPr txBox="1"/>
          <p:nvPr/>
        </p:nvSpPr>
        <p:spPr>
          <a:xfrm>
            <a:off x="7180107" y="1499058"/>
            <a:ext cx="118110" cy="242570"/>
          </a:xfrm>
          <a:prstGeom prst="rect">
            <a:avLst/>
          </a:prstGeom>
        </p:spPr>
        <p:txBody>
          <a:bodyPr vert="horz" wrap="square" lIns="0" tIns="15240" rIns="0" bIns="0" rtlCol="0">
            <a:spAutoFit/>
          </a:bodyPr>
          <a:lstStyle/>
          <a:p>
            <a:pPr marL="12700">
              <a:lnSpc>
                <a:spcPct val="100000"/>
              </a:lnSpc>
              <a:spcBef>
                <a:spcPts val="120"/>
              </a:spcBef>
            </a:pPr>
            <a:r>
              <a:rPr sz="1400" i="1" spc="25" dirty="0">
                <a:latin typeface="Times New Roman"/>
                <a:cs typeface="Times New Roman"/>
              </a:rPr>
              <a:t>p</a:t>
            </a:r>
            <a:endParaRPr sz="1400">
              <a:latin typeface="Times New Roman"/>
              <a:cs typeface="Times New Roman"/>
            </a:endParaRPr>
          </a:p>
        </p:txBody>
      </p:sp>
      <p:sp>
        <p:nvSpPr>
          <p:cNvPr id="9" name="object 9"/>
          <p:cNvSpPr txBox="1"/>
          <p:nvPr/>
        </p:nvSpPr>
        <p:spPr>
          <a:xfrm>
            <a:off x="6766774" y="1178233"/>
            <a:ext cx="1652905" cy="534670"/>
          </a:xfrm>
          <a:prstGeom prst="rect">
            <a:avLst/>
          </a:prstGeom>
        </p:spPr>
        <p:txBody>
          <a:bodyPr vert="horz" wrap="square" lIns="0" tIns="17145" rIns="0" bIns="0" rtlCol="0">
            <a:spAutoFit/>
          </a:bodyPr>
          <a:lstStyle/>
          <a:p>
            <a:pPr marL="12700">
              <a:lnSpc>
                <a:spcPct val="100000"/>
              </a:lnSpc>
              <a:spcBef>
                <a:spcPts val="135"/>
              </a:spcBef>
              <a:tabLst>
                <a:tab pos="548005" algn="l"/>
              </a:tabLst>
            </a:pPr>
            <a:r>
              <a:rPr sz="2400" spc="50" dirty="0">
                <a:latin typeface="Symbol"/>
                <a:cs typeface="Symbol"/>
              </a:rPr>
              <a:t></a:t>
            </a:r>
            <a:r>
              <a:rPr sz="2400" spc="-65" dirty="0">
                <a:latin typeface="Times New Roman"/>
                <a:cs typeface="Times New Roman"/>
              </a:rPr>
              <a:t> </a:t>
            </a:r>
            <a:r>
              <a:rPr sz="2400" i="1" spc="-50" dirty="0">
                <a:latin typeface="Times New Roman"/>
                <a:cs typeface="Times New Roman"/>
              </a:rPr>
              <a:t>k</a:t>
            </a:r>
            <a:r>
              <a:rPr sz="2400" i="1" dirty="0">
                <a:latin typeface="Times New Roman"/>
                <a:cs typeface="Times New Roman"/>
              </a:rPr>
              <a:t>	</a:t>
            </a:r>
            <a:r>
              <a:rPr sz="3300" spc="-165" dirty="0">
                <a:latin typeface="Symbol"/>
                <a:cs typeface="Symbol"/>
              </a:rPr>
              <a:t></a:t>
            </a:r>
            <a:r>
              <a:rPr sz="2400" i="1" spc="-165" dirty="0">
                <a:latin typeface="Times New Roman"/>
                <a:cs typeface="Times New Roman"/>
              </a:rPr>
              <a:t>M</a:t>
            </a:r>
            <a:r>
              <a:rPr sz="2400" i="1" spc="-265" dirty="0">
                <a:latin typeface="Times New Roman"/>
                <a:cs typeface="Times New Roman"/>
              </a:rPr>
              <a:t> </a:t>
            </a:r>
            <a:r>
              <a:rPr sz="2400" spc="-235" dirty="0">
                <a:latin typeface="Symbol"/>
                <a:cs typeface="Symbol"/>
              </a:rPr>
              <a:t></a:t>
            </a:r>
            <a:r>
              <a:rPr sz="3300" spc="-235" dirty="0">
                <a:latin typeface="Symbol"/>
                <a:cs typeface="Symbol"/>
              </a:rPr>
              <a:t></a:t>
            </a:r>
            <a:r>
              <a:rPr sz="2400" i="1" spc="-235" dirty="0">
                <a:latin typeface="Times New Roman"/>
                <a:cs typeface="Times New Roman"/>
              </a:rPr>
              <a:t>M</a:t>
            </a:r>
            <a:r>
              <a:rPr sz="2400" i="1" spc="-190" dirty="0">
                <a:latin typeface="Times New Roman"/>
                <a:cs typeface="Times New Roman"/>
              </a:rPr>
              <a:t> </a:t>
            </a:r>
            <a:r>
              <a:rPr sz="3300" spc="-340" dirty="0">
                <a:latin typeface="Symbol"/>
                <a:cs typeface="Symbol"/>
              </a:rPr>
              <a:t></a:t>
            </a:r>
            <a:endParaRPr sz="3300">
              <a:latin typeface="Symbol"/>
              <a:cs typeface="Symbol"/>
            </a:endParaRPr>
          </a:p>
        </p:txBody>
      </p:sp>
      <p:sp>
        <p:nvSpPr>
          <p:cNvPr id="10" name="object 10"/>
          <p:cNvSpPr txBox="1"/>
          <p:nvPr/>
        </p:nvSpPr>
        <p:spPr>
          <a:xfrm>
            <a:off x="5338909" y="1499058"/>
            <a:ext cx="118110" cy="242570"/>
          </a:xfrm>
          <a:prstGeom prst="rect">
            <a:avLst/>
          </a:prstGeom>
        </p:spPr>
        <p:txBody>
          <a:bodyPr vert="horz" wrap="square" lIns="0" tIns="15240" rIns="0" bIns="0" rtlCol="0">
            <a:spAutoFit/>
          </a:bodyPr>
          <a:lstStyle/>
          <a:p>
            <a:pPr marL="12700">
              <a:lnSpc>
                <a:spcPct val="100000"/>
              </a:lnSpc>
              <a:spcBef>
                <a:spcPts val="120"/>
              </a:spcBef>
            </a:pPr>
            <a:r>
              <a:rPr sz="1400" i="1" spc="25" dirty="0">
                <a:latin typeface="Times New Roman"/>
                <a:cs typeface="Times New Roman"/>
              </a:rPr>
              <a:t>p</a:t>
            </a:r>
            <a:endParaRPr sz="1400">
              <a:latin typeface="Times New Roman"/>
              <a:cs typeface="Times New Roman"/>
            </a:endParaRPr>
          </a:p>
        </p:txBody>
      </p:sp>
      <p:sp>
        <p:nvSpPr>
          <p:cNvPr id="11" name="object 11"/>
          <p:cNvSpPr txBox="1"/>
          <p:nvPr/>
        </p:nvSpPr>
        <p:spPr>
          <a:xfrm>
            <a:off x="5177201" y="1292297"/>
            <a:ext cx="801370" cy="397510"/>
          </a:xfrm>
          <a:prstGeom prst="rect">
            <a:avLst/>
          </a:prstGeom>
        </p:spPr>
        <p:txBody>
          <a:bodyPr vert="horz" wrap="square" lIns="0" tIns="17780" rIns="0" bIns="0" rtlCol="0">
            <a:spAutoFit/>
          </a:bodyPr>
          <a:lstStyle/>
          <a:p>
            <a:pPr marL="12700">
              <a:lnSpc>
                <a:spcPct val="100000"/>
              </a:lnSpc>
              <a:spcBef>
                <a:spcPts val="140"/>
              </a:spcBef>
              <a:tabLst>
                <a:tab pos="372110" algn="l"/>
              </a:tabLst>
            </a:pPr>
            <a:r>
              <a:rPr sz="2400" i="1" spc="-50" dirty="0">
                <a:latin typeface="Times New Roman"/>
                <a:cs typeface="Times New Roman"/>
              </a:rPr>
              <a:t>v</a:t>
            </a:r>
            <a:r>
              <a:rPr sz="2400" i="1" dirty="0">
                <a:latin typeface="Times New Roman"/>
                <a:cs typeface="Times New Roman"/>
              </a:rPr>
              <a:t>	</a:t>
            </a:r>
            <a:r>
              <a:rPr sz="2400" spc="50" dirty="0">
                <a:latin typeface="Symbol"/>
                <a:cs typeface="Symbol"/>
              </a:rPr>
              <a:t></a:t>
            </a:r>
            <a:r>
              <a:rPr sz="2400" spc="-65" dirty="0">
                <a:latin typeface="Times New Roman"/>
                <a:cs typeface="Times New Roman"/>
              </a:rPr>
              <a:t> </a:t>
            </a:r>
            <a:r>
              <a:rPr sz="2400" dirty="0">
                <a:latin typeface="Symbol"/>
                <a:cs typeface="Symbol"/>
              </a:rPr>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14400" y="1556880"/>
            <a:ext cx="7391400" cy="3472320"/>
            <a:chOff x="1681352" y="1556880"/>
            <a:chExt cx="5635625" cy="2009775"/>
          </a:xfrm>
        </p:grpSpPr>
        <p:pic>
          <p:nvPicPr>
            <p:cNvPr id="3" name="object 3"/>
            <p:cNvPicPr/>
            <p:nvPr/>
          </p:nvPicPr>
          <p:blipFill>
            <a:blip r:embed="rId2" cstate="print"/>
            <a:stretch>
              <a:fillRect/>
            </a:stretch>
          </p:blipFill>
          <p:spPr>
            <a:xfrm>
              <a:off x="1790465" y="1657243"/>
              <a:ext cx="5526187" cy="1909075"/>
            </a:xfrm>
            <a:prstGeom prst="rect">
              <a:avLst/>
            </a:prstGeom>
          </p:spPr>
        </p:pic>
        <p:sp>
          <p:nvSpPr>
            <p:cNvPr id="4" name="object 4"/>
            <p:cNvSpPr/>
            <p:nvPr/>
          </p:nvSpPr>
          <p:spPr>
            <a:xfrm>
              <a:off x="1681352" y="1556880"/>
              <a:ext cx="1530985" cy="369570"/>
            </a:xfrm>
            <a:custGeom>
              <a:avLst/>
              <a:gdLst/>
              <a:ahLst/>
              <a:cxnLst/>
              <a:rect l="l" t="t" r="r" b="b"/>
              <a:pathLst>
                <a:path w="1530985" h="369569">
                  <a:moveTo>
                    <a:pt x="1530477" y="0"/>
                  </a:moveTo>
                  <a:lnTo>
                    <a:pt x="0" y="0"/>
                  </a:lnTo>
                  <a:lnTo>
                    <a:pt x="0" y="369328"/>
                  </a:lnTo>
                  <a:lnTo>
                    <a:pt x="1530477" y="369328"/>
                  </a:lnTo>
                  <a:lnTo>
                    <a:pt x="1530477" y="0"/>
                  </a:lnTo>
                  <a:close/>
                </a:path>
              </a:pathLst>
            </a:custGeom>
            <a:solidFill>
              <a:srgbClr val="FFFFFF"/>
            </a:solidFill>
          </p:spPr>
          <p:txBody>
            <a:bodyPr wrap="square" lIns="0" tIns="0" rIns="0" bIns="0" rtlCol="0"/>
            <a:lstStyle/>
            <a:p>
              <a:endParaRPr/>
            </a:p>
          </p:txBody>
        </p:sp>
      </p:grpSp>
      <p:sp>
        <p:nvSpPr>
          <p:cNvPr id="5" name="object 5"/>
          <p:cNvSpPr txBox="1"/>
          <p:nvPr/>
        </p:nvSpPr>
        <p:spPr>
          <a:xfrm>
            <a:off x="1219200" y="762000"/>
            <a:ext cx="2156171" cy="443711"/>
          </a:xfrm>
          <a:prstGeom prst="rect">
            <a:avLst/>
          </a:prstGeom>
        </p:spPr>
        <p:txBody>
          <a:bodyPr vert="horz" wrap="square" lIns="0" tIns="12700" rIns="0" bIns="0" rtlCol="0">
            <a:spAutoFit/>
          </a:bodyPr>
          <a:lstStyle/>
          <a:p>
            <a:pPr marL="12700">
              <a:lnSpc>
                <a:spcPct val="100000"/>
              </a:lnSpc>
              <a:spcBef>
                <a:spcPts val="100"/>
              </a:spcBef>
            </a:pPr>
            <a:r>
              <a:rPr sz="2800" b="1" spc="-10" dirty="0">
                <a:solidFill>
                  <a:srgbClr val="FF0000"/>
                </a:solidFill>
                <a:latin typeface="Calibri"/>
                <a:cs typeface="Calibri"/>
              </a:rPr>
              <a:t>Terminazione:</a:t>
            </a:r>
            <a:endParaRPr sz="2800" dirty="0">
              <a:latin typeface="Calibri"/>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27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66</a:t>
            </a:r>
            <a:endParaRPr sz="1200">
              <a:latin typeface="Calibri"/>
              <a:cs typeface="Calibri"/>
            </a:endParaRPr>
          </a:p>
        </p:txBody>
      </p:sp>
      <p:sp>
        <p:nvSpPr>
          <p:cNvPr id="3" name="object 3"/>
          <p:cNvSpPr txBox="1"/>
          <p:nvPr/>
        </p:nvSpPr>
        <p:spPr>
          <a:xfrm>
            <a:off x="2498533" y="2353815"/>
            <a:ext cx="151765" cy="282575"/>
          </a:xfrm>
          <a:prstGeom prst="rect">
            <a:avLst/>
          </a:prstGeom>
        </p:spPr>
        <p:txBody>
          <a:bodyPr vert="horz" wrap="square" lIns="0" tIns="16510" rIns="0" bIns="0" rtlCol="0">
            <a:spAutoFit/>
          </a:bodyPr>
          <a:lstStyle/>
          <a:p>
            <a:pPr marL="12700">
              <a:lnSpc>
                <a:spcPct val="100000"/>
              </a:lnSpc>
              <a:spcBef>
                <a:spcPts val="130"/>
              </a:spcBef>
            </a:pPr>
            <a:r>
              <a:rPr sz="1650" spc="60" dirty="0">
                <a:latin typeface="Times New Roman"/>
                <a:cs typeface="Times New Roman"/>
              </a:rPr>
              <a:t>+</a:t>
            </a:r>
            <a:endParaRPr sz="1650">
              <a:latin typeface="Times New Roman"/>
              <a:cs typeface="Times New Roman"/>
            </a:endParaRPr>
          </a:p>
        </p:txBody>
      </p:sp>
      <p:sp>
        <p:nvSpPr>
          <p:cNvPr id="4" name="object 4"/>
          <p:cNvSpPr txBox="1"/>
          <p:nvPr/>
        </p:nvSpPr>
        <p:spPr>
          <a:xfrm>
            <a:off x="1171202" y="1871990"/>
            <a:ext cx="1231265" cy="1481455"/>
          </a:xfrm>
          <a:prstGeom prst="rect">
            <a:avLst/>
          </a:prstGeom>
        </p:spPr>
        <p:txBody>
          <a:bodyPr vert="horz" wrap="square" lIns="0" tIns="134620" rIns="0" bIns="0" rtlCol="0">
            <a:spAutoFit/>
          </a:bodyPr>
          <a:lstStyle/>
          <a:p>
            <a:pPr marL="588010">
              <a:lnSpc>
                <a:spcPct val="100000"/>
              </a:lnSpc>
              <a:spcBef>
                <a:spcPts val="1060"/>
              </a:spcBef>
            </a:pPr>
            <a:r>
              <a:rPr sz="1650" spc="-25" dirty="0">
                <a:latin typeface="Times New Roman"/>
                <a:cs typeface="Times New Roman"/>
              </a:rPr>
              <a:t>CH</a:t>
            </a:r>
            <a:r>
              <a:rPr sz="1875" spc="-37" baseline="-17777" dirty="0">
                <a:latin typeface="Times New Roman"/>
                <a:cs typeface="Times New Roman"/>
              </a:rPr>
              <a:t>3</a:t>
            </a:r>
            <a:endParaRPr sz="1875" baseline="-17777">
              <a:latin typeface="Times New Roman"/>
              <a:cs typeface="Times New Roman"/>
            </a:endParaRPr>
          </a:p>
          <a:p>
            <a:pPr marL="50800">
              <a:lnSpc>
                <a:spcPct val="100000"/>
              </a:lnSpc>
              <a:spcBef>
                <a:spcPts val="965"/>
              </a:spcBef>
              <a:tabLst>
                <a:tab pos="598805" algn="l"/>
              </a:tabLst>
            </a:pPr>
            <a:r>
              <a:rPr sz="1650" spc="-25" dirty="0">
                <a:latin typeface="Times New Roman"/>
                <a:cs typeface="Times New Roman"/>
              </a:rPr>
              <a:t>CH</a:t>
            </a:r>
            <a:r>
              <a:rPr sz="1875" spc="-37" baseline="-17777" dirty="0">
                <a:latin typeface="Times New Roman"/>
                <a:cs typeface="Times New Roman"/>
              </a:rPr>
              <a:t>2</a:t>
            </a:r>
            <a:r>
              <a:rPr sz="1875" baseline="-17777" dirty="0">
                <a:latin typeface="Times New Roman"/>
                <a:cs typeface="Times New Roman"/>
              </a:rPr>
              <a:t>	</a:t>
            </a:r>
            <a:r>
              <a:rPr sz="2475" spc="22" baseline="3367" dirty="0">
                <a:latin typeface="Times New Roman"/>
                <a:cs typeface="Times New Roman"/>
              </a:rPr>
              <a:t>C</a:t>
            </a:r>
            <a:endParaRPr sz="2475" baseline="3367">
              <a:latin typeface="Times New Roman"/>
              <a:cs typeface="Times New Roman"/>
            </a:endParaRPr>
          </a:p>
          <a:p>
            <a:pPr marL="609600">
              <a:lnSpc>
                <a:spcPct val="100000"/>
              </a:lnSpc>
              <a:spcBef>
                <a:spcPts val="495"/>
              </a:spcBef>
              <a:tabLst>
                <a:tab pos="973455" algn="l"/>
              </a:tabLst>
            </a:pPr>
            <a:r>
              <a:rPr sz="1650" spc="15" dirty="0">
                <a:latin typeface="Times New Roman"/>
                <a:cs typeface="Times New Roman"/>
              </a:rPr>
              <a:t>C</a:t>
            </a:r>
            <a:r>
              <a:rPr sz="1650" dirty="0">
                <a:latin typeface="Times New Roman"/>
                <a:cs typeface="Times New Roman"/>
              </a:rPr>
              <a:t>	</a:t>
            </a:r>
            <a:r>
              <a:rPr sz="1650" spc="20" dirty="0">
                <a:latin typeface="Times New Roman"/>
                <a:cs typeface="Times New Roman"/>
              </a:rPr>
              <a:t>O</a:t>
            </a:r>
            <a:endParaRPr sz="1650">
              <a:latin typeface="Times New Roman"/>
              <a:cs typeface="Times New Roman"/>
            </a:endParaRPr>
          </a:p>
          <a:p>
            <a:pPr marL="622935">
              <a:lnSpc>
                <a:spcPct val="100000"/>
              </a:lnSpc>
              <a:spcBef>
                <a:spcPts val="1115"/>
              </a:spcBef>
            </a:pPr>
            <a:r>
              <a:rPr sz="1650" spc="-20" dirty="0">
                <a:latin typeface="Times New Roman"/>
                <a:cs typeface="Times New Roman"/>
              </a:rPr>
              <a:t>OCH</a:t>
            </a:r>
            <a:r>
              <a:rPr sz="1875" spc="-30" baseline="-17777" dirty="0">
                <a:latin typeface="Times New Roman"/>
                <a:cs typeface="Times New Roman"/>
              </a:rPr>
              <a:t>3</a:t>
            </a:r>
            <a:endParaRPr sz="1875" baseline="-17777">
              <a:latin typeface="Times New Roman"/>
              <a:cs typeface="Times New Roman"/>
            </a:endParaRPr>
          </a:p>
        </p:txBody>
      </p:sp>
      <p:sp>
        <p:nvSpPr>
          <p:cNvPr id="5" name="object 5"/>
          <p:cNvSpPr/>
          <p:nvPr/>
        </p:nvSpPr>
        <p:spPr>
          <a:xfrm>
            <a:off x="836924" y="2476058"/>
            <a:ext cx="349250" cy="70485"/>
          </a:xfrm>
          <a:custGeom>
            <a:avLst/>
            <a:gdLst/>
            <a:ahLst/>
            <a:cxnLst/>
            <a:rect l="l" t="t" r="r" b="b"/>
            <a:pathLst>
              <a:path w="349250" h="70485">
                <a:moveTo>
                  <a:pt x="0" y="33139"/>
                </a:moveTo>
                <a:lnTo>
                  <a:pt x="19050" y="66279"/>
                </a:lnTo>
                <a:lnTo>
                  <a:pt x="21091" y="67251"/>
                </a:lnTo>
                <a:lnTo>
                  <a:pt x="39797" y="41264"/>
                </a:lnTo>
                <a:lnTo>
                  <a:pt x="44217" y="33139"/>
                </a:lnTo>
                <a:lnTo>
                  <a:pt x="59876" y="4875"/>
                </a:lnTo>
                <a:lnTo>
                  <a:pt x="61912" y="1958"/>
                </a:lnTo>
                <a:lnTo>
                  <a:pt x="63948" y="0"/>
                </a:lnTo>
                <a:lnTo>
                  <a:pt x="65998" y="0"/>
                </a:lnTo>
                <a:lnTo>
                  <a:pt x="68034" y="972"/>
                </a:lnTo>
                <a:lnTo>
                  <a:pt x="71436" y="1958"/>
                </a:lnTo>
                <a:lnTo>
                  <a:pt x="73486" y="4875"/>
                </a:lnTo>
                <a:lnTo>
                  <a:pt x="75521" y="8125"/>
                </a:lnTo>
                <a:lnTo>
                  <a:pt x="78575" y="13000"/>
                </a:lnTo>
                <a:lnTo>
                  <a:pt x="80625" y="19167"/>
                </a:lnTo>
                <a:lnTo>
                  <a:pt x="83679" y="25987"/>
                </a:lnTo>
                <a:lnTo>
                  <a:pt x="87081" y="34112"/>
                </a:lnTo>
                <a:lnTo>
                  <a:pt x="91167" y="42237"/>
                </a:lnTo>
                <a:lnTo>
                  <a:pt x="93216" y="49057"/>
                </a:lnTo>
                <a:lnTo>
                  <a:pt x="96270" y="55237"/>
                </a:lnTo>
                <a:lnTo>
                  <a:pt x="99672" y="59126"/>
                </a:lnTo>
                <a:lnTo>
                  <a:pt x="101708" y="63349"/>
                </a:lnTo>
                <a:lnTo>
                  <a:pt x="103758" y="66279"/>
                </a:lnTo>
                <a:lnTo>
                  <a:pt x="105794" y="67251"/>
                </a:lnTo>
                <a:lnTo>
                  <a:pt x="107844" y="68224"/>
                </a:lnTo>
                <a:lnTo>
                  <a:pt x="110897" y="67251"/>
                </a:lnTo>
                <a:lnTo>
                  <a:pt x="113282" y="66279"/>
                </a:lnTo>
                <a:lnTo>
                  <a:pt x="115317" y="63349"/>
                </a:lnTo>
                <a:lnTo>
                  <a:pt x="118385" y="60099"/>
                </a:lnTo>
                <a:lnTo>
                  <a:pt x="135048" y="26972"/>
                </a:lnTo>
                <a:lnTo>
                  <a:pt x="138116" y="20139"/>
                </a:lnTo>
                <a:lnTo>
                  <a:pt x="141518" y="13972"/>
                </a:lnTo>
                <a:lnTo>
                  <a:pt x="143554" y="9097"/>
                </a:lnTo>
                <a:lnTo>
                  <a:pt x="146622" y="6180"/>
                </a:lnTo>
                <a:lnTo>
                  <a:pt x="148658" y="2930"/>
                </a:lnTo>
                <a:lnTo>
                  <a:pt x="150693" y="972"/>
                </a:lnTo>
                <a:lnTo>
                  <a:pt x="154096" y="972"/>
                </a:lnTo>
                <a:lnTo>
                  <a:pt x="156145" y="972"/>
                </a:lnTo>
                <a:lnTo>
                  <a:pt x="158181" y="2930"/>
                </a:lnTo>
                <a:lnTo>
                  <a:pt x="160231" y="6180"/>
                </a:lnTo>
                <a:lnTo>
                  <a:pt x="162267" y="9097"/>
                </a:lnTo>
                <a:lnTo>
                  <a:pt x="165335" y="13972"/>
                </a:lnTo>
                <a:lnTo>
                  <a:pt x="168723" y="20139"/>
                </a:lnTo>
                <a:lnTo>
                  <a:pt x="170773" y="26972"/>
                </a:lnTo>
                <a:lnTo>
                  <a:pt x="174858" y="35084"/>
                </a:lnTo>
                <a:lnTo>
                  <a:pt x="177912" y="43209"/>
                </a:lnTo>
                <a:lnTo>
                  <a:pt x="180980" y="50029"/>
                </a:lnTo>
                <a:lnTo>
                  <a:pt x="183364" y="56209"/>
                </a:lnTo>
                <a:lnTo>
                  <a:pt x="186418" y="60099"/>
                </a:lnTo>
                <a:lnTo>
                  <a:pt x="188454" y="64321"/>
                </a:lnTo>
                <a:lnTo>
                  <a:pt x="190503" y="67251"/>
                </a:lnTo>
                <a:lnTo>
                  <a:pt x="193557" y="68224"/>
                </a:lnTo>
                <a:lnTo>
                  <a:pt x="195942" y="69196"/>
                </a:lnTo>
                <a:lnTo>
                  <a:pt x="197991" y="68224"/>
                </a:lnTo>
                <a:lnTo>
                  <a:pt x="200027" y="67251"/>
                </a:lnTo>
                <a:lnTo>
                  <a:pt x="202063" y="64321"/>
                </a:lnTo>
                <a:lnTo>
                  <a:pt x="205131" y="61084"/>
                </a:lnTo>
                <a:lnTo>
                  <a:pt x="208184" y="56209"/>
                </a:lnTo>
                <a:lnTo>
                  <a:pt x="211587" y="50029"/>
                </a:lnTo>
                <a:lnTo>
                  <a:pt x="214654" y="43209"/>
                </a:lnTo>
                <a:lnTo>
                  <a:pt x="217722" y="35084"/>
                </a:lnTo>
                <a:lnTo>
                  <a:pt x="221794" y="26972"/>
                </a:lnTo>
                <a:lnTo>
                  <a:pt x="225196" y="21125"/>
                </a:lnTo>
                <a:lnTo>
                  <a:pt x="228264" y="14944"/>
                </a:lnTo>
                <a:lnTo>
                  <a:pt x="231317" y="10069"/>
                </a:lnTo>
                <a:lnTo>
                  <a:pt x="233367" y="7152"/>
                </a:lnTo>
                <a:lnTo>
                  <a:pt x="236769" y="3902"/>
                </a:lnTo>
                <a:lnTo>
                  <a:pt x="238805" y="1958"/>
                </a:lnTo>
                <a:lnTo>
                  <a:pt x="240841" y="1958"/>
                </a:lnTo>
                <a:lnTo>
                  <a:pt x="242891" y="1958"/>
                </a:lnTo>
                <a:lnTo>
                  <a:pt x="244927" y="3902"/>
                </a:lnTo>
                <a:lnTo>
                  <a:pt x="246976" y="7152"/>
                </a:lnTo>
                <a:lnTo>
                  <a:pt x="250030" y="10069"/>
                </a:lnTo>
                <a:lnTo>
                  <a:pt x="252415" y="14944"/>
                </a:lnTo>
                <a:lnTo>
                  <a:pt x="255482" y="21125"/>
                </a:lnTo>
                <a:lnTo>
                  <a:pt x="258536" y="28264"/>
                </a:lnTo>
                <a:lnTo>
                  <a:pt x="261604" y="36070"/>
                </a:lnTo>
                <a:lnTo>
                  <a:pt x="265006" y="44181"/>
                </a:lnTo>
                <a:lnTo>
                  <a:pt x="268060" y="51334"/>
                </a:lnTo>
                <a:lnTo>
                  <a:pt x="271127" y="56209"/>
                </a:lnTo>
                <a:lnTo>
                  <a:pt x="273163" y="61084"/>
                </a:lnTo>
                <a:lnTo>
                  <a:pt x="276231" y="65307"/>
                </a:lnTo>
                <a:lnTo>
                  <a:pt x="278601" y="68224"/>
                </a:lnTo>
                <a:lnTo>
                  <a:pt x="280651" y="69196"/>
                </a:lnTo>
                <a:lnTo>
                  <a:pt x="282687" y="70168"/>
                </a:lnTo>
                <a:lnTo>
                  <a:pt x="284737" y="69196"/>
                </a:lnTo>
                <a:lnTo>
                  <a:pt x="286773" y="68224"/>
                </a:lnTo>
                <a:lnTo>
                  <a:pt x="289840" y="65307"/>
                </a:lnTo>
                <a:lnTo>
                  <a:pt x="292211" y="61084"/>
                </a:lnTo>
                <a:lnTo>
                  <a:pt x="295278" y="57182"/>
                </a:lnTo>
                <a:lnTo>
                  <a:pt x="298332" y="51334"/>
                </a:lnTo>
                <a:lnTo>
                  <a:pt x="301400" y="44181"/>
                </a:lnTo>
                <a:lnTo>
                  <a:pt x="305820" y="36070"/>
                </a:lnTo>
                <a:lnTo>
                  <a:pt x="325551" y="2930"/>
                </a:lnTo>
                <a:lnTo>
                  <a:pt x="327600" y="2930"/>
                </a:lnTo>
                <a:lnTo>
                  <a:pt x="329636" y="2930"/>
                </a:lnTo>
                <a:lnTo>
                  <a:pt x="342228" y="22097"/>
                </a:lnTo>
                <a:lnTo>
                  <a:pt x="345281" y="29237"/>
                </a:lnTo>
                <a:lnTo>
                  <a:pt x="348684" y="37042"/>
                </a:lnTo>
              </a:path>
            </a:pathLst>
          </a:custGeom>
          <a:ln w="20184">
            <a:solidFill>
              <a:srgbClr val="000000"/>
            </a:solidFill>
          </a:ln>
        </p:spPr>
        <p:txBody>
          <a:bodyPr wrap="square" lIns="0" tIns="0" rIns="0" bIns="0" rtlCol="0"/>
          <a:lstStyle/>
          <a:p>
            <a:endParaRPr/>
          </a:p>
        </p:txBody>
      </p:sp>
      <p:sp>
        <p:nvSpPr>
          <p:cNvPr id="6" name="object 6"/>
          <p:cNvSpPr/>
          <p:nvPr/>
        </p:nvSpPr>
        <p:spPr>
          <a:xfrm>
            <a:off x="1635329" y="2503030"/>
            <a:ext cx="98425" cy="4445"/>
          </a:xfrm>
          <a:custGeom>
            <a:avLst/>
            <a:gdLst/>
            <a:ahLst/>
            <a:cxnLst/>
            <a:rect l="l" t="t" r="r" b="b"/>
            <a:pathLst>
              <a:path w="98425" h="4444">
                <a:moveTo>
                  <a:pt x="0" y="4222"/>
                </a:moveTo>
                <a:lnTo>
                  <a:pt x="98304" y="0"/>
                </a:lnTo>
              </a:path>
            </a:pathLst>
          </a:custGeom>
          <a:ln w="20149">
            <a:solidFill>
              <a:srgbClr val="000000"/>
            </a:solidFill>
          </a:ln>
        </p:spPr>
        <p:txBody>
          <a:bodyPr wrap="square" lIns="0" tIns="0" rIns="0" bIns="0" rtlCol="0"/>
          <a:lstStyle/>
          <a:p>
            <a:endParaRPr/>
          </a:p>
        </p:txBody>
      </p:sp>
      <p:sp>
        <p:nvSpPr>
          <p:cNvPr id="7" name="object 7"/>
          <p:cNvSpPr/>
          <p:nvPr/>
        </p:nvSpPr>
        <p:spPr>
          <a:xfrm>
            <a:off x="1836373" y="2240203"/>
            <a:ext cx="2540" cy="144145"/>
          </a:xfrm>
          <a:custGeom>
            <a:avLst/>
            <a:gdLst/>
            <a:ahLst/>
            <a:cxnLst/>
            <a:rect l="l" t="t" r="r" b="b"/>
            <a:pathLst>
              <a:path w="2539" h="144144">
                <a:moveTo>
                  <a:pt x="2035" y="143588"/>
                </a:moveTo>
                <a:lnTo>
                  <a:pt x="0" y="0"/>
                </a:lnTo>
              </a:path>
            </a:pathLst>
          </a:custGeom>
          <a:ln w="21091">
            <a:solidFill>
              <a:srgbClr val="000000"/>
            </a:solidFill>
          </a:ln>
        </p:spPr>
        <p:txBody>
          <a:bodyPr wrap="square" lIns="0" tIns="0" rIns="0" bIns="0" rtlCol="0"/>
          <a:lstStyle/>
          <a:p>
            <a:endParaRPr/>
          </a:p>
        </p:txBody>
      </p:sp>
      <p:sp>
        <p:nvSpPr>
          <p:cNvPr id="8" name="object 8"/>
          <p:cNvSpPr/>
          <p:nvPr/>
        </p:nvSpPr>
        <p:spPr>
          <a:xfrm>
            <a:off x="1846915" y="2604381"/>
            <a:ext cx="3175" cy="103505"/>
          </a:xfrm>
          <a:custGeom>
            <a:avLst/>
            <a:gdLst/>
            <a:ahLst/>
            <a:cxnLst/>
            <a:rect l="l" t="t" r="r" b="b"/>
            <a:pathLst>
              <a:path w="3175" h="103505">
                <a:moveTo>
                  <a:pt x="0" y="0"/>
                </a:moveTo>
                <a:lnTo>
                  <a:pt x="3067" y="103308"/>
                </a:lnTo>
              </a:path>
            </a:pathLst>
          </a:custGeom>
          <a:ln w="21090">
            <a:solidFill>
              <a:srgbClr val="000000"/>
            </a:solidFill>
          </a:ln>
        </p:spPr>
        <p:txBody>
          <a:bodyPr wrap="square" lIns="0" tIns="0" rIns="0" bIns="0" rtlCol="0"/>
          <a:lstStyle/>
          <a:p>
            <a:endParaRPr/>
          </a:p>
        </p:txBody>
      </p:sp>
      <p:sp>
        <p:nvSpPr>
          <p:cNvPr id="9" name="object 9"/>
          <p:cNvSpPr/>
          <p:nvPr/>
        </p:nvSpPr>
        <p:spPr>
          <a:xfrm>
            <a:off x="1953391" y="2865264"/>
            <a:ext cx="155575" cy="0"/>
          </a:xfrm>
          <a:custGeom>
            <a:avLst/>
            <a:gdLst/>
            <a:ahLst/>
            <a:cxnLst/>
            <a:rect l="l" t="t" r="r" b="b"/>
            <a:pathLst>
              <a:path w="155575">
                <a:moveTo>
                  <a:pt x="0" y="0"/>
                </a:moveTo>
                <a:lnTo>
                  <a:pt x="155126" y="0"/>
                </a:lnTo>
              </a:path>
            </a:pathLst>
          </a:custGeom>
          <a:ln w="20147">
            <a:solidFill>
              <a:srgbClr val="000000"/>
            </a:solidFill>
          </a:ln>
        </p:spPr>
        <p:txBody>
          <a:bodyPr wrap="square" lIns="0" tIns="0" rIns="0" bIns="0" rtlCol="0"/>
          <a:lstStyle/>
          <a:p>
            <a:endParaRPr/>
          </a:p>
        </p:txBody>
      </p:sp>
      <p:sp>
        <p:nvSpPr>
          <p:cNvPr id="10" name="object 10"/>
          <p:cNvSpPr/>
          <p:nvPr/>
        </p:nvSpPr>
        <p:spPr>
          <a:xfrm>
            <a:off x="1953391" y="2791192"/>
            <a:ext cx="155575" cy="0"/>
          </a:xfrm>
          <a:custGeom>
            <a:avLst/>
            <a:gdLst/>
            <a:ahLst/>
            <a:cxnLst/>
            <a:rect l="l" t="t" r="r" b="b"/>
            <a:pathLst>
              <a:path w="155575">
                <a:moveTo>
                  <a:pt x="0" y="0"/>
                </a:moveTo>
                <a:lnTo>
                  <a:pt x="155126" y="0"/>
                </a:lnTo>
              </a:path>
            </a:pathLst>
          </a:custGeom>
          <a:ln w="20147">
            <a:solidFill>
              <a:srgbClr val="000000"/>
            </a:solidFill>
          </a:ln>
        </p:spPr>
        <p:txBody>
          <a:bodyPr wrap="square" lIns="0" tIns="0" rIns="0" bIns="0" rtlCol="0"/>
          <a:lstStyle/>
          <a:p>
            <a:endParaRPr/>
          </a:p>
        </p:txBody>
      </p:sp>
      <p:sp>
        <p:nvSpPr>
          <p:cNvPr id="11" name="object 11"/>
          <p:cNvSpPr/>
          <p:nvPr/>
        </p:nvSpPr>
        <p:spPr>
          <a:xfrm>
            <a:off x="1858140" y="2928613"/>
            <a:ext cx="8890" cy="172720"/>
          </a:xfrm>
          <a:custGeom>
            <a:avLst/>
            <a:gdLst/>
            <a:ahLst/>
            <a:cxnLst/>
            <a:rect l="l" t="t" r="r" b="b"/>
            <a:pathLst>
              <a:path w="8889" h="172719">
                <a:moveTo>
                  <a:pt x="0" y="0"/>
                </a:moveTo>
                <a:lnTo>
                  <a:pt x="8505" y="172505"/>
                </a:lnTo>
              </a:path>
            </a:pathLst>
          </a:custGeom>
          <a:ln w="21089">
            <a:solidFill>
              <a:srgbClr val="000000"/>
            </a:solidFill>
          </a:ln>
        </p:spPr>
        <p:txBody>
          <a:bodyPr wrap="square" lIns="0" tIns="0" rIns="0" bIns="0" rtlCol="0"/>
          <a:lstStyle/>
          <a:p>
            <a:endParaRPr/>
          </a:p>
        </p:txBody>
      </p:sp>
      <p:grpSp>
        <p:nvGrpSpPr>
          <p:cNvPr id="12" name="object 12"/>
          <p:cNvGrpSpPr/>
          <p:nvPr/>
        </p:nvGrpSpPr>
        <p:grpSpPr>
          <a:xfrm>
            <a:off x="2108399" y="2413439"/>
            <a:ext cx="59690" cy="58419"/>
            <a:chOff x="2108399" y="2413439"/>
            <a:chExt cx="59690" cy="58419"/>
          </a:xfrm>
        </p:grpSpPr>
        <p:sp>
          <p:nvSpPr>
            <p:cNvPr id="13" name="object 13"/>
            <p:cNvSpPr/>
            <p:nvPr/>
          </p:nvSpPr>
          <p:spPr>
            <a:xfrm>
              <a:off x="2118711" y="2423751"/>
              <a:ext cx="39370" cy="37465"/>
            </a:xfrm>
            <a:custGeom>
              <a:avLst/>
              <a:gdLst/>
              <a:ahLst/>
              <a:cxnLst/>
              <a:rect l="l" t="t" r="r" b="b"/>
              <a:pathLst>
                <a:path w="39369" h="37464">
                  <a:moveTo>
                    <a:pt x="19103" y="0"/>
                  </a:moveTo>
                  <a:lnTo>
                    <a:pt x="11647" y="1426"/>
                  </a:lnTo>
                  <a:lnTo>
                    <a:pt x="5577" y="5321"/>
                  </a:lnTo>
                  <a:lnTo>
                    <a:pt x="1494" y="11103"/>
                  </a:lnTo>
                  <a:lnTo>
                    <a:pt x="0" y="18194"/>
                  </a:lnTo>
                  <a:lnTo>
                    <a:pt x="1494" y="25438"/>
                  </a:lnTo>
                  <a:lnTo>
                    <a:pt x="5577" y="31554"/>
                  </a:lnTo>
                  <a:lnTo>
                    <a:pt x="11647" y="35783"/>
                  </a:lnTo>
                  <a:lnTo>
                    <a:pt x="19103" y="37362"/>
                  </a:lnTo>
                  <a:lnTo>
                    <a:pt x="26469" y="35783"/>
                  </a:lnTo>
                  <a:lnTo>
                    <a:pt x="32750" y="31554"/>
                  </a:lnTo>
                  <a:lnTo>
                    <a:pt x="37123" y="25438"/>
                  </a:lnTo>
                  <a:lnTo>
                    <a:pt x="38764" y="18194"/>
                  </a:lnTo>
                  <a:lnTo>
                    <a:pt x="37123" y="11103"/>
                  </a:lnTo>
                  <a:lnTo>
                    <a:pt x="32750" y="5321"/>
                  </a:lnTo>
                  <a:lnTo>
                    <a:pt x="26469" y="1426"/>
                  </a:lnTo>
                  <a:lnTo>
                    <a:pt x="19103" y="0"/>
                  </a:lnTo>
                  <a:close/>
                </a:path>
              </a:pathLst>
            </a:custGeom>
            <a:solidFill>
              <a:srgbClr val="000000"/>
            </a:solidFill>
          </p:spPr>
          <p:txBody>
            <a:bodyPr wrap="square" lIns="0" tIns="0" rIns="0" bIns="0" rtlCol="0"/>
            <a:lstStyle/>
            <a:p>
              <a:endParaRPr/>
            </a:p>
          </p:txBody>
        </p:sp>
        <p:sp>
          <p:nvSpPr>
            <p:cNvPr id="14" name="object 14"/>
            <p:cNvSpPr/>
            <p:nvPr/>
          </p:nvSpPr>
          <p:spPr>
            <a:xfrm>
              <a:off x="2118711" y="2423751"/>
              <a:ext cx="39370" cy="37465"/>
            </a:xfrm>
            <a:custGeom>
              <a:avLst/>
              <a:gdLst/>
              <a:ahLst/>
              <a:cxnLst/>
              <a:rect l="l" t="t" r="r" b="b"/>
              <a:pathLst>
                <a:path w="39369" h="37464">
                  <a:moveTo>
                    <a:pt x="0" y="18194"/>
                  </a:moveTo>
                  <a:lnTo>
                    <a:pt x="1494" y="25438"/>
                  </a:lnTo>
                  <a:lnTo>
                    <a:pt x="5577" y="31554"/>
                  </a:lnTo>
                  <a:lnTo>
                    <a:pt x="11647" y="35783"/>
                  </a:lnTo>
                  <a:lnTo>
                    <a:pt x="19103" y="37362"/>
                  </a:lnTo>
                  <a:lnTo>
                    <a:pt x="26469" y="35783"/>
                  </a:lnTo>
                  <a:lnTo>
                    <a:pt x="32750" y="31554"/>
                  </a:lnTo>
                  <a:lnTo>
                    <a:pt x="37123" y="25438"/>
                  </a:lnTo>
                  <a:lnTo>
                    <a:pt x="38764" y="18194"/>
                  </a:lnTo>
                  <a:lnTo>
                    <a:pt x="37123" y="11103"/>
                  </a:lnTo>
                  <a:lnTo>
                    <a:pt x="32750" y="5321"/>
                  </a:lnTo>
                  <a:lnTo>
                    <a:pt x="26469" y="1426"/>
                  </a:lnTo>
                  <a:lnTo>
                    <a:pt x="19103" y="0"/>
                  </a:lnTo>
                  <a:lnTo>
                    <a:pt x="11647" y="1426"/>
                  </a:lnTo>
                  <a:lnTo>
                    <a:pt x="5577" y="5321"/>
                  </a:lnTo>
                  <a:lnTo>
                    <a:pt x="1494" y="11103"/>
                  </a:lnTo>
                  <a:lnTo>
                    <a:pt x="0" y="18194"/>
                  </a:lnTo>
                  <a:close/>
                </a:path>
              </a:pathLst>
            </a:custGeom>
            <a:ln w="20602">
              <a:solidFill>
                <a:srgbClr val="000000"/>
              </a:solidFill>
            </a:ln>
          </p:spPr>
          <p:txBody>
            <a:bodyPr wrap="square" lIns="0" tIns="0" rIns="0" bIns="0" rtlCol="0"/>
            <a:lstStyle/>
            <a:p>
              <a:endParaRPr/>
            </a:p>
          </p:txBody>
        </p:sp>
      </p:grpSp>
      <p:sp>
        <p:nvSpPr>
          <p:cNvPr id="15" name="object 15"/>
          <p:cNvSpPr txBox="1"/>
          <p:nvPr/>
        </p:nvSpPr>
        <p:spPr>
          <a:xfrm>
            <a:off x="5986059" y="2394108"/>
            <a:ext cx="333375" cy="282575"/>
          </a:xfrm>
          <a:prstGeom prst="rect">
            <a:avLst/>
          </a:prstGeom>
        </p:spPr>
        <p:txBody>
          <a:bodyPr vert="horz" wrap="square" lIns="0" tIns="16510" rIns="0" bIns="0" rtlCol="0">
            <a:spAutoFit/>
          </a:bodyPr>
          <a:lstStyle/>
          <a:p>
            <a:pPr marL="12700">
              <a:lnSpc>
                <a:spcPct val="100000"/>
              </a:lnSpc>
              <a:spcBef>
                <a:spcPts val="130"/>
              </a:spcBef>
            </a:pPr>
            <a:r>
              <a:rPr sz="1650" spc="30" dirty="0">
                <a:latin typeface="Times New Roman"/>
                <a:cs typeface="Times New Roman"/>
              </a:rPr>
              <a:t>CH</a:t>
            </a:r>
            <a:endParaRPr sz="1650">
              <a:latin typeface="Times New Roman"/>
              <a:cs typeface="Times New Roman"/>
            </a:endParaRPr>
          </a:p>
        </p:txBody>
      </p:sp>
      <p:sp>
        <p:nvSpPr>
          <p:cNvPr id="16" name="object 16"/>
          <p:cNvSpPr txBox="1"/>
          <p:nvPr/>
        </p:nvSpPr>
        <p:spPr>
          <a:xfrm>
            <a:off x="6289619" y="2497430"/>
            <a:ext cx="109855" cy="218440"/>
          </a:xfrm>
          <a:prstGeom prst="rect">
            <a:avLst/>
          </a:prstGeom>
        </p:spPr>
        <p:txBody>
          <a:bodyPr vert="horz" wrap="square" lIns="0" tIns="14605" rIns="0" bIns="0" rtlCol="0">
            <a:spAutoFit/>
          </a:bodyPr>
          <a:lstStyle/>
          <a:p>
            <a:pPr marL="12700">
              <a:lnSpc>
                <a:spcPct val="100000"/>
              </a:lnSpc>
              <a:spcBef>
                <a:spcPts val="115"/>
              </a:spcBef>
            </a:pPr>
            <a:r>
              <a:rPr sz="1250" spc="35" dirty="0">
                <a:latin typeface="Times New Roman"/>
                <a:cs typeface="Times New Roman"/>
              </a:rPr>
              <a:t>2</a:t>
            </a:r>
            <a:endParaRPr sz="1250">
              <a:latin typeface="Times New Roman"/>
              <a:cs typeface="Times New Roman"/>
            </a:endParaRPr>
          </a:p>
        </p:txBody>
      </p:sp>
      <p:sp>
        <p:nvSpPr>
          <p:cNvPr id="17" name="object 17"/>
          <p:cNvSpPr txBox="1"/>
          <p:nvPr/>
        </p:nvSpPr>
        <p:spPr>
          <a:xfrm>
            <a:off x="6503637" y="2059806"/>
            <a:ext cx="464184" cy="282575"/>
          </a:xfrm>
          <a:prstGeom prst="rect">
            <a:avLst/>
          </a:prstGeom>
        </p:spPr>
        <p:txBody>
          <a:bodyPr vert="horz" wrap="square" lIns="0" tIns="16510" rIns="0" bIns="0" rtlCol="0">
            <a:spAutoFit/>
          </a:bodyPr>
          <a:lstStyle/>
          <a:p>
            <a:pPr marL="38100">
              <a:lnSpc>
                <a:spcPct val="100000"/>
              </a:lnSpc>
              <a:spcBef>
                <a:spcPts val="130"/>
              </a:spcBef>
            </a:pPr>
            <a:r>
              <a:rPr sz="1650" spc="-25" dirty="0">
                <a:latin typeface="Times New Roman"/>
                <a:cs typeface="Times New Roman"/>
              </a:rPr>
              <a:t>CH</a:t>
            </a:r>
            <a:r>
              <a:rPr sz="1875" spc="-37" baseline="-17777" dirty="0">
                <a:latin typeface="Times New Roman"/>
                <a:cs typeface="Times New Roman"/>
              </a:rPr>
              <a:t>3</a:t>
            </a:r>
            <a:endParaRPr sz="1875" baseline="-17777">
              <a:latin typeface="Times New Roman"/>
              <a:cs typeface="Times New Roman"/>
            </a:endParaRPr>
          </a:p>
        </p:txBody>
      </p:sp>
      <p:sp>
        <p:nvSpPr>
          <p:cNvPr id="18" name="object 18"/>
          <p:cNvSpPr txBox="1"/>
          <p:nvPr/>
        </p:nvSpPr>
        <p:spPr>
          <a:xfrm>
            <a:off x="6529037" y="2296587"/>
            <a:ext cx="593725" cy="754380"/>
          </a:xfrm>
          <a:prstGeom prst="rect">
            <a:avLst/>
          </a:prstGeom>
        </p:spPr>
        <p:txBody>
          <a:bodyPr vert="horz" wrap="square" lIns="0" tIns="124460" rIns="0" bIns="0" rtlCol="0">
            <a:spAutoFit/>
          </a:bodyPr>
          <a:lstStyle/>
          <a:p>
            <a:pPr marL="22860">
              <a:lnSpc>
                <a:spcPct val="100000"/>
              </a:lnSpc>
              <a:spcBef>
                <a:spcPts val="980"/>
              </a:spcBef>
            </a:pPr>
            <a:r>
              <a:rPr sz="1650" spc="75" dirty="0">
                <a:latin typeface="Times New Roman"/>
                <a:cs typeface="Times New Roman"/>
              </a:rPr>
              <a:t>C</a:t>
            </a:r>
            <a:endParaRPr sz="1650">
              <a:latin typeface="Times New Roman"/>
              <a:cs typeface="Times New Roman"/>
            </a:endParaRPr>
          </a:p>
          <a:p>
            <a:pPr marL="12700">
              <a:lnSpc>
                <a:spcPct val="100000"/>
              </a:lnSpc>
              <a:spcBef>
                <a:spcPts val="885"/>
              </a:spcBef>
              <a:tabLst>
                <a:tab pos="418465" algn="l"/>
              </a:tabLst>
            </a:pPr>
            <a:r>
              <a:rPr sz="1650" spc="15" dirty="0">
                <a:latin typeface="Times New Roman"/>
                <a:cs typeface="Times New Roman"/>
              </a:rPr>
              <a:t>C</a:t>
            </a:r>
            <a:r>
              <a:rPr sz="1650" dirty="0">
                <a:latin typeface="Times New Roman"/>
                <a:cs typeface="Times New Roman"/>
              </a:rPr>
              <a:t>	</a:t>
            </a:r>
            <a:r>
              <a:rPr sz="1650" spc="20" dirty="0">
                <a:latin typeface="Times New Roman"/>
                <a:cs typeface="Times New Roman"/>
              </a:rPr>
              <a:t>O</a:t>
            </a:r>
            <a:endParaRPr sz="1650">
              <a:latin typeface="Times New Roman"/>
              <a:cs typeface="Times New Roman"/>
            </a:endParaRPr>
          </a:p>
        </p:txBody>
      </p:sp>
      <p:sp>
        <p:nvSpPr>
          <p:cNvPr id="19" name="object 19"/>
          <p:cNvSpPr txBox="1"/>
          <p:nvPr/>
        </p:nvSpPr>
        <p:spPr>
          <a:xfrm>
            <a:off x="6509075" y="3143269"/>
            <a:ext cx="621030" cy="282575"/>
          </a:xfrm>
          <a:prstGeom prst="rect">
            <a:avLst/>
          </a:prstGeom>
        </p:spPr>
        <p:txBody>
          <a:bodyPr vert="horz" wrap="square" lIns="0" tIns="16510" rIns="0" bIns="0" rtlCol="0">
            <a:spAutoFit/>
          </a:bodyPr>
          <a:lstStyle/>
          <a:p>
            <a:pPr marL="38100">
              <a:lnSpc>
                <a:spcPct val="100000"/>
              </a:lnSpc>
              <a:spcBef>
                <a:spcPts val="130"/>
              </a:spcBef>
            </a:pPr>
            <a:r>
              <a:rPr sz="1650" spc="-20" dirty="0">
                <a:latin typeface="Times New Roman"/>
                <a:cs typeface="Times New Roman"/>
              </a:rPr>
              <a:t>OCH</a:t>
            </a:r>
            <a:r>
              <a:rPr sz="1875" spc="-30" baseline="-17777" dirty="0">
                <a:latin typeface="Times New Roman"/>
                <a:cs typeface="Times New Roman"/>
              </a:rPr>
              <a:t>3</a:t>
            </a:r>
            <a:endParaRPr sz="1875" baseline="-17777">
              <a:latin typeface="Times New Roman"/>
              <a:cs typeface="Times New Roman"/>
            </a:endParaRPr>
          </a:p>
        </p:txBody>
      </p:sp>
      <p:sp>
        <p:nvSpPr>
          <p:cNvPr id="20" name="object 20"/>
          <p:cNvSpPr txBox="1"/>
          <p:nvPr/>
        </p:nvSpPr>
        <p:spPr>
          <a:xfrm>
            <a:off x="7323124" y="2029916"/>
            <a:ext cx="464184" cy="282575"/>
          </a:xfrm>
          <a:prstGeom prst="rect">
            <a:avLst/>
          </a:prstGeom>
        </p:spPr>
        <p:txBody>
          <a:bodyPr vert="horz" wrap="square" lIns="0" tIns="16510" rIns="0" bIns="0" rtlCol="0">
            <a:spAutoFit/>
          </a:bodyPr>
          <a:lstStyle/>
          <a:p>
            <a:pPr marL="38100">
              <a:lnSpc>
                <a:spcPct val="100000"/>
              </a:lnSpc>
              <a:spcBef>
                <a:spcPts val="130"/>
              </a:spcBef>
            </a:pPr>
            <a:r>
              <a:rPr sz="1650" spc="-25" dirty="0">
                <a:latin typeface="Times New Roman"/>
                <a:cs typeface="Times New Roman"/>
              </a:rPr>
              <a:t>CH</a:t>
            </a:r>
            <a:r>
              <a:rPr sz="1875" spc="-37" baseline="-17777" dirty="0">
                <a:latin typeface="Times New Roman"/>
                <a:cs typeface="Times New Roman"/>
              </a:rPr>
              <a:t>3</a:t>
            </a:r>
            <a:endParaRPr sz="1875" baseline="-17777">
              <a:latin typeface="Times New Roman"/>
              <a:cs typeface="Times New Roman"/>
            </a:endParaRPr>
          </a:p>
        </p:txBody>
      </p:sp>
      <p:sp>
        <p:nvSpPr>
          <p:cNvPr id="21" name="object 21"/>
          <p:cNvSpPr txBox="1"/>
          <p:nvPr/>
        </p:nvSpPr>
        <p:spPr>
          <a:xfrm>
            <a:off x="7358703" y="2278712"/>
            <a:ext cx="183515" cy="789940"/>
          </a:xfrm>
          <a:prstGeom prst="rect">
            <a:avLst/>
          </a:prstGeom>
        </p:spPr>
        <p:txBody>
          <a:bodyPr vert="horz" wrap="square" lIns="0" tIns="11430" rIns="0" bIns="0" rtlCol="0">
            <a:spAutoFit/>
          </a:bodyPr>
          <a:lstStyle/>
          <a:p>
            <a:pPr marL="20955" marR="5080" indent="-8890">
              <a:lnSpc>
                <a:spcPct val="151900"/>
              </a:lnSpc>
              <a:spcBef>
                <a:spcPts val="90"/>
              </a:spcBef>
            </a:pPr>
            <a:r>
              <a:rPr sz="1650" spc="15" dirty="0">
                <a:latin typeface="Times New Roman"/>
                <a:cs typeface="Times New Roman"/>
              </a:rPr>
              <a:t>C C</a:t>
            </a:r>
            <a:endParaRPr sz="1650">
              <a:latin typeface="Times New Roman"/>
              <a:cs typeface="Times New Roman"/>
            </a:endParaRPr>
          </a:p>
        </p:txBody>
      </p:sp>
      <p:sp>
        <p:nvSpPr>
          <p:cNvPr id="22" name="object 22"/>
          <p:cNvSpPr txBox="1"/>
          <p:nvPr/>
        </p:nvSpPr>
        <p:spPr>
          <a:xfrm>
            <a:off x="7683318" y="2768356"/>
            <a:ext cx="187325" cy="282575"/>
          </a:xfrm>
          <a:prstGeom prst="rect">
            <a:avLst/>
          </a:prstGeom>
        </p:spPr>
        <p:txBody>
          <a:bodyPr vert="horz" wrap="square" lIns="0" tIns="16510" rIns="0" bIns="0" rtlCol="0">
            <a:spAutoFit/>
          </a:bodyPr>
          <a:lstStyle/>
          <a:p>
            <a:pPr marL="12700">
              <a:lnSpc>
                <a:spcPct val="100000"/>
              </a:lnSpc>
              <a:spcBef>
                <a:spcPts val="130"/>
              </a:spcBef>
            </a:pPr>
            <a:r>
              <a:rPr sz="1650" spc="80" dirty="0">
                <a:latin typeface="Times New Roman"/>
                <a:cs typeface="Times New Roman"/>
              </a:rPr>
              <a:t>O</a:t>
            </a:r>
            <a:endParaRPr sz="1650">
              <a:latin typeface="Times New Roman"/>
              <a:cs typeface="Times New Roman"/>
            </a:endParaRPr>
          </a:p>
        </p:txBody>
      </p:sp>
      <p:sp>
        <p:nvSpPr>
          <p:cNvPr id="23" name="object 23"/>
          <p:cNvSpPr txBox="1"/>
          <p:nvPr/>
        </p:nvSpPr>
        <p:spPr>
          <a:xfrm>
            <a:off x="7702003" y="2394108"/>
            <a:ext cx="334010" cy="282575"/>
          </a:xfrm>
          <a:prstGeom prst="rect">
            <a:avLst/>
          </a:prstGeom>
        </p:spPr>
        <p:txBody>
          <a:bodyPr vert="horz" wrap="square" lIns="0" tIns="16510" rIns="0" bIns="0" rtlCol="0">
            <a:spAutoFit/>
          </a:bodyPr>
          <a:lstStyle/>
          <a:p>
            <a:pPr marL="12700">
              <a:lnSpc>
                <a:spcPct val="100000"/>
              </a:lnSpc>
              <a:spcBef>
                <a:spcPts val="130"/>
              </a:spcBef>
            </a:pPr>
            <a:r>
              <a:rPr sz="1650" spc="30" dirty="0">
                <a:latin typeface="Times New Roman"/>
                <a:cs typeface="Times New Roman"/>
              </a:rPr>
              <a:t>CH</a:t>
            </a:r>
            <a:endParaRPr sz="1650">
              <a:latin typeface="Times New Roman"/>
              <a:cs typeface="Times New Roman"/>
            </a:endParaRPr>
          </a:p>
        </p:txBody>
      </p:sp>
      <p:sp>
        <p:nvSpPr>
          <p:cNvPr id="24" name="object 24"/>
          <p:cNvSpPr txBox="1"/>
          <p:nvPr/>
        </p:nvSpPr>
        <p:spPr>
          <a:xfrm>
            <a:off x="8005424" y="2497430"/>
            <a:ext cx="109855" cy="218440"/>
          </a:xfrm>
          <a:prstGeom prst="rect">
            <a:avLst/>
          </a:prstGeom>
        </p:spPr>
        <p:txBody>
          <a:bodyPr vert="horz" wrap="square" lIns="0" tIns="14605" rIns="0" bIns="0" rtlCol="0">
            <a:spAutoFit/>
          </a:bodyPr>
          <a:lstStyle/>
          <a:p>
            <a:pPr marL="12700">
              <a:lnSpc>
                <a:spcPct val="100000"/>
              </a:lnSpc>
              <a:spcBef>
                <a:spcPts val="115"/>
              </a:spcBef>
            </a:pPr>
            <a:r>
              <a:rPr sz="1250" spc="35" dirty="0">
                <a:latin typeface="Times New Roman"/>
                <a:cs typeface="Times New Roman"/>
              </a:rPr>
              <a:t>2</a:t>
            </a:r>
            <a:endParaRPr sz="1250">
              <a:latin typeface="Times New Roman"/>
              <a:cs typeface="Times New Roman"/>
            </a:endParaRPr>
          </a:p>
        </p:txBody>
      </p:sp>
      <p:sp>
        <p:nvSpPr>
          <p:cNvPr id="25" name="object 25"/>
          <p:cNvSpPr txBox="1"/>
          <p:nvPr/>
        </p:nvSpPr>
        <p:spPr>
          <a:xfrm>
            <a:off x="7362189" y="3195577"/>
            <a:ext cx="490855" cy="282575"/>
          </a:xfrm>
          <a:prstGeom prst="rect">
            <a:avLst/>
          </a:prstGeom>
        </p:spPr>
        <p:txBody>
          <a:bodyPr vert="horz" wrap="square" lIns="0" tIns="16510" rIns="0" bIns="0" rtlCol="0">
            <a:spAutoFit/>
          </a:bodyPr>
          <a:lstStyle/>
          <a:p>
            <a:pPr marL="12700">
              <a:lnSpc>
                <a:spcPct val="100000"/>
              </a:lnSpc>
              <a:spcBef>
                <a:spcPts val="130"/>
              </a:spcBef>
            </a:pPr>
            <a:r>
              <a:rPr sz="1650" spc="-25" dirty="0">
                <a:latin typeface="Times New Roman"/>
                <a:cs typeface="Times New Roman"/>
              </a:rPr>
              <a:t>OCH</a:t>
            </a:r>
            <a:endParaRPr sz="1650">
              <a:latin typeface="Times New Roman"/>
              <a:cs typeface="Times New Roman"/>
            </a:endParaRPr>
          </a:p>
        </p:txBody>
      </p:sp>
      <p:sp>
        <p:nvSpPr>
          <p:cNvPr id="26" name="object 26"/>
          <p:cNvSpPr txBox="1"/>
          <p:nvPr/>
        </p:nvSpPr>
        <p:spPr>
          <a:xfrm>
            <a:off x="7822479" y="3298895"/>
            <a:ext cx="109855" cy="218440"/>
          </a:xfrm>
          <a:prstGeom prst="rect">
            <a:avLst/>
          </a:prstGeom>
        </p:spPr>
        <p:txBody>
          <a:bodyPr vert="horz" wrap="square" lIns="0" tIns="14605" rIns="0" bIns="0" rtlCol="0">
            <a:spAutoFit/>
          </a:bodyPr>
          <a:lstStyle/>
          <a:p>
            <a:pPr marL="12700">
              <a:lnSpc>
                <a:spcPct val="100000"/>
              </a:lnSpc>
              <a:spcBef>
                <a:spcPts val="115"/>
              </a:spcBef>
            </a:pPr>
            <a:r>
              <a:rPr sz="1250" spc="35" dirty="0">
                <a:latin typeface="Times New Roman"/>
                <a:cs typeface="Times New Roman"/>
              </a:rPr>
              <a:t>3</a:t>
            </a:r>
            <a:endParaRPr sz="1250">
              <a:latin typeface="Times New Roman"/>
              <a:cs typeface="Times New Roman"/>
            </a:endParaRPr>
          </a:p>
        </p:txBody>
      </p:sp>
      <p:sp>
        <p:nvSpPr>
          <p:cNvPr id="27" name="object 27"/>
          <p:cNvSpPr/>
          <p:nvPr/>
        </p:nvSpPr>
        <p:spPr>
          <a:xfrm>
            <a:off x="5639980" y="2505295"/>
            <a:ext cx="322580" cy="68580"/>
          </a:xfrm>
          <a:custGeom>
            <a:avLst/>
            <a:gdLst/>
            <a:ahLst/>
            <a:cxnLst/>
            <a:rect l="l" t="t" r="r" b="b"/>
            <a:pathLst>
              <a:path w="322579" h="68580">
                <a:moveTo>
                  <a:pt x="0" y="34112"/>
                </a:moveTo>
                <a:lnTo>
                  <a:pt x="3067" y="41917"/>
                </a:lnTo>
                <a:lnTo>
                  <a:pt x="6135" y="49057"/>
                </a:lnTo>
                <a:lnTo>
                  <a:pt x="9203" y="54904"/>
                </a:lnTo>
                <a:lnTo>
                  <a:pt x="11573" y="59126"/>
                </a:lnTo>
                <a:lnTo>
                  <a:pt x="13525" y="63029"/>
                </a:lnTo>
                <a:lnTo>
                  <a:pt x="15617" y="65959"/>
                </a:lnTo>
                <a:lnTo>
                  <a:pt x="17708" y="66932"/>
                </a:lnTo>
                <a:lnTo>
                  <a:pt x="19660" y="68224"/>
                </a:lnTo>
                <a:lnTo>
                  <a:pt x="21752" y="66932"/>
                </a:lnTo>
                <a:lnTo>
                  <a:pt x="23704" y="65959"/>
                </a:lnTo>
                <a:lnTo>
                  <a:pt x="26214" y="63029"/>
                </a:lnTo>
                <a:lnTo>
                  <a:pt x="29142" y="59126"/>
                </a:lnTo>
                <a:lnTo>
                  <a:pt x="31234" y="54904"/>
                </a:lnTo>
                <a:lnTo>
                  <a:pt x="34302" y="49057"/>
                </a:lnTo>
                <a:lnTo>
                  <a:pt x="36393" y="41917"/>
                </a:lnTo>
                <a:lnTo>
                  <a:pt x="40716" y="34112"/>
                </a:lnTo>
                <a:lnTo>
                  <a:pt x="43784" y="26000"/>
                </a:lnTo>
                <a:lnTo>
                  <a:pt x="45875" y="18847"/>
                </a:lnTo>
                <a:lnTo>
                  <a:pt x="48943" y="13000"/>
                </a:lnTo>
                <a:lnTo>
                  <a:pt x="51034" y="8777"/>
                </a:lnTo>
                <a:lnTo>
                  <a:pt x="54381" y="4875"/>
                </a:lnTo>
                <a:lnTo>
                  <a:pt x="56473" y="1958"/>
                </a:lnTo>
                <a:lnTo>
                  <a:pt x="58425" y="972"/>
                </a:lnTo>
                <a:lnTo>
                  <a:pt x="60516" y="0"/>
                </a:lnTo>
                <a:lnTo>
                  <a:pt x="62608" y="972"/>
                </a:lnTo>
                <a:lnTo>
                  <a:pt x="64560" y="1958"/>
                </a:lnTo>
                <a:lnTo>
                  <a:pt x="66931" y="4875"/>
                </a:lnTo>
                <a:lnTo>
                  <a:pt x="69022" y="8777"/>
                </a:lnTo>
                <a:lnTo>
                  <a:pt x="72090" y="13000"/>
                </a:lnTo>
                <a:lnTo>
                  <a:pt x="74042" y="18847"/>
                </a:lnTo>
                <a:lnTo>
                  <a:pt x="77110" y="26000"/>
                </a:lnTo>
                <a:lnTo>
                  <a:pt x="80596" y="34112"/>
                </a:lnTo>
                <a:lnTo>
                  <a:pt x="83663" y="41917"/>
                </a:lnTo>
                <a:lnTo>
                  <a:pt x="86731" y="49057"/>
                </a:lnTo>
                <a:lnTo>
                  <a:pt x="89799" y="54904"/>
                </a:lnTo>
                <a:lnTo>
                  <a:pt x="91751" y="59126"/>
                </a:lnTo>
                <a:lnTo>
                  <a:pt x="94121" y="63029"/>
                </a:lnTo>
                <a:lnTo>
                  <a:pt x="96213" y="65959"/>
                </a:lnTo>
                <a:lnTo>
                  <a:pt x="98304" y="66932"/>
                </a:lnTo>
                <a:lnTo>
                  <a:pt x="100257" y="68224"/>
                </a:lnTo>
                <a:lnTo>
                  <a:pt x="102348" y="66932"/>
                </a:lnTo>
                <a:lnTo>
                  <a:pt x="104440" y="65959"/>
                </a:lnTo>
                <a:lnTo>
                  <a:pt x="106392" y="63029"/>
                </a:lnTo>
                <a:lnTo>
                  <a:pt x="109878" y="59126"/>
                </a:lnTo>
                <a:lnTo>
                  <a:pt x="111830" y="54904"/>
                </a:lnTo>
                <a:lnTo>
                  <a:pt x="114898" y="49057"/>
                </a:lnTo>
                <a:lnTo>
                  <a:pt x="117965" y="41917"/>
                </a:lnTo>
                <a:lnTo>
                  <a:pt x="121451" y="34112"/>
                </a:lnTo>
                <a:lnTo>
                  <a:pt x="124519" y="26000"/>
                </a:lnTo>
                <a:lnTo>
                  <a:pt x="127587" y="18847"/>
                </a:lnTo>
                <a:lnTo>
                  <a:pt x="129539" y="13000"/>
                </a:lnTo>
                <a:lnTo>
                  <a:pt x="132607" y="8777"/>
                </a:lnTo>
                <a:lnTo>
                  <a:pt x="134977" y="4875"/>
                </a:lnTo>
                <a:lnTo>
                  <a:pt x="137069" y="1958"/>
                </a:lnTo>
                <a:lnTo>
                  <a:pt x="139021" y="972"/>
                </a:lnTo>
                <a:lnTo>
                  <a:pt x="141112" y="0"/>
                </a:lnTo>
                <a:lnTo>
                  <a:pt x="143204" y="972"/>
                </a:lnTo>
                <a:lnTo>
                  <a:pt x="145156" y="1958"/>
                </a:lnTo>
                <a:lnTo>
                  <a:pt x="147248" y="4875"/>
                </a:lnTo>
                <a:lnTo>
                  <a:pt x="149618" y="8777"/>
                </a:lnTo>
                <a:lnTo>
                  <a:pt x="152686" y="13000"/>
                </a:lnTo>
                <a:lnTo>
                  <a:pt x="154778" y="18847"/>
                </a:lnTo>
                <a:lnTo>
                  <a:pt x="157845" y="26000"/>
                </a:lnTo>
                <a:lnTo>
                  <a:pt x="160913" y="34112"/>
                </a:lnTo>
                <a:lnTo>
                  <a:pt x="164259" y="41917"/>
                </a:lnTo>
                <a:lnTo>
                  <a:pt x="167327" y="49057"/>
                </a:lnTo>
                <a:lnTo>
                  <a:pt x="170395" y="54904"/>
                </a:lnTo>
                <a:lnTo>
                  <a:pt x="172486" y="59126"/>
                </a:lnTo>
                <a:lnTo>
                  <a:pt x="174439" y="63029"/>
                </a:lnTo>
                <a:lnTo>
                  <a:pt x="176809" y="65959"/>
                </a:lnTo>
                <a:lnTo>
                  <a:pt x="178901" y="66932"/>
                </a:lnTo>
                <a:lnTo>
                  <a:pt x="180992" y="68224"/>
                </a:lnTo>
                <a:lnTo>
                  <a:pt x="182944" y="66932"/>
                </a:lnTo>
                <a:lnTo>
                  <a:pt x="185036" y="65959"/>
                </a:lnTo>
                <a:lnTo>
                  <a:pt x="188104" y="63029"/>
                </a:lnTo>
                <a:lnTo>
                  <a:pt x="190474" y="59126"/>
                </a:lnTo>
                <a:lnTo>
                  <a:pt x="192426" y="54904"/>
                </a:lnTo>
                <a:lnTo>
                  <a:pt x="195494" y="49057"/>
                </a:lnTo>
                <a:lnTo>
                  <a:pt x="198562" y="41917"/>
                </a:lnTo>
                <a:lnTo>
                  <a:pt x="201629" y="34112"/>
                </a:lnTo>
                <a:lnTo>
                  <a:pt x="205115" y="26000"/>
                </a:lnTo>
                <a:lnTo>
                  <a:pt x="208183" y="18847"/>
                </a:lnTo>
                <a:lnTo>
                  <a:pt x="210135" y="13000"/>
                </a:lnTo>
                <a:lnTo>
                  <a:pt x="213203" y="8777"/>
                </a:lnTo>
                <a:lnTo>
                  <a:pt x="215294" y="4875"/>
                </a:lnTo>
                <a:lnTo>
                  <a:pt x="217665" y="1958"/>
                </a:lnTo>
                <a:lnTo>
                  <a:pt x="219756" y="972"/>
                </a:lnTo>
                <a:lnTo>
                  <a:pt x="221709" y="0"/>
                </a:lnTo>
                <a:lnTo>
                  <a:pt x="223800" y="972"/>
                </a:lnTo>
                <a:lnTo>
                  <a:pt x="225892" y="1958"/>
                </a:lnTo>
                <a:lnTo>
                  <a:pt x="227844" y="4875"/>
                </a:lnTo>
                <a:lnTo>
                  <a:pt x="229936" y="8777"/>
                </a:lnTo>
                <a:lnTo>
                  <a:pt x="233282" y="13000"/>
                </a:lnTo>
                <a:lnTo>
                  <a:pt x="235374" y="18847"/>
                </a:lnTo>
                <a:lnTo>
                  <a:pt x="238441" y="26000"/>
                </a:lnTo>
                <a:lnTo>
                  <a:pt x="241509" y="34112"/>
                </a:lnTo>
                <a:lnTo>
                  <a:pt x="244577" y="41917"/>
                </a:lnTo>
                <a:lnTo>
                  <a:pt x="247923" y="49057"/>
                </a:lnTo>
                <a:lnTo>
                  <a:pt x="250991" y="54904"/>
                </a:lnTo>
                <a:lnTo>
                  <a:pt x="253082" y="59126"/>
                </a:lnTo>
                <a:lnTo>
                  <a:pt x="255035" y="63029"/>
                </a:lnTo>
                <a:lnTo>
                  <a:pt x="257126" y="65959"/>
                </a:lnTo>
                <a:lnTo>
                  <a:pt x="260473" y="66932"/>
                </a:lnTo>
                <a:lnTo>
                  <a:pt x="262564" y="68224"/>
                </a:lnTo>
                <a:lnTo>
                  <a:pt x="264656" y="66932"/>
                </a:lnTo>
                <a:lnTo>
                  <a:pt x="266608" y="65959"/>
                </a:lnTo>
                <a:lnTo>
                  <a:pt x="268700" y="63029"/>
                </a:lnTo>
                <a:lnTo>
                  <a:pt x="270791" y="59126"/>
                </a:lnTo>
                <a:lnTo>
                  <a:pt x="273162" y="54904"/>
                </a:lnTo>
                <a:lnTo>
                  <a:pt x="276229" y="49057"/>
                </a:lnTo>
                <a:lnTo>
                  <a:pt x="279297" y="41917"/>
                </a:lnTo>
                <a:lnTo>
                  <a:pt x="282365" y="34112"/>
                </a:lnTo>
                <a:lnTo>
                  <a:pt x="285432" y="26000"/>
                </a:lnTo>
                <a:lnTo>
                  <a:pt x="288779" y="18847"/>
                </a:lnTo>
                <a:lnTo>
                  <a:pt x="290871" y="13000"/>
                </a:lnTo>
                <a:lnTo>
                  <a:pt x="293799" y="8777"/>
                </a:lnTo>
                <a:lnTo>
                  <a:pt x="295890" y="4875"/>
                </a:lnTo>
                <a:lnTo>
                  <a:pt x="297982" y="1958"/>
                </a:lnTo>
                <a:lnTo>
                  <a:pt x="299934" y="972"/>
                </a:lnTo>
                <a:lnTo>
                  <a:pt x="302305" y="0"/>
                </a:lnTo>
                <a:lnTo>
                  <a:pt x="304396" y="972"/>
                </a:lnTo>
                <a:lnTo>
                  <a:pt x="306488" y="1958"/>
                </a:lnTo>
                <a:lnTo>
                  <a:pt x="308440" y="4875"/>
                </a:lnTo>
                <a:lnTo>
                  <a:pt x="310532" y="8777"/>
                </a:lnTo>
                <a:lnTo>
                  <a:pt x="313599" y="13000"/>
                </a:lnTo>
                <a:lnTo>
                  <a:pt x="315970" y="18847"/>
                </a:lnTo>
                <a:lnTo>
                  <a:pt x="319037" y="26000"/>
                </a:lnTo>
                <a:lnTo>
                  <a:pt x="322105" y="34112"/>
                </a:lnTo>
              </a:path>
            </a:pathLst>
          </a:custGeom>
          <a:ln w="20188">
            <a:solidFill>
              <a:srgbClr val="000000"/>
            </a:solidFill>
          </a:ln>
        </p:spPr>
        <p:txBody>
          <a:bodyPr wrap="square" lIns="0" tIns="0" rIns="0" bIns="0" rtlCol="0"/>
          <a:lstStyle/>
          <a:p>
            <a:endParaRPr/>
          </a:p>
        </p:txBody>
      </p:sp>
      <p:sp>
        <p:nvSpPr>
          <p:cNvPr id="28" name="object 28"/>
          <p:cNvSpPr/>
          <p:nvPr/>
        </p:nvSpPr>
        <p:spPr>
          <a:xfrm>
            <a:off x="6412198" y="2544282"/>
            <a:ext cx="103505" cy="1270"/>
          </a:xfrm>
          <a:custGeom>
            <a:avLst/>
            <a:gdLst/>
            <a:ahLst/>
            <a:cxnLst/>
            <a:rect l="l" t="t" r="r" b="b"/>
            <a:pathLst>
              <a:path w="103504" h="1269">
                <a:moveTo>
                  <a:pt x="0" y="0"/>
                </a:moveTo>
                <a:lnTo>
                  <a:pt x="103324" y="972"/>
                </a:lnTo>
              </a:path>
            </a:pathLst>
          </a:custGeom>
          <a:ln w="20147">
            <a:solidFill>
              <a:srgbClr val="000000"/>
            </a:solidFill>
          </a:ln>
        </p:spPr>
        <p:txBody>
          <a:bodyPr wrap="square" lIns="0" tIns="0" rIns="0" bIns="0" rtlCol="0"/>
          <a:lstStyle/>
          <a:p>
            <a:endParaRPr/>
          </a:p>
        </p:txBody>
      </p:sp>
      <p:sp>
        <p:nvSpPr>
          <p:cNvPr id="29" name="object 29"/>
          <p:cNvSpPr/>
          <p:nvPr/>
        </p:nvSpPr>
        <p:spPr>
          <a:xfrm>
            <a:off x="6618289" y="2310705"/>
            <a:ext cx="3175" cy="123189"/>
          </a:xfrm>
          <a:custGeom>
            <a:avLst/>
            <a:gdLst/>
            <a:ahLst/>
            <a:cxnLst/>
            <a:rect l="l" t="t" r="r" b="b"/>
            <a:pathLst>
              <a:path w="3175" h="123189">
                <a:moveTo>
                  <a:pt x="3067" y="123115"/>
                </a:moveTo>
                <a:lnTo>
                  <a:pt x="0" y="0"/>
                </a:lnTo>
              </a:path>
            </a:pathLst>
          </a:custGeom>
          <a:ln w="21091">
            <a:solidFill>
              <a:srgbClr val="000000"/>
            </a:solidFill>
          </a:ln>
        </p:spPr>
        <p:txBody>
          <a:bodyPr wrap="square" lIns="0" tIns="0" rIns="0" bIns="0" rtlCol="0"/>
          <a:lstStyle/>
          <a:p>
            <a:endParaRPr/>
          </a:p>
        </p:txBody>
      </p:sp>
      <p:sp>
        <p:nvSpPr>
          <p:cNvPr id="30" name="object 30"/>
          <p:cNvSpPr/>
          <p:nvPr/>
        </p:nvSpPr>
        <p:spPr>
          <a:xfrm>
            <a:off x="6618289" y="2654743"/>
            <a:ext cx="4445" cy="143510"/>
          </a:xfrm>
          <a:custGeom>
            <a:avLst/>
            <a:gdLst/>
            <a:ahLst/>
            <a:cxnLst/>
            <a:rect l="l" t="t" r="r" b="b"/>
            <a:pathLst>
              <a:path w="4445" h="143510">
                <a:moveTo>
                  <a:pt x="4043" y="0"/>
                </a:moveTo>
                <a:lnTo>
                  <a:pt x="0" y="143268"/>
                </a:lnTo>
              </a:path>
            </a:pathLst>
          </a:custGeom>
          <a:ln w="21090">
            <a:solidFill>
              <a:srgbClr val="000000"/>
            </a:solidFill>
          </a:ln>
        </p:spPr>
        <p:txBody>
          <a:bodyPr wrap="square" lIns="0" tIns="0" rIns="0" bIns="0" rtlCol="0"/>
          <a:lstStyle/>
          <a:p>
            <a:endParaRPr/>
          </a:p>
        </p:txBody>
      </p:sp>
      <p:sp>
        <p:nvSpPr>
          <p:cNvPr id="31" name="object 31"/>
          <p:cNvSpPr/>
          <p:nvPr/>
        </p:nvSpPr>
        <p:spPr>
          <a:xfrm>
            <a:off x="6714503" y="2950697"/>
            <a:ext cx="196850" cy="0"/>
          </a:xfrm>
          <a:custGeom>
            <a:avLst/>
            <a:gdLst/>
            <a:ahLst/>
            <a:cxnLst/>
            <a:rect l="l" t="t" r="r" b="b"/>
            <a:pathLst>
              <a:path w="196850">
                <a:moveTo>
                  <a:pt x="0" y="0"/>
                </a:moveTo>
                <a:lnTo>
                  <a:pt x="196749" y="0"/>
                </a:lnTo>
              </a:path>
            </a:pathLst>
          </a:custGeom>
          <a:ln w="20147">
            <a:solidFill>
              <a:srgbClr val="000000"/>
            </a:solidFill>
          </a:ln>
        </p:spPr>
        <p:txBody>
          <a:bodyPr wrap="square" lIns="0" tIns="0" rIns="0" bIns="0" rtlCol="0"/>
          <a:lstStyle/>
          <a:p>
            <a:endParaRPr/>
          </a:p>
        </p:txBody>
      </p:sp>
      <p:sp>
        <p:nvSpPr>
          <p:cNvPr id="32" name="object 32"/>
          <p:cNvSpPr/>
          <p:nvPr/>
        </p:nvSpPr>
        <p:spPr>
          <a:xfrm>
            <a:off x="6714503" y="2876306"/>
            <a:ext cx="196850" cy="0"/>
          </a:xfrm>
          <a:custGeom>
            <a:avLst/>
            <a:gdLst/>
            <a:ahLst/>
            <a:cxnLst/>
            <a:rect l="l" t="t" r="r" b="b"/>
            <a:pathLst>
              <a:path w="196850">
                <a:moveTo>
                  <a:pt x="0" y="0"/>
                </a:moveTo>
                <a:lnTo>
                  <a:pt x="196749" y="0"/>
                </a:lnTo>
              </a:path>
            </a:pathLst>
          </a:custGeom>
          <a:ln w="20147">
            <a:solidFill>
              <a:srgbClr val="000000"/>
            </a:solidFill>
          </a:ln>
        </p:spPr>
        <p:txBody>
          <a:bodyPr wrap="square" lIns="0" tIns="0" rIns="0" bIns="0" rtlCol="0"/>
          <a:lstStyle/>
          <a:p>
            <a:endParaRPr/>
          </a:p>
        </p:txBody>
      </p:sp>
      <p:sp>
        <p:nvSpPr>
          <p:cNvPr id="33" name="object 33"/>
          <p:cNvSpPr/>
          <p:nvPr/>
        </p:nvSpPr>
        <p:spPr>
          <a:xfrm>
            <a:off x="6617313" y="3018922"/>
            <a:ext cx="4445" cy="154940"/>
          </a:xfrm>
          <a:custGeom>
            <a:avLst/>
            <a:gdLst/>
            <a:ahLst/>
            <a:cxnLst/>
            <a:rect l="l" t="t" r="r" b="b"/>
            <a:pathLst>
              <a:path w="4445" h="154939">
                <a:moveTo>
                  <a:pt x="0" y="0"/>
                </a:moveTo>
                <a:lnTo>
                  <a:pt x="4043" y="154323"/>
                </a:lnTo>
              </a:path>
            </a:pathLst>
          </a:custGeom>
          <a:ln w="21090">
            <a:solidFill>
              <a:srgbClr val="000000"/>
            </a:solidFill>
          </a:ln>
        </p:spPr>
        <p:txBody>
          <a:bodyPr wrap="square" lIns="0" tIns="0" rIns="0" bIns="0" rtlCol="0"/>
          <a:lstStyle/>
          <a:p>
            <a:endParaRPr/>
          </a:p>
        </p:txBody>
      </p:sp>
      <p:sp>
        <p:nvSpPr>
          <p:cNvPr id="34" name="object 34"/>
          <p:cNvSpPr/>
          <p:nvPr/>
        </p:nvSpPr>
        <p:spPr>
          <a:xfrm>
            <a:off x="6704045" y="2549157"/>
            <a:ext cx="652145" cy="0"/>
          </a:xfrm>
          <a:custGeom>
            <a:avLst/>
            <a:gdLst/>
            <a:ahLst/>
            <a:cxnLst/>
            <a:rect l="l" t="t" r="r" b="b"/>
            <a:pathLst>
              <a:path w="652145">
                <a:moveTo>
                  <a:pt x="0" y="0"/>
                </a:moveTo>
                <a:lnTo>
                  <a:pt x="651740" y="0"/>
                </a:lnTo>
              </a:path>
            </a:pathLst>
          </a:custGeom>
          <a:ln w="20147">
            <a:solidFill>
              <a:srgbClr val="000000"/>
            </a:solidFill>
          </a:ln>
        </p:spPr>
        <p:txBody>
          <a:bodyPr wrap="square" lIns="0" tIns="0" rIns="0" bIns="0" rtlCol="0"/>
          <a:lstStyle/>
          <a:p>
            <a:endParaRPr/>
          </a:p>
        </p:txBody>
      </p:sp>
      <p:sp>
        <p:nvSpPr>
          <p:cNvPr id="35" name="object 35"/>
          <p:cNvSpPr/>
          <p:nvPr/>
        </p:nvSpPr>
        <p:spPr>
          <a:xfrm>
            <a:off x="7438473" y="2280482"/>
            <a:ext cx="2540" cy="153670"/>
          </a:xfrm>
          <a:custGeom>
            <a:avLst/>
            <a:gdLst/>
            <a:ahLst/>
            <a:cxnLst/>
            <a:rect l="l" t="t" r="r" b="b"/>
            <a:pathLst>
              <a:path w="2540" h="153669">
                <a:moveTo>
                  <a:pt x="2091" y="153338"/>
                </a:moveTo>
                <a:lnTo>
                  <a:pt x="0" y="0"/>
                </a:lnTo>
              </a:path>
            </a:pathLst>
          </a:custGeom>
          <a:ln w="21091">
            <a:solidFill>
              <a:srgbClr val="000000"/>
            </a:solidFill>
          </a:ln>
        </p:spPr>
        <p:txBody>
          <a:bodyPr wrap="square" lIns="0" tIns="0" rIns="0" bIns="0" rtlCol="0"/>
          <a:lstStyle/>
          <a:p>
            <a:endParaRPr/>
          </a:p>
        </p:txBody>
      </p:sp>
      <p:sp>
        <p:nvSpPr>
          <p:cNvPr id="36" name="object 36"/>
          <p:cNvSpPr/>
          <p:nvPr/>
        </p:nvSpPr>
        <p:spPr>
          <a:xfrm>
            <a:off x="7446003" y="2654743"/>
            <a:ext cx="6350" cy="161925"/>
          </a:xfrm>
          <a:custGeom>
            <a:avLst/>
            <a:gdLst/>
            <a:ahLst/>
            <a:cxnLst/>
            <a:rect l="l" t="t" r="r" b="b"/>
            <a:pathLst>
              <a:path w="6350" h="161925">
                <a:moveTo>
                  <a:pt x="0" y="0"/>
                </a:moveTo>
                <a:lnTo>
                  <a:pt x="6135" y="161463"/>
                </a:lnTo>
              </a:path>
            </a:pathLst>
          </a:custGeom>
          <a:ln w="21090">
            <a:solidFill>
              <a:srgbClr val="000000"/>
            </a:solidFill>
          </a:ln>
        </p:spPr>
        <p:txBody>
          <a:bodyPr wrap="square" lIns="0" tIns="0" rIns="0" bIns="0" rtlCol="0"/>
          <a:lstStyle/>
          <a:p>
            <a:endParaRPr/>
          </a:p>
        </p:txBody>
      </p:sp>
      <p:sp>
        <p:nvSpPr>
          <p:cNvPr id="37" name="object 37"/>
          <p:cNvSpPr/>
          <p:nvPr/>
        </p:nvSpPr>
        <p:spPr>
          <a:xfrm>
            <a:off x="7552396" y="2959475"/>
            <a:ext cx="107950" cy="2540"/>
          </a:xfrm>
          <a:custGeom>
            <a:avLst/>
            <a:gdLst/>
            <a:ahLst/>
            <a:cxnLst/>
            <a:rect l="l" t="t" r="r" b="b"/>
            <a:pathLst>
              <a:path w="107950" h="2539">
                <a:moveTo>
                  <a:pt x="0" y="2277"/>
                </a:moveTo>
                <a:lnTo>
                  <a:pt x="107926" y="0"/>
                </a:lnTo>
              </a:path>
            </a:pathLst>
          </a:custGeom>
          <a:ln w="20148">
            <a:solidFill>
              <a:srgbClr val="000000"/>
            </a:solidFill>
          </a:ln>
        </p:spPr>
        <p:txBody>
          <a:bodyPr wrap="square" lIns="0" tIns="0" rIns="0" bIns="0" rtlCol="0"/>
          <a:lstStyle/>
          <a:p>
            <a:endParaRPr/>
          </a:p>
        </p:txBody>
      </p:sp>
      <p:sp>
        <p:nvSpPr>
          <p:cNvPr id="38" name="object 38"/>
          <p:cNvSpPr/>
          <p:nvPr/>
        </p:nvSpPr>
        <p:spPr>
          <a:xfrm>
            <a:off x="7551419" y="2885403"/>
            <a:ext cx="107950" cy="2540"/>
          </a:xfrm>
          <a:custGeom>
            <a:avLst/>
            <a:gdLst/>
            <a:ahLst/>
            <a:cxnLst/>
            <a:rect l="l" t="t" r="r" b="b"/>
            <a:pathLst>
              <a:path w="107950" h="2539">
                <a:moveTo>
                  <a:pt x="0" y="1944"/>
                </a:moveTo>
                <a:lnTo>
                  <a:pt x="107786" y="0"/>
                </a:lnTo>
              </a:path>
            </a:pathLst>
          </a:custGeom>
          <a:ln w="20147">
            <a:solidFill>
              <a:srgbClr val="000000"/>
            </a:solidFill>
          </a:ln>
        </p:spPr>
        <p:txBody>
          <a:bodyPr wrap="square" lIns="0" tIns="0" rIns="0" bIns="0" rtlCol="0"/>
          <a:lstStyle/>
          <a:p>
            <a:endParaRPr/>
          </a:p>
        </p:txBody>
      </p:sp>
      <p:sp>
        <p:nvSpPr>
          <p:cNvPr id="39" name="object 39"/>
          <p:cNvSpPr/>
          <p:nvPr/>
        </p:nvSpPr>
        <p:spPr>
          <a:xfrm>
            <a:off x="7544308" y="2542337"/>
            <a:ext cx="134620" cy="4445"/>
          </a:xfrm>
          <a:custGeom>
            <a:avLst/>
            <a:gdLst/>
            <a:ahLst/>
            <a:cxnLst/>
            <a:rect l="l" t="t" r="r" b="b"/>
            <a:pathLst>
              <a:path w="134620" h="4444">
                <a:moveTo>
                  <a:pt x="0" y="3889"/>
                </a:moveTo>
                <a:lnTo>
                  <a:pt x="134001" y="0"/>
                </a:lnTo>
              </a:path>
            </a:pathLst>
          </a:custGeom>
          <a:ln w="20148">
            <a:solidFill>
              <a:srgbClr val="000000"/>
            </a:solidFill>
          </a:ln>
        </p:spPr>
        <p:txBody>
          <a:bodyPr wrap="square" lIns="0" tIns="0" rIns="0" bIns="0" rtlCol="0"/>
          <a:lstStyle/>
          <a:p>
            <a:endParaRPr/>
          </a:p>
        </p:txBody>
      </p:sp>
      <p:sp>
        <p:nvSpPr>
          <p:cNvPr id="40" name="object 40"/>
          <p:cNvSpPr/>
          <p:nvPr/>
        </p:nvSpPr>
        <p:spPr>
          <a:xfrm>
            <a:off x="8128003" y="2505295"/>
            <a:ext cx="302895" cy="68580"/>
          </a:xfrm>
          <a:custGeom>
            <a:avLst/>
            <a:gdLst/>
            <a:ahLst/>
            <a:cxnLst/>
            <a:rect l="l" t="t" r="r" b="b"/>
            <a:pathLst>
              <a:path w="302895" h="68580">
                <a:moveTo>
                  <a:pt x="0" y="34112"/>
                </a:moveTo>
                <a:lnTo>
                  <a:pt x="4462" y="41917"/>
                </a:lnTo>
                <a:lnTo>
                  <a:pt x="8505" y="49057"/>
                </a:lnTo>
                <a:lnTo>
                  <a:pt x="11573" y="54904"/>
                </a:lnTo>
                <a:lnTo>
                  <a:pt x="14641" y="59126"/>
                </a:lnTo>
                <a:lnTo>
                  <a:pt x="17708" y="63029"/>
                </a:lnTo>
                <a:lnTo>
                  <a:pt x="20079" y="65959"/>
                </a:lnTo>
                <a:lnTo>
                  <a:pt x="23146" y="66932"/>
                </a:lnTo>
                <a:lnTo>
                  <a:pt x="25238" y="68224"/>
                </a:lnTo>
                <a:lnTo>
                  <a:pt x="42807" y="49057"/>
                </a:lnTo>
                <a:lnTo>
                  <a:pt x="47270" y="41917"/>
                </a:lnTo>
                <a:lnTo>
                  <a:pt x="50337" y="34112"/>
                </a:lnTo>
                <a:lnTo>
                  <a:pt x="54381" y="26000"/>
                </a:lnTo>
                <a:lnTo>
                  <a:pt x="58564" y="18847"/>
                </a:lnTo>
                <a:lnTo>
                  <a:pt x="61911" y="13000"/>
                </a:lnTo>
                <a:lnTo>
                  <a:pt x="64978" y="8777"/>
                </a:lnTo>
                <a:lnTo>
                  <a:pt x="68046" y="4875"/>
                </a:lnTo>
                <a:lnTo>
                  <a:pt x="70138" y="1958"/>
                </a:lnTo>
                <a:lnTo>
                  <a:pt x="73484" y="972"/>
                </a:lnTo>
                <a:lnTo>
                  <a:pt x="75576" y="0"/>
                </a:lnTo>
                <a:lnTo>
                  <a:pt x="78643" y="972"/>
                </a:lnTo>
                <a:lnTo>
                  <a:pt x="93285" y="18847"/>
                </a:lnTo>
                <a:lnTo>
                  <a:pt x="97328" y="26000"/>
                </a:lnTo>
                <a:lnTo>
                  <a:pt x="100396" y="34112"/>
                </a:lnTo>
                <a:lnTo>
                  <a:pt x="104719" y="41917"/>
                </a:lnTo>
                <a:lnTo>
                  <a:pt x="108902" y="49057"/>
                </a:lnTo>
                <a:lnTo>
                  <a:pt x="111970" y="54904"/>
                </a:lnTo>
                <a:lnTo>
                  <a:pt x="115316" y="59126"/>
                </a:lnTo>
                <a:lnTo>
                  <a:pt x="118384" y="63029"/>
                </a:lnTo>
                <a:lnTo>
                  <a:pt x="120475" y="65959"/>
                </a:lnTo>
                <a:lnTo>
                  <a:pt x="123543" y="66932"/>
                </a:lnTo>
                <a:lnTo>
                  <a:pt x="125495" y="68224"/>
                </a:lnTo>
                <a:lnTo>
                  <a:pt x="128981" y="66932"/>
                </a:lnTo>
                <a:lnTo>
                  <a:pt x="130933" y="65959"/>
                </a:lnTo>
                <a:lnTo>
                  <a:pt x="150734" y="34112"/>
                </a:lnTo>
                <a:lnTo>
                  <a:pt x="154778" y="26000"/>
                </a:lnTo>
                <a:lnTo>
                  <a:pt x="159240" y="18847"/>
                </a:lnTo>
                <a:lnTo>
                  <a:pt x="162307" y="13000"/>
                </a:lnTo>
                <a:lnTo>
                  <a:pt x="165375" y="8777"/>
                </a:lnTo>
                <a:lnTo>
                  <a:pt x="168443" y="4875"/>
                </a:lnTo>
                <a:lnTo>
                  <a:pt x="171789" y="1958"/>
                </a:lnTo>
                <a:lnTo>
                  <a:pt x="173881" y="972"/>
                </a:lnTo>
                <a:lnTo>
                  <a:pt x="176948" y="0"/>
                </a:lnTo>
                <a:lnTo>
                  <a:pt x="178901" y="972"/>
                </a:lnTo>
                <a:lnTo>
                  <a:pt x="181968" y="1958"/>
                </a:lnTo>
                <a:lnTo>
                  <a:pt x="184339" y="4875"/>
                </a:lnTo>
                <a:lnTo>
                  <a:pt x="187406" y="8777"/>
                </a:lnTo>
                <a:lnTo>
                  <a:pt x="190474" y="13000"/>
                </a:lnTo>
                <a:lnTo>
                  <a:pt x="193542" y="18847"/>
                </a:lnTo>
                <a:lnTo>
                  <a:pt x="198004" y="26000"/>
                </a:lnTo>
                <a:lnTo>
                  <a:pt x="202048" y="34112"/>
                </a:lnTo>
                <a:lnTo>
                  <a:pt x="205115" y="41917"/>
                </a:lnTo>
                <a:lnTo>
                  <a:pt x="209159" y="49057"/>
                </a:lnTo>
                <a:lnTo>
                  <a:pt x="227286" y="68224"/>
                </a:lnTo>
                <a:lnTo>
                  <a:pt x="229238" y="66932"/>
                </a:lnTo>
                <a:lnTo>
                  <a:pt x="232306" y="65959"/>
                </a:lnTo>
                <a:lnTo>
                  <a:pt x="234398" y="63029"/>
                </a:lnTo>
                <a:lnTo>
                  <a:pt x="237465" y="59126"/>
                </a:lnTo>
                <a:lnTo>
                  <a:pt x="240812" y="54904"/>
                </a:lnTo>
                <a:lnTo>
                  <a:pt x="243879" y="49057"/>
                </a:lnTo>
                <a:lnTo>
                  <a:pt x="248063" y="41917"/>
                </a:lnTo>
                <a:lnTo>
                  <a:pt x="252106" y="34112"/>
                </a:lnTo>
                <a:lnTo>
                  <a:pt x="255453" y="26000"/>
                </a:lnTo>
                <a:lnTo>
                  <a:pt x="259636" y="18847"/>
                </a:lnTo>
                <a:lnTo>
                  <a:pt x="277206" y="0"/>
                </a:lnTo>
                <a:lnTo>
                  <a:pt x="279297" y="972"/>
                </a:lnTo>
                <a:lnTo>
                  <a:pt x="282644" y="1958"/>
                </a:lnTo>
                <a:lnTo>
                  <a:pt x="284735" y="4875"/>
                </a:lnTo>
                <a:lnTo>
                  <a:pt x="287803" y="8777"/>
                </a:lnTo>
                <a:lnTo>
                  <a:pt x="290871" y="13000"/>
                </a:lnTo>
                <a:lnTo>
                  <a:pt x="294217" y="18847"/>
                </a:lnTo>
                <a:lnTo>
                  <a:pt x="298400" y="26000"/>
                </a:lnTo>
                <a:lnTo>
                  <a:pt x="302444" y="34112"/>
                </a:lnTo>
              </a:path>
            </a:pathLst>
          </a:custGeom>
          <a:ln w="20193">
            <a:solidFill>
              <a:srgbClr val="000000"/>
            </a:solidFill>
          </a:ln>
        </p:spPr>
        <p:txBody>
          <a:bodyPr wrap="square" lIns="0" tIns="0" rIns="0" bIns="0" rtlCol="0"/>
          <a:lstStyle/>
          <a:p>
            <a:endParaRPr/>
          </a:p>
        </p:txBody>
      </p:sp>
      <p:sp>
        <p:nvSpPr>
          <p:cNvPr id="41" name="object 41"/>
          <p:cNvSpPr/>
          <p:nvPr/>
        </p:nvSpPr>
        <p:spPr>
          <a:xfrm>
            <a:off x="7453114" y="3036797"/>
            <a:ext cx="0" cy="189230"/>
          </a:xfrm>
          <a:custGeom>
            <a:avLst/>
            <a:gdLst/>
            <a:ahLst/>
            <a:cxnLst/>
            <a:rect l="l" t="t" r="r" b="b"/>
            <a:pathLst>
              <a:path h="189230">
                <a:moveTo>
                  <a:pt x="0" y="0"/>
                </a:moveTo>
                <a:lnTo>
                  <a:pt x="0" y="188755"/>
                </a:lnTo>
              </a:path>
            </a:pathLst>
          </a:custGeom>
          <a:ln w="21091">
            <a:solidFill>
              <a:srgbClr val="000000"/>
            </a:solidFill>
          </a:ln>
        </p:spPr>
        <p:txBody>
          <a:bodyPr wrap="square" lIns="0" tIns="0" rIns="0" bIns="0" rtlCol="0"/>
          <a:lstStyle/>
          <a:p>
            <a:endParaRPr/>
          </a:p>
        </p:txBody>
      </p:sp>
      <p:sp>
        <p:nvSpPr>
          <p:cNvPr id="42" name="object 42"/>
          <p:cNvSpPr txBox="1"/>
          <p:nvPr/>
        </p:nvSpPr>
        <p:spPr>
          <a:xfrm>
            <a:off x="4827572" y="2232644"/>
            <a:ext cx="532130" cy="282575"/>
          </a:xfrm>
          <a:prstGeom prst="rect">
            <a:avLst/>
          </a:prstGeom>
        </p:spPr>
        <p:txBody>
          <a:bodyPr vert="horz" wrap="square" lIns="0" tIns="16510" rIns="0" bIns="0" rtlCol="0">
            <a:spAutoFit/>
          </a:bodyPr>
          <a:lstStyle/>
          <a:p>
            <a:pPr marL="38100">
              <a:lnSpc>
                <a:spcPct val="100000"/>
              </a:lnSpc>
              <a:spcBef>
                <a:spcPts val="130"/>
              </a:spcBef>
            </a:pPr>
            <a:r>
              <a:rPr sz="1650" i="1" spc="-10" dirty="0">
                <a:latin typeface="Times New Roman"/>
                <a:cs typeface="Times New Roman"/>
              </a:rPr>
              <a:t>k</a:t>
            </a:r>
            <a:r>
              <a:rPr sz="1875" i="1" spc="-15" baseline="-24444" dirty="0">
                <a:latin typeface="Times New Roman"/>
                <a:cs typeface="Times New Roman"/>
              </a:rPr>
              <a:t>t</a:t>
            </a:r>
            <a:r>
              <a:rPr sz="1650" i="1" spc="-10" dirty="0">
                <a:latin typeface="Times New Roman"/>
                <a:cs typeface="Times New Roman"/>
              </a:rPr>
              <a:t>acc</a:t>
            </a:r>
            <a:endParaRPr sz="1650">
              <a:latin typeface="Times New Roman"/>
              <a:cs typeface="Times New Roman"/>
            </a:endParaRPr>
          </a:p>
        </p:txBody>
      </p:sp>
      <p:sp>
        <p:nvSpPr>
          <p:cNvPr id="43" name="object 43"/>
          <p:cNvSpPr txBox="1"/>
          <p:nvPr/>
        </p:nvSpPr>
        <p:spPr>
          <a:xfrm>
            <a:off x="3190818" y="1832031"/>
            <a:ext cx="1212215" cy="1463040"/>
          </a:xfrm>
          <a:prstGeom prst="rect">
            <a:avLst/>
          </a:prstGeom>
        </p:spPr>
        <p:txBody>
          <a:bodyPr vert="horz" wrap="square" lIns="0" tIns="134620" rIns="0" bIns="0" rtlCol="0">
            <a:spAutoFit/>
          </a:bodyPr>
          <a:lstStyle/>
          <a:p>
            <a:pPr marL="588010">
              <a:lnSpc>
                <a:spcPct val="100000"/>
              </a:lnSpc>
              <a:spcBef>
                <a:spcPts val="1060"/>
              </a:spcBef>
            </a:pPr>
            <a:r>
              <a:rPr sz="1650" spc="-25" dirty="0">
                <a:latin typeface="Times New Roman"/>
                <a:cs typeface="Times New Roman"/>
              </a:rPr>
              <a:t>CH</a:t>
            </a:r>
            <a:r>
              <a:rPr sz="1875" spc="-37" baseline="-17777" dirty="0">
                <a:latin typeface="Times New Roman"/>
                <a:cs typeface="Times New Roman"/>
              </a:rPr>
              <a:t>3</a:t>
            </a:r>
            <a:endParaRPr sz="1875" baseline="-17777" dirty="0">
              <a:latin typeface="Times New Roman"/>
              <a:cs typeface="Times New Roman"/>
            </a:endParaRPr>
          </a:p>
          <a:p>
            <a:pPr marL="50800">
              <a:lnSpc>
                <a:spcPct val="100000"/>
              </a:lnSpc>
              <a:spcBef>
                <a:spcPts val="965"/>
              </a:spcBef>
              <a:tabLst>
                <a:tab pos="598805" algn="l"/>
              </a:tabLst>
            </a:pPr>
            <a:r>
              <a:rPr sz="1650" spc="-25" dirty="0">
                <a:latin typeface="Times New Roman"/>
                <a:cs typeface="Times New Roman"/>
              </a:rPr>
              <a:t>CH</a:t>
            </a:r>
            <a:r>
              <a:rPr sz="1875" spc="-37" baseline="-17777" dirty="0">
                <a:latin typeface="Times New Roman"/>
                <a:cs typeface="Times New Roman"/>
              </a:rPr>
              <a:t>2</a:t>
            </a:r>
            <a:r>
              <a:rPr sz="1875" baseline="-17777" dirty="0">
                <a:latin typeface="Times New Roman"/>
                <a:cs typeface="Times New Roman"/>
              </a:rPr>
              <a:t>	</a:t>
            </a:r>
            <a:r>
              <a:rPr sz="2475" spc="22" baseline="3367" dirty="0">
                <a:latin typeface="Times New Roman"/>
                <a:cs typeface="Times New Roman"/>
              </a:rPr>
              <a:t>C</a:t>
            </a:r>
            <a:endParaRPr sz="2475" baseline="3367" dirty="0">
              <a:latin typeface="Times New Roman"/>
              <a:cs typeface="Times New Roman"/>
            </a:endParaRPr>
          </a:p>
          <a:p>
            <a:pPr marL="608965">
              <a:lnSpc>
                <a:spcPct val="100000"/>
              </a:lnSpc>
              <a:spcBef>
                <a:spcPts val="490"/>
              </a:spcBef>
              <a:tabLst>
                <a:tab pos="973455" algn="l"/>
              </a:tabLst>
            </a:pPr>
            <a:r>
              <a:rPr sz="1650" spc="15" dirty="0">
                <a:latin typeface="Times New Roman"/>
                <a:cs typeface="Times New Roman"/>
              </a:rPr>
              <a:t>C</a:t>
            </a:r>
            <a:r>
              <a:rPr sz="1650" dirty="0">
                <a:latin typeface="Times New Roman"/>
                <a:cs typeface="Times New Roman"/>
              </a:rPr>
              <a:t>	</a:t>
            </a:r>
            <a:r>
              <a:rPr sz="1650" spc="20" dirty="0">
                <a:latin typeface="Times New Roman"/>
                <a:cs typeface="Times New Roman"/>
              </a:rPr>
              <a:t>O</a:t>
            </a:r>
            <a:endParaRPr sz="1650" dirty="0">
              <a:latin typeface="Times New Roman"/>
              <a:cs typeface="Times New Roman"/>
            </a:endParaRPr>
          </a:p>
          <a:p>
            <a:pPr marL="603885">
              <a:lnSpc>
                <a:spcPct val="100000"/>
              </a:lnSpc>
              <a:spcBef>
                <a:spcPts val="975"/>
              </a:spcBef>
            </a:pPr>
            <a:r>
              <a:rPr sz="1650" spc="-20" dirty="0">
                <a:latin typeface="Times New Roman"/>
                <a:cs typeface="Times New Roman"/>
              </a:rPr>
              <a:t>OCH</a:t>
            </a:r>
            <a:r>
              <a:rPr sz="1875" spc="-30" baseline="-17777" dirty="0">
                <a:latin typeface="Times New Roman"/>
                <a:cs typeface="Times New Roman"/>
              </a:rPr>
              <a:t>3</a:t>
            </a:r>
            <a:endParaRPr sz="1875" baseline="-17777" dirty="0">
              <a:latin typeface="Times New Roman"/>
              <a:cs typeface="Times New Roman"/>
            </a:endParaRPr>
          </a:p>
        </p:txBody>
      </p:sp>
      <p:sp>
        <p:nvSpPr>
          <p:cNvPr id="44" name="object 44"/>
          <p:cNvSpPr/>
          <p:nvPr/>
        </p:nvSpPr>
        <p:spPr>
          <a:xfrm>
            <a:off x="2856626" y="2436098"/>
            <a:ext cx="348615" cy="70485"/>
          </a:xfrm>
          <a:custGeom>
            <a:avLst/>
            <a:gdLst/>
            <a:ahLst/>
            <a:cxnLst/>
            <a:rect l="l" t="t" r="r" b="b"/>
            <a:pathLst>
              <a:path w="348614" h="70485">
                <a:moveTo>
                  <a:pt x="0" y="32820"/>
                </a:moveTo>
                <a:lnTo>
                  <a:pt x="3067" y="40931"/>
                </a:lnTo>
                <a:lnTo>
                  <a:pt x="6135" y="48084"/>
                </a:lnTo>
                <a:lnTo>
                  <a:pt x="9481" y="53932"/>
                </a:lnTo>
                <a:lnTo>
                  <a:pt x="11573" y="58154"/>
                </a:lnTo>
                <a:lnTo>
                  <a:pt x="14641" y="62057"/>
                </a:lnTo>
                <a:lnTo>
                  <a:pt x="16593" y="64974"/>
                </a:lnTo>
                <a:lnTo>
                  <a:pt x="18684" y="65946"/>
                </a:lnTo>
                <a:lnTo>
                  <a:pt x="20637" y="66932"/>
                </a:lnTo>
                <a:lnTo>
                  <a:pt x="23146" y="65946"/>
                </a:lnTo>
                <a:lnTo>
                  <a:pt x="25099" y="64974"/>
                </a:lnTo>
                <a:lnTo>
                  <a:pt x="39740" y="40931"/>
                </a:lnTo>
                <a:lnTo>
                  <a:pt x="43784" y="32820"/>
                </a:lnTo>
                <a:lnTo>
                  <a:pt x="46851" y="25987"/>
                </a:lnTo>
                <a:lnTo>
                  <a:pt x="49919" y="18847"/>
                </a:lnTo>
                <a:lnTo>
                  <a:pt x="53405" y="13000"/>
                </a:lnTo>
                <a:lnTo>
                  <a:pt x="56473" y="7805"/>
                </a:lnTo>
                <a:lnTo>
                  <a:pt x="59540" y="4875"/>
                </a:lnTo>
                <a:lnTo>
                  <a:pt x="61492" y="1958"/>
                </a:lnTo>
                <a:lnTo>
                  <a:pt x="63584" y="0"/>
                </a:lnTo>
                <a:lnTo>
                  <a:pt x="65954" y="0"/>
                </a:lnTo>
                <a:lnTo>
                  <a:pt x="68046" y="972"/>
                </a:lnTo>
                <a:lnTo>
                  <a:pt x="71114" y="1958"/>
                </a:lnTo>
                <a:lnTo>
                  <a:pt x="73066" y="4875"/>
                </a:lnTo>
                <a:lnTo>
                  <a:pt x="75157" y="7805"/>
                </a:lnTo>
                <a:lnTo>
                  <a:pt x="78504" y="13000"/>
                </a:lnTo>
                <a:lnTo>
                  <a:pt x="80596" y="18847"/>
                </a:lnTo>
                <a:lnTo>
                  <a:pt x="83663" y="25987"/>
                </a:lnTo>
                <a:lnTo>
                  <a:pt x="86731" y="34112"/>
                </a:lnTo>
                <a:lnTo>
                  <a:pt x="90775" y="41917"/>
                </a:lnTo>
                <a:lnTo>
                  <a:pt x="93145" y="49057"/>
                </a:lnTo>
                <a:lnTo>
                  <a:pt x="96213" y="54904"/>
                </a:lnTo>
                <a:lnTo>
                  <a:pt x="99281" y="59126"/>
                </a:lnTo>
                <a:lnTo>
                  <a:pt x="101372" y="63029"/>
                </a:lnTo>
                <a:lnTo>
                  <a:pt x="103324" y="65946"/>
                </a:lnTo>
                <a:lnTo>
                  <a:pt x="105416" y="66932"/>
                </a:lnTo>
                <a:lnTo>
                  <a:pt x="107786" y="68224"/>
                </a:lnTo>
                <a:lnTo>
                  <a:pt x="110854" y="66932"/>
                </a:lnTo>
                <a:lnTo>
                  <a:pt x="112946" y="65946"/>
                </a:lnTo>
                <a:lnTo>
                  <a:pt x="114898" y="63029"/>
                </a:lnTo>
                <a:lnTo>
                  <a:pt x="117965" y="60099"/>
                </a:lnTo>
                <a:lnTo>
                  <a:pt x="120336" y="54904"/>
                </a:lnTo>
                <a:lnTo>
                  <a:pt x="123404" y="49057"/>
                </a:lnTo>
                <a:lnTo>
                  <a:pt x="126471" y="41917"/>
                </a:lnTo>
                <a:lnTo>
                  <a:pt x="130515" y="34112"/>
                </a:lnTo>
                <a:lnTo>
                  <a:pt x="134977" y="26972"/>
                </a:lnTo>
                <a:lnTo>
                  <a:pt x="138045" y="19819"/>
                </a:lnTo>
                <a:lnTo>
                  <a:pt x="141112" y="13972"/>
                </a:lnTo>
                <a:lnTo>
                  <a:pt x="143204" y="8777"/>
                </a:lnTo>
                <a:lnTo>
                  <a:pt x="146272" y="5847"/>
                </a:lnTo>
                <a:lnTo>
                  <a:pt x="148642" y="2930"/>
                </a:lnTo>
                <a:lnTo>
                  <a:pt x="150594" y="972"/>
                </a:lnTo>
                <a:lnTo>
                  <a:pt x="153662" y="972"/>
                </a:lnTo>
                <a:lnTo>
                  <a:pt x="155754" y="972"/>
                </a:lnTo>
                <a:lnTo>
                  <a:pt x="157845" y="2930"/>
                </a:lnTo>
                <a:lnTo>
                  <a:pt x="159797" y="5847"/>
                </a:lnTo>
                <a:lnTo>
                  <a:pt x="162168" y="8777"/>
                </a:lnTo>
                <a:lnTo>
                  <a:pt x="165236" y="13972"/>
                </a:lnTo>
                <a:lnTo>
                  <a:pt x="168303" y="19819"/>
                </a:lnTo>
                <a:lnTo>
                  <a:pt x="170395" y="26972"/>
                </a:lnTo>
                <a:lnTo>
                  <a:pt x="174857" y="35084"/>
                </a:lnTo>
                <a:lnTo>
                  <a:pt x="177925" y="42889"/>
                </a:lnTo>
                <a:lnTo>
                  <a:pt x="180992" y="50029"/>
                </a:lnTo>
                <a:lnTo>
                  <a:pt x="182944" y="55876"/>
                </a:lnTo>
                <a:lnTo>
                  <a:pt x="186012" y="60099"/>
                </a:lnTo>
                <a:lnTo>
                  <a:pt x="188104" y="64001"/>
                </a:lnTo>
                <a:lnTo>
                  <a:pt x="190474" y="66932"/>
                </a:lnTo>
                <a:lnTo>
                  <a:pt x="193542" y="68224"/>
                </a:lnTo>
                <a:lnTo>
                  <a:pt x="195494" y="69196"/>
                </a:lnTo>
                <a:lnTo>
                  <a:pt x="197586" y="68224"/>
                </a:lnTo>
                <a:lnTo>
                  <a:pt x="199677" y="66932"/>
                </a:lnTo>
                <a:lnTo>
                  <a:pt x="201629" y="64001"/>
                </a:lnTo>
                <a:lnTo>
                  <a:pt x="205115" y="61084"/>
                </a:lnTo>
                <a:lnTo>
                  <a:pt x="208183" y="55876"/>
                </a:lnTo>
                <a:lnTo>
                  <a:pt x="211251" y="50029"/>
                </a:lnTo>
                <a:lnTo>
                  <a:pt x="214318" y="42889"/>
                </a:lnTo>
                <a:lnTo>
                  <a:pt x="217665" y="35084"/>
                </a:lnTo>
                <a:lnTo>
                  <a:pt x="221709" y="26972"/>
                </a:lnTo>
                <a:lnTo>
                  <a:pt x="224776" y="20792"/>
                </a:lnTo>
                <a:lnTo>
                  <a:pt x="227844" y="14944"/>
                </a:lnTo>
                <a:lnTo>
                  <a:pt x="231330" y="9750"/>
                </a:lnTo>
                <a:lnTo>
                  <a:pt x="233282" y="6819"/>
                </a:lnTo>
                <a:lnTo>
                  <a:pt x="236350" y="3902"/>
                </a:lnTo>
                <a:lnTo>
                  <a:pt x="238441" y="1958"/>
                </a:lnTo>
                <a:lnTo>
                  <a:pt x="240393" y="1958"/>
                </a:lnTo>
                <a:lnTo>
                  <a:pt x="242485" y="1958"/>
                </a:lnTo>
                <a:lnTo>
                  <a:pt x="244856" y="3902"/>
                </a:lnTo>
                <a:lnTo>
                  <a:pt x="246947" y="6819"/>
                </a:lnTo>
                <a:lnTo>
                  <a:pt x="250015" y="9750"/>
                </a:lnTo>
                <a:lnTo>
                  <a:pt x="251967" y="14944"/>
                </a:lnTo>
                <a:lnTo>
                  <a:pt x="255035" y="20792"/>
                </a:lnTo>
                <a:lnTo>
                  <a:pt x="258521" y="27945"/>
                </a:lnTo>
                <a:lnTo>
                  <a:pt x="261588" y="36070"/>
                </a:lnTo>
                <a:lnTo>
                  <a:pt x="264656" y="43862"/>
                </a:lnTo>
                <a:lnTo>
                  <a:pt x="267724" y="51001"/>
                </a:lnTo>
                <a:lnTo>
                  <a:pt x="270791" y="55876"/>
                </a:lnTo>
                <a:lnTo>
                  <a:pt x="273162" y="61084"/>
                </a:lnTo>
                <a:lnTo>
                  <a:pt x="276229" y="64974"/>
                </a:lnTo>
                <a:lnTo>
                  <a:pt x="278182" y="68224"/>
                </a:lnTo>
                <a:lnTo>
                  <a:pt x="280273" y="69196"/>
                </a:lnTo>
                <a:lnTo>
                  <a:pt x="282365" y="70168"/>
                </a:lnTo>
                <a:lnTo>
                  <a:pt x="284317" y="69196"/>
                </a:lnTo>
                <a:lnTo>
                  <a:pt x="286687" y="68224"/>
                </a:lnTo>
                <a:lnTo>
                  <a:pt x="289755" y="64974"/>
                </a:lnTo>
                <a:lnTo>
                  <a:pt x="291847" y="61084"/>
                </a:lnTo>
                <a:lnTo>
                  <a:pt x="294914" y="57182"/>
                </a:lnTo>
                <a:lnTo>
                  <a:pt x="297982" y="51001"/>
                </a:lnTo>
                <a:lnTo>
                  <a:pt x="301329" y="43862"/>
                </a:lnTo>
                <a:lnTo>
                  <a:pt x="305372" y="36070"/>
                </a:lnTo>
                <a:lnTo>
                  <a:pt x="308440" y="27945"/>
                </a:lnTo>
                <a:lnTo>
                  <a:pt x="311508" y="21764"/>
                </a:lnTo>
                <a:lnTo>
                  <a:pt x="314994" y="15917"/>
                </a:lnTo>
                <a:lnTo>
                  <a:pt x="318061" y="10722"/>
                </a:lnTo>
                <a:lnTo>
                  <a:pt x="321129" y="6819"/>
                </a:lnTo>
                <a:lnTo>
                  <a:pt x="323081" y="4875"/>
                </a:lnTo>
                <a:lnTo>
                  <a:pt x="325173" y="2930"/>
                </a:lnTo>
                <a:lnTo>
                  <a:pt x="327543" y="2930"/>
                </a:lnTo>
                <a:lnTo>
                  <a:pt x="329635" y="2930"/>
                </a:lnTo>
                <a:lnTo>
                  <a:pt x="332703" y="4875"/>
                </a:lnTo>
                <a:lnTo>
                  <a:pt x="334655" y="7805"/>
                </a:lnTo>
                <a:lnTo>
                  <a:pt x="336746" y="10722"/>
                </a:lnTo>
                <a:lnTo>
                  <a:pt x="339814" y="15917"/>
                </a:lnTo>
                <a:lnTo>
                  <a:pt x="342184" y="21764"/>
                </a:lnTo>
                <a:lnTo>
                  <a:pt x="345252" y="28917"/>
                </a:lnTo>
                <a:lnTo>
                  <a:pt x="348320" y="37042"/>
                </a:lnTo>
              </a:path>
            </a:pathLst>
          </a:custGeom>
          <a:ln w="20184">
            <a:solidFill>
              <a:srgbClr val="000000"/>
            </a:solidFill>
          </a:ln>
        </p:spPr>
        <p:txBody>
          <a:bodyPr wrap="square" lIns="0" tIns="0" rIns="0" bIns="0" rtlCol="0"/>
          <a:lstStyle/>
          <a:p>
            <a:endParaRPr/>
          </a:p>
        </p:txBody>
      </p:sp>
      <p:sp>
        <p:nvSpPr>
          <p:cNvPr id="45" name="object 45"/>
          <p:cNvSpPr/>
          <p:nvPr/>
        </p:nvSpPr>
        <p:spPr>
          <a:xfrm>
            <a:off x="3654917" y="2463071"/>
            <a:ext cx="98425" cy="4445"/>
          </a:xfrm>
          <a:custGeom>
            <a:avLst/>
            <a:gdLst/>
            <a:ahLst/>
            <a:cxnLst/>
            <a:rect l="l" t="t" r="r" b="b"/>
            <a:pathLst>
              <a:path w="98425" h="4444">
                <a:moveTo>
                  <a:pt x="0" y="3889"/>
                </a:moveTo>
                <a:lnTo>
                  <a:pt x="98304" y="0"/>
                </a:lnTo>
              </a:path>
            </a:pathLst>
          </a:custGeom>
          <a:ln w="20149">
            <a:solidFill>
              <a:srgbClr val="000000"/>
            </a:solidFill>
          </a:ln>
        </p:spPr>
        <p:txBody>
          <a:bodyPr wrap="square" lIns="0" tIns="0" rIns="0" bIns="0" rtlCol="0"/>
          <a:lstStyle/>
          <a:p>
            <a:endParaRPr/>
          </a:p>
        </p:txBody>
      </p:sp>
      <p:sp>
        <p:nvSpPr>
          <p:cNvPr id="46" name="object 46"/>
          <p:cNvSpPr/>
          <p:nvPr/>
        </p:nvSpPr>
        <p:spPr>
          <a:xfrm>
            <a:off x="3855711" y="2200190"/>
            <a:ext cx="2540" cy="143510"/>
          </a:xfrm>
          <a:custGeom>
            <a:avLst/>
            <a:gdLst/>
            <a:ahLst/>
            <a:cxnLst/>
            <a:rect l="l" t="t" r="r" b="b"/>
            <a:pathLst>
              <a:path w="2539" h="143510">
                <a:moveTo>
                  <a:pt x="1952" y="143321"/>
                </a:moveTo>
                <a:lnTo>
                  <a:pt x="0" y="0"/>
                </a:lnTo>
              </a:path>
            </a:pathLst>
          </a:custGeom>
          <a:ln w="21091">
            <a:solidFill>
              <a:srgbClr val="000000"/>
            </a:solidFill>
          </a:ln>
        </p:spPr>
        <p:txBody>
          <a:bodyPr wrap="square" lIns="0" tIns="0" rIns="0" bIns="0" rtlCol="0"/>
          <a:lstStyle/>
          <a:p>
            <a:endParaRPr/>
          </a:p>
        </p:txBody>
      </p:sp>
      <p:sp>
        <p:nvSpPr>
          <p:cNvPr id="47" name="object 47"/>
          <p:cNvSpPr/>
          <p:nvPr/>
        </p:nvSpPr>
        <p:spPr>
          <a:xfrm>
            <a:off x="3866169" y="2564422"/>
            <a:ext cx="3175" cy="103505"/>
          </a:xfrm>
          <a:custGeom>
            <a:avLst/>
            <a:gdLst/>
            <a:ahLst/>
            <a:cxnLst/>
            <a:rect l="l" t="t" r="r" b="b"/>
            <a:pathLst>
              <a:path w="3175" h="103505">
                <a:moveTo>
                  <a:pt x="0" y="0"/>
                </a:moveTo>
                <a:lnTo>
                  <a:pt x="3067" y="103308"/>
                </a:lnTo>
              </a:path>
            </a:pathLst>
          </a:custGeom>
          <a:ln w="21090">
            <a:solidFill>
              <a:srgbClr val="000000"/>
            </a:solidFill>
          </a:ln>
        </p:spPr>
        <p:txBody>
          <a:bodyPr wrap="square" lIns="0" tIns="0" rIns="0" bIns="0" rtlCol="0"/>
          <a:lstStyle/>
          <a:p>
            <a:endParaRPr/>
          </a:p>
        </p:txBody>
      </p:sp>
      <p:sp>
        <p:nvSpPr>
          <p:cNvPr id="48" name="object 48"/>
          <p:cNvSpPr/>
          <p:nvPr/>
        </p:nvSpPr>
        <p:spPr>
          <a:xfrm>
            <a:off x="3972979" y="2825304"/>
            <a:ext cx="154940" cy="0"/>
          </a:xfrm>
          <a:custGeom>
            <a:avLst/>
            <a:gdLst/>
            <a:ahLst/>
            <a:cxnLst/>
            <a:rect l="l" t="t" r="r" b="b"/>
            <a:pathLst>
              <a:path w="154939">
                <a:moveTo>
                  <a:pt x="0" y="0"/>
                </a:moveTo>
                <a:lnTo>
                  <a:pt x="154917" y="0"/>
                </a:lnTo>
              </a:path>
            </a:pathLst>
          </a:custGeom>
          <a:ln w="20147">
            <a:solidFill>
              <a:srgbClr val="000000"/>
            </a:solidFill>
          </a:ln>
        </p:spPr>
        <p:txBody>
          <a:bodyPr wrap="square" lIns="0" tIns="0" rIns="0" bIns="0" rtlCol="0"/>
          <a:lstStyle/>
          <a:p>
            <a:endParaRPr/>
          </a:p>
        </p:txBody>
      </p:sp>
      <p:sp>
        <p:nvSpPr>
          <p:cNvPr id="49" name="object 49"/>
          <p:cNvSpPr/>
          <p:nvPr/>
        </p:nvSpPr>
        <p:spPr>
          <a:xfrm>
            <a:off x="3972979" y="2750900"/>
            <a:ext cx="154940" cy="0"/>
          </a:xfrm>
          <a:custGeom>
            <a:avLst/>
            <a:gdLst/>
            <a:ahLst/>
            <a:cxnLst/>
            <a:rect l="l" t="t" r="r" b="b"/>
            <a:pathLst>
              <a:path w="154939">
                <a:moveTo>
                  <a:pt x="0" y="0"/>
                </a:moveTo>
                <a:lnTo>
                  <a:pt x="154917" y="0"/>
                </a:lnTo>
              </a:path>
            </a:pathLst>
          </a:custGeom>
          <a:ln w="20147">
            <a:solidFill>
              <a:srgbClr val="000000"/>
            </a:solidFill>
          </a:ln>
        </p:spPr>
        <p:txBody>
          <a:bodyPr wrap="square" lIns="0" tIns="0" rIns="0" bIns="0" rtlCol="0"/>
          <a:lstStyle/>
          <a:p>
            <a:endParaRPr/>
          </a:p>
        </p:txBody>
      </p:sp>
      <p:sp>
        <p:nvSpPr>
          <p:cNvPr id="50" name="object 50"/>
          <p:cNvSpPr/>
          <p:nvPr/>
        </p:nvSpPr>
        <p:spPr>
          <a:xfrm>
            <a:off x="3872722" y="2888320"/>
            <a:ext cx="1270" cy="154940"/>
          </a:xfrm>
          <a:custGeom>
            <a:avLst/>
            <a:gdLst/>
            <a:ahLst/>
            <a:cxnLst/>
            <a:rect l="l" t="t" r="r" b="b"/>
            <a:pathLst>
              <a:path w="1270" h="154939">
                <a:moveTo>
                  <a:pt x="976" y="0"/>
                </a:moveTo>
                <a:lnTo>
                  <a:pt x="0" y="154643"/>
                </a:lnTo>
              </a:path>
            </a:pathLst>
          </a:custGeom>
          <a:ln w="21091">
            <a:solidFill>
              <a:srgbClr val="000000"/>
            </a:solidFill>
          </a:ln>
        </p:spPr>
        <p:txBody>
          <a:bodyPr wrap="square" lIns="0" tIns="0" rIns="0" bIns="0" rtlCol="0"/>
          <a:lstStyle/>
          <a:p>
            <a:endParaRPr/>
          </a:p>
        </p:txBody>
      </p:sp>
      <p:grpSp>
        <p:nvGrpSpPr>
          <p:cNvPr id="51" name="object 51"/>
          <p:cNvGrpSpPr/>
          <p:nvPr/>
        </p:nvGrpSpPr>
        <p:grpSpPr>
          <a:xfrm>
            <a:off x="4128039" y="2373475"/>
            <a:ext cx="58419" cy="57785"/>
            <a:chOff x="4128039" y="2373475"/>
            <a:chExt cx="58419" cy="57785"/>
          </a:xfrm>
        </p:grpSpPr>
        <p:sp>
          <p:nvSpPr>
            <p:cNvPr id="52" name="object 52"/>
            <p:cNvSpPr/>
            <p:nvPr/>
          </p:nvSpPr>
          <p:spPr>
            <a:xfrm>
              <a:off x="4138355" y="2383791"/>
              <a:ext cx="38100" cy="37465"/>
            </a:xfrm>
            <a:custGeom>
              <a:avLst/>
              <a:gdLst/>
              <a:ahLst/>
              <a:cxnLst/>
              <a:rect l="l" t="t" r="r" b="b"/>
              <a:pathLst>
                <a:path w="38100" h="37464">
                  <a:moveTo>
                    <a:pt x="18684" y="0"/>
                  </a:moveTo>
                  <a:lnTo>
                    <a:pt x="11353" y="1426"/>
                  </a:lnTo>
                  <a:lnTo>
                    <a:pt x="5420" y="5321"/>
                  </a:lnTo>
                  <a:lnTo>
                    <a:pt x="1448" y="11103"/>
                  </a:lnTo>
                  <a:lnTo>
                    <a:pt x="0" y="18194"/>
                  </a:lnTo>
                  <a:lnTo>
                    <a:pt x="1448" y="25253"/>
                  </a:lnTo>
                  <a:lnTo>
                    <a:pt x="5420" y="31275"/>
                  </a:lnTo>
                  <a:lnTo>
                    <a:pt x="11353" y="35468"/>
                  </a:lnTo>
                  <a:lnTo>
                    <a:pt x="18684" y="37042"/>
                  </a:lnTo>
                  <a:lnTo>
                    <a:pt x="26140" y="35468"/>
                  </a:lnTo>
                  <a:lnTo>
                    <a:pt x="32210" y="31275"/>
                  </a:lnTo>
                  <a:lnTo>
                    <a:pt x="36293" y="25253"/>
                  </a:lnTo>
                  <a:lnTo>
                    <a:pt x="37788" y="18194"/>
                  </a:lnTo>
                  <a:lnTo>
                    <a:pt x="36293" y="11103"/>
                  </a:lnTo>
                  <a:lnTo>
                    <a:pt x="32210" y="5321"/>
                  </a:lnTo>
                  <a:lnTo>
                    <a:pt x="26140" y="1426"/>
                  </a:lnTo>
                  <a:lnTo>
                    <a:pt x="18684" y="0"/>
                  </a:lnTo>
                  <a:close/>
                </a:path>
              </a:pathLst>
            </a:custGeom>
            <a:solidFill>
              <a:srgbClr val="000000"/>
            </a:solidFill>
          </p:spPr>
          <p:txBody>
            <a:bodyPr wrap="square" lIns="0" tIns="0" rIns="0" bIns="0" rtlCol="0"/>
            <a:lstStyle/>
            <a:p>
              <a:endParaRPr/>
            </a:p>
          </p:txBody>
        </p:sp>
        <p:sp>
          <p:nvSpPr>
            <p:cNvPr id="53" name="object 53"/>
            <p:cNvSpPr/>
            <p:nvPr/>
          </p:nvSpPr>
          <p:spPr>
            <a:xfrm>
              <a:off x="4138355" y="2383791"/>
              <a:ext cx="38100" cy="37465"/>
            </a:xfrm>
            <a:custGeom>
              <a:avLst/>
              <a:gdLst/>
              <a:ahLst/>
              <a:cxnLst/>
              <a:rect l="l" t="t" r="r" b="b"/>
              <a:pathLst>
                <a:path w="38100" h="37464">
                  <a:moveTo>
                    <a:pt x="0" y="18194"/>
                  </a:moveTo>
                  <a:lnTo>
                    <a:pt x="1448" y="25253"/>
                  </a:lnTo>
                  <a:lnTo>
                    <a:pt x="5420" y="31275"/>
                  </a:lnTo>
                  <a:lnTo>
                    <a:pt x="11353" y="35468"/>
                  </a:lnTo>
                  <a:lnTo>
                    <a:pt x="18684" y="37042"/>
                  </a:lnTo>
                  <a:lnTo>
                    <a:pt x="26140" y="35468"/>
                  </a:lnTo>
                  <a:lnTo>
                    <a:pt x="32210" y="31275"/>
                  </a:lnTo>
                  <a:lnTo>
                    <a:pt x="36293" y="25253"/>
                  </a:lnTo>
                  <a:lnTo>
                    <a:pt x="37788" y="18194"/>
                  </a:lnTo>
                  <a:lnTo>
                    <a:pt x="36293" y="11103"/>
                  </a:lnTo>
                  <a:lnTo>
                    <a:pt x="32210" y="5321"/>
                  </a:lnTo>
                  <a:lnTo>
                    <a:pt x="26140" y="1426"/>
                  </a:lnTo>
                  <a:lnTo>
                    <a:pt x="18684" y="0"/>
                  </a:lnTo>
                  <a:lnTo>
                    <a:pt x="11353" y="1426"/>
                  </a:lnTo>
                  <a:lnTo>
                    <a:pt x="5420" y="5321"/>
                  </a:lnTo>
                  <a:lnTo>
                    <a:pt x="1448" y="11103"/>
                  </a:lnTo>
                  <a:lnTo>
                    <a:pt x="0" y="18194"/>
                  </a:lnTo>
                  <a:close/>
                </a:path>
              </a:pathLst>
            </a:custGeom>
            <a:ln w="20610">
              <a:solidFill>
                <a:srgbClr val="000000"/>
              </a:solidFill>
            </a:ln>
          </p:spPr>
          <p:txBody>
            <a:bodyPr wrap="square" lIns="0" tIns="0" rIns="0" bIns="0" rtlCol="0"/>
            <a:lstStyle/>
            <a:p>
              <a:endParaRPr/>
            </a:p>
          </p:txBody>
        </p:sp>
      </p:grpSp>
      <p:grpSp>
        <p:nvGrpSpPr>
          <p:cNvPr id="54" name="object 54"/>
          <p:cNvGrpSpPr/>
          <p:nvPr/>
        </p:nvGrpSpPr>
        <p:grpSpPr>
          <a:xfrm>
            <a:off x="4760953" y="2478858"/>
            <a:ext cx="567690" cy="140970"/>
            <a:chOff x="4760953" y="2478858"/>
            <a:chExt cx="567690" cy="140970"/>
          </a:xfrm>
        </p:grpSpPr>
        <p:sp>
          <p:nvSpPr>
            <p:cNvPr id="55" name="object 55"/>
            <p:cNvSpPr/>
            <p:nvPr/>
          </p:nvSpPr>
          <p:spPr>
            <a:xfrm>
              <a:off x="5109273" y="2489058"/>
              <a:ext cx="209550" cy="120650"/>
            </a:xfrm>
            <a:custGeom>
              <a:avLst/>
              <a:gdLst/>
              <a:ahLst/>
              <a:cxnLst/>
              <a:rect l="l" t="t" r="r" b="b"/>
              <a:pathLst>
                <a:path w="209550" h="120650">
                  <a:moveTo>
                    <a:pt x="0" y="0"/>
                  </a:moveTo>
                  <a:lnTo>
                    <a:pt x="41831" y="60099"/>
                  </a:lnTo>
                  <a:lnTo>
                    <a:pt x="0" y="120531"/>
                  </a:lnTo>
                  <a:lnTo>
                    <a:pt x="209159" y="60099"/>
                  </a:lnTo>
                  <a:lnTo>
                    <a:pt x="0" y="0"/>
                  </a:lnTo>
                  <a:close/>
                </a:path>
              </a:pathLst>
            </a:custGeom>
            <a:solidFill>
              <a:srgbClr val="000000"/>
            </a:solidFill>
          </p:spPr>
          <p:txBody>
            <a:bodyPr wrap="square" lIns="0" tIns="0" rIns="0" bIns="0" rtlCol="0"/>
            <a:lstStyle/>
            <a:p>
              <a:endParaRPr/>
            </a:p>
          </p:txBody>
        </p:sp>
        <p:sp>
          <p:nvSpPr>
            <p:cNvPr id="56" name="object 56"/>
            <p:cNvSpPr/>
            <p:nvPr/>
          </p:nvSpPr>
          <p:spPr>
            <a:xfrm>
              <a:off x="4760953" y="2489058"/>
              <a:ext cx="557530" cy="120650"/>
            </a:xfrm>
            <a:custGeom>
              <a:avLst/>
              <a:gdLst/>
              <a:ahLst/>
              <a:cxnLst/>
              <a:rect l="l" t="t" r="r" b="b"/>
              <a:pathLst>
                <a:path w="557529" h="120650">
                  <a:moveTo>
                    <a:pt x="0" y="60099"/>
                  </a:moveTo>
                  <a:lnTo>
                    <a:pt x="557479" y="60099"/>
                  </a:lnTo>
                </a:path>
                <a:path w="557529" h="120650">
                  <a:moveTo>
                    <a:pt x="557479" y="60099"/>
                  </a:moveTo>
                  <a:lnTo>
                    <a:pt x="348320" y="120531"/>
                  </a:lnTo>
                  <a:lnTo>
                    <a:pt x="390152" y="60099"/>
                  </a:lnTo>
                  <a:lnTo>
                    <a:pt x="348320" y="0"/>
                  </a:lnTo>
                  <a:lnTo>
                    <a:pt x="557479" y="60099"/>
                  </a:lnTo>
                  <a:close/>
                </a:path>
              </a:pathLst>
            </a:custGeom>
            <a:ln w="20619">
              <a:solidFill>
                <a:srgbClr val="000000"/>
              </a:solidFill>
            </a:ln>
          </p:spPr>
          <p:txBody>
            <a:bodyPr wrap="square" lIns="0" tIns="0" rIns="0" bIns="0" rtlCol="0"/>
            <a:lstStyle/>
            <a:p>
              <a:endParaRPr/>
            </a:p>
          </p:txBody>
        </p:sp>
      </p:grpSp>
      <p:grpSp>
        <p:nvGrpSpPr>
          <p:cNvPr id="57" name="object 57"/>
          <p:cNvGrpSpPr/>
          <p:nvPr/>
        </p:nvGrpSpPr>
        <p:grpSpPr>
          <a:xfrm>
            <a:off x="4602745" y="4382501"/>
            <a:ext cx="517525" cy="133350"/>
            <a:chOff x="4602745" y="4382501"/>
            <a:chExt cx="517525" cy="133350"/>
          </a:xfrm>
        </p:grpSpPr>
        <p:sp>
          <p:nvSpPr>
            <p:cNvPr id="58" name="object 58"/>
            <p:cNvSpPr/>
            <p:nvPr/>
          </p:nvSpPr>
          <p:spPr>
            <a:xfrm>
              <a:off x="4919793" y="4391991"/>
              <a:ext cx="190500" cy="114300"/>
            </a:xfrm>
            <a:custGeom>
              <a:avLst/>
              <a:gdLst/>
              <a:ahLst/>
              <a:cxnLst/>
              <a:rect l="l" t="t" r="r" b="b"/>
              <a:pathLst>
                <a:path w="190500" h="114300">
                  <a:moveTo>
                    <a:pt x="0" y="0"/>
                  </a:moveTo>
                  <a:lnTo>
                    <a:pt x="37954" y="56745"/>
                  </a:lnTo>
                  <a:lnTo>
                    <a:pt x="0" y="113804"/>
                  </a:lnTo>
                  <a:lnTo>
                    <a:pt x="190405" y="56745"/>
                  </a:lnTo>
                  <a:lnTo>
                    <a:pt x="0" y="0"/>
                  </a:lnTo>
                  <a:close/>
                </a:path>
              </a:pathLst>
            </a:custGeom>
            <a:solidFill>
              <a:srgbClr val="000000"/>
            </a:solidFill>
          </p:spPr>
          <p:txBody>
            <a:bodyPr wrap="square" lIns="0" tIns="0" rIns="0" bIns="0" rtlCol="0"/>
            <a:lstStyle/>
            <a:p>
              <a:endParaRPr/>
            </a:p>
          </p:txBody>
        </p:sp>
        <p:sp>
          <p:nvSpPr>
            <p:cNvPr id="59" name="object 59"/>
            <p:cNvSpPr/>
            <p:nvPr/>
          </p:nvSpPr>
          <p:spPr>
            <a:xfrm>
              <a:off x="4602745" y="4391991"/>
              <a:ext cx="508000" cy="114300"/>
            </a:xfrm>
            <a:custGeom>
              <a:avLst/>
              <a:gdLst/>
              <a:ahLst/>
              <a:cxnLst/>
              <a:rect l="l" t="t" r="r" b="b"/>
              <a:pathLst>
                <a:path w="508000" h="114300">
                  <a:moveTo>
                    <a:pt x="0" y="56745"/>
                  </a:moveTo>
                  <a:lnTo>
                    <a:pt x="507453" y="56745"/>
                  </a:lnTo>
                </a:path>
                <a:path w="508000" h="114300">
                  <a:moveTo>
                    <a:pt x="507453" y="56745"/>
                  </a:moveTo>
                  <a:lnTo>
                    <a:pt x="317047" y="113804"/>
                  </a:lnTo>
                  <a:lnTo>
                    <a:pt x="355002" y="56745"/>
                  </a:lnTo>
                  <a:lnTo>
                    <a:pt x="317047" y="0"/>
                  </a:lnTo>
                  <a:lnTo>
                    <a:pt x="507453" y="56745"/>
                  </a:lnTo>
                  <a:close/>
                </a:path>
              </a:pathLst>
            </a:custGeom>
            <a:ln w="19029">
              <a:solidFill>
                <a:srgbClr val="000000"/>
              </a:solidFill>
            </a:ln>
          </p:spPr>
          <p:txBody>
            <a:bodyPr wrap="square" lIns="0" tIns="0" rIns="0" bIns="0" rtlCol="0"/>
            <a:lstStyle/>
            <a:p>
              <a:endParaRPr/>
            </a:p>
          </p:txBody>
        </p:sp>
      </p:grpSp>
      <p:sp>
        <p:nvSpPr>
          <p:cNvPr id="60" name="object 60"/>
          <p:cNvSpPr txBox="1"/>
          <p:nvPr/>
        </p:nvSpPr>
        <p:spPr>
          <a:xfrm>
            <a:off x="3182463" y="4234924"/>
            <a:ext cx="429259" cy="267970"/>
          </a:xfrm>
          <a:prstGeom prst="rect">
            <a:avLst/>
          </a:prstGeom>
        </p:spPr>
        <p:txBody>
          <a:bodyPr vert="horz" wrap="square" lIns="0" tIns="11430" rIns="0" bIns="0" rtlCol="0">
            <a:spAutoFit/>
          </a:bodyPr>
          <a:lstStyle/>
          <a:p>
            <a:pPr marL="38100">
              <a:lnSpc>
                <a:spcPct val="100000"/>
              </a:lnSpc>
              <a:spcBef>
                <a:spcPts val="90"/>
              </a:spcBef>
            </a:pPr>
            <a:r>
              <a:rPr sz="1600" spc="-25" dirty="0">
                <a:latin typeface="Times New Roman"/>
                <a:cs typeface="Times New Roman"/>
              </a:rPr>
              <a:t>CH</a:t>
            </a:r>
            <a:r>
              <a:rPr sz="1800" spc="-37" baseline="-16203" dirty="0">
                <a:latin typeface="Times New Roman"/>
                <a:cs typeface="Times New Roman"/>
              </a:rPr>
              <a:t>2</a:t>
            </a:r>
            <a:endParaRPr sz="1800" baseline="-16203">
              <a:latin typeface="Times New Roman"/>
              <a:cs typeface="Times New Roman"/>
            </a:endParaRPr>
          </a:p>
        </p:txBody>
      </p:sp>
      <p:sp>
        <p:nvSpPr>
          <p:cNvPr id="61" name="object 61"/>
          <p:cNvSpPr txBox="1"/>
          <p:nvPr/>
        </p:nvSpPr>
        <p:spPr>
          <a:xfrm>
            <a:off x="3692164" y="3797832"/>
            <a:ext cx="176530" cy="695960"/>
          </a:xfrm>
          <a:prstGeom prst="rect">
            <a:avLst/>
          </a:prstGeom>
        </p:spPr>
        <p:txBody>
          <a:bodyPr vert="horz" wrap="square" lIns="0" tIns="12700" rIns="0" bIns="0" rtlCol="0">
            <a:spAutoFit/>
          </a:bodyPr>
          <a:lstStyle/>
          <a:p>
            <a:pPr marL="26670" marR="5080" indent="-14604">
              <a:lnSpc>
                <a:spcPct val="137400"/>
              </a:lnSpc>
              <a:spcBef>
                <a:spcPts val="100"/>
              </a:spcBef>
            </a:pPr>
            <a:r>
              <a:rPr sz="1600" spc="-50" dirty="0">
                <a:latin typeface="Times New Roman"/>
                <a:cs typeface="Times New Roman"/>
              </a:rPr>
              <a:t>H C</a:t>
            </a:r>
            <a:endParaRPr sz="1600">
              <a:latin typeface="Times New Roman"/>
              <a:cs typeface="Times New Roman"/>
            </a:endParaRPr>
          </a:p>
        </p:txBody>
      </p:sp>
      <p:sp>
        <p:nvSpPr>
          <p:cNvPr id="62" name="object 62"/>
          <p:cNvSpPr/>
          <p:nvPr/>
        </p:nvSpPr>
        <p:spPr>
          <a:xfrm>
            <a:off x="2870241" y="4341637"/>
            <a:ext cx="317500" cy="66675"/>
          </a:xfrm>
          <a:custGeom>
            <a:avLst/>
            <a:gdLst/>
            <a:ahLst/>
            <a:cxnLst/>
            <a:rect l="l" t="t" r="r" b="b"/>
            <a:pathLst>
              <a:path w="317500" h="66675">
                <a:moveTo>
                  <a:pt x="0" y="31125"/>
                </a:moveTo>
                <a:lnTo>
                  <a:pt x="13284" y="58897"/>
                </a:lnTo>
                <a:lnTo>
                  <a:pt x="15181" y="61637"/>
                </a:lnTo>
                <a:lnTo>
                  <a:pt x="17079" y="62550"/>
                </a:lnTo>
                <a:lnTo>
                  <a:pt x="18850" y="63476"/>
                </a:lnTo>
                <a:lnTo>
                  <a:pt x="21001" y="62550"/>
                </a:lnTo>
                <a:lnTo>
                  <a:pt x="36183" y="38756"/>
                </a:lnTo>
                <a:lnTo>
                  <a:pt x="39852" y="31125"/>
                </a:lnTo>
                <a:lnTo>
                  <a:pt x="54022" y="4578"/>
                </a:lnTo>
                <a:lnTo>
                  <a:pt x="56299" y="1838"/>
                </a:lnTo>
                <a:lnTo>
                  <a:pt x="58070" y="0"/>
                </a:lnTo>
                <a:lnTo>
                  <a:pt x="59968" y="0"/>
                </a:lnTo>
                <a:lnTo>
                  <a:pt x="61739" y="925"/>
                </a:lnTo>
                <a:lnTo>
                  <a:pt x="64522" y="1838"/>
                </a:lnTo>
                <a:lnTo>
                  <a:pt x="66673" y="4578"/>
                </a:lnTo>
                <a:lnTo>
                  <a:pt x="68571" y="7631"/>
                </a:lnTo>
                <a:lnTo>
                  <a:pt x="71354" y="12209"/>
                </a:lnTo>
                <a:lnTo>
                  <a:pt x="73252" y="18002"/>
                </a:lnTo>
                <a:lnTo>
                  <a:pt x="76035" y="24720"/>
                </a:lnTo>
                <a:lnTo>
                  <a:pt x="79072" y="32038"/>
                </a:lnTo>
                <a:lnTo>
                  <a:pt x="82741" y="39669"/>
                </a:lnTo>
                <a:lnTo>
                  <a:pt x="84638" y="46387"/>
                </a:lnTo>
                <a:lnTo>
                  <a:pt x="87422" y="52179"/>
                </a:lnTo>
                <a:lnTo>
                  <a:pt x="90458" y="55845"/>
                </a:lnTo>
                <a:lnTo>
                  <a:pt x="92356" y="59810"/>
                </a:lnTo>
                <a:lnTo>
                  <a:pt x="94254" y="62550"/>
                </a:lnTo>
                <a:lnTo>
                  <a:pt x="96025" y="63476"/>
                </a:lnTo>
                <a:lnTo>
                  <a:pt x="97922" y="64389"/>
                </a:lnTo>
                <a:lnTo>
                  <a:pt x="100959" y="63476"/>
                </a:lnTo>
                <a:lnTo>
                  <a:pt x="102857" y="62550"/>
                </a:lnTo>
                <a:lnTo>
                  <a:pt x="104754" y="59810"/>
                </a:lnTo>
                <a:lnTo>
                  <a:pt x="107411" y="56758"/>
                </a:lnTo>
                <a:lnTo>
                  <a:pt x="109309" y="52179"/>
                </a:lnTo>
                <a:lnTo>
                  <a:pt x="112472" y="46387"/>
                </a:lnTo>
                <a:lnTo>
                  <a:pt x="115129" y="39669"/>
                </a:lnTo>
                <a:lnTo>
                  <a:pt x="118924" y="32038"/>
                </a:lnTo>
                <a:lnTo>
                  <a:pt x="122846" y="25633"/>
                </a:lnTo>
                <a:lnTo>
                  <a:pt x="125629" y="18927"/>
                </a:lnTo>
                <a:lnTo>
                  <a:pt x="128413" y="13123"/>
                </a:lnTo>
                <a:lnTo>
                  <a:pt x="130310" y="8544"/>
                </a:lnTo>
                <a:lnTo>
                  <a:pt x="133094" y="5491"/>
                </a:lnTo>
                <a:lnTo>
                  <a:pt x="135245" y="2752"/>
                </a:lnTo>
                <a:lnTo>
                  <a:pt x="137142" y="925"/>
                </a:lnTo>
                <a:lnTo>
                  <a:pt x="139926" y="925"/>
                </a:lnTo>
                <a:lnTo>
                  <a:pt x="141697" y="925"/>
                </a:lnTo>
                <a:lnTo>
                  <a:pt x="154981" y="25633"/>
                </a:lnTo>
                <a:lnTo>
                  <a:pt x="159029" y="33264"/>
                </a:lnTo>
                <a:lnTo>
                  <a:pt x="161813" y="40582"/>
                </a:lnTo>
                <a:lnTo>
                  <a:pt x="164596" y="47300"/>
                </a:lnTo>
                <a:lnTo>
                  <a:pt x="166367" y="53093"/>
                </a:lnTo>
                <a:lnTo>
                  <a:pt x="169530" y="56758"/>
                </a:lnTo>
                <a:lnTo>
                  <a:pt x="171301" y="60724"/>
                </a:lnTo>
                <a:lnTo>
                  <a:pt x="173199" y="63476"/>
                </a:lnTo>
                <a:lnTo>
                  <a:pt x="175983" y="64389"/>
                </a:lnTo>
                <a:lnTo>
                  <a:pt x="177880" y="65302"/>
                </a:lnTo>
                <a:lnTo>
                  <a:pt x="180031" y="64389"/>
                </a:lnTo>
                <a:lnTo>
                  <a:pt x="181802" y="63476"/>
                </a:lnTo>
                <a:lnTo>
                  <a:pt x="183700" y="60724"/>
                </a:lnTo>
                <a:lnTo>
                  <a:pt x="186483" y="57671"/>
                </a:lnTo>
                <a:lnTo>
                  <a:pt x="189267" y="53093"/>
                </a:lnTo>
                <a:lnTo>
                  <a:pt x="192303" y="47300"/>
                </a:lnTo>
                <a:lnTo>
                  <a:pt x="195086" y="40582"/>
                </a:lnTo>
                <a:lnTo>
                  <a:pt x="197870" y="33264"/>
                </a:lnTo>
                <a:lnTo>
                  <a:pt x="201918" y="25633"/>
                </a:lnTo>
                <a:lnTo>
                  <a:pt x="204702" y="19841"/>
                </a:lnTo>
                <a:lnTo>
                  <a:pt x="207485" y="14036"/>
                </a:lnTo>
                <a:lnTo>
                  <a:pt x="210268" y="9457"/>
                </a:lnTo>
                <a:lnTo>
                  <a:pt x="212166" y="6417"/>
                </a:lnTo>
                <a:lnTo>
                  <a:pt x="215202" y="3665"/>
                </a:lnTo>
                <a:lnTo>
                  <a:pt x="217100" y="1838"/>
                </a:lnTo>
                <a:lnTo>
                  <a:pt x="218871" y="1838"/>
                </a:lnTo>
                <a:lnTo>
                  <a:pt x="220769" y="1838"/>
                </a:lnTo>
                <a:lnTo>
                  <a:pt x="222540" y="3665"/>
                </a:lnTo>
                <a:lnTo>
                  <a:pt x="224818" y="6417"/>
                </a:lnTo>
                <a:lnTo>
                  <a:pt x="227474" y="9457"/>
                </a:lnTo>
                <a:lnTo>
                  <a:pt x="229372" y="14036"/>
                </a:lnTo>
                <a:lnTo>
                  <a:pt x="232155" y="19841"/>
                </a:lnTo>
                <a:lnTo>
                  <a:pt x="234939" y="26546"/>
                </a:lnTo>
                <a:lnTo>
                  <a:pt x="237975" y="34177"/>
                </a:lnTo>
                <a:lnTo>
                  <a:pt x="240758" y="41808"/>
                </a:lnTo>
                <a:lnTo>
                  <a:pt x="243542" y="48214"/>
                </a:lnTo>
                <a:lnTo>
                  <a:pt x="246325" y="53093"/>
                </a:lnTo>
                <a:lnTo>
                  <a:pt x="248476" y="57671"/>
                </a:lnTo>
                <a:lnTo>
                  <a:pt x="251259" y="61637"/>
                </a:lnTo>
                <a:lnTo>
                  <a:pt x="253157" y="64389"/>
                </a:lnTo>
                <a:lnTo>
                  <a:pt x="255055" y="65302"/>
                </a:lnTo>
                <a:lnTo>
                  <a:pt x="256826" y="66216"/>
                </a:lnTo>
                <a:lnTo>
                  <a:pt x="258977" y="65302"/>
                </a:lnTo>
                <a:lnTo>
                  <a:pt x="260874" y="64389"/>
                </a:lnTo>
                <a:lnTo>
                  <a:pt x="263658" y="61637"/>
                </a:lnTo>
                <a:lnTo>
                  <a:pt x="265556" y="57671"/>
                </a:lnTo>
                <a:lnTo>
                  <a:pt x="268339" y="54006"/>
                </a:lnTo>
                <a:lnTo>
                  <a:pt x="271375" y="48214"/>
                </a:lnTo>
                <a:lnTo>
                  <a:pt x="274159" y="41808"/>
                </a:lnTo>
                <a:lnTo>
                  <a:pt x="277828" y="34177"/>
                </a:lnTo>
                <a:lnTo>
                  <a:pt x="280990" y="26546"/>
                </a:lnTo>
                <a:lnTo>
                  <a:pt x="283774" y="20754"/>
                </a:lnTo>
                <a:lnTo>
                  <a:pt x="286431" y="14962"/>
                </a:lnTo>
                <a:lnTo>
                  <a:pt x="289214" y="10383"/>
                </a:lnTo>
                <a:lnTo>
                  <a:pt x="292377" y="6417"/>
                </a:lnTo>
                <a:lnTo>
                  <a:pt x="294148" y="4578"/>
                </a:lnTo>
                <a:lnTo>
                  <a:pt x="296046" y="2752"/>
                </a:lnTo>
                <a:lnTo>
                  <a:pt x="297943" y="2752"/>
                </a:lnTo>
                <a:lnTo>
                  <a:pt x="299715" y="2752"/>
                </a:lnTo>
                <a:lnTo>
                  <a:pt x="311228" y="20754"/>
                </a:lnTo>
                <a:lnTo>
                  <a:pt x="314011" y="27472"/>
                </a:lnTo>
                <a:lnTo>
                  <a:pt x="317047" y="35090"/>
                </a:lnTo>
              </a:path>
            </a:pathLst>
          </a:custGeom>
          <a:ln w="18931">
            <a:solidFill>
              <a:srgbClr val="000000"/>
            </a:solidFill>
          </a:ln>
        </p:spPr>
        <p:txBody>
          <a:bodyPr wrap="square" lIns="0" tIns="0" rIns="0" bIns="0" rtlCol="0"/>
          <a:lstStyle/>
          <a:p>
            <a:endParaRPr/>
          </a:p>
        </p:txBody>
      </p:sp>
      <p:sp>
        <p:nvSpPr>
          <p:cNvPr id="63" name="object 63"/>
          <p:cNvSpPr/>
          <p:nvPr/>
        </p:nvSpPr>
        <p:spPr>
          <a:xfrm>
            <a:off x="3596567" y="4367271"/>
            <a:ext cx="89535" cy="3810"/>
          </a:xfrm>
          <a:custGeom>
            <a:avLst/>
            <a:gdLst/>
            <a:ahLst/>
            <a:cxnLst/>
            <a:rect l="l" t="t" r="r" b="b"/>
            <a:pathLst>
              <a:path w="89535" h="3810">
                <a:moveTo>
                  <a:pt x="0" y="3665"/>
                </a:moveTo>
                <a:lnTo>
                  <a:pt x="89446" y="0"/>
                </a:lnTo>
              </a:path>
            </a:pathLst>
          </a:custGeom>
          <a:ln w="18923">
            <a:solidFill>
              <a:srgbClr val="000000"/>
            </a:solidFill>
          </a:ln>
        </p:spPr>
        <p:txBody>
          <a:bodyPr wrap="square" lIns="0" tIns="0" rIns="0" bIns="0" rtlCol="0"/>
          <a:lstStyle/>
          <a:p>
            <a:endParaRPr/>
          </a:p>
        </p:txBody>
      </p:sp>
      <p:sp>
        <p:nvSpPr>
          <p:cNvPr id="64" name="object 64"/>
          <p:cNvSpPr/>
          <p:nvPr/>
        </p:nvSpPr>
        <p:spPr>
          <a:xfrm>
            <a:off x="3778369" y="4128051"/>
            <a:ext cx="3810" cy="126364"/>
          </a:xfrm>
          <a:custGeom>
            <a:avLst/>
            <a:gdLst/>
            <a:ahLst/>
            <a:cxnLst/>
            <a:rect l="l" t="t" r="r" b="b"/>
            <a:pathLst>
              <a:path w="3810" h="126364">
                <a:moveTo>
                  <a:pt x="3668" y="126352"/>
                </a:moveTo>
                <a:lnTo>
                  <a:pt x="0" y="0"/>
                </a:lnTo>
              </a:path>
            </a:pathLst>
          </a:custGeom>
          <a:ln w="19136">
            <a:solidFill>
              <a:srgbClr val="000000"/>
            </a:solidFill>
          </a:ln>
        </p:spPr>
        <p:txBody>
          <a:bodyPr wrap="square" lIns="0" tIns="0" rIns="0" bIns="0" rtlCol="0"/>
          <a:lstStyle/>
          <a:p>
            <a:endParaRPr/>
          </a:p>
        </p:txBody>
      </p:sp>
      <p:grpSp>
        <p:nvGrpSpPr>
          <p:cNvPr id="65" name="object 65"/>
          <p:cNvGrpSpPr/>
          <p:nvPr/>
        </p:nvGrpSpPr>
        <p:grpSpPr>
          <a:xfrm>
            <a:off x="4026819" y="4282694"/>
            <a:ext cx="54610" cy="54610"/>
            <a:chOff x="4026819" y="4282694"/>
            <a:chExt cx="54610" cy="54610"/>
          </a:xfrm>
        </p:grpSpPr>
        <p:sp>
          <p:nvSpPr>
            <p:cNvPr id="66" name="object 66"/>
            <p:cNvSpPr/>
            <p:nvPr/>
          </p:nvSpPr>
          <p:spPr>
            <a:xfrm>
              <a:off x="4036334" y="4292209"/>
              <a:ext cx="35560" cy="35560"/>
            </a:xfrm>
            <a:custGeom>
              <a:avLst/>
              <a:gdLst/>
              <a:ahLst/>
              <a:cxnLst/>
              <a:rect l="l" t="t" r="r" b="b"/>
              <a:pathLst>
                <a:path w="35560" h="35560">
                  <a:moveTo>
                    <a:pt x="26568" y="0"/>
                  </a:moveTo>
                  <a:lnTo>
                    <a:pt x="7464" y="0"/>
                  </a:lnTo>
                  <a:lnTo>
                    <a:pt x="0" y="7631"/>
                  </a:lnTo>
                  <a:lnTo>
                    <a:pt x="0" y="17088"/>
                  </a:lnTo>
                  <a:lnTo>
                    <a:pt x="0" y="26546"/>
                  </a:lnTo>
                  <a:lnTo>
                    <a:pt x="7464" y="35090"/>
                  </a:lnTo>
                  <a:lnTo>
                    <a:pt x="17079" y="35090"/>
                  </a:lnTo>
                  <a:lnTo>
                    <a:pt x="23929" y="33608"/>
                  </a:lnTo>
                  <a:lnTo>
                    <a:pt x="29746" y="29636"/>
                  </a:lnTo>
                  <a:lnTo>
                    <a:pt x="33785" y="23891"/>
                  </a:lnTo>
                  <a:lnTo>
                    <a:pt x="35297" y="17088"/>
                  </a:lnTo>
                  <a:lnTo>
                    <a:pt x="35297" y="7631"/>
                  </a:lnTo>
                  <a:lnTo>
                    <a:pt x="26568" y="0"/>
                  </a:lnTo>
                  <a:close/>
                </a:path>
              </a:pathLst>
            </a:custGeom>
            <a:solidFill>
              <a:srgbClr val="000000"/>
            </a:solidFill>
          </p:spPr>
          <p:txBody>
            <a:bodyPr wrap="square" lIns="0" tIns="0" rIns="0" bIns="0" rtlCol="0"/>
            <a:lstStyle/>
            <a:p>
              <a:endParaRPr/>
            </a:p>
          </p:txBody>
        </p:sp>
        <p:sp>
          <p:nvSpPr>
            <p:cNvPr id="67" name="object 67"/>
            <p:cNvSpPr/>
            <p:nvPr/>
          </p:nvSpPr>
          <p:spPr>
            <a:xfrm>
              <a:off x="4036334" y="4292209"/>
              <a:ext cx="35560" cy="35560"/>
            </a:xfrm>
            <a:custGeom>
              <a:avLst/>
              <a:gdLst/>
              <a:ahLst/>
              <a:cxnLst/>
              <a:rect l="l" t="t" r="r" b="b"/>
              <a:pathLst>
                <a:path w="35560" h="35560">
                  <a:moveTo>
                    <a:pt x="0" y="17088"/>
                  </a:moveTo>
                  <a:lnTo>
                    <a:pt x="0" y="26546"/>
                  </a:lnTo>
                  <a:lnTo>
                    <a:pt x="7464" y="35090"/>
                  </a:lnTo>
                  <a:lnTo>
                    <a:pt x="17079" y="35090"/>
                  </a:lnTo>
                  <a:lnTo>
                    <a:pt x="23929" y="33608"/>
                  </a:lnTo>
                  <a:lnTo>
                    <a:pt x="29746" y="29636"/>
                  </a:lnTo>
                  <a:lnTo>
                    <a:pt x="33785" y="23891"/>
                  </a:lnTo>
                  <a:lnTo>
                    <a:pt x="35297" y="17088"/>
                  </a:lnTo>
                  <a:lnTo>
                    <a:pt x="35297" y="7631"/>
                  </a:lnTo>
                  <a:lnTo>
                    <a:pt x="26568" y="0"/>
                  </a:lnTo>
                  <a:lnTo>
                    <a:pt x="17079" y="0"/>
                  </a:lnTo>
                  <a:lnTo>
                    <a:pt x="7464" y="0"/>
                  </a:lnTo>
                  <a:lnTo>
                    <a:pt x="0" y="7631"/>
                  </a:lnTo>
                  <a:lnTo>
                    <a:pt x="0" y="17088"/>
                  </a:lnTo>
                  <a:close/>
                </a:path>
              </a:pathLst>
            </a:custGeom>
            <a:ln w="19029">
              <a:solidFill>
                <a:srgbClr val="000000"/>
              </a:solidFill>
            </a:ln>
          </p:spPr>
          <p:txBody>
            <a:bodyPr wrap="square" lIns="0" tIns="0" rIns="0" bIns="0" rtlCol="0"/>
            <a:lstStyle/>
            <a:p>
              <a:endParaRPr/>
            </a:p>
          </p:txBody>
        </p:sp>
      </p:grpSp>
      <p:sp>
        <p:nvSpPr>
          <p:cNvPr id="68" name="object 68"/>
          <p:cNvSpPr txBox="1"/>
          <p:nvPr/>
        </p:nvSpPr>
        <p:spPr>
          <a:xfrm>
            <a:off x="4659784" y="4148566"/>
            <a:ext cx="492125" cy="267970"/>
          </a:xfrm>
          <a:prstGeom prst="rect">
            <a:avLst/>
          </a:prstGeom>
        </p:spPr>
        <p:txBody>
          <a:bodyPr vert="horz" wrap="square" lIns="0" tIns="11430" rIns="0" bIns="0" rtlCol="0">
            <a:spAutoFit/>
          </a:bodyPr>
          <a:lstStyle/>
          <a:p>
            <a:pPr marL="38100">
              <a:lnSpc>
                <a:spcPct val="100000"/>
              </a:lnSpc>
              <a:spcBef>
                <a:spcPts val="90"/>
              </a:spcBef>
            </a:pPr>
            <a:r>
              <a:rPr sz="1600" i="1" spc="-10" dirty="0">
                <a:latin typeface="Times New Roman"/>
                <a:cs typeface="Times New Roman"/>
              </a:rPr>
              <a:t>k</a:t>
            </a:r>
            <a:r>
              <a:rPr sz="1800" i="1" spc="-15" baseline="-23148" dirty="0">
                <a:latin typeface="Times New Roman"/>
                <a:cs typeface="Times New Roman"/>
              </a:rPr>
              <a:t>t</a:t>
            </a:r>
            <a:r>
              <a:rPr sz="1600" i="1" spc="-10" dirty="0">
                <a:latin typeface="Times New Roman"/>
                <a:cs typeface="Times New Roman"/>
              </a:rPr>
              <a:t>acc</a:t>
            </a:r>
            <a:endParaRPr sz="1600">
              <a:latin typeface="Times New Roman"/>
              <a:cs typeface="Times New Roman"/>
            </a:endParaRPr>
          </a:p>
        </p:txBody>
      </p:sp>
      <p:sp>
        <p:nvSpPr>
          <p:cNvPr id="69" name="object 69"/>
          <p:cNvSpPr txBox="1"/>
          <p:nvPr/>
        </p:nvSpPr>
        <p:spPr>
          <a:xfrm>
            <a:off x="5716032" y="4301440"/>
            <a:ext cx="306705" cy="267970"/>
          </a:xfrm>
          <a:prstGeom prst="rect">
            <a:avLst/>
          </a:prstGeom>
        </p:spPr>
        <p:txBody>
          <a:bodyPr vert="horz" wrap="square" lIns="0" tIns="11430" rIns="0" bIns="0" rtlCol="0">
            <a:spAutoFit/>
          </a:bodyPr>
          <a:lstStyle/>
          <a:p>
            <a:pPr marL="12700">
              <a:lnSpc>
                <a:spcPct val="100000"/>
              </a:lnSpc>
              <a:spcBef>
                <a:spcPts val="90"/>
              </a:spcBef>
            </a:pPr>
            <a:r>
              <a:rPr sz="1600" spc="-25" dirty="0">
                <a:latin typeface="Times New Roman"/>
                <a:cs typeface="Times New Roman"/>
              </a:rPr>
              <a:t>CH</a:t>
            </a:r>
            <a:endParaRPr sz="1600">
              <a:latin typeface="Times New Roman"/>
              <a:cs typeface="Times New Roman"/>
            </a:endParaRPr>
          </a:p>
        </p:txBody>
      </p:sp>
      <p:sp>
        <p:nvSpPr>
          <p:cNvPr id="70" name="object 70"/>
          <p:cNvSpPr txBox="1"/>
          <p:nvPr/>
        </p:nvSpPr>
        <p:spPr>
          <a:xfrm>
            <a:off x="5992216" y="4398781"/>
            <a:ext cx="102870" cy="208279"/>
          </a:xfrm>
          <a:prstGeom prst="rect">
            <a:avLst/>
          </a:prstGeom>
        </p:spPr>
        <p:txBody>
          <a:bodyPr vert="horz" wrap="square" lIns="0" tIns="12065" rIns="0" bIns="0" rtlCol="0">
            <a:spAutoFit/>
          </a:bodyPr>
          <a:lstStyle/>
          <a:p>
            <a:pPr marL="12700">
              <a:lnSpc>
                <a:spcPct val="100000"/>
              </a:lnSpc>
              <a:spcBef>
                <a:spcPts val="95"/>
              </a:spcBef>
            </a:pPr>
            <a:r>
              <a:rPr sz="1200" spc="5" dirty="0">
                <a:latin typeface="Times New Roman"/>
                <a:cs typeface="Times New Roman"/>
              </a:rPr>
              <a:t>2</a:t>
            </a:r>
            <a:endParaRPr sz="1200">
              <a:latin typeface="Times New Roman"/>
              <a:cs typeface="Times New Roman"/>
            </a:endParaRPr>
          </a:p>
        </p:txBody>
      </p:sp>
      <p:sp>
        <p:nvSpPr>
          <p:cNvPr id="71" name="object 71"/>
          <p:cNvSpPr txBox="1"/>
          <p:nvPr/>
        </p:nvSpPr>
        <p:spPr>
          <a:xfrm>
            <a:off x="6219690" y="4310898"/>
            <a:ext cx="161925" cy="267970"/>
          </a:xfrm>
          <a:prstGeom prst="rect">
            <a:avLst/>
          </a:prstGeom>
        </p:spPr>
        <p:txBody>
          <a:bodyPr vert="horz" wrap="square" lIns="0" tIns="11430" rIns="0" bIns="0" rtlCol="0">
            <a:spAutoFit/>
          </a:bodyPr>
          <a:lstStyle/>
          <a:p>
            <a:pPr marL="12700">
              <a:lnSpc>
                <a:spcPct val="100000"/>
              </a:lnSpc>
              <a:spcBef>
                <a:spcPts val="90"/>
              </a:spcBef>
            </a:pPr>
            <a:r>
              <a:rPr sz="1600" spc="5" dirty="0">
                <a:latin typeface="Times New Roman"/>
                <a:cs typeface="Times New Roman"/>
              </a:rPr>
              <a:t>C</a:t>
            </a:r>
            <a:endParaRPr sz="1600">
              <a:latin typeface="Times New Roman"/>
              <a:cs typeface="Times New Roman"/>
            </a:endParaRPr>
          </a:p>
        </p:txBody>
      </p:sp>
      <p:sp>
        <p:nvSpPr>
          <p:cNvPr id="72" name="object 72"/>
          <p:cNvSpPr txBox="1"/>
          <p:nvPr/>
        </p:nvSpPr>
        <p:spPr>
          <a:xfrm>
            <a:off x="7277107" y="4301440"/>
            <a:ext cx="306705" cy="267970"/>
          </a:xfrm>
          <a:prstGeom prst="rect">
            <a:avLst/>
          </a:prstGeom>
        </p:spPr>
        <p:txBody>
          <a:bodyPr vert="horz" wrap="square" lIns="0" tIns="11430" rIns="0" bIns="0" rtlCol="0">
            <a:spAutoFit/>
          </a:bodyPr>
          <a:lstStyle/>
          <a:p>
            <a:pPr marL="12700">
              <a:lnSpc>
                <a:spcPct val="100000"/>
              </a:lnSpc>
              <a:spcBef>
                <a:spcPts val="90"/>
              </a:spcBef>
            </a:pPr>
            <a:r>
              <a:rPr sz="1600" spc="-25" dirty="0">
                <a:latin typeface="Times New Roman"/>
                <a:cs typeface="Times New Roman"/>
              </a:rPr>
              <a:t>CH</a:t>
            </a:r>
            <a:endParaRPr sz="1600">
              <a:latin typeface="Times New Roman"/>
              <a:cs typeface="Times New Roman"/>
            </a:endParaRPr>
          </a:p>
        </p:txBody>
      </p:sp>
      <p:sp>
        <p:nvSpPr>
          <p:cNvPr id="73" name="object 73"/>
          <p:cNvSpPr txBox="1"/>
          <p:nvPr/>
        </p:nvSpPr>
        <p:spPr>
          <a:xfrm>
            <a:off x="7553417" y="4398781"/>
            <a:ext cx="102870" cy="208279"/>
          </a:xfrm>
          <a:prstGeom prst="rect">
            <a:avLst/>
          </a:prstGeom>
        </p:spPr>
        <p:txBody>
          <a:bodyPr vert="horz" wrap="square" lIns="0" tIns="12065" rIns="0" bIns="0" rtlCol="0">
            <a:spAutoFit/>
          </a:bodyPr>
          <a:lstStyle/>
          <a:p>
            <a:pPr marL="12700">
              <a:lnSpc>
                <a:spcPct val="100000"/>
              </a:lnSpc>
              <a:spcBef>
                <a:spcPts val="95"/>
              </a:spcBef>
            </a:pPr>
            <a:r>
              <a:rPr sz="1200" spc="5" dirty="0">
                <a:latin typeface="Times New Roman"/>
                <a:cs typeface="Times New Roman"/>
              </a:rPr>
              <a:t>2</a:t>
            </a:r>
            <a:endParaRPr sz="1200">
              <a:latin typeface="Times New Roman"/>
              <a:cs typeface="Times New Roman"/>
            </a:endParaRPr>
          </a:p>
        </p:txBody>
      </p:sp>
      <p:sp>
        <p:nvSpPr>
          <p:cNvPr id="74" name="object 74"/>
          <p:cNvSpPr txBox="1"/>
          <p:nvPr/>
        </p:nvSpPr>
        <p:spPr>
          <a:xfrm>
            <a:off x="6224372" y="3975863"/>
            <a:ext cx="173355" cy="267970"/>
          </a:xfrm>
          <a:prstGeom prst="rect">
            <a:avLst/>
          </a:prstGeom>
        </p:spPr>
        <p:txBody>
          <a:bodyPr vert="horz" wrap="square" lIns="0" tIns="11430" rIns="0" bIns="0" rtlCol="0">
            <a:spAutoFit/>
          </a:bodyPr>
          <a:lstStyle/>
          <a:p>
            <a:pPr marL="12700">
              <a:lnSpc>
                <a:spcPct val="100000"/>
              </a:lnSpc>
              <a:spcBef>
                <a:spcPts val="90"/>
              </a:spcBef>
            </a:pPr>
            <a:r>
              <a:rPr sz="1600" spc="5" dirty="0">
                <a:latin typeface="Times New Roman"/>
                <a:cs typeface="Times New Roman"/>
              </a:rPr>
              <a:t>H</a:t>
            </a:r>
            <a:endParaRPr sz="1600">
              <a:latin typeface="Times New Roman"/>
              <a:cs typeface="Times New Roman"/>
            </a:endParaRPr>
          </a:p>
        </p:txBody>
      </p:sp>
      <p:sp>
        <p:nvSpPr>
          <p:cNvPr id="75" name="object 75"/>
          <p:cNvSpPr txBox="1"/>
          <p:nvPr/>
        </p:nvSpPr>
        <p:spPr>
          <a:xfrm>
            <a:off x="6950571" y="3864260"/>
            <a:ext cx="176530" cy="715010"/>
          </a:xfrm>
          <a:prstGeom prst="rect">
            <a:avLst/>
          </a:prstGeom>
        </p:spPr>
        <p:txBody>
          <a:bodyPr vert="horz" wrap="square" lIns="0" tIns="12700" rIns="0" bIns="0" rtlCol="0">
            <a:spAutoFit/>
          </a:bodyPr>
          <a:lstStyle/>
          <a:p>
            <a:pPr marL="26670" marR="5080" indent="-14604">
              <a:lnSpc>
                <a:spcPct val="141300"/>
              </a:lnSpc>
              <a:spcBef>
                <a:spcPts val="100"/>
              </a:spcBef>
            </a:pPr>
            <a:r>
              <a:rPr sz="1600" spc="-50" dirty="0">
                <a:latin typeface="Times New Roman"/>
                <a:cs typeface="Times New Roman"/>
              </a:rPr>
              <a:t>H C</a:t>
            </a:r>
            <a:endParaRPr sz="1600">
              <a:latin typeface="Times New Roman"/>
              <a:cs typeface="Times New Roman"/>
            </a:endParaRPr>
          </a:p>
        </p:txBody>
      </p:sp>
      <p:sp>
        <p:nvSpPr>
          <p:cNvPr id="76" name="object 76"/>
          <p:cNvSpPr/>
          <p:nvPr/>
        </p:nvSpPr>
        <p:spPr>
          <a:xfrm>
            <a:off x="5402196" y="4406940"/>
            <a:ext cx="293370" cy="64769"/>
          </a:xfrm>
          <a:custGeom>
            <a:avLst/>
            <a:gdLst/>
            <a:ahLst/>
            <a:cxnLst/>
            <a:rect l="l" t="t" r="r" b="b"/>
            <a:pathLst>
              <a:path w="293370" h="64770">
                <a:moveTo>
                  <a:pt x="0" y="32338"/>
                </a:moveTo>
                <a:lnTo>
                  <a:pt x="3036" y="39969"/>
                </a:lnTo>
                <a:lnTo>
                  <a:pt x="5819" y="46687"/>
                </a:lnTo>
                <a:lnTo>
                  <a:pt x="8603" y="52179"/>
                </a:lnTo>
                <a:lnTo>
                  <a:pt x="10500" y="56145"/>
                </a:lnTo>
                <a:lnTo>
                  <a:pt x="12272" y="59798"/>
                </a:lnTo>
                <a:lnTo>
                  <a:pt x="14422" y="62850"/>
                </a:lnTo>
                <a:lnTo>
                  <a:pt x="16320" y="63764"/>
                </a:lnTo>
                <a:lnTo>
                  <a:pt x="18218" y="64689"/>
                </a:lnTo>
                <a:lnTo>
                  <a:pt x="19989" y="63764"/>
                </a:lnTo>
                <a:lnTo>
                  <a:pt x="21887" y="62850"/>
                </a:lnTo>
                <a:lnTo>
                  <a:pt x="23784" y="59798"/>
                </a:lnTo>
                <a:lnTo>
                  <a:pt x="26821" y="56145"/>
                </a:lnTo>
                <a:lnTo>
                  <a:pt x="28719" y="52179"/>
                </a:lnTo>
                <a:lnTo>
                  <a:pt x="31502" y="46687"/>
                </a:lnTo>
                <a:lnTo>
                  <a:pt x="33273" y="39969"/>
                </a:lnTo>
                <a:lnTo>
                  <a:pt x="37322" y="32338"/>
                </a:lnTo>
                <a:lnTo>
                  <a:pt x="40105" y="24720"/>
                </a:lnTo>
                <a:lnTo>
                  <a:pt x="42003" y="18002"/>
                </a:lnTo>
                <a:lnTo>
                  <a:pt x="44659" y="12510"/>
                </a:lnTo>
                <a:lnTo>
                  <a:pt x="46557" y="8544"/>
                </a:lnTo>
                <a:lnTo>
                  <a:pt x="49720" y="4878"/>
                </a:lnTo>
                <a:lnTo>
                  <a:pt x="51491" y="2139"/>
                </a:lnTo>
                <a:lnTo>
                  <a:pt x="53389" y="913"/>
                </a:lnTo>
                <a:lnTo>
                  <a:pt x="55160" y="0"/>
                </a:lnTo>
                <a:lnTo>
                  <a:pt x="57058" y="913"/>
                </a:lnTo>
                <a:lnTo>
                  <a:pt x="59209" y="2139"/>
                </a:lnTo>
                <a:lnTo>
                  <a:pt x="61106" y="4878"/>
                </a:lnTo>
                <a:lnTo>
                  <a:pt x="62878" y="8544"/>
                </a:lnTo>
                <a:lnTo>
                  <a:pt x="65661" y="12510"/>
                </a:lnTo>
                <a:lnTo>
                  <a:pt x="67559" y="18002"/>
                </a:lnTo>
                <a:lnTo>
                  <a:pt x="70595" y="24720"/>
                </a:lnTo>
                <a:lnTo>
                  <a:pt x="73378" y="32338"/>
                </a:lnTo>
                <a:lnTo>
                  <a:pt x="76162" y="39969"/>
                </a:lnTo>
                <a:lnTo>
                  <a:pt x="78945" y="46687"/>
                </a:lnTo>
                <a:lnTo>
                  <a:pt x="82108" y="52179"/>
                </a:lnTo>
                <a:lnTo>
                  <a:pt x="83879" y="56145"/>
                </a:lnTo>
                <a:lnTo>
                  <a:pt x="85777" y="59798"/>
                </a:lnTo>
                <a:lnTo>
                  <a:pt x="87675" y="62850"/>
                </a:lnTo>
                <a:lnTo>
                  <a:pt x="89446" y="63764"/>
                </a:lnTo>
                <a:lnTo>
                  <a:pt x="91344" y="64689"/>
                </a:lnTo>
                <a:lnTo>
                  <a:pt x="93494" y="63764"/>
                </a:lnTo>
                <a:lnTo>
                  <a:pt x="95392" y="62850"/>
                </a:lnTo>
                <a:lnTo>
                  <a:pt x="97163" y="59798"/>
                </a:lnTo>
                <a:lnTo>
                  <a:pt x="99947" y="56145"/>
                </a:lnTo>
                <a:lnTo>
                  <a:pt x="101844" y="52179"/>
                </a:lnTo>
                <a:lnTo>
                  <a:pt x="104881" y="46687"/>
                </a:lnTo>
                <a:lnTo>
                  <a:pt x="107664" y="39969"/>
                </a:lnTo>
                <a:lnTo>
                  <a:pt x="110448" y="32338"/>
                </a:lnTo>
                <a:lnTo>
                  <a:pt x="113231" y="24720"/>
                </a:lnTo>
                <a:lnTo>
                  <a:pt x="116267" y="18002"/>
                </a:lnTo>
                <a:lnTo>
                  <a:pt x="118165" y="12510"/>
                </a:lnTo>
                <a:lnTo>
                  <a:pt x="120948" y="8544"/>
                </a:lnTo>
                <a:lnTo>
                  <a:pt x="122846" y="4878"/>
                </a:lnTo>
                <a:lnTo>
                  <a:pt x="124617" y="2139"/>
                </a:lnTo>
                <a:lnTo>
                  <a:pt x="126768" y="913"/>
                </a:lnTo>
                <a:lnTo>
                  <a:pt x="128666" y="0"/>
                </a:lnTo>
                <a:lnTo>
                  <a:pt x="130563" y="913"/>
                </a:lnTo>
                <a:lnTo>
                  <a:pt x="132335" y="2139"/>
                </a:lnTo>
                <a:lnTo>
                  <a:pt x="134232" y="4878"/>
                </a:lnTo>
                <a:lnTo>
                  <a:pt x="136130" y="8544"/>
                </a:lnTo>
                <a:lnTo>
                  <a:pt x="139167" y="12510"/>
                </a:lnTo>
                <a:lnTo>
                  <a:pt x="141064" y="18002"/>
                </a:lnTo>
                <a:lnTo>
                  <a:pt x="143848" y="24720"/>
                </a:lnTo>
                <a:lnTo>
                  <a:pt x="146631" y="32338"/>
                </a:lnTo>
                <a:lnTo>
                  <a:pt x="149667" y="39969"/>
                </a:lnTo>
                <a:lnTo>
                  <a:pt x="152451" y="46687"/>
                </a:lnTo>
                <a:lnTo>
                  <a:pt x="155234" y="52179"/>
                </a:lnTo>
                <a:lnTo>
                  <a:pt x="157132" y="56145"/>
                </a:lnTo>
                <a:lnTo>
                  <a:pt x="158903" y="59798"/>
                </a:lnTo>
                <a:lnTo>
                  <a:pt x="161054" y="62850"/>
                </a:lnTo>
                <a:lnTo>
                  <a:pt x="162951" y="63764"/>
                </a:lnTo>
                <a:lnTo>
                  <a:pt x="164723" y="64689"/>
                </a:lnTo>
                <a:lnTo>
                  <a:pt x="166620" y="63764"/>
                </a:lnTo>
                <a:lnTo>
                  <a:pt x="168518" y="62850"/>
                </a:lnTo>
                <a:lnTo>
                  <a:pt x="171555" y="59798"/>
                </a:lnTo>
                <a:lnTo>
                  <a:pt x="173452" y="56145"/>
                </a:lnTo>
                <a:lnTo>
                  <a:pt x="175223" y="52179"/>
                </a:lnTo>
                <a:lnTo>
                  <a:pt x="178007" y="46687"/>
                </a:lnTo>
                <a:lnTo>
                  <a:pt x="180790" y="39969"/>
                </a:lnTo>
                <a:lnTo>
                  <a:pt x="183953" y="32338"/>
                </a:lnTo>
                <a:lnTo>
                  <a:pt x="186736" y="24720"/>
                </a:lnTo>
                <a:lnTo>
                  <a:pt x="189520" y="18002"/>
                </a:lnTo>
                <a:lnTo>
                  <a:pt x="191291" y="12510"/>
                </a:lnTo>
                <a:lnTo>
                  <a:pt x="194454" y="8544"/>
                </a:lnTo>
                <a:lnTo>
                  <a:pt x="196225" y="4878"/>
                </a:lnTo>
                <a:lnTo>
                  <a:pt x="198123" y="2139"/>
                </a:lnTo>
                <a:lnTo>
                  <a:pt x="200020" y="913"/>
                </a:lnTo>
                <a:lnTo>
                  <a:pt x="201792" y="0"/>
                </a:lnTo>
                <a:lnTo>
                  <a:pt x="203689" y="913"/>
                </a:lnTo>
                <a:lnTo>
                  <a:pt x="205840" y="2139"/>
                </a:lnTo>
                <a:lnTo>
                  <a:pt x="207738" y="4878"/>
                </a:lnTo>
                <a:lnTo>
                  <a:pt x="209509" y="8544"/>
                </a:lnTo>
                <a:lnTo>
                  <a:pt x="212292" y="12510"/>
                </a:lnTo>
                <a:lnTo>
                  <a:pt x="214190" y="18002"/>
                </a:lnTo>
                <a:lnTo>
                  <a:pt x="217227" y="24720"/>
                </a:lnTo>
                <a:lnTo>
                  <a:pt x="220010" y="32338"/>
                </a:lnTo>
                <a:lnTo>
                  <a:pt x="222793" y="39969"/>
                </a:lnTo>
                <a:lnTo>
                  <a:pt x="225577" y="46687"/>
                </a:lnTo>
                <a:lnTo>
                  <a:pt x="228613" y="52179"/>
                </a:lnTo>
                <a:lnTo>
                  <a:pt x="230511" y="56145"/>
                </a:lnTo>
                <a:lnTo>
                  <a:pt x="232408" y="59798"/>
                </a:lnTo>
                <a:lnTo>
                  <a:pt x="234180" y="62850"/>
                </a:lnTo>
                <a:lnTo>
                  <a:pt x="236963" y="63764"/>
                </a:lnTo>
                <a:lnTo>
                  <a:pt x="238861" y="64689"/>
                </a:lnTo>
                <a:lnTo>
                  <a:pt x="248476" y="52179"/>
                </a:lnTo>
                <a:lnTo>
                  <a:pt x="251512" y="46687"/>
                </a:lnTo>
                <a:lnTo>
                  <a:pt x="254296" y="39969"/>
                </a:lnTo>
                <a:lnTo>
                  <a:pt x="257079" y="32338"/>
                </a:lnTo>
                <a:lnTo>
                  <a:pt x="259862" y="24720"/>
                </a:lnTo>
                <a:lnTo>
                  <a:pt x="262899" y="18002"/>
                </a:lnTo>
                <a:lnTo>
                  <a:pt x="264796" y="12510"/>
                </a:lnTo>
                <a:lnTo>
                  <a:pt x="267580" y="8544"/>
                </a:lnTo>
                <a:lnTo>
                  <a:pt x="269477" y="4878"/>
                </a:lnTo>
                <a:lnTo>
                  <a:pt x="271249" y="2139"/>
                </a:lnTo>
                <a:lnTo>
                  <a:pt x="273399" y="913"/>
                </a:lnTo>
                <a:lnTo>
                  <a:pt x="275297" y="0"/>
                </a:lnTo>
                <a:lnTo>
                  <a:pt x="277195" y="913"/>
                </a:lnTo>
                <a:lnTo>
                  <a:pt x="278966" y="2139"/>
                </a:lnTo>
                <a:lnTo>
                  <a:pt x="280864" y="4878"/>
                </a:lnTo>
                <a:lnTo>
                  <a:pt x="282635" y="8544"/>
                </a:lnTo>
                <a:lnTo>
                  <a:pt x="285798" y="12510"/>
                </a:lnTo>
                <a:lnTo>
                  <a:pt x="287569" y="18002"/>
                </a:lnTo>
                <a:lnTo>
                  <a:pt x="290353" y="24720"/>
                </a:lnTo>
                <a:lnTo>
                  <a:pt x="293136" y="32338"/>
                </a:lnTo>
              </a:path>
            </a:pathLst>
          </a:custGeom>
          <a:ln w="18932">
            <a:solidFill>
              <a:srgbClr val="000000"/>
            </a:solidFill>
          </a:ln>
        </p:spPr>
        <p:txBody>
          <a:bodyPr wrap="square" lIns="0" tIns="0" rIns="0" bIns="0" rtlCol="0"/>
          <a:lstStyle/>
          <a:p>
            <a:endParaRPr/>
          </a:p>
        </p:txBody>
      </p:sp>
      <p:sp>
        <p:nvSpPr>
          <p:cNvPr id="77" name="object 77"/>
          <p:cNvSpPr/>
          <p:nvPr/>
        </p:nvSpPr>
        <p:spPr>
          <a:xfrm>
            <a:off x="6104610" y="4444170"/>
            <a:ext cx="94615" cy="1270"/>
          </a:xfrm>
          <a:custGeom>
            <a:avLst/>
            <a:gdLst/>
            <a:ahLst/>
            <a:cxnLst/>
            <a:rect l="l" t="t" r="r" b="b"/>
            <a:pathLst>
              <a:path w="94614" h="1270">
                <a:moveTo>
                  <a:pt x="0" y="0"/>
                </a:moveTo>
                <a:lnTo>
                  <a:pt x="94507" y="913"/>
                </a:lnTo>
              </a:path>
            </a:pathLst>
          </a:custGeom>
          <a:ln w="18922">
            <a:solidFill>
              <a:srgbClr val="000000"/>
            </a:solidFill>
          </a:ln>
        </p:spPr>
        <p:txBody>
          <a:bodyPr wrap="square" lIns="0" tIns="0" rIns="0" bIns="0" rtlCol="0"/>
          <a:lstStyle/>
          <a:p>
            <a:endParaRPr/>
          </a:p>
        </p:txBody>
      </p:sp>
      <p:sp>
        <p:nvSpPr>
          <p:cNvPr id="78" name="object 78"/>
          <p:cNvSpPr/>
          <p:nvPr/>
        </p:nvSpPr>
        <p:spPr>
          <a:xfrm>
            <a:off x="6370419" y="4448736"/>
            <a:ext cx="593090" cy="0"/>
          </a:xfrm>
          <a:custGeom>
            <a:avLst/>
            <a:gdLst/>
            <a:ahLst/>
            <a:cxnLst/>
            <a:rect l="l" t="t" r="r" b="b"/>
            <a:pathLst>
              <a:path w="593090">
                <a:moveTo>
                  <a:pt x="0" y="0"/>
                </a:moveTo>
                <a:lnTo>
                  <a:pt x="592851" y="0"/>
                </a:lnTo>
              </a:path>
            </a:pathLst>
          </a:custGeom>
          <a:ln w="18922">
            <a:solidFill>
              <a:srgbClr val="000000"/>
            </a:solidFill>
          </a:ln>
        </p:spPr>
        <p:txBody>
          <a:bodyPr wrap="square" lIns="0" tIns="0" rIns="0" bIns="0" rtlCol="0"/>
          <a:lstStyle/>
          <a:p>
            <a:endParaRPr/>
          </a:p>
        </p:txBody>
      </p:sp>
      <p:sp>
        <p:nvSpPr>
          <p:cNvPr id="79" name="object 79"/>
          <p:cNvSpPr/>
          <p:nvPr/>
        </p:nvSpPr>
        <p:spPr>
          <a:xfrm>
            <a:off x="7134573" y="4442031"/>
            <a:ext cx="122555" cy="4445"/>
          </a:xfrm>
          <a:custGeom>
            <a:avLst/>
            <a:gdLst/>
            <a:ahLst/>
            <a:cxnLst/>
            <a:rect l="l" t="t" r="r" b="b"/>
            <a:pathLst>
              <a:path w="122554" h="4445">
                <a:moveTo>
                  <a:pt x="0" y="3965"/>
                </a:moveTo>
                <a:lnTo>
                  <a:pt x="121960" y="0"/>
                </a:lnTo>
              </a:path>
            </a:pathLst>
          </a:custGeom>
          <a:ln w="18923">
            <a:solidFill>
              <a:srgbClr val="000000"/>
            </a:solidFill>
          </a:ln>
        </p:spPr>
        <p:txBody>
          <a:bodyPr wrap="square" lIns="0" tIns="0" rIns="0" bIns="0" rtlCol="0"/>
          <a:lstStyle/>
          <a:p>
            <a:endParaRPr/>
          </a:p>
        </p:txBody>
      </p:sp>
      <p:sp>
        <p:nvSpPr>
          <p:cNvPr id="80" name="object 80"/>
          <p:cNvSpPr/>
          <p:nvPr/>
        </p:nvSpPr>
        <p:spPr>
          <a:xfrm>
            <a:off x="7665811" y="4406940"/>
            <a:ext cx="275590" cy="64769"/>
          </a:xfrm>
          <a:custGeom>
            <a:avLst/>
            <a:gdLst/>
            <a:ahLst/>
            <a:cxnLst/>
            <a:rect l="l" t="t" r="r" b="b"/>
            <a:pathLst>
              <a:path w="275590" h="64770">
                <a:moveTo>
                  <a:pt x="0" y="32338"/>
                </a:moveTo>
                <a:lnTo>
                  <a:pt x="4048" y="39969"/>
                </a:lnTo>
                <a:lnTo>
                  <a:pt x="7717" y="46687"/>
                </a:lnTo>
                <a:lnTo>
                  <a:pt x="10500" y="52179"/>
                </a:lnTo>
                <a:lnTo>
                  <a:pt x="13537" y="56145"/>
                </a:lnTo>
                <a:lnTo>
                  <a:pt x="16320" y="59798"/>
                </a:lnTo>
                <a:lnTo>
                  <a:pt x="18218" y="62850"/>
                </a:lnTo>
                <a:lnTo>
                  <a:pt x="21001" y="63764"/>
                </a:lnTo>
                <a:lnTo>
                  <a:pt x="22772" y="64689"/>
                </a:lnTo>
                <a:lnTo>
                  <a:pt x="25935" y="63764"/>
                </a:lnTo>
                <a:lnTo>
                  <a:pt x="27833" y="62850"/>
                </a:lnTo>
                <a:lnTo>
                  <a:pt x="30490" y="59798"/>
                </a:lnTo>
                <a:lnTo>
                  <a:pt x="33273" y="56145"/>
                </a:lnTo>
                <a:lnTo>
                  <a:pt x="36436" y="52179"/>
                </a:lnTo>
                <a:lnTo>
                  <a:pt x="39219" y="46687"/>
                </a:lnTo>
                <a:lnTo>
                  <a:pt x="42888" y="39969"/>
                </a:lnTo>
                <a:lnTo>
                  <a:pt x="45672" y="32338"/>
                </a:lnTo>
                <a:lnTo>
                  <a:pt x="49720" y="24720"/>
                </a:lnTo>
                <a:lnTo>
                  <a:pt x="53389" y="18002"/>
                </a:lnTo>
                <a:lnTo>
                  <a:pt x="56172" y="12510"/>
                </a:lnTo>
                <a:lnTo>
                  <a:pt x="59209" y="8544"/>
                </a:lnTo>
                <a:lnTo>
                  <a:pt x="61992" y="4878"/>
                </a:lnTo>
                <a:lnTo>
                  <a:pt x="63890" y="2139"/>
                </a:lnTo>
                <a:lnTo>
                  <a:pt x="66673" y="913"/>
                </a:lnTo>
                <a:lnTo>
                  <a:pt x="68571" y="0"/>
                </a:lnTo>
                <a:lnTo>
                  <a:pt x="71607" y="913"/>
                </a:lnTo>
                <a:lnTo>
                  <a:pt x="73505" y="2139"/>
                </a:lnTo>
                <a:lnTo>
                  <a:pt x="76288" y="4878"/>
                </a:lnTo>
                <a:lnTo>
                  <a:pt x="78945" y="8544"/>
                </a:lnTo>
                <a:lnTo>
                  <a:pt x="82108" y="12510"/>
                </a:lnTo>
                <a:lnTo>
                  <a:pt x="84891" y="18002"/>
                </a:lnTo>
                <a:lnTo>
                  <a:pt x="88560" y="24720"/>
                </a:lnTo>
                <a:lnTo>
                  <a:pt x="91344" y="32338"/>
                </a:lnTo>
                <a:lnTo>
                  <a:pt x="95392" y="39969"/>
                </a:lnTo>
                <a:lnTo>
                  <a:pt x="99061" y="46687"/>
                </a:lnTo>
                <a:lnTo>
                  <a:pt x="101844" y="52179"/>
                </a:lnTo>
                <a:lnTo>
                  <a:pt x="104881" y="56145"/>
                </a:lnTo>
                <a:lnTo>
                  <a:pt x="107664" y="59798"/>
                </a:lnTo>
                <a:lnTo>
                  <a:pt x="109562" y="62850"/>
                </a:lnTo>
                <a:lnTo>
                  <a:pt x="112345" y="63764"/>
                </a:lnTo>
                <a:lnTo>
                  <a:pt x="114243" y="64689"/>
                </a:lnTo>
                <a:lnTo>
                  <a:pt x="117279" y="63764"/>
                </a:lnTo>
                <a:lnTo>
                  <a:pt x="119177" y="62850"/>
                </a:lnTo>
                <a:lnTo>
                  <a:pt x="121960" y="59798"/>
                </a:lnTo>
                <a:lnTo>
                  <a:pt x="124744" y="56145"/>
                </a:lnTo>
                <a:lnTo>
                  <a:pt x="127780" y="52179"/>
                </a:lnTo>
                <a:lnTo>
                  <a:pt x="130563" y="46687"/>
                </a:lnTo>
                <a:lnTo>
                  <a:pt x="134232" y="39969"/>
                </a:lnTo>
                <a:lnTo>
                  <a:pt x="137016" y="32338"/>
                </a:lnTo>
                <a:lnTo>
                  <a:pt x="141064" y="24720"/>
                </a:lnTo>
                <a:lnTo>
                  <a:pt x="144733" y="18002"/>
                </a:lnTo>
                <a:lnTo>
                  <a:pt x="147517" y="12510"/>
                </a:lnTo>
                <a:lnTo>
                  <a:pt x="150553" y="8544"/>
                </a:lnTo>
                <a:lnTo>
                  <a:pt x="153336" y="4878"/>
                </a:lnTo>
                <a:lnTo>
                  <a:pt x="156120" y="2139"/>
                </a:lnTo>
                <a:lnTo>
                  <a:pt x="158017" y="913"/>
                </a:lnTo>
                <a:lnTo>
                  <a:pt x="161054" y="0"/>
                </a:lnTo>
                <a:lnTo>
                  <a:pt x="162951" y="913"/>
                </a:lnTo>
                <a:lnTo>
                  <a:pt x="165735" y="2139"/>
                </a:lnTo>
                <a:lnTo>
                  <a:pt x="167633" y="4878"/>
                </a:lnTo>
                <a:lnTo>
                  <a:pt x="170416" y="8544"/>
                </a:lnTo>
                <a:lnTo>
                  <a:pt x="173452" y="12510"/>
                </a:lnTo>
                <a:lnTo>
                  <a:pt x="176236" y="18002"/>
                </a:lnTo>
                <a:lnTo>
                  <a:pt x="179905" y="24720"/>
                </a:lnTo>
                <a:lnTo>
                  <a:pt x="183953" y="32338"/>
                </a:lnTo>
                <a:lnTo>
                  <a:pt x="186736" y="39969"/>
                </a:lnTo>
                <a:lnTo>
                  <a:pt x="190405" y="46687"/>
                </a:lnTo>
                <a:lnTo>
                  <a:pt x="193189" y="52179"/>
                </a:lnTo>
                <a:lnTo>
                  <a:pt x="196352" y="56145"/>
                </a:lnTo>
                <a:lnTo>
                  <a:pt x="199135" y="59798"/>
                </a:lnTo>
                <a:lnTo>
                  <a:pt x="201792" y="62850"/>
                </a:lnTo>
                <a:lnTo>
                  <a:pt x="203689" y="63764"/>
                </a:lnTo>
                <a:lnTo>
                  <a:pt x="206726" y="64689"/>
                </a:lnTo>
                <a:lnTo>
                  <a:pt x="208624" y="63764"/>
                </a:lnTo>
                <a:lnTo>
                  <a:pt x="211407" y="62850"/>
                </a:lnTo>
                <a:lnTo>
                  <a:pt x="213305" y="59798"/>
                </a:lnTo>
                <a:lnTo>
                  <a:pt x="216088" y="56145"/>
                </a:lnTo>
                <a:lnTo>
                  <a:pt x="219124" y="52179"/>
                </a:lnTo>
                <a:lnTo>
                  <a:pt x="221908" y="46687"/>
                </a:lnTo>
                <a:lnTo>
                  <a:pt x="225577" y="39969"/>
                </a:lnTo>
                <a:lnTo>
                  <a:pt x="229625" y="32338"/>
                </a:lnTo>
                <a:lnTo>
                  <a:pt x="232408" y="24720"/>
                </a:lnTo>
                <a:lnTo>
                  <a:pt x="236077" y="18002"/>
                </a:lnTo>
                <a:lnTo>
                  <a:pt x="238861" y="12510"/>
                </a:lnTo>
                <a:lnTo>
                  <a:pt x="242024" y="8544"/>
                </a:lnTo>
                <a:lnTo>
                  <a:pt x="244807" y="4878"/>
                </a:lnTo>
                <a:lnTo>
                  <a:pt x="247590" y="2139"/>
                </a:lnTo>
                <a:lnTo>
                  <a:pt x="249362" y="913"/>
                </a:lnTo>
                <a:lnTo>
                  <a:pt x="252524" y="0"/>
                </a:lnTo>
                <a:lnTo>
                  <a:pt x="254296" y="913"/>
                </a:lnTo>
                <a:lnTo>
                  <a:pt x="257079" y="2139"/>
                </a:lnTo>
                <a:lnTo>
                  <a:pt x="258977" y="4878"/>
                </a:lnTo>
                <a:lnTo>
                  <a:pt x="261760" y="8544"/>
                </a:lnTo>
                <a:lnTo>
                  <a:pt x="264796" y="12510"/>
                </a:lnTo>
                <a:lnTo>
                  <a:pt x="267580" y="18002"/>
                </a:lnTo>
                <a:lnTo>
                  <a:pt x="271249" y="24720"/>
                </a:lnTo>
                <a:lnTo>
                  <a:pt x="275297" y="32338"/>
                </a:lnTo>
              </a:path>
            </a:pathLst>
          </a:custGeom>
          <a:ln w="18934">
            <a:solidFill>
              <a:srgbClr val="000000"/>
            </a:solidFill>
          </a:ln>
        </p:spPr>
        <p:txBody>
          <a:bodyPr wrap="square" lIns="0" tIns="0" rIns="0" bIns="0" rtlCol="0"/>
          <a:lstStyle/>
          <a:p>
            <a:endParaRPr/>
          </a:p>
        </p:txBody>
      </p:sp>
      <p:sp>
        <p:nvSpPr>
          <p:cNvPr id="81" name="object 81"/>
          <p:cNvSpPr/>
          <p:nvPr/>
        </p:nvSpPr>
        <p:spPr>
          <a:xfrm>
            <a:off x="6301847" y="4213496"/>
            <a:ext cx="3810" cy="126364"/>
          </a:xfrm>
          <a:custGeom>
            <a:avLst/>
            <a:gdLst/>
            <a:ahLst/>
            <a:cxnLst/>
            <a:rect l="l" t="t" r="r" b="b"/>
            <a:pathLst>
              <a:path w="3810" h="126364">
                <a:moveTo>
                  <a:pt x="0" y="126014"/>
                </a:moveTo>
                <a:lnTo>
                  <a:pt x="3795" y="0"/>
                </a:lnTo>
              </a:path>
            </a:pathLst>
          </a:custGeom>
          <a:ln w="19136">
            <a:solidFill>
              <a:srgbClr val="000000"/>
            </a:solidFill>
          </a:ln>
        </p:spPr>
        <p:txBody>
          <a:bodyPr wrap="square" lIns="0" tIns="0" rIns="0" bIns="0" rtlCol="0"/>
          <a:lstStyle/>
          <a:p>
            <a:endParaRPr/>
          </a:p>
        </p:txBody>
      </p:sp>
      <p:sp>
        <p:nvSpPr>
          <p:cNvPr id="82" name="object 82"/>
          <p:cNvSpPr/>
          <p:nvPr/>
        </p:nvSpPr>
        <p:spPr>
          <a:xfrm>
            <a:off x="7037661" y="4203988"/>
            <a:ext cx="3810" cy="135890"/>
          </a:xfrm>
          <a:custGeom>
            <a:avLst/>
            <a:gdLst/>
            <a:ahLst/>
            <a:cxnLst/>
            <a:rect l="l" t="t" r="r" b="b"/>
            <a:pathLst>
              <a:path w="3809" h="135889">
                <a:moveTo>
                  <a:pt x="3795" y="135522"/>
                </a:moveTo>
                <a:lnTo>
                  <a:pt x="0" y="0"/>
                </a:lnTo>
              </a:path>
            </a:pathLst>
          </a:custGeom>
          <a:ln w="19136">
            <a:solidFill>
              <a:srgbClr val="000000"/>
            </a:solidFill>
          </a:ln>
        </p:spPr>
        <p:txBody>
          <a:bodyPr wrap="square" lIns="0" tIns="0" rIns="0" bIns="0" rtlCol="0"/>
          <a:lstStyle/>
          <a:p>
            <a:endParaRPr/>
          </a:p>
        </p:txBody>
      </p:sp>
      <p:sp>
        <p:nvSpPr>
          <p:cNvPr id="83" name="object 83"/>
          <p:cNvSpPr txBox="1"/>
          <p:nvPr/>
        </p:nvSpPr>
        <p:spPr>
          <a:xfrm>
            <a:off x="1380093" y="4282512"/>
            <a:ext cx="306705" cy="267970"/>
          </a:xfrm>
          <a:prstGeom prst="rect">
            <a:avLst/>
          </a:prstGeom>
        </p:spPr>
        <p:txBody>
          <a:bodyPr vert="horz" wrap="square" lIns="0" tIns="11430" rIns="0" bIns="0" rtlCol="0">
            <a:spAutoFit/>
          </a:bodyPr>
          <a:lstStyle/>
          <a:p>
            <a:pPr marL="12700">
              <a:lnSpc>
                <a:spcPct val="100000"/>
              </a:lnSpc>
              <a:spcBef>
                <a:spcPts val="90"/>
              </a:spcBef>
            </a:pPr>
            <a:r>
              <a:rPr sz="1600" spc="-25" dirty="0">
                <a:latin typeface="Times New Roman"/>
                <a:cs typeface="Times New Roman"/>
              </a:rPr>
              <a:t>CH</a:t>
            </a:r>
            <a:endParaRPr sz="1600">
              <a:latin typeface="Times New Roman"/>
              <a:cs typeface="Times New Roman"/>
            </a:endParaRPr>
          </a:p>
        </p:txBody>
      </p:sp>
      <p:sp>
        <p:nvSpPr>
          <p:cNvPr id="84" name="object 84"/>
          <p:cNvSpPr txBox="1"/>
          <p:nvPr/>
        </p:nvSpPr>
        <p:spPr>
          <a:xfrm>
            <a:off x="1656340" y="4379866"/>
            <a:ext cx="102870" cy="208279"/>
          </a:xfrm>
          <a:prstGeom prst="rect">
            <a:avLst/>
          </a:prstGeom>
        </p:spPr>
        <p:txBody>
          <a:bodyPr vert="horz" wrap="square" lIns="0" tIns="12065" rIns="0" bIns="0" rtlCol="0">
            <a:spAutoFit/>
          </a:bodyPr>
          <a:lstStyle/>
          <a:p>
            <a:pPr marL="12700">
              <a:lnSpc>
                <a:spcPct val="100000"/>
              </a:lnSpc>
              <a:spcBef>
                <a:spcPts val="95"/>
              </a:spcBef>
            </a:pPr>
            <a:r>
              <a:rPr sz="1200" spc="5" dirty="0">
                <a:latin typeface="Times New Roman"/>
                <a:cs typeface="Times New Roman"/>
              </a:rPr>
              <a:t>2</a:t>
            </a:r>
            <a:endParaRPr sz="1200">
              <a:latin typeface="Times New Roman"/>
              <a:cs typeface="Times New Roman"/>
            </a:endParaRPr>
          </a:p>
        </p:txBody>
      </p:sp>
      <p:sp>
        <p:nvSpPr>
          <p:cNvPr id="85" name="object 85"/>
          <p:cNvSpPr txBox="1"/>
          <p:nvPr/>
        </p:nvSpPr>
        <p:spPr>
          <a:xfrm>
            <a:off x="1864673" y="3845558"/>
            <a:ext cx="175895" cy="695960"/>
          </a:xfrm>
          <a:prstGeom prst="rect">
            <a:avLst/>
          </a:prstGeom>
        </p:spPr>
        <p:txBody>
          <a:bodyPr vert="horz" wrap="square" lIns="0" tIns="12700" rIns="0" bIns="0" rtlCol="0">
            <a:spAutoFit/>
          </a:bodyPr>
          <a:lstStyle/>
          <a:p>
            <a:pPr marL="26670" marR="5080" indent="-14604">
              <a:lnSpc>
                <a:spcPct val="137400"/>
              </a:lnSpc>
              <a:spcBef>
                <a:spcPts val="100"/>
              </a:spcBef>
            </a:pPr>
            <a:r>
              <a:rPr sz="1600" spc="-50" dirty="0">
                <a:latin typeface="Times New Roman"/>
                <a:cs typeface="Times New Roman"/>
              </a:rPr>
              <a:t>H C</a:t>
            </a:r>
            <a:endParaRPr sz="1600">
              <a:latin typeface="Times New Roman"/>
              <a:cs typeface="Times New Roman"/>
            </a:endParaRPr>
          </a:p>
        </p:txBody>
      </p:sp>
      <p:sp>
        <p:nvSpPr>
          <p:cNvPr id="86" name="object 86"/>
          <p:cNvSpPr/>
          <p:nvPr/>
        </p:nvSpPr>
        <p:spPr>
          <a:xfrm>
            <a:off x="1042476" y="4388938"/>
            <a:ext cx="317500" cy="66675"/>
          </a:xfrm>
          <a:custGeom>
            <a:avLst/>
            <a:gdLst/>
            <a:ahLst/>
            <a:cxnLst/>
            <a:rect l="l" t="t" r="r" b="b"/>
            <a:pathLst>
              <a:path w="317500" h="66675">
                <a:moveTo>
                  <a:pt x="0" y="31425"/>
                </a:moveTo>
                <a:lnTo>
                  <a:pt x="3086" y="39056"/>
                </a:lnTo>
                <a:lnTo>
                  <a:pt x="5865" y="45461"/>
                </a:lnTo>
                <a:lnTo>
                  <a:pt x="8642" y="51254"/>
                </a:lnTo>
                <a:lnTo>
                  <a:pt x="10494" y="55232"/>
                </a:lnTo>
                <a:lnTo>
                  <a:pt x="13272" y="58885"/>
                </a:lnTo>
                <a:lnTo>
                  <a:pt x="15432" y="61637"/>
                </a:lnTo>
                <a:lnTo>
                  <a:pt x="17284" y="62550"/>
                </a:lnTo>
                <a:lnTo>
                  <a:pt x="19136" y="63764"/>
                </a:lnTo>
                <a:lnTo>
                  <a:pt x="20988" y="62550"/>
                </a:lnTo>
                <a:lnTo>
                  <a:pt x="22844" y="61637"/>
                </a:lnTo>
                <a:lnTo>
                  <a:pt x="25931" y="58885"/>
                </a:lnTo>
                <a:lnTo>
                  <a:pt x="27779" y="56145"/>
                </a:lnTo>
                <a:lnTo>
                  <a:pt x="30562" y="51254"/>
                </a:lnTo>
                <a:lnTo>
                  <a:pt x="33333" y="45461"/>
                </a:lnTo>
                <a:lnTo>
                  <a:pt x="36116" y="39056"/>
                </a:lnTo>
                <a:lnTo>
                  <a:pt x="40126" y="31425"/>
                </a:lnTo>
                <a:lnTo>
                  <a:pt x="54321" y="4878"/>
                </a:lnTo>
                <a:lnTo>
                  <a:pt x="56169" y="1826"/>
                </a:lnTo>
                <a:lnTo>
                  <a:pt x="58028" y="0"/>
                </a:lnTo>
                <a:lnTo>
                  <a:pt x="60192" y="0"/>
                </a:lnTo>
                <a:lnTo>
                  <a:pt x="62039" y="913"/>
                </a:lnTo>
                <a:lnTo>
                  <a:pt x="64822" y="1826"/>
                </a:lnTo>
                <a:lnTo>
                  <a:pt x="66669" y="4878"/>
                </a:lnTo>
                <a:lnTo>
                  <a:pt x="68516" y="7631"/>
                </a:lnTo>
                <a:lnTo>
                  <a:pt x="71603" y="12510"/>
                </a:lnTo>
                <a:lnTo>
                  <a:pt x="73463" y="18002"/>
                </a:lnTo>
                <a:lnTo>
                  <a:pt x="76234" y="24707"/>
                </a:lnTo>
                <a:lnTo>
                  <a:pt x="79017" y="32338"/>
                </a:lnTo>
                <a:lnTo>
                  <a:pt x="83028" y="39969"/>
                </a:lnTo>
                <a:lnTo>
                  <a:pt x="84875" y="46687"/>
                </a:lnTo>
                <a:lnTo>
                  <a:pt x="87658" y="52179"/>
                </a:lnTo>
                <a:lnTo>
                  <a:pt x="90429" y="56145"/>
                </a:lnTo>
                <a:lnTo>
                  <a:pt x="92289" y="59798"/>
                </a:lnTo>
                <a:lnTo>
                  <a:pt x="94452" y="62550"/>
                </a:lnTo>
                <a:lnTo>
                  <a:pt x="96299" y="63764"/>
                </a:lnTo>
                <a:lnTo>
                  <a:pt x="98146" y="64689"/>
                </a:lnTo>
                <a:lnTo>
                  <a:pt x="100930" y="63764"/>
                </a:lnTo>
                <a:lnTo>
                  <a:pt x="102777" y="62550"/>
                </a:lnTo>
                <a:lnTo>
                  <a:pt x="104637" y="59798"/>
                </a:lnTo>
                <a:lnTo>
                  <a:pt x="107724" y="57058"/>
                </a:lnTo>
                <a:lnTo>
                  <a:pt x="109571" y="52179"/>
                </a:lnTo>
                <a:lnTo>
                  <a:pt x="112354" y="46687"/>
                </a:lnTo>
                <a:lnTo>
                  <a:pt x="115125" y="39969"/>
                </a:lnTo>
                <a:lnTo>
                  <a:pt x="119135" y="32338"/>
                </a:lnTo>
                <a:lnTo>
                  <a:pt x="122842" y="25633"/>
                </a:lnTo>
                <a:lnTo>
                  <a:pt x="125626" y="18915"/>
                </a:lnTo>
                <a:lnTo>
                  <a:pt x="128713" y="13423"/>
                </a:lnTo>
                <a:lnTo>
                  <a:pt x="130560" y="8544"/>
                </a:lnTo>
                <a:lnTo>
                  <a:pt x="133343" y="5792"/>
                </a:lnTo>
                <a:lnTo>
                  <a:pt x="135190" y="3052"/>
                </a:lnTo>
                <a:lnTo>
                  <a:pt x="137037" y="913"/>
                </a:lnTo>
                <a:lnTo>
                  <a:pt x="140124" y="913"/>
                </a:lnTo>
                <a:lnTo>
                  <a:pt x="141984" y="913"/>
                </a:lnTo>
                <a:lnTo>
                  <a:pt x="143831" y="3052"/>
                </a:lnTo>
                <a:lnTo>
                  <a:pt x="145678" y="5792"/>
                </a:lnTo>
                <a:lnTo>
                  <a:pt x="147538" y="8544"/>
                </a:lnTo>
                <a:lnTo>
                  <a:pt x="150625" y="13423"/>
                </a:lnTo>
                <a:lnTo>
                  <a:pt x="153396" y="18915"/>
                </a:lnTo>
                <a:lnTo>
                  <a:pt x="155256" y="25633"/>
                </a:lnTo>
                <a:lnTo>
                  <a:pt x="158950" y="33251"/>
                </a:lnTo>
                <a:lnTo>
                  <a:pt x="162037" y="40883"/>
                </a:lnTo>
                <a:lnTo>
                  <a:pt x="164820" y="47601"/>
                </a:lnTo>
                <a:lnTo>
                  <a:pt x="166667" y="53093"/>
                </a:lnTo>
                <a:lnTo>
                  <a:pt x="169451" y="57058"/>
                </a:lnTo>
                <a:lnTo>
                  <a:pt x="171298" y="60724"/>
                </a:lnTo>
                <a:lnTo>
                  <a:pt x="173461" y="63764"/>
                </a:lnTo>
                <a:lnTo>
                  <a:pt x="176244" y="64689"/>
                </a:lnTo>
                <a:lnTo>
                  <a:pt x="178092" y="65603"/>
                </a:lnTo>
                <a:lnTo>
                  <a:pt x="179939" y="64689"/>
                </a:lnTo>
                <a:lnTo>
                  <a:pt x="181798" y="63764"/>
                </a:lnTo>
                <a:lnTo>
                  <a:pt x="183646" y="60724"/>
                </a:lnTo>
                <a:lnTo>
                  <a:pt x="186733" y="57971"/>
                </a:lnTo>
                <a:lnTo>
                  <a:pt x="189516" y="53093"/>
                </a:lnTo>
                <a:lnTo>
                  <a:pt x="192287" y="47601"/>
                </a:lnTo>
                <a:lnTo>
                  <a:pt x="195070" y="40883"/>
                </a:lnTo>
                <a:lnTo>
                  <a:pt x="198157" y="33251"/>
                </a:lnTo>
                <a:lnTo>
                  <a:pt x="201851" y="25633"/>
                </a:lnTo>
                <a:lnTo>
                  <a:pt x="215135" y="3965"/>
                </a:lnTo>
                <a:lnTo>
                  <a:pt x="216982" y="1826"/>
                </a:lnTo>
                <a:lnTo>
                  <a:pt x="219146" y="1826"/>
                </a:lnTo>
                <a:lnTo>
                  <a:pt x="220993" y="1826"/>
                </a:lnTo>
                <a:lnTo>
                  <a:pt x="222840" y="3965"/>
                </a:lnTo>
                <a:lnTo>
                  <a:pt x="224700" y="6705"/>
                </a:lnTo>
                <a:lnTo>
                  <a:pt x="227471" y="9457"/>
                </a:lnTo>
                <a:lnTo>
                  <a:pt x="229634" y="14336"/>
                </a:lnTo>
                <a:lnTo>
                  <a:pt x="232417" y="20141"/>
                </a:lnTo>
                <a:lnTo>
                  <a:pt x="235188" y="26546"/>
                </a:lnTo>
                <a:lnTo>
                  <a:pt x="237971" y="34177"/>
                </a:lnTo>
                <a:lnTo>
                  <a:pt x="241058" y="41796"/>
                </a:lnTo>
                <a:lnTo>
                  <a:pt x="243829" y="48514"/>
                </a:lnTo>
                <a:lnTo>
                  <a:pt x="246612" y="53093"/>
                </a:lnTo>
                <a:lnTo>
                  <a:pt x="248459" y="57971"/>
                </a:lnTo>
                <a:lnTo>
                  <a:pt x="251243" y="61637"/>
                </a:lnTo>
                <a:lnTo>
                  <a:pt x="253406" y="64689"/>
                </a:lnTo>
                <a:lnTo>
                  <a:pt x="255253" y="65603"/>
                </a:lnTo>
                <a:lnTo>
                  <a:pt x="257100" y="66516"/>
                </a:lnTo>
                <a:lnTo>
                  <a:pt x="258960" y="65603"/>
                </a:lnTo>
                <a:lnTo>
                  <a:pt x="260807" y="64689"/>
                </a:lnTo>
                <a:lnTo>
                  <a:pt x="263894" y="61637"/>
                </a:lnTo>
                <a:lnTo>
                  <a:pt x="265741" y="57971"/>
                </a:lnTo>
                <a:lnTo>
                  <a:pt x="268525" y="54006"/>
                </a:lnTo>
                <a:lnTo>
                  <a:pt x="271308" y="48514"/>
                </a:lnTo>
                <a:lnTo>
                  <a:pt x="274079" y="41796"/>
                </a:lnTo>
                <a:lnTo>
                  <a:pt x="278089" y="34177"/>
                </a:lnTo>
                <a:lnTo>
                  <a:pt x="295991" y="3052"/>
                </a:lnTo>
                <a:lnTo>
                  <a:pt x="298155" y="3052"/>
                </a:lnTo>
                <a:lnTo>
                  <a:pt x="300002" y="3052"/>
                </a:lnTo>
                <a:lnTo>
                  <a:pt x="302785" y="4878"/>
                </a:lnTo>
                <a:lnTo>
                  <a:pt x="304632" y="7631"/>
                </a:lnTo>
                <a:lnTo>
                  <a:pt x="306492" y="10370"/>
                </a:lnTo>
                <a:lnTo>
                  <a:pt x="309579" y="15249"/>
                </a:lnTo>
                <a:lnTo>
                  <a:pt x="311426" y="21054"/>
                </a:lnTo>
                <a:lnTo>
                  <a:pt x="314210" y="27459"/>
                </a:lnTo>
                <a:lnTo>
                  <a:pt x="316980" y="35090"/>
                </a:lnTo>
              </a:path>
            </a:pathLst>
          </a:custGeom>
          <a:ln w="18931">
            <a:solidFill>
              <a:srgbClr val="000000"/>
            </a:solidFill>
          </a:ln>
        </p:spPr>
        <p:txBody>
          <a:bodyPr wrap="square" lIns="0" tIns="0" rIns="0" bIns="0" rtlCol="0"/>
          <a:lstStyle/>
          <a:p>
            <a:endParaRPr/>
          </a:p>
        </p:txBody>
      </p:sp>
      <p:sp>
        <p:nvSpPr>
          <p:cNvPr id="87" name="object 87"/>
          <p:cNvSpPr/>
          <p:nvPr/>
        </p:nvSpPr>
        <p:spPr>
          <a:xfrm>
            <a:off x="1768734" y="4414571"/>
            <a:ext cx="89535" cy="4445"/>
          </a:xfrm>
          <a:custGeom>
            <a:avLst/>
            <a:gdLst/>
            <a:ahLst/>
            <a:cxnLst/>
            <a:rect l="l" t="t" r="r" b="b"/>
            <a:pathLst>
              <a:path w="89535" h="4445">
                <a:moveTo>
                  <a:pt x="0" y="3965"/>
                </a:moveTo>
                <a:lnTo>
                  <a:pt x="89509" y="0"/>
                </a:lnTo>
              </a:path>
            </a:pathLst>
          </a:custGeom>
          <a:ln w="18923">
            <a:solidFill>
              <a:srgbClr val="000000"/>
            </a:solidFill>
          </a:ln>
        </p:spPr>
        <p:txBody>
          <a:bodyPr wrap="square" lIns="0" tIns="0" rIns="0" bIns="0" rtlCol="0"/>
          <a:lstStyle/>
          <a:p>
            <a:endParaRPr/>
          </a:p>
        </p:txBody>
      </p:sp>
      <p:sp>
        <p:nvSpPr>
          <p:cNvPr id="88" name="object 88"/>
          <p:cNvSpPr/>
          <p:nvPr/>
        </p:nvSpPr>
        <p:spPr>
          <a:xfrm>
            <a:off x="1950524" y="4175340"/>
            <a:ext cx="4445" cy="126364"/>
          </a:xfrm>
          <a:custGeom>
            <a:avLst/>
            <a:gdLst/>
            <a:ahLst/>
            <a:cxnLst/>
            <a:rect l="l" t="t" r="r" b="b"/>
            <a:pathLst>
              <a:path w="4444" h="126364">
                <a:moveTo>
                  <a:pt x="4010" y="126327"/>
                </a:moveTo>
                <a:lnTo>
                  <a:pt x="0" y="0"/>
                </a:lnTo>
              </a:path>
            </a:pathLst>
          </a:custGeom>
          <a:ln w="19136">
            <a:solidFill>
              <a:srgbClr val="000000"/>
            </a:solidFill>
          </a:ln>
        </p:spPr>
        <p:txBody>
          <a:bodyPr wrap="square" lIns="0" tIns="0" rIns="0" bIns="0" rtlCol="0"/>
          <a:lstStyle/>
          <a:p>
            <a:endParaRPr/>
          </a:p>
        </p:txBody>
      </p:sp>
      <p:grpSp>
        <p:nvGrpSpPr>
          <p:cNvPr id="89" name="object 89"/>
          <p:cNvGrpSpPr/>
          <p:nvPr/>
        </p:nvGrpSpPr>
        <p:grpSpPr>
          <a:xfrm>
            <a:off x="2199051" y="4329996"/>
            <a:ext cx="54610" cy="53340"/>
            <a:chOff x="2199051" y="4329996"/>
            <a:chExt cx="54610" cy="53340"/>
          </a:xfrm>
        </p:grpSpPr>
        <p:sp>
          <p:nvSpPr>
            <p:cNvPr id="90" name="object 90"/>
            <p:cNvSpPr/>
            <p:nvPr/>
          </p:nvSpPr>
          <p:spPr>
            <a:xfrm>
              <a:off x="2208565" y="4339510"/>
              <a:ext cx="35560" cy="34290"/>
            </a:xfrm>
            <a:custGeom>
              <a:avLst/>
              <a:gdLst/>
              <a:ahLst/>
              <a:cxnLst/>
              <a:rect l="l" t="t" r="r" b="b"/>
              <a:pathLst>
                <a:path w="35560" h="34289">
                  <a:moveTo>
                    <a:pt x="26821" y="0"/>
                  </a:moveTo>
                  <a:lnTo>
                    <a:pt x="7717" y="0"/>
                  </a:lnTo>
                  <a:lnTo>
                    <a:pt x="0" y="7618"/>
                  </a:lnTo>
                  <a:lnTo>
                    <a:pt x="0" y="17088"/>
                  </a:lnTo>
                  <a:lnTo>
                    <a:pt x="0" y="26846"/>
                  </a:lnTo>
                  <a:lnTo>
                    <a:pt x="7717" y="34165"/>
                  </a:lnTo>
                  <a:lnTo>
                    <a:pt x="26821" y="34165"/>
                  </a:lnTo>
                  <a:lnTo>
                    <a:pt x="35171" y="26846"/>
                  </a:lnTo>
                  <a:lnTo>
                    <a:pt x="35171" y="7618"/>
                  </a:lnTo>
                  <a:lnTo>
                    <a:pt x="26821" y="0"/>
                  </a:lnTo>
                  <a:close/>
                </a:path>
              </a:pathLst>
            </a:custGeom>
            <a:solidFill>
              <a:srgbClr val="000000"/>
            </a:solidFill>
          </p:spPr>
          <p:txBody>
            <a:bodyPr wrap="square" lIns="0" tIns="0" rIns="0" bIns="0" rtlCol="0"/>
            <a:lstStyle/>
            <a:p>
              <a:endParaRPr/>
            </a:p>
          </p:txBody>
        </p:sp>
        <p:sp>
          <p:nvSpPr>
            <p:cNvPr id="91" name="object 91"/>
            <p:cNvSpPr/>
            <p:nvPr/>
          </p:nvSpPr>
          <p:spPr>
            <a:xfrm>
              <a:off x="2208565" y="4339510"/>
              <a:ext cx="35560" cy="34290"/>
            </a:xfrm>
            <a:custGeom>
              <a:avLst/>
              <a:gdLst/>
              <a:ahLst/>
              <a:cxnLst/>
              <a:rect l="l" t="t" r="r" b="b"/>
              <a:pathLst>
                <a:path w="35560" h="34289">
                  <a:moveTo>
                    <a:pt x="0" y="17088"/>
                  </a:moveTo>
                  <a:lnTo>
                    <a:pt x="0" y="26846"/>
                  </a:lnTo>
                  <a:lnTo>
                    <a:pt x="7717" y="34165"/>
                  </a:lnTo>
                  <a:lnTo>
                    <a:pt x="17332" y="34165"/>
                  </a:lnTo>
                  <a:lnTo>
                    <a:pt x="26821" y="34165"/>
                  </a:lnTo>
                  <a:lnTo>
                    <a:pt x="35171" y="26846"/>
                  </a:lnTo>
                  <a:lnTo>
                    <a:pt x="35171" y="17088"/>
                  </a:lnTo>
                  <a:lnTo>
                    <a:pt x="35171" y="7618"/>
                  </a:lnTo>
                  <a:lnTo>
                    <a:pt x="26821" y="0"/>
                  </a:lnTo>
                  <a:lnTo>
                    <a:pt x="17332" y="0"/>
                  </a:lnTo>
                  <a:lnTo>
                    <a:pt x="7717" y="0"/>
                  </a:lnTo>
                  <a:lnTo>
                    <a:pt x="0" y="7618"/>
                  </a:lnTo>
                  <a:lnTo>
                    <a:pt x="0" y="17088"/>
                  </a:lnTo>
                  <a:close/>
                </a:path>
              </a:pathLst>
            </a:custGeom>
            <a:ln w="19026">
              <a:solidFill>
                <a:srgbClr val="000000"/>
              </a:solidFill>
            </a:ln>
          </p:spPr>
          <p:txBody>
            <a:bodyPr wrap="square" lIns="0" tIns="0" rIns="0" bIns="0" rtlCol="0"/>
            <a:lstStyle/>
            <a:p>
              <a:endParaRPr/>
            </a:p>
          </p:txBody>
        </p:sp>
      </p:grpSp>
      <p:sp>
        <p:nvSpPr>
          <p:cNvPr id="92" name="object 92"/>
          <p:cNvSpPr txBox="1"/>
          <p:nvPr/>
        </p:nvSpPr>
        <p:spPr>
          <a:xfrm>
            <a:off x="2543403" y="4263597"/>
            <a:ext cx="140970" cy="267970"/>
          </a:xfrm>
          <a:prstGeom prst="rect">
            <a:avLst/>
          </a:prstGeom>
        </p:spPr>
        <p:txBody>
          <a:bodyPr vert="horz" wrap="square" lIns="0" tIns="11430" rIns="0" bIns="0" rtlCol="0">
            <a:spAutoFit/>
          </a:bodyPr>
          <a:lstStyle/>
          <a:p>
            <a:pPr marL="12700">
              <a:lnSpc>
                <a:spcPct val="100000"/>
              </a:lnSpc>
              <a:spcBef>
                <a:spcPts val="90"/>
              </a:spcBef>
            </a:pPr>
            <a:r>
              <a:rPr sz="1600" spc="5" dirty="0">
                <a:latin typeface="Times New Roman"/>
                <a:cs typeface="Times New Roman"/>
              </a:rPr>
              <a:t>+</a:t>
            </a:r>
            <a:endParaRPr sz="1600">
              <a:latin typeface="Times New Roman"/>
              <a:cs typeface="Times New Roman"/>
            </a:endParaRPr>
          </a:p>
        </p:txBody>
      </p:sp>
      <p:sp>
        <p:nvSpPr>
          <p:cNvPr id="93" name="object 93"/>
          <p:cNvSpPr/>
          <p:nvPr/>
        </p:nvSpPr>
        <p:spPr>
          <a:xfrm>
            <a:off x="1704224" y="4515253"/>
            <a:ext cx="533400" cy="924560"/>
          </a:xfrm>
          <a:custGeom>
            <a:avLst/>
            <a:gdLst/>
            <a:ahLst/>
            <a:cxnLst/>
            <a:rect l="l" t="t" r="r" b="b"/>
            <a:pathLst>
              <a:path w="533400" h="924560">
                <a:moveTo>
                  <a:pt x="267289" y="0"/>
                </a:moveTo>
                <a:lnTo>
                  <a:pt x="266365" y="308487"/>
                </a:lnTo>
              </a:path>
              <a:path w="533400" h="924560">
                <a:moveTo>
                  <a:pt x="533060" y="461961"/>
                </a:moveTo>
                <a:lnTo>
                  <a:pt x="266365" y="308487"/>
                </a:lnTo>
              </a:path>
              <a:path w="533400" h="924560">
                <a:moveTo>
                  <a:pt x="533060" y="769536"/>
                </a:moveTo>
                <a:lnTo>
                  <a:pt x="533060" y="461961"/>
                </a:lnTo>
              </a:path>
              <a:path w="533400" h="924560">
                <a:moveTo>
                  <a:pt x="266365" y="924230"/>
                </a:moveTo>
                <a:lnTo>
                  <a:pt x="533060" y="769536"/>
                </a:lnTo>
              </a:path>
              <a:path w="533400" h="924560">
                <a:moveTo>
                  <a:pt x="0" y="769536"/>
                </a:moveTo>
                <a:lnTo>
                  <a:pt x="266365" y="924230"/>
                </a:lnTo>
              </a:path>
              <a:path w="533400" h="924560">
                <a:moveTo>
                  <a:pt x="0" y="461961"/>
                </a:moveTo>
                <a:lnTo>
                  <a:pt x="0" y="769536"/>
                </a:lnTo>
              </a:path>
              <a:path w="533400" h="924560">
                <a:moveTo>
                  <a:pt x="266365" y="308487"/>
                </a:moveTo>
                <a:lnTo>
                  <a:pt x="0" y="461961"/>
                </a:lnTo>
              </a:path>
              <a:path w="533400" h="924560">
                <a:moveTo>
                  <a:pt x="79945" y="609031"/>
                </a:moveTo>
                <a:lnTo>
                  <a:pt x="86393" y="656650"/>
                </a:lnTo>
                <a:lnTo>
                  <a:pt x="104577" y="699488"/>
                </a:lnTo>
                <a:lnTo>
                  <a:pt x="132759" y="735816"/>
                </a:lnTo>
                <a:lnTo>
                  <a:pt x="169197" y="763905"/>
                </a:lnTo>
                <a:lnTo>
                  <a:pt x="212153" y="782027"/>
                </a:lnTo>
                <a:lnTo>
                  <a:pt x="259888" y="788451"/>
                </a:lnTo>
                <a:lnTo>
                  <a:pt x="307901" y="782027"/>
                </a:lnTo>
                <a:lnTo>
                  <a:pt x="351087" y="763905"/>
                </a:lnTo>
                <a:lnTo>
                  <a:pt x="387706" y="735816"/>
                </a:lnTo>
                <a:lnTo>
                  <a:pt x="416017" y="699488"/>
                </a:lnTo>
                <a:lnTo>
                  <a:pt x="434280" y="656650"/>
                </a:lnTo>
                <a:lnTo>
                  <a:pt x="440754" y="609031"/>
                </a:lnTo>
                <a:lnTo>
                  <a:pt x="434280" y="561543"/>
                </a:lnTo>
                <a:lnTo>
                  <a:pt x="416017" y="518793"/>
                </a:lnTo>
                <a:lnTo>
                  <a:pt x="387706" y="482519"/>
                </a:lnTo>
                <a:lnTo>
                  <a:pt x="351087" y="454457"/>
                </a:lnTo>
                <a:lnTo>
                  <a:pt x="307901" y="436346"/>
                </a:lnTo>
                <a:lnTo>
                  <a:pt x="259888" y="429923"/>
                </a:lnTo>
                <a:lnTo>
                  <a:pt x="212153" y="436346"/>
                </a:lnTo>
                <a:lnTo>
                  <a:pt x="169197" y="454457"/>
                </a:lnTo>
                <a:lnTo>
                  <a:pt x="132759" y="482519"/>
                </a:lnTo>
                <a:lnTo>
                  <a:pt x="104577" y="518793"/>
                </a:lnTo>
                <a:lnTo>
                  <a:pt x="86393" y="561543"/>
                </a:lnTo>
                <a:lnTo>
                  <a:pt x="79945" y="609031"/>
                </a:lnTo>
                <a:close/>
              </a:path>
            </a:pathLst>
          </a:custGeom>
          <a:ln w="19029">
            <a:solidFill>
              <a:srgbClr val="000000"/>
            </a:solidFill>
          </a:ln>
        </p:spPr>
        <p:txBody>
          <a:bodyPr wrap="square" lIns="0" tIns="0" rIns="0" bIns="0" rtlCol="0"/>
          <a:lstStyle/>
          <a:p>
            <a:endParaRPr/>
          </a:p>
        </p:txBody>
      </p:sp>
      <p:sp>
        <p:nvSpPr>
          <p:cNvPr id="94" name="object 94"/>
          <p:cNvSpPr/>
          <p:nvPr/>
        </p:nvSpPr>
        <p:spPr>
          <a:xfrm>
            <a:off x="3512560" y="4477122"/>
            <a:ext cx="533400" cy="924560"/>
          </a:xfrm>
          <a:custGeom>
            <a:avLst/>
            <a:gdLst/>
            <a:ahLst/>
            <a:cxnLst/>
            <a:rect l="l" t="t" r="r" b="b"/>
            <a:pathLst>
              <a:path w="533400" h="924560">
                <a:moveTo>
                  <a:pt x="267706" y="0"/>
                </a:moveTo>
                <a:lnTo>
                  <a:pt x="266694" y="308475"/>
                </a:lnTo>
              </a:path>
              <a:path w="533400" h="924560">
                <a:moveTo>
                  <a:pt x="533389" y="462262"/>
                </a:moveTo>
                <a:lnTo>
                  <a:pt x="266694" y="308475"/>
                </a:lnTo>
              </a:path>
              <a:path w="533400" h="924560">
                <a:moveTo>
                  <a:pt x="533389" y="769824"/>
                </a:moveTo>
                <a:lnTo>
                  <a:pt x="533389" y="462262"/>
                </a:lnTo>
              </a:path>
              <a:path w="533400" h="924560">
                <a:moveTo>
                  <a:pt x="266694" y="924224"/>
                </a:moveTo>
                <a:lnTo>
                  <a:pt x="533389" y="769824"/>
                </a:lnTo>
              </a:path>
              <a:path w="533400" h="924560">
                <a:moveTo>
                  <a:pt x="0" y="769824"/>
                </a:moveTo>
                <a:lnTo>
                  <a:pt x="266694" y="924224"/>
                </a:lnTo>
              </a:path>
              <a:path w="533400" h="924560">
                <a:moveTo>
                  <a:pt x="0" y="462262"/>
                </a:moveTo>
                <a:lnTo>
                  <a:pt x="0" y="769824"/>
                </a:lnTo>
              </a:path>
              <a:path w="533400" h="924560">
                <a:moveTo>
                  <a:pt x="266694" y="308475"/>
                </a:moveTo>
                <a:lnTo>
                  <a:pt x="0" y="462262"/>
                </a:lnTo>
              </a:path>
              <a:path w="533400" h="924560">
                <a:moveTo>
                  <a:pt x="80337" y="609331"/>
                </a:moveTo>
                <a:lnTo>
                  <a:pt x="86783" y="656841"/>
                </a:lnTo>
                <a:lnTo>
                  <a:pt x="104956" y="699646"/>
                </a:lnTo>
                <a:lnTo>
                  <a:pt x="133110" y="735993"/>
                </a:lnTo>
                <a:lnTo>
                  <a:pt x="169497" y="764127"/>
                </a:lnTo>
                <a:lnTo>
                  <a:pt x="212373" y="782293"/>
                </a:lnTo>
                <a:lnTo>
                  <a:pt x="259989" y="788739"/>
                </a:lnTo>
                <a:lnTo>
                  <a:pt x="308085" y="782293"/>
                </a:lnTo>
                <a:lnTo>
                  <a:pt x="351281" y="764127"/>
                </a:lnTo>
                <a:lnTo>
                  <a:pt x="387864" y="735993"/>
                </a:lnTo>
                <a:lnTo>
                  <a:pt x="416118" y="699646"/>
                </a:lnTo>
                <a:lnTo>
                  <a:pt x="434328" y="656841"/>
                </a:lnTo>
                <a:lnTo>
                  <a:pt x="440779" y="609331"/>
                </a:lnTo>
                <a:lnTo>
                  <a:pt x="434328" y="561821"/>
                </a:lnTo>
                <a:lnTo>
                  <a:pt x="416118" y="519016"/>
                </a:lnTo>
                <a:lnTo>
                  <a:pt x="387864" y="482669"/>
                </a:lnTo>
                <a:lnTo>
                  <a:pt x="351281" y="454535"/>
                </a:lnTo>
                <a:lnTo>
                  <a:pt x="308085" y="436368"/>
                </a:lnTo>
                <a:lnTo>
                  <a:pt x="259989" y="429923"/>
                </a:lnTo>
                <a:lnTo>
                  <a:pt x="212373" y="436368"/>
                </a:lnTo>
                <a:lnTo>
                  <a:pt x="169497" y="454535"/>
                </a:lnTo>
                <a:lnTo>
                  <a:pt x="133110" y="482669"/>
                </a:lnTo>
                <a:lnTo>
                  <a:pt x="104956" y="519016"/>
                </a:lnTo>
                <a:lnTo>
                  <a:pt x="86783" y="561821"/>
                </a:lnTo>
                <a:lnTo>
                  <a:pt x="80337" y="609331"/>
                </a:lnTo>
                <a:close/>
              </a:path>
            </a:pathLst>
          </a:custGeom>
          <a:ln w="19029">
            <a:solidFill>
              <a:srgbClr val="000000"/>
            </a:solidFill>
          </a:ln>
        </p:spPr>
        <p:txBody>
          <a:bodyPr wrap="square" lIns="0" tIns="0" rIns="0" bIns="0" rtlCol="0"/>
          <a:lstStyle/>
          <a:p>
            <a:endParaRPr/>
          </a:p>
        </p:txBody>
      </p:sp>
      <p:sp>
        <p:nvSpPr>
          <p:cNvPr id="95" name="object 95"/>
          <p:cNvSpPr/>
          <p:nvPr/>
        </p:nvSpPr>
        <p:spPr>
          <a:xfrm>
            <a:off x="6035153" y="4562554"/>
            <a:ext cx="533400" cy="924560"/>
          </a:xfrm>
          <a:custGeom>
            <a:avLst/>
            <a:gdLst/>
            <a:ahLst/>
            <a:cxnLst/>
            <a:rect l="l" t="t" r="r" b="b"/>
            <a:pathLst>
              <a:path w="533400" h="924560">
                <a:moveTo>
                  <a:pt x="267706" y="0"/>
                </a:moveTo>
                <a:lnTo>
                  <a:pt x="266694" y="308475"/>
                </a:lnTo>
              </a:path>
              <a:path w="533400" h="924560">
                <a:moveTo>
                  <a:pt x="533136" y="462262"/>
                </a:moveTo>
                <a:lnTo>
                  <a:pt x="266694" y="308475"/>
                </a:lnTo>
              </a:path>
              <a:path w="533400" h="924560">
                <a:moveTo>
                  <a:pt x="533136" y="769523"/>
                </a:moveTo>
                <a:lnTo>
                  <a:pt x="533136" y="462262"/>
                </a:lnTo>
              </a:path>
              <a:path w="533400" h="924560">
                <a:moveTo>
                  <a:pt x="266694" y="924224"/>
                </a:moveTo>
                <a:lnTo>
                  <a:pt x="533136" y="769523"/>
                </a:lnTo>
              </a:path>
              <a:path w="533400" h="924560">
                <a:moveTo>
                  <a:pt x="0" y="769523"/>
                </a:moveTo>
                <a:lnTo>
                  <a:pt x="266694" y="924224"/>
                </a:lnTo>
              </a:path>
              <a:path w="533400" h="924560">
                <a:moveTo>
                  <a:pt x="0" y="462262"/>
                </a:moveTo>
                <a:lnTo>
                  <a:pt x="0" y="769523"/>
                </a:lnTo>
              </a:path>
              <a:path w="533400" h="924560">
                <a:moveTo>
                  <a:pt x="266694" y="308475"/>
                </a:moveTo>
                <a:lnTo>
                  <a:pt x="0" y="462262"/>
                </a:lnTo>
              </a:path>
              <a:path w="533400" h="924560">
                <a:moveTo>
                  <a:pt x="79957" y="609331"/>
                </a:moveTo>
                <a:lnTo>
                  <a:pt x="86431" y="657227"/>
                </a:lnTo>
                <a:lnTo>
                  <a:pt x="104675" y="700292"/>
                </a:lnTo>
                <a:lnTo>
                  <a:pt x="132920" y="736798"/>
                </a:lnTo>
                <a:lnTo>
                  <a:pt x="169399" y="765015"/>
                </a:lnTo>
                <a:lnTo>
                  <a:pt x="212345" y="783214"/>
                </a:lnTo>
                <a:lnTo>
                  <a:pt x="259989" y="789665"/>
                </a:lnTo>
                <a:lnTo>
                  <a:pt x="307712" y="783214"/>
                </a:lnTo>
                <a:lnTo>
                  <a:pt x="350658" y="765015"/>
                </a:lnTo>
                <a:lnTo>
                  <a:pt x="387089" y="736798"/>
                </a:lnTo>
                <a:lnTo>
                  <a:pt x="415266" y="700292"/>
                </a:lnTo>
                <a:lnTo>
                  <a:pt x="433447" y="657227"/>
                </a:lnTo>
                <a:lnTo>
                  <a:pt x="439894" y="609331"/>
                </a:lnTo>
                <a:lnTo>
                  <a:pt x="433447" y="561717"/>
                </a:lnTo>
                <a:lnTo>
                  <a:pt x="415266" y="518882"/>
                </a:lnTo>
                <a:lnTo>
                  <a:pt x="387089" y="482556"/>
                </a:lnTo>
                <a:lnTo>
                  <a:pt x="350658" y="454468"/>
                </a:lnTo>
                <a:lnTo>
                  <a:pt x="307712" y="436348"/>
                </a:lnTo>
                <a:lnTo>
                  <a:pt x="259989" y="429923"/>
                </a:lnTo>
                <a:lnTo>
                  <a:pt x="212345" y="436348"/>
                </a:lnTo>
                <a:lnTo>
                  <a:pt x="169399" y="454468"/>
                </a:lnTo>
                <a:lnTo>
                  <a:pt x="132920" y="482556"/>
                </a:lnTo>
                <a:lnTo>
                  <a:pt x="104675" y="518882"/>
                </a:lnTo>
                <a:lnTo>
                  <a:pt x="86431" y="561717"/>
                </a:lnTo>
                <a:lnTo>
                  <a:pt x="79957" y="609331"/>
                </a:lnTo>
                <a:close/>
              </a:path>
            </a:pathLst>
          </a:custGeom>
          <a:ln w="19029">
            <a:solidFill>
              <a:srgbClr val="000000"/>
            </a:solidFill>
          </a:ln>
        </p:spPr>
        <p:txBody>
          <a:bodyPr wrap="square" lIns="0" tIns="0" rIns="0" bIns="0" rtlCol="0"/>
          <a:lstStyle/>
          <a:p>
            <a:endParaRPr/>
          </a:p>
        </p:txBody>
      </p:sp>
      <p:sp>
        <p:nvSpPr>
          <p:cNvPr id="96" name="object 96"/>
          <p:cNvSpPr/>
          <p:nvPr/>
        </p:nvSpPr>
        <p:spPr>
          <a:xfrm>
            <a:off x="6777799" y="4562554"/>
            <a:ext cx="533400" cy="924560"/>
          </a:xfrm>
          <a:custGeom>
            <a:avLst/>
            <a:gdLst/>
            <a:ahLst/>
            <a:cxnLst/>
            <a:rect l="l" t="t" r="r" b="b"/>
            <a:pathLst>
              <a:path w="533400" h="924560">
                <a:moveTo>
                  <a:pt x="267580" y="0"/>
                </a:moveTo>
                <a:lnTo>
                  <a:pt x="266441" y="308475"/>
                </a:lnTo>
              </a:path>
              <a:path w="533400" h="924560">
                <a:moveTo>
                  <a:pt x="533009" y="462262"/>
                </a:moveTo>
                <a:lnTo>
                  <a:pt x="266441" y="308475"/>
                </a:lnTo>
              </a:path>
              <a:path w="533400" h="924560">
                <a:moveTo>
                  <a:pt x="533009" y="769523"/>
                </a:moveTo>
                <a:lnTo>
                  <a:pt x="533009" y="462262"/>
                </a:lnTo>
              </a:path>
              <a:path w="533400" h="924560">
                <a:moveTo>
                  <a:pt x="266441" y="924224"/>
                </a:moveTo>
                <a:lnTo>
                  <a:pt x="533009" y="769523"/>
                </a:lnTo>
              </a:path>
              <a:path w="533400" h="924560">
                <a:moveTo>
                  <a:pt x="0" y="769523"/>
                </a:moveTo>
                <a:lnTo>
                  <a:pt x="266441" y="924224"/>
                </a:lnTo>
              </a:path>
              <a:path w="533400" h="924560">
                <a:moveTo>
                  <a:pt x="0" y="462262"/>
                </a:moveTo>
                <a:lnTo>
                  <a:pt x="0" y="769523"/>
                </a:lnTo>
              </a:path>
              <a:path w="533400" h="924560">
                <a:moveTo>
                  <a:pt x="266441" y="308475"/>
                </a:moveTo>
                <a:lnTo>
                  <a:pt x="0" y="462262"/>
                </a:lnTo>
              </a:path>
              <a:path w="533400" h="924560">
                <a:moveTo>
                  <a:pt x="79957" y="609331"/>
                </a:moveTo>
                <a:lnTo>
                  <a:pt x="86404" y="657227"/>
                </a:lnTo>
                <a:lnTo>
                  <a:pt x="104586" y="700292"/>
                </a:lnTo>
                <a:lnTo>
                  <a:pt x="132762" y="736798"/>
                </a:lnTo>
                <a:lnTo>
                  <a:pt x="169193" y="765015"/>
                </a:lnTo>
                <a:lnTo>
                  <a:pt x="212140" y="783214"/>
                </a:lnTo>
                <a:lnTo>
                  <a:pt x="259862" y="789665"/>
                </a:lnTo>
                <a:lnTo>
                  <a:pt x="308011" y="783214"/>
                </a:lnTo>
                <a:lnTo>
                  <a:pt x="351244" y="765015"/>
                </a:lnTo>
                <a:lnTo>
                  <a:pt x="387849" y="736798"/>
                </a:lnTo>
                <a:lnTo>
                  <a:pt x="416114" y="700292"/>
                </a:lnTo>
                <a:lnTo>
                  <a:pt x="434328" y="657227"/>
                </a:lnTo>
                <a:lnTo>
                  <a:pt x="440779" y="609331"/>
                </a:lnTo>
                <a:lnTo>
                  <a:pt x="434328" y="561717"/>
                </a:lnTo>
                <a:lnTo>
                  <a:pt x="416114" y="518882"/>
                </a:lnTo>
                <a:lnTo>
                  <a:pt x="387849" y="482556"/>
                </a:lnTo>
                <a:lnTo>
                  <a:pt x="351244" y="454468"/>
                </a:lnTo>
                <a:lnTo>
                  <a:pt x="308011" y="436348"/>
                </a:lnTo>
                <a:lnTo>
                  <a:pt x="259862" y="429923"/>
                </a:lnTo>
                <a:lnTo>
                  <a:pt x="212140" y="436348"/>
                </a:lnTo>
                <a:lnTo>
                  <a:pt x="169193" y="454468"/>
                </a:lnTo>
                <a:lnTo>
                  <a:pt x="132762" y="482556"/>
                </a:lnTo>
                <a:lnTo>
                  <a:pt x="104586" y="518882"/>
                </a:lnTo>
                <a:lnTo>
                  <a:pt x="86404" y="561717"/>
                </a:lnTo>
                <a:lnTo>
                  <a:pt x="79957" y="609331"/>
                </a:lnTo>
                <a:close/>
              </a:path>
            </a:pathLst>
          </a:custGeom>
          <a:ln w="19029">
            <a:solidFill>
              <a:srgbClr val="000000"/>
            </a:solidFill>
          </a:ln>
        </p:spPr>
        <p:txBody>
          <a:bodyPr wrap="square" lIns="0" tIns="0" rIns="0" bIns="0" rtlCol="0"/>
          <a:lstStyle/>
          <a:p>
            <a:endParaRPr/>
          </a:p>
        </p:txBody>
      </p:sp>
      <p:sp>
        <p:nvSpPr>
          <p:cNvPr id="97" name="object 97"/>
          <p:cNvSpPr txBox="1">
            <a:spLocks noGrp="1"/>
          </p:cNvSpPr>
          <p:nvPr>
            <p:ph type="title"/>
          </p:nvPr>
        </p:nvSpPr>
        <p:spPr>
          <a:xfrm>
            <a:off x="734071" y="712748"/>
            <a:ext cx="2612994" cy="704680"/>
          </a:xfrm>
          <a:prstGeom prst="rect">
            <a:avLst/>
          </a:prstGeom>
        </p:spPr>
        <p:txBody>
          <a:bodyPr vert="horz" wrap="square" lIns="0" tIns="12065" rIns="0" bIns="0" rtlCol="0">
            <a:spAutoFit/>
          </a:bodyPr>
          <a:lstStyle/>
          <a:p>
            <a:pPr marL="12700">
              <a:lnSpc>
                <a:spcPts val="3320"/>
              </a:lnSpc>
              <a:spcBef>
                <a:spcPts val="95"/>
              </a:spcBef>
            </a:pPr>
            <a:r>
              <a:rPr spc="-25" dirty="0">
                <a:latin typeface="Calibri"/>
                <a:cs typeface="Calibri"/>
              </a:rPr>
              <a:t>Terminazione</a:t>
            </a:r>
          </a:p>
          <a:p>
            <a:pPr marL="34925">
              <a:lnSpc>
                <a:spcPts val="2120"/>
              </a:lnSpc>
            </a:pPr>
            <a:r>
              <a:rPr sz="2400" dirty="0">
                <a:solidFill>
                  <a:srgbClr val="1F487C"/>
                </a:solidFill>
                <a:latin typeface="Calibri"/>
                <a:cs typeface="Calibri"/>
              </a:rPr>
              <a:t>per</a:t>
            </a:r>
            <a:r>
              <a:rPr sz="2400" spc="-5" dirty="0">
                <a:solidFill>
                  <a:srgbClr val="1F487C"/>
                </a:solidFill>
                <a:latin typeface="Calibri"/>
                <a:cs typeface="Calibri"/>
              </a:rPr>
              <a:t> </a:t>
            </a:r>
            <a:r>
              <a:rPr sz="2400" spc="-10" dirty="0">
                <a:solidFill>
                  <a:srgbClr val="1F487C"/>
                </a:solidFill>
                <a:latin typeface="Calibri"/>
                <a:cs typeface="Calibri"/>
              </a:rPr>
              <a:t>Accoppiamento</a:t>
            </a:r>
            <a:endParaRPr sz="2400" dirty="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27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67</a:t>
            </a:r>
            <a:endParaRPr sz="1200">
              <a:latin typeface="Calibri"/>
              <a:cs typeface="Calibri"/>
            </a:endParaRPr>
          </a:p>
        </p:txBody>
      </p:sp>
      <p:sp>
        <p:nvSpPr>
          <p:cNvPr id="4" name="object 4"/>
          <p:cNvSpPr txBox="1"/>
          <p:nvPr/>
        </p:nvSpPr>
        <p:spPr>
          <a:xfrm>
            <a:off x="2285491" y="2970241"/>
            <a:ext cx="1397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a:t>
            </a:r>
            <a:endParaRPr sz="1600">
              <a:latin typeface="Times New Roman"/>
              <a:cs typeface="Times New Roman"/>
            </a:endParaRPr>
          </a:p>
        </p:txBody>
      </p:sp>
      <p:sp>
        <p:nvSpPr>
          <p:cNvPr id="5" name="object 5"/>
          <p:cNvSpPr txBox="1"/>
          <p:nvPr/>
        </p:nvSpPr>
        <p:spPr>
          <a:xfrm>
            <a:off x="1115935" y="2979752"/>
            <a:ext cx="30480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Times New Roman"/>
                <a:cs typeface="Times New Roman"/>
              </a:rPr>
              <a:t>CH</a:t>
            </a:r>
            <a:endParaRPr sz="1600">
              <a:latin typeface="Times New Roman"/>
              <a:cs typeface="Times New Roman"/>
            </a:endParaRPr>
          </a:p>
        </p:txBody>
      </p:sp>
      <p:sp>
        <p:nvSpPr>
          <p:cNvPr id="6" name="object 6"/>
          <p:cNvSpPr txBox="1"/>
          <p:nvPr/>
        </p:nvSpPr>
        <p:spPr>
          <a:xfrm>
            <a:off x="1391033" y="3077868"/>
            <a:ext cx="101600"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2</a:t>
            </a:r>
            <a:endParaRPr sz="1200">
              <a:latin typeface="Times New Roman"/>
              <a:cs typeface="Times New Roman"/>
            </a:endParaRPr>
          </a:p>
        </p:txBody>
      </p:sp>
      <p:sp>
        <p:nvSpPr>
          <p:cNvPr id="7" name="object 7"/>
          <p:cNvSpPr txBox="1"/>
          <p:nvPr/>
        </p:nvSpPr>
        <p:spPr>
          <a:xfrm>
            <a:off x="1553045" y="2521382"/>
            <a:ext cx="622935" cy="1382395"/>
          </a:xfrm>
          <a:prstGeom prst="rect">
            <a:avLst/>
          </a:prstGeom>
        </p:spPr>
        <p:txBody>
          <a:bodyPr vert="horz" wrap="square" lIns="0" tIns="12700" rIns="0" bIns="0" rtlCol="0">
            <a:spAutoFit/>
          </a:bodyPr>
          <a:lstStyle/>
          <a:p>
            <a:pPr marL="73025" marR="199390" indent="-10160">
              <a:lnSpc>
                <a:spcPct val="142000"/>
              </a:lnSpc>
              <a:spcBef>
                <a:spcPts val="100"/>
              </a:spcBef>
            </a:pPr>
            <a:r>
              <a:rPr sz="1600" spc="-35" dirty="0">
                <a:latin typeface="Times New Roman"/>
                <a:cs typeface="Times New Roman"/>
              </a:rPr>
              <a:t>CH</a:t>
            </a:r>
            <a:r>
              <a:rPr sz="1800" spc="-52" baseline="-18518" dirty="0">
                <a:latin typeface="Times New Roman"/>
                <a:cs typeface="Times New Roman"/>
              </a:rPr>
              <a:t>3 </a:t>
            </a:r>
            <a:r>
              <a:rPr sz="1600" spc="-50" dirty="0">
                <a:latin typeface="Times New Roman"/>
                <a:cs typeface="Times New Roman"/>
              </a:rPr>
              <a:t>C</a:t>
            </a:r>
            <a:endParaRPr sz="1600">
              <a:latin typeface="Times New Roman"/>
              <a:cs typeface="Times New Roman"/>
            </a:endParaRPr>
          </a:p>
          <a:p>
            <a:pPr marL="82550">
              <a:lnSpc>
                <a:spcPct val="100000"/>
              </a:lnSpc>
              <a:spcBef>
                <a:spcPts val="500"/>
              </a:spcBef>
              <a:tabLst>
                <a:tab pos="412750" algn="l"/>
              </a:tabLst>
            </a:pPr>
            <a:r>
              <a:rPr sz="1600" spc="-50" dirty="0">
                <a:latin typeface="Times New Roman"/>
                <a:cs typeface="Times New Roman"/>
              </a:rPr>
              <a:t>C</a:t>
            </a:r>
            <a:r>
              <a:rPr sz="1600" dirty="0">
                <a:latin typeface="Times New Roman"/>
                <a:cs typeface="Times New Roman"/>
              </a:rPr>
              <a:t>	</a:t>
            </a:r>
            <a:r>
              <a:rPr sz="1600" spc="-50" dirty="0">
                <a:latin typeface="Times New Roman"/>
                <a:cs typeface="Times New Roman"/>
              </a:rPr>
              <a:t>O</a:t>
            </a:r>
            <a:endParaRPr sz="1600">
              <a:latin typeface="Times New Roman"/>
              <a:cs typeface="Times New Roman"/>
            </a:endParaRPr>
          </a:p>
          <a:p>
            <a:pPr marL="77470">
              <a:lnSpc>
                <a:spcPct val="100000"/>
              </a:lnSpc>
              <a:spcBef>
                <a:spcPts val="885"/>
              </a:spcBef>
            </a:pPr>
            <a:r>
              <a:rPr sz="1600" spc="-20" dirty="0">
                <a:latin typeface="Times New Roman"/>
                <a:cs typeface="Times New Roman"/>
              </a:rPr>
              <a:t>OCH</a:t>
            </a:r>
            <a:r>
              <a:rPr sz="1800" spc="-30" baseline="-18518" dirty="0">
                <a:latin typeface="Times New Roman"/>
                <a:cs typeface="Times New Roman"/>
              </a:rPr>
              <a:t>3</a:t>
            </a:r>
            <a:endParaRPr sz="1800" baseline="-18518">
              <a:latin typeface="Times New Roman"/>
              <a:cs typeface="Times New Roman"/>
            </a:endParaRPr>
          </a:p>
        </p:txBody>
      </p:sp>
      <p:sp>
        <p:nvSpPr>
          <p:cNvPr id="8" name="object 8"/>
          <p:cNvSpPr/>
          <p:nvPr/>
        </p:nvSpPr>
        <p:spPr>
          <a:xfrm>
            <a:off x="779203" y="3086598"/>
            <a:ext cx="316230" cy="67310"/>
          </a:xfrm>
          <a:custGeom>
            <a:avLst/>
            <a:gdLst/>
            <a:ahLst/>
            <a:cxnLst/>
            <a:rect l="l" t="t" r="r" b="b"/>
            <a:pathLst>
              <a:path w="316230" h="67310">
                <a:moveTo>
                  <a:pt x="0" y="31576"/>
                </a:moveTo>
                <a:lnTo>
                  <a:pt x="2776" y="39312"/>
                </a:lnTo>
                <a:lnTo>
                  <a:pt x="5552" y="45779"/>
                </a:lnTo>
                <a:lnTo>
                  <a:pt x="8635" y="51613"/>
                </a:lnTo>
                <a:lnTo>
                  <a:pt x="10486" y="55290"/>
                </a:lnTo>
                <a:lnTo>
                  <a:pt x="13262" y="59095"/>
                </a:lnTo>
                <a:lnTo>
                  <a:pt x="15113" y="62138"/>
                </a:lnTo>
                <a:lnTo>
                  <a:pt x="16962" y="63026"/>
                </a:lnTo>
                <a:lnTo>
                  <a:pt x="18813" y="64040"/>
                </a:lnTo>
                <a:lnTo>
                  <a:pt x="20972" y="63026"/>
                </a:lnTo>
                <a:lnTo>
                  <a:pt x="22823" y="62138"/>
                </a:lnTo>
                <a:lnTo>
                  <a:pt x="36079" y="39312"/>
                </a:lnTo>
                <a:lnTo>
                  <a:pt x="39783" y="31576"/>
                </a:lnTo>
                <a:lnTo>
                  <a:pt x="53967" y="4945"/>
                </a:lnTo>
                <a:lnTo>
                  <a:pt x="55826" y="2155"/>
                </a:lnTo>
                <a:lnTo>
                  <a:pt x="57987" y="0"/>
                </a:lnTo>
                <a:lnTo>
                  <a:pt x="59833" y="0"/>
                </a:lnTo>
                <a:lnTo>
                  <a:pt x="61679" y="887"/>
                </a:lnTo>
                <a:lnTo>
                  <a:pt x="64460" y="2155"/>
                </a:lnTo>
                <a:lnTo>
                  <a:pt x="66306" y="4945"/>
                </a:lnTo>
                <a:lnTo>
                  <a:pt x="68164" y="7735"/>
                </a:lnTo>
                <a:lnTo>
                  <a:pt x="71249" y="12300"/>
                </a:lnTo>
                <a:lnTo>
                  <a:pt x="73094" y="18261"/>
                </a:lnTo>
                <a:lnTo>
                  <a:pt x="75876" y="24982"/>
                </a:lnTo>
                <a:lnTo>
                  <a:pt x="78644" y="32464"/>
                </a:lnTo>
                <a:lnTo>
                  <a:pt x="82652" y="40199"/>
                </a:lnTo>
                <a:lnTo>
                  <a:pt x="84510" y="46667"/>
                </a:lnTo>
                <a:lnTo>
                  <a:pt x="87279" y="52500"/>
                </a:lnTo>
                <a:lnTo>
                  <a:pt x="90060" y="56305"/>
                </a:lnTo>
                <a:lnTo>
                  <a:pt x="91905" y="60236"/>
                </a:lnTo>
                <a:lnTo>
                  <a:pt x="94067" y="63026"/>
                </a:lnTo>
                <a:lnTo>
                  <a:pt x="95913" y="64040"/>
                </a:lnTo>
                <a:lnTo>
                  <a:pt x="97771" y="64928"/>
                </a:lnTo>
                <a:lnTo>
                  <a:pt x="100540" y="64040"/>
                </a:lnTo>
                <a:lnTo>
                  <a:pt x="102398" y="63026"/>
                </a:lnTo>
                <a:lnTo>
                  <a:pt x="104244" y="60236"/>
                </a:lnTo>
                <a:lnTo>
                  <a:pt x="107328" y="57192"/>
                </a:lnTo>
                <a:lnTo>
                  <a:pt x="109174" y="52500"/>
                </a:lnTo>
                <a:lnTo>
                  <a:pt x="111955" y="46667"/>
                </a:lnTo>
                <a:lnTo>
                  <a:pt x="114724" y="40199"/>
                </a:lnTo>
                <a:lnTo>
                  <a:pt x="118744" y="32464"/>
                </a:lnTo>
                <a:lnTo>
                  <a:pt x="122435" y="25996"/>
                </a:lnTo>
                <a:lnTo>
                  <a:pt x="125217" y="19148"/>
                </a:lnTo>
                <a:lnTo>
                  <a:pt x="127985" y="13569"/>
                </a:lnTo>
                <a:lnTo>
                  <a:pt x="130147" y="8623"/>
                </a:lnTo>
                <a:lnTo>
                  <a:pt x="132928" y="5833"/>
                </a:lnTo>
                <a:lnTo>
                  <a:pt x="134774" y="3043"/>
                </a:lnTo>
                <a:lnTo>
                  <a:pt x="136632" y="887"/>
                </a:lnTo>
                <a:lnTo>
                  <a:pt x="139401" y="887"/>
                </a:lnTo>
                <a:lnTo>
                  <a:pt x="141562" y="887"/>
                </a:lnTo>
                <a:lnTo>
                  <a:pt x="154824" y="25996"/>
                </a:lnTo>
                <a:lnTo>
                  <a:pt x="158528" y="33351"/>
                </a:lnTo>
                <a:lnTo>
                  <a:pt x="161296" y="41087"/>
                </a:lnTo>
                <a:lnTo>
                  <a:pt x="164078" y="47555"/>
                </a:lnTo>
                <a:lnTo>
                  <a:pt x="166239" y="53515"/>
                </a:lnTo>
                <a:lnTo>
                  <a:pt x="169008" y="57192"/>
                </a:lnTo>
                <a:lnTo>
                  <a:pt x="170866" y="61250"/>
                </a:lnTo>
                <a:lnTo>
                  <a:pt x="172712" y="64040"/>
                </a:lnTo>
                <a:lnTo>
                  <a:pt x="175493" y="64928"/>
                </a:lnTo>
                <a:lnTo>
                  <a:pt x="177642" y="65816"/>
                </a:lnTo>
                <a:lnTo>
                  <a:pt x="179501" y="64928"/>
                </a:lnTo>
                <a:lnTo>
                  <a:pt x="181346" y="64040"/>
                </a:lnTo>
                <a:lnTo>
                  <a:pt x="183192" y="61250"/>
                </a:lnTo>
                <a:lnTo>
                  <a:pt x="185973" y="58080"/>
                </a:lnTo>
                <a:lnTo>
                  <a:pt x="188754" y="53515"/>
                </a:lnTo>
                <a:lnTo>
                  <a:pt x="191839" y="47555"/>
                </a:lnTo>
                <a:lnTo>
                  <a:pt x="194607" y="41087"/>
                </a:lnTo>
                <a:lnTo>
                  <a:pt x="197389" y="33351"/>
                </a:lnTo>
                <a:lnTo>
                  <a:pt x="201080" y="25996"/>
                </a:lnTo>
                <a:lnTo>
                  <a:pt x="204165" y="20036"/>
                </a:lnTo>
                <a:lnTo>
                  <a:pt x="206946" y="14456"/>
                </a:lnTo>
                <a:lnTo>
                  <a:pt x="209714" y="9511"/>
                </a:lnTo>
                <a:lnTo>
                  <a:pt x="211573" y="6721"/>
                </a:lnTo>
                <a:lnTo>
                  <a:pt x="214657" y="3931"/>
                </a:lnTo>
                <a:lnTo>
                  <a:pt x="216503" y="2155"/>
                </a:lnTo>
                <a:lnTo>
                  <a:pt x="218361" y="2155"/>
                </a:lnTo>
                <a:lnTo>
                  <a:pt x="220207" y="2155"/>
                </a:lnTo>
                <a:lnTo>
                  <a:pt x="222053" y="3931"/>
                </a:lnTo>
                <a:lnTo>
                  <a:pt x="223911" y="6721"/>
                </a:lnTo>
                <a:lnTo>
                  <a:pt x="226996" y="9511"/>
                </a:lnTo>
                <a:lnTo>
                  <a:pt x="228841" y="14456"/>
                </a:lnTo>
                <a:lnTo>
                  <a:pt x="231623" y="20036"/>
                </a:lnTo>
                <a:lnTo>
                  <a:pt x="234391" y="26884"/>
                </a:lnTo>
                <a:lnTo>
                  <a:pt x="237172" y="34239"/>
                </a:lnTo>
                <a:lnTo>
                  <a:pt x="240257" y="41975"/>
                </a:lnTo>
                <a:lnTo>
                  <a:pt x="243026" y="48823"/>
                </a:lnTo>
                <a:lnTo>
                  <a:pt x="245807" y="53515"/>
                </a:lnTo>
                <a:lnTo>
                  <a:pt x="247652" y="58080"/>
                </a:lnTo>
                <a:lnTo>
                  <a:pt x="250737" y="62138"/>
                </a:lnTo>
                <a:lnTo>
                  <a:pt x="252595" y="64928"/>
                </a:lnTo>
                <a:lnTo>
                  <a:pt x="254441" y="65816"/>
                </a:lnTo>
                <a:lnTo>
                  <a:pt x="256287" y="66830"/>
                </a:lnTo>
                <a:lnTo>
                  <a:pt x="258145" y="65816"/>
                </a:lnTo>
                <a:lnTo>
                  <a:pt x="259991" y="64928"/>
                </a:lnTo>
                <a:lnTo>
                  <a:pt x="263075" y="62138"/>
                </a:lnTo>
                <a:lnTo>
                  <a:pt x="264921" y="58080"/>
                </a:lnTo>
                <a:lnTo>
                  <a:pt x="267702" y="54402"/>
                </a:lnTo>
                <a:lnTo>
                  <a:pt x="270484" y="48823"/>
                </a:lnTo>
                <a:lnTo>
                  <a:pt x="273252" y="41975"/>
                </a:lnTo>
                <a:lnTo>
                  <a:pt x="277260" y="34239"/>
                </a:lnTo>
                <a:lnTo>
                  <a:pt x="293302" y="4945"/>
                </a:lnTo>
                <a:lnTo>
                  <a:pt x="295148" y="3043"/>
                </a:lnTo>
                <a:lnTo>
                  <a:pt x="297006" y="3043"/>
                </a:lnTo>
                <a:lnTo>
                  <a:pt x="299155" y="3043"/>
                </a:lnTo>
                <a:lnTo>
                  <a:pt x="301936" y="4945"/>
                </a:lnTo>
                <a:lnTo>
                  <a:pt x="303782" y="7735"/>
                </a:lnTo>
                <a:lnTo>
                  <a:pt x="305640" y="10525"/>
                </a:lnTo>
                <a:lnTo>
                  <a:pt x="308409" y="15471"/>
                </a:lnTo>
                <a:lnTo>
                  <a:pt x="310571" y="21051"/>
                </a:lnTo>
                <a:lnTo>
                  <a:pt x="313352" y="27772"/>
                </a:lnTo>
                <a:lnTo>
                  <a:pt x="316121" y="35254"/>
                </a:lnTo>
              </a:path>
            </a:pathLst>
          </a:custGeom>
          <a:ln w="19179">
            <a:solidFill>
              <a:srgbClr val="000000"/>
            </a:solidFill>
          </a:ln>
        </p:spPr>
        <p:txBody>
          <a:bodyPr wrap="square" lIns="0" tIns="0" rIns="0" bIns="0" rtlCol="0"/>
          <a:lstStyle/>
          <a:p>
            <a:endParaRPr/>
          </a:p>
        </p:txBody>
      </p:sp>
      <p:sp>
        <p:nvSpPr>
          <p:cNvPr id="9" name="object 9"/>
          <p:cNvSpPr/>
          <p:nvPr/>
        </p:nvSpPr>
        <p:spPr>
          <a:xfrm>
            <a:off x="1503667" y="3112595"/>
            <a:ext cx="89535" cy="3810"/>
          </a:xfrm>
          <a:custGeom>
            <a:avLst/>
            <a:gdLst/>
            <a:ahLst/>
            <a:cxnLst/>
            <a:rect l="l" t="t" r="r" b="b"/>
            <a:pathLst>
              <a:path w="89534" h="3810">
                <a:moveTo>
                  <a:pt x="0" y="3677"/>
                </a:moveTo>
                <a:lnTo>
                  <a:pt x="89124" y="0"/>
                </a:lnTo>
              </a:path>
            </a:pathLst>
          </a:custGeom>
          <a:ln w="19181">
            <a:solidFill>
              <a:srgbClr val="000000"/>
            </a:solidFill>
          </a:ln>
        </p:spPr>
        <p:txBody>
          <a:bodyPr wrap="square" lIns="0" tIns="0" rIns="0" bIns="0" rtlCol="0"/>
          <a:lstStyle/>
          <a:p>
            <a:endParaRPr/>
          </a:p>
        </p:txBody>
      </p:sp>
      <p:sp>
        <p:nvSpPr>
          <p:cNvPr id="10" name="object 10"/>
          <p:cNvSpPr/>
          <p:nvPr/>
        </p:nvSpPr>
        <p:spPr>
          <a:xfrm>
            <a:off x="1685936" y="2862646"/>
            <a:ext cx="1905" cy="136525"/>
          </a:xfrm>
          <a:custGeom>
            <a:avLst/>
            <a:gdLst/>
            <a:ahLst/>
            <a:cxnLst/>
            <a:rect l="l" t="t" r="r" b="b"/>
            <a:pathLst>
              <a:path w="1905" h="136525">
                <a:moveTo>
                  <a:pt x="1845" y="136451"/>
                </a:moveTo>
                <a:lnTo>
                  <a:pt x="0" y="0"/>
                </a:lnTo>
              </a:path>
            </a:pathLst>
          </a:custGeom>
          <a:ln w="19122">
            <a:solidFill>
              <a:srgbClr val="000000"/>
            </a:solidFill>
          </a:ln>
        </p:spPr>
        <p:txBody>
          <a:bodyPr wrap="square" lIns="0" tIns="0" rIns="0" bIns="0" rtlCol="0"/>
          <a:lstStyle/>
          <a:p>
            <a:endParaRPr/>
          </a:p>
        </p:txBody>
      </p:sp>
      <p:sp>
        <p:nvSpPr>
          <p:cNvPr id="11" name="object 11"/>
          <p:cNvSpPr/>
          <p:nvPr/>
        </p:nvSpPr>
        <p:spPr>
          <a:xfrm>
            <a:off x="1695493" y="3208719"/>
            <a:ext cx="3175" cy="98425"/>
          </a:xfrm>
          <a:custGeom>
            <a:avLst/>
            <a:gdLst/>
            <a:ahLst/>
            <a:cxnLst/>
            <a:rect l="l" t="t" r="r" b="b"/>
            <a:pathLst>
              <a:path w="3175" h="98425">
                <a:moveTo>
                  <a:pt x="0" y="0"/>
                </a:moveTo>
                <a:lnTo>
                  <a:pt x="2781" y="98026"/>
                </a:lnTo>
              </a:path>
            </a:pathLst>
          </a:custGeom>
          <a:ln w="19122">
            <a:solidFill>
              <a:srgbClr val="000000"/>
            </a:solidFill>
          </a:ln>
        </p:spPr>
        <p:txBody>
          <a:bodyPr wrap="square" lIns="0" tIns="0" rIns="0" bIns="0" rtlCol="0"/>
          <a:lstStyle/>
          <a:p>
            <a:endParaRPr/>
          </a:p>
        </p:txBody>
      </p:sp>
      <p:sp>
        <p:nvSpPr>
          <p:cNvPr id="12" name="object 12"/>
          <p:cNvSpPr/>
          <p:nvPr/>
        </p:nvSpPr>
        <p:spPr>
          <a:xfrm>
            <a:off x="1792342" y="3456513"/>
            <a:ext cx="140335" cy="0"/>
          </a:xfrm>
          <a:custGeom>
            <a:avLst/>
            <a:gdLst/>
            <a:ahLst/>
            <a:cxnLst/>
            <a:rect l="l" t="t" r="r" b="b"/>
            <a:pathLst>
              <a:path w="140335">
                <a:moveTo>
                  <a:pt x="0" y="0"/>
                </a:moveTo>
                <a:lnTo>
                  <a:pt x="140324" y="0"/>
                </a:lnTo>
              </a:path>
            </a:pathLst>
          </a:custGeom>
          <a:ln w="19181">
            <a:solidFill>
              <a:srgbClr val="000000"/>
            </a:solidFill>
          </a:ln>
        </p:spPr>
        <p:txBody>
          <a:bodyPr wrap="square" lIns="0" tIns="0" rIns="0" bIns="0" rtlCol="0"/>
          <a:lstStyle/>
          <a:p>
            <a:endParaRPr/>
          </a:p>
        </p:txBody>
      </p:sp>
      <p:sp>
        <p:nvSpPr>
          <p:cNvPr id="13" name="object 13"/>
          <p:cNvSpPr/>
          <p:nvPr/>
        </p:nvSpPr>
        <p:spPr>
          <a:xfrm>
            <a:off x="1792342" y="3386004"/>
            <a:ext cx="140335" cy="0"/>
          </a:xfrm>
          <a:custGeom>
            <a:avLst/>
            <a:gdLst/>
            <a:ahLst/>
            <a:cxnLst/>
            <a:rect l="l" t="t" r="r" b="b"/>
            <a:pathLst>
              <a:path w="140335">
                <a:moveTo>
                  <a:pt x="0" y="0"/>
                </a:moveTo>
                <a:lnTo>
                  <a:pt x="140324" y="0"/>
                </a:lnTo>
              </a:path>
            </a:pathLst>
          </a:custGeom>
          <a:ln w="19181">
            <a:solidFill>
              <a:srgbClr val="000000"/>
            </a:solidFill>
          </a:ln>
        </p:spPr>
        <p:txBody>
          <a:bodyPr wrap="square" lIns="0" tIns="0" rIns="0" bIns="0" rtlCol="0"/>
          <a:lstStyle/>
          <a:p>
            <a:endParaRPr/>
          </a:p>
        </p:txBody>
      </p:sp>
      <p:sp>
        <p:nvSpPr>
          <p:cNvPr id="14" name="object 14"/>
          <p:cNvSpPr/>
          <p:nvPr/>
        </p:nvSpPr>
        <p:spPr>
          <a:xfrm>
            <a:off x="1701043" y="3516496"/>
            <a:ext cx="1270" cy="147320"/>
          </a:xfrm>
          <a:custGeom>
            <a:avLst/>
            <a:gdLst/>
            <a:ahLst/>
            <a:cxnLst/>
            <a:rect l="l" t="t" r="r" b="b"/>
            <a:pathLst>
              <a:path w="1269" h="147320">
                <a:moveTo>
                  <a:pt x="935" y="0"/>
                </a:moveTo>
                <a:lnTo>
                  <a:pt x="0" y="146976"/>
                </a:lnTo>
              </a:path>
            </a:pathLst>
          </a:custGeom>
          <a:ln w="19121">
            <a:solidFill>
              <a:srgbClr val="000000"/>
            </a:solidFill>
          </a:ln>
        </p:spPr>
        <p:txBody>
          <a:bodyPr wrap="square" lIns="0" tIns="0" rIns="0" bIns="0" rtlCol="0"/>
          <a:lstStyle/>
          <a:p>
            <a:endParaRPr/>
          </a:p>
        </p:txBody>
      </p:sp>
      <p:grpSp>
        <p:nvGrpSpPr>
          <p:cNvPr id="15" name="object 15"/>
          <p:cNvGrpSpPr/>
          <p:nvPr/>
        </p:nvGrpSpPr>
        <p:grpSpPr>
          <a:xfrm>
            <a:off x="1932647" y="3027565"/>
            <a:ext cx="53975" cy="53975"/>
            <a:chOff x="1932647" y="3027565"/>
            <a:chExt cx="53975" cy="53975"/>
          </a:xfrm>
        </p:grpSpPr>
        <p:sp>
          <p:nvSpPr>
            <p:cNvPr id="16" name="object 16"/>
            <p:cNvSpPr/>
            <p:nvPr/>
          </p:nvSpPr>
          <p:spPr>
            <a:xfrm>
              <a:off x="1942223" y="3037141"/>
              <a:ext cx="34290" cy="34290"/>
            </a:xfrm>
            <a:custGeom>
              <a:avLst/>
              <a:gdLst/>
              <a:ahLst/>
              <a:cxnLst/>
              <a:rect l="l" t="t" r="r" b="b"/>
              <a:pathLst>
                <a:path w="34289" h="34289">
                  <a:moveTo>
                    <a:pt x="26522" y="0"/>
                  </a:moveTo>
                  <a:lnTo>
                    <a:pt x="7686" y="0"/>
                  </a:lnTo>
                  <a:lnTo>
                    <a:pt x="0" y="7608"/>
                  </a:lnTo>
                  <a:lnTo>
                    <a:pt x="0" y="17246"/>
                  </a:lnTo>
                  <a:lnTo>
                    <a:pt x="0" y="26504"/>
                  </a:lnTo>
                  <a:lnTo>
                    <a:pt x="7686" y="34239"/>
                  </a:lnTo>
                  <a:lnTo>
                    <a:pt x="26522" y="34239"/>
                  </a:lnTo>
                  <a:lnTo>
                    <a:pt x="34234" y="26504"/>
                  </a:lnTo>
                  <a:lnTo>
                    <a:pt x="34234" y="7608"/>
                  </a:lnTo>
                  <a:lnTo>
                    <a:pt x="26522" y="0"/>
                  </a:lnTo>
                  <a:close/>
                </a:path>
              </a:pathLst>
            </a:custGeom>
            <a:solidFill>
              <a:srgbClr val="000000"/>
            </a:solidFill>
          </p:spPr>
          <p:txBody>
            <a:bodyPr wrap="square" lIns="0" tIns="0" rIns="0" bIns="0" rtlCol="0"/>
            <a:lstStyle/>
            <a:p>
              <a:endParaRPr/>
            </a:p>
          </p:txBody>
        </p:sp>
        <p:sp>
          <p:nvSpPr>
            <p:cNvPr id="17" name="object 17"/>
            <p:cNvSpPr/>
            <p:nvPr/>
          </p:nvSpPr>
          <p:spPr>
            <a:xfrm>
              <a:off x="1942223" y="3037141"/>
              <a:ext cx="34290" cy="34290"/>
            </a:xfrm>
            <a:custGeom>
              <a:avLst/>
              <a:gdLst/>
              <a:ahLst/>
              <a:cxnLst/>
              <a:rect l="l" t="t" r="r" b="b"/>
              <a:pathLst>
                <a:path w="34289" h="34289">
                  <a:moveTo>
                    <a:pt x="0" y="17246"/>
                  </a:moveTo>
                  <a:lnTo>
                    <a:pt x="0" y="26504"/>
                  </a:lnTo>
                  <a:lnTo>
                    <a:pt x="7686" y="34239"/>
                  </a:lnTo>
                  <a:lnTo>
                    <a:pt x="16914" y="34239"/>
                  </a:lnTo>
                  <a:lnTo>
                    <a:pt x="26522" y="34239"/>
                  </a:lnTo>
                  <a:lnTo>
                    <a:pt x="34234" y="26504"/>
                  </a:lnTo>
                  <a:lnTo>
                    <a:pt x="34234" y="17246"/>
                  </a:lnTo>
                  <a:lnTo>
                    <a:pt x="34234" y="7608"/>
                  </a:lnTo>
                  <a:lnTo>
                    <a:pt x="26522" y="0"/>
                  </a:lnTo>
                  <a:lnTo>
                    <a:pt x="16914" y="0"/>
                  </a:lnTo>
                  <a:lnTo>
                    <a:pt x="7686" y="0"/>
                  </a:lnTo>
                  <a:lnTo>
                    <a:pt x="0" y="7608"/>
                  </a:lnTo>
                  <a:lnTo>
                    <a:pt x="0" y="17246"/>
                  </a:lnTo>
                  <a:close/>
                </a:path>
              </a:pathLst>
            </a:custGeom>
            <a:ln w="19151">
              <a:solidFill>
                <a:srgbClr val="000000"/>
              </a:solidFill>
            </a:ln>
          </p:spPr>
          <p:txBody>
            <a:bodyPr wrap="square" lIns="0" tIns="0" rIns="0" bIns="0" rtlCol="0"/>
            <a:lstStyle/>
            <a:p>
              <a:endParaRPr/>
            </a:p>
          </p:txBody>
        </p:sp>
      </p:grpSp>
      <p:sp>
        <p:nvSpPr>
          <p:cNvPr id="18" name="object 18"/>
          <p:cNvSpPr txBox="1"/>
          <p:nvPr/>
        </p:nvSpPr>
        <p:spPr>
          <a:xfrm>
            <a:off x="4396430" y="2854841"/>
            <a:ext cx="445134" cy="269240"/>
          </a:xfrm>
          <a:prstGeom prst="rect">
            <a:avLst/>
          </a:prstGeom>
        </p:spPr>
        <p:txBody>
          <a:bodyPr vert="horz" wrap="square" lIns="0" tIns="12065" rIns="0" bIns="0" rtlCol="0">
            <a:spAutoFit/>
          </a:bodyPr>
          <a:lstStyle/>
          <a:p>
            <a:pPr marL="38100">
              <a:lnSpc>
                <a:spcPct val="100000"/>
              </a:lnSpc>
              <a:spcBef>
                <a:spcPts val="95"/>
              </a:spcBef>
            </a:pPr>
            <a:r>
              <a:rPr sz="1600" i="1" spc="-10" dirty="0">
                <a:latin typeface="Times New Roman"/>
                <a:cs typeface="Times New Roman"/>
              </a:rPr>
              <a:t>k</a:t>
            </a:r>
            <a:r>
              <a:rPr sz="1800" i="1" spc="-15" baseline="-25462" dirty="0">
                <a:latin typeface="Times New Roman"/>
                <a:cs typeface="Times New Roman"/>
              </a:rPr>
              <a:t>t</a:t>
            </a:r>
            <a:r>
              <a:rPr sz="1600" i="1" spc="-10" dirty="0">
                <a:latin typeface="Times New Roman"/>
                <a:cs typeface="Times New Roman"/>
              </a:rPr>
              <a:t>dis</a:t>
            </a:r>
            <a:endParaRPr sz="1600">
              <a:latin typeface="Times New Roman"/>
              <a:cs typeface="Times New Roman"/>
            </a:endParaRPr>
          </a:p>
        </p:txBody>
      </p:sp>
      <p:sp>
        <p:nvSpPr>
          <p:cNvPr id="19" name="object 19"/>
          <p:cNvSpPr txBox="1"/>
          <p:nvPr/>
        </p:nvSpPr>
        <p:spPr>
          <a:xfrm>
            <a:off x="2948175" y="2941454"/>
            <a:ext cx="30480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Times New Roman"/>
                <a:cs typeface="Times New Roman"/>
              </a:rPr>
              <a:t>CH</a:t>
            </a:r>
            <a:endParaRPr sz="1600">
              <a:latin typeface="Times New Roman"/>
              <a:cs typeface="Times New Roman"/>
            </a:endParaRPr>
          </a:p>
        </p:txBody>
      </p:sp>
      <p:sp>
        <p:nvSpPr>
          <p:cNvPr id="20" name="object 20"/>
          <p:cNvSpPr txBox="1"/>
          <p:nvPr/>
        </p:nvSpPr>
        <p:spPr>
          <a:xfrm>
            <a:off x="3223640" y="3039443"/>
            <a:ext cx="101600"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2</a:t>
            </a:r>
            <a:endParaRPr sz="1200">
              <a:latin typeface="Times New Roman"/>
              <a:cs typeface="Times New Roman"/>
            </a:endParaRPr>
          </a:p>
        </p:txBody>
      </p:sp>
      <p:sp>
        <p:nvSpPr>
          <p:cNvPr id="21" name="object 21"/>
          <p:cNvSpPr txBox="1"/>
          <p:nvPr/>
        </p:nvSpPr>
        <p:spPr>
          <a:xfrm>
            <a:off x="3385601" y="2483338"/>
            <a:ext cx="622300" cy="1382395"/>
          </a:xfrm>
          <a:prstGeom prst="rect">
            <a:avLst/>
          </a:prstGeom>
        </p:spPr>
        <p:txBody>
          <a:bodyPr vert="horz" wrap="square" lIns="0" tIns="12700" rIns="0" bIns="0" rtlCol="0">
            <a:spAutoFit/>
          </a:bodyPr>
          <a:lstStyle/>
          <a:p>
            <a:pPr marL="72390" marR="199390" indent="-9525">
              <a:lnSpc>
                <a:spcPct val="142000"/>
              </a:lnSpc>
              <a:spcBef>
                <a:spcPts val="100"/>
              </a:spcBef>
            </a:pPr>
            <a:r>
              <a:rPr sz="1600" spc="-35" dirty="0">
                <a:latin typeface="Times New Roman"/>
                <a:cs typeface="Times New Roman"/>
              </a:rPr>
              <a:t>CH</a:t>
            </a:r>
            <a:r>
              <a:rPr sz="1800" spc="-52" baseline="-18518" dirty="0">
                <a:latin typeface="Times New Roman"/>
                <a:cs typeface="Times New Roman"/>
              </a:rPr>
              <a:t>3 </a:t>
            </a:r>
            <a:r>
              <a:rPr sz="1600" spc="-50" dirty="0">
                <a:latin typeface="Times New Roman"/>
                <a:cs typeface="Times New Roman"/>
              </a:rPr>
              <a:t>C</a:t>
            </a:r>
            <a:endParaRPr sz="1600">
              <a:latin typeface="Times New Roman"/>
              <a:cs typeface="Times New Roman"/>
            </a:endParaRPr>
          </a:p>
          <a:p>
            <a:pPr marL="81915">
              <a:lnSpc>
                <a:spcPct val="100000"/>
              </a:lnSpc>
              <a:spcBef>
                <a:spcPts val="500"/>
              </a:spcBef>
              <a:tabLst>
                <a:tab pos="412115" algn="l"/>
              </a:tabLst>
            </a:pPr>
            <a:r>
              <a:rPr sz="1600" spc="-50" dirty="0">
                <a:latin typeface="Times New Roman"/>
                <a:cs typeface="Times New Roman"/>
              </a:rPr>
              <a:t>C</a:t>
            </a:r>
            <a:r>
              <a:rPr sz="1600" dirty="0">
                <a:latin typeface="Times New Roman"/>
                <a:cs typeface="Times New Roman"/>
              </a:rPr>
              <a:t>	</a:t>
            </a:r>
            <a:r>
              <a:rPr sz="1600" spc="-50" dirty="0">
                <a:latin typeface="Times New Roman"/>
                <a:cs typeface="Times New Roman"/>
              </a:rPr>
              <a:t>O</a:t>
            </a:r>
            <a:endParaRPr sz="1600">
              <a:latin typeface="Times New Roman"/>
              <a:cs typeface="Times New Roman"/>
            </a:endParaRPr>
          </a:p>
          <a:p>
            <a:pPr marL="77470">
              <a:lnSpc>
                <a:spcPct val="100000"/>
              </a:lnSpc>
              <a:spcBef>
                <a:spcPts val="885"/>
              </a:spcBef>
            </a:pPr>
            <a:r>
              <a:rPr sz="1600" spc="-20" dirty="0">
                <a:latin typeface="Times New Roman"/>
                <a:cs typeface="Times New Roman"/>
              </a:rPr>
              <a:t>OCH</a:t>
            </a:r>
            <a:r>
              <a:rPr sz="1800" spc="-30" baseline="-18518" dirty="0">
                <a:latin typeface="Times New Roman"/>
                <a:cs typeface="Times New Roman"/>
              </a:rPr>
              <a:t>3</a:t>
            </a:r>
            <a:endParaRPr sz="1800" baseline="-18518">
              <a:latin typeface="Times New Roman"/>
              <a:cs typeface="Times New Roman"/>
            </a:endParaRPr>
          </a:p>
        </p:txBody>
      </p:sp>
      <p:sp>
        <p:nvSpPr>
          <p:cNvPr id="22" name="object 22"/>
          <p:cNvSpPr/>
          <p:nvPr/>
        </p:nvSpPr>
        <p:spPr>
          <a:xfrm>
            <a:off x="2611455" y="3048554"/>
            <a:ext cx="316230" cy="67310"/>
          </a:xfrm>
          <a:custGeom>
            <a:avLst/>
            <a:gdLst/>
            <a:ahLst/>
            <a:cxnLst/>
            <a:rect l="l" t="t" r="r" b="b"/>
            <a:pathLst>
              <a:path w="316230" h="67310">
                <a:moveTo>
                  <a:pt x="0" y="31576"/>
                </a:moveTo>
                <a:lnTo>
                  <a:pt x="3160" y="38931"/>
                </a:lnTo>
                <a:lnTo>
                  <a:pt x="5941" y="45779"/>
                </a:lnTo>
                <a:lnTo>
                  <a:pt x="8722" y="51613"/>
                </a:lnTo>
                <a:lnTo>
                  <a:pt x="19089" y="64040"/>
                </a:lnTo>
                <a:lnTo>
                  <a:pt x="20985" y="63026"/>
                </a:lnTo>
                <a:lnTo>
                  <a:pt x="36155" y="38931"/>
                </a:lnTo>
                <a:lnTo>
                  <a:pt x="40074" y="31576"/>
                </a:lnTo>
                <a:lnTo>
                  <a:pt x="54359" y="4945"/>
                </a:lnTo>
                <a:lnTo>
                  <a:pt x="56129" y="1775"/>
                </a:lnTo>
                <a:lnTo>
                  <a:pt x="58025" y="0"/>
                </a:lnTo>
                <a:lnTo>
                  <a:pt x="59922" y="0"/>
                </a:lnTo>
                <a:lnTo>
                  <a:pt x="61692" y="887"/>
                </a:lnTo>
                <a:lnTo>
                  <a:pt x="64852" y="1775"/>
                </a:lnTo>
                <a:lnTo>
                  <a:pt x="66622" y="4945"/>
                </a:lnTo>
                <a:lnTo>
                  <a:pt x="68518" y="7735"/>
                </a:lnTo>
                <a:lnTo>
                  <a:pt x="71299" y="12300"/>
                </a:lnTo>
                <a:lnTo>
                  <a:pt x="73069" y="18261"/>
                </a:lnTo>
                <a:lnTo>
                  <a:pt x="76230" y="24728"/>
                </a:lnTo>
                <a:lnTo>
                  <a:pt x="79011" y="32464"/>
                </a:lnTo>
                <a:lnTo>
                  <a:pt x="82677" y="40199"/>
                </a:lnTo>
                <a:lnTo>
                  <a:pt x="84573" y="46667"/>
                </a:lnTo>
                <a:lnTo>
                  <a:pt x="87607" y="52500"/>
                </a:lnTo>
                <a:lnTo>
                  <a:pt x="90388" y="56305"/>
                </a:lnTo>
                <a:lnTo>
                  <a:pt x="92285" y="59982"/>
                </a:lnTo>
                <a:lnTo>
                  <a:pt x="94055" y="63026"/>
                </a:lnTo>
                <a:lnTo>
                  <a:pt x="95951" y="64040"/>
                </a:lnTo>
                <a:lnTo>
                  <a:pt x="97847" y="64928"/>
                </a:lnTo>
                <a:lnTo>
                  <a:pt x="100881" y="64040"/>
                </a:lnTo>
                <a:lnTo>
                  <a:pt x="102777" y="63026"/>
                </a:lnTo>
                <a:lnTo>
                  <a:pt x="104547" y="59982"/>
                </a:lnTo>
                <a:lnTo>
                  <a:pt x="107328" y="57192"/>
                </a:lnTo>
                <a:lnTo>
                  <a:pt x="109225" y="52500"/>
                </a:lnTo>
                <a:lnTo>
                  <a:pt x="112259" y="46667"/>
                </a:lnTo>
                <a:lnTo>
                  <a:pt x="115040" y="40199"/>
                </a:lnTo>
                <a:lnTo>
                  <a:pt x="118706" y="32464"/>
                </a:lnTo>
                <a:lnTo>
                  <a:pt x="122499" y="25616"/>
                </a:lnTo>
                <a:lnTo>
                  <a:pt x="125533" y="19148"/>
                </a:lnTo>
                <a:lnTo>
                  <a:pt x="128314" y="13315"/>
                </a:lnTo>
                <a:lnTo>
                  <a:pt x="130210" y="8623"/>
                </a:lnTo>
                <a:lnTo>
                  <a:pt x="132991" y="5833"/>
                </a:lnTo>
                <a:lnTo>
                  <a:pt x="134761" y="2789"/>
                </a:lnTo>
                <a:lnTo>
                  <a:pt x="136910" y="887"/>
                </a:lnTo>
                <a:lnTo>
                  <a:pt x="139691" y="887"/>
                </a:lnTo>
                <a:lnTo>
                  <a:pt x="141588" y="887"/>
                </a:lnTo>
                <a:lnTo>
                  <a:pt x="143484" y="2789"/>
                </a:lnTo>
                <a:lnTo>
                  <a:pt x="145254" y="5833"/>
                </a:lnTo>
                <a:lnTo>
                  <a:pt x="147150" y="8623"/>
                </a:lnTo>
                <a:lnTo>
                  <a:pt x="150184" y="13315"/>
                </a:lnTo>
                <a:lnTo>
                  <a:pt x="152965" y="19148"/>
                </a:lnTo>
                <a:lnTo>
                  <a:pt x="154862" y="25616"/>
                </a:lnTo>
                <a:lnTo>
                  <a:pt x="158528" y="33351"/>
                </a:lnTo>
                <a:lnTo>
                  <a:pt x="161688" y="41087"/>
                </a:lnTo>
                <a:lnTo>
                  <a:pt x="164469" y="47555"/>
                </a:lnTo>
                <a:lnTo>
                  <a:pt x="166239" y="53515"/>
                </a:lnTo>
                <a:lnTo>
                  <a:pt x="169020" y="57192"/>
                </a:lnTo>
                <a:lnTo>
                  <a:pt x="170917" y="60870"/>
                </a:lnTo>
                <a:lnTo>
                  <a:pt x="173066" y="64040"/>
                </a:lnTo>
                <a:lnTo>
                  <a:pt x="175847" y="64928"/>
                </a:lnTo>
                <a:lnTo>
                  <a:pt x="177617" y="65816"/>
                </a:lnTo>
                <a:lnTo>
                  <a:pt x="179513" y="64928"/>
                </a:lnTo>
                <a:lnTo>
                  <a:pt x="181409" y="64040"/>
                </a:lnTo>
                <a:lnTo>
                  <a:pt x="183179" y="60870"/>
                </a:lnTo>
                <a:lnTo>
                  <a:pt x="186340" y="58080"/>
                </a:lnTo>
                <a:lnTo>
                  <a:pt x="189121" y="53515"/>
                </a:lnTo>
                <a:lnTo>
                  <a:pt x="191902" y="47555"/>
                </a:lnTo>
                <a:lnTo>
                  <a:pt x="194683" y="41087"/>
                </a:lnTo>
                <a:lnTo>
                  <a:pt x="197717" y="33351"/>
                </a:lnTo>
                <a:lnTo>
                  <a:pt x="201383" y="25616"/>
                </a:lnTo>
                <a:lnTo>
                  <a:pt x="204165" y="20036"/>
                </a:lnTo>
                <a:lnTo>
                  <a:pt x="206946" y="14203"/>
                </a:lnTo>
                <a:lnTo>
                  <a:pt x="210106" y="9511"/>
                </a:lnTo>
                <a:lnTo>
                  <a:pt x="211876" y="6721"/>
                </a:lnTo>
                <a:lnTo>
                  <a:pt x="214657" y="3677"/>
                </a:lnTo>
                <a:lnTo>
                  <a:pt x="216554" y="1775"/>
                </a:lnTo>
                <a:lnTo>
                  <a:pt x="218323" y="1775"/>
                </a:lnTo>
                <a:lnTo>
                  <a:pt x="220599" y="1775"/>
                </a:lnTo>
                <a:lnTo>
                  <a:pt x="222369" y="3677"/>
                </a:lnTo>
                <a:lnTo>
                  <a:pt x="224265" y="6721"/>
                </a:lnTo>
                <a:lnTo>
                  <a:pt x="227046" y="9511"/>
                </a:lnTo>
                <a:lnTo>
                  <a:pt x="228816" y="14203"/>
                </a:lnTo>
                <a:lnTo>
                  <a:pt x="231597" y="20036"/>
                </a:lnTo>
                <a:lnTo>
                  <a:pt x="234758" y="26630"/>
                </a:lnTo>
                <a:lnTo>
                  <a:pt x="237539" y="34239"/>
                </a:lnTo>
                <a:lnTo>
                  <a:pt x="240320" y="41975"/>
                </a:lnTo>
                <a:lnTo>
                  <a:pt x="243101" y="48569"/>
                </a:lnTo>
                <a:lnTo>
                  <a:pt x="246135" y="53515"/>
                </a:lnTo>
                <a:lnTo>
                  <a:pt x="248032" y="58080"/>
                </a:lnTo>
                <a:lnTo>
                  <a:pt x="250813" y="61884"/>
                </a:lnTo>
                <a:lnTo>
                  <a:pt x="252583" y="64928"/>
                </a:lnTo>
                <a:lnTo>
                  <a:pt x="254479" y="65816"/>
                </a:lnTo>
                <a:lnTo>
                  <a:pt x="256375" y="66830"/>
                </a:lnTo>
                <a:lnTo>
                  <a:pt x="258524" y="65816"/>
                </a:lnTo>
                <a:lnTo>
                  <a:pt x="260294" y="64928"/>
                </a:lnTo>
                <a:lnTo>
                  <a:pt x="263075" y="61884"/>
                </a:lnTo>
                <a:lnTo>
                  <a:pt x="264972" y="58080"/>
                </a:lnTo>
                <a:lnTo>
                  <a:pt x="267753" y="54402"/>
                </a:lnTo>
                <a:lnTo>
                  <a:pt x="270787" y="48569"/>
                </a:lnTo>
                <a:lnTo>
                  <a:pt x="273568" y="41975"/>
                </a:lnTo>
                <a:lnTo>
                  <a:pt x="277234" y="34239"/>
                </a:lnTo>
                <a:lnTo>
                  <a:pt x="280016" y="26630"/>
                </a:lnTo>
                <a:lnTo>
                  <a:pt x="283176" y="21051"/>
                </a:lnTo>
                <a:lnTo>
                  <a:pt x="285957" y="15090"/>
                </a:lnTo>
                <a:lnTo>
                  <a:pt x="288738" y="10525"/>
                </a:lnTo>
                <a:lnTo>
                  <a:pt x="291520" y="6721"/>
                </a:lnTo>
                <a:lnTo>
                  <a:pt x="293669" y="4945"/>
                </a:lnTo>
                <a:lnTo>
                  <a:pt x="295439" y="2789"/>
                </a:lnTo>
                <a:lnTo>
                  <a:pt x="297335" y="2789"/>
                </a:lnTo>
                <a:lnTo>
                  <a:pt x="299231" y="2789"/>
                </a:lnTo>
                <a:lnTo>
                  <a:pt x="302012" y="4945"/>
                </a:lnTo>
                <a:lnTo>
                  <a:pt x="303782" y="7735"/>
                </a:lnTo>
                <a:lnTo>
                  <a:pt x="305931" y="10525"/>
                </a:lnTo>
                <a:lnTo>
                  <a:pt x="308712" y="15090"/>
                </a:lnTo>
                <a:lnTo>
                  <a:pt x="310609" y="21051"/>
                </a:lnTo>
                <a:lnTo>
                  <a:pt x="313390" y="27772"/>
                </a:lnTo>
                <a:lnTo>
                  <a:pt x="316171" y="35254"/>
                </a:lnTo>
              </a:path>
            </a:pathLst>
          </a:custGeom>
          <a:ln w="19179">
            <a:solidFill>
              <a:srgbClr val="000000"/>
            </a:solidFill>
          </a:ln>
        </p:spPr>
        <p:txBody>
          <a:bodyPr wrap="square" lIns="0" tIns="0" rIns="0" bIns="0" rtlCol="0"/>
          <a:lstStyle/>
          <a:p>
            <a:endParaRPr/>
          </a:p>
        </p:txBody>
      </p:sp>
      <p:sp>
        <p:nvSpPr>
          <p:cNvPr id="23" name="object 23"/>
          <p:cNvSpPr/>
          <p:nvPr/>
        </p:nvSpPr>
        <p:spPr>
          <a:xfrm>
            <a:off x="3335958" y="3074170"/>
            <a:ext cx="89535" cy="4445"/>
          </a:xfrm>
          <a:custGeom>
            <a:avLst/>
            <a:gdLst/>
            <a:ahLst/>
            <a:cxnLst/>
            <a:rect l="l" t="t" r="r" b="b"/>
            <a:pathLst>
              <a:path w="89535" h="4444">
                <a:moveTo>
                  <a:pt x="0" y="4058"/>
                </a:moveTo>
                <a:lnTo>
                  <a:pt x="89377" y="0"/>
                </a:lnTo>
              </a:path>
            </a:pathLst>
          </a:custGeom>
          <a:ln w="19181">
            <a:solidFill>
              <a:srgbClr val="000000"/>
            </a:solidFill>
          </a:ln>
        </p:spPr>
        <p:txBody>
          <a:bodyPr wrap="square" lIns="0" tIns="0" rIns="0" bIns="0" rtlCol="0"/>
          <a:lstStyle/>
          <a:p>
            <a:endParaRPr/>
          </a:p>
        </p:txBody>
      </p:sp>
      <p:sp>
        <p:nvSpPr>
          <p:cNvPr id="24" name="object 24"/>
          <p:cNvSpPr/>
          <p:nvPr/>
        </p:nvSpPr>
        <p:spPr>
          <a:xfrm>
            <a:off x="3518252" y="2824602"/>
            <a:ext cx="1905" cy="136525"/>
          </a:xfrm>
          <a:custGeom>
            <a:avLst/>
            <a:gdLst/>
            <a:ahLst/>
            <a:cxnLst/>
            <a:rect l="l" t="t" r="r" b="b"/>
            <a:pathLst>
              <a:path w="1904" h="136525">
                <a:moveTo>
                  <a:pt x="1769" y="136451"/>
                </a:moveTo>
                <a:lnTo>
                  <a:pt x="0" y="0"/>
                </a:lnTo>
              </a:path>
            </a:pathLst>
          </a:custGeom>
          <a:ln w="19122">
            <a:solidFill>
              <a:srgbClr val="000000"/>
            </a:solidFill>
          </a:ln>
        </p:spPr>
        <p:txBody>
          <a:bodyPr wrap="square" lIns="0" tIns="0" rIns="0" bIns="0" rtlCol="0"/>
          <a:lstStyle/>
          <a:p>
            <a:endParaRPr/>
          </a:p>
        </p:txBody>
      </p:sp>
      <p:sp>
        <p:nvSpPr>
          <p:cNvPr id="25" name="object 25"/>
          <p:cNvSpPr/>
          <p:nvPr/>
        </p:nvSpPr>
        <p:spPr>
          <a:xfrm>
            <a:off x="3527733" y="3170675"/>
            <a:ext cx="3175" cy="98425"/>
          </a:xfrm>
          <a:custGeom>
            <a:avLst/>
            <a:gdLst/>
            <a:ahLst/>
            <a:cxnLst/>
            <a:rect l="l" t="t" r="r" b="b"/>
            <a:pathLst>
              <a:path w="3175" h="98425">
                <a:moveTo>
                  <a:pt x="0" y="0"/>
                </a:moveTo>
                <a:lnTo>
                  <a:pt x="2781" y="98026"/>
                </a:lnTo>
              </a:path>
            </a:pathLst>
          </a:custGeom>
          <a:ln w="19122">
            <a:solidFill>
              <a:srgbClr val="000000"/>
            </a:solidFill>
          </a:ln>
        </p:spPr>
        <p:txBody>
          <a:bodyPr wrap="square" lIns="0" tIns="0" rIns="0" bIns="0" rtlCol="0"/>
          <a:lstStyle/>
          <a:p>
            <a:endParaRPr/>
          </a:p>
        </p:txBody>
      </p:sp>
      <p:sp>
        <p:nvSpPr>
          <p:cNvPr id="26" name="object 26"/>
          <p:cNvSpPr/>
          <p:nvPr/>
        </p:nvSpPr>
        <p:spPr>
          <a:xfrm>
            <a:off x="3624570" y="3418469"/>
            <a:ext cx="140970" cy="0"/>
          </a:xfrm>
          <a:custGeom>
            <a:avLst/>
            <a:gdLst/>
            <a:ahLst/>
            <a:cxnLst/>
            <a:rect l="l" t="t" r="r" b="b"/>
            <a:pathLst>
              <a:path w="140970">
                <a:moveTo>
                  <a:pt x="0" y="0"/>
                </a:moveTo>
                <a:lnTo>
                  <a:pt x="140703" y="0"/>
                </a:lnTo>
              </a:path>
            </a:pathLst>
          </a:custGeom>
          <a:ln w="19181">
            <a:solidFill>
              <a:srgbClr val="000000"/>
            </a:solidFill>
          </a:ln>
        </p:spPr>
        <p:txBody>
          <a:bodyPr wrap="square" lIns="0" tIns="0" rIns="0" bIns="0" rtlCol="0"/>
          <a:lstStyle/>
          <a:p>
            <a:endParaRPr/>
          </a:p>
        </p:txBody>
      </p:sp>
      <p:sp>
        <p:nvSpPr>
          <p:cNvPr id="27" name="object 27"/>
          <p:cNvSpPr/>
          <p:nvPr/>
        </p:nvSpPr>
        <p:spPr>
          <a:xfrm>
            <a:off x="3624570" y="3347961"/>
            <a:ext cx="140970" cy="0"/>
          </a:xfrm>
          <a:custGeom>
            <a:avLst/>
            <a:gdLst/>
            <a:ahLst/>
            <a:cxnLst/>
            <a:rect l="l" t="t" r="r" b="b"/>
            <a:pathLst>
              <a:path w="140970">
                <a:moveTo>
                  <a:pt x="0" y="0"/>
                </a:moveTo>
                <a:lnTo>
                  <a:pt x="140703" y="0"/>
                </a:lnTo>
              </a:path>
            </a:pathLst>
          </a:custGeom>
          <a:ln w="19181">
            <a:solidFill>
              <a:srgbClr val="000000"/>
            </a:solidFill>
          </a:ln>
        </p:spPr>
        <p:txBody>
          <a:bodyPr wrap="square" lIns="0" tIns="0" rIns="0" bIns="0" rtlCol="0"/>
          <a:lstStyle/>
          <a:p>
            <a:endParaRPr/>
          </a:p>
        </p:txBody>
      </p:sp>
      <p:sp>
        <p:nvSpPr>
          <p:cNvPr id="28" name="object 28"/>
          <p:cNvSpPr/>
          <p:nvPr/>
        </p:nvSpPr>
        <p:spPr>
          <a:xfrm>
            <a:off x="3533296" y="3478452"/>
            <a:ext cx="1270" cy="146685"/>
          </a:xfrm>
          <a:custGeom>
            <a:avLst/>
            <a:gdLst/>
            <a:ahLst/>
            <a:cxnLst/>
            <a:rect l="l" t="t" r="r" b="b"/>
            <a:pathLst>
              <a:path w="1270" h="146685">
                <a:moveTo>
                  <a:pt x="1264" y="0"/>
                </a:moveTo>
                <a:lnTo>
                  <a:pt x="0" y="146596"/>
                </a:lnTo>
              </a:path>
            </a:pathLst>
          </a:custGeom>
          <a:ln w="19122">
            <a:solidFill>
              <a:srgbClr val="000000"/>
            </a:solidFill>
          </a:ln>
        </p:spPr>
        <p:txBody>
          <a:bodyPr wrap="square" lIns="0" tIns="0" rIns="0" bIns="0" rtlCol="0"/>
          <a:lstStyle/>
          <a:p>
            <a:endParaRPr/>
          </a:p>
        </p:txBody>
      </p:sp>
      <p:grpSp>
        <p:nvGrpSpPr>
          <p:cNvPr id="29" name="object 29"/>
          <p:cNvGrpSpPr/>
          <p:nvPr/>
        </p:nvGrpSpPr>
        <p:grpSpPr>
          <a:xfrm>
            <a:off x="3764926" y="2989521"/>
            <a:ext cx="53975" cy="53975"/>
            <a:chOff x="3764926" y="2989521"/>
            <a:chExt cx="53975" cy="53975"/>
          </a:xfrm>
        </p:grpSpPr>
        <p:sp>
          <p:nvSpPr>
            <p:cNvPr id="30" name="object 30"/>
            <p:cNvSpPr/>
            <p:nvPr/>
          </p:nvSpPr>
          <p:spPr>
            <a:xfrm>
              <a:off x="3774502" y="2999097"/>
              <a:ext cx="34290" cy="34290"/>
            </a:xfrm>
            <a:custGeom>
              <a:avLst/>
              <a:gdLst/>
              <a:ahLst/>
              <a:cxnLst/>
              <a:rect l="l" t="t" r="r" b="b"/>
              <a:pathLst>
                <a:path w="34289" h="34289">
                  <a:moveTo>
                    <a:pt x="26800" y="0"/>
                  </a:moveTo>
                  <a:lnTo>
                    <a:pt x="7711" y="0"/>
                  </a:lnTo>
                  <a:lnTo>
                    <a:pt x="0" y="7608"/>
                  </a:lnTo>
                  <a:lnTo>
                    <a:pt x="0" y="16992"/>
                  </a:lnTo>
                  <a:lnTo>
                    <a:pt x="0" y="26504"/>
                  </a:lnTo>
                  <a:lnTo>
                    <a:pt x="7711" y="34239"/>
                  </a:lnTo>
                  <a:lnTo>
                    <a:pt x="26800" y="34239"/>
                  </a:lnTo>
                  <a:lnTo>
                    <a:pt x="34259" y="26504"/>
                  </a:lnTo>
                  <a:lnTo>
                    <a:pt x="34259" y="7608"/>
                  </a:lnTo>
                  <a:lnTo>
                    <a:pt x="26800" y="0"/>
                  </a:lnTo>
                  <a:close/>
                </a:path>
              </a:pathLst>
            </a:custGeom>
            <a:solidFill>
              <a:srgbClr val="000000"/>
            </a:solidFill>
          </p:spPr>
          <p:txBody>
            <a:bodyPr wrap="square" lIns="0" tIns="0" rIns="0" bIns="0" rtlCol="0"/>
            <a:lstStyle/>
            <a:p>
              <a:endParaRPr/>
            </a:p>
          </p:txBody>
        </p:sp>
        <p:sp>
          <p:nvSpPr>
            <p:cNvPr id="31" name="object 31"/>
            <p:cNvSpPr/>
            <p:nvPr/>
          </p:nvSpPr>
          <p:spPr>
            <a:xfrm>
              <a:off x="3774502" y="2999097"/>
              <a:ext cx="34290" cy="34290"/>
            </a:xfrm>
            <a:custGeom>
              <a:avLst/>
              <a:gdLst/>
              <a:ahLst/>
              <a:cxnLst/>
              <a:rect l="l" t="t" r="r" b="b"/>
              <a:pathLst>
                <a:path w="34289" h="34289">
                  <a:moveTo>
                    <a:pt x="0" y="16992"/>
                  </a:moveTo>
                  <a:lnTo>
                    <a:pt x="0" y="26504"/>
                  </a:lnTo>
                  <a:lnTo>
                    <a:pt x="7711" y="34239"/>
                  </a:lnTo>
                  <a:lnTo>
                    <a:pt x="17319" y="34239"/>
                  </a:lnTo>
                  <a:lnTo>
                    <a:pt x="26800" y="34239"/>
                  </a:lnTo>
                  <a:lnTo>
                    <a:pt x="34259" y="26504"/>
                  </a:lnTo>
                  <a:lnTo>
                    <a:pt x="34259" y="16992"/>
                  </a:lnTo>
                  <a:lnTo>
                    <a:pt x="34259" y="7608"/>
                  </a:lnTo>
                  <a:lnTo>
                    <a:pt x="26800" y="0"/>
                  </a:lnTo>
                  <a:lnTo>
                    <a:pt x="17319" y="0"/>
                  </a:lnTo>
                  <a:lnTo>
                    <a:pt x="7711" y="0"/>
                  </a:lnTo>
                  <a:lnTo>
                    <a:pt x="0" y="7608"/>
                  </a:lnTo>
                  <a:lnTo>
                    <a:pt x="0" y="16992"/>
                  </a:lnTo>
                  <a:close/>
                </a:path>
              </a:pathLst>
            </a:custGeom>
            <a:ln w="19151">
              <a:solidFill>
                <a:srgbClr val="000000"/>
              </a:solidFill>
            </a:ln>
          </p:spPr>
          <p:txBody>
            <a:bodyPr wrap="square" lIns="0" tIns="0" rIns="0" bIns="0" rtlCol="0"/>
            <a:lstStyle/>
            <a:p>
              <a:endParaRPr/>
            </a:p>
          </p:txBody>
        </p:sp>
      </p:grpSp>
      <p:grpSp>
        <p:nvGrpSpPr>
          <p:cNvPr id="32" name="object 32"/>
          <p:cNvGrpSpPr/>
          <p:nvPr/>
        </p:nvGrpSpPr>
        <p:grpSpPr>
          <a:xfrm>
            <a:off x="4339464" y="3089316"/>
            <a:ext cx="516255" cy="133985"/>
            <a:chOff x="4339464" y="3089316"/>
            <a:chExt cx="516255" cy="133985"/>
          </a:xfrm>
        </p:grpSpPr>
        <p:sp>
          <p:nvSpPr>
            <p:cNvPr id="33" name="object 33"/>
            <p:cNvSpPr/>
            <p:nvPr/>
          </p:nvSpPr>
          <p:spPr>
            <a:xfrm>
              <a:off x="4655636" y="3098899"/>
              <a:ext cx="190500" cy="114935"/>
            </a:xfrm>
            <a:custGeom>
              <a:avLst/>
              <a:gdLst/>
              <a:ahLst/>
              <a:cxnLst/>
              <a:rect l="l" t="t" r="r" b="b"/>
              <a:pathLst>
                <a:path w="190500" h="114935">
                  <a:moveTo>
                    <a:pt x="0" y="0"/>
                  </a:moveTo>
                  <a:lnTo>
                    <a:pt x="37925" y="57319"/>
                  </a:lnTo>
                  <a:lnTo>
                    <a:pt x="0" y="114512"/>
                  </a:lnTo>
                  <a:lnTo>
                    <a:pt x="190006" y="57319"/>
                  </a:lnTo>
                  <a:lnTo>
                    <a:pt x="0" y="0"/>
                  </a:lnTo>
                  <a:close/>
                </a:path>
              </a:pathLst>
            </a:custGeom>
            <a:solidFill>
              <a:srgbClr val="000000"/>
            </a:solidFill>
          </p:spPr>
          <p:txBody>
            <a:bodyPr wrap="square" lIns="0" tIns="0" rIns="0" bIns="0" rtlCol="0"/>
            <a:lstStyle/>
            <a:p>
              <a:endParaRPr/>
            </a:p>
          </p:txBody>
        </p:sp>
        <p:sp>
          <p:nvSpPr>
            <p:cNvPr id="34" name="object 34"/>
            <p:cNvSpPr/>
            <p:nvPr/>
          </p:nvSpPr>
          <p:spPr>
            <a:xfrm>
              <a:off x="4339464" y="3098899"/>
              <a:ext cx="506730" cy="114935"/>
            </a:xfrm>
            <a:custGeom>
              <a:avLst/>
              <a:gdLst/>
              <a:ahLst/>
              <a:cxnLst/>
              <a:rect l="l" t="t" r="r" b="b"/>
              <a:pathLst>
                <a:path w="506729" h="114935">
                  <a:moveTo>
                    <a:pt x="0" y="57319"/>
                  </a:moveTo>
                  <a:lnTo>
                    <a:pt x="506177" y="57319"/>
                  </a:lnTo>
                </a:path>
                <a:path w="506729" h="114935">
                  <a:moveTo>
                    <a:pt x="506177" y="57319"/>
                  </a:moveTo>
                  <a:lnTo>
                    <a:pt x="316171" y="114512"/>
                  </a:lnTo>
                  <a:lnTo>
                    <a:pt x="354096" y="57319"/>
                  </a:lnTo>
                  <a:lnTo>
                    <a:pt x="316171" y="0"/>
                  </a:lnTo>
                  <a:lnTo>
                    <a:pt x="506177" y="57319"/>
                  </a:lnTo>
                  <a:close/>
                </a:path>
              </a:pathLst>
            </a:custGeom>
            <a:ln w="19151">
              <a:solidFill>
                <a:srgbClr val="000000"/>
              </a:solidFill>
            </a:ln>
          </p:spPr>
          <p:txBody>
            <a:bodyPr wrap="square" lIns="0" tIns="0" rIns="0" bIns="0" rtlCol="0"/>
            <a:lstStyle/>
            <a:p>
              <a:endParaRPr/>
            </a:p>
          </p:txBody>
        </p:sp>
      </p:grpSp>
      <p:grpSp>
        <p:nvGrpSpPr>
          <p:cNvPr id="35" name="object 35"/>
          <p:cNvGrpSpPr/>
          <p:nvPr/>
        </p:nvGrpSpPr>
        <p:grpSpPr>
          <a:xfrm>
            <a:off x="4424922" y="4642970"/>
            <a:ext cx="516255" cy="133350"/>
            <a:chOff x="4424922" y="4642970"/>
            <a:chExt cx="516255" cy="133350"/>
          </a:xfrm>
        </p:grpSpPr>
        <p:sp>
          <p:nvSpPr>
            <p:cNvPr id="36" name="object 36"/>
            <p:cNvSpPr/>
            <p:nvPr/>
          </p:nvSpPr>
          <p:spPr>
            <a:xfrm>
              <a:off x="4741094" y="4652553"/>
              <a:ext cx="190500" cy="114300"/>
            </a:xfrm>
            <a:custGeom>
              <a:avLst/>
              <a:gdLst/>
              <a:ahLst/>
              <a:cxnLst/>
              <a:rect l="l" t="t" r="r" b="b"/>
              <a:pathLst>
                <a:path w="190500" h="114300">
                  <a:moveTo>
                    <a:pt x="0" y="0"/>
                  </a:moveTo>
                  <a:lnTo>
                    <a:pt x="37925" y="57230"/>
                  </a:lnTo>
                  <a:lnTo>
                    <a:pt x="0" y="114132"/>
                  </a:lnTo>
                  <a:lnTo>
                    <a:pt x="190006" y="57230"/>
                  </a:lnTo>
                  <a:lnTo>
                    <a:pt x="0" y="0"/>
                  </a:lnTo>
                  <a:close/>
                </a:path>
              </a:pathLst>
            </a:custGeom>
            <a:solidFill>
              <a:srgbClr val="000000"/>
            </a:solidFill>
          </p:spPr>
          <p:txBody>
            <a:bodyPr wrap="square" lIns="0" tIns="0" rIns="0" bIns="0" rtlCol="0"/>
            <a:lstStyle/>
            <a:p>
              <a:endParaRPr/>
            </a:p>
          </p:txBody>
        </p:sp>
        <p:sp>
          <p:nvSpPr>
            <p:cNvPr id="37" name="object 37"/>
            <p:cNvSpPr/>
            <p:nvPr/>
          </p:nvSpPr>
          <p:spPr>
            <a:xfrm>
              <a:off x="4424922" y="4652553"/>
              <a:ext cx="506730" cy="114300"/>
            </a:xfrm>
            <a:custGeom>
              <a:avLst/>
              <a:gdLst/>
              <a:ahLst/>
              <a:cxnLst/>
              <a:rect l="l" t="t" r="r" b="b"/>
              <a:pathLst>
                <a:path w="506729" h="114300">
                  <a:moveTo>
                    <a:pt x="0" y="57230"/>
                  </a:moveTo>
                  <a:lnTo>
                    <a:pt x="506177" y="57230"/>
                  </a:lnTo>
                </a:path>
                <a:path w="506729" h="114300">
                  <a:moveTo>
                    <a:pt x="506177" y="57230"/>
                  </a:moveTo>
                  <a:lnTo>
                    <a:pt x="316171" y="114132"/>
                  </a:lnTo>
                  <a:lnTo>
                    <a:pt x="354096" y="57230"/>
                  </a:lnTo>
                  <a:lnTo>
                    <a:pt x="316171" y="0"/>
                  </a:lnTo>
                  <a:lnTo>
                    <a:pt x="506177" y="57230"/>
                  </a:lnTo>
                  <a:close/>
                </a:path>
              </a:pathLst>
            </a:custGeom>
            <a:ln w="19151">
              <a:solidFill>
                <a:srgbClr val="000000"/>
              </a:solidFill>
            </a:ln>
          </p:spPr>
          <p:txBody>
            <a:bodyPr wrap="square" lIns="0" tIns="0" rIns="0" bIns="0" rtlCol="0"/>
            <a:lstStyle/>
            <a:p>
              <a:endParaRPr/>
            </a:p>
          </p:txBody>
        </p:sp>
      </p:grpSp>
      <p:sp>
        <p:nvSpPr>
          <p:cNvPr id="38" name="object 38"/>
          <p:cNvSpPr txBox="1"/>
          <p:nvPr/>
        </p:nvSpPr>
        <p:spPr>
          <a:xfrm>
            <a:off x="2995534" y="4046428"/>
            <a:ext cx="721360" cy="718185"/>
          </a:xfrm>
          <a:prstGeom prst="rect">
            <a:avLst/>
          </a:prstGeom>
        </p:spPr>
        <p:txBody>
          <a:bodyPr vert="horz" wrap="square" lIns="0" tIns="114935" rIns="0" bIns="0" rtlCol="0">
            <a:spAutoFit/>
          </a:bodyPr>
          <a:lstStyle/>
          <a:p>
            <a:pPr marR="33020" algn="r">
              <a:lnSpc>
                <a:spcPct val="100000"/>
              </a:lnSpc>
              <a:spcBef>
                <a:spcPts val="905"/>
              </a:spcBef>
            </a:pPr>
            <a:r>
              <a:rPr sz="1600" spc="-10" dirty="0">
                <a:latin typeface="Times New Roman"/>
                <a:cs typeface="Times New Roman"/>
              </a:rPr>
              <a:t>H</a:t>
            </a:r>
            <a:endParaRPr sz="1600">
              <a:latin typeface="Times New Roman"/>
              <a:cs typeface="Times New Roman"/>
            </a:endParaRPr>
          </a:p>
          <a:p>
            <a:pPr marL="50800">
              <a:lnSpc>
                <a:spcPct val="100000"/>
              </a:lnSpc>
              <a:spcBef>
                <a:spcPts val="805"/>
              </a:spcBef>
              <a:tabLst>
                <a:tab pos="548005" algn="l"/>
              </a:tabLst>
            </a:pPr>
            <a:r>
              <a:rPr sz="1600" spc="-25" dirty="0">
                <a:latin typeface="Times New Roman"/>
                <a:cs typeface="Times New Roman"/>
              </a:rPr>
              <a:t>CH</a:t>
            </a:r>
            <a:r>
              <a:rPr sz="1800" spc="-37" baseline="-18518" dirty="0">
                <a:latin typeface="Times New Roman"/>
                <a:cs typeface="Times New Roman"/>
              </a:rPr>
              <a:t>2</a:t>
            </a:r>
            <a:r>
              <a:rPr sz="1800" baseline="-18518" dirty="0">
                <a:latin typeface="Times New Roman"/>
                <a:cs typeface="Times New Roman"/>
              </a:rPr>
              <a:t>	</a:t>
            </a:r>
            <a:r>
              <a:rPr sz="2400" spc="-75" baseline="3472" dirty="0">
                <a:latin typeface="Times New Roman"/>
                <a:cs typeface="Times New Roman"/>
              </a:rPr>
              <a:t>C</a:t>
            </a:r>
            <a:endParaRPr sz="2400" baseline="3472">
              <a:latin typeface="Times New Roman"/>
              <a:cs typeface="Times New Roman"/>
            </a:endParaRPr>
          </a:p>
        </p:txBody>
      </p:sp>
      <p:sp>
        <p:nvSpPr>
          <p:cNvPr id="39" name="object 39"/>
          <p:cNvSpPr/>
          <p:nvPr/>
        </p:nvSpPr>
        <p:spPr>
          <a:xfrm>
            <a:off x="2696914" y="4601828"/>
            <a:ext cx="316230" cy="67310"/>
          </a:xfrm>
          <a:custGeom>
            <a:avLst/>
            <a:gdLst/>
            <a:ahLst/>
            <a:cxnLst/>
            <a:rect l="l" t="t" r="r" b="b"/>
            <a:pathLst>
              <a:path w="316230" h="67310">
                <a:moveTo>
                  <a:pt x="0" y="31551"/>
                </a:moveTo>
                <a:lnTo>
                  <a:pt x="13273" y="59082"/>
                </a:lnTo>
                <a:lnTo>
                  <a:pt x="15423" y="62176"/>
                </a:lnTo>
                <a:lnTo>
                  <a:pt x="17319" y="63102"/>
                </a:lnTo>
                <a:lnTo>
                  <a:pt x="19089" y="64028"/>
                </a:lnTo>
                <a:lnTo>
                  <a:pt x="20985" y="63102"/>
                </a:lnTo>
                <a:lnTo>
                  <a:pt x="36029" y="39286"/>
                </a:lnTo>
                <a:lnTo>
                  <a:pt x="40074" y="31551"/>
                </a:lnTo>
                <a:lnTo>
                  <a:pt x="42855" y="25058"/>
                </a:lnTo>
                <a:lnTo>
                  <a:pt x="45636" y="18248"/>
                </a:lnTo>
                <a:lnTo>
                  <a:pt x="48418" y="12681"/>
                </a:lnTo>
                <a:lnTo>
                  <a:pt x="51452" y="7735"/>
                </a:lnTo>
                <a:lnTo>
                  <a:pt x="54233" y="4958"/>
                </a:lnTo>
                <a:lnTo>
                  <a:pt x="56129" y="2168"/>
                </a:lnTo>
                <a:lnTo>
                  <a:pt x="58025" y="0"/>
                </a:lnTo>
                <a:lnTo>
                  <a:pt x="59795" y="0"/>
                </a:lnTo>
                <a:lnTo>
                  <a:pt x="61692" y="1242"/>
                </a:lnTo>
                <a:lnTo>
                  <a:pt x="64726" y="2168"/>
                </a:lnTo>
                <a:lnTo>
                  <a:pt x="66622" y="4958"/>
                </a:lnTo>
                <a:lnTo>
                  <a:pt x="68518" y="7735"/>
                </a:lnTo>
                <a:lnTo>
                  <a:pt x="71299" y="12681"/>
                </a:lnTo>
                <a:lnTo>
                  <a:pt x="73069" y="18248"/>
                </a:lnTo>
                <a:lnTo>
                  <a:pt x="76230" y="25058"/>
                </a:lnTo>
                <a:lnTo>
                  <a:pt x="79011" y="32476"/>
                </a:lnTo>
                <a:lnTo>
                  <a:pt x="82677" y="40212"/>
                </a:lnTo>
                <a:lnTo>
                  <a:pt x="84447" y="46705"/>
                </a:lnTo>
                <a:lnTo>
                  <a:pt x="87607" y="52589"/>
                </a:lnTo>
                <a:lnTo>
                  <a:pt x="90388" y="56292"/>
                </a:lnTo>
                <a:lnTo>
                  <a:pt x="92158" y="60312"/>
                </a:lnTo>
                <a:lnTo>
                  <a:pt x="94055" y="63102"/>
                </a:lnTo>
                <a:lnTo>
                  <a:pt x="95951" y="64028"/>
                </a:lnTo>
                <a:lnTo>
                  <a:pt x="97721" y="64953"/>
                </a:lnTo>
                <a:lnTo>
                  <a:pt x="100881" y="64028"/>
                </a:lnTo>
                <a:lnTo>
                  <a:pt x="102651" y="63102"/>
                </a:lnTo>
                <a:lnTo>
                  <a:pt x="104547" y="60312"/>
                </a:lnTo>
                <a:lnTo>
                  <a:pt x="107328" y="57230"/>
                </a:lnTo>
                <a:lnTo>
                  <a:pt x="109225" y="52589"/>
                </a:lnTo>
                <a:lnTo>
                  <a:pt x="112259" y="46705"/>
                </a:lnTo>
                <a:lnTo>
                  <a:pt x="115040" y="40212"/>
                </a:lnTo>
                <a:lnTo>
                  <a:pt x="118706" y="32476"/>
                </a:lnTo>
                <a:lnTo>
                  <a:pt x="122499" y="25984"/>
                </a:lnTo>
                <a:lnTo>
                  <a:pt x="125533" y="19186"/>
                </a:lnTo>
                <a:lnTo>
                  <a:pt x="128314" y="13619"/>
                </a:lnTo>
                <a:lnTo>
                  <a:pt x="130210" y="8661"/>
                </a:lnTo>
                <a:lnTo>
                  <a:pt x="132865" y="5884"/>
                </a:lnTo>
                <a:lnTo>
                  <a:pt x="135140" y="3094"/>
                </a:lnTo>
                <a:lnTo>
                  <a:pt x="136910" y="1242"/>
                </a:lnTo>
                <a:lnTo>
                  <a:pt x="139691" y="1242"/>
                </a:lnTo>
                <a:lnTo>
                  <a:pt x="141588" y="1242"/>
                </a:lnTo>
                <a:lnTo>
                  <a:pt x="143358" y="3094"/>
                </a:lnTo>
                <a:lnTo>
                  <a:pt x="145254" y="5884"/>
                </a:lnTo>
                <a:lnTo>
                  <a:pt x="147403" y="8661"/>
                </a:lnTo>
                <a:lnTo>
                  <a:pt x="150184" y="13619"/>
                </a:lnTo>
                <a:lnTo>
                  <a:pt x="152965" y="19186"/>
                </a:lnTo>
                <a:lnTo>
                  <a:pt x="154862" y="25984"/>
                </a:lnTo>
                <a:lnTo>
                  <a:pt x="158528" y="33402"/>
                </a:lnTo>
                <a:lnTo>
                  <a:pt x="161562" y="41138"/>
                </a:lnTo>
                <a:lnTo>
                  <a:pt x="164343" y="47948"/>
                </a:lnTo>
                <a:lnTo>
                  <a:pt x="166239" y="53515"/>
                </a:lnTo>
                <a:lnTo>
                  <a:pt x="169020" y="57230"/>
                </a:lnTo>
                <a:lnTo>
                  <a:pt x="170917" y="61250"/>
                </a:lnTo>
                <a:lnTo>
                  <a:pt x="173066" y="64028"/>
                </a:lnTo>
                <a:lnTo>
                  <a:pt x="175847" y="64953"/>
                </a:lnTo>
                <a:lnTo>
                  <a:pt x="177617" y="65879"/>
                </a:lnTo>
                <a:lnTo>
                  <a:pt x="179513" y="64953"/>
                </a:lnTo>
                <a:lnTo>
                  <a:pt x="181283" y="64028"/>
                </a:lnTo>
                <a:lnTo>
                  <a:pt x="183559" y="61250"/>
                </a:lnTo>
                <a:lnTo>
                  <a:pt x="186340" y="58156"/>
                </a:lnTo>
                <a:lnTo>
                  <a:pt x="188995" y="53515"/>
                </a:lnTo>
                <a:lnTo>
                  <a:pt x="191776" y="47948"/>
                </a:lnTo>
                <a:lnTo>
                  <a:pt x="194557" y="41138"/>
                </a:lnTo>
                <a:lnTo>
                  <a:pt x="197717" y="33402"/>
                </a:lnTo>
                <a:lnTo>
                  <a:pt x="201383" y="25984"/>
                </a:lnTo>
                <a:lnTo>
                  <a:pt x="204165" y="20112"/>
                </a:lnTo>
                <a:lnTo>
                  <a:pt x="206946" y="14545"/>
                </a:lnTo>
                <a:lnTo>
                  <a:pt x="209980" y="9587"/>
                </a:lnTo>
                <a:lnTo>
                  <a:pt x="211876" y="6809"/>
                </a:lnTo>
                <a:lnTo>
                  <a:pt x="214657" y="4019"/>
                </a:lnTo>
                <a:lnTo>
                  <a:pt x="216554" y="2168"/>
                </a:lnTo>
                <a:lnTo>
                  <a:pt x="218323" y="2168"/>
                </a:lnTo>
                <a:lnTo>
                  <a:pt x="220473" y="2168"/>
                </a:lnTo>
                <a:lnTo>
                  <a:pt x="222369" y="4019"/>
                </a:lnTo>
                <a:lnTo>
                  <a:pt x="224265" y="6809"/>
                </a:lnTo>
                <a:lnTo>
                  <a:pt x="227046" y="9587"/>
                </a:lnTo>
                <a:lnTo>
                  <a:pt x="228816" y="14545"/>
                </a:lnTo>
                <a:lnTo>
                  <a:pt x="231977" y="20112"/>
                </a:lnTo>
                <a:lnTo>
                  <a:pt x="234758" y="26909"/>
                </a:lnTo>
                <a:lnTo>
                  <a:pt x="237539" y="34341"/>
                </a:lnTo>
                <a:lnTo>
                  <a:pt x="240194" y="42064"/>
                </a:lnTo>
                <a:lnTo>
                  <a:pt x="242975" y="48873"/>
                </a:lnTo>
                <a:lnTo>
                  <a:pt x="246135" y="53515"/>
                </a:lnTo>
                <a:lnTo>
                  <a:pt x="247905" y="58156"/>
                </a:lnTo>
                <a:lnTo>
                  <a:pt x="250687" y="62176"/>
                </a:lnTo>
                <a:lnTo>
                  <a:pt x="252583" y="64953"/>
                </a:lnTo>
                <a:lnTo>
                  <a:pt x="254479" y="65879"/>
                </a:lnTo>
                <a:lnTo>
                  <a:pt x="256628" y="66817"/>
                </a:lnTo>
                <a:lnTo>
                  <a:pt x="258398" y="65879"/>
                </a:lnTo>
                <a:lnTo>
                  <a:pt x="260294" y="64953"/>
                </a:lnTo>
                <a:lnTo>
                  <a:pt x="263075" y="62176"/>
                </a:lnTo>
                <a:lnTo>
                  <a:pt x="264972" y="58156"/>
                </a:lnTo>
                <a:lnTo>
                  <a:pt x="267753" y="54440"/>
                </a:lnTo>
                <a:lnTo>
                  <a:pt x="270787" y="48873"/>
                </a:lnTo>
                <a:lnTo>
                  <a:pt x="273568" y="42064"/>
                </a:lnTo>
                <a:lnTo>
                  <a:pt x="277234" y="34341"/>
                </a:lnTo>
                <a:lnTo>
                  <a:pt x="293669" y="4958"/>
                </a:lnTo>
                <a:lnTo>
                  <a:pt x="295439" y="3094"/>
                </a:lnTo>
                <a:lnTo>
                  <a:pt x="297335" y="3094"/>
                </a:lnTo>
                <a:lnTo>
                  <a:pt x="299105" y="3094"/>
                </a:lnTo>
                <a:lnTo>
                  <a:pt x="301886" y="4958"/>
                </a:lnTo>
                <a:lnTo>
                  <a:pt x="303782" y="7735"/>
                </a:lnTo>
                <a:lnTo>
                  <a:pt x="305931" y="10525"/>
                </a:lnTo>
                <a:lnTo>
                  <a:pt x="308712" y="15471"/>
                </a:lnTo>
                <a:lnTo>
                  <a:pt x="310609" y="21038"/>
                </a:lnTo>
                <a:lnTo>
                  <a:pt x="313390" y="27835"/>
                </a:lnTo>
                <a:lnTo>
                  <a:pt x="316171" y="35266"/>
                </a:lnTo>
              </a:path>
            </a:pathLst>
          </a:custGeom>
          <a:ln w="19179">
            <a:solidFill>
              <a:srgbClr val="000000"/>
            </a:solidFill>
          </a:ln>
        </p:spPr>
        <p:txBody>
          <a:bodyPr wrap="square" lIns="0" tIns="0" rIns="0" bIns="0" rtlCol="0"/>
          <a:lstStyle/>
          <a:p>
            <a:endParaRPr/>
          </a:p>
        </p:txBody>
      </p:sp>
      <p:sp>
        <p:nvSpPr>
          <p:cNvPr id="40" name="object 40"/>
          <p:cNvSpPr/>
          <p:nvPr/>
        </p:nvSpPr>
        <p:spPr>
          <a:xfrm>
            <a:off x="3421416" y="4627812"/>
            <a:ext cx="89535" cy="3810"/>
          </a:xfrm>
          <a:custGeom>
            <a:avLst/>
            <a:gdLst/>
            <a:ahLst/>
            <a:cxnLst/>
            <a:rect l="l" t="t" r="r" b="b"/>
            <a:pathLst>
              <a:path w="89535" h="3810">
                <a:moveTo>
                  <a:pt x="0" y="3715"/>
                </a:moveTo>
                <a:lnTo>
                  <a:pt x="89377" y="0"/>
                </a:lnTo>
              </a:path>
            </a:pathLst>
          </a:custGeom>
          <a:ln w="19181">
            <a:solidFill>
              <a:srgbClr val="000000"/>
            </a:solidFill>
          </a:ln>
        </p:spPr>
        <p:txBody>
          <a:bodyPr wrap="square" lIns="0" tIns="0" rIns="0" bIns="0" rtlCol="0"/>
          <a:lstStyle/>
          <a:p>
            <a:endParaRPr/>
          </a:p>
        </p:txBody>
      </p:sp>
      <p:sp>
        <p:nvSpPr>
          <p:cNvPr id="41" name="object 41"/>
          <p:cNvSpPr/>
          <p:nvPr/>
        </p:nvSpPr>
        <p:spPr>
          <a:xfrm>
            <a:off x="3602699" y="4387450"/>
            <a:ext cx="4445" cy="127000"/>
          </a:xfrm>
          <a:custGeom>
            <a:avLst/>
            <a:gdLst/>
            <a:ahLst/>
            <a:cxnLst/>
            <a:rect l="l" t="t" r="r" b="b"/>
            <a:pathLst>
              <a:path w="4445" h="127000">
                <a:moveTo>
                  <a:pt x="4045" y="126813"/>
                </a:moveTo>
                <a:lnTo>
                  <a:pt x="0" y="0"/>
                </a:lnTo>
              </a:path>
            </a:pathLst>
          </a:custGeom>
          <a:ln w="19122">
            <a:solidFill>
              <a:srgbClr val="000000"/>
            </a:solidFill>
          </a:ln>
        </p:spPr>
        <p:txBody>
          <a:bodyPr wrap="square" lIns="0" tIns="0" rIns="0" bIns="0" rtlCol="0"/>
          <a:lstStyle/>
          <a:p>
            <a:endParaRPr/>
          </a:p>
        </p:txBody>
      </p:sp>
      <p:grpSp>
        <p:nvGrpSpPr>
          <p:cNvPr id="42" name="object 42"/>
          <p:cNvGrpSpPr/>
          <p:nvPr/>
        </p:nvGrpSpPr>
        <p:grpSpPr>
          <a:xfrm>
            <a:off x="3850384" y="4542770"/>
            <a:ext cx="53975" cy="53975"/>
            <a:chOff x="3850384" y="4542770"/>
            <a:chExt cx="53975" cy="53975"/>
          </a:xfrm>
        </p:grpSpPr>
        <p:sp>
          <p:nvSpPr>
            <p:cNvPr id="43" name="object 43"/>
            <p:cNvSpPr/>
            <p:nvPr/>
          </p:nvSpPr>
          <p:spPr>
            <a:xfrm>
              <a:off x="3859960" y="4552345"/>
              <a:ext cx="34290" cy="34925"/>
            </a:xfrm>
            <a:custGeom>
              <a:avLst/>
              <a:gdLst/>
              <a:ahLst/>
              <a:cxnLst/>
              <a:rect l="l" t="t" r="r" b="b"/>
              <a:pathLst>
                <a:path w="34289" h="34925">
                  <a:moveTo>
                    <a:pt x="26800" y="0"/>
                  </a:moveTo>
                  <a:lnTo>
                    <a:pt x="7711" y="0"/>
                  </a:lnTo>
                  <a:lnTo>
                    <a:pt x="0" y="7735"/>
                  </a:lnTo>
                  <a:lnTo>
                    <a:pt x="0" y="17322"/>
                  </a:lnTo>
                  <a:lnTo>
                    <a:pt x="0" y="26909"/>
                  </a:lnTo>
                  <a:lnTo>
                    <a:pt x="7711" y="34328"/>
                  </a:lnTo>
                  <a:lnTo>
                    <a:pt x="26800" y="34328"/>
                  </a:lnTo>
                  <a:lnTo>
                    <a:pt x="34259" y="26909"/>
                  </a:lnTo>
                  <a:lnTo>
                    <a:pt x="34259" y="7735"/>
                  </a:lnTo>
                  <a:lnTo>
                    <a:pt x="26800" y="0"/>
                  </a:lnTo>
                  <a:close/>
                </a:path>
              </a:pathLst>
            </a:custGeom>
            <a:solidFill>
              <a:srgbClr val="000000"/>
            </a:solidFill>
          </p:spPr>
          <p:txBody>
            <a:bodyPr wrap="square" lIns="0" tIns="0" rIns="0" bIns="0" rtlCol="0"/>
            <a:lstStyle/>
            <a:p>
              <a:endParaRPr/>
            </a:p>
          </p:txBody>
        </p:sp>
        <p:sp>
          <p:nvSpPr>
            <p:cNvPr id="44" name="object 44"/>
            <p:cNvSpPr/>
            <p:nvPr/>
          </p:nvSpPr>
          <p:spPr>
            <a:xfrm>
              <a:off x="3859960" y="4552345"/>
              <a:ext cx="34290" cy="34925"/>
            </a:xfrm>
            <a:custGeom>
              <a:avLst/>
              <a:gdLst/>
              <a:ahLst/>
              <a:cxnLst/>
              <a:rect l="l" t="t" r="r" b="b"/>
              <a:pathLst>
                <a:path w="34289" h="34925">
                  <a:moveTo>
                    <a:pt x="0" y="17322"/>
                  </a:moveTo>
                  <a:lnTo>
                    <a:pt x="0" y="26909"/>
                  </a:lnTo>
                  <a:lnTo>
                    <a:pt x="7711" y="34328"/>
                  </a:lnTo>
                  <a:lnTo>
                    <a:pt x="17192" y="34328"/>
                  </a:lnTo>
                  <a:lnTo>
                    <a:pt x="26800" y="34328"/>
                  </a:lnTo>
                  <a:lnTo>
                    <a:pt x="34259" y="26909"/>
                  </a:lnTo>
                  <a:lnTo>
                    <a:pt x="34259" y="17322"/>
                  </a:lnTo>
                  <a:lnTo>
                    <a:pt x="34259" y="7735"/>
                  </a:lnTo>
                  <a:lnTo>
                    <a:pt x="26800" y="0"/>
                  </a:lnTo>
                  <a:lnTo>
                    <a:pt x="17192" y="0"/>
                  </a:lnTo>
                  <a:lnTo>
                    <a:pt x="7711" y="0"/>
                  </a:lnTo>
                  <a:lnTo>
                    <a:pt x="0" y="7735"/>
                  </a:lnTo>
                  <a:lnTo>
                    <a:pt x="0" y="17322"/>
                  </a:lnTo>
                  <a:close/>
                </a:path>
              </a:pathLst>
            </a:custGeom>
            <a:ln w="19151">
              <a:solidFill>
                <a:srgbClr val="000000"/>
              </a:solidFill>
            </a:ln>
          </p:spPr>
          <p:txBody>
            <a:bodyPr wrap="square" lIns="0" tIns="0" rIns="0" bIns="0" rtlCol="0"/>
            <a:lstStyle/>
            <a:p>
              <a:endParaRPr/>
            </a:p>
          </p:txBody>
        </p:sp>
      </p:grpSp>
      <p:sp>
        <p:nvSpPr>
          <p:cNvPr id="45" name="object 45"/>
          <p:cNvSpPr txBox="1"/>
          <p:nvPr/>
        </p:nvSpPr>
        <p:spPr>
          <a:xfrm>
            <a:off x="4481889" y="4408140"/>
            <a:ext cx="444500" cy="269240"/>
          </a:xfrm>
          <a:prstGeom prst="rect">
            <a:avLst/>
          </a:prstGeom>
        </p:spPr>
        <p:txBody>
          <a:bodyPr vert="horz" wrap="square" lIns="0" tIns="12065" rIns="0" bIns="0" rtlCol="0">
            <a:spAutoFit/>
          </a:bodyPr>
          <a:lstStyle/>
          <a:p>
            <a:pPr marL="38100">
              <a:lnSpc>
                <a:spcPct val="100000"/>
              </a:lnSpc>
              <a:spcBef>
                <a:spcPts val="95"/>
              </a:spcBef>
            </a:pPr>
            <a:r>
              <a:rPr sz="1600" i="1" spc="-10" dirty="0">
                <a:latin typeface="Times New Roman"/>
                <a:cs typeface="Times New Roman"/>
              </a:rPr>
              <a:t>k</a:t>
            </a:r>
            <a:r>
              <a:rPr sz="1800" i="1" spc="-15" baseline="-25462" dirty="0">
                <a:latin typeface="Times New Roman"/>
                <a:cs typeface="Times New Roman"/>
              </a:rPr>
              <a:t>t</a:t>
            </a:r>
            <a:r>
              <a:rPr sz="1600" i="1" spc="-10" dirty="0">
                <a:latin typeface="Times New Roman"/>
                <a:cs typeface="Times New Roman"/>
              </a:rPr>
              <a:t>dis</a:t>
            </a:r>
            <a:endParaRPr sz="1600">
              <a:latin typeface="Times New Roman"/>
              <a:cs typeface="Times New Roman"/>
            </a:endParaRPr>
          </a:p>
        </p:txBody>
      </p:sp>
      <p:sp>
        <p:nvSpPr>
          <p:cNvPr id="46" name="object 46"/>
          <p:cNvSpPr txBox="1"/>
          <p:nvPr/>
        </p:nvSpPr>
        <p:spPr>
          <a:xfrm>
            <a:off x="5687528" y="4552276"/>
            <a:ext cx="30480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Times New Roman"/>
                <a:cs typeface="Times New Roman"/>
              </a:rPr>
              <a:t>CH</a:t>
            </a:r>
            <a:endParaRPr sz="1600">
              <a:latin typeface="Times New Roman"/>
              <a:cs typeface="Times New Roman"/>
            </a:endParaRPr>
          </a:p>
        </p:txBody>
      </p:sp>
      <p:sp>
        <p:nvSpPr>
          <p:cNvPr id="47" name="object 47"/>
          <p:cNvSpPr txBox="1"/>
          <p:nvPr/>
        </p:nvSpPr>
        <p:spPr>
          <a:xfrm>
            <a:off x="5962613" y="4650341"/>
            <a:ext cx="101600"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2</a:t>
            </a:r>
            <a:endParaRPr sz="1200">
              <a:latin typeface="Times New Roman"/>
              <a:cs typeface="Times New Roman"/>
            </a:endParaRPr>
          </a:p>
        </p:txBody>
      </p:sp>
      <p:sp>
        <p:nvSpPr>
          <p:cNvPr id="48" name="object 48"/>
          <p:cNvSpPr txBox="1"/>
          <p:nvPr/>
        </p:nvSpPr>
        <p:spPr>
          <a:xfrm>
            <a:off x="6113810" y="4151886"/>
            <a:ext cx="309245" cy="678815"/>
          </a:xfrm>
          <a:prstGeom prst="rect">
            <a:avLst/>
          </a:prstGeom>
        </p:spPr>
        <p:txBody>
          <a:bodyPr vert="horz" wrap="square" lIns="0" tIns="12700" rIns="0" bIns="0" rtlCol="0">
            <a:spAutoFit/>
          </a:bodyPr>
          <a:lstStyle/>
          <a:p>
            <a:pPr marL="17145" marR="5080" indent="-5080">
              <a:lnSpc>
                <a:spcPct val="133900"/>
              </a:lnSpc>
              <a:spcBef>
                <a:spcPts val="100"/>
              </a:spcBef>
            </a:pPr>
            <a:r>
              <a:rPr sz="1600" spc="-50" dirty="0">
                <a:latin typeface="Times New Roman"/>
                <a:cs typeface="Times New Roman"/>
              </a:rPr>
              <a:t>H </a:t>
            </a:r>
            <a:r>
              <a:rPr sz="1600" spc="-40" dirty="0">
                <a:latin typeface="Times New Roman"/>
                <a:cs typeface="Times New Roman"/>
              </a:rPr>
              <a:t>CH</a:t>
            </a:r>
            <a:endParaRPr sz="1600">
              <a:latin typeface="Times New Roman"/>
              <a:cs typeface="Times New Roman"/>
            </a:endParaRPr>
          </a:p>
        </p:txBody>
      </p:sp>
      <p:sp>
        <p:nvSpPr>
          <p:cNvPr id="49" name="object 49"/>
          <p:cNvSpPr/>
          <p:nvPr/>
        </p:nvSpPr>
        <p:spPr>
          <a:xfrm>
            <a:off x="5374575" y="4658121"/>
            <a:ext cx="292735" cy="65405"/>
          </a:xfrm>
          <a:custGeom>
            <a:avLst/>
            <a:gdLst/>
            <a:ahLst/>
            <a:cxnLst/>
            <a:rect l="l" t="t" r="r" b="b"/>
            <a:pathLst>
              <a:path w="292735" h="65404">
                <a:moveTo>
                  <a:pt x="0" y="32476"/>
                </a:moveTo>
                <a:lnTo>
                  <a:pt x="2781" y="40212"/>
                </a:lnTo>
                <a:lnTo>
                  <a:pt x="5562" y="46705"/>
                </a:lnTo>
                <a:lnTo>
                  <a:pt x="8343" y="52589"/>
                </a:lnTo>
                <a:lnTo>
                  <a:pt x="10492" y="56292"/>
                </a:lnTo>
                <a:lnTo>
                  <a:pt x="12262" y="60008"/>
                </a:lnTo>
                <a:lnTo>
                  <a:pt x="14158" y="63102"/>
                </a:lnTo>
                <a:lnTo>
                  <a:pt x="16055" y="64028"/>
                </a:lnTo>
                <a:lnTo>
                  <a:pt x="17824" y="64953"/>
                </a:lnTo>
                <a:lnTo>
                  <a:pt x="19721" y="64028"/>
                </a:lnTo>
                <a:lnTo>
                  <a:pt x="21617" y="63102"/>
                </a:lnTo>
                <a:lnTo>
                  <a:pt x="23766" y="60008"/>
                </a:lnTo>
                <a:lnTo>
                  <a:pt x="26547" y="56292"/>
                </a:lnTo>
                <a:lnTo>
                  <a:pt x="28317" y="52589"/>
                </a:lnTo>
                <a:lnTo>
                  <a:pt x="31098" y="46705"/>
                </a:lnTo>
                <a:lnTo>
                  <a:pt x="32995" y="40212"/>
                </a:lnTo>
                <a:lnTo>
                  <a:pt x="37040" y="32476"/>
                </a:lnTo>
                <a:lnTo>
                  <a:pt x="39821" y="24753"/>
                </a:lnTo>
                <a:lnTo>
                  <a:pt x="41591" y="18248"/>
                </a:lnTo>
                <a:lnTo>
                  <a:pt x="44372" y="12376"/>
                </a:lnTo>
                <a:lnTo>
                  <a:pt x="46269" y="8661"/>
                </a:lnTo>
                <a:lnTo>
                  <a:pt x="49303" y="4958"/>
                </a:lnTo>
                <a:lnTo>
                  <a:pt x="51199" y="1864"/>
                </a:lnTo>
                <a:lnTo>
                  <a:pt x="52969" y="938"/>
                </a:lnTo>
                <a:lnTo>
                  <a:pt x="54865" y="0"/>
                </a:lnTo>
                <a:lnTo>
                  <a:pt x="56761" y="938"/>
                </a:lnTo>
                <a:lnTo>
                  <a:pt x="58910" y="1864"/>
                </a:lnTo>
                <a:lnTo>
                  <a:pt x="60680" y="4958"/>
                </a:lnTo>
                <a:lnTo>
                  <a:pt x="62576" y="8661"/>
                </a:lnTo>
                <a:lnTo>
                  <a:pt x="65358" y="12376"/>
                </a:lnTo>
                <a:lnTo>
                  <a:pt x="67254" y="18248"/>
                </a:lnTo>
                <a:lnTo>
                  <a:pt x="70035" y="24753"/>
                </a:lnTo>
                <a:lnTo>
                  <a:pt x="73069" y="32476"/>
                </a:lnTo>
                <a:lnTo>
                  <a:pt x="75850" y="40212"/>
                </a:lnTo>
                <a:lnTo>
                  <a:pt x="78632" y="46705"/>
                </a:lnTo>
                <a:lnTo>
                  <a:pt x="81413" y="52589"/>
                </a:lnTo>
                <a:lnTo>
                  <a:pt x="83562" y="56292"/>
                </a:lnTo>
                <a:lnTo>
                  <a:pt x="85458" y="60008"/>
                </a:lnTo>
                <a:lnTo>
                  <a:pt x="87228" y="63102"/>
                </a:lnTo>
                <a:lnTo>
                  <a:pt x="89124" y="64028"/>
                </a:lnTo>
                <a:lnTo>
                  <a:pt x="91021" y="64953"/>
                </a:lnTo>
                <a:lnTo>
                  <a:pt x="92790" y="64028"/>
                </a:lnTo>
                <a:lnTo>
                  <a:pt x="94687" y="63102"/>
                </a:lnTo>
                <a:lnTo>
                  <a:pt x="96836" y="60008"/>
                </a:lnTo>
                <a:lnTo>
                  <a:pt x="99617" y="56292"/>
                </a:lnTo>
                <a:lnTo>
                  <a:pt x="101387" y="52589"/>
                </a:lnTo>
                <a:lnTo>
                  <a:pt x="104168" y="46705"/>
                </a:lnTo>
                <a:lnTo>
                  <a:pt x="107328" y="40212"/>
                </a:lnTo>
                <a:lnTo>
                  <a:pt x="110110" y="32476"/>
                </a:lnTo>
                <a:lnTo>
                  <a:pt x="112891" y="24753"/>
                </a:lnTo>
                <a:lnTo>
                  <a:pt x="115672" y="18248"/>
                </a:lnTo>
                <a:lnTo>
                  <a:pt x="117442" y="12376"/>
                </a:lnTo>
                <a:lnTo>
                  <a:pt x="120602" y="8661"/>
                </a:lnTo>
                <a:lnTo>
                  <a:pt x="122372" y="4958"/>
                </a:lnTo>
                <a:lnTo>
                  <a:pt x="124268" y="1864"/>
                </a:lnTo>
                <a:lnTo>
                  <a:pt x="126165" y="938"/>
                </a:lnTo>
                <a:lnTo>
                  <a:pt x="127935" y="0"/>
                </a:lnTo>
                <a:lnTo>
                  <a:pt x="129831" y="938"/>
                </a:lnTo>
                <a:lnTo>
                  <a:pt x="131980" y="1864"/>
                </a:lnTo>
                <a:lnTo>
                  <a:pt x="133876" y="4958"/>
                </a:lnTo>
                <a:lnTo>
                  <a:pt x="135646" y="8661"/>
                </a:lnTo>
                <a:lnTo>
                  <a:pt x="138427" y="12376"/>
                </a:lnTo>
                <a:lnTo>
                  <a:pt x="140324" y="18248"/>
                </a:lnTo>
                <a:lnTo>
                  <a:pt x="143105" y="24753"/>
                </a:lnTo>
                <a:lnTo>
                  <a:pt x="146139" y="32476"/>
                </a:lnTo>
                <a:lnTo>
                  <a:pt x="148920" y="40212"/>
                </a:lnTo>
                <a:lnTo>
                  <a:pt x="151701" y="46705"/>
                </a:lnTo>
                <a:lnTo>
                  <a:pt x="154482" y="52589"/>
                </a:lnTo>
                <a:lnTo>
                  <a:pt x="156631" y="56292"/>
                </a:lnTo>
                <a:lnTo>
                  <a:pt x="158528" y="60008"/>
                </a:lnTo>
                <a:lnTo>
                  <a:pt x="160298" y="63102"/>
                </a:lnTo>
                <a:lnTo>
                  <a:pt x="162194" y="64028"/>
                </a:lnTo>
                <a:lnTo>
                  <a:pt x="164090" y="64953"/>
                </a:lnTo>
                <a:lnTo>
                  <a:pt x="165860" y="64028"/>
                </a:lnTo>
                <a:lnTo>
                  <a:pt x="168009" y="63102"/>
                </a:lnTo>
                <a:lnTo>
                  <a:pt x="170790" y="60008"/>
                </a:lnTo>
                <a:lnTo>
                  <a:pt x="172687" y="56292"/>
                </a:lnTo>
                <a:lnTo>
                  <a:pt x="174583" y="52589"/>
                </a:lnTo>
                <a:lnTo>
                  <a:pt x="177364" y="46705"/>
                </a:lnTo>
                <a:lnTo>
                  <a:pt x="180398" y="40212"/>
                </a:lnTo>
                <a:lnTo>
                  <a:pt x="183179" y="32476"/>
                </a:lnTo>
                <a:lnTo>
                  <a:pt x="185960" y="24753"/>
                </a:lnTo>
                <a:lnTo>
                  <a:pt x="188742" y="18248"/>
                </a:lnTo>
                <a:lnTo>
                  <a:pt x="190638" y="12376"/>
                </a:lnTo>
                <a:lnTo>
                  <a:pt x="193672" y="8661"/>
                </a:lnTo>
                <a:lnTo>
                  <a:pt x="195568" y="4958"/>
                </a:lnTo>
                <a:lnTo>
                  <a:pt x="197338" y="1864"/>
                </a:lnTo>
                <a:lnTo>
                  <a:pt x="199234" y="938"/>
                </a:lnTo>
                <a:lnTo>
                  <a:pt x="201004" y="0"/>
                </a:lnTo>
                <a:lnTo>
                  <a:pt x="202900" y="938"/>
                </a:lnTo>
                <a:lnTo>
                  <a:pt x="205050" y="1864"/>
                </a:lnTo>
                <a:lnTo>
                  <a:pt x="206946" y="4958"/>
                </a:lnTo>
                <a:lnTo>
                  <a:pt x="208716" y="8661"/>
                </a:lnTo>
                <a:lnTo>
                  <a:pt x="211497" y="12376"/>
                </a:lnTo>
                <a:lnTo>
                  <a:pt x="213393" y="18248"/>
                </a:lnTo>
                <a:lnTo>
                  <a:pt x="216427" y="24753"/>
                </a:lnTo>
                <a:lnTo>
                  <a:pt x="219208" y="32476"/>
                </a:lnTo>
                <a:lnTo>
                  <a:pt x="221990" y="40212"/>
                </a:lnTo>
                <a:lnTo>
                  <a:pt x="224771" y="46705"/>
                </a:lnTo>
                <a:lnTo>
                  <a:pt x="227552" y="52589"/>
                </a:lnTo>
                <a:lnTo>
                  <a:pt x="229701" y="56292"/>
                </a:lnTo>
                <a:lnTo>
                  <a:pt x="231597" y="60008"/>
                </a:lnTo>
                <a:lnTo>
                  <a:pt x="233494" y="63102"/>
                </a:lnTo>
                <a:lnTo>
                  <a:pt x="236275" y="64028"/>
                </a:lnTo>
                <a:lnTo>
                  <a:pt x="238045" y="64953"/>
                </a:lnTo>
                <a:lnTo>
                  <a:pt x="240194" y="64028"/>
                </a:lnTo>
                <a:lnTo>
                  <a:pt x="242090" y="63102"/>
                </a:lnTo>
                <a:lnTo>
                  <a:pt x="243986" y="60008"/>
                </a:lnTo>
                <a:lnTo>
                  <a:pt x="245756" y="56292"/>
                </a:lnTo>
                <a:lnTo>
                  <a:pt x="247652" y="52589"/>
                </a:lnTo>
                <a:lnTo>
                  <a:pt x="250434" y="46705"/>
                </a:lnTo>
                <a:lnTo>
                  <a:pt x="253468" y="40212"/>
                </a:lnTo>
                <a:lnTo>
                  <a:pt x="256249" y="32476"/>
                </a:lnTo>
                <a:lnTo>
                  <a:pt x="259030" y="24753"/>
                </a:lnTo>
                <a:lnTo>
                  <a:pt x="261811" y="18248"/>
                </a:lnTo>
                <a:lnTo>
                  <a:pt x="263708" y="12376"/>
                </a:lnTo>
                <a:lnTo>
                  <a:pt x="266742" y="8661"/>
                </a:lnTo>
                <a:lnTo>
                  <a:pt x="268638" y="4958"/>
                </a:lnTo>
                <a:lnTo>
                  <a:pt x="270408" y="1864"/>
                </a:lnTo>
                <a:lnTo>
                  <a:pt x="272304" y="938"/>
                </a:lnTo>
                <a:lnTo>
                  <a:pt x="274200" y="0"/>
                </a:lnTo>
                <a:lnTo>
                  <a:pt x="275970" y="938"/>
                </a:lnTo>
                <a:lnTo>
                  <a:pt x="278119" y="1864"/>
                </a:lnTo>
                <a:lnTo>
                  <a:pt x="280016" y="4958"/>
                </a:lnTo>
                <a:lnTo>
                  <a:pt x="281912" y="8661"/>
                </a:lnTo>
                <a:lnTo>
                  <a:pt x="284693" y="12376"/>
                </a:lnTo>
                <a:lnTo>
                  <a:pt x="286463" y="18248"/>
                </a:lnTo>
                <a:lnTo>
                  <a:pt x="289623" y="24753"/>
                </a:lnTo>
                <a:lnTo>
                  <a:pt x="292404" y="32476"/>
                </a:lnTo>
              </a:path>
            </a:pathLst>
          </a:custGeom>
          <a:ln w="19178">
            <a:solidFill>
              <a:srgbClr val="000000"/>
            </a:solidFill>
          </a:ln>
        </p:spPr>
        <p:txBody>
          <a:bodyPr wrap="square" lIns="0" tIns="0" rIns="0" bIns="0" rtlCol="0"/>
          <a:lstStyle/>
          <a:p>
            <a:endParaRPr/>
          </a:p>
        </p:txBody>
      </p:sp>
      <p:sp>
        <p:nvSpPr>
          <p:cNvPr id="50" name="object 50"/>
          <p:cNvSpPr/>
          <p:nvPr/>
        </p:nvSpPr>
        <p:spPr>
          <a:xfrm>
            <a:off x="6075310" y="4695239"/>
            <a:ext cx="22860" cy="1270"/>
          </a:xfrm>
          <a:custGeom>
            <a:avLst/>
            <a:gdLst/>
            <a:ahLst/>
            <a:cxnLst/>
            <a:rect l="l" t="t" r="r" b="b"/>
            <a:pathLst>
              <a:path w="22860" h="1270">
                <a:moveTo>
                  <a:pt x="0" y="0"/>
                </a:moveTo>
                <a:lnTo>
                  <a:pt x="22502" y="925"/>
                </a:lnTo>
              </a:path>
            </a:pathLst>
          </a:custGeom>
          <a:ln w="19181">
            <a:solidFill>
              <a:srgbClr val="000000"/>
            </a:solidFill>
          </a:ln>
        </p:spPr>
        <p:txBody>
          <a:bodyPr wrap="square" lIns="0" tIns="0" rIns="0" bIns="0" rtlCol="0"/>
          <a:lstStyle/>
          <a:p>
            <a:endParaRPr/>
          </a:p>
        </p:txBody>
      </p:sp>
      <p:sp>
        <p:nvSpPr>
          <p:cNvPr id="51" name="object 51"/>
          <p:cNvSpPr/>
          <p:nvPr/>
        </p:nvSpPr>
        <p:spPr>
          <a:xfrm>
            <a:off x="6197683" y="4473176"/>
            <a:ext cx="0" cy="117475"/>
          </a:xfrm>
          <a:custGeom>
            <a:avLst/>
            <a:gdLst/>
            <a:ahLst/>
            <a:cxnLst/>
            <a:rect l="l" t="t" r="r" b="b"/>
            <a:pathLst>
              <a:path h="117475">
                <a:moveTo>
                  <a:pt x="0" y="117213"/>
                </a:moveTo>
                <a:lnTo>
                  <a:pt x="0" y="0"/>
                </a:lnTo>
              </a:path>
            </a:pathLst>
          </a:custGeom>
          <a:ln w="19121">
            <a:solidFill>
              <a:srgbClr val="000000"/>
            </a:solidFill>
          </a:ln>
        </p:spPr>
        <p:txBody>
          <a:bodyPr wrap="square" lIns="0" tIns="0" rIns="0" bIns="0" rtlCol="0"/>
          <a:lstStyle/>
          <a:p>
            <a:endParaRPr/>
          </a:p>
        </p:txBody>
      </p:sp>
      <p:sp>
        <p:nvSpPr>
          <p:cNvPr id="52" name="object 52"/>
          <p:cNvSpPr txBox="1"/>
          <p:nvPr/>
        </p:nvSpPr>
        <p:spPr>
          <a:xfrm>
            <a:off x="1210925" y="4542689"/>
            <a:ext cx="30480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Times New Roman"/>
                <a:cs typeface="Times New Roman"/>
              </a:rPr>
              <a:t>CH</a:t>
            </a:r>
            <a:endParaRPr sz="1600">
              <a:latin typeface="Times New Roman"/>
              <a:cs typeface="Times New Roman"/>
            </a:endParaRPr>
          </a:p>
        </p:txBody>
      </p:sp>
      <p:sp>
        <p:nvSpPr>
          <p:cNvPr id="53" name="object 53"/>
          <p:cNvSpPr txBox="1"/>
          <p:nvPr/>
        </p:nvSpPr>
        <p:spPr>
          <a:xfrm>
            <a:off x="1486024" y="4640754"/>
            <a:ext cx="101600"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2</a:t>
            </a:r>
            <a:endParaRPr sz="1200">
              <a:latin typeface="Times New Roman"/>
              <a:cs typeface="Times New Roman"/>
            </a:endParaRPr>
          </a:p>
        </p:txBody>
      </p:sp>
      <p:sp>
        <p:nvSpPr>
          <p:cNvPr id="54" name="object 54"/>
          <p:cNvSpPr txBox="1"/>
          <p:nvPr/>
        </p:nvSpPr>
        <p:spPr>
          <a:xfrm>
            <a:off x="1694209" y="4103494"/>
            <a:ext cx="174625" cy="699135"/>
          </a:xfrm>
          <a:prstGeom prst="rect">
            <a:avLst/>
          </a:prstGeom>
        </p:spPr>
        <p:txBody>
          <a:bodyPr vert="horz" wrap="square" lIns="0" tIns="12700" rIns="0" bIns="0" rtlCol="0">
            <a:spAutoFit/>
          </a:bodyPr>
          <a:lstStyle/>
          <a:p>
            <a:pPr marL="26670" marR="5080" indent="-14604">
              <a:lnSpc>
                <a:spcPct val="138000"/>
              </a:lnSpc>
              <a:spcBef>
                <a:spcPts val="100"/>
              </a:spcBef>
            </a:pPr>
            <a:r>
              <a:rPr sz="1600" spc="-50" dirty="0">
                <a:latin typeface="Times New Roman"/>
                <a:cs typeface="Times New Roman"/>
              </a:rPr>
              <a:t>H C</a:t>
            </a:r>
            <a:endParaRPr sz="1600">
              <a:latin typeface="Times New Roman"/>
              <a:cs typeface="Times New Roman"/>
            </a:endParaRPr>
          </a:p>
        </p:txBody>
      </p:sp>
      <p:sp>
        <p:nvSpPr>
          <p:cNvPr id="55" name="object 55"/>
          <p:cNvSpPr/>
          <p:nvPr/>
        </p:nvSpPr>
        <p:spPr>
          <a:xfrm>
            <a:off x="874193" y="4649776"/>
            <a:ext cx="316230" cy="66675"/>
          </a:xfrm>
          <a:custGeom>
            <a:avLst/>
            <a:gdLst/>
            <a:ahLst/>
            <a:cxnLst/>
            <a:rect l="l" t="t" r="r" b="b"/>
            <a:pathLst>
              <a:path w="316230" h="66675">
                <a:moveTo>
                  <a:pt x="0" y="31234"/>
                </a:moveTo>
                <a:lnTo>
                  <a:pt x="13261" y="59069"/>
                </a:lnTo>
                <a:lnTo>
                  <a:pt x="15119" y="61859"/>
                </a:lnTo>
                <a:lnTo>
                  <a:pt x="16965" y="62785"/>
                </a:lnTo>
                <a:lnTo>
                  <a:pt x="18811" y="63711"/>
                </a:lnTo>
                <a:lnTo>
                  <a:pt x="20669" y="62785"/>
                </a:lnTo>
                <a:lnTo>
                  <a:pt x="22818" y="61859"/>
                </a:lnTo>
                <a:lnTo>
                  <a:pt x="25599" y="59069"/>
                </a:lnTo>
                <a:lnTo>
                  <a:pt x="27445" y="55975"/>
                </a:lnTo>
                <a:lnTo>
                  <a:pt x="30226" y="51346"/>
                </a:lnTo>
                <a:lnTo>
                  <a:pt x="32995" y="45462"/>
                </a:lnTo>
                <a:lnTo>
                  <a:pt x="36079" y="38969"/>
                </a:lnTo>
                <a:lnTo>
                  <a:pt x="39783" y="31234"/>
                </a:lnTo>
                <a:lnTo>
                  <a:pt x="42564" y="24741"/>
                </a:lnTo>
                <a:lnTo>
                  <a:pt x="45333" y="17931"/>
                </a:lnTo>
                <a:lnTo>
                  <a:pt x="48418" y="12364"/>
                </a:lnTo>
                <a:lnTo>
                  <a:pt x="51199" y="7418"/>
                </a:lnTo>
                <a:lnTo>
                  <a:pt x="53967" y="4641"/>
                </a:lnTo>
                <a:lnTo>
                  <a:pt x="55826" y="1851"/>
                </a:lnTo>
                <a:lnTo>
                  <a:pt x="57671" y="0"/>
                </a:lnTo>
                <a:lnTo>
                  <a:pt x="59833" y="0"/>
                </a:lnTo>
                <a:lnTo>
                  <a:pt x="61679" y="925"/>
                </a:lnTo>
                <a:lnTo>
                  <a:pt x="64460" y="1851"/>
                </a:lnTo>
                <a:lnTo>
                  <a:pt x="66306" y="4641"/>
                </a:lnTo>
                <a:lnTo>
                  <a:pt x="68164" y="7418"/>
                </a:lnTo>
                <a:lnTo>
                  <a:pt x="71249" y="12364"/>
                </a:lnTo>
                <a:lnTo>
                  <a:pt x="73094" y="17931"/>
                </a:lnTo>
                <a:lnTo>
                  <a:pt x="75876" y="24741"/>
                </a:lnTo>
                <a:lnTo>
                  <a:pt x="78644" y="32159"/>
                </a:lnTo>
                <a:lnTo>
                  <a:pt x="82652" y="39895"/>
                </a:lnTo>
                <a:lnTo>
                  <a:pt x="84510" y="46388"/>
                </a:lnTo>
                <a:lnTo>
                  <a:pt x="87279" y="52272"/>
                </a:lnTo>
                <a:lnTo>
                  <a:pt x="90060" y="55975"/>
                </a:lnTo>
                <a:lnTo>
                  <a:pt x="91905" y="60008"/>
                </a:lnTo>
                <a:lnTo>
                  <a:pt x="93764" y="62785"/>
                </a:lnTo>
                <a:lnTo>
                  <a:pt x="95913" y="63711"/>
                </a:lnTo>
                <a:lnTo>
                  <a:pt x="97771" y="64636"/>
                </a:lnTo>
                <a:lnTo>
                  <a:pt x="100540" y="63711"/>
                </a:lnTo>
                <a:lnTo>
                  <a:pt x="102398" y="62785"/>
                </a:lnTo>
                <a:lnTo>
                  <a:pt x="104244" y="60008"/>
                </a:lnTo>
                <a:lnTo>
                  <a:pt x="107328" y="56913"/>
                </a:lnTo>
                <a:lnTo>
                  <a:pt x="109174" y="52272"/>
                </a:lnTo>
                <a:lnTo>
                  <a:pt x="111955" y="46388"/>
                </a:lnTo>
                <a:lnTo>
                  <a:pt x="114724" y="39895"/>
                </a:lnTo>
                <a:lnTo>
                  <a:pt x="118744" y="32159"/>
                </a:lnTo>
                <a:lnTo>
                  <a:pt x="122435" y="25667"/>
                </a:lnTo>
                <a:lnTo>
                  <a:pt x="125217" y="18869"/>
                </a:lnTo>
                <a:lnTo>
                  <a:pt x="127998" y="13302"/>
                </a:lnTo>
                <a:lnTo>
                  <a:pt x="129843" y="8344"/>
                </a:lnTo>
                <a:lnTo>
                  <a:pt x="132928" y="5567"/>
                </a:lnTo>
                <a:lnTo>
                  <a:pt x="134774" y="2777"/>
                </a:lnTo>
                <a:lnTo>
                  <a:pt x="136632" y="925"/>
                </a:lnTo>
                <a:lnTo>
                  <a:pt x="139401" y="925"/>
                </a:lnTo>
                <a:lnTo>
                  <a:pt x="141259" y="925"/>
                </a:lnTo>
                <a:lnTo>
                  <a:pt x="154520" y="25667"/>
                </a:lnTo>
                <a:lnTo>
                  <a:pt x="158528" y="33098"/>
                </a:lnTo>
                <a:lnTo>
                  <a:pt x="161296" y="40821"/>
                </a:lnTo>
                <a:lnTo>
                  <a:pt x="164078" y="47631"/>
                </a:lnTo>
                <a:lnTo>
                  <a:pt x="165923" y="53198"/>
                </a:lnTo>
                <a:lnTo>
                  <a:pt x="169008" y="56913"/>
                </a:lnTo>
                <a:lnTo>
                  <a:pt x="170866" y="60933"/>
                </a:lnTo>
                <a:lnTo>
                  <a:pt x="172712" y="63711"/>
                </a:lnTo>
                <a:lnTo>
                  <a:pt x="175493" y="64636"/>
                </a:lnTo>
                <a:lnTo>
                  <a:pt x="177339" y="65575"/>
                </a:lnTo>
                <a:lnTo>
                  <a:pt x="179501" y="64636"/>
                </a:lnTo>
                <a:lnTo>
                  <a:pt x="181346" y="63711"/>
                </a:lnTo>
                <a:lnTo>
                  <a:pt x="183192" y="60933"/>
                </a:lnTo>
                <a:lnTo>
                  <a:pt x="185973" y="57839"/>
                </a:lnTo>
                <a:lnTo>
                  <a:pt x="188754" y="53198"/>
                </a:lnTo>
                <a:lnTo>
                  <a:pt x="191839" y="47631"/>
                </a:lnTo>
                <a:lnTo>
                  <a:pt x="194607" y="40821"/>
                </a:lnTo>
                <a:lnTo>
                  <a:pt x="197389" y="33098"/>
                </a:lnTo>
                <a:lnTo>
                  <a:pt x="201080" y="25667"/>
                </a:lnTo>
                <a:lnTo>
                  <a:pt x="204165" y="19795"/>
                </a:lnTo>
                <a:lnTo>
                  <a:pt x="206946" y="14228"/>
                </a:lnTo>
                <a:lnTo>
                  <a:pt x="209727" y="9282"/>
                </a:lnTo>
                <a:lnTo>
                  <a:pt x="211573" y="6492"/>
                </a:lnTo>
                <a:lnTo>
                  <a:pt x="214341" y="3715"/>
                </a:lnTo>
                <a:lnTo>
                  <a:pt x="216503" y="1851"/>
                </a:lnTo>
                <a:lnTo>
                  <a:pt x="218361" y="1851"/>
                </a:lnTo>
                <a:lnTo>
                  <a:pt x="220207" y="1851"/>
                </a:lnTo>
                <a:lnTo>
                  <a:pt x="222053" y="3715"/>
                </a:lnTo>
                <a:lnTo>
                  <a:pt x="223911" y="6492"/>
                </a:lnTo>
                <a:lnTo>
                  <a:pt x="226680" y="9282"/>
                </a:lnTo>
                <a:lnTo>
                  <a:pt x="228841" y="14228"/>
                </a:lnTo>
                <a:lnTo>
                  <a:pt x="231623" y="19795"/>
                </a:lnTo>
                <a:lnTo>
                  <a:pt x="234391" y="26592"/>
                </a:lnTo>
                <a:lnTo>
                  <a:pt x="237172" y="34024"/>
                </a:lnTo>
                <a:lnTo>
                  <a:pt x="240257" y="41759"/>
                </a:lnTo>
                <a:lnTo>
                  <a:pt x="243026" y="48556"/>
                </a:lnTo>
                <a:lnTo>
                  <a:pt x="245807" y="53198"/>
                </a:lnTo>
                <a:lnTo>
                  <a:pt x="247652" y="57839"/>
                </a:lnTo>
                <a:lnTo>
                  <a:pt x="250434" y="61859"/>
                </a:lnTo>
                <a:lnTo>
                  <a:pt x="252595" y="64636"/>
                </a:lnTo>
                <a:lnTo>
                  <a:pt x="254441" y="65575"/>
                </a:lnTo>
                <a:lnTo>
                  <a:pt x="256287" y="66500"/>
                </a:lnTo>
                <a:lnTo>
                  <a:pt x="258145" y="65575"/>
                </a:lnTo>
                <a:lnTo>
                  <a:pt x="259991" y="64636"/>
                </a:lnTo>
                <a:lnTo>
                  <a:pt x="262772" y="61859"/>
                </a:lnTo>
                <a:lnTo>
                  <a:pt x="264921" y="57839"/>
                </a:lnTo>
                <a:lnTo>
                  <a:pt x="267702" y="54123"/>
                </a:lnTo>
                <a:lnTo>
                  <a:pt x="270484" y="48556"/>
                </a:lnTo>
                <a:lnTo>
                  <a:pt x="273252" y="41759"/>
                </a:lnTo>
                <a:lnTo>
                  <a:pt x="277260" y="34024"/>
                </a:lnTo>
                <a:lnTo>
                  <a:pt x="293302" y="4641"/>
                </a:lnTo>
                <a:lnTo>
                  <a:pt x="295148" y="2777"/>
                </a:lnTo>
                <a:lnTo>
                  <a:pt x="297006" y="2777"/>
                </a:lnTo>
                <a:lnTo>
                  <a:pt x="298852" y="2777"/>
                </a:lnTo>
                <a:lnTo>
                  <a:pt x="301936" y="4641"/>
                </a:lnTo>
                <a:lnTo>
                  <a:pt x="303782" y="7418"/>
                </a:lnTo>
                <a:lnTo>
                  <a:pt x="305640" y="10208"/>
                </a:lnTo>
                <a:lnTo>
                  <a:pt x="308409" y="15154"/>
                </a:lnTo>
                <a:lnTo>
                  <a:pt x="310267" y="20721"/>
                </a:lnTo>
                <a:lnTo>
                  <a:pt x="313352" y="27531"/>
                </a:lnTo>
                <a:lnTo>
                  <a:pt x="316121" y="35254"/>
                </a:lnTo>
              </a:path>
            </a:pathLst>
          </a:custGeom>
          <a:ln w="19179">
            <a:solidFill>
              <a:srgbClr val="000000"/>
            </a:solidFill>
          </a:ln>
        </p:spPr>
        <p:txBody>
          <a:bodyPr wrap="square" lIns="0" tIns="0" rIns="0" bIns="0" rtlCol="0"/>
          <a:lstStyle/>
          <a:p>
            <a:endParaRPr/>
          </a:p>
        </p:txBody>
      </p:sp>
      <p:sp>
        <p:nvSpPr>
          <p:cNvPr id="56" name="object 56"/>
          <p:cNvSpPr/>
          <p:nvPr/>
        </p:nvSpPr>
        <p:spPr>
          <a:xfrm>
            <a:off x="1598657" y="4675443"/>
            <a:ext cx="89535" cy="3810"/>
          </a:xfrm>
          <a:custGeom>
            <a:avLst/>
            <a:gdLst/>
            <a:ahLst/>
            <a:cxnLst/>
            <a:rect l="l" t="t" r="r" b="b"/>
            <a:pathLst>
              <a:path w="89535" h="3810">
                <a:moveTo>
                  <a:pt x="0" y="3715"/>
                </a:moveTo>
                <a:lnTo>
                  <a:pt x="89124" y="0"/>
                </a:lnTo>
              </a:path>
            </a:pathLst>
          </a:custGeom>
          <a:ln w="19181">
            <a:solidFill>
              <a:srgbClr val="000000"/>
            </a:solidFill>
          </a:ln>
        </p:spPr>
        <p:txBody>
          <a:bodyPr wrap="square" lIns="0" tIns="0" rIns="0" bIns="0" rtlCol="0"/>
          <a:lstStyle/>
          <a:p>
            <a:endParaRPr/>
          </a:p>
        </p:txBody>
      </p:sp>
      <p:sp>
        <p:nvSpPr>
          <p:cNvPr id="57" name="object 57"/>
          <p:cNvSpPr/>
          <p:nvPr/>
        </p:nvSpPr>
        <p:spPr>
          <a:xfrm>
            <a:off x="1780004" y="4435132"/>
            <a:ext cx="3810" cy="127000"/>
          </a:xfrm>
          <a:custGeom>
            <a:avLst/>
            <a:gdLst/>
            <a:ahLst/>
            <a:cxnLst/>
            <a:rect l="l" t="t" r="r" b="b"/>
            <a:pathLst>
              <a:path w="3810" h="127000">
                <a:moveTo>
                  <a:pt x="3704" y="126800"/>
                </a:moveTo>
                <a:lnTo>
                  <a:pt x="0" y="0"/>
                </a:lnTo>
              </a:path>
            </a:pathLst>
          </a:custGeom>
          <a:ln w="19122">
            <a:solidFill>
              <a:srgbClr val="000000"/>
            </a:solidFill>
          </a:ln>
        </p:spPr>
        <p:txBody>
          <a:bodyPr wrap="square" lIns="0" tIns="0" rIns="0" bIns="0" rtlCol="0"/>
          <a:lstStyle/>
          <a:p>
            <a:endParaRPr/>
          </a:p>
        </p:txBody>
      </p:sp>
      <p:grpSp>
        <p:nvGrpSpPr>
          <p:cNvPr id="58" name="object 58"/>
          <p:cNvGrpSpPr/>
          <p:nvPr/>
        </p:nvGrpSpPr>
        <p:grpSpPr>
          <a:xfrm>
            <a:off x="2027689" y="4590401"/>
            <a:ext cx="53340" cy="53975"/>
            <a:chOff x="2027689" y="4590401"/>
            <a:chExt cx="53340" cy="53975"/>
          </a:xfrm>
        </p:grpSpPr>
        <p:sp>
          <p:nvSpPr>
            <p:cNvPr id="59" name="object 59"/>
            <p:cNvSpPr/>
            <p:nvPr/>
          </p:nvSpPr>
          <p:spPr>
            <a:xfrm>
              <a:off x="2037265" y="4599977"/>
              <a:ext cx="34290" cy="34925"/>
            </a:xfrm>
            <a:custGeom>
              <a:avLst/>
              <a:gdLst/>
              <a:ahLst/>
              <a:cxnLst/>
              <a:rect l="l" t="t" r="r" b="b"/>
              <a:pathLst>
                <a:path w="34289" h="34925">
                  <a:moveTo>
                    <a:pt x="26421" y="0"/>
                  </a:moveTo>
                  <a:lnTo>
                    <a:pt x="7332" y="0"/>
                  </a:lnTo>
                  <a:lnTo>
                    <a:pt x="0" y="7735"/>
                  </a:lnTo>
                  <a:lnTo>
                    <a:pt x="0" y="17322"/>
                  </a:lnTo>
                  <a:lnTo>
                    <a:pt x="0" y="26909"/>
                  </a:lnTo>
                  <a:lnTo>
                    <a:pt x="7332" y="34328"/>
                  </a:lnTo>
                  <a:lnTo>
                    <a:pt x="26421" y="34328"/>
                  </a:lnTo>
                  <a:lnTo>
                    <a:pt x="34132" y="26909"/>
                  </a:lnTo>
                  <a:lnTo>
                    <a:pt x="34132" y="7735"/>
                  </a:lnTo>
                  <a:lnTo>
                    <a:pt x="26421" y="0"/>
                  </a:lnTo>
                  <a:close/>
                </a:path>
              </a:pathLst>
            </a:custGeom>
            <a:solidFill>
              <a:srgbClr val="000000"/>
            </a:solidFill>
          </p:spPr>
          <p:txBody>
            <a:bodyPr wrap="square" lIns="0" tIns="0" rIns="0" bIns="0" rtlCol="0"/>
            <a:lstStyle/>
            <a:p>
              <a:endParaRPr/>
            </a:p>
          </p:txBody>
        </p:sp>
        <p:sp>
          <p:nvSpPr>
            <p:cNvPr id="60" name="object 60"/>
            <p:cNvSpPr/>
            <p:nvPr/>
          </p:nvSpPr>
          <p:spPr>
            <a:xfrm>
              <a:off x="2037265" y="4599977"/>
              <a:ext cx="34290" cy="34925"/>
            </a:xfrm>
            <a:custGeom>
              <a:avLst/>
              <a:gdLst/>
              <a:ahLst/>
              <a:cxnLst/>
              <a:rect l="l" t="t" r="r" b="b"/>
              <a:pathLst>
                <a:path w="34289" h="34925">
                  <a:moveTo>
                    <a:pt x="0" y="17322"/>
                  </a:moveTo>
                  <a:lnTo>
                    <a:pt x="0" y="26909"/>
                  </a:lnTo>
                  <a:lnTo>
                    <a:pt x="7332" y="34328"/>
                  </a:lnTo>
                  <a:lnTo>
                    <a:pt x="16940" y="34328"/>
                  </a:lnTo>
                  <a:lnTo>
                    <a:pt x="26421" y="34328"/>
                  </a:lnTo>
                  <a:lnTo>
                    <a:pt x="34132" y="26909"/>
                  </a:lnTo>
                  <a:lnTo>
                    <a:pt x="34132" y="17322"/>
                  </a:lnTo>
                  <a:lnTo>
                    <a:pt x="34132" y="7735"/>
                  </a:lnTo>
                  <a:lnTo>
                    <a:pt x="26421" y="0"/>
                  </a:lnTo>
                  <a:lnTo>
                    <a:pt x="16940" y="0"/>
                  </a:lnTo>
                  <a:lnTo>
                    <a:pt x="7332" y="0"/>
                  </a:lnTo>
                  <a:lnTo>
                    <a:pt x="0" y="7735"/>
                  </a:lnTo>
                  <a:lnTo>
                    <a:pt x="0" y="17322"/>
                  </a:lnTo>
                  <a:close/>
                </a:path>
              </a:pathLst>
            </a:custGeom>
            <a:ln w="19151">
              <a:solidFill>
                <a:srgbClr val="000000"/>
              </a:solidFill>
            </a:ln>
          </p:spPr>
          <p:txBody>
            <a:bodyPr wrap="square" lIns="0" tIns="0" rIns="0" bIns="0" rtlCol="0"/>
            <a:lstStyle/>
            <a:p>
              <a:endParaRPr/>
            </a:p>
          </p:txBody>
        </p:sp>
      </p:grpSp>
      <p:sp>
        <p:nvSpPr>
          <p:cNvPr id="61" name="object 61"/>
          <p:cNvSpPr txBox="1"/>
          <p:nvPr/>
        </p:nvSpPr>
        <p:spPr>
          <a:xfrm>
            <a:off x="2370824" y="4523515"/>
            <a:ext cx="1397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a:t>
            </a:r>
            <a:endParaRPr sz="1600">
              <a:latin typeface="Times New Roman"/>
              <a:cs typeface="Times New Roman"/>
            </a:endParaRPr>
          </a:p>
        </p:txBody>
      </p:sp>
      <p:sp>
        <p:nvSpPr>
          <p:cNvPr id="62" name="object 62"/>
          <p:cNvSpPr/>
          <p:nvPr/>
        </p:nvSpPr>
        <p:spPr>
          <a:xfrm>
            <a:off x="1533893" y="4776273"/>
            <a:ext cx="532130" cy="928369"/>
          </a:xfrm>
          <a:custGeom>
            <a:avLst/>
            <a:gdLst/>
            <a:ahLst/>
            <a:cxnLst/>
            <a:rect l="l" t="t" r="r" b="b"/>
            <a:pathLst>
              <a:path w="532130" h="928370">
                <a:moveTo>
                  <a:pt x="266767" y="0"/>
                </a:moveTo>
                <a:lnTo>
                  <a:pt x="265844" y="309919"/>
                </a:lnTo>
              </a:path>
              <a:path w="532130" h="928370">
                <a:moveTo>
                  <a:pt x="531689" y="464263"/>
                </a:moveTo>
                <a:lnTo>
                  <a:pt x="265844" y="309919"/>
                </a:lnTo>
              </a:path>
              <a:path w="532130" h="928370">
                <a:moveTo>
                  <a:pt x="531689" y="772953"/>
                </a:moveTo>
                <a:lnTo>
                  <a:pt x="531689" y="464263"/>
                </a:lnTo>
              </a:path>
              <a:path w="532130" h="928370">
                <a:moveTo>
                  <a:pt x="265844" y="928218"/>
                </a:moveTo>
                <a:lnTo>
                  <a:pt x="531689" y="772953"/>
                </a:lnTo>
              </a:path>
              <a:path w="532130" h="928370">
                <a:moveTo>
                  <a:pt x="0" y="772953"/>
                </a:moveTo>
                <a:lnTo>
                  <a:pt x="265844" y="928218"/>
                </a:lnTo>
              </a:path>
              <a:path w="532130" h="928370">
                <a:moveTo>
                  <a:pt x="0" y="464263"/>
                </a:moveTo>
                <a:lnTo>
                  <a:pt x="0" y="772953"/>
                </a:lnTo>
              </a:path>
              <a:path w="532130" h="928370">
                <a:moveTo>
                  <a:pt x="265844" y="309919"/>
                </a:moveTo>
                <a:lnTo>
                  <a:pt x="0" y="464263"/>
                </a:lnTo>
              </a:path>
              <a:path w="532130" h="928370">
                <a:moveTo>
                  <a:pt x="79870" y="611798"/>
                </a:moveTo>
                <a:lnTo>
                  <a:pt x="86292" y="659633"/>
                </a:lnTo>
                <a:lnTo>
                  <a:pt x="104408" y="702681"/>
                </a:lnTo>
                <a:lnTo>
                  <a:pt x="132497" y="739198"/>
                </a:lnTo>
                <a:lnTo>
                  <a:pt x="168835" y="767440"/>
                </a:lnTo>
                <a:lnTo>
                  <a:pt x="211701" y="785665"/>
                </a:lnTo>
                <a:lnTo>
                  <a:pt x="259371" y="792127"/>
                </a:lnTo>
                <a:lnTo>
                  <a:pt x="306911" y="785665"/>
                </a:lnTo>
                <a:lnTo>
                  <a:pt x="349681" y="767440"/>
                </a:lnTo>
                <a:lnTo>
                  <a:pt x="385955" y="739198"/>
                </a:lnTo>
                <a:lnTo>
                  <a:pt x="414005" y="702681"/>
                </a:lnTo>
                <a:lnTo>
                  <a:pt x="432102" y="659633"/>
                </a:lnTo>
                <a:lnTo>
                  <a:pt x="438518" y="611798"/>
                </a:lnTo>
                <a:lnTo>
                  <a:pt x="432102" y="564097"/>
                </a:lnTo>
                <a:lnTo>
                  <a:pt x="414005" y="521138"/>
                </a:lnTo>
                <a:lnTo>
                  <a:pt x="385955" y="484676"/>
                </a:lnTo>
                <a:lnTo>
                  <a:pt x="349681" y="456461"/>
                </a:lnTo>
                <a:lnTo>
                  <a:pt x="306911" y="438247"/>
                </a:lnTo>
                <a:lnTo>
                  <a:pt x="259371" y="431786"/>
                </a:lnTo>
                <a:lnTo>
                  <a:pt x="211701" y="438247"/>
                </a:lnTo>
                <a:lnTo>
                  <a:pt x="168835" y="456461"/>
                </a:lnTo>
                <a:lnTo>
                  <a:pt x="132497" y="484676"/>
                </a:lnTo>
                <a:lnTo>
                  <a:pt x="104408" y="521138"/>
                </a:lnTo>
                <a:lnTo>
                  <a:pt x="86292" y="564097"/>
                </a:lnTo>
                <a:lnTo>
                  <a:pt x="79870" y="611798"/>
                </a:lnTo>
                <a:close/>
              </a:path>
            </a:pathLst>
          </a:custGeom>
          <a:ln w="19151">
            <a:solidFill>
              <a:srgbClr val="000000"/>
            </a:solidFill>
          </a:ln>
        </p:spPr>
        <p:txBody>
          <a:bodyPr wrap="square" lIns="0" tIns="0" rIns="0" bIns="0" rtlCol="0"/>
          <a:lstStyle/>
          <a:p>
            <a:endParaRPr/>
          </a:p>
        </p:txBody>
      </p:sp>
      <p:sp>
        <p:nvSpPr>
          <p:cNvPr id="63" name="object 63"/>
          <p:cNvSpPr/>
          <p:nvPr/>
        </p:nvSpPr>
        <p:spPr>
          <a:xfrm>
            <a:off x="3337854" y="4738229"/>
            <a:ext cx="532130" cy="928369"/>
          </a:xfrm>
          <a:custGeom>
            <a:avLst/>
            <a:gdLst/>
            <a:ahLst/>
            <a:cxnLst/>
            <a:rect l="l" t="t" r="r" b="b"/>
            <a:pathLst>
              <a:path w="532129" h="928370">
                <a:moveTo>
                  <a:pt x="266742" y="0"/>
                </a:moveTo>
                <a:lnTo>
                  <a:pt x="265730" y="309614"/>
                </a:lnTo>
              </a:path>
              <a:path w="532129" h="928370">
                <a:moveTo>
                  <a:pt x="531587" y="464263"/>
                </a:moveTo>
                <a:lnTo>
                  <a:pt x="265730" y="309614"/>
                </a:lnTo>
              </a:path>
              <a:path w="532129" h="928370">
                <a:moveTo>
                  <a:pt x="531587" y="772953"/>
                </a:moveTo>
                <a:lnTo>
                  <a:pt x="531587" y="464263"/>
                </a:lnTo>
              </a:path>
              <a:path w="532129" h="928370">
                <a:moveTo>
                  <a:pt x="265730" y="928223"/>
                </a:moveTo>
                <a:lnTo>
                  <a:pt x="531587" y="772953"/>
                </a:lnTo>
              </a:path>
              <a:path w="532129" h="928370">
                <a:moveTo>
                  <a:pt x="0" y="772953"/>
                </a:moveTo>
                <a:lnTo>
                  <a:pt x="265730" y="928223"/>
                </a:lnTo>
              </a:path>
              <a:path w="532129" h="928370">
                <a:moveTo>
                  <a:pt x="0" y="464263"/>
                </a:moveTo>
                <a:lnTo>
                  <a:pt x="0" y="772953"/>
                </a:lnTo>
              </a:path>
              <a:path w="532129" h="928370">
                <a:moveTo>
                  <a:pt x="265730" y="309614"/>
                </a:moveTo>
                <a:lnTo>
                  <a:pt x="0" y="464263"/>
                </a:lnTo>
              </a:path>
              <a:path w="532129" h="928370">
                <a:moveTo>
                  <a:pt x="79769" y="611798"/>
                </a:moveTo>
                <a:lnTo>
                  <a:pt x="86219" y="659633"/>
                </a:lnTo>
                <a:lnTo>
                  <a:pt x="104397" y="702681"/>
                </a:lnTo>
                <a:lnTo>
                  <a:pt x="132549" y="739198"/>
                </a:lnTo>
                <a:lnTo>
                  <a:pt x="168917" y="767440"/>
                </a:lnTo>
                <a:lnTo>
                  <a:pt x="211747" y="785665"/>
                </a:lnTo>
                <a:lnTo>
                  <a:pt x="259283" y="792127"/>
                </a:lnTo>
                <a:lnTo>
                  <a:pt x="307235" y="785665"/>
                </a:lnTo>
                <a:lnTo>
                  <a:pt x="350327" y="767440"/>
                </a:lnTo>
                <a:lnTo>
                  <a:pt x="386839" y="739198"/>
                </a:lnTo>
                <a:lnTo>
                  <a:pt x="415049" y="702681"/>
                </a:lnTo>
                <a:lnTo>
                  <a:pt x="433237" y="659633"/>
                </a:lnTo>
                <a:lnTo>
                  <a:pt x="439682" y="611798"/>
                </a:lnTo>
                <a:lnTo>
                  <a:pt x="433237" y="564097"/>
                </a:lnTo>
                <a:lnTo>
                  <a:pt x="415049" y="521138"/>
                </a:lnTo>
                <a:lnTo>
                  <a:pt x="386839" y="484676"/>
                </a:lnTo>
                <a:lnTo>
                  <a:pt x="350327" y="456461"/>
                </a:lnTo>
                <a:lnTo>
                  <a:pt x="307235" y="438247"/>
                </a:lnTo>
                <a:lnTo>
                  <a:pt x="259283" y="431786"/>
                </a:lnTo>
                <a:lnTo>
                  <a:pt x="211747" y="438247"/>
                </a:lnTo>
                <a:lnTo>
                  <a:pt x="168917" y="456461"/>
                </a:lnTo>
                <a:lnTo>
                  <a:pt x="132549" y="484676"/>
                </a:lnTo>
                <a:lnTo>
                  <a:pt x="104397" y="521138"/>
                </a:lnTo>
                <a:lnTo>
                  <a:pt x="86219" y="564097"/>
                </a:lnTo>
                <a:lnTo>
                  <a:pt x="79769" y="611798"/>
                </a:lnTo>
                <a:close/>
              </a:path>
            </a:pathLst>
          </a:custGeom>
          <a:ln w="19151">
            <a:solidFill>
              <a:srgbClr val="000000"/>
            </a:solidFill>
          </a:ln>
        </p:spPr>
        <p:txBody>
          <a:bodyPr wrap="square" lIns="0" tIns="0" rIns="0" bIns="0" rtlCol="0"/>
          <a:lstStyle/>
          <a:p>
            <a:endParaRPr/>
          </a:p>
        </p:txBody>
      </p:sp>
      <p:sp>
        <p:nvSpPr>
          <p:cNvPr id="64" name="object 64"/>
          <p:cNvSpPr/>
          <p:nvPr/>
        </p:nvSpPr>
        <p:spPr>
          <a:xfrm>
            <a:off x="5939285" y="4814634"/>
            <a:ext cx="532130" cy="928369"/>
          </a:xfrm>
          <a:custGeom>
            <a:avLst/>
            <a:gdLst/>
            <a:ahLst/>
            <a:cxnLst/>
            <a:rect l="l" t="t" r="r" b="b"/>
            <a:pathLst>
              <a:path w="532129" h="928370">
                <a:moveTo>
                  <a:pt x="266742" y="0"/>
                </a:moveTo>
                <a:lnTo>
                  <a:pt x="265857" y="309602"/>
                </a:lnTo>
              </a:path>
              <a:path w="532129" h="928370">
                <a:moveTo>
                  <a:pt x="531714" y="463946"/>
                </a:moveTo>
                <a:lnTo>
                  <a:pt x="265857" y="309602"/>
                </a:lnTo>
              </a:path>
              <a:path w="532129" h="928370">
                <a:moveTo>
                  <a:pt x="531714" y="772636"/>
                </a:moveTo>
                <a:lnTo>
                  <a:pt x="531714" y="463946"/>
                </a:lnTo>
              </a:path>
              <a:path w="532129" h="928370">
                <a:moveTo>
                  <a:pt x="265857" y="928210"/>
                </a:moveTo>
                <a:lnTo>
                  <a:pt x="531714" y="772636"/>
                </a:lnTo>
              </a:path>
              <a:path w="532129" h="928370">
                <a:moveTo>
                  <a:pt x="0" y="772636"/>
                </a:moveTo>
                <a:lnTo>
                  <a:pt x="265857" y="928210"/>
                </a:lnTo>
              </a:path>
              <a:path w="532129" h="928370">
                <a:moveTo>
                  <a:pt x="0" y="463946"/>
                </a:moveTo>
                <a:lnTo>
                  <a:pt x="0" y="772636"/>
                </a:lnTo>
              </a:path>
              <a:path w="532129" h="928370">
                <a:moveTo>
                  <a:pt x="265857" y="309602"/>
                </a:moveTo>
                <a:lnTo>
                  <a:pt x="0" y="463946"/>
                </a:lnTo>
              </a:path>
              <a:path w="532129" h="928370">
                <a:moveTo>
                  <a:pt x="79896" y="611798"/>
                </a:moveTo>
                <a:lnTo>
                  <a:pt x="86336" y="659500"/>
                </a:lnTo>
                <a:lnTo>
                  <a:pt x="104491" y="702458"/>
                </a:lnTo>
                <a:lnTo>
                  <a:pt x="132612" y="738921"/>
                </a:lnTo>
                <a:lnTo>
                  <a:pt x="168950" y="767135"/>
                </a:lnTo>
                <a:lnTo>
                  <a:pt x="211757" y="785349"/>
                </a:lnTo>
                <a:lnTo>
                  <a:pt x="259283" y="791810"/>
                </a:lnTo>
                <a:lnTo>
                  <a:pt x="307245" y="785349"/>
                </a:lnTo>
                <a:lnTo>
                  <a:pt x="350360" y="767135"/>
                </a:lnTo>
                <a:lnTo>
                  <a:pt x="386902" y="738921"/>
                </a:lnTo>
                <a:lnTo>
                  <a:pt x="415142" y="702458"/>
                </a:lnTo>
                <a:lnTo>
                  <a:pt x="433354" y="659500"/>
                </a:lnTo>
                <a:lnTo>
                  <a:pt x="439808" y="611798"/>
                </a:lnTo>
                <a:lnTo>
                  <a:pt x="433354" y="563963"/>
                </a:lnTo>
                <a:lnTo>
                  <a:pt x="415142" y="520915"/>
                </a:lnTo>
                <a:lnTo>
                  <a:pt x="386902" y="484398"/>
                </a:lnTo>
                <a:lnTo>
                  <a:pt x="350360" y="456156"/>
                </a:lnTo>
                <a:lnTo>
                  <a:pt x="307245" y="437932"/>
                </a:lnTo>
                <a:lnTo>
                  <a:pt x="259283" y="431469"/>
                </a:lnTo>
                <a:lnTo>
                  <a:pt x="211757" y="437932"/>
                </a:lnTo>
                <a:lnTo>
                  <a:pt x="168950" y="456156"/>
                </a:lnTo>
                <a:lnTo>
                  <a:pt x="132612" y="484398"/>
                </a:lnTo>
                <a:lnTo>
                  <a:pt x="104491" y="520915"/>
                </a:lnTo>
                <a:lnTo>
                  <a:pt x="86336" y="563963"/>
                </a:lnTo>
                <a:lnTo>
                  <a:pt x="79896" y="611798"/>
                </a:lnTo>
                <a:close/>
              </a:path>
            </a:pathLst>
          </a:custGeom>
          <a:ln w="19151">
            <a:solidFill>
              <a:srgbClr val="000000"/>
            </a:solidFill>
          </a:ln>
        </p:spPr>
        <p:txBody>
          <a:bodyPr wrap="square" lIns="0" tIns="0" rIns="0" bIns="0" rtlCol="0"/>
          <a:lstStyle/>
          <a:p>
            <a:endParaRPr/>
          </a:p>
        </p:txBody>
      </p:sp>
      <p:sp>
        <p:nvSpPr>
          <p:cNvPr id="65" name="object 65"/>
          <p:cNvSpPr txBox="1"/>
          <p:nvPr/>
        </p:nvSpPr>
        <p:spPr>
          <a:xfrm>
            <a:off x="5469029" y="2607489"/>
            <a:ext cx="1047115" cy="996950"/>
          </a:xfrm>
          <a:prstGeom prst="rect">
            <a:avLst/>
          </a:prstGeom>
        </p:spPr>
        <p:txBody>
          <a:bodyPr vert="horz" wrap="square" lIns="0" tIns="95885" rIns="0" bIns="0" rtlCol="0">
            <a:spAutoFit/>
          </a:bodyPr>
          <a:lstStyle/>
          <a:p>
            <a:pPr marL="567055">
              <a:lnSpc>
                <a:spcPct val="100000"/>
              </a:lnSpc>
              <a:spcBef>
                <a:spcPts val="755"/>
              </a:spcBef>
            </a:pPr>
            <a:r>
              <a:rPr sz="1600" spc="-25" dirty="0">
                <a:latin typeface="Times New Roman"/>
                <a:cs typeface="Times New Roman"/>
              </a:rPr>
              <a:t>CH</a:t>
            </a:r>
            <a:r>
              <a:rPr sz="1800" spc="-37" baseline="-18518" dirty="0">
                <a:latin typeface="Times New Roman"/>
                <a:cs typeface="Times New Roman"/>
              </a:rPr>
              <a:t>3</a:t>
            </a:r>
            <a:endParaRPr sz="1800" baseline="-18518">
              <a:latin typeface="Times New Roman"/>
              <a:cs typeface="Times New Roman"/>
            </a:endParaRPr>
          </a:p>
          <a:p>
            <a:pPr marL="575945" marR="43815" indent="-525780">
              <a:lnSpc>
                <a:spcPct val="130200"/>
              </a:lnSpc>
              <a:spcBef>
                <a:spcPts val="70"/>
              </a:spcBef>
              <a:tabLst>
                <a:tab pos="566420" algn="l"/>
                <a:tab pos="849630" algn="l"/>
              </a:tabLst>
            </a:pPr>
            <a:r>
              <a:rPr sz="1600" spc="-25" dirty="0">
                <a:latin typeface="Times New Roman"/>
                <a:cs typeface="Times New Roman"/>
              </a:rPr>
              <a:t>CH</a:t>
            </a:r>
            <a:r>
              <a:rPr sz="1800" spc="-37" baseline="-18518" dirty="0">
                <a:latin typeface="Times New Roman"/>
                <a:cs typeface="Times New Roman"/>
              </a:rPr>
              <a:t>2</a:t>
            </a:r>
            <a:r>
              <a:rPr sz="1800" baseline="-18518" dirty="0">
                <a:latin typeface="Times New Roman"/>
                <a:cs typeface="Times New Roman"/>
              </a:rPr>
              <a:t>	</a:t>
            </a:r>
            <a:r>
              <a:rPr sz="1600" spc="-25" dirty="0">
                <a:latin typeface="Times New Roman"/>
                <a:cs typeface="Times New Roman"/>
              </a:rPr>
              <a:t>CH</a:t>
            </a:r>
            <a:r>
              <a:rPr sz="1600" spc="500" dirty="0">
                <a:latin typeface="Times New Roman"/>
                <a:cs typeface="Times New Roman"/>
              </a:rPr>
              <a:t> </a:t>
            </a:r>
            <a:r>
              <a:rPr sz="1600" spc="-50" dirty="0">
                <a:latin typeface="Times New Roman"/>
                <a:cs typeface="Times New Roman"/>
              </a:rPr>
              <a:t>C</a:t>
            </a:r>
            <a:r>
              <a:rPr sz="1600" dirty="0">
                <a:latin typeface="Times New Roman"/>
                <a:cs typeface="Times New Roman"/>
              </a:rPr>
              <a:t>	</a:t>
            </a:r>
            <a:r>
              <a:rPr sz="1600" spc="-50" dirty="0">
                <a:latin typeface="Times New Roman"/>
                <a:cs typeface="Times New Roman"/>
              </a:rPr>
              <a:t>O</a:t>
            </a:r>
            <a:endParaRPr sz="1600">
              <a:latin typeface="Times New Roman"/>
              <a:cs typeface="Times New Roman"/>
            </a:endParaRPr>
          </a:p>
        </p:txBody>
      </p:sp>
      <p:sp>
        <p:nvSpPr>
          <p:cNvPr id="66" name="object 66"/>
          <p:cNvSpPr txBox="1"/>
          <p:nvPr/>
        </p:nvSpPr>
        <p:spPr>
          <a:xfrm>
            <a:off x="6012433" y="3605830"/>
            <a:ext cx="570230" cy="269240"/>
          </a:xfrm>
          <a:prstGeom prst="rect">
            <a:avLst/>
          </a:prstGeom>
        </p:spPr>
        <p:txBody>
          <a:bodyPr vert="horz" wrap="square" lIns="0" tIns="12065" rIns="0" bIns="0" rtlCol="0">
            <a:spAutoFit/>
          </a:bodyPr>
          <a:lstStyle/>
          <a:p>
            <a:pPr marL="38100">
              <a:lnSpc>
                <a:spcPct val="100000"/>
              </a:lnSpc>
              <a:spcBef>
                <a:spcPts val="95"/>
              </a:spcBef>
            </a:pPr>
            <a:r>
              <a:rPr sz="1600" spc="-20" dirty="0">
                <a:latin typeface="Times New Roman"/>
                <a:cs typeface="Times New Roman"/>
              </a:rPr>
              <a:t>OCH</a:t>
            </a:r>
            <a:r>
              <a:rPr sz="1800" spc="-30" baseline="-16203" dirty="0">
                <a:latin typeface="Times New Roman"/>
                <a:cs typeface="Times New Roman"/>
              </a:rPr>
              <a:t>3</a:t>
            </a:r>
            <a:endParaRPr sz="1800" baseline="-16203">
              <a:latin typeface="Times New Roman"/>
              <a:cs typeface="Times New Roman"/>
            </a:endParaRPr>
          </a:p>
        </p:txBody>
      </p:sp>
      <p:sp>
        <p:nvSpPr>
          <p:cNvPr id="67" name="object 67"/>
          <p:cNvSpPr/>
          <p:nvPr/>
        </p:nvSpPr>
        <p:spPr>
          <a:xfrm>
            <a:off x="5203658" y="3126798"/>
            <a:ext cx="283210" cy="71120"/>
          </a:xfrm>
          <a:custGeom>
            <a:avLst/>
            <a:gdLst/>
            <a:ahLst/>
            <a:cxnLst/>
            <a:rect l="l" t="t" r="r" b="b"/>
            <a:pathLst>
              <a:path w="283210" h="71119">
                <a:moveTo>
                  <a:pt x="0" y="38931"/>
                </a:moveTo>
                <a:lnTo>
                  <a:pt x="2781" y="46667"/>
                </a:lnTo>
                <a:lnTo>
                  <a:pt x="5562" y="53134"/>
                </a:lnTo>
                <a:lnTo>
                  <a:pt x="8343" y="58080"/>
                </a:lnTo>
                <a:lnTo>
                  <a:pt x="10239" y="62772"/>
                </a:lnTo>
                <a:lnTo>
                  <a:pt x="12388" y="66450"/>
                </a:lnTo>
                <a:lnTo>
                  <a:pt x="14158" y="68606"/>
                </a:lnTo>
                <a:lnTo>
                  <a:pt x="16055" y="70508"/>
                </a:lnTo>
                <a:lnTo>
                  <a:pt x="17951" y="70508"/>
                </a:lnTo>
                <a:lnTo>
                  <a:pt x="19721" y="70508"/>
                </a:lnTo>
                <a:lnTo>
                  <a:pt x="21617" y="68606"/>
                </a:lnTo>
                <a:lnTo>
                  <a:pt x="23513" y="65562"/>
                </a:lnTo>
                <a:lnTo>
                  <a:pt x="25662" y="62772"/>
                </a:lnTo>
                <a:lnTo>
                  <a:pt x="28444" y="58080"/>
                </a:lnTo>
                <a:lnTo>
                  <a:pt x="30213" y="52247"/>
                </a:lnTo>
                <a:lnTo>
                  <a:pt x="32110" y="45779"/>
                </a:lnTo>
                <a:lnTo>
                  <a:pt x="34891" y="38044"/>
                </a:lnTo>
                <a:lnTo>
                  <a:pt x="37925" y="30308"/>
                </a:lnTo>
                <a:lnTo>
                  <a:pt x="40706" y="23840"/>
                </a:lnTo>
                <a:lnTo>
                  <a:pt x="42602" y="17880"/>
                </a:lnTo>
                <a:lnTo>
                  <a:pt x="44499" y="14203"/>
                </a:lnTo>
                <a:lnTo>
                  <a:pt x="46269" y="10525"/>
                </a:lnTo>
                <a:lnTo>
                  <a:pt x="48418" y="7355"/>
                </a:lnTo>
                <a:lnTo>
                  <a:pt x="50314" y="5579"/>
                </a:lnTo>
                <a:lnTo>
                  <a:pt x="52210" y="5579"/>
                </a:lnTo>
                <a:lnTo>
                  <a:pt x="53980" y="5579"/>
                </a:lnTo>
                <a:lnTo>
                  <a:pt x="55876" y="7355"/>
                </a:lnTo>
                <a:lnTo>
                  <a:pt x="57646" y="9511"/>
                </a:lnTo>
                <a:lnTo>
                  <a:pt x="59542" y="13315"/>
                </a:lnTo>
                <a:lnTo>
                  <a:pt x="62703" y="17880"/>
                </a:lnTo>
                <a:lnTo>
                  <a:pt x="65358" y="23840"/>
                </a:lnTo>
                <a:lnTo>
                  <a:pt x="67254" y="29420"/>
                </a:lnTo>
                <a:lnTo>
                  <a:pt x="70920" y="37156"/>
                </a:lnTo>
                <a:lnTo>
                  <a:pt x="74080" y="44765"/>
                </a:lnTo>
                <a:lnTo>
                  <a:pt x="76862" y="51359"/>
                </a:lnTo>
                <a:lnTo>
                  <a:pt x="78632" y="57192"/>
                </a:lnTo>
                <a:lnTo>
                  <a:pt x="81413" y="60870"/>
                </a:lnTo>
                <a:lnTo>
                  <a:pt x="83309" y="64674"/>
                </a:lnTo>
                <a:lnTo>
                  <a:pt x="85458" y="66450"/>
                </a:lnTo>
                <a:lnTo>
                  <a:pt x="87354" y="68606"/>
                </a:lnTo>
                <a:lnTo>
                  <a:pt x="89124" y="68606"/>
                </a:lnTo>
                <a:lnTo>
                  <a:pt x="91021" y="68606"/>
                </a:lnTo>
                <a:lnTo>
                  <a:pt x="92917" y="66450"/>
                </a:lnTo>
                <a:lnTo>
                  <a:pt x="94687" y="64674"/>
                </a:lnTo>
                <a:lnTo>
                  <a:pt x="96836" y="60870"/>
                </a:lnTo>
                <a:lnTo>
                  <a:pt x="98732" y="56305"/>
                </a:lnTo>
                <a:lnTo>
                  <a:pt x="100628" y="50344"/>
                </a:lnTo>
                <a:lnTo>
                  <a:pt x="103409" y="43877"/>
                </a:lnTo>
                <a:lnTo>
                  <a:pt x="106064" y="36141"/>
                </a:lnTo>
                <a:lnTo>
                  <a:pt x="109225" y="28406"/>
                </a:lnTo>
                <a:lnTo>
                  <a:pt x="111121" y="21938"/>
                </a:lnTo>
                <a:lnTo>
                  <a:pt x="123384" y="3677"/>
                </a:lnTo>
                <a:lnTo>
                  <a:pt x="125280" y="4565"/>
                </a:lnTo>
                <a:lnTo>
                  <a:pt x="127050" y="5579"/>
                </a:lnTo>
                <a:lnTo>
                  <a:pt x="128946" y="8623"/>
                </a:lnTo>
                <a:lnTo>
                  <a:pt x="130842" y="11413"/>
                </a:lnTo>
                <a:lnTo>
                  <a:pt x="132991" y="16105"/>
                </a:lnTo>
                <a:lnTo>
                  <a:pt x="135773" y="21938"/>
                </a:lnTo>
                <a:lnTo>
                  <a:pt x="138554" y="28406"/>
                </a:lnTo>
                <a:lnTo>
                  <a:pt x="141335" y="35254"/>
                </a:lnTo>
                <a:lnTo>
                  <a:pt x="144116" y="42609"/>
                </a:lnTo>
                <a:lnTo>
                  <a:pt x="147150" y="49457"/>
                </a:lnTo>
                <a:lnTo>
                  <a:pt x="149931" y="55290"/>
                </a:lnTo>
                <a:lnTo>
                  <a:pt x="151828" y="59095"/>
                </a:lnTo>
                <a:lnTo>
                  <a:pt x="154609" y="62772"/>
                </a:lnTo>
                <a:lnTo>
                  <a:pt x="156379" y="65562"/>
                </a:lnTo>
                <a:lnTo>
                  <a:pt x="158528" y="66450"/>
                </a:lnTo>
                <a:lnTo>
                  <a:pt x="160424" y="67718"/>
                </a:lnTo>
                <a:lnTo>
                  <a:pt x="161309" y="66450"/>
                </a:lnTo>
                <a:lnTo>
                  <a:pt x="163205" y="64674"/>
                </a:lnTo>
                <a:lnTo>
                  <a:pt x="164975" y="62772"/>
                </a:lnTo>
                <a:lnTo>
                  <a:pt x="166871" y="59095"/>
                </a:lnTo>
                <a:lnTo>
                  <a:pt x="169905" y="54149"/>
                </a:lnTo>
                <a:lnTo>
                  <a:pt x="171802" y="48569"/>
                </a:lnTo>
                <a:lnTo>
                  <a:pt x="174583" y="41721"/>
                </a:lnTo>
                <a:lnTo>
                  <a:pt x="176479" y="34366"/>
                </a:lnTo>
                <a:lnTo>
                  <a:pt x="179260" y="26630"/>
                </a:lnTo>
                <a:lnTo>
                  <a:pt x="182294" y="21051"/>
                </a:lnTo>
                <a:lnTo>
                  <a:pt x="184191" y="15090"/>
                </a:lnTo>
                <a:lnTo>
                  <a:pt x="185960" y="10525"/>
                </a:lnTo>
                <a:lnTo>
                  <a:pt x="188742" y="6467"/>
                </a:lnTo>
                <a:lnTo>
                  <a:pt x="190638" y="3677"/>
                </a:lnTo>
                <a:lnTo>
                  <a:pt x="191523" y="2789"/>
                </a:lnTo>
                <a:lnTo>
                  <a:pt x="193672" y="1775"/>
                </a:lnTo>
                <a:lnTo>
                  <a:pt x="195568" y="2789"/>
                </a:lnTo>
                <a:lnTo>
                  <a:pt x="197465" y="3677"/>
                </a:lnTo>
                <a:lnTo>
                  <a:pt x="199234" y="6467"/>
                </a:lnTo>
                <a:lnTo>
                  <a:pt x="202016" y="9511"/>
                </a:lnTo>
                <a:lnTo>
                  <a:pt x="203912" y="14203"/>
                </a:lnTo>
                <a:lnTo>
                  <a:pt x="206946" y="20036"/>
                </a:lnTo>
                <a:lnTo>
                  <a:pt x="209727" y="26630"/>
                </a:lnTo>
                <a:lnTo>
                  <a:pt x="212508" y="34366"/>
                </a:lnTo>
                <a:lnTo>
                  <a:pt x="215289" y="40833"/>
                </a:lnTo>
                <a:lnTo>
                  <a:pt x="218450" y="47555"/>
                </a:lnTo>
                <a:lnTo>
                  <a:pt x="220220" y="53134"/>
                </a:lnTo>
                <a:lnTo>
                  <a:pt x="223001" y="58080"/>
                </a:lnTo>
                <a:lnTo>
                  <a:pt x="224897" y="60870"/>
                </a:lnTo>
                <a:lnTo>
                  <a:pt x="226667" y="63660"/>
                </a:lnTo>
                <a:lnTo>
                  <a:pt x="228563" y="64674"/>
                </a:lnTo>
                <a:lnTo>
                  <a:pt x="230712" y="65562"/>
                </a:lnTo>
                <a:lnTo>
                  <a:pt x="232609" y="64674"/>
                </a:lnTo>
                <a:lnTo>
                  <a:pt x="234379" y="63660"/>
                </a:lnTo>
                <a:lnTo>
                  <a:pt x="236275" y="60870"/>
                </a:lnTo>
                <a:lnTo>
                  <a:pt x="238171" y="57192"/>
                </a:lnTo>
                <a:lnTo>
                  <a:pt x="239941" y="52247"/>
                </a:lnTo>
                <a:lnTo>
                  <a:pt x="243101" y="47555"/>
                </a:lnTo>
                <a:lnTo>
                  <a:pt x="244871" y="40833"/>
                </a:lnTo>
                <a:lnTo>
                  <a:pt x="247652" y="33351"/>
                </a:lnTo>
                <a:lnTo>
                  <a:pt x="250434" y="25616"/>
                </a:lnTo>
                <a:lnTo>
                  <a:pt x="252330" y="18895"/>
                </a:lnTo>
                <a:lnTo>
                  <a:pt x="255364" y="13315"/>
                </a:lnTo>
                <a:lnTo>
                  <a:pt x="257260" y="8623"/>
                </a:lnTo>
                <a:lnTo>
                  <a:pt x="259157" y="4565"/>
                </a:lnTo>
                <a:lnTo>
                  <a:pt x="260926" y="2789"/>
                </a:lnTo>
                <a:lnTo>
                  <a:pt x="262823" y="887"/>
                </a:lnTo>
                <a:lnTo>
                  <a:pt x="264593" y="0"/>
                </a:lnTo>
                <a:lnTo>
                  <a:pt x="266868" y="887"/>
                </a:lnTo>
                <a:lnTo>
                  <a:pt x="268638" y="1775"/>
                </a:lnTo>
                <a:lnTo>
                  <a:pt x="270534" y="4565"/>
                </a:lnTo>
                <a:lnTo>
                  <a:pt x="272304" y="8623"/>
                </a:lnTo>
                <a:lnTo>
                  <a:pt x="275085" y="12300"/>
                </a:lnTo>
                <a:lnTo>
                  <a:pt x="276981" y="17880"/>
                </a:lnTo>
                <a:lnTo>
                  <a:pt x="280016" y="24728"/>
                </a:lnTo>
                <a:lnTo>
                  <a:pt x="282797" y="32464"/>
                </a:lnTo>
              </a:path>
            </a:pathLst>
          </a:custGeom>
          <a:ln w="19178">
            <a:solidFill>
              <a:srgbClr val="000000"/>
            </a:solidFill>
          </a:ln>
        </p:spPr>
        <p:txBody>
          <a:bodyPr wrap="square" lIns="0" tIns="0" rIns="0" bIns="0" rtlCol="0"/>
          <a:lstStyle/>
          <a:p>
            <a:endParaRPr/>
          </a:p>
        </p:txBody>
      </p:sp>
      <p:sp>
        <p:nvSpPr>
          <p:cNvPr id="68" name="object 68"/>
          <p:cNvSpPr/>
          <p:nvPr/>
        </p:nvSpPr>
        <p:spPr>
          <a:xfrm>
            <a:off x="5871145" y="3156219"/>
            <a:ext cx="151130" cy="0"/>
          </a:xfrm>
          <a:custGeom>
            <a:avLst/>
            <a:gdLst/>
            <a:ahLst/>
            <a:cxnLst/>
            <a:rect l="l" t="t" r="r" b="b"/>
            <a:pathLst>
              <a:path w="151129">
                <a:moveTo>
                  <a:pt x="0" y="0"/>
                </a:moveTo>
                <a:lnTo>
                  <a:pt x="150816" y="0"/>
                </a:lnTo>
              </a:path>
            </a:pathLst>
          </a:custGeom>
          <a:ln w="19181">
            <a:solidFill>
              <a:srgbClr val="000000"/>
            </a:solidFill>
          </a:ln>
        </p:spPr>
        <p:txBody>
          <a:bodyPr wrap="square" lIns="0" tIns="0" rIns="0" bIns="0" rtlCol="0"/>
          <a:lstStyle/>
          <a:p>
            <a:endParaRPr/>
          </a:p>
        </p:txBody>
      </p:sp>
      <p:sp>
        <p:nvSpPr>
          <p:cNvPr id="69" name="object 69"/>
          <p:cNvSpPr/>
          <p:nvPr/>
        </p:nvSpPr>
        <p:spPr>
          <a:xfrm>
            <a:off x="6102743" y="2910327"/>
            <a:ext cx="0" cy="155575"/>
          </a:xfrm>
          <a:custGeom>
            <a:avLst/>
            <a:gdLst/>
            <a:ahLst/>
            <a:cxnLst/>
            <a:rect l="l" t="t" r="r" b="b"/>
            <a:pathLst>
              <a:path h="155575">
                <a:moveTo>
                  <a:pt x="0" y="155473"/>
                </a:moveTo>
                <a:lnTo>
                  <a:pt x="0" y="0"/>
                </a:lnTo>
              </a:path>
            </a:pathLst>
          </a:custGeom>
          <a:ln w="19121">
            <a:solidFill>
              <a:srgbClr val="000000"/>
            </a:solidFill>
          </a:ln>
        </p:spPr>
        <p:txBody>
          <a:bodyPr wrap="square" lIns="0" tIns="0" rIns="0" bIns="0" rtlCol="0"/>
          <a:lstStyle/>
          <a:p>
            <a:endParaRPr/>
          </a:p>
        </p:txBody>
      </p:sp>
      <p:sp>
        <p:nvSpPr>
          <p:cNvPr id="70" name="object 70"/>
          <p:cNvSpPr/>
          <p:nvPr/>
        </p:nvSpPr>
        <p:spPr>
          <a:xfrm>
            <a:off x="6105524" y="3256401"/>
            <a:ext cx="3175" cy="107950"/>
          </a:xfrm>
          <a:custGeom>
            <a:avLst/>
            <a:gdLst/>
            <a:ahLst/>
            <a:cxnLst/>
            <a:rect l="l" t="t" r="r" b="b"/>
            <a:pathLst>
              <a:path w="3175" h="107950">
                <a:moveTo>
                  <a:pt x="0" y="0"/>
                </a:moveTo>
                <a:lnTo>
                  <a:pt x="2781" y="107664"/>
                </a:lnTo>
              </a:path>
            </a:pathLst>
          </a:custGeom>
          <a:ln w="19122">
            <a:solidFill>
              <a:srgbClr val="000000"/>
            </a:solidFill>
          </a:ln>
        </p:spPr>
        <p:txBody>
          <a:bodyPr wrap="square" lIns="0" tIns="0" rIns="0" bIns="0" rtlCol="0"/>
          <a:lstStyle/>
          <a:p>
            <a:endParaRPr/>
          </a:p>
        </p:txBody>
      </p:sp>
      <p:sp>
        <p:nvSpPr>
          <p:cNvPr id="71" name="object 71"/>
          <p:cNvSpPr/>
          <p:nvPr/>
        </p:nvSpPr>
        <p:spPr>
          <a:xfrm>
            <a:off x="6202360" y="3508760"/>
            <a:ext cx="83820" cy="0"/>
          </a:xfrm>
          <a:custGeom>
            <a:avLst/>
            <a:gdLst/>
            <a:ahLst/>
            <a:cxnLst/>
            <a:rect l="l" t="t" r="r" b="b"/>
            <a:pathLst>
              <a:path w="83820">
                <a:moveTo>
                  <a:pt x="0" y="0"/>
                </a:moveTo>
                <a:lnTo>
                  <a:pt x="83562" y="0"/>
                </a:lnTo>
              </a:path>
            </a:pathLst>
          </a:custGeom>
          <a:ln w="19181">
            <a:solidFill>
              <a:srgbClr val="000000"/>
            </a:solidFill>
          </a:ln>
        </p:spPr>
        <p:txBody>
          <a:bodyPr wrap="square" lIns="0" tIns="0" rIns="0" bIns="0" rtlCol="0"/>
          <a:lstStyle/>
          <a:p>
            <a:endParaRPr/>
          </a:p>
        </p:txBody>
      </p:sp>
      <p:sp>
        <p:nvSpPr>
          <p:cNvPr id="72" name="object 72"/>
          <p:cNvSpPr/>
          <p:nvPr/>
        </p:nvSpPr>
        <p:spPr>
          <a:xfrm>
            <a:off x="6202360" y="3438252"/>
            <a:ext cx="83820" cy="0"/>
          </a:xfrm>
          <a:custGeom>
            <a:avLst/>
            <a:gdLst/>
            <a:ahLst/>
            <a:cxnLst/>
            <a:rect l="l" t="t" r="r" b="b"/>
            <a:pathLst>
              <a:path w="83820">
                <a:moveTo>
                  <a:pt x="0" y="0"/>
                </a:moveTo>
                <a:lnTo>
                  <a:pt x="83562" y="0"/>
                </a:lnTo>
              </a:path>
            </a:pathLst>
          </a:custGeom>
          <a:ln w="19181">
            <a:solidFill>
              <a:srgbClr val="000000"/>
            </a:solidFill>
          </a:ln>
        </p:spPr>
        <p:txBody>
          <a:bodyPr wrap="square" lIns="0" tIns="0" rIns="0" bIns="0" rtlCol="0"/>
          <a:lstStyle/>
          <a:p>
            <a:endParaRPr/>
          </a:p>
        </p:txBody>
      </p:sp>
      <p:sp>
        <p:nvSpPr>
          <p:cNvPr id="73" name="object 73"/>
          <p:cNvSpPr/>
          <p:nvPr/>
        </p:nvSpPr>
        <p:spPr>
          <a:xfrm>
            <a:off x="6115006" y="3573688"/>
            <a:ext cx="1905" cy="61594"/>
          </a:xfrm>
          <a:custGeom>
            <a:avLst/>
            <a:gdLst/>
            <a:ahLst/>
            <a:cxnLst/>
            <a:rect l="l" t="t" r="r" b="b"/>
            <a:pathLst>
              <a:path w="1904" h="61595">
                <a:moveTo>
                  <a:pt x="0" y="0"/>
                </a:moveTo>
                <a:lnTo>
                  <a:pt x="1896" y="60997"/>
                </a:lnTo>
              </a:path>
            </a:pathLst>
          </a:custGeom>
          <a:ln w="19122">
            <a:solidFill>
              <a:srgbClr val="000000"/>
            </a:solidFill>
          </a:ln>
        </p:spPr>
        <p:txBody>
          <a:bodyPr wrap="square" lIns="0" tIns="0" rIns="0" bIns="0" rtlCol="0"/>
          <a:lstStyle/>
          <a:p>
            <a:endParaRPr/>
          </a:p>
        </p:txBody>
      </p:sp>
      <p:sp>
        <p:nvSpPr>
          <p:cNvPr id="74" name="object 74"/>
          <p:cNvSpPr txBox="1"/>
          <p:nvPr/>
        </p:nvSpPr>
        <p:spPr>
          <a:xfrm>
            <a:off x="7409721" y="2728915"/>
            <a:ext cx="30480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Times New Roman"/>
                <a:cs typeface="Times New Roman"/>
              </a:rPr>
              <a:t>CH</a:t>
            </a:r>
            <a:endParaRPr sz="1600">
              <a:latin typeface="Times New Roman"/>
              <a:cs typeface="Times New Roman"/>
            </a:endParaRPr>
          </a:p>
        </p:txBody>
      </p:sp>
      <p:sp>
        <p:nvSpPr>
          <p:cNvPr id="75" name="object 75"/>
          <p:cNvSpPr txBox="1"/>
          <p:nvPr/>
        </p:nvSpPr>
        <p:spPr>
          <a:xfrm>
            <a:off x="7685186" y="2827031"/>
            <a:ext cx="101600"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3</a:t>
            </a:r>
            <a:endParaRPr sz="1200">
              <a:latin typeface="Times New Roman"/>
              <a:cs typeface="Times New Roman"/>
            </a:endParaRPr>
          </a:p>
        </p:txBody>
      </p:sp>
      <p:sp>
        <p:nvSpPr>
          <p:cNvPr id="76" name="object 76"/>
          <p:cNvSpPr txBox="1"/>
          <p:nvPr/>
        </p:nvSpPr>
        <p:spPr>
          <a:xfrm>
            <a:off x="6943880" y="2981968"/>
            <a:ext cx="1037590" cy="930910"/>
          </a:xfrm>
          <a:prstGeom prst="rect">
            <a:avLst/>
          </a:prstGeom>
        </p:spPr>
        <p:txBody>
          <a:bodyPr vert="horz" wrap="square" lIns="0" tIns="86360" rIns="0" bIns="0" rtlCol="0">
            <a:spAutoFit/>
          </a:bodyPr>
          <a:lstStyle/>
          <a:p>
            <a:pPr marL="38100">
              <a:lnSpc>
                <a:spcPct val="100000"/>
              </a:lnSpc>
              <a:spcBef>
                <a:spcPts val="680"/>
              </a:spcBef>
              <a:tabLst>
                <a:tab pos="478155" algn="l"/>
              </a:tabLst>
            </a:pPr>
            <a:r>
              <a:rPr sz="1600" spc="-25" dirty="0">
                <a:latin typeface="Times New Roman"/>
                <a:cs typeface="Times New Roman"/>
              </a:rPr>
              <a:t>CH</a:t>
            </a:r>
            <a:r>
              <a:rPr sz="1600" dirty="0">
                <a:latin typeface="Times New Roman"/>
                <a:cs typeface="Times New Roman"/>
              </a:rPr>
              <a:t>	</a:t>
            </a:r>
            <a:r>
              <a:rPr sz="1600" spc="-50" dirty="0">
                <a:latin typeface="Times New Roman"/>
                <a:cs typeface="Times New Roman"/>
              </a:rPr>
              <a:t>C</a:t>
            </a:r>
            <a:endParaRPr sz="1600">
              <a:latin typeface="Times New Roman"/>
              <a:cs typeface="Times New Roman"/>
            </a:endParaRPr>
          </a:p>
          <a:p>
            <a:pPr marL="492125" marR="43180" indent="-5080">
              <a:lnSpc>
                <a:spcPct val="111000"/>
              </a:lnSpc>
              <a:spcBef>
                <a:spcPts val="365"/>
              </a:spcBef>
              <a:tabLst>
                <a:tab pos="760730" algn="l"/>
              </a:tabLst>
            </a:pPr>
            <a:r>
              <a:rPr sz="1600" spc="-50" dirty="0">
                <a:latin typeface="Times New Roman"/>
                <a:cs typeface="Times New Roman"/>
              </a:rPr>
              <a:t>C</a:t>
            </a:r>
            <a:r>
              <a:rPr sz="1600" dirty="0">
                <a:latin typeface="Times New Roman"/>
                <a:cs typeface="Times New Roman"/>
              </a:rPr>
              <a:t>	</a:t>
            </a:r>
            <a:r>
              <a:rPr sz="1600" spc="-50" dirty="0">
                <a:latin typeface="Times New Roman"/>
                <a:cs typeface="Times New Roman"/>
              </a:rPr>
              <a:t>O </a:t>
            </a:r>
            <a:r>
              <a:rPr sz="1600" spc="-40" dirty="0">
                <a:latin typeface="Times New Roman"/>
                <a:cs typeface="Times New Roman"/>
              </a:rPr>
              <a:t>OCH</a:t>
            </a:r>
            <a:r>
              <a:rPr sz="1800" spc="-60" baseline="-16203" dirty="0">
                <a:latin typeface="Times New Roman"/>
                <a:cs typeface="Times New Roman"/>
              </a:rPr>
              <a:t>3</a:t>
            </a:r>
            <a:endParaRPr sz="1800" baseline="-16203">
              <a:latin typeface="Times New Roman"/>
              <a:cs typeface="Times New Roman"/>
            </a:endParaRPr>
          </a:p>
        </p:txBody>
      </p:sp>
      <p:sp>
        <p:nvSpPr>
          <p:cNvPr id="77" name="object 77"/>
          <p:cNvSpPr/>
          <p:nvPr/>
        </p:nvSpPr>
        <p:spPr>
          <a:xfrm>
            <a:off x="6665556" y="3164842"/>
            <a:ext cx="283210" cy="71120"/>
          </a:xfrm>
          <a:custGeom>
            <a:avLst/>
            <a:gdLst/>
            <a:ahLst/>
            <a:cxnLst/>
            <a:rect l="l" t="t" r="r" b="b"/>
            <a:pathLst>
              <a:path w="283209" h="71119">
                <a:moveTo>
                  <a:pt x="0" y="38931"/>
                </a:moveTo>
                <a:lnTo>
                  <a:pt x="3034" y="46667"/>
                </a:lnTo>
                <a:lnTo>
                  <a:pt x="5815" y="53515"/>
                </a:lnTo>
                <a:lnTo>
                  <a:pt x="8596" y="58080"/>
                </a:lnTo>
                <a:lnTo>
                  <a:pt x="10492" y="62772"/>
                </a:lnTo>
                <a:lnTo>
                  <a:pt x="12388" y="66830"/>
                </a:lnTo>
                <a:lnTo>
                  <a:pt x="14538" y="68606"/>
                </a:lnTo>
                <a:lnTo>
                  <a:pt x="16307" y="70508"/>
                </a:lnTo>
                <a:lnTo>
                  <a:pt x="18204" y="70508"/>
                </a:lnTo>
                <a:lnTo>
                  <a:pt x="20100" y="70508"/>
                </a:lnTo>
                <a:lnTo>
                  <a:pt x="21870" y="68606"/>
                </a:lnTo>
                <a:lnTo>
                  <a:pt x="23766" y="65816"/>
                </a:lnTo>
                <a:lnTo>
                  <a:pt x="25662" y="62772"/>
                </a:lnTo>
                <a:lnTo>
                  <a:pt x="28696" y="58080"/>
                </a:lnTo>
                <a:lnTo>
                  <a:pt x="30593" y="52500"/>
                </a:lnTo>
                <a:lnTo>
                  <a:pt x="32363" y="45779"/>
                </a:lnTo>
                <a:lnTo>
                  <a:pt x="35144" y="38044"/>
                </a:lnTo>
                <a:lnTo>
                  <a:pt x="38304" y="30562"/>
                </a:lnTo>
                <a:lnTo>
                  <a:pt x="41085" y="23840"/>
                </a:lnTo>
                <a:lnTo>
                  <a:pt x="42855" y="18261"/>
                </a:lnTo>
                <a:lnTo>
                  <a:pt x="44751" y="14203"/>
                </a:lnTo>
                <a:lnTo>
                  <a:pt x="46521" y="10525"/>
                </a:lnTo>
                <a:lnTo>
                  <a:pt x="48418" y="7735"/>
                </a:lnTo>
                <a:lnTo>
                  <a:pt x="50567" y="5833"/>
                </a:lnTo>
                <a:lnTo>
                  <a:pt x="52463" y="5833"/>
                </a:lnTo>
                <a:lnTo>
                  <a:pt x="54233" y="5833"/>
                </a:lnTo>
                <a:lnTo>
                  <a:pt x="56129" y="7735"/>
                </a:lnTo>
                <a:lnTo>
                  <a:pt x="58025" y="9511"/>
                </a:lnTo>
                <a:lnTo>
                  <a:pt x="59795" y="13315"/>
                </a:lnTo>
                <a:lnTo>
                  <a:pt x="62956" y="18261"/>
                </a:lnTo>
                <a:lnTo>
                  <a:pt x="65737" y="23840"/>
                </a:lnTo>
                <a:lnTo>
                  <a:pt x="67507" y="29674"/>
                </a:lnTo>
                <a:lnTo>
                  <a:pt x="71299" y="37156"/>
                </a:lnTo>
                <a:lnTo>
                  <a:pt x="74080" y="44765"/>
                </a:lnTo>
                <a:lnTo>
                  <a:pt x="77115" y="51359"/>
                </a:lnTo>
                <a:lnTo>
                  <a:pt x="79011" y="57192"/>
                </a:lnTo>
                <a:lnTo>
                  <a:pt x="81792" y="60870"/>
                </a:lnTo>
                <a:lnTo>
                  <a:pt x="83562" y="64928"/>
                </a:lnTo>
                <a:lnTo>
                  <a:pt x="85458" y="66830"/>
                </a:lnTo>
                <a:lnTo>
                  <a:pt x="87607" y="68606"/>
                </a:lnTo>
                <a:lnTo>
                  <a:pt x="89503" y="68606"/>
                </a:lnTo>
                <a:lnTo>
                  <a:pt x="91273" y="68606"/>
                </a:lnTo>
                <a:lnTo>
                  <a:pt x="93170" y="66830"/>
                </a:lnTo>
                <a:lnTo>
                  <a:pt x="94939" y="64928"/>
                </a:lnTo>
                <a:lnTo>
                  <a:pt x="96836" y="60870"/>
                </a:lnTo>
                <a:lnTo>
                  <a:pt x="98985" y="56305"/>
                </a:lnTo>
                <a:lnTo>
                  <a:pt x="100881" y="50344"/>
                </a:lnTo>
                <a:lnTo>
                  <a:pt x="103662" y="43877"/>
                </a:lnTo>
                <a:lnTo>
                  <a:pt x="106444" y="36141"/>
                </a:lnTo>
                <a:lnTo>
                  <a:pt x="109225" y="28406"/>
                </a:lnTo>
                <a:lnTo>
                  <a:pt x="111374" y="21938"/>
                </a:lnTo>
                <a:lnTo>
                  <a:pt x="114155" y="16105"/>
                </a:lnTo>
                <a:lnTo>
                  <a:pt x="123636" y="3677"/>
                </a:lnTo>
                <a:lnTo>
                  <a:pt x="125533" y="4565"/>
                </a:lnTo>
                <a:lnTo>
                  <a:pt x="127429" y="5833"/>
                </a:lnTo>
                <a:lnTo>
                  <a:pt x="129199" y="8623"/>
                </a:lnTo>
                <a:lnTo>
                  <a:pt x="131095" y="11413"/>
                </a:lnTo>
                <a:lnTo>
                  <a:pt x="132991" y="16105"/>
                </a:lnTo>
                <a:lnTo>
                  <a:pt x="136025" y="21938"/>
                </a:lnTo>
                <a:lnTo>
                  <a:pt x="138807" y="28406"/>
                </a:lnTo>
                <a:lnTo>
                  <a:pt x="141588" y="35254"/>
                </a:lnTo>
                <a:lnTo>
                  <a:pt x="144369" y="42989"/>
                </a:lnTo>
                <a:lnTo>
                  <a:pt x="147403" y="49457"/>
                </a:lnTo>
                <a:lnTo>
                  <a:pt x="150184" y="55290"/>
                </a:lnTo>
                <a:lnTo>
                  <a:pt x="152080" y="59095"/>
                </a:lnTo>
                <a:lnTo>
                  <a:pt x="154862" y="62772"/>
                </a:lnTo>
                <a:lnTo>
                  <a:pt x="156631" y="65816"/>
                </a:lnTo>
                <a:lnTo>
                  <a:pt x="158528" y="66830"/>
                </a:lnTo>
                <a:lnTo>
                  <a:pt x="160677" y="67718"/>
                </a:lnTo>
                <a:lnTo>
                  <a:pt x="161562" y="66830"/>
                </a:lnTo>
                <a:lnTo>
                  <a:pt x="163458" y="64928"/>
                </a:lnTo>
                <a:lnTo>
                  <a:pt x="165354" y="62772"/>
                </a:lnTo>
                <a:lnTo>
                  <a:pt x="167124" y="59095"/>
                </a:lnTo>
                <a:lnTo>
                  <a:pt x="169905" y="54402"/>
                </a:lnTo>
                <a:lnTo>
                  <a:pt x="172054" y="48569"/>
                </a:lnTo>
                <a:lnTo>
                  <a:pt x="174836" y="42102"/>
                </a:lnTo>
                <a:lnTo>
                  <a:pt x="176732" y="34366"/>
                </a:lnTo>
                <a:lnTo>
                  <a:pt x="179513" y="26630"/>
                </a:lnTo>
                <a:lnTo>
                  <a:pt x="182294" y="21051"/>
                </a:lnTo>
                <a:lnTo>
                  <a:pt x="184443" y="15090"/>
                </a:lnTo>
                <a:lnTo>
                  <a:pt x="186340" y="10525"/>
                </a:lnTo>
                <a:lnTo>
                  <a:pt x="189121" y="6721"/>
                </a:lnTo>
                <a:lnTo>
                  <a:pt x="190891" y="3677"/>
                </a:lnTo>
                <a:lnTo>
                  <a:pt x="191902" y="2789"/>
                </a:lnTo>
                <a:lnTo>
                  <a:pt x="193672" y="1775"/>
                </a:lnTo>
                <a:lnTo>
                  <a:pt x="195821" y="2789"/>
                </a:lnTo>
                <a:lnTo>
                  <a:pt x="197717" y="3677"/>
                </a:lnTo>
                <a:lnTo>
                  <a:pt x="199614" y="6721"/>
                </a:lnTo>
                <a:lnTo>
                  <a:pt x="202268" y="9511"/>
                </a:lnTo>
                <a:lnTo>
                  <a:pt x="204165" y="14203"/>
                </a:lnTo>
                <a:lnTo>
                  <a:pt x="206946" y="20036"/>
                </a:lnTo>
                <a:lnTo>
                  <a:pt x="209980" y="26630"/>
                </a:lnTo>
                <a:lnTo>
                  <a:pt x="212761" y="34366"/>
                </a:lnTo>
                <a:lnTo>
                  <a:pt x="215542" y="41087"/>
                </a:lnTo>
                <a:lnTo>
                  <a:pt x="218323" y="47555"/>
                </a:lnTo>
                <a:lnTo>
                  <a:pt x="220473" y="53515"/>
                </a:lnTo>
                <a:lnTo>
                  <a:pt x="223254" y="58080"/>
                </a:lnTo>
                <a:lnTo>
                  <a:pt x="225150" y="60870"/>
                </a:lnTo>
                <a:lnTo>
                  <a:pt x="227046" y="63660"/>
                </a:lnTo>
                <a:lnTo>
                  <a:pt x="228816" y="64928"/>
                </a:lnTo>
                <a:lnTo>
                  <a:pt x="230712" y="65816"/>
                </a:lnTo>
                <a:lnTo>
                  <a:pt x="232862" y="64928"/>
                </a:lnTo>
                <a:lnTo>
                  <a:pt x="234758" y="63660"/>
                </a:lnTo>
                <a:lnTo>
                  <a:pt x="236528" y="60870"/>
                </a:lnTo>
                <a:lnTo>
                  <a:pt x="238424" y="57192"/>
                </a:lnTo>
                <a:lnTo>
                  <a:pt x="240320" y="52500"/>
                </a:lnTo>
                <a:lnTo>
                  <a:pt x="243101" y="47555"/>
                </a:lnTo>
                <a:lnTo>
                  <a:pt x="245251" y="41087"/>
                </a:lnTo>
                <a:lnTo>
                  <a:pt x="248032" y="33351"/>
                </a:lnTo>
                <a:lnTo>
                  <a:pt x="250687" y="25616"/>
                </a:lnTo>
                <a:lnTo>
                  <a:pt x="252583" y="19148"/>
                </a:lnTo>
                <a:lnTo>
                  <a:pt x="255364" y="13315"/>
                </a:lnTo>
                <a:lnTo>
                  <a:pt x="257513" y="8623"/>
                </a:lnTo>
                <a:lnTo>
                  <a:pt x="259409" y="4565"/>
                </a:lnTo>
                <a:lnTo>
                  <a:pt x="261179" y="2789"/>
                </a:lnTo>
                <a:lnTo>
                  <a:pt x="263075" y="887"/>
                </a:lnTo>
                <a:lnTo>
                  <a:pt x="264972" y="0"/>
                </a:lnTo>
                <a:lnTo>
                  <a:pt x="266742" y="887"/>
                </a:lnTo>
                <a:lnTo>
                  <a:pt x="268891" y="1775"/>
                </a:lnTo>
                <a:lnTo>
                  <a:pt x="270787" y="4565"/>
                </a:lnTo>
                <a:lnTo>
                  <a:pt x="272683" y="8623"/>
                </a:lnTo>
                <a:lnTo>
                  <a:pt x="275464" y="12300"/>
                </a:lnTo>
                <a:lnTo>
                  <a:pt x="277234" y="18261"/>
                </a:lnTo>
                <a:lnTo>
                  <a:pt x="280395" y="24728"/>
                </a:lnTo>
                <a:lnTo>
                  <a:pt x="283176" y="32464"/>
                </a:lnTo>
              </a:path>
            </a:pathLst>
          </a:custGeom>
          <a:ln w="19178">
            <a:solidFill>
              <a:srgbClr val="000000"/>
            </a:solidFill>
          </a:ln>
        </p:spPr>
        <p:txBody>
          <a:bodyPr wrap="square" lIns="0" tIns="0" rIns="0" bIns="0" rtlCol="0"/>
          <a:lstStyle/>
          <a:p>
            <a:endParaRPr/>
          </a:p>
        </p:txBody>
      </p:sp>
      <p:sp>
        <p:nvSpPr>
          <p:cNvPr id="78" name="object 78"/>
          <p:cNvSpPr/>
          <p:nvPr/>
        </p:nvSpPr>
        <p:spPr>
          <a:xfrm>
            <a:off x="7257067" y="3175368"/>
            <a:ext cx="151765" cy="38100"/>
          </a:xfrm>
          <a:custGeom>
            <a:avLst/>
            <a:gdLst/>
            <a:ahLst/>
            <a:cxnLst/>
            <a:rect l="l" t="t" r="r" b="b"/>
            <a:pathLst>
              <a:path w="151765" h="38100">
                <a:moveTo>
                  <a:pt x="0" y="38044"/>
                </a:moveTo>
                <a:lnTo>
                  <a:pt x="151196" y="38044"/>
                </a:lnTo>
              </a:path>
              <a:path w="151765" h="38100">
                <a:moveTo>
                  <a:pt x="0" y="0"/>
                </a:moveTo>
                <a:lnTo>
                  <a:pt x="151196" y="0"/>
                </a:lnTo>
              </a:path>
            </a:pathLst>
          </a:custGeom>
          <a:ln w="19151">
            <a:solidFill>
              <a:srgbClr val="000000"/>
            </a:solidFill>
          </a:ln>
        </p:spPr>
        <p:txBody>
          <a:bodyPr wrap="square" lIns="0" tIns="0" rIns="0" bIns="0" rtlCol="0"/>
          <a:lstStyle/>
          <a:p>
            <a:endParaRPr/>
          </a:p>
        </p:txBody>
      </p:sp>
      <p:sp>
        <p:nvSpPr>
          <p:cNvPr id="79" name="object 79"/>
          <p:cNvSpPr/>
          <p:nvPr/>
        </p:nvSpPr>
        <p:spPr>
          <a:xfrm>
            <a:off x="7488664" y="2967520"/>
            <a:ext cx="0" cy="117475"/>
          </a:xfrm>
          <a:custGeom>
            <a:avLst/>
            <a:gdLst/>
            <a:ahLst/>
            <a:cxnLst/>
            <a:rect l="l" t="t" r="r" b="b"/>
            <a:pathLst>
              <a:path h="117475">
                <a:moveTo>
                  <a:pt x="0" y="117175"/>
                </a:moveTo>
                <a:lnTo>
                  <a:pt x="0" y="0"/>
                </a:lnTo>
              </a:path>
            </a:pathLst>
          </a:custGeom>
          <a:ln w="19121">
            <a:solidFill>
              <a:srgbClr val="000000"/>
            </a:solidFill>
          </a:ln>
        </p:spPr>
        <p:txBody>
          <a:bodyPr wrap="square" lIns="0" tIns="0" rIns="0" bIns="0" rtlCol="0"/>
          <a:lstStyle/>
          <a:p>
            <a:endParaRPr/>
          </a:p>
        </p:txBody>
      </p:sp>
      <p:sp>
        <p:nvSpPr>
          <p:cNvPr id="80" name="object 80"/>
          <p:cNvSpPr/>
          <p:nvPr/>
        </p:nvSpPr>
        <p:spPr>
          <a:xfrm>
            <a:off x="7491825" y="3294445"/>
            <a:ext cx="3175" cy="107950"/>
          </a:xfrm>
          <a:custGeom>
            <a:avLst/>
            <a:gdLst/>
            <a:ahLst/>
            <a:cxnLst/>
            <a:rect l="l" t="t" r="r" b="b"/>
            <a:pathLst>
              <a:path w="3175" h="107950">
                <a:moveTo>
                  <a:pt x="0" y="0"/>
                </a:moveTo>
                <a:lnTo>
                  <a:pt x="2781" y="107664"/>
                </a:lnTo>
              </a:path>
            </a:pathLst>
          </a:custGeom>
          <a:ln w="19122">
            <a:solidFill>
              <a:srgbClr val="000000"/>
            </a:solidFill>
          </a:ln>
        </p:spPr>
        <p:txBody>
          <a:bodyPr wrap="square" lIns="0" tIns="0" rIns="0" bIns="0" rtlCol="0"/>
          <a:lstStyle/>
          <a:p>
            <a:endParaRPr/>
          </a:p>
        </p:txBody>
      </p:sp>
      <p:sp>
        <p:nvSpPr>
          <p:cNvPr id="81" name="object 81"/>
          <p:cNvSpPr/>
          <p:nvPr/>
        </p:nvSpPr>
        <p:spPr>
          <a:xfrm>
            <a:off x="7588661" y="3547058"/>
            <a:ext cx="83820" cy="0"/>
          </a:xfrm>
          <a:custGeom>
            <a:avLst/>
            <a:gdLst/>
            <a:ahLst/>
            <a:cxnLst/>
            <a:rect l="l" t="t" r="r" b="b"/>
            <a:pathLst>
              <a:path w="83820">
                <a:moveTo>
                  <a:pt x="0" y="0"/>
                </a:moveTo>
                <a:lnTo>
                  <a:pt x="83562" y="0"/>
                </a:lnTo>
              </a:path>
            </a:pathLst>
          </a:custGeom>
          <a:ln w="19181">
            <a:solidFill>
              <a:srgbClr val="000000"/>
            </a:solidFill>
          </a:ln>
        </p:spPr>
        <p:txBody>
          <a:bodyPr wrap="square" lIns="0" tIns="0" rIns="0" bIns="0" rtlCol="0"/>
          <a:lstStyle/>
          <a:p>
            <a:endParaRPr/>
          </a:p>
        </p:txBody>
      </p:sp>
      <p:sp>
        <p:nvSpPr>
          <p:cNvPr id="82" name="object 82"/>
          <p:cNvSpPr/>
          <p:nvPr/>
        </p:nvSpPr>
        <p:spPr>
          <a:xfrm>
            <a:off x="7588661" y="3476549"/>
            <a:ext cx="83820" cy="0"/>
          </a:xfrm>
          <a:custGeom>
            <a:avLst/>
            <a:gdLst/>
            <a:ahLst/>
            <a:cxnLst/>
            <a:rect l="l" t="t" r="r" b="b"/>
            <a:pathLst>
              <a:path w="83820">
                <a:moveTo>
                  <a:pt x="0" y="0"/>
                </a:moveTo>
                <a:lnTo>
                  <a:pt x="83562" y="0"/>
                </a:lnTo>
              </a:path>
            </a:pathLst>
          </a:custGeom>
          <a:ln w="19181">
            <a:solidFill>
              <a:srgbClr val="000000"/>
            </a:solidFill>
          </a:ln>
        </p:spPr>
        <p:txBody>
          <a:bodyPr wrap="square" lIns="0" tIns="0" rIns="0" bIns="0" rtlCol="0"/>
          <a:lstStyle/>
          <a:p>
            <a:endParaRPr/>
          </a:p>
        </p:txBody>
      </p:sp>
      <p:sp>
        <p:nvSpPr>
          <p:cNvPr id="83" name="object 83"/>
          <p:cNvSpPr/>
          <p:nvPr/>
        </p:nvSpPr>
        <p:spPr>
          <a:xfrm>
            <a:off x="7501053" y="3611733"/>
            <a:ext cx="2540" cy="61594"/>
          </a:xfrm>
          <a:custGeom>
            <a:avLst/>
            <a:gdLst/>
            <a:ahLst/>
            <a:cxnLst/>
            <a:rect l="l" t="t" r="r" b="b"/>
            <a:pathLst>
              <a:path w="2540" h="61595">
                <a:moveTo>
                  <a:pt x="0" y="0"/>
                </a:moveTo>
                <a:lnTo>
                  <a:pt x="2149" y="60997"/>
                </a:lnTo>
              </a:path>
            </a:pathLst>
          </a:custGeom>
          <a:ln w="19122">
            <a:solidFill>
              <a:srgbClr val="000000"/>
            </a:solidFill>
          </a:ln>
        </p:spPr>
        <p:txBody>
          <a:bodyPr wrap="square" lIns="0" tIns="0" rIns="0" bIns="0" rtlCol="0"/>
          <a:lstStyle/>
          <a:p>
            <a:endParaRPr/>
          </a:p>
        </p:txBody>
      </p:sp>
      <p:sp>
        <p:nvSpPr>
          <p:cNvPr id="84" name="object 84"/>
          <p:cNvSpPr txBox="1"/>
          <p:nvPr/>
        </p:nvSpPr>
        <p:spPr>
          <a:xfrm>
            <a:off x="6453621" y="3075115"/>
            <a:ext cx="1397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a:t>
            </a:r>
            <a:endParaRPr sz="1600">
              <a:latin typeface="Times New Roman"/>
              <a:cs typeface="Times New Roman"/>
            </a:endParaRPr>
          </a:p>
        </p:txBody>
      </p:sp>
      <p:sp>
        <p:nvSpPr>
          <p:cNvPr id="85" name="object 85"/>
          <p:cNvSpPr txBox="1"/>
          <p:nvPr/>
        </p:nvSpPr>
        <p:spPr>
          <a:xfrm>
            <a:off x="7045131" y="4561559"/>
            <a:ext cx="792480" cy="269240"/>
          </a:xfrm>
          <a:prstGeom prst="rect">
            <a:avLst/>
          </a:prstGeom>
        </p:spPr>
        <p:txBody>
          <a:bodyPr vert="horz" wrap="square" lIns="0" tIns="12065" rIns="0" bIns="0" rtlCol="0">
            <a:spAutoFit/>
          </a:bodyPr>
          <a:lstStyle/>
          <a:p>
            <a:pPr marL="12700">
              <a:lnSpc>
                <a:spcPct val="100000"/>
              </a:lnSpc>
              <a:spcBef>
                <a:spcPts val="95"/>
              </a:spcBef>
              <a:tabLst>
                <a:tab pos="500380" algn="l"/>
              </a:tabLst>
            </a:pPr>
            <a:r>
              <a:rPr sz="1600" spc="-25" dirty="0">
                <a:latin typeface="Times New Roman"/>
                <a:cs typeface="Times New Roman"/>
              </a:rPr>
              <a:t>CH</a:t>
            </a:r>
            <a:r>
              <a:rPr sz="1600" dirty="0">
                <a:latin typeface="Times New Roman"/>
                <a:cs typeface="Times New Roman"/>
              </a:rPr>
              <a:t>	</a:t>
            </a:r>
            <a:r>
              <a:rPr sz="1600" spc="-25" dirty="0">
                <a:latin typeface="Times New Roman"/>
                <a:cs typeface="Times New Roman"/>
              </a:rPr>
              <a:t>CH</a:t>
            </a:r>
            <a:endParaRPr sz="1600">
              <a:latin typeface="Times New Roman"/>
              <a:cs typeface="Times New Roman"/>
            </a:endParaRPr>
          </a:p>
        </p:txBody>
      </p:sp>
      <p:sp>
        <p:nvSpPr>
          <p:cNvPr id="86" name="object 86"/>
          <p:cNvSpPr/>
          <p:nvPr/>
        </p:nvSpPr>
        <p:spPr>
          <a:xfrm>
            <a:off x="6732178" y="4667708"/>
            <a:ext cx="292735" cy="65405"/>
          </a:xfrm>
          <a:custGeom>
            <a:avLst/>
            <a:gdLst/>
            <a:ahLst/>
            <a:cxnLst/>
            <a:rect l="l" t="t" r="r" b="b"/>
            <a:pathLst>
              <a:path w="292734" h="65404">
                <a:moveTo>
                  <a:pt x="0" y="32476"/>
                </a:moveTo>
                <a:lnTo>
                  <a:pt x="2781" y="39908"/>
                </a:lnTo>
                <a:lnTo>
                  <a:pt x="5562" y="46705"/>
                </a:lnTo>
                <a:lnTo>
                  <a:pt x="8596" y="52589"/>
                </a:lnTo>
                <a:lnTo>
                  <a:pt x="10492" y="56292"/>
                </a:lnTo>
                <a:lnTo>
                  <a:pt x="12388" y="60008"/>
                </a:lnTo>
                <a:lnTo>
                  <a:pt x="14158" y="62798"/>
                </a:lnTo>
                <a:lnTo>
                  <a:pt x="16055" y="63723"/>
                </a:lnTo>
                <a:lnTo>
                  <a:pt x="17951" y="64953"/>
                </a:lnTo>
                <a:lnTo>
                  <a:pt x="20100" y="63723"/>
                </a:lnTo>
                <a:lnTo>
                  <a:pt x="21870" y="62798"/>
                </a:lnTo>
                <a:lnTo>
                  <a:pt x="23766" y="60008"/>
                </a:lnTo>
                <a:lnTo>
                  <a:pt x="26547" y="56292"/>
                </a:lnTo>
                <a:lnTo>
                  <a:pt x="28317" y="52589"/>
                </a:lnTo>
                <a:lnTo>
                  <a:pt x="31098" y="46705"/>
                </a:lnTo>
                <a:lnTo>
                  <a:pt x="33374" y="39908"/>
                </a:lnTo>
                <a:lnTo>
                  <a:pt x="37040" y="32476"/>
                </a:lnTo>
                <a:lnTo>
                  <a:pt x="39821" y="24753"/>
                </a:lnTo>
                <a:lnTo>
                  <a:pt x="41591" y="18248"/>
                </a:lnTo>
                <a:lnTo>
                  <a:pt x="44751" y="12376"/>
                </a:lnTo>
                <a:lnTo>
                  <a:pt x="46521" y="8661"/>
                </a:lnTo>
                <a:lnTo>
                  <a:pt x="49303" y="4641"/>
                </a:lnTo>
                <a:lnTo>
                  <a:pt x="51199" y="1864"/>
                </a:lnTo>
                <a:lnTo>
                  <a:pt x="53095" y="938"/>
                </a:lnTo>
                <a:lnTo>
                  <a:pt x="54865" y="0"/>
                </a:lnTo>
                <a:lnTo>
                  <a:pt x="57014" y="938"/>
                </a:lnTo>
                <a:lnTo>
                  <a:pt x="58910" y="1864"/>
                </a:lnTo>
                <a:lnTo>
                  <a:pt x="60807" y="4641"/>
                </a:lnTo>
                <a:lnTo>
                  <a:pt x="62576" y="8661"/>
                </a:lnTo>
                <a:lnTo>
                  <a:pt x="65358" y="12376"/>
                </a:lnTo>
                <a:lnTo>
                  <a:pt x="67254" y="18248"/>
                </a:lnTo>
                <a:lnTo>
                  <a:pt x="70288" y="24753"/>
                </a:lnTo>
                <a:lnTo>
                  <a:pt x="73069" y="32476"/>
                </a:lnTo>
                <a:lnTo>
                  <a:pt x="75850" y="39908"/>
                </a:lnTo>
                <a:lnTo>
                  <a:pt x="78632" y="46705"/>
                </a:lnTo>
                <a:lnTo>
                  <a:pt x="81792" y="52589"/>
                </a:lnTo>
                <a:lnTo>
                  <a:pt x="83562" y="56292"/>
                </a:lnTo>
                <a:lnTo>
                  <a:pt x="85458" y="60008"/>
                </a:lnTo>
                <a:lnTo>
                  <a:pt x="87228" y="62798"/>
                </a:lnTo>
                <a:lnTo>
                  <a:pt x="89124" y="63723"/>
                </a:lnTo>
                <a:lnTo>
                  <a:pt x="91021" y="64953"/>
                </a:lnTo>
                <a:lnTo>
                  <a:pt x="93170" y="63723"/>
                </a:lnTo>
                <a:lnTo>
                  <a:pt x="94939" y="62798"/>
                </a:lnTo>
                <a:lnTo>
                  <a:pt x="96836" y="60008"/>
                </a:lnTo>
                <a:lnTo>
                  <a:pt x="112891" y="24753"/>
                </a:lnTo>
                <a:lnTo>
                  <a:pt x="115672" y="18248"/>
                </a:lnTo>
                <a:lnTo>
                  <a:pt x="117821" y="12376"/>
                </a:lnTo>
                <a:lnTo>
                  <a:pt x="120602" y="8661"/>
                </a:lnTo>
                <a:lnTo>
                  <a:pt x="122499" y="4641"/>
                </a:lnTo>
                <a:lnTo>
                  <a:pt x="124268" y="1864"/>
                </a:lnTo>
                <a:lnTo>
                  <a:pt x="126165" y="938"/>
                </a:lnTo>
                <a:lnTo>
                  <a:pt x="127935" y="0"/>
                </a:lnTo>
                <a:lnTo>
                  <a:pt x="130210" y="938"/>
                </a:lnTo>
                <a:lnTo>
                  <a:pt x="131980" y="1864"/>
                </a:lnTo>
                <a:lnTo>
                  <a:pt x="133876" y="4641"/>
                </a:lnTo>
                <a:lnTo>
                  <a:pt x="135646" y="8661"/>
                </a:lnTo>
                <a:lnTo>
                  <a:pt x="138427" y="12376"/>
                </a:lnTo>
                <a:lnTo>
                  <a:pt x="140324" y="18248"/>
                </a:lnTo>
                <a:lnTo>
                  <a:pt x="143358" y="24753"/>
                </a:lnTo>
                <a:lnTo>
                  <a:pt x="146139" y="32476"/>
                </a:lnTo>
                <a:lnTo>
                  <a:pt x="148920" y="39908"/>
                </a:lnTo>
                <a:lnTo>
                  <a:pt x="151701" y="46705"/>
                </a:lnTo>
                <a:lnTo>
                  <a:pt x="154862" y="52589"/>
                </a:lnTo>
                <a:lnTo>
                  <a:pt x="156631" y="56292"/>
                </a:lnTo>
                <a:lnTo>
                  <a:pt x="158528" y="60008"/>
                </a:lnTo>
                <a:lnTo>
                  <a:pt x="160424" y="62798"/>
                </a:lnTo>
                <a:lnTo>
                  <a:pt x="162194" y="63723"/>
                </a:lnTo>
                <a:lnTo>
                  <a:pt x="164090" y="64953"/>
                </a:lnTo>
                <a:lnTo>
                  <a:pt x="166239" y="63723"/>
                </a:lnTo>
                <a:lnTo>
                  <a:pt x="168136" y="62798"/>
                </a:lnTo>
                <a:lnTo>
                  <a:pt x="170917" y="60008"/>
                </a:lnTo>
                <a:lnTo>
                  <a:pt x="172687" y="56292"/>
                </a:lnTo>
                <a:lnTo>
                  <a:pt x="174583" y="52589"/>
                </a:lnTo>
                <a:lnTo>
                  <a:pt x="177617" y="46705"/>
                </a:lnTo>
                <a:lnTo>
                  <a:pt x="180398" y="39908"/>
                </a:lnTo>
                <a:lnTo>
                  <a:pt x="183179" y="32476"/>
                </a:lnTo>
                <a:lnTo>
                  <a:pt x="185960" y="24753"/>
                </a:lnTo>
                <a:lnTo>
                  <a:pt x="188742" y="18248"/>
                </a:lnTo>
                <a:lnTo>
                  <a:pt x="190891" y="12376"/>
                </a:lnTo>
                <a:lnTo>
                  <a:pt x="193672" y="8661"/>
                </a:lnTo>
                <a:lnTo>
                  <a:pt x="195568" y="4641"/>
                </a:lnTo>
                <a:lnTo>
                  <a:pt x="197338" y="1864"/>
                </a:lnTo>
                <a:lnTo>
                  <a:pt x="199234" y="938"/>
                </a:lnTo>
                <a:lnTo>
                  <a:pt x="201131" y="0"/>
                </a:lnTo>
                <a:lnTo>
                  <a:pt x="203280" y="938"/>
                </a:lnTo>
                <a:lnTo>
                  <a:pt x="205050" y="1864"/>
                </a:lnTo>
                <a:lnTo>
                  <a:pt x="206946" y="4641"/>
                </a:lnTo>
                <a:lnTo>
                  <a:pt x="208842" y="8661"/>
                </a:lnTo>
                <a:lnTo>
                  <a:pt x="211623" y="12376"/>
                </a:lnTo>
                <a:lnTo>
                  <a:pt x="213772" y="18248"/>
                </a:lnTo>
                <a:lnTo>
                  <a:pt x="216554" y="24753"/>
                </a:lnTo>
                <a:lnTo>
                  <a:pt x="219335" y="32476"/>
                </a:lnTo>
                <a:lnTo>
                  <a:pt x="222116" y="39908"/>
                </a:lnTo>
                <a:lnTo>
                  <a:pt x="224897" y="46705"/>
                </a:lnTo>
                <a:lnTo>
                  <a:pt x="227931" y="52589"/>
                </a:lnTo>
                <a:lnTo>
                  <a:pt x="229828" y="56292"/>
                </a:lnTo>
                <a:lnTo>
                  <a:pt x="231597" y="60008"/>
                </a:lnTo>
                <a:lnTo>
                  <a:pt x="233494" y="62798"/>
                </a:lnTo>
                <a:lnTo>
                  <a:pt x="236275" y="63723"/>
                </a:lnTo>
                <a:lnTo>
                  <a:pt x="238424" y="64953"/>
                </a:lnTo>
                <a:lnTo>
                  <a:pt x="240320" y="63723"/>
                </a:lnTo>
                <a:lnTo>
                  <a:pt x="242090" y="62798"/>
                </a:lnTo>
                <a:lnTo>
                  <a:pt x="243986" y="60008"/>
                </a:lnTo>
                <a:lnTo>
                  <a:pt x="245756" y="56292"/>
                </a:lnTo>
                <a:lnTo>
                  <a:pt x="247652" y="52589"/>
                </a:lnTo>
                <a:lnTo>
                  <a:pt x="250687" y="46705"/>
                </a:lnTo>
                <a:lnTo>
                  <a:pt x="253468" y="39908"/>
                </a:lnTo>
                <a:lnTo>
                  <a:pt x="256249" y="32476"/>
                </a:lnTo>
                <a:lnTo>
                  <a:pt x="259030" y="24753"/>
                </a:lnTo>
                <a:lnTo>
                  <a:pt x="262191" y="18248"/>
                </a:lnTo>
                <a:lnTo>
                  <a:pt x="263960" y="12376"/>
                </a:lnTo>
                <a:lnTo>
                  <a:pt x="266742" y="8661"/>
                </a:lnTo>
                <a:lnTo>
                  <a:pt x="268638" y="4641"/>
                </a:lnTo>
                <a:lnTo>
                  <a:pt x="270534" y="1864"/>
                </a:lnTo>
                <a:lnTo>
                  <a:pt x="272304" y="938"/>
                </a:lnTo>
                <a:lnTo>
                  <a:pt x="274453" y="0"/>
                </a:lnTo>
                <a:lnTo>
                  <a:pt x="276349" y="938"/>
                </a:lnTo>
                <a:lnTo>
                  <a:pt x="278246" y="1864"/>
                </a:lnTo>
                <a:lnTo>
                  <a:pt x="280016" y="4641"/>
                </a:lnTo>
                <a:lnTo>
                  <a:pt x="281912" y="8661"/>
                </a:lnTo>
                <a:lnTo>
                  <a:pt x="284693" y="12376"/>
                </a:lnTo>
                <a:lnTo>
                  <a:pt x="286842" y="18248"/>
                </a:lnTo>
                <a:lnTo>
                  <a:pt x="289623" y="24753"/>
                </a:lnTo>
                <a:lnTo>
                  <a:pt x="292404" y="32476"/>
                </a:lnTo>
              </a:path>
            </a:pathLst>
          </a:custGeom>
          <a:ln w="19178">
            <a:solidFill>
              <a:srgbClr val="000000"/>
            </a:solidFill>
          </a:ln>
        </p:spPr>
        <p:txBody>
          <a:bodyPr wrap="square" lIns="0" tIns="0" rIns="0" bIns="0" rtlCol="0"/>
          <a:lstStyle/>
          <a:p>
            <a:endParaRPr/>
          </a:p>
        </p:txBody>
      </p:sp>
      <p:sp>
        <p:nvSpPr>
          <p:cNvPr id="87" name="object 87"/>
          <p:cNvSpPr/>
          <p:nvPr/>
        </p:nvSpPr>
        <p:spPr>
          <a:xfrm>
            <a:off x="7366292" y="4685031"/>
            <a:ext cx="146685" cy="34290"/>
          </a:xfrm>
          <a:custGeom>
            <a:avLst/>
            <a:gdLst/>
            <a:ahLst/>
            <a:cxnLst/>
            <a:rect l="l" t="t" r="r" b="b"/>
            <a:pathLst>
              <a:path w="146684" h="34289">
                <a:moveTo>
                  <a:pt x="0" y="34024"/>
                </a:moveTo>
                <a:lnTo>
                  <a:pt x="146139" y="33098"/>
                </a:lnTo>
              </a:path>
              <a:path w="146684" h="34289">
                <a:moveTo>
                  <a:pt x="0" y="925"/>
                </a:moveTo>
                <a:lnTo>
                  <a:pt x="146139" y="0"/>
                </a:lnTo>
              </a:path>
            </a:pathLst>
          </a:custGeom>
          <a:ln w="19151">
            <a:solidFill>
              <a:srgbClr val="000000"/>
            </a:solidFill>
          </a:ln>
        </p:spPr>
        <p:txBody>
          <a:bodyPr wrap="square" lIns="0" tIns="0" rIns="0" bIns="0" rtlCol="0"/>
          <a:lstStyle/>
          <a:p>
            <a:endParaRPr/>
          </a:p>
        </p:txBody>
      </p:sp>
      <p:sp>
        <p:nvSpPr>
          <p:cNvPr id="88" name="object 88"/>
          <p:cNvSpPr/>
          <p:nvPr/>
        </p:nvSpPr>
        <p:spPr>
          <a:xfrm>
            <a:off x="7420525" y="4805047"/>
            <a:ext cx="532130" cy="928369"/>
          </a:xfrm>
          <a:custGeom>
            <a:avLst/>
            <a:gdLst/>
            <a:ahLst/>
            <a:cxnLst/>
            <a:rect l="l" t="t" r="r" b="b"/>
            <a:pathLst>
              <a:path w="532129" h="928370">
                <a:moveTo>
                  <a:pt x="266868" y="0"/>
                </a:moveTo>
                <a:lnTo>
                  <a:pt x="265857" y="309602"/>
                </a:lnTo>
              </a:path>
              <a:path w="532129" h="928370">
                <a:moveTo>
                  <a:pt x="531714" y="463946"/>
                </a:moveTo>
                <a:lnTo>
                  <a:pt x="265857" y="309602"/>
                </a:lnTo>
              </a:path>
              <a:path w="532129" h="928370">
                <a:moveTo>
                  <a:pt x="531714" y="772940"/>
                </a:moveTo>
                <a:lnTo>
                  <a:pt x="531714" y="463946"/>
                </a:lnTo>
              </a:path>
              <a:path w="532129" h="928370">
                <a:moveTo>
                  <a:pt x="265857" y="928209"/>
                </a:moveTo>
                <a:lnTo>
                  <a:pt x="531714" y="772940"/>
                </a:lnTo>
              </a:path>
              <a:path w="532129" h="928370">
                <a:moveTo>
                  <a:pt x="0" y="772940"/>
                </a:moveTo>
                <a:lnTo>
                  <a:pt x="265857" y="928209"/>
                </a:lnTo>
              </a:path>
              <a:path w="532129" h="928370">
                <a:moveTo>
                  <a:pt x="0" y="463946"/>
                </a:moveTo>
                <a:lnTo>
                  <a:pt x="0" y="772940"/>
                </a:lnTo>
              </a:path>
              <a:path w="532129" h="928370">
                <a:moveTo>
                  <a:pt x="265857" y="309602"/>
                </a:moveTo>
                <a:lnTo>
                  <a:pt x="0" y="463946"/>
                </a:lnTo>
              </a:path>
              <a:path w="532129" h="928370">
                <a:moveTo>
                  <a:pt x="79643" y="611798"/>
                </a:moveTo>
                <a:lnTo>
                  <a:pt x="86084" y="659500"/>
                </a:lnTo>
                <a:lnTo>
                  <a:pt x="104243" y="702458"/>
                </a:lnTo>
                <a:lnTo>
                  <a:pt x="132375" y="738921"/>
                </a:lnTo>
                <a:lnTo>
                  <a:pt x="168735" y="767135"/>
                </a:lnTo>
                <a:lnTo>
                  <a:pt x="211577" y="785349"/>
                </a:lnTo>
                <a:lnTo>
                  <a:pt x="259157" y="791810"/>
                </a:lnTo>
                <a:lnTo>
                  <a:pt x="306683" y="785349"/>
                </a:lnTo>
                <a:lnTo>
                  <a:pt x="349489" y="767135"/>
                </a:lnTo>
                <a:lnTo>
                  <a:pt x="385827" y="738921"/>
                </a:lnTo>
                <a:lnTo>
                  <a:pt x="413948" y="702458"/>
                </a:lnTo>
                <a:lnTo>
                  <a:pt x="432103" y="659500"/>
                </a:lnTo>
                <a:lnTo>
                  <a:pt x="438544" y="611798"/>
                </a:lnTo>
                <a:lnTo>
                  <a:pt x="432103" y="563987"/>
                </a:lnTo>
                <a:lnTo>
                  <a:pt x="413948" y="520997"/>
                </a:lnTo>
                <a:lnTo>
                  <a:pt x="385827" y="484557"/>
                </a:lnTo>
                <a:lnTo>
                  <a:pt x="349489" y="456391"/>
                </a:lnTo>
                <a:lnTo>
                  <a:pt x="306683" y="438225"/>
                </a:lnTo>
                <a:lnTo>
                  <a:pt x="259157" y="431786"/>
                </a:lnTo>
                <a:lnTo>
                  <a:pt x="211577" y="438225"/>
                </a:lnTo>
                <a:lnTo>
                  <a:pt x="168735" y="456391"/>
                </a:lnTo>
                <a:lnTo>
                  <a:pt x="132375" y="484557"/>
                </a:lnTo>
                <a:lnTo>
                  <a:pt x="104243" y="520997"/>
                </a:lnTo>
                <a:lnTo>
                  <a:pt x="86084" y="563987"/>
                </a:lnTo>
                <a:lnTo>
                  <a:pt x="79643" y="611798"/>
                </a:lnTo>
                <a:close/>
              </a:path>
            </a:pathLst>
          </a:custGeom>
          <a:ln w="19151">
            <a:solidFill>
              <a:srgbClr val="000000"/>
            </a:solidFill>
          </a:ln>
        </p:spPr>
        <p:txBody>
          <a:bodyPr wrap="square" lIns="0" tIns="0" rIns="0" bIns="0" rtlCol="0"/>
          <a:lstStyle/>
          <a:p>
            <a:endParaRPr/>
          </a:p>
        </p:txBody>
      </p:sp>
      <p:sp>
        <p:nvSpPr>
          <p:cNvPr id="89" name="object 89"/>
          <p:cNvSpPr txBox="1"/>
          <p:nvPr/>
        </p:nvSpPr>
        <p:spPr>
          <a:xfrm>
            <a:off x="6519991" y="4590320"/>
            <a:ext cx="1397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Times New Roman"/>
                <a:cs typeface="Times New Roman"/>
              </a:rPr>
              <a:t>+</a:t>
            </a:r>
            <a:endParaRPr sz="1600">
              <a:latin typeface="Times New Roman"/>
              <a:cs typeface="Times New Roman"/>
            </a:endParaRPr>
          </a:p>
        </p:txBody>
      </p:sp>
      <p:sp>
        <p:nvSpPr>
          <p:cNvPr id="91" name="object 97"/>
          <p:cNvSpPr txBox="1">
            <a:spLocks/>
          </p:cNvSpPr>
          <p:nvPr/>
        </p:nvSpPr>
        <p:spPr>
          <a:xfrm>
            <a:off x="734071" y="712748"/>
            <a:ext cx="2612994" cy="704680"/>
          </a:xfrm>
          <a:prstGeom prst="rect">
            <a:avLst/>
          </a:prstGeom>
        </p:spPr>
        <p:txBody>
          <a:bodyPr vert="horz" wrap="square" lIns="0" tIns="12065" rIns="0" bIns="0" rtlCol="0">
            <a:spAutoFit/>
          </a:bodyPr>
          <a:lstStyle>
            <a:lvl1pPr>
              <a:defRPr sz="2800" b="0" i="0">
                <a:solidFill>
                  <a:srgbClr val="FF0000"/>
                </a:solidFill>
                <a:latin typeface="Georgia"/>
                <a:ea typeface="+mj-ea"/>
                <a:cs typeface="Georgia"/>
              </a:defRPr>
            </a:lvl1pPr>
          </a:lstStyle>
          <a:p>
            <a:pPr marL="12700">
              <a:lnSpc>
                <a:spcPts val="3320"/>
              </a:lnSpc>
              <a:spcBef>
                <a:spcPts val="95"/>
              </a:spcBef>
            </a:pPr>
            <a:r>
              <a:rPr lang="en-CA" spc="-25">
                <a:latin typeface="Calibri"/>
                <a:cs typeface="Calibri"/>
              </a:rPr>
              <a:t>Terminazione</a:t>
            </a:r>
          </a:p>
          <a:p>
            <a:pPr marL="34925">
              <a:lnSpc>
                <a:spcPts val="2120"/>
              </a:lnSpc>
            </a:pPr>
            <a:r>
              <a:rPr lang="en-CA" sz="2400">
                <a:solidFill>
                  <a:srgbClr val="1F487C"/>
                </a:solidFill>
                <a:latin typeface="Calibri"/>
                <a:cs typeface="Calibri"/>
              </a:rPr>
              <a:t>per</a:t>
            </a:r>
            <a:r>
              <a:rPr lang="en-CA" sz="2400" spc="-5">
                <a:solidFill>
                  <a:srgbClr val="1F487C"/>
                </a:solidFill>
                <a:latin typeface="Calibri"/>
                <a:cs typeface="Calibri"/>
              </a:rPr>
              <a:t> </a:t>
            </a:r>
            <a:r>
              <a:rPr lang="en-CA" sz="2400" spc="-10">
                <a:solidFill>
                  <a:srgbClr val="1F487C"/>
                </a:solidFill>
                <a:latin typeface="Calibri"/>
                <a:cs typeface="Calibri"/>
              </a:rPr>
              <a:t>Accoppiamento</a:t>
            </a:r>
            <a:endParaRPr lang="en-CA" sz="2400" dirty="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98357" y="6365240"/>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68</a:t>
            </a:r>
            <a:endParaRPr sz="1200">
              <a:latin typeface="Calibri"/>
              <a:cs typeface="Calibri"/>
            </a:endParaRPr>
          </a:p>
        </p:txBody>
      </p:sp>
      <p:graphicFrame>
        <p:nvGraphicFramePr>
          <p:cNvPr id="3" name="object 3"/>
          <p:cNvGraphicFramePr>
            <a:graphicFrameLocks noGrp="1"/>
          </p:cNvGraphicFramePr>
          <p:nvPr/>
        </p:nvGraphicFramePr>
        <p:xfrm>
          <a:off x="516890" y="2743835"/>
          <a:ext cx="4794249" cy="2707640"/>
        </p:xfrm>
        <a:graphic>
          <a:graphicData uri="http://schemas.openxmlformats.org/drawingml/2006/table">
            <a:tbl>
              <a:tblPr firstRow="1" bandRow="1">
                <a:tableStyleId>{2D5ABB26-0587-4C30-8999-92F81FD0307C}</a:tableStyleId>
              </a:tblPr>
              <a:tblGrid>
                <a:gridCol w="1648460">
                  <a:extLst>
                    <a:ext uri="{9D8B030D-6E8A-4147-A177-3AD203B41FA5}">
                      <a16:colId xmlns:a16="http://schemas.microsoft.com/office/drawing/2014/main" val="20000"/>
                    </a:ext>
                  </a:extLst>
                </a:gridCol>
                <a:gridCol w="1804035">
                  <a:extLst>
                    <a:ext uri="{9D8B030D-6E8A-4147-A177-3AD203B41FA5}">
                      <a16:colId xmlns:a16="http://schemas.microsoft.com/office/drawing/2014/main" val="20001"/>
                    </a:ext>
                  </a:extLst>
                </a:gridCol>
                <a:gridCol w="1341754">
                  <a:extLst>
                    <a:ext uri="{9D8B030D-6E8A-4147-A177-3AD203B41FA5}">
                      <a16:colId xmlns:a16="http://schemas.microsoft.com/office/drawing/2014/main" val="20002"/>
                    </a:ext>
                  </a:extLst>
                </a:gridCol>
              </a:tblGrid>
              <a:tr h="349885">
                <a:tc>
                  <a:txBody>
                    <a:bodyPr/>
                    <a:lstStyle/>
                    <a:p>
                      <a:pPr>
                        <a:lnSpc>
                          <a:spcPct val="100000"/>
                        </a:lnSpc>
                      </a:pPr>
                      <a:endParaRPr sz="1800">
                        <a:latin typeface="Times New Roman"/>
                        <a:cs typeface="Times New Roman"/>
                      </a:endParaRPr>
                    </a:p>
                  </a:txBody>
                  <a:tcPr marL="0" marR="0" marT="0" marB="0"/>
                </a:tc>
                <a:tc>
                  <a:txBody>
                    <a:bodyPr/>
                    <a:lstStyle/>
                    <a:p>
                      <a:pPr marL="212090">
                        <a:lnSpc>
                          <a:spcPts val="1800"/>
                        </a:lnSpc>
                      </a:pPr>
                      <a:r>
                        <a:rPr sz="1800" i="1" dirty="0">
                          <a:latin typeface="Calibri"/>
                          <a:cs typeface="Calibri"/>
                        </a:rPr>
                        <a:t>k</a:t>
                      </a:r>
                      <a:r>
                        <a:rPr sz="1800" i="1" baseline="-20833" dirty="0">
                          <a:latin typeface="Calibri"/>
                          <a:cs typeface="Calibri"/>
                        </a:rPr>
                        <a:t>t</a:t>
                      </a:r>
                      <a:r>
                        <a:rPr sz="1800" i="1" spc="225" baseline="-20833" dirty="0">
                          <a:latin typeface="Calibri"/>
                          <a:cs typeface="Calibri"/>
                        </a:rPr>
                        <a:t> </a:t>
                      </a:r>
                      <a:r>
                        <a:rPr sz="1800" dirty="0">
                          <a:latin typeface="Calibri"/>
                          <a:cs typeface="Calibri"/>
                        </a:rPr>
                        <a:t>(l</a:t>
                      </a:r>
                      <a:r>
                        <a:rPr sz="1800" spc="10" dirty="0">
                          <a:latin typeface="Calibri"/>
                          <a:cs typeface="Calibri"/>
                        </a:rPr>
                        <a:t> </a:t>
                      </a:r>
                      <a:r>
                        <a:rPr sz="1800" dirty="0">
                          <a:latin typeface="Calibri"/>
                          <a:cs typeface="Calibri"/>
                        </a:rPr>
                        <a:t>mol</a:t>
                      </a:r>
                      <a:r>
                        <a:rPr sz="1800" baseline="25462" dirty="0">
                          <a:latin typeface="Calibri"/>
                          <a:cs typeface="Calibri"/>
                        </a:rPr>
                        <a:t>-</a:t>
                      </a:r>
                      <a:r>
                        <a:rPr sz="1800" spc="-15" baseline="25462" dirty="0">
                          <a:latin typeface="Calibri"/>
                          <a:cs typeface="Calibri"/>
                        </a:rPr>
                        <a:t>1</a:t>
                      </a:r>
                      <a:r>
                        <a:rPr sz="1800" spc="-10" dirty="0">
                          <a:latin typeface="Calibri"/>
                          <a:cs typeface="Calibri"/>
                        </a:rPr>
                        <a:t>sec</a:t>
                      </a:r>
                      <a:r>
                        <a:rPr sz="1800" spc="-15" baseline="25462" dirty="0">
                          <a:latin typeface="Calibri"/>
                          <a:cs typeface="Calibri"/>
                        </a:rPr>
                        <a:t>-</a:t>
                      </a:r>
                      <a:r>
                        <a:rPr sz="1800" spc="-37" baseline="25462" dirty="0">
                          <a:latin typeface="Calibri"/>
                          <a:cs typeface="Calibri"/>
                        </a:rPr>
                        <a:t>1</a:t>
                      </a:r>
                      <a:r>
                        <a:rPr sz="1800" spc="-25" dirty="0">
                          <a:latin typeface="Calibri"/>
                          <a:cs typeface="Calibri"/>
                        </a:rPr>
                        <a:t>)</a:t>
                      </a:r>
                      <a:endParaRPr sz="1800">
                        <a:latin typeface="Calibri"/>
                        <a:cs typeface="Calibri"/>
                      </a:endParaRPr>
                    </a:p>
                  </a:txBody>
                  <a:tcPr marL="0" marR="0" marT="0" marB="0"/>
                </a:tc>
                <a:tc>
                  <a:txBody>
                    <a:bodyPr/>
                    <a:lstStyle/>
                    <a:p>
                      <a:pPr marL="236854">
                        <a:lnSpc>
                          <a:spcPts val="1800"/>
                        </a:lnSpc>
                      </a:pPr>
                      <a:r>
                        <a:rPr sz="1800" spc="-10" dirty="0">
                          <a:latin typeface="Calibri"/>
                          <a:cs typeface="Calibri"/>
                        </a:rPr>
                        <a:t>E*</a:t>
                      </a:r>
                      <a:r>
                        <a:rPr sz="1800" spc="-15" baseline="-20833" dirty="0">
                          <a:latin typeface="Calibri"/>
                          <a:cs typeface="Calibri"/>
                        </a:rPr>
                        <a:t>t</a:t>
                      </a:r>
                      <a:r>
                        <a:rPr sz="1800" spc="-10" dirty="0">
                          <a:latin typeface="Calibri"/>
                          <a:cs typeface="Calibri"/>
                        </a:rPr>
                        <a:t>(kJmol</a:t>
                      </a:r>
                      <a:r>
                        <a:rPr sz="1800" spc="-15" baseline="25462" dirty="0">
                          <a:latin typeface="Calibri"/>
                          <a:cs typeface="Calibri"/>
                        </a:rPr>
                        <a:t>-</a:t>
                      </a:r>
                      <a:r>
                        <a:rPr sz="1800" spc="-37" baseline="25462" dirty="0">
                          <a:latin typeface="Calibri"/>
                          <a:cs typeface="Calibri"/>
                        </a:rPr>
                        <a:t>1</a:t>
                      </a:r>
                      <a:r>
                        <a:rPr sz="1800" spc="-25" dirty="0">
                          <a:latin typeface="Calibri"/>
                          <a:cs typeface="Calibri"/>
                        </a:rPr>
                        <a:t>)</a:t>
                      </a:r>
                      <a:endParaRPr sz="1800">
                        <a:latin typeface="Calibri"/>
                        <a:cs typeface="Calibri"/>
                      </a:endParaRPr>
                    </a:p>
                  </a:txBody>
                  <a:tcPr marL="0" marR="0" marT="0" marB="0"/>
                </a:tc>
                <a:extLst>
                  <a:ext uri="{0D108BD9-81ED-4DB2-BD59-A6C34878D82A}">
                    <a16:rowId xmlns:a16="http://schemas.microsoft.com/office/drawing/2014/main" val="10000"/>
                  </a:ext>
                </a:extLst>
              </a:tr>
              <a:tr h="393065">
                <a:tc>
                  <a:txBody>
                    <a:bodyPr/>
                    <a:lstStyle/>
                    <a:p>
                      <a:pPr marL="31750">
                        <a:lnSpc>
                          <a:spcPct val="100000"/>
                        </a:lnSpc>
                        <a:spcBef>
                          <a:spcPts val="125"/>
                        </a:spcBef>
                      </a:pPr>
                      <a:r>
                        <a:rPr sz="1800" spc="-10" dirty="0">
                          <a:latin typeface="Calibri"/>
                          <a:cs typeface="Calibri"/>
                        </a:rPr>
                        <a:t>Acrilonitrile</a:t>
                      </a:r>
                      <a:endParaRPr sz="1800">
                        <a:latin typeface="Calibri"/>
                        <a:cs typeface="Calibri"/>
                      </a:endParaRPr>
                    </a:p>
                  </a:txBody>
                  <a:tcPr marL="0" marR="0" marT="15875" marB="0"/>
                </a:tc>
                <a:tc>
                  <a:txBody>
                    <a:bodyPr/>
                    <a:lstStyle/>
                    <a:p>
                      <a:pPr marL="212090">
                        <a:lnSpc>
                          <a:spcPct val="100000"/>
                        </a:lnSpc>
                        <a:spcBef>
                          <a:spcPts val="125"/>
                        </a:spcBef>
                      </a:pPr>
                      <a:r>
                        <a:rPr sz="1800" dirty="0">
                          <a:latin typeface="Calibri"/>
                          <a:cs typeface="Calibri"/>
                        </a:rPr>
                        <a:t>78.2</a:t>
                      </a:r>
                      <a:r>
                        <a:rPr sz="1800" spc="-5" dirty="0">
                          <a:latin typeface="Calibri"/>
                          <a:cs typeface="Calibri"/>
                        </a:rPr>
                        <a:t> </a:t>
                      </a:r>
                      <a:r>
                        <a:rPr sz="1800" dirty="0">
                          <a:latin typeface="Calibri"/>
                          <a:cs typeface="Calibri"/>
                        </a:rPr>
                        <a:t>e </a:t>
                      </a:r>
                      <a:r>
                        <a:rPr sz="1800" spc="-50" dirty="0">
                          <a:latin typeface="Calibri"/>
                          <a:cs typeface="Calibri"/>
                        </a:rPr>
                        <a:t>7</a:t>
                      </a:r>
                      <a:endParaRPr sz="1800">
                        <a:latin typeface="Calibri"/>
                        <a:cs typeface="Calibri"/>
                      </a:endParaRPr>
                    </a:p>
                  </a:txBody>
                  <a:tcPr marL="0" marR="0" marT="15875" marB="0"/>
                </a:tc>
                <a:tc>
                  <a:txBody>
                    <a:bodyPr/>
                    <a:lstStyle/>
                    <a:p>
                      <a:pPr marL="236854">
                        <a:lnSpc>
                          <a:spcPct val="100000"/>
                        </a:lnSpc>
                        <a:spcBef>
                          <a:spcPts val="125"/>
                        </a:spcBef>
                      </a:pPr>
                      <a:r>
                        <a:rPr sz="1800" spc="-20" dirty="0">
                          <a:latin typeface="Calibri"/>
                          <a:cs typeface="Calibri"/>
                        </a:rPr>
                        <a:t>15.5</a:t>
                      </a:r>
                      <a:endParaRPr sz="1800">
                        <a:latin typeface="Calibri"/>
                        <a:cs typeface="Calibri"/>
                      </a:endParaRPr>
                    </a:p>
                  </a:txBody>
                  <a:tcPr marL="0" marR="0" marT="15875" marB="0"/>
                </a:tc>
                <a:extLst>
                  <a:ext uri="{0D108BD9-81ED-4DB2-BD59-A6C34878D82A}">
                    <a16:rowId xmlns:a16="http://schemas.microsoft.com/office/drawing/2014/main" val="10001"/>
                  </a:ext>
                </a:extLst>
              </a:tr>
              <a:tr h="410845">
                <a:tc>
                  <a:txBody>
                    <a:bodyPr/>
                    <a:lstStyle/>
                    <a:p>
                      <a:pPr marL="31750">
                        <a:lnSpc>
                          <a:spcPct val="100000"/>
                        </a:lnSpc>
                        <a:spcBef>
                          <a:spcPts val="270"/>
                        </a:spcBef>
                      </a:pPr>
                      <a:r>
                        <a:rPr sz="1800" spc="-10" dirty="0">
                          <a:latin typeface="Calibri"/>
                          <a:cs typeface="Calibri"/>
                        </a:rPr>
                        <a:t>MetilAcetato</a:t>
                      </a:r>
                      <a:endParaRPr sz="1800">
                        <a:latin typeface="Calibri"/>
                        <a:cs typeface="Calibri"/>
                      </a:endParaRPr>
                    </a:p>
                  </a:txBody>
                  <a:tcPr marL="0" marR="0" marT="34290" marB="0"/>
                </a:tc>
                <a:tc>
                  <a:txBody>
                    <a:bodyPr/>
                    <a:lstStyle/>
                    <a:p>
                      <a:pPr marL="212090">
                        <a:lnSpc>
                          <a:spcPct val="100000"/>
                        </a:lnSpc>
                        <a:spcBef>
                          <a:spcPts val="270"/>
                        </a:spcBef>
                      </a:pPr>
                      <a:r>
                        <a:rPr sz="1800" dirty="0">
                          <a:latin typeface="Calibri"/>
                          <a:cs typeface="Calibri"/>
                        </a:rPr>
                        <a:t>0.95 e </a:t>
                      </a:r>
                      <a:r>
                        <a:rPr sz="1800" spc="-50" dirty="0">
                          <a:latin typeface="Calibri"/>
                          <a:cs typeface="Calibri"/>
                        </a:rPr>
                        <a:t>7</a:t>
                      </a:r>
                      <a:endParaRPr sz="1800" dirty="0">
                        <a:latin typeface="Calibri"/>
                        <a:cs typeface="Calibri"/>
                      </a:endParaRPr>
                    </a:p>
                  </a:txBody>
                  <a:tcPr marL="0" marR="0" marT="34290" marB="0"/>
                </a:tc>
                <a:tc>
                  <a:txBody>
                    <a:bodyPr/>
                    <a:lstStyle/>
                    <a:p>
                      <a:pPr marL="236854">
                        <a:lnSpc>
                          <a:spcPct val="100000"/>
                        </a:lnSpc>
                        <a:spcBef>
                          <a:spcPts val="270"/>
                        </a:spcBef>
                      </a:pPr>
                      <a:r>
                        <a:rPr sz="1800" spc="-20" dirty="0">
                          <a:latin typeface="Calibri"/>
                          <a:cs typeface="Calibri"/>
                        </a:rPr>
                        <a:t>22.2</a:t>
                      </a:r>
                      <a:endParaRPr sz="1800">
                        <a:latin typeface="Calibri"/>
                        <a:cs typeface="Calibri"/>
                      </a:endParaRPr>
                    </a:p>
                  </a:txBody>
                  <a:tcPr marL="0" marR="0" marT="34290" marB="0"/>
                </a:tc>
                <a:extLst>
                  <a:ext uri="{0D108BD9-81ED-4DB2-BD59-A6C34878D82A}">
                    <a16:rowId xmlns:a16="http://schemas.microsoft.com/office/drawing/2014/main" val="10002"/>
                  </a:ext>
                </a:extLst>
              </a:tr>
              <a:tr h="411480">
                <a:tc>
                  <a:txBody>
                    <a:bodyPr/>
                    <a:lstStyle/>
                    <a:p>
                      <a:pPr marL="31750">
                        <a:lnSpc>
                          <a:spcPct val="100000"/>
                        </a:lnSpc>
                        <a:spcBef>
                          <a:spcPts val="270"/>
                        </a:spcBef>
                      </a:pPr>
                      <a:r>
                        <a:rPr sz="1800" spc="-10" dirty="0">
                          <a:latin typeface="Calibri"/>
                          <a:cs typeface="Calibri"/>
                        </a:rPr>
                        <a:t>metilacrilato</a:t>
                      </a:r>
                      <a:endParaRPr sz="1800">
                        <a:latin typeface="Calibri"/>
                        <a:cs typeface="Calibri"/>
                      </a:endParaRPr>
                    </a:p>
                  </a:txBody>
                  <a:tcPr marL="0" marR="0" marT="34290" marB="0"/>
                </a:tc>
                <a:tc>
                  <a:txBody>
                    <a:bodyPr/>
                    <a:lstStyle/>
                    <a:p>
                      <a:pPr marL="212090">
                        <a:lnSpc>
                          <a:spcPct val="100000"/>
                        </a:lnSpc>
                        <a:spcBef>
                          <a:spcPts val="270"/>
                        </a:spcBef>
                      </a:pPr>
                      <a:r>
                        <a:rPr sz="1800" dirty="0">
                          <a:latin typeface="Calibri"/>
                          <a:cs typeface="Calibri"/>
                        </a:rPr>
                        <a:t>2.55 e </a:t>
                      </a:r>
                      <a:r>
                        <a:rPr sz="1800" spc="-50" dirty="0">
                          <a:latin typeface="Calibri"/>
                          <a:cs typeface="Calibri"/>
                        </a:rPr>
                        <a:t>7</a:t>
                      </a:r>
                      <a:endParaRPr sz="1800">
                        <a:latin typeface="Calibri"/>
                        <a:cs typeface="Calibri"/>
                      </a:endParaRPr>
                    </a:p>
                  </a:txBody>
                  <a:tcPr marL="0" marR="0" marT="34290" marB="0"/>
                </a:tc>
                <a:tc>
                  <a:txBody>
                    <a:bodyPr/>
                    <a:lstStyle/>
                    <a:p>
                      <a:pPr marL="236854">
                        <a:lnSpc>
                          <a:spcPct val="100000"/>
                        </a:lnSpc>
                        <a:spcBef>
                          <a:spcPts val="270"/>
                        </a:spcBef>
                      </a:pPr>
                      <a:r>
                        <a:rPr sz="1800" spc="-20" dirty="0">
                          <a:latin typeface="Calibri"/>
                          <a:cs typeface="Calibri"/>
                        </a:rPr>
                        <a:t>11.9</a:t>
                      </a:r>
                      <a:endParaRPr sz="1800">
                        <a:latin typeface="Calibri"/>
                        <a:cs typeface="Calibri"/>
                      </a:endParaRPr>
                    </a:p>
                  </a:txBody>
                  <a:tcPr marL="0" marR="0" marT="34290" marB="0"/>
                </a:tc>
                <a:extLst>
                  <a:ext uri="{0D108BD9-81ED-4DB2-BD59-A6C34878D82A}">
                    <a16:rowId xmlns:a16="http://schemas.microsoft.com/office/drawing/2014/main" val="10003"/>
                  </a:ext>
                </a:extLst>
              </a:tr>
              <a:tr h="411480">
                <a:tc>
                  <a:txBody>
                    <a:bodyPr/>
                    <a:lstStyle/>
                    <a:p>
                      <a:pPr marL="31750">
                        <a:lnSpc>
                          <a:spcPct val="100000"/>
                        </a:lnSpc>
                        <a:spcBef>
                          <a:spcPts val="270"/>
                        </a:spcBef>
                      </a:pPr>
                      <a:r>
                        <a:rPr sz="1800" spc="-10" dirty="0">
                          <a:latin typeface="Calibri"/>
                          <a:cs typeface="Calibri"/>
                        </a:rPr>
                        <a:t>stirene</a:t>
                      </a:r>
                      <a:endParaRPr sz="1800">
                        <a:latin typeface="Calibri"/>
                        <a:cs typeface="Calibri"/>
                      </a:endParaRPr>
                    </a:p>
                  </a:txBody>
                  <a:tcPr marL="0" marR="0" marT="34290" marB="0"/>
                </a:tc>
                <a:tc>
                  <a:txBody>
                    <a:bodyPr/>
                    <a:lstStyle/>
                    <a:p>
                      <a:pPr marL="212090">
                        <a:lnSpc>
                          <a:spcPct val="100000"/>
                        </a:lnSpc>
                        <a:spcBef>
                          <a:spcPts val="270"/>
                        </a:spcBef>
                      </a:pPr>
                      <a:r>
                        <a:rPr sz="1800" dirty="0">
                          <a:latin typeface="Calibri"/>
                          <a:cs typeface="Calibri"/>
                        </a:rPr>
                        <a:t>6.00 e </a:t>
                      </a:r>
                      <a:r>
                        <a:rPr sz="1800" spc="-50" dirty="0">
                          <a:latin typeface="Calibri"/>
                          <a:cs typeface="Calibri"/>
                        </a:rPr>
                        <a:t>7</a:t>
                      </a:r>
                      <a:endParaRPr sz="1800">
                        <a:latin typeface="Calibri"/>
                        <a:cs typeface="Calibri"/>
                      </a:endParaRPr>
                    </a:p>
                  </a:txBody>
                  <a:tcPr marL="0" marR="0" marT="34290" marB="0"/>
                </a:tc>
                <a:tc>
                  <a:txBody>
                    <a:bodyPr/>
                    <a:lstStyle/>
                    <a:p>
                      <a:pPr marL="236854">
                        <a:lnSpc>
                          <a:spcPct val="100000"/>
                        </a:lnSpc>
                        <a:spcBef>
                          <a:spcPts val="270"/>
                        </a:spcBef>
                      </a:pPr>
                      <a:r>
                        <a:rPr sz="1800" spc="-20" dirty="0">
                          <a:latin typeface="Calibri"/>
                          <a:cs typeface="Calibri"/>
                        </a:rPr>
                        <a:t>8.00</a:t>
                      </a:r>
                      <a:endParaRPr sz="1800">
                        <a:latin typeface="Calibri"/>
                        <a:cs typeface="Calibri"/>
                      </a:endParaRPr>
                    </a:p>
                  </a:txBody>
                  <a:tcPr marL="0" marR="0" marT="34290" marB="0"/>
                </a:tc>
                <a:extLst>
                  <a:ext uri="{0D108BD9-81ED-4DB2-BD59-A6C34878D82A}">
                    <a16:rowId xmlns:a16="http://schemas.microsoft.com/office/drawing/2014/main" val="10004"/>
                  </a:ext>
                </a:extLst>
              </a:tr>
              <a:tr h="410845">
                <a:tc>
                  <a:txBody>
                    <a:bodyPr/>
                    <a:lstStyle/>
                    <a:p>
                      <a:pPr marL="31750">
                        <a:lnSpc>
                          <a:spcPct val="100000"/>
                        </a:lnSpc>
                        <a:spcBef>
                          <a:spcPts val="270"/>
                        </a:spcBef>
                      </a:pPr>
                      <a:r>
                        <a:rPr sz="1800" spc="-10" dirty="0">
                          <a:latin typeface="Calibri"/>
                          <a:cs typeface="Calibri"/>
                        </a:rPr>
                        <a:t>vinilacetato</a:t>
                      </a:r>
                      <a:endParaRPr sz="1800">
                        <a:latin typeface="Calibri"/>
                        <a:cs typeface="Calibri"/>
                      </a:endParaRPr>
                    </a:p>
                  </a:txBody>
                  <a:tcPr marL="0" marR="0" marT="34290" marB="0"/>
                </a:tc>
                <a:tc>
                  <a:txBody>
                    <a:bodyPr/>
                    <a:lstStyle/>
                    <a:p>
                      <a:pPr marL="212090">
                        <a:lnSpc>
                          <a:spcPct val="100000"/>
                        </a:lnSpc>
                        <a:spcBef>
                          <a:spcPts val="270"/>
                        </a:spcBef>
                      </a:pPr>
                      <a:r>
                        <a:rPr sz="1800" dirty="0">
                          <a:latin typeface="Calibri"/>
                          <a:cs typeface="Calibri"/>
                        </a:rPr>
                        <a:t>2.90 e </a:t>
                      </a:r>
                      <a:r>
                        <a:rPr sz="1800" spc="-50" dirty="0">
                          <a:latin typeface="Calibri"/>
                          <a:cs typeface="Calibri"/>
                        </a:rPr>
                        <a:t>7</a:t>
                      </a:r>
                      <a:endParaRPr sz="1800">
                        <a:latin typeface="Calibri"/>
                        <a:cs typeface="Calibri"/>
                      </a:endParaRPr>
                    </a:p>
                  </a:txBody>
                  <a:tcPr marL="0" marR="0" marT="34290" marB="0"/>
                </a:tc>
                <a:tc>
                  <a:txBody>
                    <a:bodyPr/>
                    <a:lstStyle/>
                    <a:p>
                      <a:pPr marL="236854">
                        <a:lnSpc>
                          <a:spcPct val="100000"/>
                        </a:lnSpc>
                        <a:spcBef>
                          <a:spcPts val="270"/>
                        </a:spcBef>
                      </a:pPr>
                      <a:r>
                        <a:rPr sz="1800" spc="-20" dirty="0">
                          <a:latin typeface="Calibri"/>
                          <a:cs typeface="Calibri"/>
                        </a:rPr>
                        <a:t>21.9</a:t>
                      </a:r>
                      <a:endParaRPr sz="1800">
                        <a:latin typeface="Calibri"/>
                        <a:cs typeface="Calibri"/>
                      </a:endParaRPr>
                    </a:p>
                  </a:txBody>
                  <a:tcPr marL="0" marR="0" marT="34290" marB="0"/>
                </a:tc>
                <a:extLst>
                  <a:ext uri="{0D108BD9-81ED-4DB2-BD59-A6C34878D82A}">
                    <a16:rowId xmlns:a16="http://schemas.microsoft.com/office/drawing/2014/main" val="10005"/>
                  </a:ext>
                </a:extLst>
              </a:tr>
              <a:tr h="320040">
                <a:tc>
                  <a:txBody>
                    <a:bodyPr/>
                    <a:lstStyle/>
                    <a:p>
                      <a:pPr marL="31750">
                        <a:lnSpc>
                          <a:spcPts val="2150"/>
                        </a:lnSpc>
                        <a:spcBef>
                          <a:spcPts val="270"/>
                        </a:spcBef>
                      </a:pPr>
                      <a:r>
                        <a:rPr sz="1800" spc="-10" dirty="0">
                          <a:latin typeface="Calibri"/>
                          <a:cs typeface="Calibri"/>
                        </a:rPr>
                        <a:t>vinilpirrolidone</a:t>
                      </a:r>
                      <a:endParaRPr sz="1800">
                        <a:latin typeface="Calibri"/>
                        <a:cs typeface="Calibri"/>
                      </a:endParaRPr>
                    </a:p>
                  </a:txBody>
                  <a:tcPr marL="0" marR="0" marT="34290" marB="0"/>
                </a:tc>
                <a:tc>
                  <a:txBody>
                    <a:bodyPr/>
                    <a:lstStyle/>
                    <a:p>
                      <a:pPr marL="212090">
                        <a:lnSpc>
                          <a:spcPts val="2150"/>
                        </a:lnSpc>
                        <a:spcBef>
                          <a:spcPts val="270"/>
                        </a:spcBef>
                      </a:pPr>
                      <a:r>
                        <a:rPr sz="1800" dirty="0">
                          <a:latin typeface="Calibri"/>
                          <a:cs typeface="Calibri"/>
                        </a:rPr>
                        <a:t>3.30 e </a:t>
                      </a:r>
                      <a:r>
                        <a:rPr sz="1800" spc="-50" dirty="0">
                          <a:latin typeface="Calibri"/>
                          <a:cs typeface="Calibri"/>
                        </a:rPr>
                        <a:t>7</a:t>
                      </a:r>
                      <a:endParaRPr sz="1800">
                        <a:latin typeface="Calibri"/>
                        <a:cs typeface="Calibri"/>
                      </a:endParaRPr>
                    </a:p>
                  </a:txBody>
                  <a:tcPr marL="0" marR="0" marT="34290" marB="0"/>
                </a:tc>
                <a:tc>
                  <a:txBody>
                    <a:bodyPr/>
                    <a:lstStyle/>
                    <a:p>
                      <a:pPr marL="236854">
                        <a:lnSpc>
                          <a:spcPts val="2150"/>
                        </a:lnSpc>
                        <a:spcBef>
                          <a:spcPts val="270"/>
                        </a:spcBef>
                      </a:pPr>
                      <a:r>
                        <a:rPr sz="1800" spc="-20" dirty="0">
                          <a:latin typeface="Calibri"/>
                          <a:cs typeface="Calibri"/>
                        </a:rPr>
                        <a:t>21.0</a:t>
                      </a:r>
                      <a:endParaRPr sz="1800" dirty="0">
                        <a:latin typeface="Calibri"/>
                        <a:cs typeface="Calibri"/>
                      </a:endParaRPr>
                    </a:p>
                  </a:txBody>
                  <a:tcPr marL="0" marR="0" marT="34290" marB="0"/>
                </a:tc>
                <a:extLst>
                  <a:ext uri="{0D108BD9-81ED-4DB2-BD59-A6C34878D82A}">
                    <a16:rowId xmlns:a16="http://schemas.microsoft.com/office/drawing/2014/main" val="10006"/>
                  </a:ext>
                </a:extLst>
              </a:tr>
            </a:tbl>
          </a:graphicData>
        </a:graphic>
      </p:graphicFrame>
      <p:sp>
        <p:nvSpPr>
          <p:cNvPr id="4" name="object 4"/>
          <p:cNvSpPr txBox="1"/>
          <p:nvPr/>
        </p:nvSpPr>
        <p:spPr>
          <a:xfrm>
            <a:off x="354836" y="1829974"/>
            <a:ext cx="6350763" cy="320601"/>
          </a:xfrm>
          <a:prstGeom prst="rect">
            <a:avLst/>
          </a:prstGeom>
        </p:spPr>
        <p:txBody>
          <a:bodyPr vert="horz" wrap="square" lIns="0" tIns="12700" rIns="0" bIns="0" rtlCol="0">
            <a:spAutoFit/>
          </a:bodyPr>
          <a:lstStyle/>
          <a:p>
            <a:pPr marL="38100">
              <a:lnSpc>
                <a:spcPct val="100000"/>
              </a:lnSpc>
              <a:spcBef>
                <a:spcPts val="100"/>
              </a:spcBef>
            </a:pPr>
            <a:r>
              <a:rPr sz="2000" spc="-10" dirty="0">
                <a:latin typeface="Calibri"/>
                <a:cs typeface="Calibri"/>
              </a:rPr>
              <a:t>Valori</a:t>
            </a:r>
            <a:r>
              <a:rPr sz="2000" spc="-25" dirty="0">
                <a:latin typeface="Calibri"/>
                <a:cs typeface="Calibri"/>
              </a:rPr>
              <a:t> </a:t>
            </a:r>
            <a:r>
              <a:rPr sz="2000" dirty="0">
                <a:latin typeface="Calibri"/>
                <a:cs typeface="Calibri"/>
              </a:rPr>
              <a:t>sperimentali</a:t>
            </a:r>
            <a:r>
              <a:rPr sz="2000" spc="-25" dirty="0">
                <a:latin typeface="Calibri"/>
                <a:cs typeface="Calibri"/>
              </a:rPr>
              <a:t> </a:t>
            </a:r>
            <a:r>
              <a:rPr sz="2000" dirty="0">
                <a:latin typeface="Calibri"/>
                <a:cs typeface="Calibri"/>
              </a:rPr>
              <a:t>di </a:t>
            </a:r>
            <a:r>
              <a:rPr sz="2000" i="1" dirty="0">
                <a:latin typeface="Calibri"/>
                <a:cs typeface="Calibri"/>
              </a:rPr>
              <a:t>k</a:t>
            </a:r>
            <a:r>
              <a:rPr sz="2000" i="1" baseline="-20833" dirty="0">
                <a:latin typeface="Calibri"/>
                <a:cs typeface="Calibri"/>
              </a:rPr>
              <a:t>t</a:t>
            </a:r>
            <a:r>
              <a:rPr sz="2000" i="1" spc="-30" baseline="-20833" dirty="0">
                <a:latin typeface="Calibri"/>
                <a:cs typeface="Calibri"/>
              </a:rPr>
              <a:t> </a:t>
            </a:r>
            <a:r>
              <a:rPr sz="2000" dirty="0">
                <a:latin typeface="Calibri"/>
                <a:cs typeface="Calibri"/>
              </a:rPr>
              <a:t>a</a:t>
            </a:r>
            <a:r>
              <a:rPr sz="2000" spc="-25" dirty="0">
                <a:latin typeface="Calibri"/>
                <a:cs typeface="Calibri"/>
              </a:rPr>
              <a:t> </a:t>
            </a:r>
            <a:r>
              <a:rPr sz="2000" dirty="0">
                <a:latin typeface="Calibri"/>
                <a:cs typeface="Calibri"/>
              </a:rPr>
              <a:t>60°C</a:t>
            </a:r>
            <a:r>
              <a:rPr sz="2000" spc="-10" dirty="0">
                <a:latin typeface="Calibri"/>
                <a:cs typeface="Calibri"/>
              </a:rPr>
              <a:t> </a:t>
            </a:r>
            <a:r>
              <a:rPr sz="2000" dirty="0">
                <a:latin typeface="Calibri"/>
                <a:cs typeface="Calibri"/>
              </a:rPr>
              <a:t>(tempi</a:t>
            </a:r>
            <a:r>
              <a:rPr sz="2000" spc="-5" dirty="0">
                <a:latin typeface="Calibri"/>
                <a:cs typeface="Calibri"/>
              </a:rPr>
              <a:t> </a:t>
            </a:r>
            <a:r>
              <a:rPr sz="2000" dirty="0">
                <a:latin typeface="Calibri"/>
                <a:cs typeface="Calibri"/>
              </a:rPr>
              <a:t>di</a:t>
            </a:r>
            <a:r>
              <a:rPr sz="2000" spc="-10" dirty="0">
                <a:latin typeface="Calibri"/>
                <a:cs typeface="Calibri"/>
              </a:rPr>
              <a:t> dimezzamento)</a:t>
            </a:r>
            <a:endParaRPr sz="2000" dirty="0">
              <a:latin typeface="Calibri"/>
              <a:cs typeface="Calibri"/>
            </a:endParaRPr>
          </a:p>
        </p:txBody>
      </p:sp>
      <p:sp>
        <p:nvSpPr>
          <p:cNvPr id="5" name="object 5"/>
          <p:cNvSpPr txBox="1">
            <a:spLocks noGrp="1"/>
          </p:cNvSpPr>
          <p:nvPr>
            <p:ph type="title"/>
          </p:nvPr>
        </p:nvSpPr>
        <p:spPr>
          <a:xfrm>
            <a:off x="971550" y="333375"/>
            <a:ext cx="762000" cy="771525"/>
          </a:xfrm>
          <a:prstGeom prst="rect">
            <a:avLst/>
          </a:prstGeom>
          <a:ln w="9525">
            <a:solidFill>
              <a:srgbClr val="C0504D"/>
            </a:solidFill>
          </a:ln>
        </p:spPr>
        <p:txBody>
          <a:bodyPr vert="horz" wrap="square" lIns="0" tIns="9525" rIns="0" bIns="0" rtlCol="0">
            <a:spAutoFit/>
          </a:bodyPr>
          <a:lstStyle/>
          <a:p>
            <a:pPr marL="91440">
              <a:lnSpc>
                <a:spcPct val="100000"/>
              </a:lnSpc>
              <a:spcBef>
                <a:spcPts val="75"/>
              </a:spcBef>
            </a:pPr>
            <a:r>
              <a:rPr sz="4400" i="1" spc="-25" dirty="0">
                <a:solidFill>
                  <a:srgbClr val="000000"/>
                </a:solidFill>
                <a:latin typeface="Calibri"/>
                <a:cs typeface="Calibri"/>
              </a:rPr>
              <a:t>k</a:t>
            </a:r>
            <a:r>
              <a:rPr sz="4350" i="1" spc="-37" baseline="-21072" dirty="0">
                <a:solidFill>
                  <a:srgbClr val="000000"/>
                </a:solidFill>
                <a:latin typeface="Calibri"/>
                <a:cs typeface="Calibri"/>
              </a:rPr>
              <a:t>t</a:t>
            </a:r>
            <a:endParaRPr sz="4350" baseline="-21072">
              <a:latin typeface="Calibri"/>
              <a:cs typeface="Calibri"/>
            </a:endParaRPr>
          </a:p>
        </p:txBody>
      </p:sp>
      <p:sp>
        <p:nvSpPr>
          <p:cNvPr id="6" name="object 6"/>
          <p:cNvSpPr txBox="1"/>
          <p:nvPr/>
        </p:nvSpPr>
        <p:spPr>
          <a:xfrm>
            <a:off x="4761615" y="571774"/>
            <a:ext cx="128905" cy="273050"/>
          </a:xfrm>
          <a:prstGeom prst="rect">
            <a:avLst/>
          </a:prstGeom>
        </p:spPr>
        <p:txBody>
          <a:bodyPr vert="horz" wrap="square" lIns="0" tIns="15240" rIns="0" bIns="0" rtlCol="0">
            <a:spAutoFit/>
          </a:bodyPr>
          <a:lstStyle/>
          <a:p>
            <a:pPr marL="12700">
              <a:lnSpc>
                <a:spcPct val="100000"/>
              </a:lnSpc>
              <a:spcBef>
                <a:spcPts val="120"/>
              </a:spcBef>
            </a:pPr>
            <a:r>
              <a:rPr sz="1600" spc="10" dirty="0">
                <a:latin typeface="Times New Roman"/>
                <a:cs typeface="Times New Roman"/>
              </a:rPr>
              <a:t>2</a:t>
            </a:r>
            <a:endParaRPr sz="1600">
              <a:latin typeface="Times New Roman"/>
              <a:cs typeface="Times New Roman"/>
            </a:endParaRPr>
          </a:p>
        </p:txBody>
      </p:sp>
      <p:sp>
        <p:nvSpPr>
          <p:cNvPr id="7" name="object 7"/>
          <p:cNvSpPr txBox="1"/>
          <p:nvPr/>
        </p:nvSpPr>
        <p:spPr>
          <a:xfrm>
            <a:off x="4540818" y="642632"/>
            <a:ext cx="120650" cy="273050"/>
          </a:xfrm>
          <a:prstGeom prst="rect">
            <a:avLst/>
          </a:prstGeom>
        </p:spPr>
        <p:txBody>
          <a:bodyPr vert="horz" wrap="square" lIns="0" tIns="15240" rIns="0" bIns="0" rtlCol="0">
            <a:spAutoFit/>
          </a:bodyPr>
          <a:lstStyle/>
          <a:p>
            <a:pPr marL="12700">
              <a:lnSpc>
                <a:spcPct val="100000"/>
              </a:lnSpc>
              <a:spcBef>
                <a:spcPts val="120"/>
              </a:spcBef>
            </a:pPr>
            <a:r>
              <a:rPr sz="1600" spc="10" dirty="0">
                <a:latin typeface="Symbol"/>
                <a:cs typeface="Symbol"/>
              </a:rPr>
              <a:t></a:t>
            </a:r>
            <a:endParaRPr sz="1600">
              <a:latin typeface="Symbol"/>
              <a:cs typeface="Symbol"/>
            </a:endParaRPr>
          </a:p>
        </p:txBody>
      </p:sp>
      <p:sp>
        <p:nvSpPr>
          <p:cNvPr id="8" name="object 8"/>
          <p:cNvSpPr txBox="1"/>
          <p:nvPr/>
        </p:nvSpPr>
        <p:spPr>
          <a:xfrm>
            <a:off x="3022937" y="420765"/>
            <a:ext cx="1784985" cy="728980"/>
          </a:xfrm>
          <a:prstGeom prst="rect">
            <a:avLst/>
          </a:prstGeom>
        </p:spPr>
        <p:txBody>
          <a:bodyPr vert="horz" wrap="square" lIns="0" tIns="14604" rIns="0" bIns="0" rtlCol="0">
            <a:spAutoFit/>
          </a:bodyPr>
          <a:lstStyle/>
          <a:p>
            <a:pPr marL="12700">
              <a:lnSpc>
                <a:spcPct val="100000"/>
              </a:lnSpc>
              <a:spcBef>
                <a:spcPts val="114"/>
              </a:spcBef>
              <a:tabLst>
                <a:tab pos="352425" algn="l"/>
                <a:tab pos="1668145" algn="l"/>
              </a:tabLst>
            </a:pPr>
            <a:r>
              <a:rPr sz="2750" i="1" spc="-50" dirty="0">
                <a:latin typeface="Times New Roman"/>
                <a:cs typeface="Times New Roman"/>
              </a:rPr>
              <a:t>v</a:t>
            </a:r>
            <a:r>
              <a:rPr sz="2750" i="1" dirty="0">
                <a:latin typeface="Times New Roman"/>
                <a:cs typeface="Times New Roman"/>
              </a:rPr>
              <a:t>	</a:t>
            </a:r>
            <a:r>
              <a:rPr sz="2750" dirty="0">
                <a:latin typeface="Symbol"/>
                <a:cs typeface="Symbol"/>
              </a:rPr>
              <a:t></a:t>
            </a:r>
            <a:r>
              <a:rPr sz="2750" spc="-15" dirty="0">
                <a:latin typeface="Times New Roman"/>
                <a:cs typeface="Times New Roman"/>
              </a:rPr>
              <a:t> </a:t>
            </a:r>
            <a:r>
              <a:rPr sz="2750" dirty="0">
                <a:latin typeface="Times New Roman"/>
                <a:cs typeface="Times New Roman"/>
              </a:rPr>
              <a:t>2</a:t>
            </a:r>
            <a:r>
              <a:rPr sz="2750" i="1" dirty="0">
                <a:latin typeface="Times New Roman"/>
                <a:cs typeface="Times New Roman"/>
              </a:rPr>
              <a:t>k</a:t>
            </a:r>
            <a:r>
              <a:rPr sz="2750" i="1" spc="240" dirty="0">
                <a:latin typeface="Times New Roman"/>
                <a:cs typeface="Times New Roman"/>
              </a:rPr>
              <a:t> </a:t>
            </a:r>
            <a:r>
              <a:rPr sz="4600" spc="-434" dirty="0">
                <a:latin typeface="Symbol"/>
                <a:cs typeface="Symbol"/>
              </a:rPr>
              <a:t></a:t>
            </a:r>
            <a:r>
              <a:rPr sz="2750" i="1" spc="-434" dirty="0">
                <a:latin typeface="Times New Roman"/>
                <a:cs typeface="Times New Roman"/>
              </a:rPr>
              <a:t>M</a:t>
            </a:r>
            <a:r>
              <a:rPr sz="2750" i="1" dirty="0">
                <a:latin typeface="Times New Roman"/>
                <a:cs typeface="Times New Roman"/>
              </a:rPr>
              <a:t>	</a:t>
            </a:r>
            <a:r>
              <a:rPr sz="4600" spc="-955" dirty="0">
                <a:latin typeface="Symbol"/>
                <a:cs typeface="Symbol"/>
              </a:rPr>
              <a:t></a:t>
            </a:r>
            <a:endParaRPr sz="4600">
              <a:latin typeface="Symbol"/>
              <a:cs typeface="Symbol"/>
            </a:endParaRPr>
          </a:p>
        </p:txBody>
      </p:sp>
      <p:sp>
        <p:nvSpPr>
          <p:cNvPr id="9" name="object 9"/>
          <p:cNvSpPr txBox="1"/>
          <p:nvPr/>
        </p:nvSpPr>
        <p:spPr>
          <a:xfrm>
            <a:off x="3175648" y="889225"/>
            <a:ext cx="892810" cy="273050"/>
          </a:xfrm>
          <a:prstGeom prst="rect">
            <a:avLst/>
          </a:prstGeom>
        </p:spPr>
        <p:txBody>
          <a:bodyPr vert="horz" wrap="square" lIns="0" tIns="15240" rIns="0" bIns="0" rtlCol="0">
            <a:spAutoFit/>
          </a:bodyPr>
          <a:lstStyle/>
          <a:p>
            <a:pPr marL="12700">
              <a:lnSpc>
                <a:spcPct val="100000"/>
              </a:lnSpc>
              <a:spcBef>
                <a:spcPts val="120"/>
              </a:spcBef>
              <a:tabLst>
                <a:tab pos="821690" algn="l"/>
              </a:tabLst>
            </a:pPr>
            <a:r>
              <a:rPr sz="1600" i="1" spc="-50" dirty="0">
                <a:latin typeface="Times New Roman"/>
                <a:cs typeface="Times New Roman"/>
              </a:rPr>
              <a:t>t</a:t>
            </a:r>
            <a:r>
              <a:rPr sz="1600" i="1" dirty="0">
                <a:latin typeface="Times New Roman"/>
                <a:cs typeface="Times New Roman"/>
              </a:rPr>
              <a:t>	</a:t>
            </a:r>
            <a:r>
              <a:rPr sz="1600" i="1" spc="-50" dirty="0">
                <a:latin typeface="Times New Roman"/>
                <a:cs typeface="Times New Roman"/>
              </a:rPr>
              <a:t>t</a:t>
            </a:r>
            <a:endParaRPr sz="1600">
              <a:latin typeface="Times New Roman"/>
              <a:cs typeface="Times New Roman"/>
            </a:endParaRPr>
          </a:p>
        </p:txBody>
      </p:sp>
      <p:sp>
        <p:nvSpPr>
          <p:cNvPr id="10" name="object 10"/>
          <p:cNvSpPr/>
          <p:nvPr/>
        </p:nvSpPr>
        <p:spPr>
          <a:xfrm>
            <a:off x="2983102" y="543941"/>
            <a:ext cx="1952625" cy="657225"/>
          </a:xfrm>
          <a:custGeom>
            <a:avLst/>
            <a:gdLst/>
            <a:ahLst/>
            <a:cxnLst/>
            <a:rect l="l" t="t" r="r" b="b"/>
            <a:pathLst>
              <a:path w="1952625" h="657225">
                <a:moveTo>
                  <a:pt x="0" y="657225"/>
                </a:moveTo>
                <a:lnTo>
                  <a:pt x="1952625" y="657225"/>
                </a:lnTo>
                <a:lnTo>
                  <a:pt x="1952625" y="0"/>
                </a:lnTo>
                <a:lnTo>
                  <a:pt x="0" y="0"/>
                </a:lnTo>
                <a:lnTo>
                  <a:pt x="0" y="657225"/>
                </a:lnTo>
                <a:close/>
              </a:path>
            </a:pathLst>
          </a:custGeom>
          <a:ln w="9525">
            <a:solidFill>
              <a:srgbClr val="000000"/>
            </a:solidFill>
          </a:ln>
        </p:spPr>
        <p:txBody>
          <a:bodyPr wrap="square" lIns="0" tIns="0" rIns="0" bIns="0" rtlCol="0"/>
          <a:lstStyle/>
          <a:p>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02828" y="6414922"/>
            <a:ext cx="205740" cy="239395"/>
          </a:xfrm>
          <a:prstGeom prst="rect">
            <a:avLst/>
          </a:prstGeom>
        </p:spPr>
        <p:txBody>
          <a:bodyPr vert="horz" wrap="square" lIns="0" tIns="12700" rIns="0" bIns="0" rtlCol="0">
            <a:spAutoFit/>
          </a:bodyPr>
          <a:lstStyle/>
          <a:p>
            <a:pPr marL="12700">
              <a:lnSpc>
                <a:spcPct val="100000"/>
              </a:lnSpc>
              <a:spcBef>
                <a:spcPts val="100"/>
              </a:spcBef>
            </a:pPr>
            <a:r>
              <a:rPr sz="1400" spc="-25" dirty="0">
                <a:latin typeface="Times New Roman"/>
                <a:cs typeface="Times New Roman"/>
              </a:rPr>
              <a:t>69</a:t>
            </a:r>
            <a:endParaRPr sz="1400">
              <a:latin typeface="Times New Roman"/>
              <a:cs typeface="Times New Roman"/>
            </a:endParaRPr>
          </a:p>
        </p:txBody>
      </p:sp>
      <p:sp>
        <p:nvSpPr>
          <p:cNvPr id="3" name="object 3"/>
          <p:cNvSpPr txBox="1">
            <a:spLocks noGrp="1"/>
          </p:cNvSpPr>
          <p:nvPr>
            <p:ph type="title"/>
          </p:nvPr>
        </p:nvSpPr>
        <p:spPr>
          <a:xfrm>
            <a:off x="3315228" y="495608"/>
            <a:ext cx="2363596" cy="567463"/>
          </a:xfrm>
          <a:prstGeom prst="rect">
            <a:avLst/>
          </a:prstGeom>
        </p:spPr>
        <p:txBody>
          <a:bodyPr vert="horz" wrap="square" lIns="0" tIns="13335" rIns="0" bIns="0" rtlCol="0">
            <a:spAutoFit/>
          </a:bodyPr>
          <a:lstStyle/>
          <a:p>
            <a:pPr marL="12700">
              <a:lnSpc>
                <a:spcPct val="100000"/>
              </a:lnSpc>
              <a:spcBef>
                <a:spcPts val="105"/>
              </a:spcBef>
            </a:pPr>
            <a:r>
              <a:rPr sz="3600" spc="-10" dirty="0">
                <a:solidFill>
                  <a:schemeClr val="tx1"/>
                </a:solidFill>
                <a:latin typeface="Calibri"/>
                <a:cs typeface="Calibri"/>
              </a:rPr>
              <a:t>CINETICA</a:t>
            </a:r>
            <a:endParaRPr sz="3600" dirty="0">
              <a:solidFill>
                <a:schemeClr val="tx1"/>
              </a:solidFill>
              <a:latin typeface="Calibri"/>
              <a:cs typeface="Calibri"/>
            </a:endParaRPr>
          </a:p>
        </p:txBody>
      </p:sp>
      <p:sp>
        <p:nvSpPr>
          <p:cNvPr id="4" name="object 4"/>
          <p:cNvSpPr txBox="1"/>
          <p:nvPr/>
        </p:nvSpPr>
        <p:spPr>
          <a:xfrm>
            <a:off x="502758" y="1995028"/>
            <a:ext cx="67945" cy="173990"/>
          </a:xfrm>
          <a:prstGeom prst="rect">
            <a:avLst/>
          </a:prstGeom>
        </p:spPr>
        <p:txBody>
          <a:bodyPr vert="horz" wrap="square" lIns="0" tIns="15240" rIns="0" bIns="0" rtlCol="0">
            <a:spAutoFit/>
          </a:bodyPr>
          <a:lstStyle/>
          <a:p>
            <a:pPr>
              <a:lnSpc>
                <a:spcPct val="100000"/>
              </a:lnSpc>
              <a:spcBef>
                <a:spcPts val="120"/>
              </a:spcBef>
            </a:pPr>
            <a:r>
              <a:rPr sz="950" i="1" spc="10" dirty="0">
                <a:latin typeface="Times New Roman"/>
                <a:cs typeface="Times New Roman"/>
              </a:rPr>
              <a:t>k</a:t>
            </a:r>
            <a:endParaRPr sz="950">
              <a:latin typeface="Times New Roman"/>
              <a:cs typeface="Times New Roman"/>
            </a:endParaRPr>
          </a:p>
        </p:txBody>
      </p:sp>
      <p:sp>
        <p:nvSpPr>
          <p:cNvPr id="5" name="object 5"/>
          <p:cNvSpPr txBox="1"/>
          <p:nvPr/>
        </p:nvSpPr>
        <p:spPr>
          <a:xfrm>
            <a:off x="563927" y="2061404"/>
            <a:ext cx="57150" cy="131445"/>
          </a:xfrm>
          <a:prstGeom prst="rect">
            <a:avLst/>
          </a:prstGeom>
        </p:spPr>
        <p:txBody>
          <a:bodyPr vert="horz" wrap="square" lIns="0" tIns="11430" rIns="0" bIns="0" rtlCol="0">
            <a:spAutoFit/>
          </a:bodyPr>
          <a:lstStyle/>
          <a:p>
            <a:pPr>
              <a:lnSpc>
                <a:spcPct val="100000"/>
              </a:lnSpc>
              <a:spcBef>
                <a:spcPts val="90"/>
              </a:spcBef>
            </a:pPr>
            <a:r>
              <a:rPr sz="700" i="1" spc="-5" dirty="0">
                <a:latin typeface="Times New Roman"/>
                <a:cs typeface="Times New Roman"/>
              </a:rPr>
              <a:t>d</a:t>
            </a:r>
            <a:endParaRPr sz="700">
              <a:latin typeface="Times New Roman"/>
              <a:cs typeface="Times New Roman"/>
            </a:endParaRPr>
          </a:p>
        </p:txBody>
      </p:sp>
      <p:sp>
        <p:nvSpPr>
          <p:cNvPr id="6" name="object 6"/>
          <p:cNvSpPr txBox="1"/>
          <p:nvPr/>
        </p:nvSpPr>
        <p:spPr>
          <a:xfrm>
            <a:off x="308284" y="1657635"/>
            <a:ext cx="1212215" cy="1068705"/>
          </a:xfrm>
          <a:prstGeom prst="rect">
            <a:avLst/>
          </a:prstGeom>
        </p:spPr>
        <p:txBody>
          <a:bodyPr vert="horz" wrap="square" lIns="0" tIns="14605" rIns="0" bIns="0" rtlCol="0">
            <a:spAutoFit/>
          </a:bodyPr>
          <a:lstStyle/>
          <a:p>
            <a:pPr marL="27940">
              <a:lnSpc>
                <a:spcPct val="100000"/>
              </a:lnSpc>
              <a:spcBef>
                <a:spcPts val="115"/>
              </a:spcBef>
            </a:pPr>
            <a:r>
              <a:rPr sz="1650" i="1" spc="-10" dirty="0">
                <a:latin typeface="Times New Roman"/>
                <a:cs typeface="Times New Roman"/>
              </a:rPr>
              <a:t>dissociazione</a:t>
            </a:r>
            <a:endParaRPr sz="1650">
              <a:latin typeface="Times New Roman"/>
              <a:cs typeface="Times New Roman"/>
            </a:endParaRPr>
          </a:p>
          <a:p>
            <a:pPr marL="34925">
              <a:lnSpc>
                <a:spcPts val="1939"/>
              </a:lnSpc>
              <a:spcBef>
                <a:spcPts val="1614"/>
              </a:spcBef>
            </a:pPr>
            <a:r>
              <a:rPr sz="1650" i="1" dirty="0">
                <a:latin typeface="Times New Roman"/>
                <a:cs typeface="Times New Roman"/>
              </a:rPr>
              <a:t>I</a:t>
            </a:r>
            <a:r>
              <a:rPr sz="1650" i="1" spc="-20" dirty="0">
                <a:latin typeface="Times New Roman"/>
                <a:cs typeface="Times New Roman"/>
              </a:rPr>
              <a:t> </a:t>
            </a:r>
            <a:r>
              <a:rPr sz="1650" dirty="0">
                <a:latin typeface="Symbol"/>
                <a:cs typeface="Symbol"/>
              </a:rPr>
              <a:t></a:t>
            </a:r>
            <a:r>
              <a:rPr sz="1650" spc="-200" dirty="0">
                <a:latin typeface="Times New Roman"/>
                <a:cs typeface="Times New Roman"/>
              </a:rPr>
              <a:t> </a:t>
            </a:r>
            <a:r>
              <a:rPr sz="1650" spc="35" dirty="0">
                <a:latin typeface="Times New Roman"/>
                <a:cs typeface="Times New Roman"/>
              </a:rPr>
              <a:t>2</a:t>
            </a:r>
            <a:r>
              <a:rPr sz="1650" i="1" spc="35" dirty="0">
                <a:latin typeface="Times New Roman"/>
                <a:cs typeface="Times New Roman"/>
              </a:rPr>
              <a:t>R</a:t>
            </a:r>
            <a:r>
              <a:rPr sz="1425" spc="52" baseline="43859" dirty="0">
                <a:latin typeface="Symbol"/>
                <a:cs typeface="Symbol"/>
              </a:rPr>
              <a:t></a:t>
            </a:r>
            <a:endParaRPr sz="1425" baseline="43859">
              <a:latin typeface="Symbol"/>
              <a:cs typeface="Symbol"/>
            </a:endParaRPr>
          </a:p>
          <a:p>
            <a:pPr marL="25400">
              <a:lnSpc>
                <a:spcPts val="2660"/>
              </a:lnSpc>
            </a:pPr>
            <a:r>
              <a:rPr sz="1650" i="1" dirty="0">
                <a:latin typeface="Times New Roman"/>
                <a:cs typeface="Times New Roman"/>
              </a:rPr>
              <a:t>v</a:t>
            </a:r>
            <a:r>
              <a:rPr sz="1425" i="1" baseline="-23391" dirty="0">
                <a:latin typeface="Times New Roman"/>
                <a:cs typeface="Times New Roman"/>
              </a:rPr>
              <a:t>d</a:t>
            </a:r>
            <a:r>
              <a:rPr sz="1425" i="1" spc="705" baseline="-23391" dirty="0">
                <a:latin typeface="Times New Roman"/>
                <a:cs typeface="Times New Roman"/>
              </a:rPr>
              <a:t> </a:t>
            </a:r>
            <a:r>
              <a:rPr sz="1650" dirty="0">
                <a:latin typeface="Symbol"/>
                <a:cs typeface="Symbol"/>
              </a:rPr>
              <a:t></a:t>
            </a:r>
            <a:r>
              <a:rPr sz="1650" dirty="0">
                <a:latin typeface="Times New Roman"/>
                <a:cs typeface="Times New Roman"/>
              </a:rPr>
              <a:t> 2</a:t>
            </a:r>
            <a:r>
              <a:rPr sz="1650" spc="-50" dirty="0">
                <a:latin typeface="Times New Roman"/>
                <a:cs typeface="Times New Roman"/>
              </a:rPr>
              <a:t> </a:t>
            </a:r>
            <a:r>
              <a:rPr sz="1650" i="1" dirty="0">
                <a:latin typeface="Times New Roman"/>
                <a:cs typeface="Times New Roman"/>
              </a:rPr>
              <a:t>fk</a:t>
            </a:r>
            <a:r>
              <a:rPr sz="1425" i="1" baseline="-23391" dirty="0">
                <a:latin typeface="Times New Roman"/>
                <a:cs typeface="Times New Roman"/>
              </a:rPr>
              <a:t>d</a:t>
            </a:r>
            <a:r>
              <a:rPr sz="1425" i="1" spc="44" baseline="-23391" dirty="0">
                <a:latin typeface="Times New Roman"/>
                <a:cs typeface="Times New Roman"/>
              </a:rPr>
              <a:t> </a:t>
            </a:r>
            <a:r>
              <a:rPr sz="2250" spc="-125" dirty="0">
                <a:latin typeface="Symbol"/>
                <a:cs typeface="Symbol"/>
              </a:rPr>
              <a:t></a:t>
            </a:r>
            <a:r>
              <a:rPr sz="1650" i="1" spc="-125" dirty="0">
                <a:latin typeface="Times New Roman"/>
                <a:cs typeface="Times New Roman"/>
              </a:rPr>
              <a:t>I</a:t>
            </a:r>
            <a:r>
              <a:rPr sz="1650" i="1" spc="-185" dirty="0">
                <a:latin typeface="Times New Roman"/>
                <a:cs typeface="Times New Roman"/>
              </a:rPr>
              <a:t> </a:t>
            </a:r>
            <a:r>
              <a:rPr sz="2250" spc="-50" dirty="0">
                <a:latin typeface="Symbol"/>
                <a:cs typeface="Symbol"/>
              </a:rPr>
              <a:t></a:t>
            </a:r>
            <a:endParaRPr sz="2250">
              <a:latin typeface="Symbol"/>
              <a:cs typeface="Symbol"/>
            </a:endParaRPr>
          </a:p>
        </p:txBody>
      </p:sp>
      <p:sp>
        <p:nvSpPr>
          <p:cNvPr id="7" name="object 7"/>
          <p:cNvSpPr/>
          <p:nvPr/>
        </p:nvSpPr>
        <p:spPr>
          <a:xfrm>
            <a:off x="300037" y="1681162"/>
            <a:ext cx="1228725" cy="1084580"/>
          </a:xfrm>
          <a:custGeom>
            <a:avLst/>
            <a:gdLst/>
            <a:ahLst/>
            <a:cxnLst/>
            <a:rect l="l" t="t" r="r" b="b"/>
            <a:pathLst>
              <a:path w="1228725" h="1084580">
                <a:moveTo>
                  <a:pt x="0" y="1084262"/>
                </a:moveTo>
                <a:lnTo>
                  <a:pt x="1228725" y="1084262"/>
                </a:lnTo>
                <a:lnTo>
                  <a:pt x="1228725" y="0"/>
                </a:lnTo>
                <a:lnTo>
                  <a:pt x="0" y="0"/>
                </a:lnTo>
                <a:lnTo>
                  <a:pt x="0" y="1084262"/>
                </a:lnTo>
                <a:close/>
              </a:path>
            </a:pathLst>
          </a:custGeom>
          <a:ln w="9525">
            <a:solidFill>
              <a:srgbClr val="000000"/>
            </a:solidFill>
          </a:ln>
        </p:spPr>
        <p:txBody>
          <a:bodyPr wrap="square" lIns="0" tIns="0" rIns="0" bIns="0" rtlCol="0"/>
          <a:lstStyle/>
          <a:p>
            <a:endParaRPr/>
          </a:p>
        </p:txBody>
      </p:sp>
      <p:sp>
        <p:nvSpPr>
          <p:cNvPr id="8" name="object 8"/>
          <p:cNvSpPr txBox="1"/>
          <p:nvPr/>
        </p:nvSpPr>
        <p:spPr>
          <a:xfrm>
            <a:off x="1778097" y="1630170"/>
            <a:ext cx="472440" cy="280035"/>
          </a:xfrm>
          <a:prstGeom prst="rect">
            <a:avLst/>
          </a:prstGeom>
        </p:spPr>
        <p:txBody>
          <a:bodyPr vert="horz" wrap="square" lIns="0" tIns="14604" rIns="0" bIns="0" rtlCol="0">
            <a:spAutoFit/>
          </a:bodyPr>
          <a:lstStyle/>
          <a:p>
            <a:pPr>
              <a:lnSpc>
                <a:spcPct val="100000"/>
              </a:lnSpc>
              <a:spcBef>
                <a:spcPts val="114"/>
              </a:spcBef>
            </a:pPr>
            <a:r>
              <a:rPr sz="1650" i="1" spc="-10" dirty="0">
                <a:latin typeface="Times New Roman"/>
                <a:cs typeface="Times New Roman"/>
              </a:rPr>
              <a:t>inizio</a:t>
            </a:r>
            <a:endParaRPr sz="1650">
              <a:latin typeface="Times New Roman"/>
              <a:cs typeface="Times New Roman"/>
            </a:endParaRPr>
          </a:p>
        </p:txBody>
      </p:sp>
      <p:sp>
        <p:nvSpPr>
          <p:cNvPr id="9" name="object 9"/>
          <p:cNvSpPr txBox="1"/>
          <p:nvPr/>
        </p:nvSpPr>
        <p:spPr>
          <a:xfrm>
            <a:off x="1872858" y="2573165"/>
            <a:ext cx="420370" cy="173990"/>
          </a:xfrm>
          <a:prstGeom prst="rect">
            <a:avLst/>
          </a:prstGeom>
        </p:spPr>
        <p:txBody>
          <a:bodyPr vert="horz" wrap="square" lIns="0" tIns="15240" rIns="0" bIns="0" rtlCol="0">
            <a:spAutoFit/>
          </a:bodyPr>
          <a:lstStyle/>
          <a:p>
            <a:pPr>
              <a:lnSpc>
                <a:spcPct val="100000"/>
              </a:lnSpc>
              <a:spcBef>
                <a:spcPts val="120"/>
              </a:spcBef>
              <a:tabLst>
                <a:tab pos="372110" algn="l"/>
              </a:tabLst>
            </a:pPr>
            <a:r>
              <a:rPr sz="950" i="1" spc="-50" dirty="0">
                <a:latin typeface="Times New Roman"/>
                <a:cs typeface="Times New Roman"/>
              </a:rPr>
              <a:t>i</a:t>
            </a:r>
            <a:r>
              <a:rPr sz="950" i="1" dirty="0">
                <a:latin typeface="Times New Roman"/>
                <a:cs typeface="Times New Roman"/>
              </a:rPr>
              <a:t>	</a:t>
            </a:r>
            <a:r>
              <a:rPr sz="950" i="1" spc="-50" dirty="0">
                <a:latin typeface="Times New Roman"/>
                <a:cs typeface="Times New Roman"/>
              </a:rPr>
              <a:t>i</a:t>
            </a:r>
            <a:endParaRPr sz="950">
              <a:latin typeface="Times New Roman"/>
              <a:cs typeface="Times New Roman"/>
            </a:endParaRPr>
          </a:p>
        </p:txBody>
      </p:sp>
      <p:sp>
        <p:nvSpPr>
          <p:cNvPr id="10" name="object 10"/>
          <p:cNvSpPr txBox="1"/>
          <p:nvPr/>
        </p:nvSpPr>
        <p:spPr>
          <a:xfrm>
            <a:off x="2453864" y="1968096"/>
            <a:ext cx="177800" cy="173990"/>
          </a:xfrm>
          <a:prstGeom prst="rect">
            <a:avLst/>
          </a:prstGeom>
        </p:spPr>
        <p:txBody>
          <a:bodyPr vert="horz" wrap="square" lIns="0" tIns="15240" rIns="0" bIns="0" rtlCol="0">
            <a:spAutoFit/>
          </a:bodyPr>
          <a:lstStyle/>
          <a:p>
            <a:pPr marL="25400">
              <a:lnSpc>
                <a:spcPct val="100000"/>
              </a:lnSpc>
              <a:spcBef>
                <a:spcPts val="120"/>
              </a:spcBef>
            </a:pPr>
            <a:r>
              <a:rPr sz="950" i="1" spc="-25" dirty="0">
                <a:latin typeface="Times New Roman"/>
                <a:cs typeface="Times New Roman"/>
              </a:rPr>
              <a:t>K</a:t>
            </a:r>
            <a:r>
              <a:rPr sz="1050" i="1" spc="-37" baseline="-19841" dirty="0">
                <a:latin typeface="Times New Roman"/>
                <a:cs typeface="Times New Roman"/>
              </a:rPr>
              <a:t>i</a:t>
            </a:r>
            <a:endParaRPr sz="1050" baseline="-19841">
              <a:latin typeface="Times New Roman"/>
              <a:cs typeface="Times New Roman"/>
            </a:endParaRPr>
          </a:p>
        </p:txBody>
      </p:sp>
      <p:sp>
        <p:nvSpPr>
          <p:cNvPr id="11" name="object 11"/>
          <p:cNvSpPr txBox="1"/>
          <p:nvPr/>
        </p:nvSpPr>
        <p:spPr>
          <a:xfrm>
            <a:off x="2502204" y="2425389"/>
            <a:ext cx="69850" cy="173990"/>
          </a:xfrm>
          <a:prstGeom prst="rect">
            <a:avLst/>
          </a:prstGeom>
        </p:spPr>
        <p:txBody>
          <a:bodyPr vert="horz" wrap="square" lIns="0" tIns="15240" rIns="0" bIns="0" rtlCol="0">
            <a:spAutoFit/>
          </a:bodyPr>
          <a:lstStyle/>
          <a:p>
            <a:pPr>
              <a:lnSpc>
                <a:spcPct val="100000"/>
              </a:lnSpc>
              <a:spcBef>
                <a:spcPts val="120"/>
              </a:spcBef>
            </a:pPr>
            <a:r>
              <a:rPr sz="950" spc="10" dirty="0">
                <a:latin typeface="Symbol"/>
                <a:cs typeface="Symbol"/>
              </a:rPr>
              <a:t></a:t>
            </a:r>
            <a:endParaRPr sz="950">
              <a:latin typeface="Symbol"/>
              <a:cs typeface="Symbol"/>
            </a:endParaRPr>
          </a:p>
        </p:txBody>
      </p:sp>
      <p:sp>
        <p:nvSpPr>
          <p:cNvPr id="12" name="object 12"/>
          <p:cNvSpPr txBox="1"/>
          <p:nvPr/>
        </p:nvSpPr>
        <p:spPr>
          <a:xfrm>
            <a:off x="1781495" y="2292374"/>
            <a:ext cx="1279525" cy="447675"/>
          </a:xfrm>
          <a:prstGeom prst="rect">
            <a:avLst/>
          </a:prstGeom>
        </p:spPr>
        <p:txBody>
          <a:bodyPr vert="horz" wrap="square" lIns="0" tIns="14604" rIns="0" bIns="0" rtlCol="0">
            <a:spAutoFit/>
          </a:bodyPr>
          <a:lstStyle/>
          <a:p>
            <a:pPr>
              <a:lnSpc>
                <a:spcPct val="100000"/>
              </a:lnSpc>
              <a:spcBef>
                <a:spcPts val="114"/>
              </a:spcBef>
            </a:pPr>
            <a:r>
              <a:rPr sz="1650" i="1" dirty="0">
                <a:latin typeface="Times New Roman"/>
                <a:cs typeface="Times New Roman"/>
              </a:rPr>
              <a:t>v</a:t>
            </a:r>
            <a:r>
              <a:rPr sz="1650" i="1" spc="360" dirty="0">
                <a:latin typeface="Times New Roman"/>
                <a:cs typeface="Times New Roman"/>
              </a:rPr>
              <a:t> </a:t>
            </a:r>
            <a:r>
              <a:rPr sz="1650" dirty="0">
                <a:latin typeface="Symbol"/>
                <a:cs typeface="Symbol"/>
              </a:rPr>
              <a:t></a:t>
            </a:r>
            <a:r>
              <a:rPr sz="1650" spc="-55" dirty="0">
                <a:latin typeface="Times New Roman"/>
                <a:cs typeface="Times New Roman"/>
              </a:rPr>
              <a:t> </a:t>
            </a:r>
            <a:r>
              <a:rPr sz="1650" i="1" dirty="0">
                <a:latin typeface="Times New Roman"/>
                <a:cs typeface="Times New Roman"/>
              </a:rPr>
              <a:t>k</a:t>
            </a:r>
            <a:r>
              <a:rPr sz="1650" i="1" spc="50" dirty="0">
                <a:latin typeface="Times New Roman"/>
                <a:cs typeface="Times New Roman"/>
              </a:rPr>
              <a:t> </a:t>
            </a:r>
            <a:r>
              <a:rPr sz="2750" spc="-110" dirty="0">
                <a:latin typeface="Symbol"/>
                <a:cs typeface="Symbol"/>
              </a:rPr>
              <a:t></a:t>
            </a:r>
            <a:r>
              <a:rPr sz="1650" i="1" spc="-110" dirty="0">
                <a:latin typeface="Times New Roman"/>
                <a:cs typeface="Times New Roman"/>
              </a:rPr>
              <a:t>R</a:t>
            </a:r>
            <a:r>
              <a:rPr sz="1650" i="1" spc="270" dirty="0">
                <a:latin typeface="Times New Roman"/>
                <a:cs typeface="Times New Roman"/>
              </a:rPr>
              <a:t> </a:t>
            </a:r>
            <a:r>
              <a:rPr sz="2750" spc="-365" dirty="0">
                <a:latin typeface="Symbol"/>
                <a:cs typeface="Symbol"/>
              </a:rPr>
              <a:t></a:t>
            </a:r>
            <a:r>
              <a:rPr sz="1650" i="1" spc="-365" dirty="0">
                <a:latin typeface="Times New Roman"/>
                <a:cs typeface="Times New Roman"/>
              </a:rPr>
              <a:t>M</a:t>
            </a:r>
            <a:r>
              <a:rPr sz="1650" i="1" spc="45" dirty="0">
                <a:latin typeface="Times New Roman"/>
                <a:cs typeface="Times New Roman"/>
              </a:rPr>
              <a:t>  </a:t>
            </a:r>
            <a:r>
              <a:rPr sz="2750" spc="-420" dirty="0">
                <a:latin typeface="Symbol"/>
                <a:cs typeface="Symbol"/>
              </a:rPr>
              <a:t></a:t>
            </a:r>
            <a:endParaRPr sz="2750">
              <a:latin typeface="Symbol"/>
              <a:cs typeface="Symbol"/>
            </a:endParaRPr>
          </a:p>
        </p:txBody>
      </p:sp>
      <p:sp>
        <p:nvSpPr>
          <p:cNvPr id="13" name="object 13"/>
          <p:cNvSpPr txBox="1"/>
          <p:nvPr/>
        </p:nvSpPr>
        <p:spPr>
          <a:xfrm>
            <a:off x="1765870" y="2087479"/>
            <a:ext cx="1355090" cy="280035"/>
          </a:xfrm>
          <a:prstGeom prst="rect">
            <a:avLst/>
          </a:prstGeom>
        </p:spPr>
        <p:txBody>
          <a:bodyPr vert="horz" wrap="square" lIns="0" tIns="14604" rIns="0" bIns="0" rtlCol="0">
            <a:spAutoFit/>
          </a:bodyPr>
          <a:lstStyle/>
          <a:p>
            <a:pPr marL="25400">
              <a:lnSpc>
                <a:spcPct val="100000"/>
              </a:lnSpc>
              <a:spcBef>
                <a:spcPts val="114"/>
              </a:spcBef>
            </a:pPr>
            <a:r>
              <a:rPr sz="1650" i="1" dirty="0">
                <a:latin typeface="Times New Roman"/>
                <a:cs typeface="Times New Roman"/>
              </a:rPr>
              <a:t>R</a:t>
            </a:r>
            <a:r>
              <a:rPr sz="1425" baseline="43859" dirty="0">
                <a:latin typeface="Symbol"/>
                <a:cs typeface="Symbol"/>
              </a:rPr>
              <a:t></a:t>
            </a:r>
            <a:r>
              <a:rPr sz="1425" spc="337" baseline="43859" dirty="0">
                <a:latin typeface="Times New Roman"/>
                <a:cs typeface="Times New Roman"/>
              </a:rPr>
              <a:t> </a:t>
            </a:r>
            <a:r>
              <a:rPr sz="1650" dirty="0">
                <a:latin typeface="Symbol"/>
                <a:cs typeface="Symbol"/>
              </a:rPr>
              <a:t></a:t>
            </a:r>
            <a:r>
              <a:rPr sz="1650" spc="-60" dirty="0">
                <a:latin typeface="Times New Roman"/>
                <a:cs typeface="Times New Roman"/>
              </a:rPr>
              <a:t> </a:t>
            </a:r>
            <a:r>
              <a:rPr sz="1650" i="1" dirty="0">
                <a:latin typeface="Times New Roman"/>
                <a:cs typeface="Times New Roman"/>
              </a:rPr>
              <a:t>M</a:t>
            </a:r>
            <a:r>
              <a:rPr sz="1650" i="1" spc="65" dirty="0">
                <a:latin typeface="Times New Roman"/>
                <a:cs typeface="Times New Roman"/>
              </a:rPr>
              <a:t> </a:t>
            </a:r>
            <a:r>
              <a:rPr sz="1650" dirty="0">
                <a:latin typeface="Symbol"/>
                <a:cs typeface="Symbol"/>
              </a:rPr>
              <a:t></a:t>
            </a:r>
            <a:r>
              <a:rPr sz="1650" spc="-140" dirty="0">
                <a:latin typeface="Times New Roman"/>
                <a:cs typeface="Times New Roman"/>
              </a:rPr>
              <a:t> </a:t>
            </a:r>
            <a:r>
              <a:rPr sz="1650" i="1" dirty="0">
                <a:latin typeface="Times New Roman"/>
                <a:cs typeface="Times New Roman"/>
              </a:rPr>
              <a:t>RM</a:t>
            </a:r>
            <a:r>
              <a:rPr sz="1650" i="1" spc="-40" dirty="0">
                <a:latin typeface="Times New Roman"/>
                <a:cs typeface="Times New Roman"/>
              </a:rPr>
              <a:t> </a:t>
            </a:r>
            <a:r>
              <a:rPr sz="1425" spc="-75" baseline="43859" dirty="0">
                <a:latin typeface="Symbol"/>
                <a:cs typeface="Symbol"/>
              </a:rPr>
              <a:t></a:t>
            </a:r>
            <a:endParaRPr sz="1425" baseline="43859">
              <a:latin typeface="Symbol"/>
              <a:cs typeface="Symbol"/>
            </a:endParaRPr>
          </a:p>
        </p:txBody>
      </p:sp>
      <p:sp>
        <p:nvSpPr>
          <p:cNvPr id="14" name="object 14"/>
          <p:cNvSpPr/>
          <p:nvPr/>
        </p:nvSpPr>
        <p:spPr>
          <a:xfrm>
            <a:off x="1747773" y="1671573"/>
            <a:ext cx="1403350" cy="1085850"/>
          </a:xfrm>
          <a:custGeom>
            <a:avLst/>
            <a:gdLst/>
            <a:ahLst/>
            <a:cxnLst/>
            <a:rect l="l" t="t" r="r" b="b"/>
            <a:pathLst>
              <a:path w="1403350" h="1085850">
                <a:moveTo>
                  <a:pt x="0" y="1085850"/>
                </a:moveTo>
                <a:lnTo>
                  <a:pt x="1403350" y="1085850"/>
                </a:lnTo>
                <a:lnTo>
                  <a:pt x="1403350" y="0"/>
                </a:lnTo>
                <a:lnTo>
                  <a:pt x="0" y="0"/>
                </a:lnTo>
                <a:lnTo>
                  <a:pt x="0" y="1085850"/>
                </a:lnTo>
                <a:close/>
              </a:path>
            </a:pathLst>
          </a:custGeom>
          <a:ln w="9525">
            <a:solidFill>
              <a:srgbClr val="000000"/>
            </a:solidFill>
          </a:ln>
        </p:spPr>
        <p:txBody>
          <a:bodyPr wrap="square" lIns="0" tIns="0" rIns="0" bIns="0" rtlCol="0"/>
          <a:lstStyle/>
          <a:p>
            <a:endParaRPr/>
          </a:p>
        </p:txBody>
      </p:sp>
      <p:sp>
        <p:nvSpPr>
          <p:cNvPr id="15" name="object 15"/>
          <p:cNvSpPr txBox="1"/>
          <p:nvPr/>
        </p:nvSpPr>
        <p:spPr>
          <a:xfrm>
            <a:off x="3720622" y="2873455"/>
            <a:ext cx="494030" cy="173990"/>
          </a:xfrm>
          <a:prstGeom prst="rect">
            <a:avLst/>
          </a:prstGeom>
        </p:spPr>
        <p:txBody>
          <a:bodyPr vert="horz" wrap="square" lIns="0" tIns="15240" rIns="0" bIns="0" rtlCol="0">
            <a:spAutoFit/>
          </a:bodyPr>
          <a:lstStyle/>
          <a:p>
            <a:pPr>
              <a:lnSpc>
                <a:spcPct val="100000"/>
              </a:lnSpc>
              <a:spcBef>
                <a:spcPts val="120"/>
              </a:spcBef>
              <a:tabLst>
                <a:tab pos="419100" algn="l"/>
              </a:tabLst>
            </a:pPr>
            <a:r>
              <a:rPr sz="950" i="1" spc="-50" dirty="0">
                <a:latin typeface="Times New Roman"/>
                <a:cs typeface="Times New Roman"/>
              </a:rPr>
              <a:t>p</a:t>
            </a:r>
            <a:r>
              <a:rPr sz="950" i="1" dirty="0">
                <a:latin typeface="Times New Roman"/>
                <a:cs typeface="Times New Roman"/>
              </a:rPr>
              <a:t>	</a:t>
            </a:r>
            <a:r>
              <a:rPr sz="950" i="1" spc="-50" dirty="0">
                <a:latin typeface="Times New Roman"/>
                <a:cs typeface="Times New Roman"/>
              </a:rPr>
              <a:t>p</a:t>
            </a:r>
            <a:endParaRPr sz="950">
              <a:latin typeface="Times New Roman"/>
              <a:cs typeface="Times New Roman"/>
            </a:endParaRPr>
          </a:p>
        </p:txBody>
      </p:sp>
      <p:sp>
        <p:nvSpPr>
          <p:cNvPr id="16" name="object 16"/>
          <p:cNvSpPr txBox="1"/>
          <p:nvPr/>
        </p:nvSpPr>
        <p:spPr>
          <a:xfrm>
            <a:off x="3957218" y="2522989"/>
            <a:ext cx="67945" cy="173990"/>
          </a:xfrm>
          <a:prstGeom prst="rect">
            <a:avLst/>
          </a:prstGeom>
        </p:spPr>
        <p:txBody>
          <a:bodyPr vert="horz" wrap="square" lIns="0" tIns="15240" rIns="0" bIns="0" rtlCol="0">
            <a:spAutoFit/>
          </a:bodyPr>
          <a:lstStyle/>
          <a:p>
            <a:pPr>
              <a:lnSpc>
                <a:spcPct val="100000"/>
              </a:lnSpc>
              <a:spcBef>
                <a:spcPts val="120"/>
              </a:spcBef>
            </a:pPr>
            <a:r>
              <a:rPr sz="950" i="1" spc="10" dirty="0">
                <a:latin typeface="Times New Roman"/>
                <a:cs typeface="Times New Roman"/>
              </a:rPr>
              <a:t>x</a:t>
            </a:r>
            <a:endParaRPr sz="950">
              <a:latin typeface="Times New Roman"/>
              <a:cs typeface="Times New Roman"/>
            </a:endParaRPr>
          </a:p>
        </p:txBody>
      </p:sp>
      <p:sp>
        <p:nvSpPr>
          <p:cNvPr id="17" name="object 17"/>
          <p:cNvSpPr txBox="1"/>
          <p:nvPr/>
        </p:nvSpPr>
        <p:spPr>
          <a:xfrm>
            <a:off x="4506847" y="1814400"/>
            <a:ext cx="168910" cy="173990"/>
          </a:xfrm>
          <a:prstGeom prst="rect">
            <a:avLst/>
          </a:prstGeom>
        </p:spPr>
        <p:txBody>
          <a:bodyPr vert="horz" wrap="square" lIns="0" tIns="15240" rIns="0" bIns="0" rtlCol="0">
            <a:spAutoFit/>
          </a:bodyPr>
          <a:lstStyle/>
          <a:p>
            <a:pPr>
              <a:lnSpc>
                <a:spcPct val="100000"/>
              </a:lnSpc>
              <a:spcBef>
                <a:spcPts val="120"/>
              </a:spcBef>
            </a:pPr>
            <a:r>
              <a:rPr sz="950" i="1" spc="30" dirty="0">
                <a:latin typeface="Times New Roman"/>
                <a:cs typeface="Times New Roman"/>
              </a:rPr>
              <a:t>Kp</a:t>
            </a:r>
            <a:endParaRPr sz="950">
              <a:latin typeface="Times New Roman"/>
              <a:cs typeface="Times New Roman"/>
            </a:endParaRPr>
          </a:p>
        </p:txBody>
      </p:sp>
      <p:sp>
        <p:nvSpPr>
          <p:cNvPr id="18" name="object 18"/>
          <p:cNvSpPr txBox="1"/>
          <p:nvPr/>
        </p:nvSpPr>
        <p:spPr>
          <a:xfrm>
            <a:off x="4497026" y="2725518"/>
            <a:ext cx="69850" cy="173990"/>
          </a:xfrm>
          <a:prstGeom prst="rect">
            <a:avLst/>
          </a:prstGeom>
        </p:spPr>
        <p:txBody>
          <a:bodyPr vert="horz" wrap="square" lIns="0" tIns="15240" rIns="0" bIns="0" rtlCol="0">
            <a:spAutoFit/>
          </a:bodyPr>
          <a:lstStyle/>
          <a:p>
            <a:pPr>
              <a:lnSpc>
                <a:spcPct val="100000"/>
              </a:lnSpc>
              <a:spcBef>
                <a:spcPts val="120"/>
              </a:spcBef>
            </a:pPr>
            <a:r>
              <a:rPr sz="950" spc="10" dirty="0">
                <a:latin typeface="Symbol"/>
                <a:cs typeface="Symbol"/>
              </a:rPr>
              <a:t></a:t>
            </a:r>
            <a:endParaRPr sz="950">
              <a:latin typeface="Symbol"/>
              <a:cs typeface="Symbol"/>
            </a:endParaRPr>
          </a:p>
        </p:txBody>
      </p:sp>
      <p:sp>
        <p:nvSpPr>
          <p:cNvPr id="19" name="object 19"/>
          <p:cNvSpPr txBox="1"/>
          <p:nvPr/>
        </p:nvSpPr>
        <p:spPr>
          <a:xfrm>
            <a:off x="3610012" y="2592011"/>
            <a:ext cx="1446530" cy="448309"/>
          </a:xfrm>
          <a:prstGeom prst="rect">
            <a:avLst/>
          </a:prstGeom>
        </p:spPr>
        <p:txBody>
          <a:bodyPr vert="horz" wrap="square" lIns="0" tIns="15240" rIns="0" bIns="0" rtlCol="0">
            <a:spAutoFit/>
          </a:bodyPr>
          <a:lstStyle/>
          <a:p>
            <a:pPr>
              <a:lnSpc>
                <a:spcPct val="100000"/>
              </a:lnSpc>
              <a:spcBef>
                <a:spcPts val="120"/>
              </a:spcBef>
              <a:tabLst>
                <a:tab pos="246379" algn="l"/>
              </a:tabLst>
            </a:pPr>
            <a:r>
              <a:rPr sz="1650" i="1" spc="-50" dirty="0">
                <a:latin typeface="Times New Roman"/>
                <a:cs typeface="Times New Roman"/>
              </a:rPr>
              <a:t>v</a:t>
            </a:r>
            <a:r>
              <a:rPr sz="1650" i="1" dirty="0">
                <a:latin typeface="Times New Roman"/>
                <a:cs typeface="Times New Roman"/>
              </a:rPr>
              <a:t>	</a:t>
            </a:r>
            <a:r>
              <a:rPr sz="1650" dirty="0">
                <a:latin typeface="Symbol"/>
                <a:cs typeface="Symbol"/>
              </a:rPr>
              <a:t></a:t>
            </a:r>
            <a:r>
              <a:rPr sz="1650" spc="-70" dirty="0">
                <a:latin typeface="Times New Roman"/>
                <a:cs typeface="Times New Roman"/>
              </a:rPr>
              <a:t> </a:t>
            </a:r>
            <a:r>
              <a:rPr sz="1650" i="1" dirty="0">
                <a:latin typeface="Times New Roman"/>
                <a:cs typeface="Times New Roman"/>
              </a:rPr>
              <a:t>k</a:t>
            </a:r>
            <a:r>
              <a:rPr sz="1650" i="1" spc="365" dirty="0">
                <a:latin typeface="Times New Roman"/>
                <a:cs typeface="Times New Roman"/>
              </a:rPr>
              <a:t> </a:t>
            </a:r>
            <a:r>
              <a:rPr sz="2750" spc="-80" dirty="0">
                <a:latin typeface="Symbol"/>
                <a:cs typeface="Symbol"/>
              </a:rPr>
              <a:t></a:t>
            </a:r>
            <a:r>
              <a:rPr sz="1650" i="1" spc="-80" dirty="0">
                <a:latin typeface="Times New Roman"/>
                <a:cs typeface="Times New Roman"/>
              </a:rPr>
              <a:t>M</a:t>
            </a:r>
            <a:r>
              <a:rPr sz="1650" i="1" spc="465" dirty="0">
                <a:latin typeface="Times New Roman"/>
                <a:cs typeface="Times New Roman"/>
              </a:rPr>
              <a:t> </a:t>
            </a:r>
            <a:r>
              <a:rPr sz="2750" spc="-370" dirty="0">
                <a:latin typeface="Symbol"/>
                <a:cs typeface="Symbol"/>
              </a:rPr>
              <a:t></a:t>
            </a:r>
            <a:r>
              <a:rPr sz="1650" i="1" spc="-370" dirty="0">
                <a:latin typeface="Times New Roman"/>
                <a:cs typeface="Times New Roman"/>
              </a:rPr>
              <a:t>M</a:t>
            </a:r>
            <a:r>
              <a:rPr sz="1650" i="1" spc="470" dirty="0">
                <a:latin typeface="Times New Roman"/>
                <a:cs typeface="Times New Roman"/>
              </a:rPr>
              <a:t> </a:t>
            </a:r>
            <a:r>
              <a:rPr sz="2750" spc="-420" dirty="0">
                <a:latin typeface="Symbol"/>
                <a:cs typeface="Symbol"/>
              </a:rPr>
              <a:t></a:t>
            </a:r>
            <a:endParaRPr sz="2750">
              <a:latin typeface="Symbol"/>
              <a:cs typeface="Symbol"/>
            </a:endParaRPr>
          </a:p>
        </p:txBody>
      </p:sp>
      <p:sp>
        <p:nvSpPr>
          <p:cNvPr id="20" name="object 20"/>
          <p:cNvSpPr txBox="1"/>
          <p:nvPr/>
        </p:nvSpPr>
        <p:spPr>
          <a:xfrm>
            <a:off x="3594863" y="2381430"/>
            <a:ext cx="1562735" cy="280670"/>
          </a:xfrm>
          <a:prstGeom prst="rect">
            <a:avLst/>
          </a:prstGeom>
        </p:spPr>
        <p:txBody>
          <a:bodyPr vert="horz" wrap="square" lIns="0" tIns="15240" rIns="0" bIns="0" rtlCol="0">
            <a:spAutoFit/>
          </a:bodyPr>
          <a:lstStyle/>
          <a:p>
            <a:pPr marL="25400">
              <a:lnSpc>
                <a:spcPct val="100000"/>
              </a:lnSpc>
              <a:spcBef>
                <a:spcPts val="120"/>
              </a:spcBef>
            </a:pPr>
            <a:r>
              <a:rPr sz="1650" i="1" dirty="0">
                <a:latin typeface="Times New Roman"/>
                <a:cs typeface="Times New Roman"/>
              </a:rPr>
              <a:t>RM</a:t>
            </a:r>
            <a:r>
              <a:rPr sz="1650" i="1" spc="-65" dirty="0">
                <a:latin typeface="Times New Roman"/>
                <a:cs typeface="Times New Roman"/>
              </a:rPr>
              <a:t> </a:t>
            </a:r>
            <a:r>
              <a:rPr sz="1425" baseline="43859" dirty="0">
                <a:latin typeface="Symbol"/>
                <a:cs typeface="Symbol"/>
              </a:rPr>
              <a:t></a:t>
            </a:r>
            <a:r>
              <a:rPr sz="1425" spc="300" baseline="43859" dirty="0">
                <a:latin typeface="Times New Roman"/>
                <a:cs typeface="Times New Roman"/>
              </a:rPr>
              <a:t> </a:t>
            </a:r>
            <a:r>
              <a:rPr sz="1650" dirty="0">
                <a:latin typeface="Symbol"/>
                <a:cs typeface="Symbol"/>
              </a:rPr>
              <a:t></a:t>
            </a:r>
            <a:r>
              <a:rPr sz="1650" spc="-80" dirty="0">
                <a:latin typeface="Times New Roman"/>
                <a:cs typeface="Times New Roman"/>
              </a:rPr>
              <a:t> </a:t>
            </a:r>
            <a:r>
              <a:rPr sz="1650" i="1" dirty="0">
                <a:latin typeface="Times New Roman"/>
                <a:cs typeface="Times New Roman"/>
              </a:rPr>
              <a:t>M</a:t>
            </a:r>
            <a:r>
              <a:rPr sz="1650" i="1" spc="45" dirty="0">
                <a:latin typeface="Times New Roman"/>
                <a:cs typeface="Times New Roman"/>
              </a:rPr>
              <a:t> </a:t>
            </a:r>
            <a:r>
              <a:rPr sz="1650" dirty="0">
                <a:latin typeface="Symbol"/>
                <a:cs typeface="Symbol"/>
              </a:rPr>
              <a:t></a:t>
            </a:r>
            <a:r>
              <a:rPr sz="1650" spc="-160" dirty="0">
                <a:latin typeface="Times New Roman"/>
                <a:cs typeface="Times New Roman"/>
              </a:rPr>
              <a:t> </a:t>
            </a:r>
            <a:r>
              <a:rPr sz="1650" i="1" dirty="0">
                <a:latin typeface="Times New Roman"/>
                <a:cs typeface="Times New Roman"/>
              </a:rPr>
              <a:t>RM</a:t>
            </a:r>
            <a:r>
              <a:rPr sz="1650" i="1" spc="-60" dirty="0">
                <a:latin typeface="Times New Roman"/>
                <a:cs typeface="Times New Roman"/>
              </a:rPr>
              <a:t> </a:t>
            </a:r>
            <a:r>
              <a:rPr sz="1425" spc="-75" baseline="43859" dirty="0">
                <a:latin typeface="Symbol"/>
                <a:cs typeface="Symbol"/>
              </a:rPr>
              <a:t></a:t>
            </a:r>
            <a:endParaRPr sz="1425" baseline="43859">
              <a:latin typeface="Symbol"/>
              <a:cs typeface="Symbol"/>
            </a:endParaRPr>
          </a:p>
        </p:txBody>
      </p:sp>
      <p:sp>
        <p:nvSpPr>
          <p:cNvPr id="21" name="object 21"/>
          <p:cNvSpPr txBox="1"/>
          <p:nvPr/>
        </p:nvSpPr>
        <p:spPr>
          <a:xfrm>
            <a:off x="3594863" y="1474997"/>
            <a:ext cx="1738630" cy="966469"/>
          </a:xfrm>
          <a:prstGeom prst="rect">
            <a:avLst/>
          </a:prstGeom>
        </p:spPr>
        <p:txBody>
          <a:bodyPr vert="horz" wrap="square" lIns="0" tIns="15240" rIns="0" bIns="0" rtlCol="0">
            <a:spAutoFit/>
          </a:bodyPr>
          <a:lstStyle/>
          <a:p>
            <a:pPr marL="44450">
              <a:lnSpc>
                <a:spcPct val="100000"/>
              </a:lnSpc>
              <a:spcBef>
                <a:spcPts val="120"/>
              </a:spcBef>
            </a:pPr>
            <a:r>
              <a:rPr sz="1650" i="1" spc="-10" dirty="0">
                <a:latin typeface="Times New Roman"/>
                <a:cs typeface="Times New Roman"/>
              </a:rPr>
              <a:t>propagazione</a:t>
            </a:r>
            <a:endParaRPr sz="1650">
              <a:latin typeface="Times New Roman"/>
              <a:cs typeface="Times New Roman"/>
            </a:endParaRPr>
          </a:p>
          <a:p>
            <a:pPr marL="25400">
              <a:lnSpc>
                <a:spcPct val="100000"/>
              </a:lnSpc>
              <a:spcBef>
                <a:spcPts val="1590"/>
              </a:spcBef>
            </a:pPr>
            <a:r>
              <a:rPr sz="1650" i="1" dirty="0">
                <a:latin typeface="Times New Roman"/>
                <a:cs typeface="Times New Roman"/>
              </a:rPr>
              <a:t>RM</a:t>
            </a:r>
            <a:r>
              <a:rPr sz="1650" i="1" spc="-60" dirty="0">
                <a:latin typeface="Times New Roman"/>
                <a:cs typeface="Times New Roman"/>
              </a:rPr>
              <a:t> </a:t>
            </a:r>
            <a:r>
              <a:rPr sz="1425" baseline="43859" dirty="0">
                <a:latin typeface="Symbol"/>
                <a:cs typeface="Symbol"/>
              </a:rPr>
              <a:t></a:t>
            </a:r>
            <a:r>
              <a:rPr sz="1425" spc="300" baseline="43859" dirty="0">
                <a:latin typeface="Times New Roman"/>
                <a:cs typeface="Times New Roman"/>
              </a:rPr>
              <a:t> </a:t>
            </a:r>
            <a:r>
              <a:rPr sz="1650" dirty="0">
                <a:latin typeface="Symbol"/>
                <a:cs typeface="Symbol"/>
              </a:rPr>
              <a:t></a:t>
            </a:r>
            <a:r>
              <a:rPr sz="1650" spc="-80" dirty="0">
                <a:latin typeface="Times New Roman"/>
                <a:cs typeface="Times New Roman"/>
              </a:rPr>
              <a:t> </a:t>
            </a:r>
            <a:r>
              <a:rPr sz="1650" i="1" dirty="0">
                <a:latin typeface="Times New Roman"/>
                <a:cs typeface="Times New Roman"/>
              </a:rPr>
              <a:t>M</a:t>
            </a:r>
            <a:r>
              <a:rPr sz="1650" i="1" spc="50" dirty="0">
                <a:latin typeface="Times New Roman"/>
                <a:cs typeface="Times New Roman"/>
              </a:rPr>
              <a:t> </a:t>
            </a:r>
            <a:r>
              <a:rPr sz="1650" dirty="0">
                <a:latin typeface="Symbol"/>
                <a:cs typeface="Symbol"/>
              </a:rPr>
              <a:t></a:t>
            </a:r>
            <a:r>
              <a:rPr sz="1650" spc="-160" dirty="0">
                <a:latin typeface="Times New Roman"/>
                <a:cs typeface="Times New Roman"/>
              </a:rPr>
              <a:t> </a:t>
            </a:r>
            <a:r>
              <a:rPr sz="1650" i="1" dirty="0">
                <a:latin typeface="Times New Roman"/>
                <a:cs typeface="Times New Roman"/>
              </a:rPr>
              <a:t>RMM</a:t>
            </a:r>
            <a:r>
              <a:rPr sz="1650" i="1" spc="-70" dirty="0">
                <a:latin typeface="Times New Roman"/>
                <a:cs typeface="Times New Roman"/>
              </a:rPr>
              <a:t> </a:t>
            </a:r>
            <a:r>
              <a:rPr sz="1425" spc="-89" baseline="43859" dirty="0">
                <a:latin typeface="Symbol"/>
                <a:cs typeface="Symbol"/>
              </a:rPr>
              <a:t></a:t>
            </a:r>
            <a:endParaRPr sz="1425" baseline="43859">
              <a:latin typeface="Symbol"/>
              <a:cs typeface="Symbol"/>
            </a:endParaRPr>
          </a:p>
          <a:p>
            <a:pPr marL="241300" algn="ctr">
              <a:lnSpc>
                <a:spcPct val="100000"/>
              </a:lnSpc>
              <a:spcBef>
                <a:spcPts val="690"/>
              </a:spcBef>
            </a:pPr>
            <a:r>
              <a:rPr sz="950" i="1" spc="30" dirty="0">
                <a:latin typeface="Times New Roman"/>
                <a:cs typeface="Times New Roman"/>
              </a:rPr>
              <a:t>Kp</a:t>
            </a:r>
            <a:endParaRPr sz="950">
              <a:latin typeface="Times New Roman"/>
              <a:cs typeface="Times New Roman"/>
            </a:endParaRPr>
          </a:p>
        </p:txBody>
      </p:sp>
      <p:sp>
        <p:nvSpPr>
          <p:cNvPr id="22" name="object 22"/>
          <p:cNvSpPr txBox="1"/>
          <p:nvPr/>
        </p:nvSpPr>
        <p:spPr>
          <a:xfrm>
            <a:off x="5053901" y="2522989"/>
            <a:ext cx="201930" cy="173990"/>
          </a:xfrm>
          <a:prstGeom prst="rect">
            <a:avLst/>
          </a:prstGeom>
        </p:spPr>
        <p:txBody>
          <a:bodyPr vert="horz" wrap="square" lIns="0" tIns="15240" rIns="0" bIns="0" rtlCol="0">
            <a:spAutoFit/>
          </a:bodyPr>
          <a:lstStyle/>
          <a:p>
            <a:pPr>
              <a:lnSpc>
                <a:spcPct val="100000"/>
              </a:lnSpc>
              <a:spcBef>
                <a:spcPts val="120"/>
              </a:spcBef>
            </a:pPr>
            <a:r>
              <a:rPr sz="950" i="1" spc="-25" dirty="0">
                <a:latin typeface="Times New Roman"/>
                <a:cs typeface="Times New Roman"/>
              </a:rPr>
              <a:t>x</a:t>
            </a:r>
            <a:r>
              <a:rPr sz="950" spc="-25" dirty="0">
                <a:latin typeface="Symbol"/>
                <a:cs typeface="Symbol"/>
              </a:rPr>
              <a:t></a:t>
            </a:r>
            <a:r>
              <a:rPr sz="950" spc="-25" dirty="0">
                <a:latin typeface="Times New Roman"/>
                <a:cs typeface="Times New Roman"/>
              </a:rPr>
              <a:t>1</a:t>
            </a:r>
            <a:endParaRPr sz="950">
              <a:latin typeface="Times New Roman"/>
              <a:cs typeface="Times New Roman"/>
            </a:endParaRPr>
          </a:p>
        </p:txBody>
      </p:sp>
      <p:sp>
        <p:nvSpPr>
          <p:cNvPr id="23" name="object 23"/>
          <p:cNvSpPr/>
          <p:nvPr/>
        </p:nvSpPr>
        <p:spPr>
          <a:xfrm>
            <a:off x="3576573" y="1519174"/>
            <a:ext cx="1778000" cy="1565275"/>
          </a:xfrm>
          <a:custGeom>
            <a:avLst/>
            <a:gdLst/>
            <a:ahLst/>
            <a:cxnLst/>
            <a:rect l="l" t="t" r="r" b="b"/>
            <a:pathLst>
              <a:path w="1778000" h="1565275">
                <a:moveTo>
                  <a:pt x="0" y="1565275"/>
                </a:moveTo>
                <a:lnTo>
                  <a:pt x="1778000" y="1565275"/>
                </a:lnTo>
                <a:lnTo>
                  <a:pt x="1778000" y="0"/>
                </a:lnTo>
                <a:lnTo>
                  <a:pt x="0" y="0"/>
                </a:lnTo>
                <a:lnTo>
                  <a:pt x="0" y="1565275"/>
                </a:lnTo>
                <a:close/>
              </a:path>
            </a:pathLst>
          </a:custGeom>
          <a:ln w="9525">
            <a:solidFill>
              <a:srgbClr val="000000"/>
            </a:solidFill>
          </a:ln>
        </p:spPr>
        <p:txBody>
          <a:bodyPr wrap="square" lIns="0" tIns="0" rIns="0" bIns="0" rtlCol="0"/>
          <a:lstStyle/>
          <a:p>
            <a:endParaRPr/>
          </a:p>
        </p:txBody>
      </p:sp>
      <p:sp>
        <p:nvSpPr>
          <p:cNvPr id="24" name="object 24"/>
          <p:cNvSpPr txBox="1"/>
          <p:nvPr/>
        </p:nvSpPr>
        <p:spPr>
          <a:xfrm>
            <a:off x="7016815" y="2801809"/>
            <a:ext cx="74930" cy="173990"/>
          </a:xfrm>
          <a:prstGeom prst="rect">
            <a:avLst/>
          </a:prstGeom>
        </p:spPr>
        <p:txBody>
          <a:bodyPr vert="horz" wrap="square" lIns="0" tIns="15240" rIns="0" bIns="0" rtlCol="0">
            <a:spAutoFit/>
          </a:bodyPr>
          <a:lstStyle/>
          <a:p>
            <a:pPr>
              <a:lnSpc>
                <a:spcPct val="100000"/>
              </a:lnSpc>
              <a:spcBef>
                <a:spcPts val="120"/>
              </a:spcBef>
            </a:pPr>
            <a:r>
              <a:rPr sz="950" spc="10" dirty="0">
                <a:latin typeface="Times New Roman"/>
                <a:cs typeface="Times New Roman"/>
              </a:rPr>
              <a:t>2</a:t>
            </a:r>
            <a:endParaRPr sz="950">
              <a:latin typeface="Times New Roman"/>
              <a:cs typeface="Times New Roman"/>
            </a:endParaRPr>
          </a:p>
        </p:txBody>
      </p:sp>
      <p:sp>
        <p:nvSpPr>
          <p:cNvPr id="25" name="object 25"/>
          <p:cNvSpPr txBox="1"/>
          <p:nvPr/>
        </p:nvSpPr>
        <p:spPr>
          <a:xfrm>
            <a:off x="6884421" y="2844442"/>
            <a:ext cx="69850" cy="173990"/>
          </a:xfrm>
          <a:prstGeom prst="rect">
            <a:avLst/>
          </a:prstGeom>
        </p:spPr>
        <p:txBody>
          <a:bodyPr vert="horz" wrap="square" lIns="0" tIns="15240" rIns="0" bIns="0" rtlCol="0">
            <a:spAutoFit/>
          </a:bodyPr>
          <a:lstStyle/>
          <a:p>
            <a:pPr>
              <a:lnSpc>
                <a:spcPct val="100000"/>
              </a:lnSpc>
              <a:spcBef>
                <a:spcPts val="120"/>
              </a:spcBef>
            </a:pPr>
            <a:r>
              <a:rPr sz="950" spc="10" dirty="0">
                <a:latin typeface="Symbol"/>
                <a:cs typeface="Symbol"/>
              </a:rPr>
              <a:t></a:t>
            </a:r>
            <a:endParaRPr sz="950">
              <a:latin typeface="Symbol"/>
              <a:cs typeface="Symbol"/>
            </a:endParaRPr>
          </a:p>
        </p:txBody>
      </p:sp>
      <p:sp>
        <p:nvSpPr>
          <p:cNvPr id="26" name="object 26"/>
          <p:cNvSpPr txBox="1"/>
          <p:nvPr/>
        </p:nvSpPr>
        <p:spPr>
          <a:xfrm>
            <a:off x="5972303" y="2711376"/>
            <a:ext cx="1064895" cy="447675"/>
          </a:xfrm>
          <a:prstGeom prst="rect">
            <a:avLst/>
          </a:prstGeom>
        </p:spPr>
        <p:txBody>
          <a:bodyPr vert="horz" wrap="square" lIns="0" tIns="15240" rIns="0" bIns="0" rtlCol="0">
            <a:spAutoFit/>
          </a:bodyPr>
          <a:lstStyle/>
          <a:p>
            <a:pPr>
              <a:lnSpc>
                <a:spcPct val="100000"/>
              </a:lnSpc>
              <a:spcBef>
                <a:spcPts val="120"/>
              </a:spcBef>
            </a:pPr>
            <a:r>
              <a:rPr sz="1650" i="1" dirty="0">
                <a:latin typeface="Times New Roman"/>
                <a:cs typeface="Times New Roman"/>
              </a:rPr>
              <a:t>v</a:t>
            </a:r>
            <a:r>
              <a:rPr sz="1650" i="1" spc="365" dirty="0">
                <a:latin typeface="Times New Roman"/>
                <a:cs typeface="Times New Roman"/>
              </a:rPr>
              <a:t> </a:t>
            </a:r>
            <a:r>
              <a:rPr sz="1650" dirty="0">
                <a:latin typeface="Symbol"/>
                <a:cs typeface="Symbol"/>
              </a:rPr>
              <a:t></a:t>
            </a:r>
            <a:r>
              <a:rPr sz="1650" spc="-70" dirty="0">
                <a:latin typeface="Times New Roman"/>
                <a:cs typeface="Times New Roman"/>
              </a:rPr>
              <a:t> </a:t>
            </a:r>
            <a:r>
              <a:rPr sz="1650" dirty="0">
                <a:latin typeface="Times New Roman"/>
                <a:cs typeface="Times New Roman"/>
              </a:rPr>
              <a:t>2</a:t>
            </a:r>
            <a:r>
              <a:rPr sz="1650" i="1" dirty="0">
                <a:latin typeface="Times New Roman"/>
                <a:cs typeface="Times New Roman"/>
              </a:rPr>
              <a:t>k</a:t>
            </a:r>
            <a:r>
              <a:rPr sz="1650" i="1" spc="65" dirty="0">
                <a:latin typeface="Times New Roman"/>
                <a:cs typeface="Times New Roman"/>
              </a:rPr>
              <a:t> </a:t>
            </a:r>
            <a:r>
              <a:rPr sz="2750" spc="-80" dirty="0">
                <a:latin typeface="Symbol"/>
                <a:cs typeface="Symbol"/>
              </a:rPr>
              <a:t></a:t>
            </a:r>
            <a:r>
              <a:rPr sz="1650" i="1" spc="-80" dirty="0">
                <a:latin typeface="Times New Roman"/>
                <a:cs typeface="Times New Roman"/>
              </a:rPr>
              <a:t>M</a:t>
            </a:r>
            <a:r>
              <a:rPr sz="1650" i="1" spc="450" dirty="0">
                <a:latin typeface="Times New Roman"/>
                <a:cs typeface="Times New Roman"/>
              </a:rPr>
              <a:t> </a:t>
            </a:r>
            <a:r>
              <a:rPr sz="2750" spc="-580" dirty="0">
                <a:latin typeface="Symbol"/>
                <a:cs typeface="Symbol"/>
              </a:rPr>
              <a:t></a:t>
            </a:r>
            <a:endParaRPr sz="2750">
              <a:latin typeface="Symbol"/>
              <a:cs typeface="Symbol"/>
            </a:endParaRPr>
          </a:p>
        </p:txBody>
      </p:sp>
      <p:sp>
        <p:nvSpPr>
          <p:cNvPr id="27" name="object 27"/>
          <p:cNvSpPr txBox="1"/>
          <p:nvPr/>
        </p:nvSpPr>
        <p:spPr>
          <a:xfrm>
            <a:off x="5944058" y="2433021"/>
            <a:ext cx="2497455" cy="280035"/>
          </a:xfrm>
          <a:prstGeom prst="rect">
            <a:avLst/>
          </a:prstGeom>
        </p:spPr>
        <p:txBody>
          <a:bodyPr vert="horz" wrap="square" lIns="0" tIns="14604" rIns="0" bIns="0" rtlCol="0">
            <a:spAutoFit/>
          </a:bodyPr>
          <a:lstStyle/>
          <a:p>
            <a:pPr marL="38100">
              <a:lnSpc>
                <a:spcPct val="100000"/>
              </a:lnSpc>
              <a:spcBef>
                <a:spcPts val="114"/>
              </a:spcBef>
              <a:tabLst>
                <a:tab pos="2000885" algn="l"/>
              </a:tabLst>
            </a:pPr>
            <a:r>
              <a:rPr sz="1650" i="1" dirty="0">
                <a:latin typeface="Times New Roman"/>
                <a:cs typeface="Times New Roman"/>
              </a:rPr>
              <a:t>RM</a:t>
            </a:r>
            <a:r>
              <a:rPr sz="1650" i="1" spc="-65" dirty="0">
                <a:latin typeface="Times New Roman"/>
                <a:cs typeface="Times New Roman"/>
              </a:rPr>
              <a:t> </a:t>
            </a:r>
            <a:r>
              <a:rPr sz="1425" baseline="43859" dirty="0">
                <a:latin typeface="Symbol"/>
                <a:cs typeface="Symbol"/>
              </a:rPr>
              <a:t></a:t>
            </a:r>
            <a:r>
              <a:rPr sz="1425" spc="300" baseline="43859" dirty="0">
                <a:latin typeface="Times New Roman"/>
                <a:cs typeface="Times New Roman"/>
              </a:rPr>
              <a:t> </a:t>
            </a:r>
            <a:r>
              <a:rPr sz="1650" dirty="0">
                <a:latin typeface="Symbol"/>
                <a:cs typeface="Symbol"/>
              </a:rPr>
              <a:t></a:t>
            </a:r>
            <a:r>
              <a:rPr sz="1650" spc="-60" dirty="0">
                <a:latin typeface="Times New Roman"/>
                <a:cs typeface="Times New Roman"/>
              </a:rPr>
              <a:t> </a:t>
            </a:r>
            <a:r>
              <a:rPr sz="1650" i="1" dirty="0">
                <a:latin typeface="Times New Roman"/>
                <a:cs typeface="Times New Roman"/>
              </a:rPr>
              <a:t>RM</a:t>
            </a:r>
            <a:r>
              <a:rPr sz="1650" i="1" spc="-65" dirty="0">
                <a:latin typeface="Times New Roman"/>
                <a:cs typeface="Times New Roman"/>
              </a:rPr>
              <a:t> </a:t>
            </a:r>
            <a:r>
              <a:rPr sz="1425" baseline="43859" dirty="0">
                <a:latin typeface="Symbol"/>
                <a:cs typeface="Symbol"/>
              </a:rPr>
              <a:t></a:t>
            </a:r>
            <a:r>
              <a:rPr sz="1425" spc="187" baseline="43859" dirty="0">
                <a:latin typeface="Times New Roman"/>
                <a:cs typeface="Times New Roman"/>
              </a:rPr>
              <a:t> </a:t>
            </a:r>
            <a:r>
              <a:rPr sz="1650" dirty="0">
                <a:latin typeface="Symbol"/>
                <a:cs typeface="Symbol"/>
              </a:rPr>
              <a:t></a:t>
            </a:r>
            <a:r>
              <a:rPr sz="1650" spc="-165" dirty="0">
                <a:latin typeface="Times New Roman"/>
                <a:cs typeface="Times New Roman"/>
              </a:rPr>
              <a:t> </a:t>
            </a:r>
            <a:r>
              <a:rPr sz="1650" i="1" spc="-25" dirty="0">
                <a:latin typeface="Times New Roman"/>
                <a:cs typeface="Times New Roman"/>
              </a:rPr>
              <a:t>RM</a:t>
            </a:r>
            <a:r>
              <a:rPr sz="1650" i="1" dirty="0">
                <a:latin typeface="Times New Roman"/>
                <a:cs typeface="Times New Roman"/>
              </a:rPr>
              <a:t>	</a:t>
            </a:r>
            <a:r>
              <a:rPr sz="1650" dirty="0">
                <a:latin typeface="Symbol"/>
                <a:cs typeface="Symbol"/>
              </a:rPr>
              <a:t></a:t>
            </a:r>
            <a:r>
              <a:rPr sz="1650" spc="-50" dirty="0">
                <a:latin typeface="Times New Roman"/>
                <a:cs typeface="Times New Roman"/>
              </a:rPr>
              <a:t> </a:t>
            </a:r>
            <a:r>
              <a:rPr sz="1650" i="1" spc="-25" dirty="0">
                <a:latin typeface="Times New Roman"/>
                <a:cs typeface="Times New Roman"/>
              </a:rPr>
              <a:t>RM</a:t>
            </a:r>
            <a:endParaRPr sz="1650">
              <a:latin typeface="Times New Roman"/>
              <a:cs typeface="Times New Roman"/>
            </a:endParaRPr>
          </a:p>
        </p:txBody>
      </p:sp>
      <p:sp>
        <p:nvSpPr>
          <p:cNvPr id="28" name="object 28"/>
          <p:cNvSpPr txBox="1"/>
          <p:nvPr/>
        </p:nvSpPr>
        <p:spPr>
          <a:xfrm>
            <a:off x="5944058" y="1944865"/>
            <a:ext cx="2086610" cy="280035"/>
          </a:xfrm>
          <a:prstGeom prst="rect">
            <a:avLst/>
          </a:prstGeom>
        </p:spPr>
        <p:txBody>
          <a:bodyPr vert="horz" wrap="square" lIns="0" tIns="14604" rIns="0" bIns="0" rtlCol="0">
            <a:spAutoFit/>
          </a:bodyPr>
          <a:lstStyle/>
          <a:p>
            <a:pPr marL="38100">
              <a:lnSpc>
                <a:spcPct val="100000"/>
              </a:lnSpc>
              <a:spcBef>
                <a:spcPts val="114"/>
              </a:spcBef>
              <a:tabLst>
                <a:tab pos="1918335" algn="l"/>
              </a:tabLst>
            </a:pPr>
            <a:r>
              <a:rPr sz="1650" i="1" dirty="0">
                <a:latin typeface="Times New Roman"/>
                <a:cs typeface="Times New Roman"/>
              </a:rPr>
              <a:t>RM</a:t>
            </a:r>
            <a:r>
              <a:rPr sz="1650" i="1" spc="-65" dirty="0">
                <a:latin typeface="Times New Roman"/>
                <a:cs typeface="Times New Roman"/>
              </a:rPr>
              <a:t> </a:t>
            </a:r>
            <a:r>
              <a:rPr sz="1425" baseline="43859" dirty="0">
                <a:latin typeface="Symbol"/>
                <a:cs typeface="Symbol"/>
              </a:rPr>
              <a:t></a:t>
            </a:r>
            <a:r>
              <a:rPr sz="1425" spc="300" baseline="43859" dirty="0">
                <a:latin typeface="Times New Roman"/>
                <a:cs typeface="Times New Roman"/>
              </a:rPr>
              <a:t> </a:t>
            </a:r>
            <a:r>
              <a:rPr sz="1650" dirty="0">
                <a:latin typeface="Symbol"/>
                <a:cs typeface="Symbol"/>
              </a:rPr>
              <a:t></a:t>
            </a:r>
            <a:r>
              <a:rPr sz="1650" spc="-60" dirty="0">
                <a:latin typeface="Times New Roman"/>
                <a:cs typeface="Times New Roman"/>
              </a:rPr>
              <a:t> </a:t>
            </a:r>
            <a:r>
              <a:rPr sz="1650" i="1" dirty="0">
                <a:latin typeface="Times New Roman"/>
                <a:cs typeface="Times New Roman"/>
              </a:rPr>
              <a:t>RM</a:t>
            </a:r>
            <a:r>
              <a:rPr sz="1650" i="1" spc="-65" dirty="0">
                <a:latin typeface="Times New Roman"/>
                <a:cs typeface="Times New Roman"/>
              </a:rPr>
              <a:t> </a:t>
            </a:r>
            <a:r>
              <a:rPr sz="1425" baseline="43859" dirty="0">
                <a:latin typeface="Symbol"/>
                <a:cs typeface="Symbol"/>
              </a:rPr>
              <a:t></a:t>
            </a:r>
            <a:r>
              <a:rPr sz="1425" spc="187" baseline="43859" dirty="0">
                <a:latin typeface="Times New Roman"/>
                <a:cs typeface="Times New Roman"/>
              </a:rPr>
              <a:t> </a:t>
            </a:r>
            <a:r>
              <a:rPr sz="1650" dirty="0">
                <a:latin typeface="Symbol"/>
                <a:cs typeface="Symbol"/>
              </a:rPr>
              <a:t></a:t>
            </a:r>
            <a:r>
              <a:rPr sz="1650" spc="-165" dirty="0">
                <a:latin typeface="Times New Roman"/>
                <a:cs typeface="Times New Roman"/>
              </a:rPr>
              <a:t> </a:t>
            </a:r>
            <a:r>
              <a:rPr sz="1650" i="1" spc="-25" dirty="0">
                <a:latin typeface="Times New Roman"/>
                <a:cs typeface="Times New Roman"/>
              </a:rPr>
              <a:t>RM</a:t>
            </a:r>
            <a:r>
              <a:rPr sz="1650" i="1" dirty="0">
                <a:latin typeface="Times New Roman"/>
                <a:cs typeface="Times New Roman"/>
              </a:rPr>
              <a:t>	</a:t>
            </a:r>
            <a:r>
              <a:rPr sz="1650" i="1" spc="-50" dirty="0">
                <a:latin typeface="Times New Roman"/>
                <a:cs typeface="Times New Roman"/>
              </a:rPr>
              <a:t>R</a:t>
            </a:r>
            <a:endParaRPr sz="1650">
              <a:latin typeface="Times New Roman"/>
              <a:cs typeface="Times New Roman"/>
            </a:endParaRPr>
          </a:p>
        </p:txBody>
      </p:sp>
      <p:sp>
        <p:nvSpPr>
          <p:cNvPr id="29" name="object 29"/>
          <p:cNvSpPr txBox="1"/>
          <p:nvPr/>
        </p:nvSpPr>
        <p:spPr>
          <a:xfrm>
            <a:off x="5968877" y="1486984"/>
            <a:ext cx="1122045" cy="280035"/>
          </a:xfrm>
          <a:prstGeom prst="rect">
            <a:avLst/>
          </a:prstGeom>
        </p:spPr>
        <p:txBody>
          <a:bodyPr vert="horz" wrap="square" lIns="0" tIns="14604" rIns="0" bIns="0" rtlCol="0">
            <a:spAutoFit/>
          </a:bodyPr>
          <a:lstStyle/>
          <a:p>
            <a:pPr>
              <a:lnSpc>
                <a:spcPct val="100000"/>
              </a:lnSpc>
              <a:spcBef>
                <a:spcPts val="114"/>
              </a:spcBef>
            </a:pPr>
            <a:r>
              <a:rPr sz="1650" i="1" spc="-10" dirty="0">
                <a:latin typeface="Times New Roman"/>
                <a:cs typeface="Times New Roman"/>
              </a:rPr>
              <a:t>terminazione</a:t>
            </a:r>
            <a:endParaRPr sz="1650">
              <a:latin typeface="Times New Roman"/>
              <a:cs typeface="Times New Roman"/>
            </a:endParaRPr>
          </a:p>
        </p:txBody>
      </p:sp>
      <p:sp>
        <p:nvSpPr>
          <p:cNvPr id="30" name="object 30"/>
          <p:cNvSpPr txBox="1"/>
          <p:nvPr/>
        </p:nvSpPr>
        <p:spPr>
          <a:xfrm>
            <a:off x="6063986" y="2992389"/>
            <a:ext cx="534035" cy="173990"/>
          </a:xfrm>
          <a:prstGeom prst="rect">
            <a:avLst/>
          </a:prstGeom>
        </p:spPr>
        <p:txBody>
          <a:bodyPr vert="horz" wrap="square" lIns="0" tIns="15240" rIns="0" bIns="0" rtlCol="0">
            <a:spAutoFit/>
          </a:bodyPr>
          <a:lstStyle/>
          <a:p>
            <a:pPr>
              <a:lnSpc>
                <a:spcPct val="100000"/>
              </a:lnSpc>
              <a:spcBef>
                <a:spcPts val="120"/>
              </a:spcBef>
              <a:tabLst>
                <a:tab pos="485775" algn="l"/>
              </a:tabLst>
            </a:pPr>
            <a:r>
              <a:rPr sz="950" i="1" spc="-50" dirty="0">
                <a:latin typeface="Times New Roman"/>
                <a:cs typeface="Times New Roman"/>
              </a:rPr>
              <a:t>t</a:t>
            </a:r>
            <a:r>
              <a:rPr sz="950" i="1" dirty="0">
                <a:latin typeface="Times New Roman"/>
                <a:cs typeface="Times New Roman"/>
              </a:rPr>
              <a:t>	</a:t>
            </a:r>
            <a:r>
              <a:rPr sz="950" i="1" spc="-50" dirty="0">
                <a:latin typeface="Times New Roman"/>
                <a:cs typeface="Times New Roman"/>
              </a:rPr>
              <a:t>t</a:t>
            </a:r>
            <a:endParaRPr sz="950">
              <a:latin typeface="Times New Roman"/>
              <a:cs typeface="Times New Roman"/>
            </a:endParaRPr>
          </a:p>
        </p:txBody>
      </p:sp>
      <p:sp>
        <p:nvSpPr>
          <p:cNvPr id="31" name="object 31"/>
          <p:cNvSpPr txBox="1"/>
          <p:nvPr/>
        </p:nvSpPr>
        <p:spPr>
          <a:xfrm>
            <a:off x="8450806" y="2574153"/>
            <a:ext cx="146685" cy="173990"/>
          </a:xfrm>
          <a:prstGeom prst="rect">
            <a:avLst/>
          </a:prstGeom>
        </p:spPr>
        <p:txBody>
          <a:bodyPr vert="horz" wrap="square" lIns="0" tIns="15240" rIns="0" bIns="0" rtlCol="0">
            <a:spAutoFit/>
          </a:bodyPr>
          <a:lstStyle/>
          <a:p>
            <a:pPr>
              <a:lnSpc>
                <a:spcPct val="100000"/>
              </a:lnSpc>
              <a:spcBef>
                <a:spcPts val="120"/>
              </a:spcBef>
            </a:pPr>
            <a:r>
              <a:rPr sz="950" i="1" spc="-25" dirty="0">
                <a:latin typeface="Times New Roman"/>
                <a:cs typeface="Times New Roman"/>
              </a:rPr>
              <a:t>y</a:t>
            </a:r>
            <a:r>
              <a:rPr sz="950" spc="-25" dirty="0">
                <a:latin typeface="Symbol"/>
                <a:cs typeface="Symbol"/>
              </a:rPr>
              <a:t></a:t>
            </a:r>
            <a:endParaRPr sz="950">
              <a:latin typeface="Symbol"/>
              <a:cs typeface="Symbol"/>
            </a:endParaRPr>
          </a:p>
        </p:txBody>
      </p:sp>
      <p:sp>
        <p:nvSpPr>
          <p:cNvPr id="32" name="object 32"/>
          <p:cNvSpPr txBox="1"/>
          <p:nvPr/>
        </p:nvSpPr>
        <p:spPr>
          <a:xfrm>
            <a:off x="7633317" y="2586092"/>
            <a:ext cx="251460" cy="173990"/>
          </a:xfrm>
          <a:prstGeom prst="rect">
            <a:avLst/>
          </a:prstGeom>
        </p:spPr>
        <p:txBody>
          <a:bodyPr vert="horz" wrap="square" lIns="0" tIns="15240" rIns="0" bIns="0" rtlCol="0">
            <a:spAutoFit/>
          </a:bodyPr>
          <a:lstStyle/>
          <a:p>
            <a:pPr>
              <a:lnSpc>
                <a:spcPct val="100000"/>
              </a:lnSpc>
              <a:spcBef>
                <a:spcPts val="120"/>
              </a:spcBef>
            </a:pPr>
            <a:r>
              <a:rPr sz="1425" i="1" baseline="5847" dirty="0">
                <a:latin typeface="Times New Roman"/>
                <a:cs typeface="Times New Roman"/>
              </a:rPr>
              <a:t>x</a:t>
            </a:r>
            <a:r>
              <a:rPr sz="1425" i="1" spc="-172" baseline="5847" dirty="0">
                <a:latin typeface="Times New Roman"/>
                <a:cs typeface="Times New Roman"/>
              </a:rPr>
              <a:t> </a:t>
            </a:r>
            <a:r>
              <a:rPr sz="950" spc="-25" dirty="0">
                <a:latin typeface="Symbol"/>
                <a:cs typeface="Symbol"/>
              </a:rPr>
              <a:t></a:t>
            </a:r>
            <a:r>
              <a:rPr sz="950" i="1" spc="-25" dirty="0">
                <a:latin typeface="Times New Roman"/>
                <a:cs typeface="Times New Roman"/>
              </a:rPr>
              <a:t>H</a:t>
            </a:r>
            <a:endParaRPr sz="950">
              <a:latin typeface="Times New Roman"/>
              <a:cs typeface="Times New Roman"/>
            </a:endParaRPr>
          </a:p>
        </p:txBody>
      </p:sp>
      <p:sp>
        <p:nvSpPr>
          <p:cNvPr id="33" name="object 33"/>
          <p:cNvSpPr txBox="1"/>
          <p:nvPr/>
        </p:nvSpPr>
        <p:spPr>
          <a:xfrm>
            <a:off x="6319338" y="2574153"/>
            <a:ext cx="695325" cy="173990"/>
          </a:xfrm>
          <a:prstGeom prst="rect">
            <a:avLst/>
          </a:prstGeom>
        </p:spPr>
        <p:txBody>
          <a:bodyPr vert="horz" wrap="square" lIns="0" tIns="15240" rIns="0" bIns="0" rtlCol="0">
            <a:spAutoFit/>
          </a:bodyPr>
          <a:lstStyle/>
          <a:p>
            <a:pPr>
              <a:lnSpc>
                <a:spcPct val="100000"/>
              </a:lnSpc>
              <a:spcBef>
                <a:spcPts val="120"/>
              </a:spcBef>
              <a:tabLst>
                <a:tab pos="626745" algn="l"/>
              </a:tabLst>
            </a:pPr>
            <a:r>
              <a:rPr sz="950" i="1" spc="-50" dirty="0">
                <a:latin typeface="Times New Roman"/>
                <a:cs typeface="Times New Roman"/>
              </a:rPr>
              <a:t>x</a:t>
            </a:r>
            <a:r>
              <a:rPr sz="950" i="1" dirty="0">
                <a:latin typeface="Times New Roman"/>
                <a:cs typeface="Times New Roman"/>
              </a:rPr>
              <a:t>	</a:t>
            </a:r>
            <a:r>
              <a:rPr sz="950" i="1" spc="-50" dirty="0">
                <a:latin typeface="Times New Roman"/>
                <a:cs typeface="Times New Roman"/>
              </a:rPr>
              <a:t>y</a:t>
            </a:r>
            <a:endParaRPr sz="950">
              <a:latin typeface="Times New Roman"/>
              <a:cs typeface="Times New Roman"/>
            </a:endParaRPr>
          </a:p>
        </p:txBody>
      </p:sp>
      <p:sp>
        <p:nvSpPr>
          <p:cNvPr id="34" name="object 34"/>
          <p:cNvSpPr txBox="1"/>
          <p:nvPr/>
        </p:nvSpPr>
        <p:spPr>
          <a:xfrm>
            <a:off x="7633317" y="2085997"/>
            <a:ext cx="219710" cy="173990"/>
          </a:xfrm>
          <a:prstGeom prst="rect">
            <a:avLst/>
          </a:prstGeom>
        </p:spPr>
        <p:txBody>
          <a:bodyPr vert="horz" wrap="square" lIns="0" tIns="15240" rIns="0" bIns="0" rtlCol="0">
            <a:spAutoFit/>
          </a:bodyPr>
          <a:lstStyle/>
          <a:p>
            <a:pPr>
              <a:lnSpc>
                <a:spcPct val="100000"/>
              </a:lnSpc>
              <a:spcBef>
                <a:spcPts val="120"/>
              </a:spcBef>
            </a:pPr>
            <a:r>
              <a:rPr sz="950" i="1" dirty="0">
                <a:latin typeface="Times New Roman"/>
                <a:cs typeface="Times New Roman"/>
              </a:rPr>
              <a:t>x</a:t>
            </a:r>
            <a:r>
              <a:rPr sz="950" dirty="0">
                <a:latin typeface="Symbol"/>
                <a:cs typeface="Symbol"/>
              </a:rPr>
              <a:t></a:t>
            </a:r>
            <a:r>
              <a:rPr sz="950" dirty="0">
                <a:latin typeface="Times New Roman"/>
                <a:cs typeface="Times New Roman"/>
              </a:rPr>
              <a:t> </a:t>
            </a:r>
            <a:r>
              <a:rPr sz="950" i="1" spc="-60" dirty="0">
                <a:latin typeface="Times New Roman"/>
                <a:cs typeface="Times New Roman"/>
              </a:rPr>
              <a:t>y</a:t>
            </a:r>
            <a:endParaRPr sz="950">
              <a:latin typeface="Times New Roman"/>
              <a:cs typeface="Times New Roman"/>
            </a:endParaRPr>
          </a:p>
        </p:txBody>
      </p:sp>
      <p:sp>
        <p:nvSpPr>
          <p:cNvPr id="35" name="object 35"/>
          <p:cNvSpPr txBox="1"/>
          <p:nvPr/>
        </p:nvSpPr>
        <p:spPr>
          <a:xfrm>
            <a:off x="6319338" y="2085997"/>
            <a:ext cx="695325" cy="173990"/>
          </a:xfrm>
          <a:prstGeom prst="rect">
            <a:avLst/>
          </a:prstGeom>
        </p:spPr>
        <p:txBody>
          <a:bodyPr vert="horz" wrap="square" lIns="0" tIns="15240" rIns="0" bIns="0" rtlCol="0">
            <a:spAutoFit/>
          </a:bodyPr>
          <a:lstStyle/>
          <a:p>
            <a:pPr>
              <a:lnSpc>
                <a:spcPct val="100000"/>
              </a:lnSpc>
              <a:spcBef>
                <a:spcPts val="120"/>
              </a:spcBef>
              <a:tabLst>
                <a:tab pos="626745" algn="l"/>
              </a:tabLst>
            </a:pPr>
            <a:r>
              <a:rPr sz="950" i="1" spc="-50" dirty="0">
                <a:latin typeface="Times New Roman"/>
                <a:cs typeface="Times New Roman"/>
              </a:rPr>
              <a:t>x</a:t>
            </a:r>
            <a:r>
              <a:rPr sz="950" i="1" dirty="0">
                <a:latin typeface="Times New Roman"/>
                <a:cs typeface="Times New Roman"/>
              </a:rPr>
              <a:t>	</a:t>
            </a:r>
            <a:r>
              <a:rPr sz="950" i="1" spc="-50" dirty="0">
                <a:latin typeface="Times New Roman"/>
                <a:cs typeface="Times New Roman"/>
              </a:rPr>
              <a:t>y</a:t>
            </a:r>
            <a:endParaRPr sz="950">
              <a:latin typeface="Times New Roman"/>
              <a:cs typeface="Times New Roman"/>
            </a:endParaRPr>
          </a:p>
        </p:txBody>
      </p:sp>
      <p:sp>
        <p:nvSpPr>
          <p:cNvPr id="36" name="object 36"/>
          <p:cNvSpPr txBox="1"/>
          <p:nvPr/>
        </p:nvSpPr>
        <p:spPr>
          <a:xfrm>
            <a:off x="7067665" y="2313671"/>
            <a:ext cx="177800" cy="173990"/>
          </a:xfrm>
          <a:prstGeom prst="rect">
            <a:avLst/>
          </a:prstGeom>
        </p:spPr>
        <p:txBody>
          <a:bodyPr vert="horz" wrap="square" lIns="0" tIns="15240" rIns="0" bIns="0" rtlCol="0">
            <a:spAutoFit/>
          </a:bodyPr>
          <a:lstStyle/>
          <a:p>
            <a:pPr marL="25400">
              <a:lnSpc>
                <a:spcPct val="100000"/>
              </a:lnSpc>
              <a:spcBef>
                <a:spcPts val="120"/>
              </a:spcBef>
            </a:pPr>
            <a:r>
              <a:rPr sz="950" i="1" spc="-25" dirty="0">
                <a:latin typeface="Times New Roman"/>
                <a:cs typeface="Times New Roman"/>
              </a:rPr>
              <a:t>K</a:t>
            </a:r>
            <a:r>
              <a:rPr sz="1050" i="1" spc="-37" baseline="-19841" dirty="0">
                <a:latin typeface="Times New Roman"/>
                <a:cs typeface="Times New Roman"/>
              </a:rPr>
              <a:t>t</a:t>
            </a:r>
            <a:endParaRPr sz="1050" baseline="-19841">
              <a:latin typeface="Times New Roman"/>
              <a:cs typeface="Times New Roman"/>
            </a:endParaRPr>
          </a:p>
        </p:txBody>
      </p:sp>
      <p:sp>
        <p:nvSpPr>
          <p:cNvPr id="37" name="object 37"/>
          <p:cNvSpPr txBox="1"/>
          <p:nvPr/>
        </p:nvSpPr>
        <p:spPr>
          <a:xfrm>
            <a:off x="7067665" y="1825515"/>
            <a:ext cx="177800" cy="173990"/>
          </a:xfrm>
          <a:prstGeom prst="rect">
            <a:avLst/>
          </a:prstGeom>
        </p:spPr>
        <p:txBody>
          <a:bodyPr vert="horz" wrap="square" lIns="0" tIns="15240" rIns="0" bIns="0" rtlCol="0">
            <a:spAutoFit/>
          </a:bodyPr>
          <a:lstStyle/>
          <a:p>
            <a:pPr marL="25400">
              <a:lnSpc>
                <a:spcPct val="100000"/>
              </a:lnSpc>
              <a:spcBef>
                <a:spcPts val="120"/>
              </a:spcBef>
            </a:pPr>
            <a:r>
              <a:rPr sz="950" i="1" spc="-25" dirty="0">
                <a:latin typeface="Times New Roman"/>
                <a:cs typeface="Times New Roman"/>
              </a:rPr>
              <a:t>K</a:t>
            </a:r>
            <a:r>
              <a:rPr sz="1050" i="1" spc="-37" baseline="-19841" dirty="0">
                <a:latin typeface="Times New Roman"/>
                <a:cs typeface="Times New Roman"/>
              </a:rPr>
              <a:t>t</a:t>
            </a:r>
            <a:endParaRPr sz="1050" baseline="-19841">
              <a:latin typeface="Times New Roman"/>
              <a:cs typeface="Times New Roman"/>
            </a:endParaRPr>
          </a:p>
        </p:txBody>
      </p:sp>
      <p:sp>
        <p:nvSpPr>
          <p:cNvPr id="38" name="object 38"/>
          <p:cNvSpPr/>
          <p:nvPr/>
        </p:nvSpPr>
        <p:spPr>
          <a:xfrm>
            <a:off x="5938773" y="1536700"/>
            <a:ext cx="2714625" cy="1635125"/>
          </a:xfrm>
          <a:custGeom>
            <a:avLst/>
            <a:gdLst/>
            <a:ahLst/>
            <a:cxnLst/>
            <a:rect l="l" t="t" r="r" b="b"/>
            <a:pathLst>
              <a:path w="2714625" h="1635125">
                <a:moveTo>
                  <a:pt x="0" y="1635125"/>
                </a:moveTo>
                <a:lnTo>
                  <a:pt x="2714625" y="1635125"/>
                </a:lnTo>
                <a:lnTo>
                  <a:pt x="2714625" y="0"/>
                </a:lnTo>
                <a:lnTo>
                  <a:pt x="0" y="0"/>
                </a:lnTo>
                <a:lnTo>
                  <a:pt x="0" y="1635125"/>
                </a:lnTo>
                <a:close/>
              </a:path>
            </a:pathLst>
          </a:custGeom>
          <a:ln w="9525">
            <a:solidFill>
              <a:srgbClr val="000000"/>
            </a:solidFill>
          </a:ln>
        </p:spPr>
        <p:txBody>
          <a:bodyPr wrap="square" lIns="0" tIns="0" rIns="0" bIns="0" rtlCol="0"/>
          <a:lstStyle/>
          <a:p>
            <a:endParaRPr/>
          </a:p>
        </p:txBody>
      </p:sp>
      <p:grpSp>
        <p:nvGrpSpPr>
          <p:cNvPr id="39" name="object 39"/>
          <p:cNvGrpSpPr/>
          <p:nvPr/>
        </p:nvGrpSpPr>
        <p:grpSpPr>
          <a:xfrm>
            <a:off x="304800" y="3352736"/>
            <a:ext cx="914400" cy="617855"/>
            <a:chOff x="304800" y="3352736"/>
            <a:chExt cx="914400" cy="617855"/>
          </a:xfrm>
        </p:grpSpPr>
        <p:sp>
          <p:nvSpPr>
            <p:cNvPr id="40" name="object 40"/>
            <p:cNvSpPr/>
            <p:nvPr/>
          </p:nvSpPr>
          <p:spPr>
            <a:xfrm>
              <a:off x="304800" y="3352736"/>
              <a:ext cx="914400" cy="617855"/>
            </a:xfrm>
            <a:custGeom>
              <a:avLst/>
              <a:gdLst/>
              <a:ahLst/>
              <a:cxnLst/>
              <a:rect l="l" t="t" r="r" b="b"/>
              <a:pathLst>
                <a:path w="914400" h="617854">
                  <a:moveTo>
                    <a:pt x="914400" y="0"/>
                  </a:moveTo>
                  <a:lnTo>
                    <a:pt x="0" y="0"/>
                  </a:lnTo>
                  <a:lnTo>
                    <a:pt x="0" y="617537"/>
                  </a:lnTo>
                  <a:lnTo>
                    <a:pt x="914400" y="617537"/>
                  </a:lnTo>
                  <a:lnTo>
                    <a:pt x="914400" y="0"/>
                  </a:lnTo>
                  <a:close/>
                </a:path>
              </a:pathLst>
            </a:custGeom>
            <a:solidFill>
              <a:srgbClr val="CCFF33"/>
            </a:solidFill>
          </p:spPr>
          <p:txBody>
            <a:bodyPr wrap="square" lIns="0" tIns="0" rIns="0" bIns="0" rtlCol="0"/>
            <a:lstStyle/>
            <a:p>
              <a:endParaRPr/>
            </a:p>
          </p:txBody>
        </p:sp>
        <p:sp>
          <p:nvSpPr>
            <p:cNvPr id="41" name="object 41"/>
            <p:cNvSpPr/>
            <p:nvPr/>
          </p:nvSpPr>
          <p:spPr>
            <a:xfrm>
              <a:off x="342267" y="3689989"/>
              <a:ext cx="497205" cy="0"/>
            </a:xfrm>
            <a:custGeom>
              <a:avLst/>
              <a:gdLst/>
              <a:ahLst/>
              <a:cxnLst/>
              <a:rect l="l" t="t" r="r" b="b"/>
              <a:pathLst>
                <a:path w="497205">
                  <a:moveTo>
                    <a:pt x="0" y="0"/>
                  </a:moveTo>
                  <a:lnTo>
                    <a:pt x="496887" y="0"/>
                  </a:lnTo>
                </a:path>
              </a:pathLst>
            </a:custGeom>
            <a:ln w="9305">
              <a:solidFill>
                <a:srgbClr val="000000"/>
              </a:solidFill>
            </a:ln>
          </p:spPr>
          <p:txBody>
            <a:bodyPr wrap="square" lIns="0" tIns="0" rIns="0" bIns="0" rtlCol="0"/>
            <a:lstStyle/>
            <a:p>
              <a:endParaRPr/>
            </a:p>
          </p:txBody>
        </p:sp>
      </p:grpSp>
      <p:sp>
        <p:nvSpPr>
          <p:cNvPr id="42" name="object 42"/>
          <p:cNvSpPr txBox="1"/>
          <p:nvPr/>
        </p:nvSpPr>
        <p:spPr>
          <a:xfrm>
            <a:off x="1057496" y="3508904"/>
            <a:ext cx="139065" cy="295275"/>
          </a:xfrm>
          <a:prstGeom prst="rect">
            <a:avLst/>
          </a:prstGeom>
        </p:spPr>
        <p:txBody>
          <a:bodyPr vert="horz" wrap="square" lIns="0" tIns="14604" rIns="0" bIns="0" rtlCol="0">
            <a:spAutoFit/>
          </a:bodyPr>
          <a:lstStyle/>
          <a:p>
            <a:pPr marL="12700">
              <a:lnSpc>
                <a:spcPct val="100000"/>
              </a:lnSpc>
              <a:spcBef>
                <a:spcPts val="114"/>
              </a:spcBef>
            </a:pPr>
            <a:r>
              <a:rPr sz="1750" spc="15" dirty="0">
                <a:latin typeface="Times New Roman"/>
                <a:cs typeface="Times New Roman"/>
              </a:rPr>
              <a:t>0</a:t>
            </a:r>
            <a:endParaRPr sz="1750">
              <a:latin typeface="Times New Roman"/>
              <a:cs typeface="Times New Roman"/>
            </a:endParaRPr>
          </a:p>
        </p:txBody>
      </p:sp>
      <p:sp>
        <p:nvSpPr>
          <p:cNvPr id="43" name="object 43"/>
          <p:cNvSpPr txBox="1"/>
          <p:nvPr/>
        </p:nvSpPr>
        <p:spPr>
          <a:xfrm>
            <a:off x="486575" y="3684320"/>
            <a:ext cx="199390" cy="295275"/>
          </a:xfrm>
          <a:prstGeom prst="rect">
            <a:avLst/>
          </a:prstGeom>
        </p:spPr>
        <p:txBody>
          <a:bodyPr vert="horz" wrap="square" lIns="0" tIns="14604" rIns="0" bIns="0" rtlCol="0">
            <a:spAutoFit/>
          </a:bodyPr>
          <a:lstStyle/>
          <a:p>
            <a:pPr marL="12700">
              <a:lnSpc>
                <a:spcPct val="100000"/>
              </a:lnSpc>
              <a:spcBef>
                <a:spcPts val="114"/>
              </a:spcBef>
            </a:pPr>
            <a:r>
              <a:rPr sz="1750" i="1" spc="-25" dirty="0">
                <a:latin typeface="Times New Roman"/>
                <a:cs typeface="Times New Roman"/>
              </a:rPr>
              <a:t>dt</a:t>
            </a:r>
            <a:endParaRPr sz="1750">
              <a:latin typeface="Times New Roman"/>
              <a:cs typeface="Times New Roman"/>
            </a:endParaRPr>
          </a:p>
        </p:txBody>
      </p:sp>
      <p:sp>
        <p:nvSpPr>
          <p:cNvPr id="44" name="object 44"/>
          <p:cNvSpPr txBox="1"/>
          <p:nvPr/>
        </p:nvSpPr>
        <p:spPr>
          <a:xfrm>
            <a:off x="319332" y="3218703"/>
            <a:ext cx="741680" cy="473709"/>
          </a:xfrm>
          <a:prstGeom prst="rect">
            <a:avLst/>
          </a:prstGeom>
        </p:spPr>
        <p:txBody>
          <a:bodyPr vert="horz" wrap="square" lIns="0" tIns="17145" rIns="0" bIns="0" rtlCol="0">
            <a:spAutoFit/>
          </a:bodyPr>
          <a:lstStyle/>
          <a:p>
            <a:pPr marL="38100">
              <a:lnSpc>
                <a:spcPct val="100000"/>
              </a:lnSpc>
              <a:spcBef>
                <a:spcPts val="135"/>
              </a:spcBef>
            </a:pPr>
            <a:r>
              <a:rPr sz="1750" i="1" dirty="0">
                <a:latin typeface="Times New Roman"/>
                <a:cs typeface="Times New Roman"/>
              </a:rPr>
              <a:t>d</a:t>
            </a:r>
            <a:r>
              <a:rPr sz="1750" i="1" spc="-280" dirty="0">
                <a:latin typeface="Times New Roman"/>
                <a:cs typeface="Times New Roman"/>
              </a:rPr>
              <a:t> </a:t>
            </a:r>
            <a:r>
              <a:rPr sz="2900" spc="-140" dirty="0">
                <a:latin typeface="Symbol"/>
                <a:cs typeface="Symbol"/>
              </a:rPr>
              <a:t></a:t>
            </a:r>
            <a:r>
              <a:rPr sz="1750" i="1" spc="-140" dirty="0">
                <a:latin typeface="Times New Roman"/>
                <a:cs typeface="Times New Roman"/>
              </a:rPr>
              <a:t>R</a:t>
            </a:r>
            <a:r>
              <a:rPr sz="1500" spc="-209" baseline="44444" dirty="0">
                <a:latin typeface="Symbol"/>
                <a:cs typeface="Symbol"/>
              </a:rPr>
              <a:t></a:t>
            </a:r>
            <a:r>
              <a:rPr sz="1500" spc="-37" baseline="44444" dirty="0">
                <a:latin typeface="Times New Roman"/>
                <a:cs typeface="Times New Roman"/>
              </a:rPr>
              <a:t> </a:t>
            </a:r>
            <a:r>
              <a:rPr sz="2900" spc="-390" dirty="0">
                <a:latin typeface="Symbol"/>
                <a:cs typeface="Symbol"/>
              </a:rPr>
              <a:t></a:t>
            </a:r>
            <a:r>
              <a:rPr sz="2900" spc="-415" dirty="0">
                <a:latin typeface="Times New Roman"/>
                <a:cs typeface="Times New Roman"/>
              </a:rPr>
              <a:t> </a:t>
            </a:r>
            <a:r>
              <a:rPr sz="2625" spc="-75" baseline="-34920" dirty="0">
                <a:latin typeface="Symbol"/>
                <a:cs typeface="Symbol"/>
              </a:rPr>
              <a:t></a:t>
            </a:r>
            <a:endParaRPr sz="2625" baseline="-34920">
              <a:latin typeface="Symbol"/>
              <a:cs typeface="Symbol"/>
            </a:endParaRPr>
          </a:p>
        </p:txBody>
      </p:sp>
      <p:pic>
        <p:nvPicPr>
          <p:cNvPr id="45" name="object 45"/>
          <p:cNvPicPr/>
          <p:nvPr/>
        </p:nvPicPr>
        <p:blipFill>
          <a:blip r:embed="rId2" cstate="print"/>
          <a:stretch>
            <a:fillRect/>
          </a:stretch>
        </p:blipFill>
        <p:spPr>
          <a:xfrm>
            <a:off x="1714337" y="2921902"/>
            <a:ext cx="1146369" cy="220109"/>
          </a:xfrm>
          <a:prstGeom prst="rect">
            <a:avLst/>
          </a:prstGeom>
        </p:spPr>
      </p:pic>
      <p:sp>
        <p:nvSpPr>
          <p:cNvPr id="46" name="object 46"/>
          <p:cNvSpPr txBox="1"/>
          <p:nvPr/>
        </p:nvSpPr>
        <p:spPr>
          <a:xfrm>
            <a:off x="307340" y="2837815"/>
            <a:ext cx="25514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Ipotesi:</a:t>
            </a:r>
            <a:r>
              <a:rPr sz="1800" spc="-20" dirty="0">
                <a:latin typeface="Calibri"/>
                <a:cs typeface="Calibri"/>
              </a:rPr>
              <a:t> </a:t>
            </a:r>
            <a:r>
              <a:rPr sz="1800" dirty="0">
                <a:latin typeface="Calibri"/>
                <a:cs typeface="Calibri"/>
              </a:rPr>
              <a:t>dopo</a:t>
            </a:r>
            <a:r>
              <a:rPr sz="1800" spc="-5" dirty="0">
                <a:latin typeface="Calibri"/>
                <a:cs typeface="Calibri"/>
              </a:rPr>
              <a:t> </a:t>
            </a:r>
            <a:r>
              <a:rPr sz="1800" dirty="0">
                <a:latin typeface="Calibri"/>
                <a:cs typeface="Calibri"/>
              </a:rPr>
              <a:t>i </a:t>
            </a:r>
            <a:r>
              <a:rPr sz="1800" b="1" dirty="0">
                <a:latin typeface="Calibri"/>
                <a:cs typeface="Calibri"/>
              </a:rPr>
              <a:t>primi</a:t>
            </a:r>
            <a:r>
              <a:rPr sz="1800" b="1" spc="-45" dirty="0">
                <a:latin typeface="Calibri"/>
                <a:cs typeface="Calibri"/>
              </a:rPr>
              <a:t> </a:t>
            </a:r>
            <a:r>
              <a:rPr sz="1800" b="1" spc="-10" dirty="0">
                <a:latin typeface="Calibri"/>
                <a:cs typeface="Calibri"/>
              </a:rPr>
              <a:t>istanti</a:t>
            </a:r>
            <a:endParaRPr sz="1800">
              <a:latin typeface="Calibri"/>
              <a:cs typeface="Calibri"/>
            </a:endParaRPr>
          </a:p>
        </p:txBody>
      </p:sp>
      <p:grpSp>
        <p:nvGrpSpPr>
          <p:cNvPr id="47" name="object 47"/>
          <p:cNvGrpSpPr/>
          <p:nvPr/>
        </p:nvGrpSpPr>
        <p:grpSpPr>
          <a:xfrm>
            <a:off x="528980" y="4109910"/>
            <a:ext cx="238125" cy="543560"/>
            <a:chOff x="528980" y="4109910"/>
            <a:chExt cx="238125" cy="543560"/>
          </a:xfrm>
        </p:grpSpPr>
        <p:sp>
          <p:nvSpPr>
            <p:cNvPr id="48" name="object 48"/>
            <p:cNvSpPr/>
            <p:nvPr/>
          </p:nvSpPr>
          <p:spPr>
            <a:xfrm>
              <a:off x="533742" y="4114672"/>
              <a:ext cx="228600" cy="534035"/>
            </a:xfrm>
            <a:custGeom>
              <a:avLst/>
              <a:gdLst/>
              <a:ahLst/>
              <a:cxnLst/>
              <a:rect l="l" t="t" r="r" b="b"/>
              <a:pathLst>
                <a:path w="228600" h="534035">
                  <a:moveTo>
                    <a:pt x="170472" y="16637"/>
                  </a:moveTo>
                  <a:lnTo>
                    <a:pt x="170421" y="0"/>
                  </a:lnTo>
                  <a:lnTo>
                    <a:pt x="56121" y="254"/>
                  </a:lnTo>
                  <a:lnTo>
                    <a:pt x="56172" y="16891"/>
                  </a:lnTo>
                  <a:lnTo>
                    <a:pt x="170472" y="16637"/>
                  </a:lnTo>
                  <a:close/>
                </a:path>
                <a:path w="228600" h="534035">
                  <a:moveTo>
                    <a:pt x="170599" y="66675"/>
                  </a:moveTo>
                  <a:lnTo>
                    <a:pt x="170510" y="33274"/>
                  </a:lnTo>
                  <a:lnTo>
                    <a:pt x="56210" y="33655"/>
                  </a:lnTo>
                  <a:lnTo>
                    <a:pt x="56299" y="66929"/>
                  </a:lnTo>
                  <a:lnTo>
                    <a:pt x="170599" y="66675"/>
                  </a:lnTo>
                  <a:close/>
                </a:path>
                <a:path w="228600" h="534035">
                  <a:moveTo>
                    <a:pt x="228600" y="399923"/>
                  </a:moveTo>
                  <a:lnTo>
                    <a:pt x="171450" y="400050"/>
                  </a:lnTo>
                  <a:lnTo>
                    <a:pt x="170637" y="83312"/>
                  </a:lnTo>
                  <a:lnTo>
                    <a:pt x="56337" y="83566"/>
                  </a:lnTo>
                  <a:lnTo>
                    <a:pt x="57150" y="400304"/>
                  </a:lnTo>
                  <a:lnTo>
                    <a:pt x="0" y="400431"/>
                  </a:lnTo>
                  <a:lnTo>
                    <a:pt x="114642" y="533527"/>
                  </a:lnTo>
                  <a:lnTo>
                    <a:pt x="228600" y="399923"/>
                  </a:lnTo>
                  <a:close/>
                </a:path>
              </a:pathLst>
            </a:custGeom>
            <a:solidFill>
              <a:srgbClr val="FF7B80"/>
            </a:solidFill>
          </p:spPr>
          <p:txBody>
            <a:bodyPr wrap="square" lIns="0" tIns="0" rIns="0" bIns="0" rtlCol="0"/>
            <a:lstStyle/>
            <a:p>
              <a:endParaRPr/>
            </a:p>
          </p:txBody>
        </p:sp>
        <p:sp>
          <p:nvSpPr>
            <p:cNvPr id="49" name="object 49"/>
            <p:cNvSpPr/>
            <p:nvPr/>
          </p:nvSpPr>
          <p:spPr>
            <a:xfrm>
              <a:off x="533742" y="4114672"/>
              <a:ext cx="228600" cy="534035"/>
            </a:xfrm>
            <a:custGeom>
              <a:avLst/>
              <a:gdLst/>
              <a:ahLst/>
              <a:cxnLst/>
              <a:rect l="l" t="t" r="r" b="b"/>
              <a:pathLst>
                <a:path w="228600" h="534035">
                  <a:moveTo>
                    <a:pt x="228600" y="399922"/>
                  </a:moveTo>
                  <a:lnTo>
                    <a:pt x="171450" y="400050"/>
                  </a:lnTo>
                  <a:lnTo>
                    <a:pt x="170637" y="83312"/>
                  </a:lnTo>
                  <a:lnTo>
                    <a:pt x="56337" y="83565"/>
                  </a:lnTo>
                  <a:lnTo>
                    <a:pt x="57150" y="400303"/>
                  </a:lnTo>
                  <a:lnTo>
                    <a:pt x="0" y="400431"/>
                  </a:lnTo>
                  <a:lnTo>
                    <a:pt x="114642" y="533526"/>
                  </a:lnTo>
                  <a:lnTo>
                    <a:pt x="228600" y="399922"/>
                  </a:lnTo>
                  <a:close/>
                </a:path>
                <a:path w="228600" h="534035">
                  <a:moveTo>
                    <a:pt x="170510" y="33274"/>
                  </a:moveTo>
                  <a:lnTo>
                    <a:pt x="56210" y="33654"/>
                  </a:lnTo>
                  <a:lnTo>
                    <a:pt x="56299" y="66928"/>
                  </a:lnTo>
                  <a:lnTo>
                    <a:pt x="170599" y="66675"/>
                  </a:lnTo>
                  <a:lnTo>
                    <a:pt x="170510" y="33274"/>
                  </a:lnTo>
                  <a:close/>
                </a:path>
                <a:path w="228600" h="534035">
                  <a:moveTo>
                    <a:pt x="170421" y="0"/>
                  </a:moveTo>
                  <a:lnTo>
                    <a:pt x="56121" y="253"/>
                  </a:lnTo>
                  <a:lnTo>
                    <a:pt x="56172" y="16890"/>
                  </a:lnTo>
                  <a:lnTo>
                    <a:pt x="170472" y="16637"/>
                  </a:lnTo>
                  <a:lnTo>
                    <a:pt x="170421" y="0"/>
                  </a:lnTo>
                  <a:close/>
                </a:path>
              </a:pathLst>
            </a:custGeom>
            <a:ln w="9525">
              <a:solidFill>
                <a:srgbClr val="000000"/>
              </a:solidFill>
            </a:ln>
          </p:spPr>
          <p:txBody>
            <a:bodyPr wrap="square" lIns="0" tIns="0" rIns="0" bIns="0" rtlCol="0"/>
            <a:lstStyle/>
            <a:p>
              <a:endParaRPr/>
            </a:p>
          </p:txBody>
        </p:sp>
      </p:grpSp>
      <p:sp>
        <p:nvSpPr>
          <p:cNvPr id="50" name="object 50"/>
          <p:cNvSpPr/>
          <p:nvPr/>
        </p:nvSpPr>
        <p:spPr>
          <a:xfrm>
            <a:off x="304800" y="4800600"/>
            <a:ext cx="1981200" cy="1425575"/>
          </a:xfrm>
          <a:custGeom>
            <a:avLst/>
            <a:gdLst/>
            <a:ahLst/>
            <a:cxnLst/>
            <a:rect l="l" t="t" r="r" b="b"/>
            <a:pathLst>
              <a:path w="1981200" h="1425575">
                <a:moveTo>
                  <a:pt x="1981200" y="0"/>
                </a:moveTo>
                <a:lnTo>
                  <a:pt x="0" y="0"/>
                </a:lnTo>
                <a:lnTo>
                  <a:pt x="0" y="1425575"/>
                </a:lnTo>
                <a:lnTo>
                  <a:pt x="1981200" y="1425575"/>
                </a:lnTo>
                <a:lnTo>
                  <a:pt x="1981200" y="0"/>
                </a:lnTo>
                <a:close/>
              </a:path>
            </a:pathLst>
          </a:custGeom>
          <a:solidFill>
            <a:srgbClr val="CCFF99"/>
          </a:solidFill>
        </p:spPr>
        <p:txBody>
          <a:bodyPr wrap="square" lIns="0" tIns="0" rIns="0" bIns="0" rtlCol="0"/>
          <a:lstStyle/>
          <a:p>
            <a:endParaRPr/>
          </a:p>
        </p:txBody>
      </p:sp>
      <p:sp>
        <p:nvSpPr>
          <p:cNvPr id="51" name="object 51"/>
          <p:cNvSpPr txBox="1"/>
          <p:nvPr/>
        </p:nvSpPr>
        <p:spPr>
          <a:xfrm>
            <a:off x="977897" y="5774732"/>
            <a:ext cx="652145" cy="415290"/>
          </a:xfrm>
          <a:prstGeom prst="rect">
            <a:avLst/>
          </a:prstGeom>
        </p:spPr>
        <p:txBody>
          <a:bodyPr vert="horz" wrap="square" lIns="0" tIns="13335" rIns="0" bIns="0" rtlCol="0">
            <a:spAutoFit/>
          </a:bodyPr>
          <a:lstStyle/>
          <a:p>
            <a:pPr marL="50800">
              <a:lnSpc>
                <a:spcPct val="100000"/>
              </a:lnSpc>
              <a:spcBef>
                <a:spcPts val="105"/>
              </a:spcBef>
            </a:pPr>
            <a:r>
              <a:rPr sz="1850" i="1" dirty="0">
                <a:latin typeface="Times New Roman"/>
                <a:cs typeface="Times New Roman"/>
              </a:rPr>
              <a:t>k</a:t>
            </a:r>
            <a:r>
              <a:rPr sz="1650" i="1" baseline="-22727" dirty="0">
                <a:latin typeface="Times New Roman"/>
                <a:cs typeface="Times New Roman"/>
              </a:rPr>
              <a:t>i</a:t>
            </a:r>
            <a:r>
              <a:rPr sz="1650" i="1" spc="-97" baseline="-22727" dirty="0">
                <a:latin typeface="Times New Roman"/>
                <a:cs typeface="Times New Roman"/>
              </a:rPr>
              <a:t> </a:t>
            </a:r>
            <a:r>
              <a:rPr sz="2550" spc="-150" dirty="0">
                <a:latin typeface="Symbol"/>
                <a:cs typeface="Symbol"/>
              </a:rPr>
              <a:t></a:t>
            </a:r>
            <a:r>
              <a:rPr sz="1850" i="1" spc="-150" dirty="0">
                <a:latin typeface="Times New Roman"/>
                <a:cs typeface="Times New Roman"/>
              </a:rPr>
              <a:t>M</a:t>
            </a:r>
            <a:r>
              <a:rPr sz="1850" i="1" spc="-105" dirty="0">
                <a:latin typeface="Times New Roman"/>
                <a:cs typeface="Times New Roman"/>
              </a:rPr>
              <a:t> </a:t>
            </a:r>
            <a:r>
              <a:rPr sz="2550" spc="-50" dirty="0">
                <a:latin typeface="Symbol"/>
                <a:cs typeface="Symbol"/>
              </a:rPr>
              <a:t></a:t>
            </a:r>
            <a:endParaRPr sz="2550">
              <a:latin typeface="Symbol"/>
              <a:cs typeface="Symbol"/>
            </a:endParaRPr>
          </a:p>
        </p:txBody>
      </p:sp>
      <p:sp>
        <p:nvSpPr>
          <p:cNvPr id="52" name="object 52"/>
          <p:cNvSpPr txBox="1"/>
          <p:nvPr/>
        </p:nvSpPr>
        <p:spPr>
          <a:xfrm>
            <a:off x="1288223" y="5684278"/>
            <a:ext cx="95250" cy="191770"/>
          </a:xfrm>
          <a:prstGeom prst="rect">
            <a:avLst/>
          </a:prstGeom>
        </p:spPr>
        <p:txBody>
          <a:bodyPr vert="horz" wrap="square" lIns="0" tIns="11430" rIns="0" bIns="0" rtlCol="0">
            <a:spAutoFit/>
          </a:bodyPr>
          <a:lstStyle/>
          <a:p>
            <a:pPr marL="12700">
              <a:lnSpc>
                <a:spcPct val="100000"/>
              </a:lnSpc>
              <a:spcBef>
                <a:spcPts val="90"/>
              </a:spcBef>
            </a:pPr>
            <a:r>
              <a:rPr sz="1100" i="1" spc="-5" dirty="0">
                <a:latin typeface="Times New Roman"/>
                <a:cs typeface="Times New Roman"/>
              </a:rPr>
              <a:t>d</a:t>
            </a:r>
            <a:endParaRPr sz="1100">
              <a:latin typeface="Times New Roman"/>
              <a:cs typeface="Times New Roman"/>
            </a:endParaRPr>
          </a:p>
        </p:txBody>
      </p:sp>
      <p:sp>
        <p:nvSpPr>
          <p:cNvPr id="53" name="object 53"/>
          <p:cNvSpPr txBox="1"/>
          <p:nvPr/>
        </p:nvSpPr>
        <p:spPr>
          <a:xfrm>
            <a:off x="676778" y="5322287"/>
            <a:ext cx="756285" cy="191770"/>
          </a:xfrm>
          <a:prstGeom prst="rect">
            <a:avLst/>
          </a:prstGeom>
        </p:spPr>
        <p:txBody>
          <a:bodyPr vert="horz" wrap="square" lIns="0" tIns="11430" rIns="0" bIns="0" rtlCol="0">
            <a:spAutoFit/>
          </a:bodyPr>
          <a:lstStyle/>
          <a:p>
            <a:pPr marL="12700">
              <a:lnSpc>
                <a:spcPct val="100000"/>
              </a:lnSpc>
              <a:spcBef>
                <a:spcPts val="90"/>
              </a:spcBef>
              <a:tabLst>
                <a:tab pos="704215" algn="l"/>
              </a:tabLst>
            </a:pPr>
            <a:r>
              <a:rPr sz="1100" i="1" spc="-50" dirty="0">
                <a:latin typeface="Times New Roman"/>
                <a:cs typeface="Times New Roman"/>
              </a:rPr>
              <a:t>d</a:t>
            </a:r>
            <a:r>
              <a:rPr sz="1100" i="1" dirty="0">
                <a:latin typeface="Times New Roman"/>
                <a:cs typeface="Times New Roman"/>
              </a:rPr>
              <a:t>	</a:t>
            </a:r>
            <a:r>
              <a:rPr sz="1100" i="1" spc="-50" dirty="0">
                <a:latin typeface="Times New Roman"/>
                <a:cs typeface="Times New Roman"/>
              </a:rPr>
              <a:t>i</a:t>
            </a:r>
            <a:endParaRPr sz="1100">
              <a:latin typeface="Times New Roman"/>
              <a:cs typeface="Times New Roman"/>
            </a:endParaRPr>
          </a:p>
        </p:txBody>
      </p:sp>
      <p:sp>
        <p:nvSpPr>
          <p:cNvPr id="54" name="object 54"/>
          <p:cNvSpPr txBox="1"/>
          <p:nvPr/>
        </p:nvSpPr>
        <p:spPr>
          <a:xfrm>
            <a:off x="939434" y="5438953"/>
            <a:ext cx="741680" cy="415290"/>
          </a:xfrm>
          <a:prstGeom prst="rect">
            <a:avLst/>
          </a:prstGeom>
        </p:spPr>
        <p:txBody>
          <a:bodyPr vert="horz" wrap="square" lIns="0" tIns="13335" rIns="0" bIns="0" rtlCol="0">
            <a:spAutoFit/>
          </a:bodyPr>
          <a:lstStyle/>
          <a:p>
            <a:pPr marL="12700">
              <a:lnSpc>
                <a:spcPct val="100000"/>
              </a:lnSpc>
              <a:spcBef>
                <a:spcPts val="105"/>
              </a:spcBef>
            </a:pPr>
            <a:r>
              <a:rPr sz="1850" u="sng" dirty="0">
                <a:uFill>
                  <a:solidFill>
                    <a:srgbClr val="000000"/>
                  </a:solidFill>
                </a:uFill>
                <a:latin typeface="Times New Roman"/>
                <a:cs typeface="Times New Roman"/>
              </a:rPr>
              <a:t>2</a:t>
            </a:r>
            <a:r>
              <a:rPr sz="1850" u="sng" spc="-100" dirty="0">
                <a:uFill>
                  <a:solidFill>
                    <a:srgbClr val="000000"/>
                  </a:solidFill>
                </a:uFill>
                <a:latin typeface="Times New Roman"/>
                <a:cs typeface="Times New Roman"/>
              </a:rPr>
              <a:t> </a:t>
            </a:r>
            <a:r>
              <a:rPr sz="1850" i="1" u="sng" dirty="0">
                <a:uFill>
                  <a:solidFill>
                    <a:srgbClr val="000000"/>
                  </a:solidFill>
                </a:uFill>
                <a:latin typeface="Times New Roman"/>
                <a:cs typeface="Times New Roman"/>
              </a:rPr>
              <a:t>fk</a:t>
            </a:r>
            <a:r>
              <a:rPr sz="1850" i="1" u="sng" spc="480" dirty="0">
                <a:uFill>
                  <a:solidFill>
                    <a:srgbClr val="000000"/>
                  </a:solidFill>
                </a:uFill>
                <a:latin typeface="Times New Roman"/>
                <a:cs typeface="Times New Roman"/>
              </a:rPr>
              <a:t> </a:t>
            </a:r>
            <a:r>
              <a:rPr sz="2550" u="sng" spc="-145" dirty="0">
                <a:uFill>
                  <a:solidFill>
                    <a:srgbClr val="000000"/>
                  </a:solidFill>
                </a:uFill>
                <a:latin typeface="Symbol"/>
                <a:cs typeface="Symbol"/>
              </a:rPr>
              <a:t></a:t>
            </a:r>
            <a:r>
              <a:rPr sz="1850" i="1" u="sng" spc="-145" dirty="0">
                <a:uFill>
                  <a:solidFill>
                    <a:srgbClr val="000000"/>
                  </a:solidFill>
                </a:uFill>
                <a:latin typeface="Times New Roman"/>
                <a:cs typeface="Times New Roman"/>
              </a:rPr>
              <a:t>I</a:t>
            </a:r>
            <a:r>
              <a:rPr sz="1850" i="1" u="sng" spc="-225" dirty="0">
                <a:uFill>
                  <a:solidFill>
                    <a:srgbClr val="000000"/>
                  </a:solidFill>
                </a:uFill>
                <a:latin typeface="Times New Roman"/>
                <a:cs typeface="Times New Roman"/>
              </a:rPr>
              <a:t> </a:t>
            </a:r>
            <a:r>
              <a:rPr sz="2550" u="sng" spc="-145" dirty="0">
                <a:uFill>
                  <a:solidFill>
                    <a:srgbClr val="000000"/>
                  </a:solidFill>
                </a:uFill>
                <a:latin typeface="Symbol"/>
                <a:cs typeface="Symbol"/>
              </a:rPr>
              <a:t></a:t>
            </a:r>
            <a:endParaRPr sz="2550">
              <a:latin typeface="Symbol"/>
              <a:cs typeface="Symbol"/>
            </a:endParaRPr>
          </a:p>
        </p:txBody>
      </p:sp>
      <p:sp>
        <p:nvSpPr>
          <p:cNvPr id="55" name="object 55"/>
          <p:cNvSpPr txBox="1"/>
          <p:nvPr/>
        </p:nvSpPr>
        <p:spPr>
          <a:xfrm>
            <a:off x="320807" y="5519897"/>
            <a:ext cx="569595" cy="498475"/>
          </a:xfrm>
          <a:prstGeom prst="rect">
            <a:avLst/>
          </a:prstGeom>
        </p:spPr>
        <p:txBody>
          <a:bodyPr vert="horz" wrap="square" lIns="0" tIns="12700" rIns="0" bIns="0" rtlCol="0">
            <a:spAutoFit/>
          </a:bodyPr>
          <a:lstStyle/>
          <a:p>
            <a:pPr marL="12700">
              <a:lnSpc>
                <a:spcPct val="100000"/>
              </a:lnSpc>
              <a:spcBef>
                <a:spcPts val="100"/>
              </a:spcBef>
            </a:pPr>
            <a:r>
              <a:rPr sz="3100" spc="-265" dirty="0">
                <a:latin typeface="Symbol"/>
                <a:cs typeface="Symbol"/>
              </a:rPr>
              <a:t></a:t>
            </a:r>
            <a:r>
              <a:rPr sz="1850" i="1" spc="-265" dirty="0">
                <a:latin typeface="Times New Roman"/>
                <a:cs typeface="Times New Roman"/>
              </a:rPr>
              <a:t>R</a:t>
            </a:r>
            <a:r>
              <a:rPr sz="1850" i="1" spc="355" dirty="0">
                <a:latin typeface="Times New Roman"/>
                <a:cs typeface="Times New Roman"/>
              </a:rPr>
              <a:t> </a:t>
            </a:r>
            <a:r>
              <a:rPr sz="3100" spc="-90" dirty="0">
                <a:latin typeface="Symbol"/>
                <a:cs typeface="Symbol"/>
              </a:rPr>
              <a:t></a:t>
            </a:r>
            <a:r>
              <a:rPr sz="1850" spc="-90" dirty="0">
                <a:latin typeface="Symbol"/>
                <a:cs typeface="Symbol"/>
              </a:rPr>
              <a:t></a:t>
            </a:r>
            <a:endParaRPr sz="1850">
              <a:latin typeface="Symbol"/>
              <a:cs typeface="Symbol"/>
            </a:endParaRPr>
          </a:p>
        </p:txBody>
      </p:sp>
      <p:sp>
        <p:nvSpPr>
          <p:cNvPr id="56" name="object 56"/>
          <p:cNvSpPr txBox="1"/>
          <p:nvPr/>
        </p:nvSpPr>
        <p:spPr>
          <a:xfrm>
            <a:off x="327983" y="5007871"/>
            <a:ext cx="1967230" cy="498475"/>
          </a:xfrm>
          <a:prstGeom prst="rect">
            <a:avLst/>
          </a:prstGeom>
        </p:spPr>
        <p:txBody>
          <a:bodyPr vert="horz" wrap="square" lIns="0" tIns="12700" rIns="0" bIns="0" rtlCol="0">
            <a:spAutoFit/>
          </a:bodyPr>
          <a:lstStyle/>
          <a:p>
            <a:pPr marL="12700">
              <a:lnSpc>
                <a:spcPct val="100000"/>
              </a:lnSpc>
              <a:spcBef>
                <a:spcPts val="100"/>
              </a:spcBef>
              <a:tabLst>
                <a:tab pos="1875155" algn="l"/>
              </a:tabLst>
            </a:pPr>
            <a:r>
              <a:rPr sz="1850" dirty="0">
                <a:latin typeface="Times New Roman"/>
                <a:cs typeface="Times New Roman"/>
              </a:rPr>
              <a:t>2</a:t>
            </a:r>
            <a:r>
              <a:rPr sz="1850" spc="-90" dirty="0">
                <a:latin typeface="Times New Roman"/>
                <a:cs typeface="Times New Roman"/>
              </a:rPr>
              <a:t> </a:t>
            </a:r>
            <a:r>
              <a:rPr sz="1850" i="1" dirty="0">
                <a:latin typeface="Times New Roman"/>
                <a:cs typeface="Times New Roman"/>
              </a:rPr>
              <a:t>fk</a:t>
            </a:r>
            <a:r>
              <a:rPr sz="1850" i="1" spc="484" dirty="0">
                <a:latin typeface="Times New Roman"/>
                <a:cs typeface="Times New Roman"/>
              </a:rPr>
              <a:t> </a:t>
            </a:r>
            <a:r>
              <a:rPr sz="2550" spc="-145" dirty="0">
                <a:latin typeface="Symbol"/>
                <a:cs typeface="Symbol"/>
              </a:rPr>
              <a:t></a:t>
            </a:r>
            <a:r>
              <a:rPr sz="1850" i="1" spc="-145" dirty="0">
                <a:latin typeface="Times New Roman"/>
                <a:cs typeface="Times New Roman"/>
              </a:rPr>
              <a:t>I</a:t>
            </a:r>
            <a:r>
              <a:rPr sz="1850" i="1" spc="-220" dirty="0">
                <a:latin typeface="Times New Roman"/>
                <a:cs typeface="Times New Roman"/>
              </a:rPr>
              <a:t> </a:t>
            </a:r>
            <a:r>
              <a:rPr sz="2550" dirty="0">
                <a:latin typeface="Symbol"/>
                <a:cs typeface="Symbol"/>
              </a:rPr>
              <a:t></a:t>
            </a:r>
            <a:r>
              <a:rPr sz="1850" dirty="0">
                <a:latin typeface="Symbol"/>
                <a:cs typeface="Symbol"/>
              </a:rPr>
              <a:t></a:t>
            </a:r>
            <a:r>
              <a:rPr sz="1850" spc="-35" dirty="0">
                <a:latin typeface="Times New Roman"/>
                <a:cs typeface="Times New Roman"/>
              </a:rPr>
              <a:t> </a:t>
            </a:r>
            <a:r>
              <a:rPr sz="1850" i="1" dirty="0">
                <a:latin typeface="Times New Roman"/>
                <a:cs typeface="Times New Roman"/>
              </a:rPr>
              <a:t>k</a:t>
            </a:r>
            <a:r>
              <a:rPr sz="1850" i="1" spc="85" dirty="0">
                <a:latin typeface="Times New Roman"/>
                <a:cs typeface="Times New Roman"/>
              </a:rPr>
              <a:t> </a:t>
            </a:r>
            <a:r>
              <a:rPr sz="3100" spc="-265" dirty="0">
                <a:latin typeface="Symbol"/>
                <a:cs typeface="Symbol"/>
              </a:rPr>
              <a:t></a:t>
            </a:r>
            <a:r>
              <a:rPr sz="1850" i="1" spc="-265" dirty="0">
                <a:latin typeface="Times New Roman"/>
                <a:cs typeface="Times New Roman"/>
              </a:rPr>
              <a:t>R</a:t>
            </a:r>
            <a:r>
              <a:rPr sz="1850" i="1" spc="350" dirty="0">
                <a:latin typeface="Times New Roman"/>
                <a:cs typeface="Times New Roman"/>
              </a:rPr>
              <a:t> </a:t>
            </a:r>
            <a:r>
              <a:rPr sz="3100" spc="-445" dirty="0">
                <a:latin typeface="Symbol"/>
                <a:cs typeface="Symbol"/>
              </a:rPr>
              <a:t></a:t>
            </a:r>
            <a:r>
              <a:rPr sz="1850" i="1" spc="-445" dirty="0">
                <a:latin typeface="Times New Roman"/>
                <a:cs typeface="Times New Roman"/>
              </a:rPr>
              <a:t>M</a:t>
            </a:r>
            <a:r>
              <a:rPr sz="1850" i="1" dirty="0">
                <a:latin typeface="Times New Roman"/>
                <a:cs typeface="Times New Roman"/>
              </a:rPr>
              <a:t>	</a:t>
            </a:r>
            <a:r>
              <a:rPr sz="3100" spc="-475" dirty="0">
                <a:latin typeface="Symbol"/>
                <a:cs typeface="Symbol"/>
              </a:rPr>
              <a:t></a:t>
            </a:r>
            <a:endParaRPr sz="3100">
              <a:latin typeface="Symbol"/>
              <a:cs typeface="Symbol"/>
            </a:endParaRPr>
          </a:p>
        </p:txBody>
      </p:sp>
      <p:sp>
        <p:nvSpPr>
          <p:cNvPr id="57" name="object 57"/>
          <p:cNvSpPr txBox="1"/>
          <p:nvPr/>
        </p:nvSpPr>
        <p:spPr>
          <a:xfrm>
            <a:off x="298754" y="4771660"/>
            <a:ext cx="671195" cy="311150"/>
          </a:xfrm>
          <a:prstGeom prst="rect">
            <a:avLst/>
          </a:prstGeom>
        </p:spPr>
        <p:txBody>
          <a:bodyPr vert="horz" wrap="square" lIns="0" tIns="15240" rIns="0" bIns="0" rtlCol="0">
            <a:spAutoFit/>
          </a:bodyPr>
          <a:lstStyle/>
          <a:p>
            <a:pPr marL="38100">
              <a:lnSpc>
                <a:spcPct val="100000"/>
              </a:lnSpc>
              <a:spcBef>
                <a:spcPts val="120"/>
              </a:spcBef>
            </a:pPr>
            <a:r>
              <a:rPr sz="1850" i="1" dirty="0">
                <a:latin typeface="Times New Roman"/>
                <a:cs typeface="Times New Roman"/>
              </a:rPr>
              <a:t>v</a:t>
            </a:r>
            <a:r>
              <a:rPr sz="1650" i="1" baseline="-22727" dirty="0">
                <a:latin typeface="Times New Roman"/>
                <a:cs typeface="Times New Roman"/>
              </a:rPr>
              <a:t>d</a:t>
            </a:r>
            <a:r>
              <a:rPr sz="1650" i="1" spc="712" baseline="-22727" dirty="0">
                <a:latin typeface="Times New Roman"/>
                <a:cs typeface="Times New Roman"/>
              </a:rPr>
              <a:t> </a:t>
            </a:r>
            <a:r>
              <a:rPr sz="1850" dirty="0">
                <a:latin typeface="Symbol"/>
                <a:cs typeface="Symbol"/>
              </a:rPr>
              <a:t></a:t>
            </a:r>
            <a:r>
              <a:rPr sz="1850" spc="-55" dirty="0">
                <a:latin typeface="Times New Roman"/>
                <a:cs typeface="Times New Roman"/>
              </a:rPr>
              <a:t> </a:t>
            </a:r>
            <a:r>
              <a:rPr sz="1850" i="1" spc="-25" dirty="0">
                <a:latin typeface="Times New Roman"/>
                <a:cs typeface="Times New Roman"/>
              </a:rPr>
              <a:t>v</a:t>
            </a:r>
            <a:r>
              <a:rPr sz="1650" i="1" spc="-37" baseline="-22727" dirty="0">
                <a:latin typeface="Times New Roman"/>
                <a:cs typeface="Times New Roman"/>
              </a:rPr>
              <a:t>i</a:t>
            </a:r>
            <a:endParaRPr sz="1650" baseline="-22727">
              <a:latin typeface="Times New Roman"/>
              <a:cs typeface="Times New Roman"/>
            </a:endParaRPr>
          </a:p>
        </p:txBody>
      </p:sp>
      <p:sp>
        <p:nvSpPr>
          <p:cNvPr id="58" name="object 58"/>
          <p:cNvSpPr txBox="1"/>
          <p:nvPr/>
        </p:nvSpPr>
        <p:spPr>
          <a:xfrm>
            <a:off x="542322" y="5669046"/>
            <a:ext cx="89535" cy="191770"/>
          </a:xfrm>
          <a:prstGeom prst="rect">
            <a:avLst/>
          </a:prstGeom>
        </p:spPr>
        <p:txBody>
          <a:bodyPr vert="horz" wrap="square" lIns="0" tIns="11430" rIns="0" bIns="0" rtlCol="0">
            <a:spAutoFit/>
          </a:bodyPr>
          <a:lstStyle/>
          <a:p>
            <a:pPr marL="12700">
              <a:lnSpc>
                <a:spcPct val="100000"/>
              </a:lnSpc>
              <a:spcBef>
                <a:spcPts val="90"/>
              </a:spcBef>
            </a:pPr>
            <a:r>
              <a:rPr sz="1100" spc="-5" dirty="0">
                <a:latin typeface="Symbol"/>
                <a:cs typeface="Symbol"/>
              </a:rPr>
              <a:t></a:t>
            </a:r>
            <a:endParaRPr sz="1100">
              <a:latin typeface="Symbol"/>
              <a:cs typeface="Symbol"/>
            </a:endParaRPr>
          </a:p>
        </p:txBody>
      </p:sp>
      <p:sp>
        <p:nvSpPr>
          <p:cNvPr id="59" name="object 59"/>
          <p:cNvSpPr txBox="1"/>
          <p:nvPr/>
        </p:nvSpPr>
        <p:spPr>
          <a:xfrm>
            <a:off x="1656624" y="5156552"/>
            <a:ext cx="89535" cy="191770"/>
          </a:xfrm>
          <a:prstGeom prst="rect">
            <a:avLst/>
          </a:prstGeom>
        </p:spPr>
        <p:txBody>
          <a:bodyPr vert="horz" wrap="square" lIns="0" tIns="11430" rIns="0" bIns="0" rtlCol="0">
            <a:spAutoFit/>
          </a:bodyPr>
          <a:lstStyle/>
          <a:p>
            <a:pPr marL="12700">
              <a:lnSpc>
                <a:spcPct val="100000"/>
              </a:lnSpc>
              <a:spcBef>
                <a:spcPts val="90"/>
              </a:spcBef>
            </a:pPr>
            <a:r>
              <a:rPr sz="1100" spc="-5" dirty="0">
                <a:latin typeface="Symbol"/>
                <a:cs typeface="Symbol"/>
              </a:rPr>
              <a:t></a:t>
            </a:r>
            <a:endParaRPr sz="1100">
              <a:latin typeface="Symbol"/>
              <a:cs typeface="Symbol"/>
            </a:endParaRPr>
          </a:p>
        </p:txBody>
      </p:sp>
      <p:pic>
        <p:nvPicPr>
          <p:cNvPr id="60" name="object 60"/>
          <p:cNvPicPr/>
          <p:nvPr/>
        </p:nvPicPr>
        <p:blipFill>
          <a:blip r:embed="rId2" cstate="print"/>
          <a:stretch>
            <a:fillRect/>
          </a:stretch>
        </p:blipFill>
        <p:spPr>
          <a:xfrm>
            <a:off x="7276937" y="3379102"/>
            <a:ext cx="1146369" cy="220109"/>
          </a:xfrm>
          <a:prstGeom prst="rect">
            <a:avLst/>
          </a:prstGeom>
        </p:spPr>
      </p:pic>
      <p:grpSp>
        <p:nvGrpSpPr>
          <p:cNvPr id="61" name="object 61"/>
          <p:cNvGrpSpPr/>
          <p:nvPr/>
        </p:nvGrpSpPr>
        <p:grpSpPr>
          <a:xfrm>
            <a:off x="295275" y="3581400"/>
            <a:ext cx="5038725" cy="2654300"/>
            <a:chOff x="295275" y="3581400"/>
            <a:chExt cx="5038725" cy="2654300"/>
          </a:xfrm>
        </p:grpSpPr>
        <p:sp>
          <p:nvSpPr>
            <p:cNvPr id="62" name="object 62"/>
            <p:cNvSpPr/>
            <p:nvPr/>
          </p:nvSpPr>
          <p:spPr>
            <a:xfrm>
              <a:off x="300037" y="4795837"/>
              <a:ext cx="1990725" cy="1435100"/>
            </a:xfrm>
            <a:custGeom>
              <a:avLst/>
              <a:gdLst/>
              <a:ahLst/>
              <a:cxnLst/>
              <a:rect l="l" t="t" r="r" b="b"/>
              <a:pathLst>
                <a:path w="1990725" h="1435100">
                  <a:moveTo>
                    <a:pt x="0" y="1435100"/>
                  </a:moveTo>
                  <a:lnTo>
                    <a:pt x="1990725" y="1435100"/>
                  </a:lnTo>
                  <a:lnTo>
                    <a:pt x="1990725" y="0"/>
                  </a:lnTo>
                  <a:lnTo>
                    <a:pt x="0" y="0"/>
                  </a:lnTo>
                  <a:lnTo>
                    <a:pt x="0" y="1435100"/>
                  </a:lnTo>
                  <a:close/>
                </a:path>
              </a:pathLst>
            </a:custGeom>
            <a:ln w="9525">
              <a:solidFill>
                <a:srgbClr val="4F81BC"/>
              </a:solidFill>
            </a:ln>
          </p:spPr>
          <p:txBody>
            <a:bodyPr wrap="square" lIns="0" tIns="0" rIns="0" bIns="0" rtlCol="0"/>
            <a:lstStyle/>
            <a:p>
              <a:endParaRPr/>
            </a:p>
          </p:txBody>
        </p:sp>
        <p:sp>
          <p:nvSpPr>
            <p:cNvPr id="63" name="object 63"/>
            <p:cNvSpPr/>
            <p:nvPr/>
          </p:nvSpPr>
          <p:spPr>
            <a:xfrm>
              <a:off x="3505200" y="3581400"/>
              <a:ext cx="1828800" cy="1406525"/>
            </a:xfrm>
            <a:custGeom>
              <a:avLst/>
              <a:gdLst/>
              <a:ahLst/>
              <a:cxnLst/>
              <a:rect l="l" t="t" r="r" b="b"/>
              <a:pathLst>
                <a:path w="1828800" h="1406525">
                  <a:moveTo>
                    <a:pt x="1828800" y="0"/>
                  </a:moveTo>
                  <a:lnTo>
                    <a:pt x="0" y="0"/>
                  </a:lnTo>
                  <a:lnTo>
                    <a:pt x="0" y="1406525"/>
                  </a:lnTo>
                  <a:lnTo>
                    <a:pt x="1828800" y="1406525"/>
                  </a:lnTo>
                  <a:lnTo>
                    <a:pt x="1828800" y="0"/>
                  </a:lnTo>
                  <a:close/>
                </a:path>
              </a:pathLst>
            </a:custGeom>
            <a:solidFill>
              <a:srgbClr val="FF99FF"/>
            </a:solidFill>
          </p:spPr>
          <p:txBody>
            <a:bodyPr wrap="square" lIns="0" tIns="0" rIns="0" bIns="0" rtlCol="0"/>
            <a:lstStyle/>
            <a:p>
              <a:endParaRPr/>
            </a:p>
          </p:txBody>
        </p:sp>
      </p:grpSp>
      <p:sp>
        <p:nvSpPr>
          <p:cNvPr id="64" name="object 64"/>
          <p:cNvSpPr txBox="1"/>
          <p:nvPr/>
        </p:nvSpPr>
        <p:spPr>
          <a:xfrm>
            <a:off x="5870828" y="3295269"/>
            <a:ext cx="2968372" cy="320601"/>
          </a:xfrm>
          <a:prstGeom prst="rect">
            <a:avLst/>
          </a:prstGeom>
        </p:spPr>
        <p:txBody>
          <a:bodyPr vert="horz" wrap="square" lIns="0" tIns="12700" rIns="0" bIns="0" rtlCol="0">
            <a:spAutoFit/>
          </a:bodyPr>
          <a:lstStyle/>
          <a:p>
            <a:pPr marL="12700">
              <a:lnSpc>
                <a:spcPct val="100000"/>
              </a:lnSpc>
              <a:spcBef>
                <a:spcPts val="100"/>
              </a:spcBef>
            </a:pPr>
            <a:r>
              <a:rPr sz="2000" dirty="0">
                <a:latin typeface="Calibri"/>
                <a:cs typeface="Calibri"/>
              </a:rPr>
              <a:t>Ipotesi:</a:t>
            </a:r>
            <a:r>
              <a:rPr sz="2000" spc="-20" dirty="0">
                <a:latin typeface="Calibri"/>
                <a:cs typeface="Calibri"/>
              </a:rPr>
              <a:t> </a:t>
            </a:r>
            <a:r>
              <a:rPr sz="2000" dirty="0">
                <a:latin typeface="Calibri"/>
                <a:cs typeface="Calibri"/>
              </a:rPr>
              <a:t>dopo</a:t>
            </a:r>
            <a:r>
              <a:rPr sz="2000" spc="-5" dirty="0">
                <a:latin typeface="Calibri"/>
                <a:cs typeface="Calibri"/>
              </a:rPr>
              <a:t> </a:t>
            </a:r>
            <a:r>
              <a:rPr sz="2000" dirty="0">
                <a:latin typeface="Calibri"/>
                <a:cs typeface="Calibri"/>
              </a:rPr>
              <a:t>i </a:t>
            </a:r>
            <a:r>
              <a:rPr sz="2000" b="1" dirty="0">
                <a:latin typeface="Calibri"/>
                <a:cs typeface="Calibri"/>
              </a:rPr>
              <a:t>primi</a:t>
            </a:r>
            <a:r>
              <a:rPr sz="2000" b="1" spc="-45" dirty="0">
                <a:latin typeface="Calibri"/>
                <a:cs typeface="Calibri"/>
              </a:rPr>
              <a:t> </a:t>
            </a:r>
            <a:r>
              <a:rPr sz="2000" b="1" spc="-10" dirty="0">
                <a:latin typeface="Calibri"/>
                <a:cs typeface="Calibri"/>
              </a:rPr>
              <a:t>istanti</a:t>
            </a:r>
            <a:endParaRPr sz="2000" dirty="0">
              <a:latin typeface="Calibri"/>
              <a:cs typeface="Calibri"/>
            </a:endParaRPr>
          </a:p>
        </p:txBody>
      </p:sp>
      <p:sp>
        <p:nvSpPr>
          <p:cNvPr id="65" name="object 65"/>
          <p:cNvSpPr txBox="1"/>
          <p:nvPr/>
        </p:nvSpPr>
        <p:spPr>
          <a:xfrm>
            <a:off x="3889375" y="3071240"/>
            <a:ext cx="839469"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ipotesi</a:t>
            </a:r>
            <a:endParaRPr sz="2400" dirty="0">
              <a:latin typeface="Times New Roman"/>
              <a:cs typeface="Times New Roman"/>
            </a:endParaRPr>
          </a:p>
        </p:txBody>
      </p:sp>
      <p:sp>
        <p:nvSpPr>
          <p:cNvPr id="66" name="object 66"/>
          <p:cNvSpPr txBox="1"/>
          <p:nvPr/>
        </p:nvSpPr>
        <p:spPr>
          <a:xfrm>
            <a:off x="3815381" y="4732182"/>
            <a:ext cx="183515" cy="269875"/>
          </a:xfrm>
          <a:prstGeom prst="rect">
            <a:avLst/>
          </a:prstGeom>
        </p:spPr>
        <p:txBody>
          <a:bodyPr vert="horz" wrap="square" lIns="0" tIns="12700" rIns="0" bIns="0" rtlCol="0">
            <a:spAutoFit/>
          </a:bodyPr>
          <a:lstStyle/>
          <a:p>
            <a:pPr marL="12700">
              <a:lnSpc>
                <a:spcPct val="100000"/>
              </a:lnSpc>
              <a:spcBef>
                <a:spcPts val="100"/>
              </a:spcBef>
            </a:pPr>
            <a:r>
              <a:rPr sz="1600" i="1" spc="-25" dirty="0">
                <a:latin typeface="Times New Roman"/>
                <a:cs typeface="Times New Roman"/>
              </a:rPr>
              <a:t>dt</a:t>
            </a:r>
            <a:endParaRPr sz="1600">
              <a:latin typeface="Times New Roman"/>
              <a:cs typeface="Times New Roman"/>
            </a:endParaRPr>
          </a:p>
        </p:txBody>
      </p:sp>
      <p:sp>
        <p:nvSpPr>
          <p:cNvPr id="67" name="object 67"/>
          <p:cNvSpPr txBox="1"/>
          <p:nvPr/>
        </p:nvSpPr>
        <p:spPr>
          <a:xfrm>
            <a:off x="4200862" y="3850456"/>
            <a:ext cx="183515" cy="269875"/>
          </a:xfrm>
          <a:prstGeom prst="rect">
            <a:avLst/>
          </a:prstGeom>
        </p:spPr>
        <p:txBody>
          <a:bodyPr vert="horz" wrap="square" lIns="0" tIns="12700" rIns="0" bIns="0" rtlCol="0">
            <a:spAutoFit/>
          </a:bodyPr>
          <a:lstStyle/>
          <a:p>
            <a:pPr marL="12700">
              <a:lnSpc>
                <a:spcPct val="100000"/>
              </a:lnSpc>
              <a:spcBef>
                <a:spcPts val="100"/>
              </a:spcBef>
            </a:pPr>
            <a:r>
              <a:rPr sz="1600" i="1" spc="-25" dirty="0">
                <a:latin typeface="Times New Roman"/>
                <a:cs typeface="Times New Roman"/>
              </a:rPr>
              <a:t>dt</a:t>
            </a:r>
            <a:endParaRPr sz="1600">
              <a:latin typeface="Times New Roman"/>
              <a:cs typeface="Times New Roman"/>
            </a:endParaRPr>
          </a:p>
        </p:txBody>
      </p:sp>
      <p:sp>
        <p:nvSpPr>
          <p:cNvPr id="68" name="object 68"/>
          <p:cNvSpPr txBox="1"/>
          <p:nvPr/>
        </p:nvSpPr>
        <p:spPr>
          <a:xfrm>
            <a:off x="4071551" y="3488577"/>
            <a:ext cx="476250" cy="359410"/>
          </a:xfrm>
          <a:prstGeom prst="rect">
            <a:avLst/>
          </a:prstGeom>
        </p:spPr>
        <p:txBody>
          <a:bodyPr vert="horz" wrap="square" lIns="0" tIns="11430" rIns="0" bIns="0" rtlCol="0">
            <a:spAutoFit/>
          </a:bodyPr>
          <a:lstStyle/>
          <a:p>
            <a:pPr marL="12700">
              <a:lnSpc>
                <a:spcPct val="100000"/>
              </a:lnSpc>
              <a:spcBef>
                <a:spcPts val="90"/>
              </a:spcBef>
            </a:pPr>
            <a:r>
              <a:rPr sz="1600" i="1" u="sng" spc="-55" dirty="0">
                <a:uFill>
                  <a:solidFill>
                    <a:srgbClr val="000000"/>
                  </a:solidFill>
                </a:uFill>
                <a:latin typeface="Times New Roman"/>
                <a:cs typeface="Times New Roman"/>
              </a:rPr>
              <a:t>d</a:t>
            </a:r>
            <a:r>
              <a:rPr sz="2200" u="sng" spc="-55" dirty="0">
                <a:uFill>
                  <a:solidFill>
                    <a:srgbClr val="000000"/>
                  </a:solidFill>
                </a:uFill>
                <a:latin typeface="Symbol"/>
                <a:cs typeface="Symbol"/>
              </a:rPr>
              <a:t></a:t>
            </a:r>
            <a:r>
              <a:rPr sz="1600" i="1" u="sng" spc="-55" dirty="0">
                <a:uFill>
                  <a:solidFill>
                    <a:srgbClr val="000000"/>
                  </a:solidFill>
                </a:uFill>
                <a:latin typeface="Times New Roman"/>
                <a:cs typeface="Times New Roman"/>
              </a:rPr>
              <a:t>M</a:t>
            </a:r>
            <a:r>
              <a:rPr sz="1600" i="1" u="sng" spc="-100" dirty="0">
                <a:uFill>
                  <a:solidFill>
                    <a:srgbClr val="000000"/>
                  </a:solidFill>
                </a:uFill>
                <a:latin typeface="Times New Roman"/>
                <a:cs typeface="Times New Roman"/>
              </a:rPr>
              <a:t> </a:t>
            </a:r>
            <a:r>
              <a:rPr sz="2200" u="sng" spc="-145" dirty="0">
                <a:uFill>
                  <a:solidFill>
                    <a:srgbClr val="000000"/>
                  </a:solidFill>
                </a:uFill>
                <a:latin typeface="Symbol"/>
                <a:cs typeface="Symbol"/>
              </a:rPr>
              <a:t></a:t>
            </a:r>
            <a:endParaRPr sz="2200">
              <a:latin typeface="Symbol"/>
              <a:cs typeface="Symbol"/>
            </a:endParaRPr>
          </a:p>
        </p:txBody>
      </p:sp>
      <p:sp>
        <p:nvSpPr>
          <p:cNvPr id="69" name="object 69"/>
          <p:cNvSpPr txBox="1"/>
          <p:nvPr/>
        </p:nvSpPr>
        <p:spPr>
          <a:xfrm>
            <a:off x="3497791" y="4439322"/>
            <a:ext cx="1868170" cy="437515"/>
          </a:xfrm>
          <a:prstGeom prst="rect">
            <a:avLst/>
          </a:prstGeom>
        </p:spPr>
        <p:txBody>
          <a:bodyPr vert="horz" wrap="square" lIns="0" tIns="13335" rIns="0" bIns="0" rtlCol="0">
            <a:spAutoFit/>
          </a:bodyPr>
          <a:lstStyle/>
          <a:p>
            <a:pPr marL="38100">
              <a:lnSpc>
                <a:spcPts val="2665"/>
              </a:lnSpc>
              <a:spcBef>
                <a:spcPts val="105"/>
              </a:spcBef>
            </a:pPr>
            <a:r>
              <a:rPr sz="1600" dirty="0">
                <a:latin typeface="Symbol"/>
                <a:cs typeface="Symbol"/>
              </a:rPr>
              <a:t></a:t>
            </a:r>
            <a:r>
              <a:rPr sz="1600" spc="-95" dirty="0">
                <a:latin typeface="Times New Roman"/>
                <a:cs typeface="Times New Roman"/>
              </a:rPr>
              <a:t> </a:t>
            </a:r>
            <a:r>
              <a:rPr sz="2400" i="1" u="sng" spc="-82" baseline="34722" dirty="0">
                <a:uFill>
                  <a:solidFill>
                    <a:srgbClr val="000000"/>
                  </a:solidFill>
                </a:uFill>
                <a:latin typeface="Times New Roman"/>
                <a:cs typeface="Times New Roman"/>
              </a:rPr>
              <a:t>d</a:t>
            </a:r>
            <a:r>
              <a:rPr sz="3300" u="sng" spc="-82" baseline="25252" dirty="0">
                <a:uFill>
                  <a:solidFill>
                    <a:srgbClr val="000000"/>
                  </a:solidFill>
                </a:uFill>
                <a:latin typeface="Symbol"/>
                <a:cs typeface="Symbol"/>
              </a:rPr>
              <a:t></a:t>
            </a:r>
            <a:r>
              <a:rPr sz="2400" i="1" u="sng" spc="-82" baseline="34722" dirty="0">
                <a:uFill>
                  <a:solidFill>
                    <a:srgbClr val="000000"/>
                  </a:solidFill>
                </a:uFill>
                <a:latin typeface="Times New Roman"/>
                <a:cs typeface="Times New Roman"/>
              </a:rPr>
              <a:t>M</a:t>
            </a:r>
            <a:r>
              <a:rPr sz="2400" i="1" u="sng" spc="-179" baseline="34722" dirty="0">
                <a:uFill>
                  <a:solidFill>
                    <a:srgbClr val="000000"/>
                  </a:solidFill>
                </a:uFill>
                <a:latin typeface="Times New Roman"/>
                <a:cs typeface="Times New Roman"/>
              </a:rPr>
              <a:t> </a:t>
            </a:r>
            <a:r>
              <a:rPr sz="3300" u="sng" spc="-330" baseline="25252" dirty="0">
                <a:uFill>
                  <a:solidFill>
                    <a:srgbClr val="000000"/>
                  </a:solidFill>
                </a:uFill>
                <a:latin typeface="Symbol"/>
                <a:cs typeface="Symbol"/>
              </a:rPr>
              <a:t></a:t>
            </a:r>
            <a:r>
              <a:rPr sz="3300" spc="-345" baseline="25252" dirty="0">
                <a:latin typeface="Times New Roman"/>
                <a:cs typeface="Times New Roman"/>
              </a:rPr>
              <a:t> </a:t>
            </a:r>
            <a:r>
              <a:rPr sz="1600" dirty="0">
                <a:latin typeface="Symbol"/>
                <a:cs typeface="Symbol"/>
              </a:rPr>
              <a:t></a:t>
            </a:r>
            <a:r>
              <a:rPr sz="1600" spc="-60" dirty="0">
                <a:latin typeface="Times New Roman"/>
                <a:cs typeface="Times New Roman"/>
              </a:rPr>
              <a:t> </a:t>
            </a:r>
            <a:r>
              <a:rPr sz="1600" i="1" dirty="0">
                <a:latin typeface="Times New Roman"/>
                <a:cs typeface="Times New Roman"/>
              </a:rPr>
              <a:t>k</a:t>
            </a:r>
            <a:r>
              <a:rPr sz="1600" i="1" spc="360" dirty="0">
                <a:latin typeface="Times New Roman"/>
                <a:cs typeface="Times New Roman"/>
              </a:rPr>
              <a:t> </a:t>
            </a:r>
            <a:r>
              <a:rPr sz="2650" spc="-85" dirty="0">
                <a:latin typeface="Symbol"/>
                <a:cs typeface="Symbol"/>
              </a:rPr>
              <a:t></a:t>
            </a:r>
            <a:r>
              <a:rPr sz="1600" i="1" spc="-85" dirty="0">
                <a:latin typeface="Times New Roman"/>
                <a:cs typeface="Times New Roman"/>
              </a:rPr>
              <a:t>M</a:t>
            </a:r>
            <a:r>
              <a:rPr sz="1600" i="1" spc="470" dirty="0">
                <a:latin typeface="Times New Roman"/>
                <a:cs typeface="Times New Roman"/>
              </a:rPr>
              <a:t> </a:t>
            </a:r>
            <a:r>
              <a:rPr sz="2650" spc="-365" dirty="0">
                <a:latin typeface="Symbol"/>
                <a:cs typeface="Symbol"/>
              </a:rPr>
              <a:t></a:t>
            </a:r>
            <a:r>
              <a:rPr sz="1600" i="1" spc="-365" dirty="0">
                <a:latin typeface="Times New Roman"/>
                <a:cs typeface="Times New Roman"/>
              </a:rPr>
              <a:t>M</a:t>
            </a:r>
            <a:r>
              <a:rPr sz="1600" i="1" spc="-105" dirty="0">
                <a:latin typeface="Times New Roman"/>
                <a:cs typeface="Times New Roman"/>
              </a:rPr>
              <a:t> </a:t>
            </a:r>
            <a:r>
              <a:rPr sz="1350" baseline="43209" dirty="0">
                <a:latin typeface="Symbol"/>
                <a:cs typeface="Symbol"/>
              </a:rPr>
              <a:t></a:t>
            </a:r>
            <a:r>
              <a:rPr sz="1350" spc="-67" baseline="43209" dirty="0">
                <a:latin typeface="Times New Roman"/>
                <a:cs typeface="Times New Roman"/>
              </a:rPr>
              <a:t> </a:t>
            </a:r>
            <a:r>
              <a:rPr sz="2650" spc="-415" dirty="0">
                <a:latin typeface="Symbol"/>
                <a:cs typeface="Symbol"/>
              </a:rPr>
              <a:t></a:t>
            </a:r>
            <a:endParaRPr sz="2650">
              <a:latin typeface="Symbol"/>
              <a:cs typeface="Symbol"/>
            </a:endParaRPr>
          </a:p>
          <a:p>
            <a:pPr marL="118745" algn="ctr">
              <a:lnSpc>
                <a:spcPts val="565"/>
              </a:lnSpc>
            </a:pPr>
            <a:r>
              <a:rPr sz="900" i="1" spc="15" dirty="0">
                <a:latin typeface="Times New Roman"/>
                <a:cs typeface="Times New Roman"/>
              </a:rPr>
              <a:t>p</a:t>
            </a:r>
            <a:endParaRPr sz="900">
              <a:latin typeface="Times New Roman"/>
              <a:cs typeface="Times New Roman"/>
            </a:endParaRPr>
          </a:p>
        </p:txBody>
      </p:sp>
      <p:sp>
        <p:nvSpPr>
          <p:cNvPr id="70" name="object 70"/>
          <p:cNvSpPr txBox="1"/>
          <p:nvPr/>
        </p:nvSpPr>
        <p:spPr>
          <a:xfrm>
            <a:off x="3497791" y="4111015"/>
            <a:ext cx="1140460" cy="269875"/>
          </a:xfrm>
          <a:prstGeom prst="rect">
            <a:avLst/>
          </a:prstGeom>
        </p:spPr>
        <p:txBody>
          <a:bodyPr vert="horz" wrap="square" lIns="0" tIns="12700" rIns="0" bIns="0" rtlCol="0">
            <a:spAutoFit/>
          </a:bodyPr>
          <a:lstStyle/>
          <a:p>
            <a:pPr marL="38100">
              <a:lnSpc>
                <a:spcPct val="100000"/>
              </a:lnSpc>
              <a:spcBef>
                <a:spcPts val="100"/>
              </a:spcBef>
            </a:pPr>
            <a:r>
              <a:rPr sz="1600" i="1" spc="90" dirty="0">
                <a:latin typeface="Times New Roman"/>
                <a:cs typeface="Times New Roman"/>
              </a:rPr>
              <a:t>k</a:t>
            </a:r>
            <a:r>
              <a:rPr sz="1350" i="1" spc="135" baseline="-24691" dirty="0">
                <a:latin typeface="Times New Roman"/>
                <a:cs typeface="Times New Roman"/>
              </a:rPr>
              <a:t>p</a:t>
            </a:r>
            <a:r>
              <a:rPr sz="1350" i="1" spc="494" baseline="-24691" dirty="0">
                <a:latin typeface="Times New Roman"/>
                <a:cs typeface="Times New Roman"/>
              </a:rPr>
              <a:t> </a:t>
            </a:r>
            <a:r>
              <a:rPr sz="1600" dirty="0">
                <a:latin typeface="Symbol"/>
                <a:cs typeface="Symbol"/>
              </a:rPr>
              <a:t></a:t>
            </a:r>
            <a:r>
              <a:rPr sz="1600" spc="-55" dirty="0">
                <a:latin typeface="Times New Roman"/>
                <a:cs typeface="Times New Roman"/>
              </a:rPr>
              <a:t> </a:t>
            </a:r>
            <a:r>
              <a:rPr sz="1600" i="1" spc="-10" dirty="0">
                <a:latin typeface="Times New Roman"/>
                <a:cs typeface="Times New Roman"/>
              </a:rPr>
              <a:t>costante</a:t>
            </a:r>
            <a:endParaRPr sz="1600">
              <a:latin typeface="Times New Roman"/>
              <a:cs typeface="Times New Roman"/>
            </a:endParaRPr>
          </a:p>
        </p:txBody>
      </p:sp>
      <p:sp>
        <p:nvSpPr>
          <p:cNvPr id="71" name="object 71"/>
          <p:cNvSpPr txBox="1"/>
          <p:nvPr/>
        </p:nvSpPr>
        <p:spPr>
          <a:xfrm>
            <a:off x="3494516" y="3691586"/>
            <a:ext cx="583565" cy="269875"/>
          </a:xfrm>
          <a:prstGeom prst="rect">
            <a:avLst/>
          </a:prstGeom>
        </p:spPr>
        <p:txBody>
          <a:bodyPr vert="horz" wrap="square" lIns="0" tIns="12700" rIns="0" bIns="0" rtlCol="0">
            <a:spAutoFit/>
          </a:bodyPr>
          <a:lstStyle/>
          <a:p>
            <a:pPr marL="38100">
              <a:lnSpc>
                <a:spcPct val="100000"/>
              </a:lnSpc>
              <a:spcBef>
                <a:spcPts val="100"/>
              </a:spcBef>
            </a:pPr>
            <a:r>
              <a:rPr sz="1600" i="1" spc="65" dirty="0">
                <a:latin typeface="Times New Roman"/>
                <a:cs typeface="Times New Roman"/>
              </a:rPr>
              <a:t>v</a:t>
            </a:r>
            <a:r>
              <a:rPr sz="1350" i="1" spc="97" baseline="-24691" dirty="0">
                <a:latin typeface="Times New Roman"/>
                <a:cs typeface="Times New Roman"/>
              </a:rPr>
              <a:t>p</a:t>
            </a:r>
            <a:r>
              <a:rPr sz="1350" i="1" spc="494" baseline="-24691" dirty="0">
                <a:latin typeface="Times New Roman"/>
                <a:cs typeface="Times New Roman"/>
              </a:rPr>
              <a:t> </a:t>
            </a:r>
            <a:r>
              <a:rPr sz="1600" dirty="0">
                <a:latin typeface="Symbol"/>
                <a:cs typeface="Symbol"/>
              </a:rPr>
              <a:t></a:t>
            </a:r>
            <a:r>
              <a:rPr sz="1600" spc="-35" dirty="0">
                <a:latin typeface="Times New Roman"/>
                <a:cs typeface="Times New Roman"/>
              </a:rPr>
              <a:t> </a:t>
            </a:r>
            <a:r>
              <a:rPr sz="1600" spc="-50" dirty="0">
                <a:latin typeface="Symbol"/>
                <a:cs typeface="Symbol"/>
              </a:rPr>
              <a:t></a:t>
            </a:r>
            <a:endParaRPr sz="1600">
              <a:latin typeface="Symbol"/>
              <a:cs typeface="Symbol"/>
            </a:endParaRPr>
          </a:p>
        </p:txBody>
      </p:sp>
      <p:grpSp>
        <p:nvGrpSpPr>
          <p:cNvPr id="72" name="object 72"/>
          <p:cNvGrpSpPr/>
          <p:nvPr/>
        </p:nvGrpSpPr>
        <p:grpSpPr>
          <a:xfrm>
            <a:off x="5943600" y="3733736"/>
            <a:ext cx="990600" cy="617855"/>
            <a:chOff x="5943600" y="3733736"/>
            <a:chExt cx="990600" cy="617855"/>
          </a:xfrm>
        </p:grpSpPr>
        <p:sp>
          <p:nvSpPr>
            <p:cNvPr id="73" name="object 73"/>
            <p:cNvSpPr/>
            <p:nvPr/>
          </p:nvSpPr>
          <p:spPr>
            <a:xfrm>
              <a:off x="5943600" y="3733736"/>
              <a:ext cx="990600" cy="617855"/>
            </a:xfrm>
            <a:custGeom>
              <a:avLst/>
              <a:gdLst/>
              <a:ahLst/>
              <a:cxnLst/>
              <a:rect l="l" t="t" r="r" b="b"/>
              <a:pathLst>
                <a:path w="990600" h="617854">
                  <a:moveTo>
                    <a:pt x="990600" y="0"/>
                  </a:moveTo>
                  <a:lnTo>
                    <a:pt x="0" y="0"/>
                  </a:lnTo>
                  <a:lnTo>
                    <a:pt x="0" y="617537"/>
                  </a:lnTo>
                  <a:lnTo>
                    <a:pt x="990600" y="617537"/>
                  </a:lnTo>
                  <a:lnTo>
                    <a:pt x="990600" y="0"/>
                  </a:lnTo>
                  <a:close/>
                </a:path>
              </a:pathLst>
            </a:custGeom>
            <a:solidFill>
              <a:srgbClr val="CCFF33"/>
            </a:solidFill>
          </p:spPr>
          <p:txBody>
            <a:bodyPr wrap="square" lIns="0" tIns="0" rIns="0" bIns="0" rtlCol="0"/>
            <a:lstStyle/>
            <a:p>
              <a:endParaRPr/>
            </a:p>
          </p:txBody>
        </p:sp>
        <p:sp>
          <p:nvSpPr>
            <p:cNvPr id="74" name="object 74"/>
            <p:cNvSpPr/>
            <p:nvPr/>
          </p:nvSpPr>
          <p:spPr>
            <a:xfrm>
              <a:off x="5981182" y="4070989"/>
              <a:ext cx="574675" cy="0"/>
            </a:xfrm>
            <a:custGeom>
              <a:avLst/>
              <a:gdLst/>
              <a:ahLst/>
              <a:cxnLst/>
              <a:rect l="l" t="t" r="r" b="b"/>
              <a:pathLst>
                <a:path w="574675">
                  <a:moveTo>
                    <a:pt x="0" y="0"/>
                  </a:moveTo>
                  <a:lnTo>
                    <a:pt x="574472" y="0"/>
                  </a:lnTo>
                </a:path>
              </a:pathLst>
            </a:custGeom>
            <a:ln w="9305">
              <a:solidFill>
                <a:srgbClr val="000000"/>
              </a:solidFill>
            </a:ln>
          </p:spPr>
          <p:txBody>
            <a:bodyPr wrap="square" lIns="0" tIns="0" rIns="0" bIns="0" rtlCol="0"/>
            <a:lstStyle/>
            <a:p>
              <a:endParaRPr/>
            </a:p>
          </p:txBody>
        </p:sp>
      </p:grpSp>
      <p:sp>
        <p:nvSpPr>
          <p:cNvPr id="75" name="object 75"/>
          <p:cNvSpPr txBox="1"/>
          <p:nvPr/>
        </p:nvSpPr>
        <p:spPr>
          <a:xfrm>
            <a:off x="6774708" y="3889904"/>
            <a:ext cx="139065" cy="295275"/>
          </a:xfrm>
          <a:prstGeom prst="rect">
            <a:avLst/>
          </a:prstGeom>
        </p:spPr>
        <p:txBody>
          <a:bodyPr vert="horz" wrap="square" lIns="0" tIns="14604" rIns="0" bIns="0" rtlCol="0">
            <a:spAutoFit/>
          </a:bodyPr>
          <a:lstStyle/>
          <a:p>
            <a:pPr marL="12700">
              <a:lnSpc>
                <a:spcPct val="100000"/>
              </a:lnSpc>
              <a:spcBef>
                <a:spcPts val="114"/>
              </a:spcBef>
            </a:pPr>
            <a:r>
              <a:rPr sz="1750" spc="15" dirty="0">
                <a:latin typeface="Times New Roman"/>
                <a:cs typeface="Times New Roman"/>
              </a:rPr>
              <a:t>0</a:t>
            </a:r>
            <a:endParaRPr sz="1750">
              <a:latin typeface="Times New Roman"/>
              <a:cs typeface="Times New Roman"/>
            </a:endParaRPr>
          </a:p>
        </p:txBody>
      </p:sp>
      <p:sp>
        <p:nvSpPr>
          <p:cNvPr id="76" name="object 76"/>
          <p:cNvSpPr txBox="1"/>
          <p:nvPr/>
        </p:nvSpPr>
        <p:spPr>
          <a:xfrm>
            <a:off x="6163992" y="4065320"/>
            <a:ext cx="200025" cy="295275"/>
          </a:xfrm>
          <a:prstGeom prst="rect">
            <a:avLst/>
          </a:prstGeom>
        </p:spPr>
        <p:txBody>
          <a:bodyPr vert="horz" wrap="square" lIns="0" tIns="14604" rIns="0" bIns="0" rtlCol="0">
            <a:spAutoFit/>
          </a:bodyPr>
          <a:lstStyle/>
          <a:p>
            <a:pPr marL="12700">
              <a:lnSpc>
                <a:spcPct val="100000"/>
              </a:lnSpc>
              <a:spcBef>
                <a:spcPts val="114"/>
              </a:spcBef>
            </a:pPr>
            <a:r>
              <a:rPr sz="1750" i="1" spc="-25" dirty="0">
                <a:latin typeface="Times New Roman"/>
                <a:cs typeface="Times New Roman"/>
              </a:rPr>
              <a:t>dt</a:t>
            </a:r>
            <a:endParaRPr sz="1750">
              <a:latin typeface="Times New Roman"/>
              <a:cs typeface="Times New Roman"/>
            </a:endParaRPr>
          </a:p>
        </p:txBody>
      </p:sp>
      <p:sp>
        <p:nvSpPr>
          <p:cNvPr id="77" name="object 77"/>
          <p:cNvSpPr txBox="1"/>
          <p:nvPr/>
        </p:nvSpPr>
        <p:spPr>
          <a:xfrm>
            <a:off x="5958295" y="3599703"/>
            <a:ext cx="820419" cy="473709"/>
          </a:xfrm>
          <a:prstGeom prst="rect">
            <a:avLst/>
          </a:prstGeom>
        </p:spPr>
        <p:txBody>
          <a:bodyPr vert="horz" wrap="square" lIns="0" tIns="17145" rIns="0" bIns="0" rtlCol="0">
            <a:spAutoFit/>
          </a:bodyPr>
          <a:lstStyle/>
          <a:p>
            <a:pPr marL="38100">
              <a:lnSpc>
                <a:spcPct val="100000"/>
              </a:lnSpc>
              <a:spcBef>
                <a:spcPts val="135"/>
              </a:spcBef>
            </a:pPr>
            <a:r>
              <a:rPr sz="1750" i="1" dirty="0">
                <a:latin typeface="Times New Roman"/>
                <a:cs typeface="Times New Roman"/>
              </a:rPr>
              <a:t>d</a:t>
            </a:r>
            <a:r>
              <a:rPr sz="1750" i="1" spc="-280" dirty="0">
                <a:latin typeface="Times New Roman"/>
                <a:cs typeface="Times New Roman"/>
              </a:rPr>
              <a:t> </a:t>
            </a:r>
            <a:r>
              <a:rPr sz="2900" spc="-254" dirty="0">
                <a:latin typeface="Symbol"/>
                <a:cs typeface="Symbol"/>
              </a:rPr>
              <a:t></a:t>
            </a:r>
            <a:r>
              <a:rPr sz="1750" i="1" spc="-254" dirty="0">
                <a:latin typeface="Times New Roman"/>
                <a:cs typeface="Times New Roman"/>
              </a:rPr>
              <a:t>M</a:t>
            </a:r>
            <a:r>
              <a:rPr sz="1750" i="1" spc="-105" dirty="0">
                <a:latin typeface="Times New Roman"/>
                <a:cs typeface="Times New Roman"/>
              </a:rPr>
              <a:t> </a:t>
            </a:r>
            <a:r>
              <a:rPr sz="1500" baseline="44444" dirty="0">
                <a:latin typeface="Symbol"/>
                <a:cs typeface="Symbol"/>
              </a:rPr>
              <a:t></a:t>
            </a:r>
            <a:r>
              <a:rPr sz="1500" spc="-44" baseline="44444" dirty="0">
                <a:latin typeface="Times New Roman"/>
                <a:cs typeface="Times New Roman"/>
              </a:rPr>
              <a:t> </a:t>
            </a:r>
            <a:r>
              <a:rPr sz="2900" spc="-390" dirty="0">
                <a:latin typeface="Symbol"/>
                <a:cs typeface="Symbol"/>
              </a:rPr>
              <a:t></a:t>
            </a:r>
            <a:r>
              <a:rPr sz="2900" spc="-420" dirty="0">
                <a:latin typeface="Times New Roman"/>
                <a:cs typeface="Times New Roman"/>
              </a:rPr>
              <a:t> </a:t>
            </a:r>
            <a:r>
              <a:rPr sz="2625" spc="-75" baseline="-34920" dirty="0">
                <a:latin typeface="Symbol"/>
                <a:cs typeface="Symbol"/>
              </a:rPr>
              <a:t></a:t>
            </a:r>
            <a:endParaRPr sz="2625" baseline="-34920">
              <a:latin typeface="Symbol"/>
              <a:cs typeface="Symbol"/>
            </a:endParaRPr>
          </a:p>
        </p:txBody>
      </p:sp>
      <p:grpSp>
        <p:nvGrpSpPr>
          <p:cNvPr id="78" name="object 78"/>
          <p:cNvGrpSpPr/>
          <p:nvPr/>
        </p:nvGrpSpPr>
        <p:grpSpPr>
          <a:xfrm>
            <a:off x="5943600" y="4648136"/>
            <a:ext cx="2317750" cy="1544955"/>
            <a:chOff x="5943600" y="4648136"/>
            <a:chExt cx="2317750" cy="1544955"/>
          </a:xfrm>
        </p:grpSpPr>
        <p:sp>
          <p:nvSpPr>
            <p:cNvPr id="79" name="object 79"/>
            <p:cNvSpPr/>
            <p:nvPr/>
          </p:nvSpPr>
          <p:spPr>
            <a:xfrm>
              <a:off x="5943600" y="4648136"/>
              <a:ext cx="2317750" cy="1544955"/>
            </a:xfrm>
            <a:custGeom>
              <a:avLst/>
              <a:gdLst/>
              <a:ahLst/>
              <a:cxnLst/>
              <a:rect l="l" t="t" r="r" b="b"/>
              <a:pathLst>
                <a:path w="2317750" h="1544954">
                  <a:moveTo>
                    <a:pt x="2317750" y="0"/>
                  </a:moveTo>
                  <a:lnTo>
                    <a:pt x="0" y="0"/>
                  </a:lnTo>
                  <a:lnTo>
                    <a:pt x="0" y="1544701"/>
                  </a:lnTo>
                  <a:lnTo>
                    <a:pt x="2317750" y="1544701"/>
                  </a:lnTo>
                  <a:lnTo>
                    <a:pt x="2317750" y="0"/>
                  </a:lnTo>
                  <a:close/>
                </a:path>
              </a:pathLst>
            </a:custGeom>
            <a:solidFill>
              <a:srgbClr val="CCFF99"/>
            </a:solidFill>
          </p:spPr>
          <p:txBody>
            <a:bodyPr wrap="square" lIns="0" tIns="0" rIns="0" bIns="0" rtlCol="0"/>
            <a:lstStyle/>
            <a:p>
              <a:endParaRPr/>
            </a:p>
          </p:txBody>
        </p:sp>
        <p:sp>
          <p:nvSpPr>
            <p:cNvPr id="80" name="object 80"/>
            <p:cNvSpPr/>
            <p:nvPr/>
          </p:nvSpPr>
          <p:spPr>
            <a:xfrm>
              <a:off x="6661252" y="5824205"/>
              <a:ext cx="518795" cy="93345"/>
            </a:xfrm>
            <a:custGeom>
              <a:avLst/>
              <a:gdLst/>
              <a:ahLst/>
              <a:cxnLst/>
              <a:rect l="l" t="t" r="r" b="b"/>
              <a:pathLst>
                <a:path w="518795" h="93345">
                  <a:moveTo>
                    <a:pt x="156172" y="0"/>
                  </a:moveTo>
                  <a:lnTo>
                    <a:pt x="518337" y="0"/>
                  </a:lnTo>
                </a:path>
                <a:path w="518795" h="93345">
                  <a:moveTo>
                    <a:pt x="0" y="92988"/>
                  </a:moveTo>
                  <a:lnTo>
                    <a:pt x="30653" y="75822"/>
                  </a:lnTo>
                </a:path>
              </a:pathLst>
            </a:custGeom>
            <a:ln w="10038">
              <a:solidFill>
                <a:srgbClr val="000000"/>
              </a:solidFill>
            </a:ln>
          </p:spPr>
          <p:txBody>
            <a:bodyPr wrap="square" lIns="0" tIns="0" rIns="0" bIns="0" rtlCol="0"/>
            <a:lstStyle/>
            <a:p>
              <a:endParaRPr/>
            </a:p>
          </p:txBody>
        </p:sp>
        <p:sp>
          <p:nvSpPr>
            <p:cNvPr id="81" name="object 81"/>
            <p:cNvSpPr/>
            <p:nvPr/>
          </p:nvSpPr>
          <p:spPr>
            <a:xfrm>
              <a:off x="6691905" y="5904798"/>
              <a:ext cx="43815" cy="235585"/>
            </a:xfrm>
            <a:custGeom>
              <a:avLst/>
              <a:gdLst/>
              <a:ahLst/>
              <a:cxnLst/>
              <a:rect l="l" t="t" r="r" b="b"/>
              <a:pathLst>
                <a:path w="43815" h="235585">
                  <a:moveTo>
                    <a:pt x="0" y="0"/>
                  </a:moveTo>
                  <a:lnTo>
                    <a:pt x="43594" y="235582"/>
                  </a:lnTo>
                </a:path>
              </a:pathLst>
            </a:custGeom>
            <a:ln w="19638">
              <a:solidFill>
                <a:srgbClr val="000000"/>
              </a:solidFill>
            </a:ln>
          </p:spPr>
          <p:txBody>
            <a:bodyPr wrap="square" lIns="0" tIns="0" rIns="0" bIns="0" rtlCol="0"/>
            <a:lstStyle/>
            <a:p>
              <a:endParaRPr/>
            </a:p>
          </p:txBody>
        </p:sp>
        <p:sp>
          <p:nvSpPr>
            <p:cNvPr id="82" name="object 82"/>
            <p:cNvSpPr/>
            <p:nvPr/>
          </p:nvSpPr>
          <p:spPr>
            <a:xfrm>
              <a:off x="6740762" y="5506604"/>
              <a:ext cx="513080" cy="634365"/>
            </a:xfrm>
            <a:custGeom>
              <a:avLst/>
              <a:gdLst/>
              <a:ahLst/>
              <a:cxnLst/>
              <a:rect l="l" t="t" r="r" b="b"/>
              <a:pathLst>
                <a:path w="513079" h="634364">
                  <a:moveTo>
                    <a:pt x="0" y="633776"/>
                  </a:moveTo>
                  <a:lnTo>
                    <a:pt x="57968" y="0"/>
                  </a:lnTo>
                </a:path>
                <a:path w="513079" h="634364">
                  <a:moveTo>
                    <a:pt x="57968" y="0"/>
                  </a:moveTo>
                  <a:lnTo>
                    <a:pt x="458955" y="0"/>
                  </a:lnTo>
                </a:path>
                <a:path w="513079" h="634364">
                  <a:moveTo>
                    <a:pt x="482421" y="348121"/>
                  </a:moveTo>
                  <a:lnTo>
                    <a:pt x="512603" y="330485"/>
                  </a:lnTo>
                </a:path>
              </a:pathLst>
            </a:custGeom>
            <a:ln w="10038">
              <a:solidFill>
                <a:srgbClr val="000000"/>
              </a:solidFill>
            </a:ln>
          </p:spPr>
          <p:txBody>
            <a:bodyPr wrap="square" lIns="0" tIns="0" rIns="0" bIns="0" rtlCol="0"/>
            <a:lstStyle/>
            <a:p>
              <a:endParaRPr/>
            </a:p>
          </p:txBody>
        </p:sp>
        <p:sp>
          <p:nvSpPr>
            <p:cNvPr id="83" name="object 83"/>
            <p:cNvSpPr/>
            <p:nvPr/>
          </p:nvSpPr>
          <p:spPr>
            <a:xfrm>
              <a:off x="7253365" y="5842330"/>
              <a:ext cx="44450" cy="97790"/>
            </a:xfrm>
            <a:custGeom>
              <a:avLst/>
              <a:gdLst/>
              <a:ahLst/>
              <a:cxnLst/>
              <a:rect l="l" t="t" r="r" b="b"/>
              <a:pathLst>
                <a:path w="44450" h="97789">
                  <a:moveTo>
                    <a:pt x="0" y="0"/>
                  </a:moveTo>
                  <a:lnTo>
                    <a:pt x="44084" y="97290"/>
                  </a:lnTo>
                </a:path>
              </a:pathLst>
            </a:custGeom>
            <a:ln w="19626">
              <a:solidFill>
                <a:srgbClr val="000000"/>
              </a:solidFill>
            </a:ln>
          </p:spPr>
          <p:txBody>
            <a:bodyPr wrap="square" lIns="0" tIns="0" rIns="0" bIns="0" rtlCol="0"/>
            <a:lstStyle/>
            <a:p>
              <a:endParaRPr/>
            </a:p>
          </p:txBody>
        </p:sp>
        <p:sp>
          <p:nvSpPr>
            <p:cNvPr id="84" name="object 84"/>
            <p:cNvSpPr/>
            <p:nvPr/>
          </p:nvSpPr>
          <p:spPr>
            <a:xfrm>
              <a:off x="7302242" y="5657310"/>
              <a:ext cx="310515" cy="282575"/>
            </a:xfrm>
            <a:custGeom>
              <a:avLst/>
              <a:gdLst/>
              <a:ahLst/>
              <a:cxnLst/>
              <a:rect l="l" t="t" r="r" b="b"/>
              <a:pathLst>
                <a:path w="310515" h="282575">
                  <a:moveTo>
                    <a:pt x="0" y="282309"/>
                  </a:moveTo>
                  <a:lnTo>
                    <a:pt x="58439" y="0"/>
                  </a:lnTo>
                </a:path>
                <a:path w="310515" h="282575">
                  <a:moveTo>
                    <a:pt x="58439" y="0"/>
                  </a:moveTo>
                  <a:lnTo>
                    <a:pt x="310440" y="0"/>
                  </a:lnTo>
                </a:path>
              </a:pathLst>
            </a:custGeom>
            <a:ln w="10038">
              <a:solidFill>
                <a:srgbClr val="000000"/>
              </a:solidFill>
            </a:ln>
          </p:spPr>
          <p:txBody>
            <a:bodyPr wrap="square" lIns="0" tIns="0" rIns="0" bIns="0" rtlCol="0"/>
            <a:lstStyle/>
            <a:p>
              <a:endParaRPr/>
            </a:p>
          </p:txBody>
        </p:sp>
      </p:grpSp>
      <p:sp>
        <p:nvSpPr>
          <p:cNvPr id="85" name="object 85"/>
          <p:cNvSpPr txBox="1"/>
          <p:nvPr/>
        </p:nvSpPr>
        <p:spPr>
          <a:xfrm>
            <a:off x="7352773" y="5546284"/>
            <a:ext cx="287655" cy="415290"/>
          </a:xfrm>
          <a:prstGeom prst="rect">
            <a:avLst/>
          </a:prstGeom>
        </p:spPr>
        <p:txBody>
          <a:bodyPr vert="horz" wrap="square" lIns="0" tIns="13335" rIns="0" bIns="0" rtlCol="0">
            <a:spAutoFit/>
          </a:bodyPr>
          <a:lstStyle/>
          <a:p>
            <a:pPr marL="12700">
              <a:lnSpc>
                <a:spcPct val="100000"/>
              </a:lnSpc>
              <a:spcBef>
                <a:spcPts val="105"/>
              </a:spcBef>
            </a:pPr>
            <a:r>
              <a:rPr sz="2550" spc="-145" dirty="0">
                <a:latin typeface="Symbol"/>
                <a:cs typeface="Symbol"/>
              </a:rPr>
              <a:t></a:t>
            </a:r>
            <a:r>
              <a:rPr sz="1850" i="1" spc="-145" dirty="0">
                <a:latin typeface="Times New Roman"/>
                <a:cs typeface="Times New Roman"/>
              </a:rPr>
              <a:t>I</a:t>
            </a:r>
            <a:r>
              <a:rPr sz="1850" i="1" spc="-210" dirty="0">
                <a:latin typeface="Times New Roman"/>
                <a:cs typeface="Times New Roman"/>
              </a:rPr>
              <a:t> </a:t>
            </a:r>
            <a:r>
              <a:rPr sz="2550" spc="-175" dirty="0">
                <a:latin typeface="Symbol"/>
                <a:cs typeface="Symbol"/>
              </a:rPr>
              <a:t></a:t>
            </a:r>
            <a:endParaRPr sz="2550">
              <a:latin typeface="Symbol"/>
              <a:cs typeface="Symbol"/>
            </a:endParaRPr>
          </a:p>
        </p:txBody>
      </p:sp>
      <p:sp>
        <p:nvSpPr>
          <p:cNvPr id="86" name="object 86"/>
          <p:cNvSpPr txBox="1"/>
          <p:nvPr/>
        </p:nvSpPr>
        <p:spPr>
          <a:xfrm>
            <a:off x="6897175" y="5819090"/>
            <a:ext cx="131445" cy="310515"/>
          </a:xfrm>
          <a:prstGeom prst="rect">
            <a:avLst/>
          </a:prstGeom>
        </p:spPr>
        <p:txBody>
          <a:bodyPr vert="horz" wrap="square" lIns="0" tIns="15240" rIns="0" bIns="0" rtlCol="0">
            <a:spAutoFit/>
          </a:bodyPr>
          <a:lstStyle/>
          <a:p>
            <a:pPr marL="12700">
              <a:lnSpc>
                <a:spcPct val="100000"/>
              </a:lnSpc>
              <a:spcBef>
                <a:spcPts val="120"/>
              </a:spcBef>
            </a:pPr>
            <a:r>
              <a:rPr sz="1850" i="1" spc="10" dirty="0">
                <a:latin typeface="Times New Roman"/>
                <a:cs typeface="Times New Roman"/>
              </a:rPr>
              <a:t>k</a:t>
            </a:r>
            <a:endParaRPr sz="1850">
              <a:latin typeface="Times New Roman"/>
              <a:cs typeface="Times New Roman"/>
            </a:endParaRPr>
          </a:p>
        </p:txBody>
      </p:sp>
      <p:sp>
        <p:nvSpPr>
          <p:cNvPr id="87" name="object 87"/>
          <p:cNvSpPr txBox="1"/>
          <p:nvPr/>
        </p:nvSpPr>
        <p:spPr>
          <a:xfrm>
            <a:off x="5966829" y="4914405"/>
            <a:ext cx="624840" cy="499109"/>
          </a:xfrm>
          <a:prstGeom prst="rect">
            <a:avLst/>
          </a:prstGeom>
        </p:spPr>
        <p:txBody>
          <a:bodyPr vert="horz" wrap="square" lIns="0" tIns="13335" rIns="0" bIns="0" rtlCol="0">
            <a:spAutoFit/>
          </a:bodyPr>
          <a:lstStyle/>
          <a:p>
            <a:pPr marL="12700">
              <a:lnSpc>
                <a:spcPct val="100000"/>
              </a:lnSpc>
              <a:spcBef>
                <a:spcPts val="105"/>
              </a:spcBef>
            </a:pPr>
            <a:r>
              <a:rPr sz="1850" i="1" dirty="0">
                <a:latin typeface="Times New Roman"/>
                <a:cs typeface="Times New Roman"/>
              </a:rPr>
              <a:t>k</a:t>
            </a:r>
            <a:r>
              <a:rPr sz="1850" i="1" spc="95" dirty="0">
                <a:latin typeface="Times New Roman"/>
                <a:cs typeface="Times New Roman"/>
              </a:rPr>
              <a:t> </a:t>
            </a:r>
            <a:r>
              <a:rPr sz="3100" spc="-265" dirty="0">
                <a:latin typeface="Symbol"/>
                <a:cs typeface="Symbol"/>
              </a:rPr>
              <a:t></a:t>
            </a:r>
            <a:r>
              <a:rPr sz="1850" i="1" spc="-265" dirty="0">
                <a:latin typeface="Times New Roman"/>
                <a:cs typeface="Times New Roman"/>
              </a:rPr>
              <a:t>R</a:t>
            </a:r>
            <a:r>
              <a:rPr sz="1850" i="1" spc="365" dirty="0">
                <a:latin typeface="Times New Roman"/>
                <a:cs typeface="Times New Roman"/>
              </a:rPr>
              <a:t> </a:t>
            </a:r>
            <a:r>
              <a:rPr sz="3100" spc="-665" dirty="0">
                <a:latin typeface="Symbol"/>
                <a:cs typeface="Symbol"/>
              </a:rPr>
              <a:t></a:t>
            </a:r>
            <a:endParaRPr sz="3100">
              <a:latin typeface="Symbol"/>
              <a:cs typeface="Symbol"/>
            </a:endParaRPr>
          </a:p>
        </p:txBody>
      </p:sp>
      <p:sp>
        <p:nvSpPr>
          <p:cNvPr id="88" name="object 88"/>
          <p:cNvSpPr txBox="1"/>
          <p:nvPr/>
        </p:nvSpPr>
        <p:spPr>
          <a:xfrm>
            <a:off x="7007359" y="5977431"/>
            <a:ext cx="64135" cy="192405"/>
          </a:xfrm>
          <a:prstGeom prst="rect">
            <a:avLst/>
          </a:prstGeom>
        </p:spPr>
        <p:txBody>
          <a:bodyPr vert="horz" wrap="square" lIns="0" tIns="11430" rIns="0" bIns="0" rtlCol="0">
            <a:spAutoFit/>
          </a:bodyPr>
          <a:lstStyle/>
          <a:p>
            <a:pPr marL="12700">
              <a:lnSpc>
                <a:spcPct val="100000"/>
              </a:lnSpc>
              <a:spcBef>
                <a:spcPts val="90"/>
              </a:spcBef>
            </a:pPr>
            <a:r>
              <a:rPr sz="1100" i="1" spc="-5" dirty="0">
                <a:latin typeface="Times New Roman"/>
                <a:cs typeface="Times New Roman"/>
              </a:rPr>
              <a:t>t</a:t>
            </a:r>
            <a:endParaRPr sz="1100">
              <a:latin typeface="Times New Roman"/>
              <a:cs typeface="Times New Roman"/>
            </a:endParaRPr>
          </a:p>
        </p:txBody>
      </p:sp>
      <p:sp>
        <p:nvSpPr>
          <p:cNvPr id="89" name="object 89"/>
          <p:cNvSpPr txBox="1"/>
          <p:nvPr/>
        </p:nvSpPr>
        <p:spPr>
          <a:xfrm>
            <a:off x="6840160" y="5482897"/>
            <a:ext cx="327025" cy="310515"/>
          </a:xfrm>
          <a:prstGeom prst="rect">
            <a:avLst/>
          </a:prstGeom>
        </p:spPr>
        <p:txBody>
          <a:bodyPr vert="horz" wrap="square" lIns="0" tIns="15240" rIns="0" bIns="0" rtlCol="0">
            <a:spAutoFit/>
          </a:bodyPr>
          <a:lstStyle/>
          <a:p>
            <a:pPr marL="38100">
              <a:lnSpc>
                <a:spcPct val="100000"/>
              </a:lnSpc>
              <a:spcBef>
                <a:spcPts val="120"/>
              </a:spcBef>
            </a:pPr>
            <a:r>
              <a:rPr sz="1850" i="1" spc="-25" dirty="0">
                <a:latin typeface="Times New Roman"/>
                <a:cs typeface="Times New Roman"/>
              </a:rPr>
              <a:t>fk</a:t>
            </a:r>
            <a:r>
              <a:rPr sz="1650" i="1" spc="-37" baseline="-22727" dirty="0">
                <a:latin typeface="Times New Roman"/>
                <a:cs typeface="Times New Roman"/>
              </a:rPr>
              <a:t>d</a:t>
            </a:r>
            <a:endParaRPr sz="1650" baseline="-22727">
              <a:latin typeface="Times New Roman"/>
              <a:cs typeface="Times New Roman"/>
            </a:endParaRPr>
          </a:p>
        </p:txBody>
      </p:sp>
      <p:sp>
        <p:nvSpPr>
          <p:cNvPr id="90" name="object 90"/>
          <p:cNvSpPr txBox="1"/>
          <p:nvPr/>
        </p:nvSpPr>
        <p:spPr>
          <a:xfrm>
            <a:off x="7416495" y="5229693"/>
            <a:ext cx="64135" cy="192405"/>
          </a:xfrm>
          <a:prstGeom prst="rect">
            <a:avLst/>
          </a:prstGeom>
        </p:spPr>
        <p:txBody>
          <a:bodyPr vert="horz" wrap="square" lIns="0" tIns="11430" rIns="0" bIns="0" rtlCol="0">
            <a:spAutoFit/>
          </a:bodyPr>
          <a:lstStyle/>
          <a:p>
            <a:pPr marL="12700">
              <a:lnSpc>
                <a:spcPct val="100000"/>
              </a:lnSpc>
              <a:spcBef>
                <a:spcPts val="90"/>
              </a:spcBef>
            </a:pPr>
            <a:r>
              <a:rPr sz="1100" i="1" spc="-5" dirty="0">
                <a:latin typeface="Times New Roman"/>
                <a:cs typeface="Times New Roman"/>
              </a:rPr>
              <a:t>t</a:t>
            </a:r>
            <a:endParaRPr sz="1100">
              <a:latin typeface="Times New Roman"/>
              <a:cs typeface="Times New Roman"/>
            </a:endParaRPr>
          </a:p>
        </p:txBody>
      </p:sp>
      <p:sp>
        <p:nvSpPr>
          <p:cNvPr id="91" name="object 91"/>
          <p:cNvSpPr txBox="1"/>
          <p:nvPr/>
        </p:nvSpPr>
        <p:spPr>
          <a:xfrm>
            <a:off x="6077016" y="5229693"/>
            <a:ext cx="64135" cy="192405"/>
          </a:xfrm>
          <a:prstGeom prst="rect">
            <a:avLst/>
          </a:prstGeom>
        </p:spPr>
        <p:txBody>
          <a:bodyPr vert="horz" wrap="square" lIns="0" tIns="11430" rIns="0" bIns="0" rtlCol="0">
            <a:spAutoFit/>
          </a:bodyPr>
          <a:lstStyle/>
          <a:p>
            <a:pPr marL="12700">
              <a:lnSpc>
                <a:spcPct val="100000"/>
              </a:lnSpc>
              <a:spcBef>
                <a:spcPts val="90"/>
              </a:spcBef>
            </a:pPr>
            <a:r>
              <a:rPr sz="1100" i="1" spc="-5" dirty="0">
                <a:latin typeface="Times New Roman"/>
                <a:cs typeface="Times New Roman"/>
              </a:rPr>
              <a:t>i</a:t>
            </a:r>
            <a:endParaRPr sz="1100">
              <a:latin typeface="Times New Roman"/>
              <a:cs typeface="Times New Roman"/>
            </a:endParaRPr>
          </a:p>
        </p:txBody>
      </p:sp>
      <p:sp>
        <p:nvSpPr>
          <p:cNvPr id="92" name="object 92"/>
          <p:cNvSpPr txBox="1"/>
          <p:nvPr/>
        </p:nvSpPr>
        <p:spPr>
          <a:xfrm>
            <a:off x="6065996" y="4789541"/>
            <a:ext cx="471170" cy="192405"/>
          </a:xfrm>
          <a:prstGeom prst="rect">
            <a:avLst/>
          </a:prstGeom>
        </p:spPr>
        <p:txBody>
          <a:bodyPr vert="horz" wrap="square" lIns="0" tIns="11430" rIns="0" bIns="0" rtlCol="0">
            <a:spAutoFit/>
          </a:bodyPr>
          <a:lstStyle/>
          <a:p>
            <a:pPr marL="12700">
              <a:lnSpc>
                <a:spcPct val="100000"/>
              </a:lnSpc>
              <a:spcBef>
                <a:spcPts val="90"/>
              </a:spcBef>
              <a:tabLst>
                <a:tab pos="419100" algn="l"/>
              </a:tabLst>
            </a:pPr>
            <a:r>
              <a:rPr sz="1100" i="1" spc="-50" dirty="0">
                <a:latin typeface="Times New Roman"/>
                <a:cs typeface="Times New Roman"/>
              </a:rPr>
              <a:t>i</a:t>
            </a:r>
            <a:r>
              <a:rPr sz="1100" i="1" dirty="0">
                <a:latin typeface="Times New Roman"/>
                <a:cs typeface="Times New Roman"/>
              </a:rPr>
              <a:t>	</a:t>
            </a:r>
            <a:r>
              <a:rPr sz="1100" i="1" spc="-50" dirty="0">
                <a:latin typeface="Times New Roman"/>
                <a:cs typeface="Times New Roman"/>
              </a:rPr>
              <a:t>t</a:t>
            </a:r>
            <a:endParaRPr sz="1100">
              <a:latin typeface="Times New Roman"/>
              <a:cs typeface="Times New Roman"/>
            </a:endParaRPr>
          </a:p>
        </p:txBody>
      </p:sp>
      <p:sp>
        <p:nvSpPr>
          <p:cNvPr id="93" name="object 93"/>
          <p:cNvSpPr txBox="1"/>
          <p:nvPr/>
        </p:nvSpPr>
        <p:spPr>
          <a:xfrm>
            <a:off x="5962996" y="4631196"/>
            <a:ext cx="539115" cy="310515"/>
          </a:xfrm>
          <a:prstGeom prst="rect">
            <a:avLst/>
          </a:prstGeom>
        </p:spPr>
        <p:txBody>
          <a:bodyPr vert="horz" wrap="square" lIns="0" tIns="15240" rIns="0" bIns="0" rtlCol="0">
            <a:spAutoFit/>
          </a:bodyPr>
          <a:lstStyle/>
          <a:p>
            <a:pPr marL="12700">
              <a:lnSpc>
                <a:spcPct val="100000"/>
              </a:lnSpc>
              <a:spcBef>
                <a:spcPts val="120"/>
              </a:spcBef>
            </a:pPr>
            <a:r>
              <a:rPr sz="1850" i="1" dirty="0">
                <a:latin typeface="Times New Roman"/>
                <a:cs typeface="Times New Roman"/>
              </a:rPr>
              <a:t>v</a:t>
            </a:r>
            <a:r>
              <a:rPr sz="1850" i="1" spc="480" dirty="0">
                <a:latin typeface="Times New Roman"/>
                <a:cs typeface="Times New Roman"/>
              </a:rPr>
              <a:t> </a:t>
            </a:r>
            <a:r>
              <a:rPr sz="1850" dirty="0">
                <a:latin typeface="Symbol"/>
                <a:cs typeface="Symbol"/>
              </a:rPr>
              <a:t></a:t>
            </a:r>
            <a:r>
              <a:rPr sz="1850" spc="-55" dirty="0">
                <a:latin typeface="Times New Roman"/>
                <a:cs typeface="Times New Roman"/>
              </a:rPr>
              <a:t> </a:t>
            </a:r>
            <a:r>
              <a:rPr sz="1850" i="1" spc="-50" dirty="0">
                <a:latin typeface="Times New Roman"/>
                <a:cs typeface="Times New Roman"/>
              </a:rPr>
              <a:t>v</a:t>
            </a:r>
            <a:endParaRPr sz="1850">
              <a:latin typeface="Times New Roman"/>
              <a:cs typeface="Times New Roman"/>
            </a:endParaRPr>
          </a:p>
        </p:txBody>
      </p:sp>
      <p:sp>
        <p:nvSpPr>
          <p:cNvPr id="94" name="object 94"/>
          <p:cNvSpPr txBox="1"/>
          <p:nvPr/>
        </p:nvSpPr>
        <p:spPr>
          <a:xfrm>
            <a:off x="6262902" y="5625972"/>
            <a:ext cx="89535" cy="192405"/>
          </a:xfrm>
          <a:prstGeom prst="rect">
            <a:avLst/>
          </a:prstGeom>
        </p:spPr>
        <p:txBody>
          <a:bodyPr vert="horz" wrap="square" lIns="0" tIns="11430" rIns="0" bIns="0" rtlCol="0">
            <a:spAutoFit/>
          </a:bodyPr>
          <a:lstStyle/>
          <a:p>
            <a:pPr marL="12700">
              <a:lnSpc>
                <a:spcPct val="100000"/>
              </a:lnSpc>
              <a:spcBef>
                <a:spcPts val="90"/>
              </a:spcBef>
            </a:pPr>
            <a:r>
              <a:rPr sz="1100" spc="-5" dirty="0">
                <a:latin typeface="Symbol"/>
                <a:cs typeface="Symbol"/>
              </a:rPr>
              <a:t></a:t>
            </a:r>
            <a:endParaRPr sz="1100">
              <a:latin typeface="Symbol"/>
              <a:cs typeface="Symbol"/>
            </a:endParaRPr>
          </a:p>
        </p:txBody>
      </p:sp>
      <p:sp>
        <p:nvSpPr>
          <p:cNvPr id="95" name="object 95"/>
          <p:cNvSpPr txBox="1"/>
          <p:nvPr/>
        </p:nvSpPr>
        <p:spPr>
          <a:xfrm>
            <a:off x="7790638" y="5063737"/>
            <a:ext cx="89535" cy="192405"/>
          </a:xfrm>
          <a:prstGeom prst="rect">
            <a:avLst/>
          </a:prstGeom>
        </p:spPr>
        <p:txBody>
          <a:bodyPr vert="horz" wrap="square" lIns="0" tIns="11430" rIns="0" bIns="0" rtlCol="0">
            <a:spAutoFit/>
          </a:bodyPr>
          <a:lstStyle/>
          <a:p>
            <a:pPr marL="12700">
              <a:lnSpc>
                <a:spcPct val="100000"/>
              </a:lnSpc>
              <a:spcBef>
                <a:spcPts val="90"/>
              </a:spcBef>
            </a:pPr>
            <a:r>
              <a:rPr sz="1100" spc="-5" dirty="0">
                <a:latin typeface="Symbol"/>
                <a:cs typeface="Symbol"/>
              </a:rPr>
              <a:t></a:t>
            </a:r>
            <a:endParaRPr sz="1100">
              <a:latin typeface="Symbol"/>
              <a:cs typeface="Symbol"/>
            </a:endParaRPr>
          </a:p>
        </p:txBody>
      </p:sp>
      <p:sp>
        <p:nvSpPr>
          <p:cNvPr id="96" name="object 96"/>
          <p:cNvSpPr txBox="1"/>
          <p:nvPr/>
        </p:nvSpPr>
        <p:spPr>
          <a:xfrm>
            <a:off x="6364935" y="5063737"/>
            <a:ext cx="89535" cy="192405"/>
          </a:xfrm>
          <a:prstGeom prst="rect">
            <a:avLst/>
          </a:prstGeom>
        </p:spPr>
        <p:txBody>
          <a:bodyPr vert="horz" wrap="square" lIns="0" tIns="11430" rIns="0" bIns="0" rtlCol="0">
            <a:spAutoFit/>
          </a:bodyPr>
          <a:lstStyle/>
          <a:p>
            <a:pPr marL="12700">
              <a:lnSpc>
                <a:spcPct val="100000"/>
              </a:lnSpc>
              <a:spcBef>
                <a:spcPts val="90"/>
              </a:spcBef>
            </a:pPr>
            <a:r>
              <a:rPr sz="1100" spc="-5" dirty="0">
                <a:latin typeface="Symbol"/>
                <a:cs typeface="Symbol"/>
              </a:rPr>
              <a:t></a:t>
            </a:r>
            <a:endParaRPr sz="1100">
              <a:latin typeface="Symbol"/>
              <a:cs typeface="Symbol"/>
            </a:endParaRPr>
          </a:p>
        </p:txBody>
      </p:sp>
      <p:sp>
        <p:nvSpPr>
          <p:cNvPr id="97" name="object 97"/>
          <p:cNvSpPr txBox="1"/>
          <p:nvPr/>
        </p:nvSpPr>
        <p:spPr>
          <a:xfrm>
            <a:off x="7939171" y="5016050"/>
            <a:ext cx="95250" cy="192405"/>
          </a:xfrm>
          <a:prstGeom prst="rect">
            <a:avLst/>
          </a:prstGeom>
        </p:spPr>
        <p:txBody>
          <a:bodyPr vert="horz" wrap="square" lIns="0" tIns="11430" rIns="0" bIns="0" rtlCol="0">
            <a:spAutoFit/>
          </a:bodyPr>
          <a:lstStyle/>
          <a:p>
            <a:pPr marL="12700">
              <a:lnSpc>
                <a:spcPct val="100000"/>
              </a:lnSpc>
              <a:spcBef>
                <a:spcPts val="90"/>
              </a:spcBef>
            </a:pPr>
            <a:r>
              <a:rPr sz="1100" spc="-5" dirty="0">
                <a:latin typeface="Times New Roman"/>
                <a:cs typeface="Times New Roman"/>
              </a:rPr>
              <a:t>2</a:t>
            </a:r>
            <a:endParaRPr sz="1100">
              <a:latin typeface="Times New Roman"/>
              <a:cs typeface="Times New Roman"/>
            </a:endParaRPr>
          </a:p>
        </p:txBody>
      </p:sp>
      <p:sp>
        <p:nvSpPr>
          <p:cNvPr id="98" name="object 98"/>
          <p:cNvSpPr txBox="1"/>
          <p:nvPr/>
        </p:nvSpPr>
        <p:spPr>
          <a:xfrm>
            <a:off x="6561344" y="4914405"/>
            <a:ext cx="1682750" cy="499109"/>
          </a:xfrm>
          <a:prstGeom prst="rect">
            <a:avLst/>
          </a:prstGeom>
        </p:spPr>
        <p:txBody>
          <a:bodyPr vert="horz" wrap="square" lIns="0" tIns="13335" rIns="0" bIns="0" rtlCol="0">
            <a:spAutoFit/>
          </a:bodyPr>
          <a:lstStyle/>
          <a:p>
            <a:pPr marL="12700">
              <a:lnSpc>
                <a:spcPct val="100000"/>
              </a:lnSpc>
              <a:spcBef>
                <a:spcPts val="105"/>
              </a:spcBef>
              <a:tabLst>
                <a:tab pos="350520" algn="l"/>
                <a:tab pos="1334770" algn="l"/>
              </a:tabLst>
            </a:pPr>
            <a:r>
              <a:rPr sz="1850" i="1" spc="-50" dirty="0">
                <a:latin typeface="Times New Roman"/>
                <a:cs typeface="Times New Roman"/>
              </a:rPr>
              <a:t>M</a:t>
            </a:r>
            <a:r>
              <a:rPr sz="1850" i="1" dirty="0">
                <a:latin typeface="Times New Roman"/>
                <a:cs typeface="Times New Roman"/>
              </a:rPr>
              <a:t>	</a:t>
            </a:r>
            <a:r>
              <a:rPr sz="3100" spc="-135" dirty="0">
                <a:latin typeface="Symbol"/>
                <a:cs typeface="Symbol"/>
              </a:rPr>
              <a:t></a:t>
            </a:r>
            <a:r>
              <a:rPr sz="1850" spc="-135" dirty="0">
                <a:latin typeface="Symbol"/>
                <a:cs typeface="Symbol"/>
              </a:rPr>
              <a:t></a:t>
            </a:r>
            <a:r>
              <a:rPr sz="1850" spc="-10" dirty="0">
                <a:latin typeface="Times New Roman"/>
                <a:cs typeface="Times New Roman"/>
              </a:rPr>
              <a:t> </a:t>
            </a:r>
            <a:r>
              <a:rPr sz="1850" dirty="0">
                <a:latin typeface="Times New Roman"/>
                <a:cs typeface="Times New Roman"/>
              </a:rPr>
              <a:t>2</a:t>
            </a:r>
            <a:r>
              <a:rPr sz="1850" i="1" dirty="0">
                <a:latin typeface="Times New Roman"/>
                <a:cs typeface="Times New Roman"/>
              </a:rPr>
              <a:t>k</a:t>
            </a:r>
            <a:r>
              <a:rPr sz="1850" i="1" spc="155" dirty="0">
                <a:latin typeface="Times New Roman"/>
                <a:cs typeface="Times New Roman"/>
              </a:rPr>
              <a:t> </a:t>
            </a:r>
            <a:r>
              <a:rPr sz="3100" spc="-300" dirty="0">
                <a:latin typeface="Symbol"/>
                <a:cs typeface="Symbol"/>
              </a:rPr>
              <a:t></a:t>
            </a:r>
            <a:r>
              <a:rPr sz="1850" i="1" spc="-300" dirty="0">
                <a:latin typeface="Times New Roman"/>
                <a:cs typeface="Times New Roman"/>
              </a:rPr>
              <a:t>M</a:t>
            </a:r>
            <a:r>
              <a:rPr sz="1850" i="1" dirty="0">
                <a:latin typeface="Times New Roman"/>
                <a:cs typeface="Times New Roman"/>
              </a:rPr>
              <a:t>	</a:t>
            </a:r>
            <a:r>
              <a:rPr sz="3100" spc="-425" dirty="0">
                <a:latin typeface="Symbol"/>
                <a:cs typeface="Symbol"/>
              </a:rPr>
              <a:t></a:t>
            </a:r>
            <a:r>
              <a:rPr sz="3100" spc="210" dirty="0">
                <a:latin typeface="Times New Roman"/>
                <a:cs typeface="Times New Roman"/>
              </a:rPr>
              <a:t> </a:t>
            </a:r>
            <a:r>
              <a:rPr sz="1850" spc="-50" dirty="0">
                <a:latin typeface="Symbol"/>
                <a:cs typeface="Symbol"/>
              </a:rPr>
              <a:t></a:t>
            </a:r>
            <a:endParaRPr sz="1850">
              <a:latin typeface="Symbol"/>
              <a:cs typeface="Symbol"/>
            </a:endParaRPr>
          </a:p>
        </p:txBody>
      </p:sp>
      <p:grpSp>
        <p:nvGrpSpPr>
          <p:cNvPr id="99" name="object 99"/>
          <p:cNvGrpSpPr/>
          <p:nvPr/>
        </p:nvGrpSpPr>
        <p:grpSpPr>
          <a:xfrm>
            <a:off x="7234237" y="3881437"/>
            <a:ext cx="466725" cy="390525"/>
            <a:chOff x="7234237" y="3881437"/>
            <a:chExt cx="466725" cy="390525"/>
          </a:xfrm>
        </p:grpSpPr>
        <p:sp>
          <p:nvSpPr>
            <p:cNvPr id="100" name="object 100"/>
            <p:cNvSpPr/>
            <p:nvPr/>
          </p:nvSpPr>
          <p:spPr>
            <a:xfrm>
              <a:off x="7239000" y="3886200"/>
              <a:ext cx="457200" cy="381000"/>
            </a:xfrm>
            <a:custGeom>
              <a:avLst/>
              <a:gdLst/>
              <a:ahLst/>
              <a:cxnLst/>
              <a:rect l="l" t="t" r="r" b="b"/>
              <a:pathLst>
                <a:path w="457200" h="381000">
                  <a:moveTo>
                    <a:pt x="391922" y="0"/>
                  </a:moveTo>
                  <a:lnTo>
                    <a:pt x="0" y="0"/>
                  </a:lnTo>
                  <a:lnTo>
                    <a:pt x="0" y="127000"/>
                  </a:lnTo>
                  <a:lnTo>
                    <a:pt x="261239" y="127000"/>
                  </a:lnTo>
                  <a:lnTo>
                    <a:pt x="261239" y="254000"/>
                  </a:lnTo>
                  <a:lnTo>
                    <a:pt x="195960" y="254000"/>
                  </a:lnTo>
                  <a:lnTo>
                    <a:pt x="326517" y="381000"/>
                  </a:lnTo>
                  <a:lnTo>
                    <a:pt x="457200" y="254000"/>
                  </a:lnTo>
                  <a:lnTo>
                    <a:pt x="391922" y="254000"/>
                  </a:lnTo>
                  <a:lnTo>
                    <a:pt x="391922" y="0"/>
                  </a:lnTo>
                  <a:close/>
                </a:path>
              </a:pathLst>
            </a:custGeom>
            <a:solidFill>
              <a:srgbClr val="FF7B80"/>
            </a:solidFill>
          </p:spPr>
          <p:txBody>
            <a:bodyPr wrap="square" lIns="0" tIns="0" rIns="0" bIns="0" rtlCol="0"/>
            <a:lstStyle/>
            <a:p>
              <a:endParaRPr/>
            </a:p>
          </p:txBody>
        </p:sp>
        <p:sp>
          <p:nvSpPr>
            <p:cNvPr id="101" name="object 101"/>
            <p:cNvSpPr/>
            <p:nvPr/>
          </p:nvSpPr>
          <p:spPr>
            <a:xfrm>
              <a:off x="7239000" y="3886200"/>
              <a:ext cx="457200" cy="381000"/>
            </a:xfrm>
            <a:custGeom>
              <a:avLst/>
              <a:gdLst/>
              <a:ahLst/>
              <a:cxnLst/>
              <a:rect l="l" t="t" r="r" b="b"/>
              <a:pathLst>
                <a:path w="457200" h="381000">
                  <a:moveTo>
                    <a:pt x="326517" y="381000"/>
                  </a:moveTo>
                  <a:lnTo>
                    <a:pt x="195960" y="254000"/>
                  </a:lnTo>
                  <a:lnTo>
                    <a:pt x="261239" y="254000"/>
                  </a:lnTo>
                  <a:lnTo>
                    <a:pt x="261239" y="127000"/>
                  </a:lnTo>
                  <a:lnTo>
                    <a:pt x="0" y="127000"/>
                  </a:lnTo>
                  <a:lnTo>
                    <a:pt x="0" y="0"/>
                  </a:lnTo>
                  <a:lnTo>
                    <a:pt x="391922" y="0"/>
                  </a:lnTo>
                  <a:lnTo>
                    <a:pt x="391922" y="254000"/>
                  </a:lnTo>
                  <a:lnTo>
                    <a:pt x="457200" y="254000"/>
                  </a:lnTo>
                  <a:lnTo>
                    <a:pt x="326517" y="381000"/>
                  </a:lnTo>
                  <a:close/>
                </a:path>
              </a:pathLst>
            </a:custGeom>
            <a:ln w="9525">
              <a:solidFill>
                <a:srgbClr val="000000"/>
              </a:solidFill>
            </a:ln>
          </p:spPr>
          <p:txBody>
            <a:bodyPr wrap="square" lIns="0" tIns="0" rIns="0" bIns="0" rtlCol="0"/>
            <a:lstStyle/>
            <a:p>
              <a:endParaRPr/>
            </a:p>
          </p:txBody>
        </p:sp>
      </p:grpSp>
      <p:grpSp>
        <p:nvGrpSpPr>
          <p:cNvPr id="102" name="object 102"/>
          <p:cNvGrpSpPr/>
          <p:nvPr/>
        </p:nvGrpSpPr>
        <p:grpSpPr>
          <a:xfrm>
            <a:off x="3157601" y="4638611"/>
            <a:ext cx="5113655" cy="1567180"/>
            <a:chOff x="3157601" y="4638611"/>
            <a:chExt cx="5113655" cy="1567180"/>
          </a:xfrm>
        </p:grpSpPr>
        <p:sp>
          <p:nvSpPr>
            <p:cNvPr id="103" name="object 103"/>
            <p:cNvSpPr/>
            <p:nvPr/>
          </p:nvSpPr>
          <p:spPr>
            <a:xfrm>
              <a:off x="5938774" y="4643373"/>
              <a:ext cx="2327275" cy="1554480"/>
            </a:xfrm>
            <a:custGeom>
              <a:avLst/>
              <a:gdLst/>
              <a:ahLst/>
              <a:cxnLst/>
              <a:rect l="l" t="t" r="r" b="b"/>
              <a:pathLst>
                <a:path w="2327275" h="1554479">
                  <a:moveTo>
                    <a:pt x="0" y="1554226"/>
                  </a:moveTo>
                  <a:lnTo>
                    <a:pt x="2327275" y="1554226"/>
                  </a:lnTo>
                  <a:lnTo>
                    <a:pt x="2327275" y="0"/>
                  </a:lnTo>
                  <a:lnTo>
                    <a:pt x="0" y="0"/>
                  </a:lnTo>
                  <a:lnTo>
                    <a:pt x="0" y="1554226"/>
                  </a:lnTo>
                  <a:close/>
                </a:path>
              </a:pathLst>
            </a:custGeom>
            <a:ln w="9525">
              <a:solidFill>
                <a:srgbClr val="4F81BC"/>
              </a:solidFill>
            </a:ln>
          </p:spPr>
          <p:txBody>
            <a:bodyPr wrap="square" lIns="0" tIns="0" rIns="0" bIns="0" rtlCol="0"/>
            <a:lstStyle/>
            <a:p>
              <a:endParaRPr/>
            </a:p>
          </p:txBody>
        </p:sp>
        <p:sp>
          <p:nvSpPr>
            <p:cNvPr id="104" name="object 104"/>
            <p:cNvSpPr/>
            <p:nvPr/>
          </p:nvSpPr>
          <p:spPr>
            <a:xfrm>
              <a:off x="3157601" y="5333999"/>
              <a:ext cx="2557780" cy="871855"/>
            </a:xfrm>
            <a:custGeom>
              <a:avLst/>
              <a:gdLst/>
              <a:ahLst/>
              <a:cxnLst/>
              <a:rect l="l" t="t" r="r" b="b"/>
              <a:pathLst>
                <a:path w="2557779" h="871854">
                  <a:moveTo>
                    <a:pt x="2557399" y="0"/>
                  </a:moveTo>
                  <a:lnTo>
                    <a:pt x="0" y="0"/>
                  </a:lnTo>
                  <a:lnTo>
                    <a:pt x="0" y="871537"/>
                  </a:lnTo>
                  <a:lnTo>
                    <a:pt x="2557399" y="871537"/>
                  </a:lnTo>
                  <a:lnTo>
                    <a:pt x="2557399" y="0"/>
                  </a:lnTo>
                  <a:close/>
                </a:path>
              </a:pathLst>
            </a:custGeom>
            <a:solidFill>
              <a:srgbClr val="FFCCFF"/>
            </a:solidFill>
          </p:spPr>
          <p:txBody>
            <a:bodyPr wrap="square" lIns="0" tIns="0" rIns="0" bIns="0" rtlCol="0"/>
            <a:lstStyle/>
            <a:p>
              <a:endParaRPr/>
            </a:p>
          </p:txBody>
        </p:sp>
        <p:sp>
          <p:nvSpPr>
            <p:cNvPr id="105" name="object 105"/>
            <p:cNvSpPr/>
            <p:nvPr/>
          </p:nvSpPr>
          <p:spPr>
            <a:xfrm>
              <a:off x="4146043" y="5770023"/>
              <a:ext cx="603250" cy="107950"/>
            </a:xfrm>
            <a:custGeom>
              <a:avLst/>
              <a:gdLst/>
              <a:ahLst/>
              <a:cxnLst/>
              <a:rect l="l" t="t" r="r" b="b"/>
              <a:pathLst>
                <a:path w="603250" h="107950">
                  <a:moveTo>
                    <a:pt x="181582" y="0"/>
                  </a:moveTo>
                  <a:lnTo>
                    <a:pt x="603167" y="0"/>
                  </a:lnTo>
                </a:path>
                <a:path w="603250" h="107950">
                  <a:moveTo>
                    <a:pt x="0" y="107917"/>
                  </a:moveTo>
                  <a:lnTo>
                    <a:pt x="35088" y="87759"/>
                  </a:lnTo>
                </a:path>
              </a:pathLst>
            </a:custGeom>
            <a:ln w="11572">
              <a:solidFill>
                <a:srgbClr val="000000"/>
              </a:solidFill>
            </a:ln>
          </p:spPr>
          <p:txBody>
            <a:bodyPr wrap="square" lIns="0" tIns="0" rIns="0" bIns="0" rtlCol="0"/>
            <a:lstStyle/>
            <a:p>
              <a:endParaRPr/>
            </a:p>
          </p:txBody>
        </p:sp>
        <p:sp>
          <p:nvSpPr>
            <p:cNvPr id="106" name="object 106"/>
            <p:cNvSpPr/>
            <p:nvPr/>
          </p:nvSpPr>
          <p:spPr>
            <a:xfrm>
              <a:off x="4181131" y="5863772"/>
              <a:ext cx="51435" cy="273685"/>
            </a:xfrm>
            <a:custGeom>
              <a:avLst/>
              <a:gdLst/>
              <a:ahLst/>
              <a:cxnLst/>
              <a:rect l="l" t="t" r="r" b="b"/>
              <a:pathLst>
                <a:path w="51435" h="273685">
                  <a:moveTo>
                    <a:pt x="0" y="0"/>
                  </a:moveTo>
                  <a:lnTo>
                    <a:pt x="51251" y="273085"/>
                  </a:lnTo>
                </a:path>
              </a:pathLst>
            </a:custGeom>
            <a:ln w="22817">
              <a:solidFill>
                <a:srgbClr val="000000"/>
              </a:solidFill>
            </a:ln>
          </p:spPr>
          <p:txBody>
            <a:bodyPr wrap="square" lIns="0" tIns="0" rIns="0" bIns="0" rtlCol="0"/>
            <a:lstStyle/>
            <a:p>
              <a:endParaRPr/>
            </a:p>
          </p:txBody>
        </p:sp>
        <p:sp>
          <p:nvSpPr>
            <p:cNvPr id="107" name="object 107"/>
            <p:cNvSpPr/>
            <p:nvPr/>
          </p:nvSpPr>
          <p:spPr>
            <a:xfrm>
              <a:off x="4238500" y="5402112"/>
              <a:ext cx="596900" cy="735330"/>
            </a:xfrm>
            <a:custGeom>
              <a:avLst/>
              <a:gdLst/>
              <a:ahLst/>
              <a:cxnLst/>
              <a:rect l="l" t="t" r="r" b="b"/>
              <a:pathLst>
                <a:path w="596900" h="735329">
                  <a:moveTo>
                    <a:pt x="0" y="734746"/>
                  </a:moveTo>
                  <a:lnTo>
                    <a:pt x="67391" y="0"/>
                  </a:lnTo>
                </a:path>
                <a:path w="596900" h="735329">
                  <a:moveTo>
                    <a:pt x="67391" y="0"/>
                  </a:moveTo>
                  <a:lnTo>
                    <a:pt x="533561" y="0"/>
                  </a:lnTo>
                </a:path>
                <a:path w="596900" h="735329">
                  <a:moveTo>
                    <a:pt x="560842" y="403355"/>
                  </a:moveTo>
                  <a:lnTo>
                    <a:pt x="596501" y="383175"/>
                  </a:lnTo>
                </a:path>
              </a:pathLst>
            </a:custGeom>
            <a:ln w="11572">
              <a:solidFill>
                <a:srgbClr val="000000"/>
              </a:solidFill>
            </a:ln>
          </p:spPr>
          <p:txBody>
            <a:bodyPr wrap="square" lIns="0" tIns="0" rIns="0" bIns="0" rtlCol="0"/>
            <a:lstStyle/>
            <a:p>
              <a:endParaRPr/>
            </a:p>
          </p:txBody>
        </p:sp>
        <p:sp>
          <p:nvSpPr>
            <p:cNvPr id="108" name="object 108"/>
            <p:cNvSpPr/>
            <p:nvPr/>
          </p:nvSpPr>
          <p:spPr>
            <a:xfrm>
              <a:off x="4835002" y="5791276"/>
              <a:ext cx="51435" cy="112395"/>
            </a:xfrm>
            <a:custGeom>
              <a:avLst/>
              <a:gdLst/>
              <a:ahLst/>
              <a:cxnLst/>
              <a:rect l="l" t="t" r="r" b="b"/>
              <a:pathLst>
                <a:path w="51435" h="112395">
                  <a:moveTo>
                    <a:pt x="0" y="0"/>
                  </a:moveTo>
                  <a:lnTo>
                    <a:pt x="51228" y="112297"/>
                  </a:lnTo>
                </a:path>
              </a:pathLst>
            </a:custGeom>
            <a:ln w="22750">
              <a:solidFill>
                <a:srgbClr val="000000"/>
              </a:solidFill>
            </a:ln>
          </p:spPr>
          <p:txBody>
            <a:bodyPr wrap="square" lIns="0" tIns="0" rIns="0" bIns="0" rtlCol="0"/>
            <a:lstStyle/>
            <a:p>
              <a:endParaRPr/>
            </a:p>
          </p:txBody>
        </p:sp>
        <p:sp>
          <p:nvSpPr>
            <p:cNvPr id="109" name="object 109"/>
            <p:cNvSpPr/>
            <p:nvPr/>
          </p:nvSpPr>
          <p:spPr>
            <a:xfrm>
              <a:off x="4891801" y="5576536"/>
              <a:ext cx="361315" cy="327660"/>
            </a:xfrm>
            <a:custGeom>
              <a:avLst/>
              <a:gdLst/>
              <a:ahLst/>
              <a:cxnLst/>
              <a:rect l="l" t="t" r="r" b="b"/>
              <a:pathLst>
                <a:path w="361314" h="327660">
                  <a:moveTo>
                    <a:pt x="0" y="327037"/>
                  </a:moveTo>
                  <a:lnTo>
                    <a:pt x="67939" y="0"/>
                  </a:lnTo>
                </a:path>
                <a:path w="361314" h="327660">
                  <a:moveTo>
                    <a:pt x="67939" y="0"/>
                  </a:moveTo>
                  <a:lnTo>
                    <a:pt x="360905" y="0"/>
                  </a:lnTo>
                </a:path>
              </a:pathLst>
            </a:custGeom>
            <a:ln w="11572">
              <a:solidFill>
                <a:srgbClr val="000000"/>
              </a:solidFill>
            </a:ln>
          </p:spPr>
          <p:txBody>
            <a:bodyPr wrap="square" lIns="0" tIns="0" rIns="0" bIns="0" rtlCol="0"/>
            <a:lstStyle/>
            <a:p>
              <a:endParaRPr/>
            </a:p>
          </p:txBody>
        </p:sp>
      </p:grpSp>
      <p:sp>
        <p:nvSpPr>
          <p:cNvPr id="110" name="object 110"/>
          <p:cNvSpPr txBox="1"/>
          <p:nvPr/>
        </p:nvSpPr>
        <p:spPr>
          <a:xfrm>
            <a:off x="4927211" y="5432078"/>
            <a:ext cx="1708785" cy="499109"/>
          </a:xfrm>
          <a:prstGeom prst="rect">
            <a:avLst/>
          </a:prstGeom>
        </p:spPr>
        <p:txBody>
          <a:bodyPr vert="horz" wrap="square" lIns="0" tIns="13335" rIns="0" bIns="0" rtlCol="0">
            <a:spAutoFit/>
          </a:bodyPr>
          <a:lstStyle/>
          <a:p>
            <a:pPr marL="38100">
              <a:lnSpc>
                <a:spcPct val="100000"/>
              </a:lnSpc>
              <a:spcBef>
                <a:spcPts val="105"/>
              </a:spcBef>
              <a:tabLst>
                <a:tab pos="1044575" algn="l"/>
                <a:tab pos="1440815" algn="l"/>
              </a:tabLst>
            </a:pPr>
            <a:r>
              <a:rPr sz="2950" spc="-150" dirty="0">
                <a:latin typeface="Symbol"/>
                <a:cs typeface="Symbol"/>
              </a:rPr>
              <a:t></a:t>
            </a:r>
            <a:r>
              <a:rPr sz="2150" i="1" spc="-150" dirty="0">
                <a:latin typeface="Times New Roman"/>
                <a:cs typeface="Times New Roman"/>
              </a:rPr>
              <a:t>I</a:t>
            </a:r>
            <a:r>
              <a:rPr sz="2150" i="1" spc="-265" dirty="0">
                <a:latin typeface="Times New Roman"/>
                <a:cs typeface="Times New Roman"/>
              </a:rPr>
              <a:t> </a:t>
            </a:r>
            <a:r>
              <a:rPr sz="2950" spc="-225" dirty="0">
                <a:latin typeface="Symbol"/>
                <a:cs typeface="Symbol"/>
              </a:rPr>
              <a:t></a:t>
            </a:r>
            <a:r>
              <a:rPr sz="2150" i="1" spc="-225" dirty="0">
                <a:latin typeface="Times New Roman"/>
                <a:cs typeface="Times New Roman"/>
              </a:rPr>
              <a:t>M</a:t>
            </a:r>
            <a:r>
              <a:rPr sz="2150" i="1" spc="-160" dirty="0">
                <a:latin typeface="Times New Roman"/>
                <a:cs typeface="Times New Roman"/>
              </a:rPr>
              <a:t> </a:t>
            </a:r>
            <a:r>
              <a:rPr sz="2950" spc="-310" dirty="0">
                <a:latin typeface="Symbol"/>
                <a:cs typeface="Symbol"/>
              </a:rPr>
              <a:t></a:t>
            </a:r>
            <a:r>
              <a:rPr sz="2950" dirty="0">
                <a:latin typeface="Times New Roman"/>
                <a:cs typeface="Times New Roman"/>
              </a:rPr>
              <a:t>	</a:t>
            </a:r>
            <a:r>
              <a:rPr sz="4650" spc="-450" baseline="-6272" dirty="0">
                <a:latin typeface="Symbol"/>
                <a:cs typeface="Symbol"/>
              </a:rPr>
              <a:t></a:t>
            </a:r>
            <a:r>
              <a:rPr sz="2775" i="1" spc="-450" baseline="-10510" dirty="0">
                <a:latin typeface="Times New Roman"/>
                <a:cs typeface="Times New Roman"/>
              </a:rPr>
              <a:t>M</a:t>
            </a:r>
            <a:r>
              <a:rPr sz="2775" i="1" baseline="-10510" dirty="0">
                <a:latin typeface="Times New Roman"/>
                <a:cs typeface="Times New Roman"/>
              </a:rPr>
              <a:t>	</a:t>
            </a:r>
            <a:r>
              <a:rPr sz="4650" spc="-37" baseline="-6272" dirty="0">
                <a:latin typeface="Symbol"/>
                <a:cs typeface="Symbol"/>
              </a:rPr>
              <a:t></a:t>
            </a:r>
            <a:r>
              <a:rPr sz="2775" spc="-37" baseline="-10510" dirty="0">
                <a:latin typeface="Symbol"/>
                <a:cs typeface="Symbol"/>
              </a:rPr>
              <a:t></a:t>
            </a:r>
            <a:endParaRPr sz="2775" baseline="-10510">
              <a:latin typeface="Symbol"/>
              <a:cs typeface="Symbol"/>
            </a:endParaRPr>
          </a:p>
        </p:txBody>
      </p:sp>
      <p:sp>
        <p:nvSpPr>
          <p:cNvPr id="111" name="object 111"/>
          <p:cNvSpPr txBox="1"/>
          <p:nvPr/>
        </p:nvSpPr>
        <p:spPr>
          <a:xfrm>
            <a:off x="4422405" y="5765970"/>
            <a:ext cx="150495" cy="356870"/>
          </a:xfrm>
          <a:prstGeom prst="rect">
            <a:avLst/>
          </a:prstGeom>
        </p:spPr>
        <p:txBody>
          <a:bodyPr vert="horz" wrap="square" lIns="0" tIns="15240" rIns="0" bIns="0" rtlCol="0">
            <a:spAutoFit/>
          </a:bodyPr>
          <a:lstStyle/>
          <a:p>
            <a:pPr marL="12700">
              <a:lnSpc>
                <a:spcPct val="100000"/>
              </a:lnSpc>
              <a:spcBef>
                <a:spcPts val="120"/>
              </a:spcBef>
            </a:pPr>
            <a:r>
              <a:rPr sz="2150" i="1" spc="30" dirty="0">
                <a:latin typeface="Times New Roman"/>
                <a:cs typeface="Times New Roman"/>
              </a:rPr>
              <a:t>k</a:t>
            </a:r>
            <a:endParaRPr sz="2150">
              <a:latin typeface="Times New Roman"/>
              <a:cs typeface="Times New Roman"/>
            </a:endParaRPr>
          </a:p>
        </p:txBody>
      </p:sp>
      <p:sp>
        <p:nvSpPr>
          <p:cNvPr id="112" name="object 112"/>
          <p:cNvSpPr txBox="1"/>
          <p:nvPr/>
        </p:nvSpPr>
        <p:spPr>
          <a:xfrm>
            <a:off x="4550499" y="5949698"/>
            <a:ext cx="71120" cy="218440"/>
          </a:xfrm>
          <a:prstGeom prst="rect">
            <a:avLst/>
          </a:prstGeom>
        </p:spPr>
        <p:txBody>
          <a:bodyPr vert="horz" wrap="square" lIns="0" tIns="14604" rIns="0" bIns="0" rtlCol="0">
            <a:spAutoFit/>
          </a:bodyPr>
          <a:lstStyle/>
          <a:p>
            <a:pPr marL="12700">
              <a:lnSpc>
                <a:spcPct val="100000"/>
              </a:lnSpc>
              <a:spcBef>
                <a:spcPts val="114"/>
              </a:spcBef>
            </a:pPr>
            <a:r>
              <a:rPr sz="1250" i="1" spc="10" dirty="0">
                <a:latin typeface="Times New Roman"/>
                <a:cs typeface="Times New Roman"/>
              </a:rPr>
              <a:t>t</a:t>
            </a:r>
            <a:endParaRPr sz="1250">
              <a:latin typeface="Times New Roman"/>
              <a:cs typeface="Times New Roman"/>
            </a:endParaRPr>
          </a:p>
        </p:txBody>
      </p:sp>
      <p:sp>
        <p:nvSpPr>
          <p:cNvPr id="113" name="object 113"/>
          <p:cNvSpPr txBox="1"/>
          <p:nvPr/>
        </p:nvSpPr>
        <p:spPr>
          <a:xfrm>
            <a:off x="4360250" y="5376249"/>
            <a:ext cx="369570" cy="356870"/>
          </a:xfrm>
          <a:prstGeom prst="rect">
            <a:avLst/>
          </a:prstGeom>
        </p:spPr>
        <p:txBody>
          <a:bodyPr vert="horz" wrap="square" lIns="0" tIns="15240" rIns="0" bIns="0" rtlCol="0">
            <a:spAutoFit/>
          </a:bodyPr>
          <a:lstStyle/>
          <a:p>
            <a:pPr marL="38100">
              <a:lnSpc>
                <a:spcPct val="100000"/>
              </a:lnSpc>
              <a:spcBef>
                <a:spcPts val="120"/>
              </a:spcBef>
            </a:pPr>
            <a:r>
              <a:rPr sz="2150" i="1" spc="-25" dirty="0">
                <a:latin typeface="Times New Roman"/>
                <a:cs typeface="Times New Roman"/>
              </a:rPr>
              <a:t>fk</a:t>
            </a:r>
            <a:r>
              <a:rPr sz="1875" i="1" spc="-37" baseline="-24444" dirty="0">
                <a:latin typeface="Times New Roman"/>
                <a:cs typeface="Times New Roman"/>
              </a:rPr>
              <a:t>d</a:t>
            </a:r>
            <a:endParaRPr sz="1875" baseline="-24444">
              <a:latin typeface="Times New Roman"/>
              <a:cs typeface="Times New Roman"/>
            </a:endParaRPr>
          </a:p>
        </p:txBody>
      </p:sp>
      <p:sp>
        <p:nvSpPr>
          <p:cNvPr id="114" name="object 114"/>
          <p:cNvSpPr txBox="1"/>
          <p:nvPr/>
        </p:nvSpPr>
        <p:spPr>
          <a:xfrm>
            <a:off x="3156688" y="5550673"/>
            <a:ext cx="984885" cy="356870"/>
          </a:xfrm>
          <a:prstGeom prst="rect">
            <a:avLst/>
          </a:prstGeom>
        </p:spPr>
        <p:txBody>
          <a:bodyPr vert="horz" wrap="square" lIns="0" tIns="15240" rIns="0" bIns="0" rtlCol="0">
            <a:spAutoFit/>
          </a:bodyPr>
          <a:lstStyle/>
          <a:p>
            <a:pPr marL="38100">
              <a:lnSpc>
                <a:spcPct val="100000"/>
              </a:lnSpc>
              <a:spcBef>
                <a:spcPts val="120"/>
              </a:spcBef>
            </a:pPr>
            <a:r>
              <a:rPr sz="2150" i="1" spc="95" dirty="0">
                <a:latin typeface="Times New Roman"/>
                <a:cs typeface="Times New Roman"/>
              </a:rPr>
              <a:t>v</a:t>
            </a:r>
            <a:r>
              <a:rPr sz="1875" i="1" spc="142" baseline="-24444" dirty="0">
                <a:latin typeface="Times New Roman"/>
                <a:cs typeface="Times New Roman"/>
              </a:rPr>
              <a:t>p</a:t>
            </a:r>
            <a:r>
              <a:rPr sz="1875" i="1" spc="675" baseline="-24444" dirty="0">
                <a:latin typeface="Times New Roman"/>
                <a:cs typeface="Times New Roman"/>
              </a:rPr>
              <a:t> </a:t>
            </a:r>
            <a:r>
              <a:rPr sz="2150" dirty="0">
                <a:latin typeface="Symbol"/>
                <a:cs typeface="Symbol"/>
              </a:rPr>
              <a:t></a:t>
            </a:r>
            <a:r>
              <a:rPr sz="2150" spc="-40" dirty="0">
                <a:latin typeface="Times New Roman"/>
                <a:cs typeface="Times New Roman"/>
              </a:rPr>
              <a:t> </a:t>
            </a:r>
            <a:r>
              <a:rPr sz="2150" i="1" spc="130" dirty="0">
                <a:latin typeface="Times New Roman"/>
                <a:cs typeface="Times New Roman"/>
              </a:rPr>
              <a:t>k</a:t>
            </a:r>
            <a:r>
              <a:rPr sz="1875" i="1" spc="195" baseline="-24444" dirty="0">
                <a:latin typeface="Times New Roman"/>
                <a:cs typeface="Times New Roman"/>
              </a:rPr>
              <a:t>p</a:t>
            </a:r>
            <a:r>
              <a:rPr sz="1875" i="1" spc="315" baseline="-24444" dirty="0">
                <a:latin typeface="Times New Roman"/>
                <a:cs typeface="Times New Roman"/>
              </a:rPr>
              <a:t> </a:t>
            </a:r>
            <a:r>
              <a:rPr sz="2150" spc="-50" dirty="0">
                <a:latin typeface="Symbol"/>
                <a:cs typeface="Symbol"/>
              </a:rPr>
              <a:t></a:t>
            </a:r>
            <a:endParaRPr sz="2150">
              <a:latin typeface="Symbol"/>
              <a:cs typeface="Symbol"/>
            </a:endParaRPr>
          </a:p>
        </p:txBody>
      </p:sp>
      <p:grpSp>
        <p:nvGrpSpPr>
          <p:cNvPr id="115" name="object 115"/>
          <p:cNvGrpSpPr/>
          <p:nvPr/>
        </p:nvGrpSpPr>
        <p:grpSpPr>
          <a:xfrm>
            <a:off x="517791" y="4837582"/>
            <a:ext cx="5754370" cy="1587500"/>
            <a:chOff x="517791" y="4837582"/>
            <a:chExt cx="5754370" cy="1587500"/>
          </a:xfrm>
        </p:grpSpPr>
        <p:sp>
          <p:nvSpPr>
            <p:cNvPr id="116" name="object 116"/>
            <p:cNvSpPr/>
            <p:nvPr/>
          </p:nvSpPr>
          <p:spPr>
            <a:xfrm>
              <a:off x="3138550" y="5314949"/>
              <a:ext cx="2595880" cy="909955"/>
            </a:xfrm>
            <a:custGeom>
              <a:avLst/>
              <a:gdLst/>
              <a:ahLst/>
              <a:cxnLst/>
              <a:rect l="l" t="t" r="r" b="b"/>
              <a:pathLst>
                <a:path w="2595879" h="909954">
                  <a:moveTo>
                    <a:pt x="0" y="909637"/>
                  </a:moveTo>
                  <a:lnTo>
                    <a:pt x="2595499" y="909637"/>
                  </a:lnTo>
                  <a:lnTo>
                    <a:pt x="2595499" y="0"/>
                  </a:lnTo>
                  <a:lnTo>
                    <a:pt x="0" y="0"/>
                  </a:lnTo>
                  <a:lnTo>
                    <a:pt x="0" y="909637"/>
                  </a:lnTo>
                  <a:close/>
                </a:path>
              </a:pathLst>
            </a:custGeom>
            <a:ln w="38100">
              <a:solidFill>
                <a:srgbClr val="FF7B80"/>
              </a:solidFill>
            </a:ln>
          </p:spPr>
          <p:txBody>
            <a:bodyPr wrap="square" lIns="0" tIns="0" rIns="0" bIns="0" rtlCol="0"/>
            <a:lstStyle/>
            <a:p>
              <a:endParaRPr/>
            </a:p>
          </p:txBody>
        </p:sp>
        <p:sp>
          <p:nvSpPr>
            <p:cNvPr id="117" name="object 117"/>
            <p:cNvSpPr/>
            <p:nvPr/>
          </p:nvSpPr>
          <p:spPr>
            <a:xfrm>
              <a:off x="517791" y="4837582"/>
              <a:ext cx="5754370" cy="1587500"/>
            </a:xfrm>
            <a:custGeom>
              <a:avLst/>
              <a:gdLst/>
              <a:ahLst/>
              <a:cxnLst/>
              <a:rect l="l" t="t" r="r" b="b"/>
              <a:pathLst>
                <a:path w="5754370" h="1587500">
                  <a:moveTo>
                    <a:pt x="5667997" y="864031"/>
                  </a:moveTo>
                  <a:lnTo>
                    <a:pt x="5660631" y="856551"/>
                  </a:lnTo>
                  <a:lnTo>
                    <a:pt x="5652376" y="848080"/>
                  </a:lnTo>
                  <a:lnTo>
                    <a:pt x="5643359" y="838428"/>
                  </a:lnTo>
                  <a:lnTo>
                    <a:pt x="5633580" y="828141"/>
                  </a:lnTo>
                  <a:lnTo>
                    <a:pt x="5623166" y="817041"/>
                  </a:lnTo>
                  <a:lnTo>
                    <a:pt x="5611990" y="804799"/>
                  </a:lnTo>
                  <a:lnTo>
                    <a:pt x="5600306" y="792264"/>
                  </a:lnTo>
                  <a:lnTo>
                    <a:pt x="5504040" y="687806"/>
                  </a:lnTo>
                  <a:lnTo>
                    <a:pt x="5472925" y="654659"/>
                  </a:lnTo>
                  <a:lnTo>
                    <a:pt x="5440794" y="621004"/>
                  </a:lnTo>
                  <a:lnTo>
                    <a:pt x="5407901" y="587222"/>
                  </a:lnTo>
                  <a:lnTo>
                    <a:pt x="5374373" y="553567"/>
                  </a:lnTo>
                  <a:lnTo>
                    <a:pt x="5340591" y="520674"/>
                  </a:lnTo>
                  <a:lnTo>
                    <a:pt x="5306936" y="488924"/>
                  </a:lnTo>
                  <a:lnTo>
                    <a:pt x="5273535" y="458825"/>
                  </a:lnTo>
                  <a:lnTo>
                    <a:pt x="5240769" y="430631"/>
                  </a:lnTo>
                  <a:lnTo>
                    <a:pt x="5208638" y="404977"/>
                  </a:lnTo>
                  <a:lnTo>
                    <a:pt x="5177142" y="381355"/>
                  </a:lnTo>
                  <a:lnTo>
                    <a:pt x="5145138" y="358495"/>
                  </a:lnTo>
                  <a:lnTo>
                    <a:pt x="5112880" y="336651"/>
                  </a:lnTo>
                  <a:lnTo>
                    <a:pt x="5080241" y="315315"/>
                  </a:lnTo>
                  <a:lnTo>
                    <a:pt x="5047221" y="294741"/>
                  </a:lnTo>
                  <a:lnTo>
                    <a:pt x="5013820" y="274929"/>
                  </a:lnTo>
                  <a:lnTo>
                    <a:pt x="4946637" y="236702"/>
                  </a:lnTo>
                  <a:lnTo>
                    <a:pt x="4878692" y="200380"/>
                  </a:lnTo>
                  <a:lnTo>
                    <a:pt x="4809985" y="165709"/>
                  </a:lnTo>
                  <a:lnTo>
                    <a:pt x="4774857" y="148450"/>
                  </a:lnTo>
                  <a:lnTo>
                    <a:pt x="4778946" y="140055"/>
                  </a:lnTo>
                  <a:lnTo>
                    <a:pt x="4791570" y="114147"/>
                  </a:lnTo>
                  <a:lnTo>
                    <a:pt x="4663808" y="115417"/>
                  </a:lnTo>
                  <a:lnTo>
                    <a:pt x="4741532" y="216890"/>
                  </a:lnTo>
                  <a:lnTo>
                    <a:pt x="4758194" y="182664"/>
                  </a:lnTo>
                  <a:lnTo>
                    <a:pt x="4793221" y="199872"/>
                  </a:lnTo>
                  <a:lnTo>
                    <a:pt x="4861420" y="234416"/>
                  </a:lnTo>
                  <a:lnTo>
                    <a:pt x="4928730" y="270357"/>
                  </a:lnTo>
                  <a:lnTo>
                    <a:pt x="4995024" y="307949"/>
                  </a:lnTo>
                  <a:lnTo>
                    <a:pt x="5060048" y="347700"/>
                  </a:lnTo>
                  <a:lnTo>
                    <a:pt x="5092052" y="368528"/>
                  </a:lnTo>
                  <a:lnTo>
                    <a:pt x="5123802" y="390118"/>
                  </a:lnTo>
                  <a:lnTo>
                    <a:pt x="5155044" y="412343"/>
                  </a:lnTo>
                  <a:lnTo>
                    <a:pt x="5185778" y="435457"/>
                  </a:lnTo>
                  <a:lnTo>
                    <a:pt x="5216766" y="460222"/>
                  </a:lnTo>
                  <a:lnTo>
                    <a:pt x="5248643" y="487527"/>
                  </a:lnTo>
                  <a:lnTo>
                    <a:pt x="5281409" y="517245"/>
                  </a:lnTo>
                  <a:lnTo>
                    <a:pt x="5314556" y="548360"/>
                  </a:lnTo>
                  <a:lnTo>
                    <a:pt x="5347830" y="580872"/>
                  </a:lnTo>
                  <a:lnTo>
                    <a:pt x="5380850" y="614019"/>
                  </a:lnTo>
                  <a:lnTo>
                    <a:pt x="5413489" y="647674"/>
                  </a:lnTo>
                  <a:lnTo>
                    <a:pt x="5445366" y="681075"/>
                  </a:lnTo>
                  <a:lnTo>
                    <a:pt x="5476227" y="713841"/>
                  </a:lnTo>
                  <a:lnTo>
                    <a:pt x="5505818" y="745718"/>
                  </a:lnTo>
                  <a:lnTo>
                    <a:pt x="5533758" y="776097"/>
                  </a:lnTo>
                  <a:lnTo>
                    <a:pt x="5547347" y="790638"/>
                  </a:lnTo>
                  <a:lnTo>
                    <a:pt x="5559920" y="804519"/>
                  </a:lnTo>
                  <a:lnTo>
                    <a:pt x="5572239" y="817981"/>
                  </a:lnTo>
                  <a:lnTo>
                    <a:pt x="5584177" y="830783"/>
                  </a:lnTo>
                  <a:lnTo>
                    <a:pt x="5595099" y="842733"/>
                  </a:lnTo>
                  <a:lnTo>
                    <a:pt x="5624563" y="874179"/>
                  </a:lnTo>
                  <a:lnTo>
                    <a:pt x="5640819" y="890803"/>
                  </a:lnTo>
                  <a:lnTo>
                    <a:pt x="5667997" y="864031"/>
                  </a:lnTo>
                  <a:close/>
                </a:path>
                <a:path w="5754370" h="1587500">
                  <a:moveTo>
                    <a:pt x="5754230" y="215900"/>
                  </a:moveTo>
                  <a:lnTo>
                    <a:pt x="5724995" y="224777"/>
                  </a:lnTo>
                  <a:lnTo>
                    <a:pt x="5722734" y="215900"/>
                  </a:lnTo>
                  <a:lnTo>
                    <a:pt x="5717146" y="203200"/>
                  </a:lnTo>
                  <a:lnTo>
                    <a:pt x="5703684" y="165100"/>
                  </a:lnTo>
                  <a:lnTo>
                    <a:pt x="5675109" y="127000"/>
                  </a:lnTo>
                  <a:lnTo>
                    <a:pt x="5634215" y="88900"/>
                  </a:lnTo>
                  <a:lnTo>
                    <a:pt x="5598909" y="63500"/>
                  </a:lnTo>
                  <a:lnTo>
                    <a:pt x="5556110" y="38100"/>
                  </a:lnTo>
                  <a:lnTo>
                    <a:pt x="5531853" y="25400"/>
                  </a:lnTo>
                  <a:lnTo>
                    <a:pt x="5491086" y="25400"/>
                  </a:lnTo>
                  <a:lnTo>
                    <a:pt x="5476354" y="12700"/>
                  </a:lnTo>
                  <a:lnTo>
                    <a:pt x="5428983" y="12700"/>
                  </a:lnTo>
                  <a:lnTo>
                    <a:pt x="5412092" y="0"/>
                  </a:lnTo>
                  <a:lnTo>
                    <a:pt x="5043665" y="0"/>
                  </a:lnTo>
                  <a:lnTo>
                    <a:pt x="5013566" y="12700"/>
                  </a:lnTo>
                  <a:lnTo>
                    <a:pt x="4913236" y="12700"/>
                  </a:lnTo>
                  <a:lnTo>
                    <a:pt x="4876787" y="25400"/>
                  </a:lnTo>
                  <a:lnTo>
                    <a:pt x="4838687" y="25400"/>
                  </a:lnTo>
                  <a:lnTo>
                    <a:pt x="4673079" y="50800"/>
                  </a:lnTo>
                  <a:lnTo>
                    <a:pt x="4582782" y="50800"/>
                  </a:lnTo>
                  <a:lnTo>
                    <a:pt x="4488294" y="63500"/>
                  </a:lnTo>
                  <a:lnTo>
                    <a:pt x="4389742" y="88900"/>
                  </a:lnTo>
                  <a:lnTo>
                    <a:pt x="4075163" y="127000"/>
                  </a:lnTo>
                  <a:lnTo>
                    <a:pt x="3965435" y="152400"/>
                  </a:lnTo>
                  <a:lnTo>
                    <a:pt x="3853929" y="165100"/>
                  </a:lnTo>
                  <a:lnTo>
                    <a:pt x="3741153" y="190500"/>
                  </a:lnTo>
                  <a:lnTo>
                    <a:pt x="3285985" y="266700"/>
                  </a:lnTo>
                  <a:lnTo>
                    <a:pt x="2952737" y="342900"/>
                  </a:lnTo>
                  <a:lnTo>
                    <a:pt x="2845549" y="355600"/>
                  </a:lnTo>
                  <a:lnTo>
                    <a:pt x="2740888" y="381000"/>
                  </a:lnTo>
                  <a:lnTo>
                    <a:pt x="2541638" y="431800"/>
                  </a:lnTo>
                  <a:lnTo>
                    <a:pt x="2447658" y="457200"/>
                  </a:lnTo>
                  <a:lnTo>
                    <a:pt x="2358123" y="482600"/>
                  </a:lnTo>
                  <a:lnTo>
                    <a:pt x="2273414" y="508000"/>
                  </a:lnTo>
                  <a:lnTo>
                    <a:pt x="2193912" y="520700"/>
                  </a:lnTo>
                  <a:lnTo>
                    <a:pt x="2156320" y="533400"/>
                  </a:lnTo>
                  <a:lnTo>
                    <a:pt x="2120125" y="546100"/>
                  </a:lnTo>
                  <a:lnTo>
                    <a:pt x="2052561" y="571500"/>
                  </a:lnTo>
                  <a:lnTo>
                    <a:pt x="1991601" y="596900"/>
                  </a:lnTo>
                  <a:lnTo>
                    <a:pt x="1936356" y="622300"/>
                  </a:lnTo>
                  <a:lnTo>
                    <a:pt x="1886191" y="647700"/>
                  </a:lnTo>
                  <a:lnTo>
                    <a:pt x="1840725" y="673100"/>
                  </a:lnTo>
                  <a:lnTo>
                    <a:pt x="1799831" y="698500"/>
                  </a:lnTo>
                  <a:lnTo>
                    <a:pt x="1763128" y="736600"/>
                  </a:lnTo>
                  <a:lnTo>
                    <a:pt x="1746364" y="749300"/>
                  </a:lnTo>
                  <a:lnTo>
                    <a:pt x="1730362" y="762000"/>
                  </a:lnTo>
                  <a:lnTo>
                    <a:pt x="1715503" y="774700"/>
                  </a:lnTo>
                  <a:lnTo>
                    <a:pt x="1701406" y="787400"/>
                  </a:lnTo>
                  <a:lnTo>
                    <a:pt x="1688325" y="812800"/>
                  </a:lnTo>
                  <a:lnTo>
                    <a:pt x="1675879" y="825500"/>
                  </a:lnTo>
                  <a:lnTo>
                    <a:pt x="1664322" y="838200"/>
                  </a:lnTo>
                  <a:lnTo>
                    <a:pt x="1653654" y="850900"/>
                  </a:lnTo>
                  <a:lnTo>
                    <a:pt x="1643621" y="876300"/>
                  </a:lnTo>
                  <a:lnTo>
                    <a:pt x="1634223" y="889000"/>
                  </a:lnTo>
                  <a:lnTo>
                    <a:pt x="1625587" y="901700"/>
                  </a:lnTo>
                  <a:lnTo>
                    <a:pt x="1617586" y="927100"/>
                  </a:lnTo>
                  <a:lnTo>
                    <a:pt x="1610093" y="939800"/>
                  </a:lnTo>
                  <a:lnTo>
                    <a:pt x="1603235" y="952500"/>
                  </a:lnTo>
                  <a:lnTo>
                    <a:pt x="1590916" y="990600"/>
                  </a:lnTo>
                  <a:lnTo>
                    <a:pt x="1580502" y="1016000"/>
                  </a:lnTo>
                  <a:lnTo>
                    <a:pt x="1571485" y="1054100"/>
                  </a:lnTo>
                  <a:lnTo>
                    <a:pt x="1563738" y="1092200"/>
                  </a:lnTo>
                  <a:lnTo>
                    <a:pt x="1557007" y="1117600"/>
                  </a:lnTo>
                  <a:lnTo>
                    <a:pt x="1550784" y="1155700"/>
                  </a:lnTo>
                  <a:lnTo>
                    <a:pt x="1539227" y="1219200"/>
                  </a:lnTo>
                  <a:lnTo>
                    <a:pt x="1526908" y="1270000"/>
                  </a:lnTo>
                  <a:lnTo>
                    <a:pt x="1519796" y="1295400"/>
                  </a:lnTo>
                  <a:lnTo>
                    <a:pt x="1511668" y="1333500"/>
                  </a:lnTo>
                  <a:lnTo>
                    <a:pt x="1502270" y="1358900"/>
                  </a:lnTo>
                  <a:lnTo>
                    <a:pt x="1491348" y="1371600"/>
                  </a:lnTo>
                  <a:lnTo>
                    <a:pt x="1478775" y="1397000"/>
                  </a:lnTo>
                  <a:lnTo>
                    <a:pt x="1471917" y="1409700"/>
                  </a:lnTo>
                  <a:lnTo>
                    <a:pt x="1464424" y="1422400"/>
                  </a:lnTo>
                  <a:lnTo>
                    <a:pt x="1456296" y="1422400"/>
                  </a:lnTo>
                  <a:lnTo>
                    <a:pt x="1447533" y="1435100"/>
                  </a:lnTo>
                  <a:lnTo>
                    <a:pt x="1438262" y="1447800"/>
                  </a:lnTo>
                  <a:lnTo>
                    <a:pt x="1428229" y="1460500"/>
                  </a:lnTo>
                  <a:lnTo>
                    <a:pt x="1417561" y="1460500"/>
                  </a:lnTo>
                  <a:lnTo>
                    <a:pt x="1406004" y="1473200"/>
                  </a:lnTo>
                  <a:lnTo>
                    <a:pt x="1393812" y="1473200"/>
                  </a:lnTo>
                  <a:lnTo>
                    <a:pt x="1380604" y="1485900"/>
                  </a:lnTo>
                  <a:lnTo>
                    <a:pt x="1351775" y="1498600"/>
                  </a:lnTo>
                  <a:lnTo>
                    <a:pt x="1320787" y="1511300"/>
                  </a:lnTo>
                  <a:lnTo>
                    <a:pt x="1287894" y="1524000"/>
                  </a:lnTo>
                  <a:lnTo>
                    <a:pt x="1253096" y="1524000"/>
                  </a:lnTo>
                  <a:lnTo>
                    <a:pt x="1216520" y="1536700"/>
                  </a:lnTo>
                  <a:lnTo>
                    <a:pt x="1178547" y="1549400"/>
                  </a:lnTo>
                  <a:lnTo>
                    <a:pt x="1098537" y="1549400"/>
                  </a:lnTo>
                  <a:lnTo>
                    <a:pt x="1057008" y="1562100"/>
                  </a:lnTo>
                  <a:lnTo>
                    <a:pt x="661276" y="1562100"/>
                  </a:lnTo>
                  <a:lnTo>
                    <a:pt x="617943" y="1549400"/>
                  </a:lnTo>
                  <a:lnTo>
                    <a:pt x="533209" y="1549400"/>
                  </a:lnTo>
                  <a:lnTo>
                    <a:pt x="492328" y="1536700"/>
                  </a:lnTo>
                  <a:lnTo>
                    <a:pt x="414096" y="1536700"/>
                  </a:lnTo>
                  <a:lnTo>
                    <a:pt x="376986" y="1524000"/>
                  </a:lnTo>
                  <a:lnTo>
                    <a:pt x="341528" y="1524000"/>
                  </a:lnTo>
                  <a:lnTo>
                    <a:pt x="307873" y="1511300"/>
                  </a:lnTo>
                  <a:lnTo>
                    <a:pt x="276186" y="1511300"/>
                  </a:lnTo>
                  <a:lnTo>
                    <a:pt x="246443" y="1498600"/>
                  </a:lnTo>
                  <a:lnTo>
                    <a:pt x="206235" y="1498600"/>
                  </a:lnTo>
                  <a:lnTo>
                    <a:pt x="194106" y="1485900"/>
                  </a:lnTo>
                  <a:lnTo>
                    <a:pt x="171589" y="1485900"/>
                  </a:lnTo>
                  <a:lnTo>
                    <a:pt x="151726" y="1473200"/>
                  </a:lnTo>
                  <a:lnTo>
                    <a:pt x="134086" y="1473200"/>
                  </a:lnTo>
                  <a:lnTo>
                    <a:pt x="118300" y="1460500"/>
                  </a:lnTo>
                  <a:lnTo>
                    <a:pt x="104241" y="1460500"/>
                  </a:lnTo>
                  <a:lnTo>
                    <a:pt x="91821" y="1447800"/>
                  </a:lnTo>
                  <a:lnTo>
                    <a:pt x="62649" y="1409700"/>
                  </a:lnTo>
                  <a:lnTo>
                    <a:pt x="49098" y="1384300"/>
                  </a:lnTo>
                  <a:lnTo>
                    <a:pt x="43903" y="1384300"/>
                  </a:lnTo>
                  <a:lnTo>
                    <a:pt x="39497" y="1371600"/>
                  </a:lnTo>
                  <a:lnTo>
                    <a:pt x="36080" y="1346200"/>
                  </a:lnTo>
                  <a:lnTo>
                    <a:pt x="33312" y="1333500"/>
                  </a:lnTo>
                  <a:lnTo>
                    <a:pt x="31254" y="1320800"/>
                  </a:lnTo>
                  <a:lnTo>
                    <a:pt x="29819" y="1308100"/>
                  </a:lnTo>
                  <a:lnTo>
                    <a:pt x="29006" y="1295400"/>
                  </a:lnTo>
                  <a:lnTo>
                    <a:pt x="28549" y="1282700"/>
                  </a:lnTo>
                  <a:lnTo>
                    <a:pt x="29032" y="1257300"/>
                  </a:lnTo>
                  <a:lnTo>
                    <a:pt x="30441" y="1231900"/>
                  </a:lnTo>
                  <a:lnTo>
                    <a:pt x="33096" y="1193812"/>
                  </a:lnTo>
                  <a:lnTo>
                    <a:pt x="33782" y="1181100"/>
                  </a:lnTo>
                  <a:lnTo>
                    <a:pt x="34264" y="1168400"/>
                  </a:lnTo>
                  <a:lnTo>
                    <a:pt x="34366" y="1155700"/>
                  </a:lnTo>
                  <a:lnTo>
                    <a:pt x="34074" y="1155700"/>
                  </a:lnTo>
                  <a:lnTo>
                    <a:pt x="33159" y="1143000"/>
                  </a:lnTo>
                  <a:lnTo>
                    <a:pt x="31661" y="1130300"/>
                  </a:lnTo>
                  <a:lnTo>
                    <a:pt x="29222" y="1117600"/>
                  </a:lnTo>
                  <a:lnTo>
                    <a:pt x="1993" y="1130300"/>
                  </a:lnTo>
                  <a:lnTo>
                    <a:pt x="3556" y="1143000"/>
                  </a:lnTo>
                  <a:lnTo>
                    <a:pt x="4724" y="1143000"/>
                  </a:lnTo>
                  <a:lnTo>
                    <a:pt x="5524" y="1155700"/>
                  </a:lnTo>
                  <a:lnTo>
                    <a:pt x="5803" y="1155700"/>
                  </a:lnTo>
                  <a:lnTo>
                    <a:pt x="5715" y="1168400"/>
                  </a:lnTo>
                  <a:lnTo>
                    <a:pt x="5245" y="1181100"/>
                  </a:lnTo>
                  <a:lnTo>
                    <a:pt x="4597" y="1193812"/>
                  </a:lnTo>
                  <a:lnTo>
                    <a:pt x="3733" y="1206512"/>
                  </a:lnTo>
                  <a:lnTo>
                    <a:pt x="1917" y="1231900"/>
                  </a:lnTo>
                  <a:lnTo>
                    <a:pt x="469" y="1257300"/>
                  </a:lnTo>
                  <a:lnTo>
                    <a:pt x="0" y="1282700"/>
                  </a:lnTo>
                  <a:lnTo>
                    <a:pt x="482" y="1295400"/>
                  </a:lnTo>
                  <a:lnTo>
                    <a:pt x="1397" y="1320800"/>
                  </a:lnTo>
                  <a:lnTo>
                    <a:pt x="8470" y="1358900"/>
                  </a:lnTo>
                  <a:lnTo>
                    <a:pt x="17602" y="1384300"/>
                  </a:lnTo>
                  <a:lnTo>
                    <a:pt x="23837" y="1409700"/>
                  </a:lnTo>
                  <a:lnTo>
                    <a:pt x="50165" y="1447800"/>
                  </a:lnTo>
                  <a:lnTo>
                    <a:pt x="74841" y="1473200"/>
                  </a:lnTo>
                  <a:lnTo>
                    <a:pt x="89471" y="1473200"/>
                  </a:lnTo>
                  <a:lnTo>
                    <a:pt x="105702" y="1485900"/>
                  </a:lnTo>
                  <a:lnTo>
                    <a:pt x="123634" y="1498600"/>
                  </a:lnTo>
                  <a:lnTo>
                    <a:pt x="143332" y="1511300"/>
                  </a:lnTo>
                  <a:lnTo>
                    <a:pt x="187439" y="1511300"/>
                  </a:lnTo>
                  <a:lnTo>
                    <a:pt x="199885" y="1524000"/>
                  </a:lnTo>
                  <a:lnTo>
                    <a:pt x="240830" y="1524000"/>
                  </a:lnTo>
                  <a:lnTo>
                    <a:pt x="270903" y="1536700"/>
                  </a:lnTo>
                  <a:lnTo>
                    <a:pt x="303034" y="1536700"/>
                  </a:lnTo>
                  <a:lnTo>
                    <a:pt x="337007" y="1549400"/>
                  </a:lnTo>
                  <a:lnTo>
                    <a:pt x="372795" y="1549400"/>
                  </a:lnTo>
                  <a:lnTo>
                    <a:pt x="410171" y="1562100"/>
                  </a:lnTo>
                  <a:lnTo>
                    <a:pt x="448957" y="1562100"/>
                  </a:lnTo>
                  <a:lnTo>
                    <a:pt x="489102" y="1574800"/>
                  </a:lnTo>
                  <a:lnTo>
                    <a:pt x="572579" y="1574800"/>
                  </a:lnTo>
                  <a:lnTo>
                    <a:pt x="615708" y="1587500"/>
                  </a:lnTo>
                  <a:lnTo>
                    <a:pt x="1102093" y="1587500"/>
                  </a:lnTo>
                  <a:lnTo>
                    <a:pt x="1143368" y="1574800"/>
                  </a:lnTo>
                  <a:lnTo>
                    <a:pt x="1183627" y="1574800"/>
                  </a:lnTo>
                  <a:lnTo>
                    <a:pt x="1222743" y="1562100"/>
                  </a:lnTo>
                  <a:lnTo>
                    <a:pt x="1260335" y="1562100"/>
                  </a:lnTo>
                  <a:lnTo>
                    <a:pt x="1296403" y="1549400"/>
                  </a:lnTo>
                  <a:lnTo>
                    <a:pt x="1330820" y="1536700"/>
                  </a:lnTo>
                  <a:lnTo>
                    <a:pt x="1363332" y="1524000"/>
                  </a:lnTo>
                  <a:lnTo>
                    <a:pt x="1393812" y="1511300"/>
                  </a:lnTo>
                  <a:lnTo>
                    <a:pt x="1408163" y="1498600"/>
                  </a:lnTo>
                  <a:lnTo>
                    <a:pt x="1422133" y="1498600"/>
                  </a:lnTo>
                  <a:lnTo>
                    <a:pt x="1434706" y="1485900"/>
                  </a:lnTo>
                  <a:lnTo>
                    <a:pt x="1446898" y="1473200"/>
                  </a:lnTo>
                  <a:lnTo>
                    <a:pt x="1458074" y="1473200"/>
                  </a:lnTo>
                  <a:lnTo>
                    <a:pt x="1487411" y="1435100"/>
                  </a:lnTo>
                  <a:lnTo>
                    <a:pt x="1517383" y="1384300"/>
                  </a:lnTo>
                  <a:lnTo>
                    <a:pt x="1538973" y="1333500"/>
                  </a:lnTo>
                  <a:lnTo>
                    <a:pt x="1554848" y="1282700"/>
                  </a:lnTo>
                  <a:lnTo>
                    <a:pt x="1561325" y="1244600"/>
                  </a:lnTo>
                  <a:lnTo>
                    <a:pt x="1567421" y="1219200"/>
                  </a:lnTo>
                  <a:lnTo>
                    <a:pt x="1573136" y="1193812"/>
                  </a:lnTo>
                  <a:lnTo>
                    <a:pt x="1578851" y="1155700"/>
                  </a:lnTo>
                  <a:lnTo>
                    <a:pt x="1584947" y="1130300"/>
                  </a:lnTo>
                  <a:lnTo>
                    <a:pt x="1591678" y="1092200"/>
                  </a:lnTo>
                  <a:lnTo>
                    <a:pt x="1599171" y="1066800"/>
                  </a:lnTo>
                  <a:lnTo>
                    <a:pt x="1607807" y="1028700"/>
                  </a:lnTo>
                  <a:lnTo>
                    <a:pt x="1617840" y="1003300"/>
                  </a:lnTo>
                  <a:lnTo>
                    <a:pt x="1629524" y="965200"/>
                  </a:lnTo>
                  <a:lnTo>
                    <a:pt x="1636255" y="952500"/>
                  </a:lnTo>
                  <a:lnTo>
                    <a:pt x="1643240" y="939800"/>
                  </a:lnTo>
                  <a:lnTo>
                    <a:pt x="1650987" y="914400"/>
                  </a:lnTo>
                  <a:lnTo>
                    <a:pt x="1659115" y="901700"/>
                  </a:lnTo>
                  <a:lnTo>
                    <a:pt x="1668005" y="889000"/>
                  </a:lnTo>
                  <a:lnTo>
                    <a:pt x="1677403" y="876300"/>
                  </a:lnTo>
                  <a:lnTo>
                    <a:pt x="1687690" y="850900"/>
                  </a:lnTo>
                  <a:lnTo>
                    <a:pt x="1722742" y="812800"/>
                  </a:lnTo>
                  <a:lnTo>
                    <a:pt x="1750174" y="787400"/>
                  </a:lnTo>
                  <a:lnTo>
                    <a:pt x="1765287" y="762000"/>
                  </a:lnTo>
                  <a:lnTo>
                    <a:pt x="1798307" y="736600"/>
                  </a:lnTo>
                  <a:lnTo>
                    <a:pt x="1835518" y="711200"/>
                  </a:lnTo>
                  <a:lnTo>
                    <a:pt x="1877047" y="685800"/>
                  </a:lnTo>
                  <a:lnTo>
                    <a:pt x="1923275" y="660400"/>
                  </a:lnTo>
                  <a:lnTo>
                    <a:pt x="1974456" y="635000"/>
                  </a:lnTo>
                  <a:lnTo>
                    <a:pt x="2031225" y="609600"/>
                  </a:lnTo>
                  <a:lnTo>
                    <a:pt x="2094852" y="584200"/>
                  </a:lnTo>
                  <a:lnTo>
                    <a:pt x="2129142" y="571500"/>
                  </a:lnTo>
                  <a:lnTo>
                    <a:pt x="2164956" y="571500"/>
                  </a:lnTo>
                  <a:lnTo>
                    <a:pt x="2202167" y="558800"/>
                  </a:lnTo>
                  <a:lnTo>
                    <a:pt x="2281161" y="533400"/>
                  </a:lnTo>
                  <a:lnTo>
                    <a:pt x="2365489" y="508000"/>
                  </a:lnTo>
                  <a:lnTo>
                    <a:pt x="2454643" y="482600"/>
                  </a:lnTo>
                  <a:lnTo>
                    <a:pt x="2548369" y="457200"/>
                  </a:lnTo>
                  <a:lnTo>
                    <a:pt x="2747111" y="406400"/>
                  </a:lnTo>
                  <a:lnTo>
                    <a:pt x="2851518" y="393700"/>
                  </a:lnTo>
                  <a:lnTo>
                    <a:pt x="3291319" y="292100"/>
                  </a:lnTo>
                  <a:lnTo>
                    <a:pt x="3745979" y="215900"/>
                  </a:lnTo>
                  <a:lnTo>
                    <a:pt x="3858628" y="190500"/>
                  </a:lnTo>
                  <a:lnTo>
                    <a:pt x="4079608" y="165100"/>
                  </a:lnTo>
                  <a:lnTo>
                    <a:pt x="4187050" y="139700"/>
                  </a:lnTo>
                  <a:lnTo>
                    <a:pt x="4586465" y="88900"/>
                  </a:lnTo>
                  <a:lnTo>
                    <a:pt x="4761852" y="63500"/>
                  </a:lnTo>
                  <a:lnTo>
                    <a:pt x="4841862" y="50800"/>
                  </a:lnTo>
                  <a:lnTo>
                    <a:pt x="4916157" y="50800"/>
                  </a:lnTo>
                  <a:lnTo>
                    <a:pt x="4951082" y="38100"/>
                  </a:lnTo>
                  <a:lnTo>
                    <a:pt x="5045951" y="38100"/>
                  </a:lnTo>
                  <a:lnTo>
                    <a:pt x="5074526" y="25400"/>
                  </a:lnTo>
                  <a:lnTo>
                    <a:pt x="5373103" y="25400"/>
                  </a:lnTo>
                  <a:lnTo>
                    <a:pt x="5391010" y="38100"/>
                  </a:lnTo>
                  <a:lnTo>
                    <a:pt x="5455526" y="38100"/>
                  </a:lnTo>
                  <a:lnTo>
                    <a:pt x="5470131" y="50800"/>
                  </a:lnTo>
                  <a:lnTo>
                    <a:pt x="5497182" y="50800"/>
                  </a:lnTo>
                  <a:lnTo>
                    <a:pt x="5522074" y="63500"/>
                  </a:lnTo>
                  <a:lnTo>
                    <a:pt x="5544807" y="63500"/>
                  </a:lnTo>
                  <a:lnTo>
                    <a:pt x="5565508" y="76200"/>
                  </a:lnTo>
                  <a:lnTo>
                    <a:pt x="5584177" y="88900"/>
                  </a:lnTo>
                  <a:lnTo>
                    <a:pt x="5600941" y="88900"/>
                  </a:lnTo>
                  <a:lnTo>
                    <a:pt x="5629516" y="114300"/>
                  </a:lnTo>
                  <a:lnTo>
                    <a:pt x="5661901" y="152400"/>
                  </a:lnTo>
                  <a:lnTo>
                    <a:pt x="5684253" y="190500"/>
                  </a:lnTo>
                  <a:lnTo>
                    <a:pt x="5695048" y="228600"/>
                  </a:lnTo>
                  <a:lnTo>
                    <a:pt x="5696293" y="233489"/>
                  </a:lnTo>
                  <a:lnTo>
                    <a:pt x="5670537" y="241300"/>
                  </a:lnTo>
                  <a:lnTo>
                    <a:pt x="5730608" y="317500"/>
                  </a:lnTo>
                  <a:lnTo>
                    <a:pt x="5745365" y="254000"/>
                  </a:lnTo>
                  <a:lnTo>
                    <a:pt x="5754230" y="215900"/>
                  </a:lnTo>
                  <a:close/>
                </a:path>
              </a:pathLst>
            </a:custGeom>
            <a:solidFill>
              <a:srgbClr val="000000"/>
            </a:solidFill>
          </p:spPr>
          <p:txBody>
            <a:bodyPr wrap="square" lIns="0" tIns="0" rIns="0" bIns="0" rtlCol="0"/>
            <a:lstStyle/>
            <a:p>
              <a:endParaRPr/>
            </a:p>
          </p:txBody>
        </p:sp>
      </p:grpSp>
      <p:sp>
        <p:nvSpPr>
          <p:cNvPr id="118" name="object 118"/>
          <p:cNvSpPr txBox="1"/>
          <p:nvPr/>
        </p:nvSpPr>
        <p:spPr>
          <a:xfrm>
            <a:off x="586270" y="568197"/>
            <a:ext cx="1790010" cy="320601"/>
          </a:xfrm>
          <a:prstGeom prst="rect">
            <a:avLst/>
          </a:prstGeom>
        </p:spPr>
        <p:txBody>
          <a:bodyPr vert="horz" wrap="square" lIns="0" tIns="12700" rIns="0" bIns="0" rtlCol="0">
            <a:spAutoFit/>
          </a:bodyPr>
          <a:lstStyle/>
          <a:p>
            <a:pPr marL="12700">
              <a:lnSpc>
                <a:spcPct val="100000"/>
              </a:lnSpc>
              <a:spcBef>
                <a:spcPts val="100"/>
              </a:spcBef>
            </a:pPr>
            <a:r>
              <a:rPr sz="2000" spc="-10" dirty="0">
                <a:solidFill>
                  <a:schemeClr val="tx1"/>
                </a:solidFill>
                <a:latin typeface="Calibri"/>
                <a:cs typeface="Calibri"/>
              </a:rPr>
              <a:t>...</a:t>
            </a:r>
            <a:r>
              <a:rPr sz="2000" b="1" spc="-10" dirty="0">
                <a:solidFill>
                  <a:schemeClr val="tx1"/>
                </a:solidFill>
                <a:latin typeface="Calibri"/>
                <a:cs typeface="Calibri"/>
              </a:rPr>
              <a:t>riassumendo</a:t>
            </a:r>
            <a:r>
              <a:rPr sz="2000" spc="-10" dirty="0">
                <a:solidFill>
                  <a:schemeClr val="tx1"/>
                </a:solidFill>
                <a:latin typeface="Calibri"/>
                <a:cs typeface="Calibri"/>
              </a:rPr>
              <a:t>:</a:t>
            </a:r>
            <a:endParaRPr sz="2000" dirty="0">
              <a:solidFill>
                <a:schemeClr val="tx1"/>
              </a:solidFill>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02437" y="620648"/>
            <a:ext cx="8360563" cy="5551552"/>
            <a:chOff x="683564" y="620648"/>
            <a:chExt cx="7584440" cy="5109845"/>
          </a:xfrm>
        </p:grpSpPr>
        <p:pic>
          <p:nvPicPr>
            <p:cNvPr id="3" name="object 3"/>
            <p:cNvPicPr/>
            <p:nvPr/>
          </p:nvPicPr>
          <p:blipFill>
            <a:blip r:embed="rId2" cstate="print"/>
            <a:stretch>
              <a:fillRect/>
            </a:stretch>
          </p:blipFill>
          <p:spPr>
            <a:xfrm>
              <a:off x="1238250" y="843737"/>
              <a:ext cx="7029450" cy="4886325"/>
            </a:xfrm>
            <a:prstGeom prst="rect">
              <a:avLst/>
            </a:prstGeom>
          </p:spPr>
        </p:pic>
        <p:pic>
          <p:nvPicPr>
            <p:cNvPr id="4" name="object 4"/>
            <p:cNvPicPr/>
            <p:nvPr/>
          </p:nvPicPr>
          <p:blipFill>
            <a:blip r:embed="rId3" cstate="print"/>
            <a:stretch>
              <a:fillRect/>
            </a:stretch>
          </p:blipFill>
          <p:spPr>
            <a:xfrm>
              <a:off x="683564" y="620648"/>
              <a:ext cx="3028950" cy="685800"/>
            </a:xfrm>
            <a:prstGeom prst="rect">
              <a:avLst/>
            </a:prstGeom>
          </p:spPr>
        </p:pic>
      </p:grpSp>
      <p:sp>
        <p:nvSpPr>
          <p:cNvPr id="5" name="object 5"/>
          <p:cNvSpPr txBox="1"/>
          <p:nvPr/>
        </p:nvSpPr>
        <p:spPr>
          <a:xfrm>
            <a:off x="402437" y="134492"/>
            <a:ext cx="28174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SINTESI</a:t>
            </a:r>
            <a:r>
              <a:rPr sz="1800" b="1" spc="-20" dirty="0">
                <a:solidFill>
                  <a:srgbClr val="FF0000"/>
                </a:solidFill>
                <a:latin typeface="Calibri"/>
                <a:cs typeface="Calibri"/>
              </a:rPr>
              <a:t> </a:t>
            </a:r>
            <a:r>
              <a:rPr sz="1800" b="1" dirty="0">
                <a:solidFill>
                  <a:srgbClr val="FF0000"/>
                </a:solidFill>
                <a:latin typeface="Calibri"/>
                <a:cs typeface="Calibri"/>
              </a:rPr>
              <a:t>DI</a:t>
            </a:r>
            <a:r>
              <a:rPr sz="1800" b="1" spc="-20" dirty="0">
                <a:solidFill>
                  <a:srgbClr val="FF0000"/>
                </a:solidFill>
                <a:latin typeface="Calibri"/>
                <a:cs typeface="Calibri"/>
              </a:rPr>
              <a:t> </a:t>
            </a:r>
            <a:r>
              <a:rPr sz="1800" b="1" spc="-10" dirty="0">
                <a:solidFill>
                  <a:srgbClr val="FF0000"/>
                </a:solidFill>
                <a:latin typeface="Calibri"/>
                <a:cs typeface="Calibri"/>
              </a:rPr>
              <a:t>MACROMOLECOLE</a:t>
            </a:r>
            <a:endParaRPr sz="1800">
              <a:latin typeface="Calibri"/>
              <a:cs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02828" y="6414922"/>
            <a:ext cx="205740" cy="239395"/>
          </a:xfrm>
          <a:prstGeom prst="rect">
            <a:avLst/>
          </a:prstGeom>
        </p:spPr>
        <p:txBody>
          <a:bodyPr vert="horz" wrap="square" lIns="0" tIns="12700" rIns="0" bIns="0" rtlCol="0">
            <a:spAutoFit/>
          </a:bodyPr>
          <a:lstStyle/>
          <a:p>
            <a:pPr marL="12700">
              <a:lnSpc>
                <a:spcPct val="100000"/>
              </a:lnSpc>
              <a:spcBef>
                <a:spcPts val="100"/>
              </a:spcBef>
            </a:pPr>
            <a:r>
              <a:rPr sz="1400" spc="-25" dirty="0">
                <a:latin typeface="Times New Roman"/>
                <a:cs typeface="Times New Roman"/>
              </a:rPr>
              <a:t>70</a:t>
            </a:r>
            <a:endParaRPr sz="1400">
              <a:latin typeface="Times New Roman"/>
              <a:cs typeface="Times New Roman"/>
            </a:endParaRPr>
          </a:p>
        </p:txBody>
      </p:sp>
      <p:sp>
        <p:nvSpPr>
          <p:cNvPr id="3" name="object 3"/>
          <p:cNvSpPr txBox="1">
            <a:spLocks noGrp="1"/>
          </p:cNvSpPr>
          <p:nvPr>
            <p:ph type="title"/>
          </p:nvPr>
        </p:nvSpPr>
        <p:spPr>
          <a:xfrm>
            <a:off x="383540" y="403301"/>
            <a:ext cx="5045075" cy="391795"/>
          </a:xfrm>
          <a:prstGeom prst="rect">
            <a:avLst/>
          </a:prstGeom>
        </p:spPr>
        <p:txBody>
          <a:bodyPr vert="horz" wrap="square" lIns="0" tIns="12700" rIns="0" bIns="0" rtlCol="0">
            <a:spAutoFit/>
          </a:bodyPr>
          <a:lstStyle/>
          <a:p>
            <a:pPr marL="12700">
              <a:lnSpc>
                <a:spcPct val="100000"/>
              </a:lnSpc>
              <a:spcBef>
                <a:spcPts val="100"/>
              </a:spcBef>
            </a:pPr>
            <a:r>
              <a:rPr sz="2400" spc="-25" dirty="0">
                <a:solidFill>
                  <a:srgbClr val="000000"/>
                </a:solidFill>
                <a:latin typeface="Times New Roman"/>
                <a:cs typeface="Times New Roman"/>
              </a:rPr>
              <a:t>Verifica</a:t>
            </a:r>
            <a:r>
              <a:rPr sz="2400" spc="-45" dirty="0">
                <a:solidFill>
                  <a:srgbClr val="000000"/>
                </a:solidFill>
                <a:latin typeface="Times New Roman"/>
                <a:cs typeface="Times New Roman"/>
              </a:rPr>
              <a:t> </a:t>
            </a:r>
            <a:r>
              <a:rPr sz="2400" dirty="0">
                <a:solidFill>
                  <a:srgbClr val="000000"/>
                </a:solidFill>
                <a:latin typeface="Times New Roman"/>
                <a:cs typeface="Times New Roman"/>
              </a:rPr>
              <a:t>sperimentale</a:t>
            </a:r>
            <a:r>
              <a:rPr sz="2400" spc="-65" dirty="0">
                <a:solidFill>
                  <a:srgbClr val="000000"/>
                </a:solidFill>
                <a:latin typeface="Times New Roman"/>
                <a:cs typeface="Times New Roman"/>
              </a:rPr>
              <a:t> </a:t>
            </a:r>
            <a:r>
              <a:rPr sz="2400" dirty="0">
                <a:solidFill>
                  <a:srgbClr val="000000"/>
                </a:solidFill>
                <a:latin typeface="Times New Roman"/>
                <a:cs typeface="Times New Roman"/>
              </a:rPr>
              <a:t>della</a:t>
            </a:r>
            <a:r>
              <a:rPr sz="2400" spc="-65" dirty="0">
                <a:solidFill>
                  <a:srgbClr val="000000"/>
                </a:solidFill>
                <a:latin typeface="Times New Roman"/>
                <a:cs typeface="Times New Roman"/>
              </a:rPr>
              <a:t> </a:t>
            </a:r>
            <a:r>
              <a:rPr sz="2400" dirty="0">
                <a:solidFill>
                  <a:srgbClr val="000000"/>
                </a:solidFill>
                <a:latin typeface="Times New Roman"/>
                <a:cs typeface="Times New Roman"/>
              </a:rPr>
              <a:t>legge</a:t>
            </a:r>
            <a:r>
              <a:rPr sz="2400" spc="-30" dirty="0">
                <a:solidFill>
                  <a:srgbClr val="000000"/>
                </a:solidFill>
                <a:latin typeface="Times New Roman"/>
                <a:cs typeface="Times New Roman"/>
              </a:rPr>
              <a:t> </a:t>
            </a:r>
            <a:r>
              <a:rPr sz="2400" spc="-10" dirty="0">
                <a:solidFill>
                  <a:srgbClr val="000000"/>
                </a:solidFill>
                <a:latin typeface="Times New Roman"/>
                <a:cs typeface="Times New Roman"/>
              </a:rPr>
              <a:t>cinetica</a:t>
            </a:r>
            <a:endParaRPr sz="2400" dirty="0">
              <a:latin typeface="Times New Roman"/>
              <a:cs typeface="Times New Roman"/>
            </a:endParaRPr>
          </a:p>
        </p:txBody>
      </p:sp>
      <p:sp>
        <p:nvSpPr>
          <p:cNvPr id="4" name="object 4"/>
          <p:cNvSpPr/>
          <p:nvPr/>
        </p:nvSpPr>
        <p:spPr>
          <a:xfrm>
            <a:off x="7543800" y="719201"/>
            <a:ext cx="548640" cy="952500"/>
          </a:xfrm>
          <a:custGeom>
            <a:avLst/>
            <a:gdLst/>
            <a:ahLst/>
            <a:cxnLst/>
            <a:rect l="l" t="t" r="r" b="b"/>
            <a:pathLst>
              <a:path w="548640" h="952500">
                <a:moveTo>
                  <a:pt x="505691" y="876607"/>
                </a:moveTo>
                <a:lnTo>
                  <a:pt x="472313" y="878332"/>
                </a:lnTo>
                <a:lnTo>
                  <a:pt x="514350" y="952373"/>
                </a:lnTo>
                <a:lnTo>
                  <a:pt x="542003" y="889253"/>
                </a:lnTo>
                <a:lnTo>
                  <a:pt x="506349" y="889253"/>
                </a:lnTo>
                <a:lnTo>
                  <a:pt x="505691" y="876607"/>
                </a:lnTo>
                <a:close/>
              </a:path>
              <a:path w="548640" h="952500">
                <a:moveTo>
                  <a:pt x="515217" y="876115"/>
                </a:moveTo>
                <a:lnTo>
                  <a:pt x="505691" y="876607"/>
                </a:lnTo>
                <a:lnTo>
                  <a:pt x="506349" y="889253"/>
                </a:lnTo>
                <a:lnTo>
                  <a:pt x="515874" y="888746"/>
                </a:lnTo>
                <a:lnTo>
                  <a:pt x="515217" y="876115"/>
                </a:lnTo>
                <a:close/>
              </a:path>
              <a:path w="548640" h="952500">
                <a:moveTo>
                  <a:pt x="548513" y="874395"/>
                </a:moveTo>
                <a:lnTo>
                  <a:pt x="515217" y="876115"/>
                </a:lnTo>
                <a:lnTo>
                  <a:pt x="515874" y="888746"/>
                </a:lnTo>
                <a:lnTo>
                  <a:pt x="506349" y="889253"/>
                </a:lnTo>
                <a:lnTo>
                  <a:pt x="542003" y="889253"/>
                </a:lnTo>
                <a:lnTo>
                  <a:pt x="548513" y="874395"/>
                </a:lnTo>
                <a:close/>
              </a:path>
              <a:path w="548640" h="952500">
                <a:moveTo>
                  <a:pt x="460375" y="4952"/>
                </a:moveTo>
                <a:lnTo>
                  <a:pt x="505691" y="876607"/>
                </a:lnTo>
                <a:lnTo>
                  <a:pt x="515217" y="876115"/>
                </a:lnTo>
                <a:lnTo>
                  <a:pt x="470141" y="9525"/>
                </a:lnTo>
                <a:lnTo>
                  <a:pt x="465200" y="9525"/>
                </a:lnTo>
                <a:lnTo>
                  <a:pt x="460375" y="4952"/>
                </a:lnTo>
                <a:close/>
              </a:path>
              <a:path w="548640" h="952500">
                <a:moveTo>
                  <a:pt x="469646" y="0"/>
                </a:moveTo>
                <a:lnTo>
                  <a:pt x="0" y="0"/>
                </a:lnTo>
                <a:lnTo>
                  <a:pt x="0" y="9525"/>
                </a:lnTo>
                <a:lnTo>
                  <a:pt x="460612" y="9525"/>
                </a:lnTo>
                <a:lnTo>
                  <a:pt x="460375" y="4952"/>
                </a:lnTo>
                <a:lnTo>
                  <a:pt x="469903" y="4952"/>
                </a:lnTo>
                <a:lnTo>
                  <a:pt x="469646" y="0"/>
                </a:lnTo>
                <a:close/>
              </a:path>
              <a:path w="548640" h="952500">
                <a:moveTo>
                  <a:pt x="469903" y="4952"/>
                </a:moveTo>
                <a:lnTo>
                  <a:pt x="460375" y="4952"/>
                </a:lnTo>
                <a:lnTo>
                  <a:pt x="465200" y="9525"/>
                </a:lnTo>
                <a:lnTo>
                  <a:pt x="470141" y="9525"/>
                </a:lnTo>
                <a:lnTo>
                  <a:pt x="469903" y="4952"/>
                </a:lnTo>
                <a:close/>
              </a:path>
            </a:pathLst>
          </a:custGeom>
          <a:solidFill>
            <a:srgbClr val="000000"/>
          </a:solidFill>
        </p:spPr>
        <p:txBody>
          <a:bodyPr wrap="square" lIns="0" tIns="0" rIns="0" bIns="0" rtlCol="0"/>
          <a:lstStyle/>
          <a:p>
            <a:endParaRPr/>
          </a:p>
        </p:txBody>
      </p:sp>
      <p:sp>
        <p:nvSpPr>
          <p:cNvPr id="5" name="object 5"/>
          <p:cNvSpPr txBox="1"/>
          <p:nvPr/>
        </p:nvSpPr>
        <p:spPr>
          <a:xfrm>
            <a:off x="5638800" y="609600"/>
            <a:ext cx="1828800" cy="831850"/>
          </a:xfrm>
          <a:prstGeom prst="rect">
            <a:avLst/>
          </a:prstGeom>
          <a:ln w="9525">
            <a:solidFill>
              <a:srgbClr val="000000"/>
            </a:solidFill>
          </a:ln>
        </p:spPr>
        <p:txBody>
          <a:bodyPr vert="horz" wrap="square" lIns="0" tIns="34925" rIns="0" bIns="0" rtlCol="0">
            <a:spAutoFit/>
          </a:bodyPr>
          <a:lstStyle/>
          <a:p>
            <a:pPr marL="92075" marR="122555">
              <a:lnSpc>
                <a:spcPct val="100000"/>
              </a:lnSpc>
              <a:spcBef>
                <a:spcPts val="275"/>
              </a:spcBef>
            </a:pPr>
            <a:r>
              <a:rPr sz="2400" dirty="0">
                <a:latin typeface="Times New Roman"/>
                <a:cs typeface="Times New Roman"/>
              </a:rPr>
              <a:t>[M]=</a:t>
            </a:r>
            <a:r>
              <a:rPr sz="2400" spc="-45" dirty="0">
                <a:latin typeface="Times New Roman"/>
                <a:cs typeface="Times New Roman"/>
              </a:rPr>
              <a:t> </a:t>
            </a:r>
            <a:r>
              <a:rPr sz="2400" spc="-20" dirty="0">
                <a:latin typeface="Times New Roman"/>
                <a:cs typeface="Times New Roman"/>
              </a:rPr>
              <a:t>cost </a:t>
            </a:r>
            <a:r>
              <a:rPr sz="2400" dirty="0">
                <a:latin typeface="Times New Roman"/>
                <a:cs typeface="Times New Roman"/>
              </a:rPr>
              <a:t>pendenza</a:t>
            </a:r>
            <a:r>
              <a:rPr sz="2400" spc="-20" dirty="0">
                <a:latin typeface="Times New Roman"/>
                <a:cs typeface="Times New Roman"/>
              </a:rPr>
              <a:t> </a:t>
            </a:r>
            <a:r>
              <a:rPr sz="2400" spc="-25" dirty="0">
                <a:latin typeface="Times New Roman"/>
                <a:cs typeface="Times New Roman"/>
              </a:rPr>
              <a:t>0.5</a:t>
            </a:r>
            <a:endParaRPr sz="2400">
              <a:latin typeface="Times New Roman"/>
              <a:cs typeface="Times New Roman"/>
            </a:endParaRPr>
          </a:p>
        </p:txBody>
      </p:sp>
      <p:grpSp>
        <p:nvGrpSpPr>
          <p:cNvPr id="6" name="object 6"/>
          <p:cNvGrpSpPr/>
          <p:nvPr/>
        </p:nvGrpSpPr>
        <p:grpSpPr>
          <a:xfrm>
            <a:off x="2967037" y="1752600"/>
            <a:ext cx="5639435" cy="4711700"/>
            <a:chOff x="2967037" y="1752600"/>
            <a:chExt cx="5639435" cy="4711700"/>
          </a:xfrm>
        </p:grpSpPr>
        <p:pic>
          <p:nvPicPr>
            <p:cNvPr id="7" name="object 7"/>
            <p:cNvPicPr/>
            <p:nvPr/>
          </p:nvPicPr>
          <p:blipFill>
            <a:blip r:embed="rId2" cstate="print"/>
            <a:stretch>
              <a:fillRect/>
            </a:stretch>
          </p:blipFill>
          <p:spPr>
            <a:xfrm>
              <a:off x="3048000" y="1752600"/>
              <a:ext cx="5557901" cy="4711700"/>
            </a:xfrm>
            <a:prstGeom prst="rect">
              <a:avLst/>
            </a:prstGeom>
          </p:spPr>
        </p:pic>
        <p:sp>
          <p:nvSpPr>
            <p:cNvPr id="8" name="object 8"/>
            <p:cNvSpPr/>
            <p:nvPr/>
          </p:nvSpPr>
          <p:spPr>
            <a:xfrm>
              <a:off x="2971800" y="2438400"/>
              <a:ext cx="2438400" cy="2438400"/>
            </a:xfrm>
            <a:custGeom>
              <a:avLst/>
              <a:gdLst/>
              <a:ahLst/>
              <a:cxnLst/>
              <a:rect l="l" t="t" r="r" b="b"/>
              <a:pathLst>
                <a:path w="2438400" h="2438400">
                  <a:moveTo>
                    <a:pt x="0" y="2438400"/>
                  </a:moveTo>
                  <a:lnTo>
                    <a:pt x="2438400" y="2438400"/>
                  </a:lnTo>
                  <a:lnTo>
                    <a:pt x="2438400" y="0"/>
                  </a:lnTo>
                  <a:lnTo>
                    <a:pt x="0" y="0"/>
                  </a:lnTo>
                  <a:lnTo>
                    <a:pt x="0" y="2438400"/>
                  </a:lnTo>
                  <a:close/>
                </a:path>
              </a:pathLst>
            </a:custGeom>
            <a:ln w="9525">
              <a:solidFill>
                <a:srgbClr val="000000"/>
              </a:solidFill>
            </a:ln>
          </p:spPr>
          <p:txBody>
            <a:bodyPr wrap="square" lIns="0" tIns="0" rIns="0" bIns="0" rtlCol="0"/>
            <a:lstStyle/>
            <a:p>
              <a:endParaRPr/>
            </a:p>
          </p:txBody>
        </p:sp>
        <p:sp>
          <p:nvSpPr>
            <p:cNvPr id="9" name="object 9"/>
            <p:cNvSpPr/>
            <p:nvPr/>
          </p:nvSpPr>
          <p:spPr>
            <a:xfrm>
              <a:off x="6931786" y="2424556"/>
              <a:ext cx="383540" cy="233045"/>
            </a:xfrm>
            <a:custGeom>
              <a:avLst/>
              <a:gdLst/>
              <a:ahLst/>
              <a:cxnLst/>
              <a:rect l="l" t="t" r="r" b="b"/>
              <a:pathLst>
                <a:path w="383540" h="233044">
                  <a:moveTo>
                    <a:pt x="315601" y="197783"/>
                  </a:moveTo>
                  <a:lnTo>
                    <a:pt x="298450" y="226313"/>
                  </a:lnTo>
                  <a:lnTo>
                    <a:pt x="383413" y="232917"/>
                  </a:lnTo>
                  <a:lnTo>
                    <a:pt x="365238" y="204342"/>
                  </a:lnTo>
                  <a:lnTo>
                    <a:pt x="326517" y="204342"/>
                  </a:lnTo>
                  <a:lnTo>
                    <a:pt x="315601" y="197783"/>
                  </a:lnTo>
                  <a:close/>
                </a:path>
                <a:path w="383540" h="233044">
                  <a:moveTo>
                    <a:pt x="320504" y="189627"/>
                  </a:moveTo>
                  <a:lnTo>
                    <a:pt x="315601" y="197783"/>
                  </a:lnTo>
                  <a:lnTo>
                    <a:pt x="326517" y="204342"/>
                  </a:lnTo>
                  <a:lnTo>
                    <a:pt x="331470" y="196214"/>
                  </a:lnTo>
                  <a:lnTo>
                    <a:pt x="320504" y="189627"/>
                  </a:lnTo>
                  <a:close/>
                </a:path>
                <a:path w="383540" h="233044">
                  <a:moveTo>
                    <a:pt x="337693" y="161035"/>
                  </a:moveTo>
                  <a:lnTo>
                    <a:pt x="320504" y="189627"/>
                  </a:lnTo>
                  <a:lnTo>
                    <a:pt x="331470" y="196214"/>
                  </a:lnTo>
                  <a:lnTo>
                    <a:pt x="326517" y="204342"/>
                  </a:lnTo>
                  <a:lnTo>
                    <a:pt x="365238" y="204342"/>
                  </a:lnTo>
                  <a:lnTo>
                    <a:pt x="337693" y="161035"/>
                  </a:lnTo>
                  <a:close/>
                </a:path>
                <a:path w="383540" h="233044">
                  <a:moveTo>
                    <a:pt x="4826" y="0"/>
                  </a:moveTo>
                  <a:lnTo>
                    <a:pt x="0" y="8127"/>
                  </a:lnTo>
                  <a:lnTo>
                    <a:pt x="315601" y="197783"/>
                  </a:lnTo>
                  <a:lnTo>
                    <a:pt x="320504" y="189627"/>
                  </a:lnTo>
                  <a:lnTo>
                    <a:pt x="4826" y="0"/>
                  </a:lnTo>
                  <a:close/>
                </a:path>
              </a:pathLst>
            </a:custGeom>
            <a:solidFill>
              <a:srgbClr val="000000"/>
            </a:solidFill>
          </p:spPr>
          <p:txBody>
            <a:bodyPr wrap="square" lIns="0" tIns="0" rIns="0" bIns="0" rtlCol="0"/>
            <a:lstStyle/>
            <a:p>
              <a:endParaRPr/>
            </a:p>
          </p:txBody>
        </p:sp>
      </p:grpSp>
      <p:sp>
        <p:nvSpPr>
          <p:cNvPr id="10" name="object 10"/>
          <p:cNvSpPr txBox="1"/>
          <p:nvPr/>
        </p:nvSpPr>
        <p:spPr>
          <a:xfrm>
            <a:off x="6096000" y="2266950"/>
            <a:ext cx="762000" cy="835025"/>
          </a:xfrm>
          <a:prstGeom prst="rect">
            <a:avLst/>
          </a:prstGeom>
          <a:ln w="9525">
            <a:solidFill>
              <a:srgbClr val="000000"/>
            </a:solidFill>
          </a:ln>
        </p:spPr>
        <p:txBody>
          <a:bodyPr vert="horz" wrap="square" lIns="0" tIns="40005" rIns="0" bIns="0" rtlCol="0">
            <a:spAutoFit/>
          </a:bodyPr>
          <a:lstStyle/>
          <a:p>
            <a:pPr marL="92075">
              <a:lnSpc>
                <a:spcPct val="100000"/>
              </a:lnSpc>
              <a:spcBef>
                <a:spcPts val="315"/>
              </a:spcBef>
            </a:pPr>
            <a:r>
              <a:rPr sz="1600" spc="-25" dirty="0">
                <a:latin typeface="Times New Roman"/>
                <a:cs typeface="Times New Roman"/>
              </a:rPr>
              <a:t>MMA</a:t>
            </a:r>
            <a:endParaRPr sz="1600">
              <a:latin typeface="Times New Roman"/>
              <a:cs typeface="Times New Roman"/>
            </a:endParaRPr>
          </a:p>
          <a:p>
            <a:pPr marL="92075" marR="166370">
              <a:lnSpc>
                <a:spcPct val="100000"/>
              </a:lnSpc>
            </a:pPr>
            <a:r>
              <a:rPr sz="1600" spc="-50" dirty="0">
                <a:latin typeface="Times New Roman"/>
                <a:cs typeface="Times New Roman"/>
              </a:rPr>
              <a:t>+ </a:t>
            </a:r>
            <a:r>
              <a:rPr sz="1600" spc="-20" dirty="0">
                <a:latin typeface="Times New Roman"/>
                <a:cs typeface="Times New Roman"/>
              </a:rPr>
              <a:t>AIBN</a:t>
            </a:r>
            <a:endParaRPr sz="1600">
              <a:latin typeface="Times New Roman"/>
              <a:cs typeface="Times New Roman"/>
            </a:endParaRPr>
          </a:p>
        </p:txBody>
      </p:sp>
      <p:grpSp>
        <p:nvGrpSpPr>
          <p:cNvPr id="11" name="object 11"/>
          <p:cNvGrpSpPr/>
          <p:nvPr/>
        </p:nvGrpSpPr>
        <p:grpSpPr>
          <a:xfrm>
            <a:off x="6781800" y="2957576"/>
            <a:ext cx="1986280" cy="1447800"/>
            <a:chOff x="6781800" y="2957576"/>
            <a:chExt cx="1986280" cy="1447800"/>
          </a:xfrm>
        </p:grpSpPr>
        <p:sp>
          <p:nvSpPr>
            <p:cNvPr id="12" name="object 12"/>
            <p:cNvSpPr/>
            <p:nvPr/>
          </p:nvSpPr>
          <p:spPr>
            <a:xfrm>
              <a:off x="8001000" y="3214624"/>
              <a:ext cx="762000" cy="590550"/>
            </a:xfrm>
            <a:custGeom>
              <a:avLst/>
              <a:gdLst/>
              <a:ahLst/>
              <a:cxnLst/>
              <a:rect l="l" t="t" r="r" b="b"/>
              <a:pathLst>
                <a:path w="762000" h="590550">
                  <a:moveTo>
                    <a:pt x="0" y="590550"/>
                  </a:moveTo>
                  <a:lnTo>
                    <a:pt x="762000" y="590550"/>
                  </a:lnTo>
                  <a:lnTo>
                    <a:pt x="762000" y="0"/>
                  </a:lnTo>
                  <a:lnTo>
                    <a:pt x="0" y="0"/>
                  </a:lnTo>
                  <a:lnTo>
                    <a:pt x="0" y="590550"/>
                  </a:lnTo>
                  <a:close/>
                </a:path>
              </a:pathLst>
            </a:custGeom>
            <a:ln w="9525">
              <a:solidFill>
                <a:srgbClr val="000000"/>
              </a:solidFill>
            </a:ln>
          </p:spPr>
          <p:txBody>
            <a:bodyPr wrap="square" lIns="0" tIns="0" rIns="0" bIns="0" rtlCol="0"/>
            <a:lstStyle/>
            <a:p>
              <a:endParaRPr/>
            </a:p>
          </p:txBody>
        </p:sp>
        <p:sp>
          <p:nvSpPr>
            <p:cNvPr id="13" name="object 13"/>
            <p:cNvSpPr/>
            <p:nvPr/>
          </p:nvSpPr>
          <p:spPr>
            <a:xfrm>
              <a:off x="7658100" y="2957576"/>
              <a:ext cx="270510" cy="374650"/>
            </a:xfrm>
            <a:custGeom>
              <a:avLst/>
              <a:gdLst/>
              <a:ahLst/>
              <a:cxnLst/>
              <a:rect l="l" t="t" r="r" b="b"/>
              <a:pathLst>
                <a:path w="270509" h="374650">
                  <a:moveTo>
                    <a:pt x="48300" y="59087"/>
                  </a:moveTo>
                  <a:lnTo>
                    <a:pt x="40543" y="64651"/>
                  </a:lnTo>
                  <a:lnTo>
                    <a:pt x="262890" y="374141"/>
                  </a:lnTo>
                  <a:lnTo>
                    <a:pt x="270509" y="368681"/>
                  </a:lnTo>
                  <a:lnTo>
                    <a:pt x="48300" y="59087"/>
                  </a:lnTo>
                  <a:close/>
                </a:path>
                <a:path w="270509" h="374650">
                  <a:moveTo>
                    <a:pt x="0" y="0"/>
                  </a:moveTo>
                  <a:lnTo>
                    <a:pt x="13461" y="84074"/>
                  </a:lnTo>
                  <a:lnTo>
                    <a:pt x="40543" y="64651"/>
                  </a:lnTo>
                  <a:lnTo>
                    <a:pt x="33147" y="54356"/>
                  </a:lnTo>
                  <a:lnTo>
                    <a:pt x="40894" y="48768"/>
                  </a:lnTo>
                  <a:lnTo>
                    <a:pt x="62688" y="48768"/>
                  </a:lnTo>
                  <a:lnTo>
                    <a:pt x="75438" y="39624"/>
                  </a:lnTo>
                  <a:lnTo>
                    <a:pt x="0" y="0"/>
                  </a:lnTo>
                  <a:close/>
                </a:path>
                <a:path w="270509" h="374650">
                  <a:moveTo>
                    <a:pt x="40894" y="48768"/>
                  </a:moveTo>
                  <a:lnTo>
                    <a:pt x="33147" y="54356"/>
                  </a:lnTo>
                  <a:lnTo>
                    <a:pt x="40543" y="64651"/>
                  </a:lnTo>
                  <a:lnTo>
                    <a:pt x="48300" y="59087"/>
                  </a:lnTo>
                  <a:lnTo>
                    <a:pt x="40894" y="48768"/>
                  </a:lnTo>
                  <a:close/>
                </a:path>
                <a:path w="270509" h="374650">
                  <a:moveTo>
                    <a:pt x="62688" y="48768"/>
                  </a:moveTo>
                  <a:lnTo>
                    <a:pt x="40894" y="48768"/>
                  </a:lnTo>
                  <a:lnTo>
                    <a:pt x="48300" y="59087"/>
                  </a:lnTo>
                  <a:lnTo>
                    <a:pt x="62688" y="48768"/>
                  </a:lnTo>
                  <a:close/>
                </a:path>
              </a:pathLst>
            </a:custGeom>
            <a:solidFill>
              <a:srgbClr val="000000"/>
            </a:solidFill>
          </p:spPr>
          <p:txBody>
            <a:bodyPr wrap="square" lIns="0" tIns="0" rIns="0" bIns="0" rtlCol="0"/>
            <a:lstStyle/>
            <a:p>
              <a:endParaRPr/>
            </a:p>
          </p:txBody>
        </p:sp>
        <p:sp>
          <p:nvSpPr>
            <p:cNvPr id="14" name="object 14"/>
            <p:cNvSpPr/>
            <p:nvPr/>
          </p:nvSpPr>
          <p:spPr>
            <a:xfrm>
              <a:off x="7315200" y="3810000"/>
              <a:ext cx="762000" cy="590550"/>
            </a:xfrm>
            <a:custGeom>
              <a:avLst/>
              <a:gdLst/>
              <a:ahLst/>
              <a:cxnLst/>
              <a:rect l="l" t="t" r="r" b="b"/>
              <a:pathLst>
                <a:path w="762000" h="590550">
                  <a:moveTo>
                    <a:pt x="0" y="590550"/>
                  </a:moveTo>
                  <a:lnTo>
                    <a:pt x="762000" y="590550"/>
                  </a:lnTo>
                  <a:lnTo>
                    <a:pt x="762000" y="0"/>
                  </a:lnTo>
                  <a:lnTo>
                    <a:pt x="0" y="0"/>
                  </a:lnTo>
                  <a:lnTo>
                    <a:pt x="0" y="590550"/>
                  </a:lnTo>
                  <a:close/>
                </a:path>
              </a:pathLst>
            </a:custGeom>
            <a:ln w="9525">
              <a:solidFill>
                <a:srgbClr val="000000"/>
              </a:solidFill>
            </a:ln>
          </p:spPr>
          <p:txBody>
            <a:bodyPr wrap="square" lIns="0" tIns="0" rIns="0" bIns="0" rtlCol="0"/>
            <a:lstStyle/>
            <a:p>
              <a:endParaRPr/>
            </a:p>
          </p:txBody>
        </p:sp>
        <p:sp>
          <p:nvSpPr>
            <p:cNvPr id="15" name="object 15"/>
            <p:cNvSpPr/>
            <p:nvPr/>
          </p:nvSpPr>
          <p:spPr>
            <a:xfrm>
              <a:off x="6781800" y="3438525"/>
              <a:ext cx="461009" cy="489584"/>
            </a:xfrm>
            <a:custGeom>
              <a:avLst/>
              <a:gdLst/>
              <a:ahLst/>
              <a:cxnLst/>
              <a:rect l="l" t="t" r="r" b="b"/>
              <a:pathLst>
                <a:path w="461009" h="489585">
                  <a:moveTo>
                    <a:pt x="55737" y="52221"/>
                  </a:moveTo>
                  <a:lnTo>
                    <a:pt x="48744" y="58813"/>
                  </a:lnTo>
                  <a:lnTo>
                    <a:pt x="453771" y="489076"/>
                  </a:lnTo>
                  <a:lnTo>
                    <a:pt x="460628" y="482473"/>
                  </a:lnTo>
                  <a:lnTo>
                    <a:pt x="55737" y="52221"/>
                  </a:lnTo>
                  <a:close/>
                </a:path>
                <a:path w="461009" h="489585">
                  <a:moveTo>
                    <a:pt x="0" y="0"/>
                  </a:moveTo>
                  <a:lnTo>
                    <a:pt x="24510" y="81661"/>
                  </a:lnTo>
                  <a:lnTo>
                    <a:pt x="48744" y="58813"/>
                  </a:lnTo>
                  <a:lnTo>
                    <a:pt x="40004" y="49529"/>
                  </a:lnTo>
                  <a:lnTo>
                    <a:pt x="46990" y="42925"/>
                  </a:lnTo>
                  <a:lnTo>
                    <a:pt x="65596" y="42925"/>
                  </a:lnTo>
                  <a:lnTo>
                    <a:pt x="80009" y="29337"/>
                  </a:lnTo>
                  <a:lnTo>
                    <a:pt x="0" y="0"/>
                  </a:lnTo>
                  <a:close/>
                </a:path>
                <a:path w="461009" h="489585">
                  <a:moveTo>
                    <a:pt x="46990" y="42925"/>
                  </a:moveTo>
                  <a:lnTo>
                    <a:pt x="40004" y="49529"/>
                  </a:lnTo>
                  <a:lnTo>
                    <a:pt x="48744" y="58813"/>
                  </a:lnTo>
                  <a:lnTo>
                    <a:pt x="55737" y="52221"/>
                  </a:lnTo>
                  <a:lnTo>
                    <a:pt x="46990" y="42925"/>
                  </a:lnTo>
                  <a:close/>
                </a:path>
                <a:path w="461009" h="489585">
                  <a:moveTo>
                    <a:pt x="65596" y="42925"/>
                  </a:moveTo>
                  <a:lnTo>
                    <a:pt x="46990" y="42925"/>
                  </a:lnTo>
                  <a:lnTo>
                    <a:pt x="55737" y="52221"/>
                  </a:lnTo>
                  <a:lnTo>
                    <a:pt x="65596" y="42925"/>
                  </a:lnTo>
                  <a:close/>
                </a:path>
              </a:pathLst>
            </a:custGeom>
            <a:solidFill>
              <a:srgbClr val="000000"/>
            </a:solidFill>
          </p:spPr>
          <p:txBody>
            <a:bodyPr wrap="square" lIns="0" tIns="0" rIns="0" bIns="0" rtlCol="0"/>
            <a:lstStyle/>
            <a:p>
              <a:endParaRPr/>
            </a:p>
          </p:txBody>
        </p:sp>
      </p:grpSp>
      <p:sp>
        <p:nvSpPr>
          <p:cNvPr id="16" name="object 16"/>
          <p:cNvSpPr txBox="1"/>
          <p:nvPr/>
        </p:nvSpPr>
        <p:spPr>
          <a:xfrm>
            <a:off x="5486400" y="1676400"/>
            <a:ext cx="3657600" cy="3276600"/>
          </a:xfrm>
          <a:prstGeom prst="rect">
            <a:avLst/>
          </a:prstGeom>
          <a:ln w="9525">
            <a:solidFill>
              <a:srgbClr val="000000"/>
            </a:solidFill>
          </a:ln>
        </p:spPr>
        <p:txBody>
          <a:bodyPr vert="horz" wrap="square" lIns="0" tIns="0" rIns="0" bIns="0" rtlCol="0">
            <a:spAutoFit/>
          </a:bodyPr>
          <a:lstStyle/>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spcBef>
                <a:spcPts val="5"/>
              </a:spcBef>
            </a:pPr>
            <a:endParaRPr sz="2300">
              <a:latin typeface="Times New Roman"/>
              <a:cs typeface="Times New Roman"/>
            </a:endParaRPr>
          </a:p>
          <a:p>
            <a:pPr marL="2606675" marR="545465">
              <a:lnSpc>
                <a:spcPct val="100000"/>
              </a:lnSpc>
              <a:spcBef>
                <a:spcPts val="5"/>
              </a:spcBef>
            </a:pPr>
            <a:r>
              <a:rPr sz="1600" spc="-20" dirty="0">
                <a:latin typeface="Times New Roman"/>
                <a:cs typeface="Times New Roman"/>
              </a:rPr>
              <a:t>STY+ </a:t>
            </a:r>
            <a:r>
              <a:rPr sz="1600" spc="-25" dirty="0">
                <a:latin typeface="Times New Roman"/>
                <a:cs typeface="Times New Roman"/>
              </a:rPr>
              <a:t>BOP</a:t>
            </a:r>
            <a:endParaRPr sz="1600">
              <a:latin typeface="Times New Roman"/>
              <a:cs typeface="Times New Roman"/>
            </a:endParaRPr>
          </a:p>
          <a:p>
            <a:pPr marL="1920875">
              <a:lnSpc>
                <a:spcPct val="100000"/>
              </a:lnSpc>
              <a:spcBef>
                <a:spcPts val="844"/>
              </a:spcBef>
            </a:pPr>
            <a:r>
              <a:rPr sz="1600" spc="-25" dirty="0">
                <a:latin typeface="Times New Roman"/>
                <a:cs typeface="Times New Roman"/>
              </a:rPr>
              <a:t>MMA</a:t>
            </a:r>
            <a:endParaRPr sz="1600">
              <a:latin typeface="Times New Roman"/>
              <a:cs typeface="Times New Roman"/>
            </a:endParaRPr>
          </a:p>
          <a:p>
            <a:pPr marL="1920875">
              <a:lnSpc>
                <a:spcPct val="100000"/>
              </a:lnSpc>
            </a:pPr>
            <a:r>
              <a:rPr sz="1600" dirty="0">
                <a:latin typeface="Times New Roman"/>
                <a:cs typeface="Times New Roman"/>
              </a:rPr>
              <a:t>+</a:t>
            </a:r>
            <a:r>
              <a:rPr sz="1600" spc="-15" dirty="0">
                <a:latin typeface="Times New Roman"/>
                <a:cs typeface="Times New Roman"/>
              </a:rPr>
              <a:t> </a:t>
            </a:r>
            <a:r>
              <a:rPr sz="1600" spc="-25" dirty="0">
                <a:latin typeface="Times New Roman"/>
                <a:cs typeface="Times New Roman"/>
              </a:rPr>
              <a:t>BOP</a:t>
            </a:r>
            <a:endParaRPr sz="1600">
              <a:latin typeface="Times New Roman"/>
              <a:cs typeface="Times New Roman"/>
            </a:endParaRPr>
          </a:p>
        </p:txBody>
      </p:sp>
      <p:sp>
        <p:nvSpPr>
          <p:cNvPr id="17" name="object 17"/>
          <p:cNvSpPr txBox="1"/>
          <p:nvPr/>
        </p:nvSpPr>
        <p:spPr>
          <a:xfrm>
            <a:off x="2659188" y="1156049"/>
            <a:ext cx="1803400" cy="219075"/>
          </a:xfrm>
          <a:prstGeom prst="rect">
            <a:avLst/>
          </a:prstGeom>
        </p:spPr>
        <p:txBody>
          <a:bodyPr vert="horz" wrap="square" lIns="0" tIns="14604" rIns="0" bIns="0" rtlCol="0">
            <a:spAutoFit/>
          </a:bodyPr>
          <a:lstStyle/>
          <a:p>
            <a:pPr>
              <a:lnSpc>
                <a:spcPct val="100000"/>
              </a:lnSpc>
              <a:spcBef>
                <a:spcPts val="114"/>
              </a:spcBef>
              <a:tabLst>
                <a:tab pos="1588135" algn="l"/>
              </a:tabLst>
            </a:pPr>
            <a:r>
              <a:rPr sz="1250" spc="-25" dirty="0">
                <a:latin typeface="Times New Roman"/>
                <a:cs typeface="Times New Roman"/>
              </a:rPr>
              <a:t>0.5</a:t>
            </a:r>
            <a:r>
              <a:rPr sz="1250" dirty="0">
                <a:latin typeface="Times New Roman"/>
                <a:cs typeface="Times New Roman"/>
              </a:rPr>
              <a:t>	</a:t>
            </a:r>
            <a:r>
              <a:rPr sz="1250" spc="-25" dirty="0">
                <a:latin typeface="Times New Roman"/>
                <a:cs typeface="Times New Roman"/>
              </a:rPr>
              <a:t>0.5</a:t>
            </a:r>
            <a:endParaRPr sz="1250">
              <a:latin typeface="Times New Roman"/>
              <a:cs typeface="Times New Roman"/>
            </a:endParaRPr>
          </a:p>
        </p:txBody>
      </p:sp>
      <p:sp>
        <p:nvSpPr>
          <p:cNvPr id="18" name="object 18"/>
          <p:cNvSpPr txBox="1"/>
          <p:nvPr/>
        </p:nvSpPr>
        <p:spPr>
          <a:xfrm>
            <a:off x="1847309" y="804687"/>
            <a:ext cx="381635" cy="356870"/>
          </a:xfrm>
          <a:prstGeom prst="rect">
            <a:avLst/>
          </a:prstGeom>
        </p:spPr>
        <p:txBody>
          <a:bodyPr vert="horz" wrap="square" lIns="0" tIns="15240" rIns="0" bIns="0" rtlCol="0">
            <a:spAutoFit/>
          </a:bodyPr>
          <a:lstStyle/>
          <a:p>
            <a:pPr marL="25400">
              <a:lnSpc>
                <a:spcPct val="100000"/>
              </a:lnSpc>
              <a:spcBef>
                <a:spcPts val="120"/>
              </a:spcBef>
            </a:pPr>
            <a:r>
              <a:rPr sz="3225" spc="-30" baseline="-37467" dirty="0">
                <a:latin typeface="Symbol"/>
                <a:cs typeface="Symbol"/>
              </a:rPr>
              <a:t></a:t>
            </a:r>
            <a:r>
              <a:rPr sz="1250" spc="-20" dirty="0">
                <a:latin typeface="Times New Roman"/>
                <a:cs typeface="Times New Roman"/>
              </a:rPr>
              <a:t>0.5</a:t>
            </a:r>
            <a:endParaRPr sz="1250">
              <a:latin typeface="Times New Roman"/>
              <a:cs typeface="Times New Roman"/>
            </a:endParaRPr>
          </a:p>
        </p:txBody>
      </p:sp>
      <p:sp>
        <p:nvSpPr>
          <p:cNvPr id="19" name="object 19"/>
          <p:cNvSpPr txBox="1"/>
          <p:nvPr/>
        </p:nvSpPr>
        <p:spPr>
          <a:xfrm>
            <a:off x="316854" y="1472894"/>
            <a:ext cx="3362325" cy="748030"/>
          </a:xfrm>
          <a:prstGeom prst="rect">
            <a:avLst/>
          </a:prstGeom>
        </p:spPr>
        <p:txBody>
          <a:bodyPr vert="horz" wrap="square" lIns="0" tIns="15240" rIns="0" bIns="0" rtlCol="0">
            <a:spAutoFit/>
          </a:bodyPr>
          <a:lstStyle/>
          <a:p>
            <a:pPr marL="956944">
              <a:lnSpc>
                <a:spcPts val="2350"/>
              </a:lnSpc>
              <a:spcBef>
                <a:spcPts val="120"/>
              </a:spcBef>
              <a:tabLst>
                <a:tab pos="1207135" algn="l"/>
                <a:tab pos="1555750" algn="l"/>
              </a:tabLst>
            </a:pPr>
            <a:r>
              <a:rPr sz="2150" spc="-50" dirty="0">
                <a:latin typeface="Symbol"/>
                <a:cs typeface="Symbol"/>
              </a:rPr>
              <a:t></a:t>
            </a:r>
            <a:r>
              <a:rPr sz="2150" dirty="0">
                <a:latin typeface="Times New Roman"/>
                <a:cs typeface="Times New Roman"/>
              </a:rPr>
              <a:t>	</a:t>
            </a:r>
            <a:r>
              <a:rPr sz="3225" i="1" spc="-37" baseline="14211" dirty="0">
                <a:latin typeface="Times New Roman"/>
                <a:cs typeface="Times New Roman"/>
              </a:rPr>
              <a:t>k</a:t>
            </a:r>
            <a:r>
              <a:rPr sz="1875" i="1" spc="-37" baseline="2222" dirty="0">
                <a:latin typeface="Times New Roman"/>
                <a:cs typeface="Times New Roman"/>
              </a:rPr>
              <a:t>t</a:t>
            </a:r>
            <a:r>
              <a:rPr sz="1875" i="1" baseline="2222" dirty="0">
                <a:latin typeface="Times New Roman"/>
                <a:cs typeface="Times New Roman"/>
              </a:rPr>
              <a:t>	</a:t>
            </a:r>
            <a:r>
              <a:rPr sz="2150" spc="-50" dirty="0">
                <a:latin typeface="Symbol"/>
                <a:cs typeface="Symbol"/>
              </a:rPr>
              <a:t></a:t>
            </a:r>
            <a:endParaRPr sz="2150">
              <a:latin typeface="Symbol"/>
              <a:cs typeface="Symbol"/>
            </a:endParaRPr>
          </a:p>
          <a:p>
            <a:pPr marL="25400">
              <a:lnSpc>
                <a:spcPts val="3310"/>
              </a:lnSpc>
            </a:pPr>
            <a:r>
              <a:rPr sz="2150" dirty="0">
                <a:latin typeface="Times New Roman"/>
                <a:cs typeface="Times New Roman"/>
              </a:rPr>
              <a:t>ln</a:t>
            </a:r>
            <a:r>
              <a:rPr sz="2150" spc="-220" dirty="0">
                <a:latin typeface="Times New Roman"/>
                <a:cs typeface="Times New Roman"/>
              </a:rPr>
              <a:t> </a:t>
            </a:r>
            <a:r>
              <a:rPr sz="2150" i="1" dirty="0">
                <a:latin typeface="Times New Roman"/>
                <a:cs typeface="Times New Roman"/>
              </a:rPr>
              <a:t>v</a:t>
            </a:r>
            <a:r>
              <a:rPr sz="2150" i="1" spc="-265" dirty="0">
                <a:latin typeface="Times New Roman"/>
                <a:cs typeface="Times New Roman"/>
              </a:rPr>
              <a:t> </a:t>
            </a:r>
            <a:r>
              <a:rPr sz="1350" i="1" baseline="-15432" dirty="0">
                <a:latin typeface="Times New Roman"/>
                <a:cs typeface="Times New Roman"/>
              </a:rPr>
              <a:t>p</a:t>
            </a:r>
            <a:r>
              <a:rPr sz="1350" i="1" spc="359" baseline="-15432" dirty="0">
                <a:latin typeface="Times New Roman"/>
                <a:cs typeface="Times New Roman"/>
              </a:rPr>
              <a:t>  </a:t>
            </a:r>
            <a:r>
              <a:rPr sz="2150" dirty="0">
                <a:latin typeface="Symbol"/>
                <a:cs typeface="Symbol"/>
              </a:rPr>
              <a:t></a:t>
            </a:r>
            <a:r>
              <a:rPr sz="2150" spc="-45" dirty="0">
                <a:latin typeface="Times New Roman"/>
                <a:cs typeface="Times New Roman"/>
              </a:rPr>
              <a:t> </a:t>
            </a:r>
            <a:r>
              <a:rPr sz="2150" dirty="0">
                <a:latin typeface="Times New Roman"/>
                <a:cs typeface="Times New Roman"/>
              </a:rPr>
              <a:t>ln</a:t>
            </a:r>
            <a:r>
              <a:rPr sz="2150" spc="-110" dirty="0">
                <a:latin typeface="Times New Roman"/>
                <a:cs typeface="Times New Roman"/>
              </a:rPr>
              <a:t> </a:t>
            </a:r>
            <a:r>
              <a:rPr sz="2150" i="1" dirty="0">
                <a:latin typeface="Times New Roman"/>
                <a:cs typeface="Times New Roman"/>
              </a:rPr>
              <a:t>K</a:t>
            </a:r>
            <a:r>
              <a:rPr sz="2150" i="1" spc="75" dirty="0">
                <a:latin typeface="Times New Roman"/>
                <a:cs typeface="Times New Roman"/>
              </a:rPr>
              <a:t> </a:t>
            </a:r>
            <a:r>
              <a:rPr sz="2150" dirty="0">
                <a:latin typeface="Symbol"/>
                <a:cs typeface="Symbol"/>
              </a:rPr>
              <a:t></a:t>
            </a:r>
            <a:r>
              <a:rPr sz="2150" spc="-160" dirty="0">
                <a:latin typeface="Times New Roman"/>
                <a:cs typeface="Times New Roman"/>
              </a:rPr>
              <a:t> </a:t>
            </a:r>
            <a:r>
              <a:rPr sz="2150" dirty="0">
                <a:latin typeface="Times New Roman"/>
                <a:cs typeface="Times New Roman"/>
              </a:rPr>
              <a:t>0.5</a:t>
            </a:r>
            <a:r>
              <a:rPr sz="2150" spc="-325" dirty="0">
                <a:latin typeface="Times New Roman"/>
                <a:cs typeface="Times New Roman"/>
              </a:rPr>
              <a:t> </a:t>
            </a:r>
            <a:r>
              <a:rPr sz="2150" spc="-75" dirty="0">
                <a:latin typeface="Times New Roman"/>
                <a:cs typeface="Times New Roman"/>
              </a:rPr>
              <a:t>ln</a:t>
            </a:r>
            <a:r>
              <a:rPr sz="2950" spc="-75" dirty="0">
                <a:latin typeface="Symbol"/>
                <a:cs typeface="Symbol"/>
              </a:rPr>
              <a:t></a:t>
            </a:r>
            <a:r>
              <a:rPr sz="2150" i="1" spc="-75" dirty="0">
                <a:latin typeface="Times New Roman"/>
                <a:cs typeface="Times New Roman"/>
              </a:rPr>
              <a:t>I</a:t>
            </a:r>
            <a:r>
              <a:rPr sz="2150" i="1" spc="-245" dirty="0">
                <a:latin typeface="Times New Roman"/>
                <a:cs typeface="Times New Roman"/>
              </a:rPr>
              <a:t> </a:t>
            </a:r>
            <a:r>
              <a:rPr sz="2950" spc="-80" dirty="0">
                <a:latin typeface="Symbol"/>
                <a:cs typeface="Symbol"/>
              </a:rPr>
              <a:t></a:t>
            </a:r>
            <a:r>
              <a:rPr sz="2150" spc="-80" dirty="0">
                <a:latin typeface="Symbol"/>
                <a:cs typeface="Symbol"/>
              </a:rPr>
              <a:t></a:t>
            </a:r>
            <a:r>
              <a:rPr sz="2150" spc="-155" dirty="0">
                <a:latin typeface="Times New Roman"/>
                <a:cs typeface="Times New Roman"/>
              </a:rPr>
              <a:t> </a:t>
            </a:r>
            <a:r>
              <a:rPr sz="2150" spc="-85" dirty="0">
                <a:latin typeface="Times New Roman"/>
                <a:cs typeface="Times New Roman"/>
              </a:rPr>
              <a:t>ln</a:t>
            </a:r>
            <a:r>
              <a:rPr sz="2950" spc="-85" dirty="0">
                <a:latin typeface="Symbol"/>
                <a:cs typeface="Symbol"/>
              </a:rPr>
              <a:t></a:t>
            </a:r>
            <a:r>
              <a:rPr sz="2150" i="1" spc="-85" dirty="0">
                <a:latin typeface="Times New Roman"/>
                <a:cs typeface="Times New Roman"/>
              </a:rPr>
              <a:t>M</a:t>
            </a:r>
            <a:r>
              <a:rPr sz="2150" i="1" spc="-140" dirty="0">
                <a:latin typeface="Times New Roman"/>
                <a:cs typeface="Times New Roman"/>
              </a:rPr>
              <a:t> </a:t>
            </a:r>
            <a:r>
              <a:rPr sz="2950" spc="-330" dirty="0">
                <a:latin typeface="Symbol"/>
                <a:cs typeface="Symbol"/>
              </a:rPr>
              <a:t></a:t>
            </a:r>
            <a:endParaRPr sz="2950">
              <a:latin typeface="Symbol"/>
              <a:cs typeface="Symbol"/>
            </a:endParaRPr>
          </a:p>
        </p:txBody>
      </p:sp>
      <p:sp>
        <p:nvSpPr>
          <p:cNvPr id="20" name="object 20"/>
          <p:cNvSpPr txBox="1"/>
          <p:nvPr/>
        </p:nvSpPr>
        <p:spPr>
          <a:xfrm>
            <a:off x="1274208" y="1010183"/>
            <a:ext cx="426084" cy="356870"/>
          </a:xfrm>
          <a:prstGeom prst="rect">
            <a:avLst/>
          </a:prstGeom>
        </p:spPr>
        <p:txBody>
          <a:bodyPr vert="horz" wrap="square" lIns="0" tIns="15240" rIns="0" bIns="0" rtlCol="0">
            <a:spAutoFit/>
          </a:bodyPr>
          <a:lstStyle/>
          <a:p>
            <a:pPr>
              <a:lnSpc>
                <a:spcPct val="100000"/>
              </a:lnSpc>
              <a:spcBef>
                <a:spcPts val="120"/>
              </a:spcBef>
            </a:pPr>
            <a:r>
              <a:rPr sz="3225" baseline="3875" dirty="0">
                <a:latin typeface="Symbol"/>
                <a:cs typeface="Symbol"/>
              </a:rPr>
              <a:t></a:t>
            </a:r>
            <a:r>
              <a:rPr sz="3225" spc="450" baseline="3875" dirty="0">
                <a:latin typeface="Times New Roman"/>
                <a:cs typeface="Times New Roman"/>
              </a:rPr>
              <a:t> </a:t>
            </a:r>
            <a:r>
              <a:rPr sz="2150" i="1" spc="-25" dirty="0">
                <a:latin typeface="Times New Roman"/>
                <a:cs typeface="Times New Roman"/>
              </a:rPr>
              <a:t>fk</a:t>
            </a:r>
            <a:endParaRPr sz="2150">
              <a:latin typeface="Times New Roman"/>
              <a:cs typeface="Times New Roman"/>
            </a:endParaRPr>
          </a:p>
        </p:txBody>
      </p:sp>
      <p:sp>
        <p:nvSpPr>
          <p:cNvPr id="21" name="object 21"/>
          <p:cNvSpPr txBox="1"/>
          <p:nvPr/>
        </p:nvSpPr>
        <p:spPr>
          <a:xfrm>
            <a:off x="316854" y="1083431"/>
            <a:ext cx="4644390" cy="478790"/>
          </a:xfrm>
          <a:prstGeom prst="rect">
            <a:avLst/>
          </a:prstGeom>
        </p:spPr>
        <p:txBody>
          <a:bodyPr vert="horz" wrap="square" lIns="0" tIns="15240" rIns="0" bIns="0" rtlCol="0">
            <a:spAutoFit/>
          </a:bodyPr>
          <a:lstStyle/>
          <a:p>
            <a:pPr marL="25400">
              <a:lnSpc>
                <a:spcPct val="100000"/>
              </a:lnSpc>
              <a:spcBef>
                <a:spcPts val="120"/>
              </a:spcBef>
              <a:tabLst>
                <a:tab pos="1381125" algn="l"/>
                <a:tab pos="1901189" algn="l"/>
                <a:tab pos="2565400" algn="l"/>
                <a:tab pos="4154170" algn="l"/>
              </a:tabLst>
            </a:pPr>
            <a:r>
              <a:rPr sz="2150" i="1" spc="90" dirty="0">
                <a:latin typeface="Times New Roman"/>
                <a:cs typeface="Times New Roman"/>
              </a:rPr>
              <a:t>v</a:t>
            </a:r>
            <a:r>
              <a:rPr sz="1875" i="1" spc="135" baseline="-24444" dirty="0">
                <a:latin typeface="Times New Roman"/>
                <a:cs typeface="Times New Roman"/>
              </a:rPr>
              <a:t>p</a:t>
            </a:r>
            <a:r>
              <a:rPr sz="1875" i="1" spc="705" baseline="-24444" dirty="0">
                <a:latin typeface="Times New Roman"/>
                <a:cs typeface="Times New Roman"/>
              </a:rPr>
              <a:t> </a:t>
            </a:r>
            <a:r>
              <a:rPr sz="2150" dirty="0">
                <a:latin typeface="Symbol"/>
                <a:cs typeface="Symbol"/>
              </a:rPr>
              <a:t></a:t>
            </a:r>
            <a:r>
              <a:rPr sz="2150" spc="-15" dirty="0">
                <a:latin typeface="Times New Roman"/>
                <a:cs typeface="Times New Roman"/>
              </a:rPr>
              <a:t> </a:t>
            </a:r>
            <a:r>
              <a:rPr sz="2150" i="1" spc="125" dirty="0">
                <a:latin typeface="Times New Roman"/>
                <a:cs typeface="Times New Roman"/>
              </a:rPr>
              <a:t>k</a:t>
            </a:r>
            <a:r>
              <a:rPr sz="1875" i="1" spc="187" baseline="-24444" dirty="0">
                <a:latin typeface="Times New Roman"/>
                <a:cs typeface="Times New Roman"/>
              </a:rPr>
              <a:t>p</a:t>
            </a:r>
            <a:r>
              <a:rPr sz="1875" i="1" spc="337" baseline="-24444" dirty="0">
                <a:latin typeface="Times New Roman"/>
                <a:cs typeface="Times New Roman"/>
              </a:rPr>
              <a:t> </a:t>
            </a:r>
            <a:r>
              <a:rPr sz="2150" spc="105" dirty="0">
                <a:latin typeface="Symbol"/>
                <a:cs typeface="Symbol"/>
              </a:rPr>
              <a:t></a:t>
            </a:r>
            <a:r>
              <a:rPr sz="3225" spc="157" baseline="3875" dirty="0">
                <a:latin typeface="Symbol"/>
                <a:cs typeface="Symbol"/>
              </a:rPr>
              <a:t></a:t>
            </a:r>
            <a:r>
              <a:rPr sz="3225" spc="-367" baseline="3875" dirty="0">
                <a:latin typeface="Times New Roman"/>
                <a:cs typeface="Times New Roman"/>
              </a:rPr>
              <a:t> </a:t>
            </a:r>
            <a:r>
              <a:rPr sz="1875" i="1" u="sng" baseline="37777" dirty="0">
                <a:uFill>
                  <a:solidFill>
                    <a:srgbClr val="000000"/>
                  </a:solidFill>
                </a:uFill>
                <a:latin typeface="Times New Roman"/>
                <a:cs typeface="Times New Roman"/>
              </a:rPr>
              <a:t>	d</a:t>
            </a:r>
            <a:r>
              <a:rPr sz="1875" i="1" u="sng" spc="225" baseline="37777" dirty="0">
                <a:uFill>
                  <a:solidFill>
                    <a:srgbClr val="000000"/>
                  </a:solidFill>
                </a:uFill>
                <a:latin typeface="Times New Roman"/>
                <a:cs typeface="Times New Roman"/>
              </a:rPr>
              <a:t> </a:t>
            </a:r>
            <a:r>
              <a:rPr sz="1875" i="1" spc="-60" baseline="37777" dirty="0">
                <a:latin typeface="Times New Roman"/>
                <a:cs typeface="Times New Roman"/>
              </a:rPr>
              <a:t> </a:t>
            </a:r>
            <a:r>
              <a:rPr sz="3225" spc="-75" baseline="3875" dirty="0">
                <a:latin typeface="Symbol"/>
                <a:cs typeface="Symbol"/>
              </a:rPr>
              <a:t></a:t>
            </a:r>
            <a:r>
              <a:rPr sz="3225" baseline="3875" dirty="0">
                <a:latin typeface="Times New Roman"/>
                <a:cs typeface="Times New Roman"/>
              </a:rPr>
              <a:t>	</a:t>
            </a:r>
            <a:r>
              <a:rPr sz="2850" spc="-235" dirty="0">
                <a:latin typeface="Symbol"/>
                <a:cs typeface="Symbol"/>
              </a:rPr>
              <a:t></a:t>
            </a:r>
            <a:r>
              <a:rPr sz="2950" spc="-235" dirty="0">
                <a:latin typeface="Symbol"/>
                <a:cs typeface="Symbol"/>
              </a:rPr>
              <a:t></a:t>
            </a:r>
            <a:r>
              <a:rPr sz="2150" i="1" spc="-235" dirty="0">
                <a:latin typeface="Times New Roman"/>
                <a:cs typeface="Times New Roman"/>
              </a:rPr>
              <a:t>I </a:t>
            </a:r>
            <a:r>
              <a:rPr sz="2950" spc="-360" dirty="0">
                <a:latin typeface="Symbol"/>
                <a:cs typeface="Symbol"/>
              </a:rPr>
              <a:t></a:t>
            </a:r>
            <a:r>
              <a:rPr sz="2850" spc="-360" dirty="0">
                <a:latin typeface="Symbol"/>
                <a:cs typeface="Symbol"/>
              </a:rPr>
              <a:t></a:t>
            </a:r>
            <a:r>
              <a:rPr sz="2850" dirty="0">
                <a:latin typeface="Times New Roman"/>
                <a:cs typeface="Times New Roman"/>
              </a:rPr>
              <a:t>	</a:t>
            </a:r>
            <a:r>
              <a:rPr sz="2950" spc="-175" dirty="0">
                <a:latin typeface="Symbol"/>
                <a:cs typeface="Symbol"/>
              </a:rPr>
              <a:t></a:t>
            </a:r>
            <a:r>
              <a:rPr sz="2150" i="1" spc="-175" dirty="0">
                <a:latin typeface="Times New Roman"/>
                <a:cs typeface="Times New Roman"/>
              </a:rPr>
              <a:t>M</a:t>
            </a:r>
            <a:r>
              <a:rPr sz="2150" i="1" spc="-140" dirty="0">
                <a:latin typeface="Times New Roman"/>
                <a:cs typeface="Times New Roman"/>
              </a:rPr>
              <a:t> </a:t>
            </a:r>
            <a:r>
              <a:rPr sz="2950" dirty="0">
                <a:latin typeface="Symbol"/>
                <a:cs typeface="Symbol"/>
              </a:rPr>
              <a:t></a:t>
            </a:r>
            <a:r>
              <a:rPr sz="2150" dirty="0">
                <a:latin typeface="Symbol"/>
                <a:cs typeface="Symbol"/>
              </a:rPr>
              <a:t></a:t>
            </a:r>
            <a:r>
              <a:rPr sz="2150" spc="60" dirty="0">
                <a:latin typeface="Times New Roman"/>
                <a:cs typeface="Times New Roman"/>
              </a:rPr>
              <a:t> </a:t>
            </a:r>
            <a:r>
              <a:rPr sz="2150" i="1" dirty="0">
                <a:latin typeface="Times New Roman"/>
                <a:cs typeface="Times New Roman"/>
              </a:rPr>
              <a:t>K</a:t>
            </a:r>
            <a:r>
              <a:rPr sz="2150" i="1" spc="-295" dirty="0">
                <a:latin typeface="Times New Roman"/>
                <a:cs typeface="Times New Roman"/>
              </a:rPr>
              <a:t> </a:t>
            </a:r>
            <a:r>
              <a:rPr sz="2850" spc="-235" dirty="0">
                <a:latin typeface="Symbol"/>
                <a:cs typeface="Symbol"/>
              </a:rPr>
              <a:t></a:t>
            </a:r>
            <a:r>
              <a:rPr sz="2950" spc="-235" dirty="0">
                <a:latin typeface="Symbol"/>
                <a:cs typeface="Symbol"/>
              </a:rPr>
              <a:t></a:t>
            </a:r>
            <a:r>
              <a:rPr sz="2150" i="1" spc="-235" dirty="0">
                <a:latin typeface="Times New Roman"/>
                <a:cs typeface="Times New Roman"/>
              </a:rPr>
              <a:t>I</a:t>
            </a:r>
            <a:r>
              <a:rPr sz="2150" i="1" spc="-245" dirty="0">
                <a:latin typeface="Times New Roman"/>
                <a:cs typeface="Times New Roman"/>
              </a:rPr>
              <a:t> </a:t>
            </a:r>
            <a:r>
              <a:rPr sz="2950" spc="-360" dirty="0">
                <a:latin typeface="Symbol"/>
                <a:cs typeface="Symbol"/>
              </a:rPr>
              <a:t></a:t>
            </a:r>
            <a:r>
              <a:rPr sz="2850" spc="-360" dirty="0">
                <a:latin typeface="Symbol"/>
                <a:cs typeface="Symbol"/>
              </a:rPr>
              <a:t></a:t>
            </a:r>
            <a:r>
              <a:rPr sz="2850" dirty="0">
                <a:latin typeface="Times New Roman"/>
                <a:cs typeface="Times New Roman"/>
              </a:rPr>
              <a:t>	</a:t>
            </a:r>
            <a:r>
              <a:rPr sz="2950" spc="-175" dirty="0">
                <a:latin typeface="Symbol"/>
                <a:cs typeface="Symbol"/>
              </a:rPr>
              <a:t></a:t>
            </a:r>
            <a:r>
              <a:rPr sz="2150" i="1" spc="-175" dirty="0">
                <a:latin typeface="Times New Roman"/>
                <a:cs typeface="Times New Roman"/>
              </a:rPr>
              <a:t>M</a:t>
            </a:r>
            <a:r>
              <a:rPr sz="2150" i="1" spc="-145" dirty="0">
                <a:latin typeface="Times New Roman"/>
                <a:cs typeface="Times New Roman"/>
              </a:rPr>
              <a:t> </a:t>
            </a:r>
            <a:r>
              <a:rPr sz="2950" spc="-330" dirty="0">
                <a:latin typeface="Symbol"/>
                <a:cs typeface="Symbol"/>
              </a:rPr>
              <a:t></a:t>
            </a:r>
            <a:endParaRPr sz="2950">
              <a:latin typeface="Symbol"/>
              <a:cs typeface="Symbol"/>
            </a:endParaRPr>
          </a:p>
        </p:txBody>
      </p:sp>
      <p:grpSp>
        <p:nvGrpSpPr>
          <p:cNvPr id="22" name="object 22"/>
          <p:cNvGrpSpPr/>
          <p:nvPr/>
        </p:nvGrpSpPr>
        <p:grpSpPr>
          <a:xfrm>
            <a:off x="266700" y="876300"/>
            <a:ext cx="4708525" cy="2808605"/>
            <a:chOff x="266700" y="876300"/>
            <a:chExt cx="4708525" cy="2808605"/>
          </a:xfrm>
        </p:grpSpPr>
        <p:sp>
          <p:nvSpPr>
            <p:cNvPr id="23" name="object 23"/>
            <p:cNvSpPr/>
            <p:nvPr/>
          </p:nvSpPr>
          <p:spPr>
            <a:xfrm>
              <a:off x="285750" y="895350"/>
              <a:ext cx="4670425" cy="1417955"/>
            </a:xfrm>
            <a:custGeom>
              <a:avLst/>
              <a:gdLst/>
              <a:ahLst/>
              <a:cxnLst/>
              <a:rect l="l" t="t" r="r" b="b"/>
              <a:pathLst>
                <a:path w="4670425" h="1417955">
                  <a:moveTo>
                    <a:pt x="0" y="1417701"/>
                  </a:moveTo>
                  <a:lnTo>
                    <a:pt x="4670425" y="1417701"/>
                  </a:lnTo>
                  <a:lnTo>
                    <a:pt x="4670425" y="0"/>
                  </a:lnTo>
                  <a:lnTo>
                    <a:pt x="0" y="0"/>
                  </a:lnTo>
                  <a:lnTo>
                    <a:pt x="0" y="1417701"/>
                  </a:lnTo>
                  <a:close/>
                </a:path>
              </a:pathLst>
            </a:custGeom>
            <a:ln w="38099">
              <a:solidFill>
                <a:srgbClr val="000000"/>
              </a:solidFill>
            </a:ln>
          </p:spPr>
          <p:txBody>
            <a:bodyPr wrap="square" lIns="0" tIns="0" rIns="0" bIns="0" rtlCol="0"/>
            <a:lstStyle/>
            <a:p>
              <a:endParaRPr/>
            </a:p>
          </p:txBody>
        </p:sp>
        <p:sp>
          <p:nvSpPr>
            <p:cNvPr id="24" name="object 24"/>
            <p:cNvSpPr/>
            <p:nvPr/>
          </p:nvSpPr>
          <p:spPr>
            <a:xfrm>
              <a:off x="2800350" y="3251200"/>
              <a:ext cx="1454150" cy="433705"/>
            </a:xfrm>
            <a:custGeom>
              <a:avLst/>
              <a:gdLst/>
              <a:ahLst/>
              <a:cxnLst/>
              <a:rect l="l" t="t" r="r" b="b"/>
              <a:pathLst>
                <a:path w="1454150" h="433704">
                  <a:moveTo>
                    <a:pt x="1385758" y="399426"/>
                  </a:moveTo>
                  <a:lnTo>
                    <a:pt x="1369060" y="428370"/>
                  </a:lnTo>
                  <a:lnTo>
                    <a:pt x="1454150" y="433450"/>
                  </a:lnTo>
                  <a:lnTo>
                    <a:pt x="1435857" y="405764"/>
                  </a:lnTo>
                  <a:lnTo>
                    <a:pt x="1396746" y="405764"/>
                  </a:lnTo>
                  <a:lnTo>
                    <a:pt x="1385758" y="399426"/>
                  </a:lnTo>
                  <a:close/>
                </a:path>
                <a:path w="1454150" h="433704">
                  <a:moveTo>
                    <a:pt x="1390536" y="391144"/>
                  </a:moveTo>
                  <a:lnTo>
                    <a:pt x="1385758" y="399426"/>
                  </a:lnTo>
                  <a:lnTo>
                    <a:pt x="1396746" y="405764"/>
                  </a:lnTo>
                  <a:lnTo>
                    <a:pt x="1401572" y="397510"/>
                  </a:lnTo>
                  <a:lnTo>
                    <a:pt x="1390536" y="391144"/>
                  </a:lnTo>
                  <a:close/>
                </a:path>
                <a:path w="1454150" h="433704">
                  <a:moveTo>
                    <a:pt x="1407160" y="362331"/>
                  </a:moveTo>
                  <a:lnTo>
                    <a:pt x="1390536" y="391144"/>
                  </a:lnTo>
                  <a:lnTo>
                    <a:pt x="1401572" y="397510"/>
                  </a:lnTo>
                  <a:lnTo>
                    <a:pt x="1396746" y="405764"/>
                  </a:lnTo>
                  <a:lnTo>
                    <a:pt x="1435857" y="405764"/>
                  </a:lnTo>
                  <a:lnTo>
                    <a:pt x="1407160" y="362331"/>
                  </a:lnTo>
                  <a:close/>
                </a:path>
                <a:path w="1454150" h="433704">
                  <a:moveTo>
                    <a:pt x="708787" y="8889"/>
                  </a:moveTo>
                  <a:lnTo>
                    <a:pt x="1385758" y="399426"/>
                  </a:lnTo>
                  <a:lnTo>
                    <a:pt x="1390536" y="391144"/>
                  </a:lnTo>
                  <a:lnTo>
                    <a:pt x="728982" y="9525"/>
                  </a:lnTo>
                  <a:lnTo>
                    <a:pt x="711200" y="9525"/>
                  </a:lnTo>
                  <a:lnTo>
                    <a:pt x="708787" y="8889"/>
                  </a:lnTo>
                  <a:close/>
                </a:path>
                <a:path w="1454150" h="433704">
                  <a:moveTo>
                    <a:pt x="712470" y="0"/>
                  </a:moveTo>
                  <a:lnTo>
                    <a:pt x="0" y="0"/>
                  </a:lnTo>
                  <a:lnTo>
                    <a:pt x="0" y="9525"/>
                  </a:lnTo>
                  <a:lnTo>
                    <a:pt x="709887" y="9525"/>
                  </a:lnTo>
                  <a:lnTo>
                    <a:pt x="708787" y="8889"/>
                  </a:lnTo>
                  <a:lnTo>
                    <a:pt x="727881" y="8889"/>
                  </a:lnTo>
                  <a:lnTo>
                    <a:pt x="712470" y="0"/>
                  </a:lnTo>
                  <a:close/>
                </a:path>
                <a:path w="1454150" h="433704">
                  <a:moveTo>
                    <a:pt x="727881" y="8889"/>
                  </a:moveTo>
                  <a:lnTo>
                    <a:pt x="708787" y="8889"/>
                  </a:lnTo>
                  <a:lnTo>
                    <a:pt x="711200" y="9525"/>
                  </a:lnTo>
                  <a:lnTo>
                    <a:pt x="728982" y="9525"/>
                  </a:lnTo>
                  <a:lnTo>
                    <a:pt x="727881" y="8889"/>
                  </a:lnTo>
                  <a:close/>
                </a:path>
              </a:pathLst>
            </a:custGeom>
            <a:solidFill>
              <a:srgbClr val="000000"/>
            </a:solidFill>
          </p:spPr>
          <p:txBody>
            <a:bodyPr wrap="square" lIns="0" tIns="0" rIns="0" bIns="0" rtlCol="0"/>
            <a:lstStyle/>
            <a:p>
              <a:endParaRPr/>
            </a:p>
          </p:txBody>
        </p:sp>
      </p:grpSp>
      <p:sp>
        <p:nvSpPr>
          <p:cNvPr id="25" name="object 25"/>
          <p:cNvSpPr txBox="1"/>
          <p:nvPr/>
        </p:nvSpPr>
        <p:spPr>
          <a:xfrm>
            <a:off x="1349" y="3515433"/>
            <a:ext cx="2971801" cy="405239"/>
          </a:xfrm>
          <a:prstGeom prst="rect">
            <a:avLst/>
          </a:prstGeom>
          <a:ln w="9525">
            <a:solidFill>
              <a:srgbClr val="000000"/>
            </a:solidFill>
          </a:ln>
        </p:spPr>
        <p:txBody>
          <a:bodyPr vert="horz" wrap="square" lIns="0" tIns="35560" rIns="0" bIns="0" rtlCol="0">
            <a:spAutoFit/>
          </a:bodyPr>
          <a:lstStyle/>
          <a:p>
            <a:pPr marL="91440" marR="275590">
              <a:lnSpc>
                <a:spcPct val="100000"/>
              </a:lnSpc>
              <a:spcBef>
                <a:spcPts val="280"/>
              </a:spcBef>
            </a:pPr>
            <a:r>
              <a:rPr sz="2400" dirty="0">
                <a:latin typeface="Times New Roman"/>
                <a:cs typeface="Times New Roman"/>
              </a:rPr>
              <a:t>[I]</a:t>
            </a:r>
            <a:r>
              <a:rPr lang="en-CA" sz="2400" dirty="0">
                <a:latin typeface="Times New Roman"/>
                <a:cs typeface="Times New Roman"/>
              </a:rPr>
              <a:t> </a:t>
            </a:r>
            <a:r>
              <a:rPr sz="2400" dirty="0">
                <a:latin typeface="Times New Roman"/>
                <a:cs typeface="Times New Roman"/>
              </a:rPr>
              <a:t>=</a:t>
            </a:r>
            <a:r>
              <a:rPr sz="2400" spc="-55" dirty="0">
                <a:latin typeface="Times New Roman"/>
                <a:cs typeface="Times New Roman"/>
              </a:rPr>
              <a:t> </a:t>
            </a:r>
            <a:r>
              <a:rPr sz="2400" spc="-20" dirty="0">
                <a:latin typeface="Times New Roman"/>
                <a:cs typeface="Times New Roman"/>
              </a:rPr>
              <a:t>cost </a:t>
            </a:r>
            <a:r>
              <a:rPr sz="2400" dirty="0">
                <a:latin typeface="Times New Roman"/>
                <a:cs typeface="Times New Roman"/>
              </a:rPr>
              <a:t>pendenza</a:t>
            </a:r>
            <a:r>
              <a:rPr sz="2400" spc="-20" dirty="0">
                <a:latin typeface="Times New Roman"/>
                <a:cs typeface="Times New Roman"/>
              </a:rPr>
              <a:t> </a:t>
            </a:r>
            <a:r>
              <a:rPr sz="2400" spc="-50" dirty="0">
                <a:latin typeface="Times New Roman"/>
                <a:cs typeface="Times New Roman"/>
              </a:rPr>
              <a:t>1</a:t>
            </a:r>
            <a:endParaRPr sz="2400" dirty="0">
              <a:latin typeface="Times New Roman"/>
              <a:cs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95400" y="228600"/>
            <a:ext cx="6553200" cy="6477000"/>
            <a:chOff x="1494472" y="322452"/>
            <a:chExt cx="6055360" cy="5711825"/>
          </a:xfrm>
        </p:grpSpPr>
        <p:pic>
          <p:nvPicPr>
            <p:cNvPr id="3" name="object 3"/>
            <p:cNvPicPr/>
            <p:nvPr/>
          </p:nvPicPr>
          <p:blipFill>
            <a:blip r:embed="rId2" cstate="print"/>
            <a:stretch>
              <a:fillRect/>
            </a:stretch>
          </p:blipFill>
          <p:spPr>
            <a:xfrm>
              <a:off x="1718724" y="322452"/>
              <a:ext cx="5830891" cy="5634002"/>
            </a:xfrm>
            <a:prstGeom prst="rect">
              <a:avLst/>
            </a:prstGeom>
          </p:spPr>
        </p:pic>
        <p:sp>
          <p:nvSpPr>
            <p:cNvPr id="4" name="object 4"/>
            <p:cNvSpPr/>
            <p:nvPr/>
          </p:nvSpPr>
          <p:spPr>
            <a:xfrm>
              <a:off x="1619631" y="980694"/>
              <a:ext cx="3384550" cy="1368425"/>
            </a:xfrm>
            <a:custGeom>
              <a:avLst/>
              <a:gdLst/>
              <a:ahLst/>
              <a:cxnLst/>
              <a:rect l="l" t="t" r="r" b="b"/>
              <a:pathLst>
                <a:path w="3384550" h="1368425">
                  <a:moveTo>
                    <a:pt x="0" y="1368171"/>
                  </a:moveTo>
                  <a:lnTo>
                    <a:pt x="3384423" y="1368171"/>
                  </a:lnTo>
                  <a:lnTo>
                    <a:pt x="3384423" y="0"/>
                  </a:lnTo>
                  <a:lnTo>
                    <a:pt x="0" y="0"/>
                  </a:lnTo>
                  <a:lnTo>
                    <a:pt x="0" y="1368171"/>
                  </a:lnTo>
                  <a:close/>
                </a:path>
              </a:pathLst>
            </a:custGeom>
            <a:ln w="25400">
              <a:solidFill>
                <a:srgbClr val="385D89"/>
              </a:solidFill>
            </a:ln>
          </p:spPr>
          <p:txBody>
            <a:bodyPr wrap="square" lIns="0" tIns="0" rIns="0" bIns="0" rtlCol="0"/>
            <a:lstStyle/>
            <a:p>
              <a:endParaRPr/>
            </a:p>
          </p:txBody>
        </p:sp>
        <p:sp>
          <p:nvSpPr>
            <p:cNvPr id="5" name="object 5"/>
            <p:cNvSpPr/>
            <p:nvPr/>
          </p:nvSpPr>
          <p:spPr>
            <a:xfrm>
              <a:off x="1619631" y="4581105"/>
              <a:ext cx="3672840" cy="1440180"/>
            </a:xfrm>
            <a:custGeom>
              <a:avLst/>
              <a:gdLst/>
              <a:ahLst/>
              <a:cxnLst/>
              <a:rect l="l" t="t" r="r" b="b"/>
              <a:pathLst>
                <a:path w="3672840" h="1440179">
                  <a:moveTo>
                    <a:pt x="0" y="1440180"/>
                  </a:moveTo>
                  <a:lnTo>
                    <a:pt x="3672459" y="1440180"/>
                  </a:lnTo>
                  <a:lnTo>
                    <a:pt x="3672459" y="0"/>
                  </a:lnTo>
                  <a:lnTo>
                    <a:pt x="0" y="0"/>
                  </a:lnTo>
                  <a:lnTo>
                    <a:pt x="0" y="1440180"/>
                  </a:lnTo>
                  <a:close/>
                </a:path>
              </a:pathLst>
            </a:custGeom>
            <a:ln w="25400">
              <a:solidFill>
                <a:srgbClr val="FF0000"/>
              </a:solidFill>
            </a:ln>
          </p:spPr>
          <p:txBody>
            <a:bodyPr wrap="square" lIns="0" tIns="0" rIns="0" bIns="0" rtlCol="0"/>
            <a:lstStyle/>
            <a:p>
              <a:endParaRPr/>
            </a:p>
          </p:txBody>
        </p:sp>
        <p:sp>
          <p:nvSpPr>
            <p:cNvPr id="6" name="object 6"/>
            <p:cNvSpPr/>
            <p:nvPr/>
          </p:nvSpPr>
          <p:spPr>
            <a:xfrm>
              <a:off x="1508760" y="2564892"/>
              <a:ext cx="111125" cy="1800225"/>
            </a:xfrm>
            <a:custGeom>
              <a:avLst/>
              <a:gdLst/>
              <a:ahLst/>
              <a:cxnLst/>
              <a:rect l="l" t="t" r="r" b="b"/>
              <a:pathLst>
                <a:path w="111125" h="1800225">
                  <a:moveTo>
                    <a:pt x="110871" y="1800225"/>
                  </a:moveTo>
                  <a:lnTo>
                    <a:pt x="89306" y="1799490"/>
                  </a:lnTo>
                  <a:lnTo>
                    <a:pt x="71707" y="1797494"/>
                  </a:lnTo>
                  <a:lnTo>
                    <a:pt x="59846" y="1794545"/>
                  </a:lnTo>
                  <a:lnTo>
                    <a:pt x="55499" y="1790954"/>
                  </a:lnTo>
                  <a:lnTo>
                    <a:pt x="55499" y="909320"/>
                  </a:lnTo>
                  <a:lnTo>
                    <a:pt x="51131" y="905728"/>
                  </a:lnTo>
                  <a:lnTo>
                    <a:pt x="39227" y="902779"/>
                  </a:lnTo>
                  <a:lnTo>
                    <a:pt x="21584" y="900783"/>
                  </a:lnTo>
                  <a:lnTo>
                    <a:pt x="0" y="900049"/>
                  </a:lnTo>
                  <a:lnTo>
                    <a:pt x="21584" y="899334"/>
                  </a:lnTo>
                  <a:lnTo>
                    <a:pt x="39227" y="897382"/>
                  </a:lnTo>
                  <a:lnTo>
                    <a:pt x="51131" y="894476"/>
                  </a:lnTo>
                  <a:lnTo>
                    <a:pt x="55499" y="890905"/>
                  </a:lnTo>
                  <a:lnTo>
                    <a:pt x="55499" y="9271"/>
                  </a:lnTo>
                  <a:lnTo>
                    <a:pt x="59846" y="5679"/>
                  </a:lnTo>
                  <a:lnTo>
                    <a:pt x="71707" y="2730"/>
                  </a:lnTo>
                  <a:lnTo>
                    <a:pt x="89306" y="734"/>
                  </a:lnTo>
                  <a:lnTo>
                    <a:pt x="110871" y="0"/>
                  </a:lnTo>
                </a:path>
              </a:pathLst>
            </a:custGeom>
            <a:ln w="28575">
              <a:solidFill>
                <a:srgbClr val="497DBA"/>
              </a:solidFill>
            </a:ln>
          </p:spPr>
          <p:txBody>
            <a:bodyPr wrap="square" lIns="0" tIns="0" rIns="0" bIns="0" rtlCol="0"/>
            <a:lstStyle/>
            <a:p>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02828" y="6414922"/>
            <a:ext cx="205740" cy="239395"/>
          </a:xfrm>
          <a:prstGeom prst="rect">
            <a:avLst/>
          </a:prstGeom>
        </p:spPr>
        <p:txBody>
          <a:bodyPr vert="horz" wrap="square" lIns="0" tIns="12700" rIns="0" bIns="0" rtlCol="0">
            <a:spAutoFit/>
          </a:bodyPr>
          <a:lstStyle/>
          <a:p>
            <a:pPr marL="12700">
              <a:lnSpc>
                <a:spcPct val="100000"/>
              </a:lnSpc>
              <a:spcBef>
                <a:spcPts val="100"/>
              </a:spcBef>
            </a:pPr>
            <a:r>
              <a:rPr sz="1400" spc="-25" dirty="0">
                <a:latin typeface="Times New Roman"/>
                <a:cs typeface="Times New Roman"/>
              </a:rPr>
              <a:t>72</a:t>
            </a:r>
            <a:endParaRPr sz="1400">
              <a:latin typeface="Times New Roman"/>
              <a:cs typeface="Times New Roman"/>
            </a:endParaRPr>
          </a:p>
        </p:txBody>
      </p:sp>
      <p:sp>
        <p:nvSpPr>
          <p:cNvPr id="3" name="object 3"/>
          <p:cNvSpPr txBox="1">
            <a:spLocks noGrp="1"/>
          </p:cNvSpPr>
          <p:nvPr>
            <p:ph type="title"/>
          </p:nvPr>
        </p:nvSpPr>
        <p:spPr>
          <a:xfrm>
            <a:off x="2854832" y="285953"/>
            <a:ext cx="3724910" cy="574675"/>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00000"/>
                </a:solidFill>
                <a:latin typeface="Calibri"/>
                <a:cs typeface="Calibri"/>
              </a:rPr>
              <a:t>Consumo</a:t>
            </a:r>
            <a:r>
              <a:rPr sz="3600" spc="-35" dirty="0">
                <a:solidFill>
                  <a:srgbClr val="000000"/>
                </a:solidFill>
                <a:latin typeface="Calibri"/>
                <a:cs typeface="Calibri"/>
              </a:rPr>
              <a:t> </a:t>
            </a:r>
            <a:r>
              <a:rPr sz="3600" spc="-10" dirty="0">
                <a:solidFill>
                  <a:srgbClr val="000000"/>
                </a:solidFill>
                <a:latin typeface="Calibri"/>
                <a:cs typeface="Calibri"/>
              </a:rPr>
              <a:t>iniziatore:</a:t>
            </a:r>
            <a:endParaRPr sz="3600" dirty="0">
              <a:latin typeface="Calibri"/>
              <a:cs typeface="Calibri"/>
            </a:endParaRPr>
          </a:p>
        </p:txBody>
      </p:sp>
      <p:sp>
        <p:nvSpPr>
          <p:cNvPr id="4" name="object 4"/>
          <p:cNvSpPr txBox="1"/>
          <p:nvPr/>
        </p:nvSpPr>
        <p:spPr>
          <a:xfrm>
            <a:off x="1243685" y="975105"/>
            <a:ext cx="6945630" cy="406400"/>
          </a:xfrm>
          <a:prstGeom prst="rect">
            <a:avLst/>
          </a:prstGeom>
        </p:spPr>
        <p:txBody>
          <a:bodyPr vert="horz" wrap="square" lIns="0" tIns="12065" rIns="0" bIns="0" rtlCol="0">
            <a:spAutoFit/>
          </a:bodyPr>
          <a:lstStyle/>
          <a:p>
            <a:pPr marL="12700">
              <a:lnSpc>
                <a:spcPct val="100000"/>
              </a:lnSpc>
              <a:spcBef>
                <a:spcPts val="95"/>
              </a:spcBef>
            </a:pPr>
            <a:r>
              <a:rPr sz="2500" dirty="0">
                <a:solidFill>
                  <a:srgbClr val="FF3300"/>
                </a:solidFill>
                <a:latin typeface="Calibri"/>
                <a:cs typeface="Calibri"/>
              </a:rPr>
              <a:t>per</a:t>
            </a:r>
            <a:r>
              <a:rPr sz="2500" spc="-70" dirty="0">
                <a:solidFill>
                  <a:srgbClr val="FF3300"/>
                </a:solidFill>
                <a:latin typeface="Calibri"/>
                <a:cs typeface="Calibri"/>
              </a:rPr>
              <a:t> </a:t>
            </a:r>
            <a:r>
              <a:rPr sz="2500" dirty="0">
                <a:solidFill>
                  <a:srgbClr val="FF3300"/>
                </a:solidFill>
                <a:latin typeface="Calibri"/>
                <a:cs typeface="Calibri"/>
              </a:rPr>
              <a:t>quanto</a:t>
            </a:r>
            <a:r>
              <a:rPr sz="2500" spc="-60" dirty="0">
                <a:solidFill>
                  <a:srgbClr val="FF3300"/>
                </a:solidFill>
                <a:latin typeface="Calibri"/>
                <a:cs typeface="Calibri"/>
              </a:rPr>
              <a:t> </a:t>
            </a:r>
            <a:r>
              <a:rPr sz="2500" dirty="0">
                <a:solidFill>
                  <a:srgbClr val="FF3300"/>
                </a:solidFill>
                <a:latin typeface="Calibri"/>
                <a:cs typeface="Calibri"/>
              </a:rPr>
              <a:t>tempo</a:t>
            </a:r>
            <a:r>
              <a:rPr sz="2500" spc="-75" dirty="0">
                <a:solidFill>
                  <a:srgbClr val="FF3300"/>
                </a:solidFill>
                <a:latin typeface="Calibri"/>
                <a:cs typeface="Calibri"/>
              </a:rPr>
              <a:t> </a:t>
            </a:r>
            <a:r>
              <a:rPr sz="2500" spc="-10" dirty="0">
                <a:solidFill>
                  <a:srgbClr val="FF3300"/>
                </a:solidFill>
                <a:latin typeface="Calibri"/>
                <a:cs typeface="Calibri"/>
              </a:rPr>
              <a:t>l’iniziatore</a:t>
            </a:r>
            <a:r>
              <a:rPr sz="2500" spc="-65" dirty="0">
                <a:solidFill>
                  <a:srgbClr val="FF3300"/>
                </a:solidFill>
                <a:latin typeface="Calibri"/>
                <a:cs typeface="Calibri"/>
              </a:rPr>
              <a:t> </a:t>
            </a:r>
            <a:r>
              <a:rPr sz="2500" spc="-10" dirty="0">
                <a:solidFill>
                  <a:srgbClr val="FF3300"/>
                </a:solidFill>
                <a:latin typeface="Calibri"/>
                <a:cs typeface="Calibri"/>
              </a:rPr>
              <a:t>continua</a:t>
            </a:r>
            <a:r>
              <a:rPr sz="2500" spc="-60" dirty="0">
                <a:solidFill>
                  <a:srgbClr val="FF3300"/>
                </a:solidFill>
                <a:latin typeface="Calibri"/>
                <a:cs typeface="Calibri"/>
              </a:rPr>
              <a:t> </a:t>
            </a:r>
            <a:r>
              <a:rPr sz="2500" dirty="0">
                <a:solidFill>
                  <a:srgbClr val="FF3300"/>
                </a:solidFill>
                <a:latin typeface="Calibri"/>
                <a:cs typeface="Calibri"/>
              </a:rPr>
              <a:t>a</a:t>
            </a:r>
            <a:r>
              <a:rPr sz="2500" spc="-75" dirty="0">
                <a:solidFill>
                  <a:srgbClr val="FF3300"/>
                </a:solidFill>
                <a:latin typeface="Calibri"/>
                <a:cs typeface="Calibri"/>
              </a:rPr>
              <a:t> </a:t>
            </a:r>
            <a:r>
              <a:rPr sz="2500" spc="-10" dirty="0">
                <a:solidFill>
                  <a:srgbClr val="FF3300"/>
                </a:solidFill>
                <a:latin typeface="Calibri"/>
                <a:cs typeface="Calibri"/>
              </a:rPr>
              <a:t>decomporsi?</a:t>
            </a:r>
            <a:endParaRPr sz="2500" dirty="0">
              <a:latin typeface="Calibri"/>
              <a:cs typeface="Calibri"/>
            </a:endParaRPr>
          </a:p>
        </p:txBody>
      </p:sp>
      <p:sp>
        <p:nvSpPr>
          <p:cNvPr id="5" name="object 5"/>
          <p:cNvSpPr txBox="1"/>
          <p:nvPr/>
        </p:nvSpPr>
        <p:spPr>
          <a:xfrm>
            <a:off x="4906814" y="1454469"/>
            <a:ext cx="478155" cy="844550"/>
          </a:xfrm>
          <a:prstGeom prst="rect">
            <a:avLst/>
          </a:prstGeom>
        </p:spPr>
        <p:txBody>
          <a:bodyPr vert="horz" wrap="square" lIns="0" tIns="17145" rIns="0" bIns="0" rtlCol="0">
            <a:spAutoFit/>
          </a:bodyPr>
          <a:lstStyle/>
          <a:p>
            <a:pPr marL="12700">
              <a:lnSpc>
                <a:spcPts val="3200"/>
              </a:lnSpc>
              <a:spcBef>
                <a:spcPts val="135"/>
              </a:spcBef>
            </a:pPr>
            <a:r>
              <a:rPr sz="2100" i="1" u="sng" spc="-45" dirty="0">
                <a:uFill>
                  <a:solidFill>
                    <a:srgbClr val="000000"/>
                  </a:solidFill>
                </a:uFill>
                <a:latin typeface="Times New Roman"/>
                <a:cs typeface="Times New Roman"/>
              </a:rPr>
              <a:t>d</a:t>
            </a:r>
            <a:r>
              <a:rPr sz="2850" u="sng" spc="-45" dirty="0">
                <a:uFill>
                  <a:solidFill>
                    <a:srgbClr val="000000"/>
                  </a:solidFill>
                </a:uFill>
                <a:latin typeface="Symbol"/>
                <a:cs typeface="Symbol"/>
              </a:rPr>
              <a:t></a:t>
            </a:r>
            <a:r>
              <a:rPr sz="2100" i="1" u="sng" spc="-45" dirty="0">
                <a:uFill>
                  <a:solidFill>
                    <a:srgbClr val="000000"/>
                  </a:solidFill>
                </a:uFill>
                <a:latin typeface="Times New Roman"/>
                <a:cs typeface="Times New Roman"/>
              </a:rPr>
              <a:t>I</a:t>
            </a:r>
            <a:r>
              <a:rPr sz="2100" i="1" u="sng" spc="-235" dirty="0">
                <a:uFill>
                  <a:solidFill>
                    <a:srgbClr val="000000"/>
                  </a:solidFill>
                </a:uFill>
                <a:latin typeface="Times New Roman"/>
                <a:cs typeface="Times New Roman"/>
              </a:rPr>
              <a:t> </a:t>
            </a:r>
            <a:r>
              <a:rPr sz="2850" u="sng" spc="-310" dirty="0">
                <a:uFill>
                  <a:solidFill>
                    <a:srgbClr val="000000"/>
                  </a:solidFill>
                </a:uFill>
                <a:latin typeface="Symbol"/>
                <a:cs typeface="Symbol"/>
              </a:rPr>
              <a:t></a:t>
            </a:r>
            <a:endParaRPr sz="2850">
              <a:latin typeface="Symbol"/>
              <a:cs typeface="Symbol"/>
            </a:endParaRPr>
          </a:p>
          <a:p>
            <a:pPr marL="84455">
              <a:lnSpc>
                <a:spcPts val="3200"/>
              </a:lnSpc>
            </a:pPr>
            <a:r>
              <a:rPr sz="2850" spc="-150" dirty="0">
                <a:latin typeface="Symbol"/>
                <a:cs typeface="Symbol"/>
              </a:rPr>
              <a:t></a:t>
            </a:r>
            <a:r>
              <a:rPr sz="2100" i="1" spc="-150" dirty="0">
                <a:latin typeface="Times New Roman"/>
                <a:cs typeface="Times New Roman"/>
              </a:rPr>
              <a:t>I</a:t>
            </a:r>
            <a:r>
              <a:rPr sz="2100" i="1" spc="-245" dirty="0">
                <a:latin typeface="Times New Roman"/>
                <a:cs typeface="Times New Roman"/>
              </a:rPr>
              <a:t> </a:t>
            </a:r>
            <a:r>
              <a:rPr sz="2850" spc="-320" dirty="0">
                <a:latin typeface="Symbol"/>
                <a:cs typeface="Symbol"/>
              </a:rPr>
              <a:t></a:t>
            </a:r>
            <a:endParaRPr sz="2850">
              <a:latin typeface="Symbol"/>
              <a:cs typeface="Symbol"/>
            </a:endParaRPr>
          </a:p>
        </p:txBody>
      </p:sp>
      <p:sp>
        <p:nvSpPr>
          <p:cNvPr id="6" name="object 6"/>
          <p:cNvSpPr txBox="1"/>
          <p:nvPr/>
        </p:nvSpPr>
        <p:spPr>
          <a:xfrm>
            <a:off x="1317613" y="2672936"/>
            <a:ext cx="321310" cy="466090"/>
          </a:xfrm>
          <a:prstGeom prst="rect">
            <a:avLst/>
          </a:prstGeom>
        </p:spPr>
        <p:txBody>
          <a:bodyPr vert="horz" wrap="square" lIns="0" tIns="17145" rIns="0" bIns="0" rtlCol="0">
            <a:spAutoFit/>
          </a:bodyPr>
          <a:lstStyle/>
          <a:p>
            <a:pPr marL="12700">
              <a:lnSpc>
                <a:spcPct val="100000"/>
              </a:lnSpc>
              <a:spcBef>
                <a:spcPts val="135"/>
              </a:spcBef>
            </a:pPr>
            <a:r>
              <a:rPr sz="2850" spc="-155" dirty="0">
                <a:latin typeface="Symbol"/>
                <a:cs typeface="Symbol"/>
              </a:rPr>
              <a:t></a:t>
            </a:r>
            <a:r>
              <a:rPr sz="2100" i="1" spc="-155" dirty="0">
                <a:latin typeface="Times New Roman"/>
                <a:cs typeface="Times New Roman"/>
              </a:rPr>
              <a:t>I</a:t>
            </a:r>
            <a:r>
              <a:rPr sz="2100" i="1" spc="-240" dirty="0">
                <a:latin typeface="Times New Roman"/>
                <a:cs typeface="Times New Roman"/>
              </a:rPr>
              <a:t> </a:t>
            </a:r>
            <a:r>
              <a:rPr sz="2850" spc="-310" dirty="0">
                <a:latin typeface="Symbol"/>
                <a:cs typeface="Symbol"/>
              </a:rPr>
              <a:t></a:t>
            </a:r>
            <a:endParaRPr sz="2850">
              <a:latin typeface="Symbol"/>
              <a:cs typeface="Symbol"/>
            </a:endParaRPr>
          </a:p>
        </p:txBody>
      </p:sp>
      <p:sp>
        <p:nvSpPr>
          <p:cNvPr id="7" name="object 7"/>
          <p:cNvSpPr txBox="1"/>
          <p:nvPr/>
        </p:nvSpPr>
        <p:spPr>
          <a:xfrm>
            <a:off x="1317613" y="2294336"/>
            <a:ext cx="321310" cy="466090"/>
          </a:xfrm>
          <a:prstGeom prst="rect">
            <a:avLst/>
          </a:prstGeom>
        </p:spPr>
        <p:txBody>
          <a:bodyPr vert="horz" wrap="square" lIns="0" tIns="17145" rIns="0" bIns="0" rtlCol="0">
            <a:spAutoFit/>
          </a:bodyPr>
          <a:lstStyle/>
          <a:p>
            <a:pPr marL="12700">
              <a:lnSpc>
                <a:spcPct val="100000"/>
              </a:lnSpc>
              <a:spcBef>
                <a:spcPts val="135"/>
              </a:spcBef>
            </a:pPr>
            <a:r>
              <a:rPr sz="2850" u="sng" spc="-155" dirty="0">
                <a:uFill>
                  <a:solidFill>
                    <a:srgbClr val="000000"/>
                  </a:solidFill>
                </a:uFill>
                <a:latin typeface="Symbol"/>
                <a:cs typeface="Symbol"/>
              </a:rPr>
              <a:t></a:t>
            </a:r>
            <a:r>
              <a:rPr sz="2100" i="1" u="sng" spc="-155" dirty="0">
                <a:uFill>
                  <a:solidFill>
                    <a:srgbClr val="000000"/>
                  </a:solidFill>
                </a:uFill>
                <a:latin typeface="Times New Roman"/>
                <a:cs typeface="Times New Roman"/>
              </a:rPr>
              <a:t>I</a:t>
            </a:r>
            <a:r>
              <a:rPr sz="2100" i="1" u="sng" spc="-240" dirty="0">
                <a:uFill>
                  <a:solidFill>
                    <a:srgbClr val="000000"/>
                  </a:solidFill>
                </a:uFill>
                <a:latin typeface="Times New Roman"/>
                <a:cs typeface="Times New Roman"/>
              </a:rPr>
              <a:t> </a:t>
            </a:r>
            <a:r>
              <a:rPr sz="2850" u="sng" spc="-310" dirty="0">
                <a:uFill>
                  <a:solidFill>
                    <a:srgbClr val="000000"/>
                  </a:solidFill>
                </a:uFill>
                <a:latin typeface="Symbol"/>
                <a:cs typeface="Symbol"/>
              </a:rPr>
              <a:t></a:t>
            </a:r>
            <a:endParaRPr sz="2850">
              <a:latin typeface="Symbol"/>
              <a:cs typeface="Symbol"/>
            </a:endParaRPr>
          </a:p>
        </p:txBody>
      </p:sp>
      <p:sp>
        <p:nvSpPr>
          <p:cNvPr id="8" name="object 8"/>
          <p:cNvSpPr txBox="1"/>
          <p:nvPr/>
        </p:nvSpPr>
        <p:spPr>
          <a:xfrm>
            <a:off x="2731479" y="2672936"/>
            <a:ext cx="321310" cy="466090"/>
          </a:xfrm>
          <a:prstGeom prst="rect">
            <a:avLst/>
          </a:prstGeom>
        </p:spPr>
        <p:txBody>
          <a:bodyPr vert="horz" wrap="square" lIns="0" tIns="17145" rIns="0" bIns="0" rtlCol="0">
            <a:spAutoFit/>
          </a:bodyPr>
          <a:lstStyle/>
          <a:p>
            <a:pPr marL="12700">
              <a:lnSpc>
                <a:spcPct val="100000"/>
              </a:lnSpc>
              <a:spcBef>
                <a:spcPts val="135"/>
              </a:spcBef>
            </a:pPr>
            <a:r>
              <a:rPr sz="2850" spc="-155" dirty="0">
                <a:latin typeface="Symbol"/>
                <a:cs typeface="Symbol"/>
              </a:rPr>
              <a:t></a:t>
            </a:r>
            <a:r>
              <a:rPr sz="2100" i="1" spc="-155" dirty="0">
                <a:latin typeface="Times New Roman"/>
                <a:cs typeface="Times New Roman"/>
              </a:rPr>
              <a:t>I</a:t>
            </a:r>
            <a:r>
              <a:rPr sz="2100" i="1" spc="-240" dirty="0">
                <a:latin typeface="Times New Roman"/>
                <a:cs typeface="Times New Roman"/>
              </a:rPr>
              <a:t> </a:t>
            </a:r>
            <a:r>
              <a:rPr sz="2850" spc="-310" dirty="0">
                <a:latin typeface="Symbol"/>
                <a:cs typeface="Symbol"/>
              </a:rPr>
              <a:t></a:t>
            </a:r>
            <a:endParaRPr sz="2850">
              <a:latin typeface="Symbol"/>
              <a:cs typeface="Symbol"/>
            </a:endParaRPr>
          </a:p>
        </p:txBody>
      </p:sp>
      <p:sp>
        <p:nvSpPr>
          <p:cNvPr id="9" name="object 9"/>
          <p:cNvSpPr txBox="1"/>
          <p:nvPr/>
        </p:nvSpPr>
        <p:spPr>
          <a:xfrm>
            <a:off x="2706079" y="2338687"/>
            <a:ext cx="1169670" cy="466090"/>
          </a:xfrm>
          <a:prstGeom prst="rect">
            <a:avLst/>
          </a:prstGeom>
        </p:spPr>
        <p:txBody>
          <a:bodyPr vert="horz" wrap="square" lIns="0" tIns="17145" rIns="0" bIns="0" rtlCol="0">
            <a:spAutoFit/>
          </a:bodyPr>
          <a:lstStyle/>
          <a:p>
            <a:pPr marL="38100">
              <a:lnSpc>
                <a:spcPct val="100000"/>
              </a:lnSpc>
              <a:spcBef>
                <a:spcPts val="135"/>
              </a:spcBef>
              <a:tabLst>
                <a:tab pos="503555" algn="l"/>
              </a:tabLst>
            </a:pPr>
            <a:r>
              <a:rPr sz="4275" u="sng" spc="-232" baseline="6822" dirty="0">
                <a:uFill>
                  <a:solidFill>
                    <a:srgbClr val="000000"/>
                  </a:solidFill>
                </a:uFill>
                <a:latin typeface="Symbol"/>
                <a:cs typeface="Symbol"/>
              </a:rPr>
              <a:t></a:t>
            </a:r>
            <a:r>
              <a:rPr sz="3150" i="1" u="sng" spc="-232" baseline="9259" dirty="0">
                <a:uFill>
                  <a:solidFill>
                    <a:srgbClr val="000000"/>
                  </a:solidFill>
                </a:uFill>
                <a:latin typeface="Times New Roman"/>
                <a:cs typeface="Times New Roman"/>
              </a:rPr>
              <a:t>I</a:t>
            </a:r>
            <a:r>
              <a:rPr sz="3150" i="1" u="sng" spc="-359" baseline="9259" dirty="0">
                <a:uFill>
                  <a:solidFill>
                    <a:srgbClr val="000000"/>
                  </a:solidFill>
                </a:uFill>
                <a:latin typeface="Times New Roman"/>
                <a:cs typeface="Times New Roman"/>
              </a:rPr>
              <a:t> </a:t>
            </a:r>
            <a:r>
              <a:rPr sz="4275" u="sng" spc="-465" baseline="6822" dirty="0">
                <a:uFill>
                  <a:solidFill>
                    <a:srgbClr val="000000"/>
                  </a:solidFill>
                </a:uFill>
                <a:latin typeface="Symbol"/>
                <a:cs typeface="Symbol"/>
              </a:rPr>
              <a:t></a:t>
            </a:r>
            <a:r>
              <a:rPr sz="4275" baseline="6822" dirty="0">
                <a:latin typeface="Times New Roman"/>
                <a:cs typeface="Times New Roman"/>
              </a:rPr>
              <a:t>	</a:t>
            </a:r>
            <a:r>
              <a:rPr sz="3150" baseline="-26455" dirty="0">
                <a:latin typeface="Symbol"/>
                <a:cs typeface="Symbol"/>
              </a:rPr>
              <a:t></a:t>
            </a:r>
            <a:r>
              <a:rPr sz="3150" spc="-89" baseline="-26455" dirty="0">
                <a:latin typeface="Times New Roman"/>
                <a:cs typeface="Times New Roman"/>
              </a:rPr>
              <a:t> </a:t>
            </a:r>
            <a:r>
              <a:rPr sz="3150" i="1" spc="104" baseline="-26455" dirty="0">
                <a:latin typeface="Times New Roman"/>
                <a:cs typeface="Times New Roman"/>
              </a:rPr>
              <a:t>e</a:t>
            </a:r>
            <a:r>
              <a:rPr sz="1200" spc="70" dirty="0">
                <a:latin typeface="Symbol"/>
                <a:cs typeface="Symbol"/>
              </a:rPr>
              <a:t></a:t>
            </a:r>
            <a:r>
              <a:rPr sz="1200" i="1" spc="70" dirty="0">
                <a:latin typeface="Times New Roman"/>
                <a:cs typeface="Times New Roman"/>
              </a:rPr>
              <a:t>k</a:t>
            </a:r>
            <a:r>
              <a:rPr sz="1275" i="1" spc="104" baseline="-19607" dirty="0">
                <a:latin typeface="Times New Roman"/>
                <a:cs typeface="Times New Roman"/>
              </a:rPr>
              <a:t>d</a:t>
            </a:r>
            <a:r>
              <a:rPr sz="1275" i="1" spc="-120" baseline="-19607" dirty="0">
                <a:latin typeface="Times New Roman"/>
                <a:cs typeface="Times New Roman"/>
              </a:rPr>
              <a:t> </a:t>
            </a:r>
            <a:r>
              <a:rPr sz="1200" i="1" spc="-50" dirty="0">
                <a:latin typeface="Times New Roman"/>
                <a:cs typeface="Times New Roman"/>
              </a:rPr>
              <a:t>t</a:t>
            </a:r>
            <a:endParaRPr sz="1200">
              <a:latin typeface="Times New Roman"/>
              <a:cs typeface="Times New Roman"/>
            </a:endParaRPr>
          </a:p>
        </p:txBody>
      </p:sp>
      <p:sp>
        <p:nvSpPr>
          <p:cNvPr id="10" name="object 10"/>
          <p:cNvSpPr/>
          <p:nvPr/>
        </p:nvSpPr>
        <p:spPr>
          <a:xfrm>
            <a:off x="1345520" y="3555972"/>
            <a:ext cx="286385" cy="0"/>
          </a:xfrm>
          <a:custGeom>
            <a:avLst/>
            <a:gdLst/>
            <a:ahLst/>
            <a:cxnLst/>
            <a:rect l="l" t="t" r="r" b="b"/>
            <a:pathLst>
              <a:path w="286385">
                <a:moveTo>
                  <a:pt x="0" y="0"/>
                </a:moveTo>
                <a:lnTo>
                  <a:pt x="286255" y="0"/>
                </a:lnTo>
              </a:path>
            </a:pathLst>
          </a:custGeom>
          <a:ln w="5409">
            <a:solidFill>
              <a:srgbClr val="000000"/>
            </a:solidFill>
          </a:ln>
        </p:spPr>
        <p:txBody>
          <a:bodyPr wrap="square" lIns="0" tIns="0" rIns="0" bIns="0" rtlCol="0"/>
          <a:lstStyle/>
          <a:p>
            <a:endParaRPr/>
          </a:p>
        </p:txBody>
      </p:sp>
      <p:sp>
        <p:nvSpPr>
          <p:cNvPr id="11" name="object 11"/>
          <p:cNvSpPr txBox="1"/>
          <p:nvPr/>
        </p:nvSpPr>
        <p:spPr>
          <a:xfrm>
            <a:off x="1314477" y="3448517"/>
            <a:ext cx="454025" cy="466090"/>
          </a:xfrm>
          <a:prstGeom prst="rect">
            <a:avLst/>
          </a:prstGeom>
        </p:spPr>
        <p:txBody>
          <a:bodyPr vert="horz" wrap="square" lIns="0" tIns="17145" rIns="0" bIns="0" rtlCol="0">
            <a:spAutoFit/>
          </a:bodyPr>
          <a:lstStyle/>
          <a:p>
            <a:pPr marL="38100">
              <a:lnSpc>
                <a:spcPct val="100000"/>
              </a:lnSpc>
              <a:spcBef>
                <a:spcPts val="135"/>
              </a:spcBef>
            </a:pPr>
            <a:r>
              <a:rPr sz="2850" spc="-155" dirty="0">
                <a:latin typeface="Symbol"/>
                <a:cs typeface="Symbol"/>
              </a:rPr>
              <a:t></a:t>
            </a:r>
            <a:r>
              <a:rPr sz="2100" i="1" spc="-155" dirty="0">
                <a:latin typeface="Times New Roman"/>
                <a:cs typeface="Times New Roman"/>
              </a:rPr>
              <a:t>I</a:t>
            </a:r>
            <a:r>
              <a:rPr sz="2100" i="1" spc="-240" dirty="0">
                <a:latin typeface="Times New Roman"/>
                <a:cs typeface="Times New Roman"/>
              </a:rPr>
              <a:t> </a:t>
            </a:r>
            <a:r>
              <a:rPr sz="2850" spc="-25" dirty="0">
                <a:latin typeface="Symbol"/>
                <a:cs typeface="Symbol"/>
              </a:rPr>
              <a:t></a:t>
            </a:r>
            <a:r>
              <a:rPr sz="1800" spc="-37" baseline="-23148" dirty="0">
                <a:latin typeface="Times New Roman"/>
                <a:cs typeface="Times New Roman"/>
              </a:rPr>
              <a:t>0</a:t>
            </a:r>
            <a:endParaRPr sz="1800" baseline="-23148">
              <a:latin typeface="Times New Roman"/>
              <a:cs typeface="Times New Roman"/>
            </a:endParaRPr>
          </a:p>
        </p:txBody>
      </p:sp>
      <p:sp>
        <p:nvSpPr>
          <p:cNvPr id="12" name="object 12"/>
          <p:cNvSpPr txBox="1"/>
          <p:nvPr/>
        </p:nvSpPr>
        <p:spPr>
          <a:xfrm>
            <a:off x="863108" y="3243551"/>
            <a:ext cx="823594" cy="466090"/>
          </a:xfrm>
          <a:prstGeom prst="rect">
            <a:avLst/>
          </a:prstGeom>
        </p:spPr>
        <p:txBody>
          <a:bodyPr vert="horz" wrap="square" lIns="0" tIns="17145" rIns="0" bIns="0" rtlCol="0">
            <a:spAutoFit/>
          </a:bodyPr>
          <a:lstStyle/>
          <a:p>
            <a:pPr marL="38100">
              <a:lnSpc>
                <a:spcPct val="100000"/>
              </a:lnSpc>
              <a:spcBef>
                <a:spcPts val="135"/>
              </a:spcBef>
            </a:pPr>
            <a:r>
              <a:rPr sz="2100" dirty="0">
                <a:latin typeface="Symbol"/>
                <a:cs typeface="Symbol"/>
              </a:rPr>
              <a:t></a:t>
            </a:r>
            <a:r>
              <a:rPr sz="2100" spc="-210" dirty="0">
                <a:latin typeface="Times New Roman"/>
                <a:cs typeface="Times New Roman"/>
              </a:rPr>
              <a:t> </a:t>
            </a:r>
            <a:r>
              <a:rPr sz="2100" dirty="0">
                <a:latin typeface="Times New Roman"/>
                <a:cs typeface="Times New Roman"/>
              </a:rPr>
              <a:t>ln</a:t>
            </a:r>
            <a:r>
              <a:rPr sz="2100" spc="-70" dirty="0">
                <a:latin typeface="Times New Roman"/>
                <a:cs typeface="Times New Roman"/>
              </a:rPr>
              <a:t> </a:t>
            </a:r>
            <a:r>
              <a:rPr sz="4275" spc="-232" baseline="25341" dirty="0">
                <a:latin typeface="Symbol"/>
                <a:cs typeface="Symbol"/>
              </a:rPr>
              <a:t></a:t>
            </a:r>
            <a:r>
              <a:rPr sz="3150" i="1" spc="-232" baseline="34391" dirty="0">
                <a:latin typeface="Times New Roman"/>
                <a:cs typeface="Times New Roman"/>
              </a:rPr>
              <a:t>I</a:t>
            </a:r>
            <a:r>
              <a:rPr sz="3150" i="1" spc="-382" baseline="34391" dirty="0">
                <a:latin typeface="Times New Roman"/>
                <a:cs typeface="Times New Roman"/>
              </a:rPr>
              <a:t> </a:t>
            </a:r>
            <a:r>
              <a:rPr sz="4275" spc="-465" baseline="25341" dirty="0">
                <a:latin typeface="Symbol"/>
                <a:cs typeface="Symbol"/>
              </a:rPr>
              <a:t></a:t>
            </a:r>
            <a:endParaRPr sz="4275" baseline="25341">
              <a:latin typeface="Symbol"/>
              <a:cs typeface="Symbol"/>
            </a:endParaRPr>
          </a:p>
        </p:txBody>
      </p:sp>
      <p:sp>
        <p:nvSpPr>
          <p:cNvPr id="13" name="object 13"/>
          <p:cNvSpPr/>
          <p:nvPr/>
        </p:nvSpPr>
        <p:spPr>
          <a:xfrm>
            <a:off x="882740" y="3928096"/>
            <a:ext cx="887094" cy="0"/>
          </a:xfrm>
          <a:custGeom>
            <a:avLst/>
            <a:gdLst/>
            <a:ahLst/>
            <a:cxnLst/>
            <a:rect l="l" t="t" r="r" b="b"/>
            <a:pathLst>
              <a:path w="887094">
                <a:moveTo>
                  <a:pt x="0" y="0"/>
                </a:moveTo>
                <a:lnTo>
                  <a:pt x="887008" y="0"/>
                </a:lnTo>
              </a:path>
            </a:pathLst>
          </a:custGeom>
          <a:ln w="11360">
            <a:solidFill>
              <a:srgbClr val="000000"/>
            </a:solidFill>
          </a:ln>
        </p:spPr>
        <p:txBody>
          <a:bodyPr wrap="square" lIns="0" tIns="0" rIns="0" bIns="0" rtlCol="0"/>
          <a:lstStyle/>
          <a:p>
            <a:endParaRPr/>
          </a:p>
        </p:txBody>
      </p:sp>
      <p:sp>
        <p:nvSpPr>
          <p:cNvPr id="14" name="object 14"/>
          <p:cNvSpPr txBox="1"/>
          <p:nvPr/>
        </p:nvSpPr>
        <p:spPr>
          <a:xfrm>
            <a:off x="1828740" y="3714111"/>
            <a:ext cx="301625" cy="347980"/>
          </a:xfrm>
          <a:prstGeom prst="rect">
            <a:avLst/>
          </a:prstGeom>
        </p:spPr>
        <p:txBody>
          <a:bodyPr vert="horz" wrap="square" lIns="0" tIns="13970" rIns="0" bIns="0" rtlCol="0">
            <a:spAutoFit/>
          </a:bodyPr>
          <a:lstStyle/>
          <a:p>
            <a:pPr marL="12700">
              <a:lnSpc>
                <a:spcPct val="100000"/>
              </a:lnSpc>
              <a:spcBef>
                <a:spcPts val="110"/>
              </a:spcBef>
            </a:pPr>
            <a:r>
              <a:rPr sz="2100" dirty="0">
                <a:latin typeface="Symbol"/>
                <a:cs typeface="Symbol"/>
              </a:rPr>
              <a:t></a:t>
            </a:r>
            <a:r>
              <a:rPr sz="2100" spc="-100" dirty="0">
                <a:latin typeface="Times New Roman"/>
                <a:cs typeface="Times New Roman"/>
              </a:rPr>
              <a:t> </a:t>
            </a:r>
            <a:r>
              <a:rPr sz="2100" i="1" spc="-50" dirty="0">
                <a:latin typeface="Times New Roman"/>
                <a:cs typeface="Times New Roman"/>
              </a:rPr>
              <a:t>t</a:t>
            </a:r>
            <a:endParaRPr sz="2100">
              <a:latin typeface="Times New Roman"/>
              <a:cs typeface="Times New Roman"/>
            </a:endParaRPr>
          </a:p>
        </p:txBody>
      </p:sp>
      <p:sp>
        <p:nvSpPr>
          <p:cNvPr id="15" name="object 15"/>
          <p:cNvSpPr txBox="1"/>
          <p:nvPr/>
        </p:nvSpPr>
        <p:spPr>
          <a:xfrm>
            <a:off x="1165105" y="3923424"/>
            <a:ext cx="284480" cy="347980"/>
          </a:xfrm>
          <a:prstGeom prst="rect">
            <a:avLst/>
          </a:prstGeom>
        </p:spPr>
        <p:txBody>
          <a:bodyPr vert="horz" wrap="square" lIns="0" tIns="13970" rIns="0" bIns="0" rtlCol="0">
            <a:spAutoFit/>
          </a:bodyPr>
          <a:lstStyle/>
          <a:p>
            <a:pPr marL="38100">
              <a:lnSpc>
                <a:spcPct val="100000"/>
              </a:lnSpc>
              <a:spcBef>
                <a:spcPts val="110"/>
              </a:spcBef>
            </a:pPr>
            <a:r>
              <a:rPr sz="2100" i="1" spc="25" dirty="0">
                <a:latin typeface="Times New Roman"/>
                <a:cs typeface="Times New Roman"/>
              </a:rPr>
              <a:t>k</a:t>
            </a:r>
            <a:r>
              <a:rPr sz="1800" i="1" spc="37" baseline="-25462" dirty="0">
                <a:latin typeface="Times New Roman"/>
                <a:cs typeface="Times New Roman"/>
              </a:rPr>
              <a:t>d</a:t>
            </a:r>
            <a:endParaRPr sz="1800" baseline="-25462">
              <a:latin typeface="Times New Roman"/>
              <a:cs typeface="Times New Roman"/>
            </a:endParaRPr>
          </a:p>
        </p:txBody>
      </p:sp>
      <p:sp>
        <p:nvSpPr>
          <p:cNvPr id="16" name="object 16"/>
          <p:cNvSpPr txBox="1"/>
          <p:nvPr/>
        </p:nvSpPr>
        <p:spPr>
          <a:xfrm>
            <a:off x="1193430" y="1931438"/>
            <a:ext cx="209550" cy="347980"/>
          </a:xfrm>
          <a:prstGeom prst="rect">
            <a:avLst/>
          </a:prstGeom>
        </p:spPr>
        <p:txBody>
          <a:bodyPr vert="horz" wrap="square" lIns="0" tIns="13970" rIns="0" bIns="0" rtlCol="0">
            <a:spAutoFit/>
          </a:bodyPr>
          <a:lstStyle/>
          <a:p>
            <a:pPr>
              <a:lnSpc>
                <a:spcPct val="100000"/>
              </a:lnSpc>
              <a:spcBef>
                <a:spcPts val="110"/>
              </a:spcBef>
            </a:pPr>
            <a:r>
              <a:rPr sz="2100" i="1" spc="-25" dirty="0">
                <a:latin typeface="Times New Roman"/>
                <a:cs typeface="Times New Roman"/>
              </a:rPr>
              <a:t>dt</a:t>
            </a:r>
            <a:endParaRPr sz="2100">
              <a:latin typeface="Times New Roman"/>
              <a:cs typeface="Times New Roman"/>
            </a:endParaRPr>
          </a:p>
        </p:txBody>
      </p:sp>
      <p:sp>
        <p:nvSpPr>
          <p:cNvPr id="17" name="object 17"/>
          <p:cNvSpPr txBox="1"/>
          <p:nvPr/>
        </p:nvSpPr>
        <p:spPr>
          <a:xfrm>
            <a:off x="1081341" y="1454469"/>
            <a:ext cx="2331720" cy="466090"/>
          </a:xfrm>
          <a:prstGeom prst="rect">
            <a:avLst/>
          </a:prstGeom>
        </p:spPr>
        <p:txBody>
          <a:bodyPr vert="horz" wrap="square" lIns="0" tIns="17145" rIns="0" bIns="0" rtlCol="0">
            <a:spAutoFit/>
          </a:bodyPr>
          <a:lstStyle/>
          <a:p>
            <a:pPr marL="12700">
              <a:lnSpc>
                <a:spcPct val="100000"/>
              </a:lnSpc>
              <a:spcBef>
                <a:spcPts val="135"/>
              </a:spcBef>
              <a:tabLst>
                <a:tab pos="1866264" algn="l"/>
              </a:tabLst>
            </a:pPr>
            <a:r>
              <a:rPr sz="2100" i="1" u="sng" spc="-45" dirty="0">
                <a:uFill>
                  <a:solidFill>
                    <a:srgbClr val="000000"/>
                  </a:solidFill>
                </a:uFill>
                <a:latin typeface="Times New Roman"/>
                <a:cs typeface="Times New Roman"/>
              </a:rPr>
              <a:t>d</a:t>
            </a:r>
            <a:r>
              <a:rPr sz="2850" u="sng" spc="-45" dirty="0">
                <a:uFill>
                  <a:solidFill>
                    <a:srgbClr val="000000"/>
                  </a:solidFill>
                </a:uFill>
                <a:latin typeface="Symbol"/>
                <a:cs typeface="Symbol"/>
              </a:rPr>
              <a:t></a:t>
            </a:r>
            <a:r>
              <a:rPr sz="2100" i="1" u="sng" spc="-45" dirty="0">
                <a:uFill>
                  <a:solidFill>
                    <a:srgbClr val="000000"/>
                  </a:solidFill>
                </a:uFill>
                <a:latin typeface="Times New Roman"/>
                <a:cs typeface="Times New Roman"/>
              </a:rPr>
              <a:t>I</a:t>
            </a:r>
            <a:r>
              <a:rPr sz="2100" i="1" u="sng" spc="-235" dirty="0">
                <a:uFill>
                  <a:solidFill>
                    <a:srgbClr val="000000"/>
                  </a:solidFill>
                </a:uFill>
                <a:latin typeface="Times New Roman"/>
                <a:cs typeface="Times New Roman"/>
              </a:rPr>
              <a:t> </a:t>
            </a:r>
            <a:r>
              <a:rPr sz="2850" u="sng" spc="-310" dirty="0">
                <a:uFill>
                  <a:solidFill>
                    <a:srgbClr val="000000"/>
                  </a:solidFill>
                </a:uFill>
                <a:latin typeface="Symbol"/>
                <a:cs typeface="Symbol"/>
              </a:rPr>
              <a:t></a:t>
            </a:r>
            <a:r>
              <a:rPr sz="2850" dirty="0">
                <a:latin typeface="Times New Roman"/>
                <a:cs typeface="Times New Roman"/>
              </a:rPr>
              <a:t>	</a:t>
            </a:r>
            <a:r>
              <a:rPr sz="2100" i="1" u="sng" spc="-45" dirty="0">
                <a:uFill>
                  <a:solidFill>
                    <a:srgbClr val="000000"/>
                  </a:solidFill>
                </a:uFill>
                <a:latin typeface="Times New Roman"/>
                <a:cs typeface="Times New Roman"/>
              </a:rPr>
              <a:t>d</a:t>
            </a:r>
            <a:r>
              <a:rPr sz="2850" u="sng" spc="-45" dirty="0">
                <a:uFill>
                  <a:solidFill>
                    <a:srgbClr val="000000"/>
                  </a:solidFill>
                </a:uFill>
                <a:latin typeface="Symbol"/>
                <a:cs typeface="Symbol"/>
              </a:rPr>
              <a:t></a:t>
            </a:r>
            <a:r>
              <a:rPr sz="2100" i="1" u="sng" spc="-45" dirty="0">
                <a:uFill>
                  <a:solidFill>
                    <a:srgbClr val="000000"/>
                  </a:solidFill>
                </a:uFill>
                <a:latin typeface="Times New Roman"/>
                <a:cs typeface="Times New Roman"/>
              </a:rPr>
              <a:t>I</a:t>
            </a:r>
            <a:r>
              <a:rPr sz="2100" i="1" u="sng" spc="-235" dirty="0">
                <a:uFill>
                  <a:solidFill>
                    <a:srgbClr val="000000"/>
                  </a:solidFill>
                </a:uFill>
                <a:latin typeface="Times New Roman"/>
                <a:cs typeface="Times New Roman"/>
              </a:rPr>
              <a:t> </a:t>
            </a:r>
            <a:r>
              <a:rPr sz="2850" u="sng" spc="-310" dirty="0">
                <a:uFill>
                  <a:solidFill>
                    <a:srgbClr val="000000"/>
                  </a:solidFill>
                </a:uFill>
                <a:latin typeface="Symbol"/>
                <a:cs typeface="Symbol"/>
              </a:rPr>
              <a:t></a:t>
            </a:r>
            <a:endParaRPr sz="2850">
              <a:latin typeface="Symbol"/>
              <a:cs typeface="Symbol"/>
            </a:endParaRPr>
          </a:p>
        </p:txBody>
      </p:sp>
      <p:sp>
        <p:nvSpPr>
          <p:cNvPr id="18" name="object 18"/>
          <p:cNvSpPr txBox="1"/>
          <p:nvPr/>
        </p:nvSpPr>
        <p:spPr>
          <a:xfrm>
            <a:off x="853537" y="1623666"/>
            <a:ext cx="3878579" cy="466090"/>
          </a:xfrm>
          <a:prstGeom prst="rect">
            <a:avLst/>
          </a:prstGeom>
        </p:spPr>
        <p:txBody>
          <a:bodyPr vert="horz" wrap="square" lIns="0" tIns="17145" rIns="0" bIns="0" rtlCol="0">
            <a:spAutoFit/>
          </a:bodyPr>
          <a:lstStyle/>
          <a:p>
            <a:pPr marL="25400">
              <a:lnSpc>
                <a:spcPct val="100000"/>
              </a:lnSpc>
              <a:spcBef>
                <a:spcPts val="135"/>
              </a:spcBef>
              <a:tabLst>
                <a:tab pos="746760" algn="l"/>
                <a:tab pos="1878330" algn="l"/>
                <a:tab pos="2165985" algn="l"/>
                <a:tab pos="2600960" algn="l"/>
                <a:tab pos="3679825" algn="l"/>
              </a:tabLst>
            </a:pPr>
            <a:r>
              <a:rPr sz="2100" spc="-50" dirty="0">
                <a:latin typeface="Symbol"/>
                <a:cs typeface="Symbol"/>
              </a:rPr>
              <a:t></a:t>
            </a:r>
            <a:r>
              <a:rPr sz="2100" dirty="0">
                <a:latin typeface="Times New Roman"/>
                <a:cs typeface="Times New Roman"/>
              </a:rPr>
              <a:t>	</a:t>
            </a:r>
            <a:r>
              <a:rPr sz="2100" dirty="0">
                <a:latin typeface="Symbol"/>
                <a:cs typeface="Symbol"/>
              </a:rPr>
              <a:t></a:t>
            </a:r>
            <a:r>
              <a:rPr sz="2100" spc="-30" dirty="0">
                <a:latin typeface="Times New Roman"/>
                <a:cs typeface="Times New Roman"/>
              </a:rPr>
              <a:t> </a:t>
            </a:r>
            <a:r>
              <a:rPr sz="2100" i="1" spc="50" dirty="0">
                <a:latin typeface="Times New Roman"/>
                <a:cs typeface="Times New Roman"/>
              </a:rPr>
              <a:t>k</a:t>
            </a:r>
            <a:r>
              <a:rPr sz="1800" i="1" spc="75" baseline="-25462" dirty="0">
                <a:latin typeface="Times New Roman"/>
                <a:cs typeface="Times New Roman"/>
              </a:rPr>
              <a:t>d</a:t>
            </a:r>
            <a:r>
              <a:rPr sz="1800" i="1" spc="37" baseline="-25462" dirty="0">
                <a:latin typeface="Times New Roman"/>
                <a:cs typeface="Times New Roman"/>
              </a:rPr>
              <a:t> </a:t>
            </a:r>
            <a:r>
              <a:rPr sz="2850" spc="-155" dirty="0">
                <a:latin typeface="Symbol"/>
                <a:cs typeface="Symbol"/>
              </a:rPr>
              <a:t></a:t>
            </a:r>
            <a:r>
              <a:rPr sz="2100" i="1" spc="-155" dirty="0">
                <a:latin typeface="Times New Roman"/>
                <a:cs typeface="Times New Roman"/>
              </a:rPr>
              <a:t>I</a:t>
            </a:r>
            <a:r>
              <a:rPr sz="2100" i="1" spc="-250" dirty="0">
                <a:latin typeface="Times New Roman"/>
                <a:cs typeface="Times New Roman"/>
              </a:rPr>
              <a:t> </a:t>
            </a:r>
            <a:r>
              <a:rPr sz="2850" spc="-310" dirty="0">
                <a:latin typeface="Symbol"/>
                <a:cs typeface="Symbol"/>
              </a:rPr>
              <a:t></a:t>
            </a:r>
            <a:r>
              <a:rPr sz="2850" dirty="0">
                <a:latin typeface="Times New Roman"/>
                <a:cs typeface="Times New Roman"/>
              </a:rPr>
              <a:t>	</a:t>
            </a:r>
            <a:r>
              <a:rPr sz="2100" spc="-50" dirty="0">
                <a:latin typeface="Symbol"/>
                <a:cs typeface="Symbol"/>
              </a:rPr>
              <a:t></a:t>
            </a:r>
            <a:r>
              <a:rPr sz="2100" dirty="0">
                <a:latin typeface="Times New Roman"/>
                <a:cs typeface="Times New Roman"/>
              </a:rPr>
              <a:t>	</a:t>
            </a:r>
            <a:r>
              <a:rPr sz="4275" spc="-225" baseline="-32163" dirty="0">
                <a:latin typeface="Symbol"/>
                <a:cs typeface="Symbol"/>
              </a:rPr>
              <a:t></a:t>
            </a:r>
            <a:r>
              <a:rPr sz="3150" i="1" spc="-225" baseline="-43650" dirty="0">
                <a:latin typeface="Times New Roman"/>
                <a:cs typeface="Times New Roman"/>
              </a:rPr>
              <a:t>I</a:t>
            </a:r>
            <a:r>
              <a:rPr sz="3150" i="1" spc="-367" baseline="-43650" dirty="0">
                <a:latin typeface="Times New Roman"/>
                <a:cs typeface="Times New Roman"/>
              </a:rPr>
              <a:t> </a:t>
            </a:r>
            <a:r>
              <a:rPr sz="4275" spc="-465" baseline="-32163" dirty="0">
                <a:latin typeface="Symbol"/>
                <a:cs typeface="Symbol"/>
              </a:rPr>
              <a:t></a:t>
            </a:r>
            <a:r>
              <a:rPr sz="4275" baseline="-32163" dirty="0">
                <a:latin typeface="Times New Roman"/>
                <a:cs typeface="Times New Roman"/>
              </a:rPr>
              <a:t>	</a:t>
            </a:r>
            <a:r>
              <a:rPr sz="2100" dirty="0">
                <a:latin typeface="Symbol"/>
                <a:cs typeface="Symbol"/>
              </a:rPr>
              <a:t></a:t>
            </a:r>
            <a:r>
              <a:rPr sz="2100" spc="-35" dirty="0">
                <a:latin typeface="Times New Roman"/>
                <a:cs typeface="Times New Roman"/>
              </a:rPr>
              <a:t> </a:t>
            </a:r>
            <a:r>
              <a:rPr sz="2100" i="1" spc="50" dirty="0">
                <a:latin typeface="Times New Roman"/>
                <a:cs typeface="Times New Roman"/>
              </a:rPr>
              <a:t>k</a:t>
            </a:r>
            <a:r>
              <a:rPr sz="1800" i="1" spc="75" baseline="-25462" dirty="0">
                <a:latin typeface="Times New Roman"/>
                <a:cs typeface="Times New Roman"/>
              </a:rPr>
              <a:t>d</a:t>
            </a:r>
            <a:r>
              <a:rPr sz="1800" i="1" spc="-89" baseline="-25462" dirty="0">
                <a:latin typeface="Times New Roman"/>
                <a:cs typeface="Times New Roman"/>
              </a:rPr>
              <a:t> </a:t>
            </a:r>
            <a:r>
              <a:rPr sz="2100" i="1" spc="-25" dirty="0">
                <a:latin typeface="Times New Roman"/>
                <a:cs typeface="Times New Roman"/>
              </a:rPr>
              <a:t>dt</a:t>
            </a:r>
            <a:r>
              <a:rPr sz="2100" i="1" dirty="0">
                <a:latin typeface="Times New Roman"/>
                <a:cs typeface="Times New Roman"/>
              </a:rPr>
              <a:t>	</a:t>
            </a:r>
            <a:r>
              <a:rPr sz="2100" spc="-50" dirty="0">
                <a:latin typeface="Symbol"/>
                <a:cs typeface="Symbol"/>
              </a:rPr>
              <a:t></a:t>
            </a:r>
            <a:endParaRPr sz="2100">
              <a:latin typeface="Symbol"/>
              <a:cs typeface="Symbol"/>
            </a:endParaRPr>
          </a:p>
        </p:txBody>
      </p:sp>
      <p:sp>
        <p:nvSpPr>
          <p:cNvPr id="19" name="object 19"/>
          <p:cNvSpPr txBox="1"/>
          <p:nvPr/>
        </p:nvSpPr>
        <p:spPr>
          <a:xfrm>
            <a:off x="2122588" y="2740604"/>
            <a:ext cx="104139" cy="213360"/>
          </a:xfrm>
          <a:prstGeom prst="rect">
            <a:avLst/>
          </a:prstGeom>
        </p:spPr>
        <p:txBody>
          <a:bodyPr vert="horz" wrap="square" lIns="0" tIns="16510" rIns="0" bIns="0" rtlCol="0">
            <a:spAutoFit/>
          </a:bodyPr>
          <a:lstStyle/>
          <a:p>
            <a:pPr marL="12700">
              <a:lnSpc>
                <a:spcPct val="100000"/>
              </a:lnSpc>
              <a:spcBef>
                <a:spcPts val="130"/>
              </a:spcBef>
            </a:pPr>
            <a:r>
              <a:rPr sz="1200" i="1" spc="15" dirty="0">
                <a:latin typeface="Times New Roman"/>
                <a:cs typeface="Times New Roman"/>
              </a:rPr>
              <a:t>d</a:t>
            </a:r>
            <a:endParaRPr sz="1200">
              <a:latin typeface="Times New Roman"/>
              <a:cs typeface="Times New Roman"/>
            </a:endParaRPr>
          </a:p>
        </p:txBody>
      </p:sp>
      <p:sp>
        <p:nvSpPr>
          <p:cNvPr id="20" name="object 20"/>
          <p:cNvSpPr txBox="1"/>
          <p:nvPr/>
        </p:nvSpPr>
        <p:spPr>
          <a:xfrm>
            <a:off x="1783654" y="2561527"/>
            <a:ext cx="540385" cy="347980"/>
          </a:xfrm>
          <a:prstGeom prst="rect">
            <a:avLst/>
          </a:prstGeom>
        </p:spPr>
        <p:txBody>
          <a:bodyPr vert="horz" wrap="square" lIns="0" tIns="13970" rIns="0" bIns="0" rtlCol="0">
            <a:spAutoFit/>
          </a:bodyPr>
          <a:lstStyle/>
          <a:p>
            <a:pPr marL="12700">
              <a:lnSpc>
                <a:spcPct val="100000"/>
              </a:lnSpc>
              <a:spcBef>
                <a:spcPts val="110"/>
              </a:spcBef>
            </a:pPr>
            <a:r>
              <a:rPr sz="2100" dirty="0">
                <a:latin typeface="Symbol"/>
                <a:cs typeface="Symbol"/>
              </a:rPr>
              <a:t></a:t>
            </a:r>
            <a:r>
              <a:rPr sz="2100" spc="-35" dirty="0">
                <a:latin typeface="Times New Roman"/>
                <a:cs typeface="Times New Roman"/>
              </a:rPr>
              <a:t> </a:t>
            </a:r>
            <a:r>
              <a:rPr sz="2100" i="1" dirty="0">
                <a:latin typeface="Times New Roman"/>
                <a:cs typeface="Times New Roman"/>
              </a:rPr>
              <a:t>k</a:t>
            </a:r>
            <a:r>
              <a:rPr sz="2100" i="1" spc="360" dirty="0">
                <a:latin typeface="Times New Roman"/>
                <a:cs typeface="Times New Roman"/>
              </a:rPr>
              <a:t> </a:t>
            </a:r>
            <a:r>
              <a:rPr sz="2100" i="1" spc="-50" dirty="0">
                <a:latin typeface="Times New Roman"/>
                <a:cs typeface="Times New Roman"/>
              </a:rPr>
              <a:t>t</a:t>
            </a:r>
            <a:endParaRPr sz="2100">
              <a:latin typeface="Times New Roman"/>
              <a:cs typeface="Times New Roman"/>
            </a:endParaRPr>
          </a:p>
        </p:txBody>
      </p:sp>
      <p:sp>
        <p:nvSpPr>
          <p:cNvPr id="21" name="object 21"/>
          <p:cNvSpPr txBox="1"/>
          <p:nvPr/>
        </p:nvSpPr>
        <p:spPr>
          <a:xfrm>
            <a:off x="5913395" y="1526993"/>
            <a:ext cx="69215" cy="213360"/>
          </a:xfrm>
          <a:prstGeom prst="rect">
            <a:avLst/>
          </a:prstGeom>
        </p:spPr>
        <p:txBody>
          <a:bodyPr vert="horz" wrap="square" lIns="0" tIns="16510" rIns="0" bIns="0" rtlCol="0">
            <a:spAutoFit/>
          </a:bodyPr>
          <a:lstStyle/>
          <a:p>
            <a:pPr marL="12700">
              <a:lnSpc>
                <a:spcPct val="100000"/>
              </a:lnSpc>
              <a:spcBef>
                <a:spcPts val="130"/>
              </a:spcBef>
            </a:pPr>
            <a:r>
              <a:rPr sz="1200" i="1" spc="10" dirty="0">
                <a:latin typeface="Times New Roman"/>
                <a:cs typeface="Times New Roman"/>
              </a:rPr>
              <a:t>t</a:t>
            </a:r>
            <a:endParaRPr sz="1200">
              <a:latin typeface="Times New Roman"/>
              <a:cs typeface="Times New Roman"/>
            </a:endParaRPr>
          </a:p>
        </p:txBody>
      </p:sp>
      <p:sp>
        <p:nvSpPr>
          <p:cNvPr id="22" name="object 22"/>
          <p:cNvSpPr txBox="1"/>
          <p:nvPr/>
        </p:nvSpPr>
        <p:spPr>
          <a:xfrm>
            <a:off x="5752644" y="1901090"/>
            <a:ext cx="104139" cy="213360"/>
          </a:xfrm>
          <a:prstGeom prst="rect">
            <a:avLst/>
          </a:prstGeom>
        </p:spPr>
        <p:txBody>
          <a:bodyPr vert="horz" wrap="square" lIns="0" tIns="16510" rIns="0" bIns="0" rtlCol="0">
            <a:spAutoFit/>
          </a:bodyPr>
          <a:lstStyle/>
          <a:p>
            <a:pPr marL="12700">
              <a:lnSpc>
                <a:spcPct val="100000"/>
              </a:lnSpc>
              <a:spcBef>
                <a:spcPts val="130"/>
              </a:spcBef>
            </a:pPr>
            <a:r>
              <a:rPr sz="1200" i="1" spc="15" dirty="0">
                <a:latin typeface="Times New Roman"/>
                <a:cs typeface="Times New Roman"/>
              </a:rPr>
              <a:t>d</a:t>
            </a:r>
            <a:endParaRPr sz="1200">
              <a:latin typeface="Times New Roman"/>
              <a:cs typeface="Times New Roman"/>
            </a:endParaRPr>
          </a:p>
        </p:txBody>
      </p:sp>
      <p:sp>
        <p:nvSpPr>
          <p:cNvPr id="23" name="object 23"/>
          <p:cNvSpPr txBox="1"/>
          <p:nvPr/>
        </p:nvSpPr>
        <p:spPr>
          <a:xfrm>
            <a:off x="5413778" y="1722125"/>
            <a:ext cx="860425" cy="347980"/>
          </a:xfrm>
          <a:prstGeom prst="rect">
            <a:avLst/>
          </a:prstGeom>
        </p:spPr>
        <p:txBody>
          <a:bodyPr vert="horz" wrap="square" lIns="0" tIns="13970" rIns="0" bIns="0" rtlCol="0">
            <a:spAutoFit/>
          </a:bodyPr>
          <a:lstStyle/>
          <a:p>
            <a:pPr marL="12700">
              <a:lnSpc>
                <a:spcPct val="100000"/>
              </a:lnSpc>
              <a:spcBef>
                <a:spcPts val="110"/>
              </a:spcBef>
              <a:tabLst>
                <a:tab pos="638175" algn="l"/>
              </a:tabLst>
            </a:pPr>
            <a:r>
              <a:rPr sz="2100" dirty="0">
                <a:latin typeface="Symbol"/>
                <a:cs typeface="Symbol"/>
              </a:rPr>
              <a:t></a:t>
            </a:r>
            <a:r>
              <a:rPr sz="2100" spc="-30" dirty="0">
                <a:latin typeface="Times New Roman"/>
                <a:cs typeface="Times New Roman"/>
              </a:rPr>
              <a:t> </a:t>
            </a:r>
            <a:r>
              <a:rPr sz="2100" i="1" spc="-50" dirty="0">
                <a:latin typeface="Times New Roman"/>
                <a:cs typeface="Times New Roman"/>
              </a:rPr>
              <a:t>k</a:t>
            </a:r>
            <a:r>
              <a:rPr sz="2100" i="1" dirty="0">
                <a:latin typeface="Times New Roman"/>
                <a:cs typeface="Times New Roman"/>
              </a:rPr>
              <a:t>	</a:t>
            </a:r>
            <a:r>
              <a:rPr sz="2100" i="1" spc="-25" dirty="0">
                <a:latin typeface="Times New Roman"/>
                <a:cs typeface="Times New Roman"/>
              </a:rPr>
              <a:t>dt</a:t>
            </a:r>
            <a:endParaRPr sz="2100">
              <a:latin typeface="Times New Roman"/>
              <a:cs typeface="Times New Roman"/>
            </a:endParaRPr>
          </a:p>
        </p:txBody>
      </p:sp>
      <p:sp>
        <p:nvSpPr>
          <p:cNvPr id="24" name="object 24"/>
          <p:cNvSpPr txBox="1"/>
          <p:nvPr/>
        </p:nvSpPr>
        <p:spPr>
          <a:xfrm>
            <a:off x="4694615" y="1526993"/>
            <a:ext cx="198755" cy="810895"/>
          </a:xfrm>
          <a:prstGeom prst="rect">
            <a:avLst/>
          </a:prstGeom>
        </p:spPr>
        <p:txBody>
          <a:bodyPr vert="horz" wrap="square" lIns="0" tIns="16510" rIns="0" bIns="0" rtlCol="0">
            <a:spAutoFit/>
          </a:bodyPr>
          <a:lstStyle/>
          <a:p>
            <a:pPr algn="ctr">
              <a:lnSpc>
                <a:spcPts val="1335"/>
              </a:lnSpc>
              <a:spcBef>
                <a:spcPts val="130"/>
              </a:spcBef>
            </a:pPr>
            <a:r>
              <a:rPr sz="1200" i="1" spc="10" dirty="0">
                <a:latin typeface="Times New Roman"/>
                <a:cs typeface="Times New Roman"/>
              </a:rPr>
              <a:t>I</a:t>
            </a:r>
            <a:endParaRPr sz="1200">
              <a:latin typeface="Times New Roman"/>
              <a:cs typeface="Times New Roman"/>
            </a:endParaRPr>
          </a:p>
          <a:p>
            <a:pPr marL="10795" algn="ctr">
              <a:lnSpc>
                <a:spcPts val="3525"/>
              </a:lnSpc>
            </a:pPr>
            <a:r>
              <a:rPr sz="3150" spc="5" dirty="0">
                <a:latin typeface="Symbol"/>
                <a:cs typeface="Symbol"/>
              </a:rPr>
              <a:t></a:t>
            </a:r>
            <a:endParaRPr sz="3150">
              <a:latin typeface="Symbol"/>
              <a:cs typeface="Symbol"/>
            </a:endParaRPr>
          </a:p>
          <a:p>
            <a:pPr algn="ctr">
              <a:lnSpc>
                <a:spcPts val="1290"/>
              </a:lnSpc>
            </a:pPr>
            <a:r>
              <a:rPr sz="1200" i="1" spc="30" dirty="0">
                <a:latin typeface="Times New Roman"/>
                <a:cs typeface="Times New Roman"/>
              </a:rPr>
              <a:t>I</a:t>
            </a:r>
            <a:r>
              <a:rPr sz="1275" spc="44" baseline="-19607" dirty="0">
                <a:latin typeface="Times New Roman"/>
                <a:cs typeface="Times New Roman"/>
              </a:rPr>
              <a:t>0</a:t>
            </a:r>
            <a:endParaRPr sz="1275" baseline="-19607">
              <a:latin typeface="Times New Roman"/>
              <a:cs typeface="Times New Roman"/>
            </a:endParaRPr>
          </a:p>
        </p:txBody>
      </p:sp>
      <p:sp>
        <p:nvSpPr>
          <p:cNvPr id="25" name="object 25"/>
          <p:cNvSpPr txBox="1"/>
          <p:nvPr/>
        </p:nvSpPr>
        <p:spPr>
          <a:xfrm>
            <a:off x="866237" y="2561527"/>
            <a:ext cx="408940" cy="347980"/>
          </a:xfrm>
          <a:prstGeom prst="rect">
            <a:avLst/>
          </a:prstGeom>
        </p:spPr>
        <p:txBody>
          <a:bodyPr vert="horz" wrap="square" lIns="0" tIns="13970" rIns="0" bIns="0" rtlCol="0">
            <a:spAutoFit/>
          </a:bodyPr>
          <a:lstStyle/>
          <a:p>
            <a:pPr marL="12700">
              <a:lnSpc>
                <a:spcPct val="100000"/>
              </a:lnSpc>
              <a:spcBef>
                <a:spcPts val="110"/>
              </a:spcBef>
            </a:pPr>
            <a:r>
              <a:rPr sz="2100" dirty="0">
                <a:latin typeface="Symbol"/>
                <a:cs typeface="Symbol"/>
              </a:rPr>
              <a:t></a:t>
            </a:r>
            <a:r>
              <a:rPr sz="2100" spc="-200" dirty="0">
                <a:latin typeface="Times New Roman"/>
                <a:cs typeface="Times New Roman"/>
              </a:rPr>
              <a:t> </a:t>
            </a:r>
            <a:r>
              <a:rPr sz="2100" spc="-35" dirty="0">
                <a:latin typeface="Times New Roman"/>
                <a:cs typeface="Times New Roman"/>
              </a:rPr>
              <a:t>ln</a:t>
            </a:r>
            <a:endParaRPr sz="2100">
              <a:latin typeface="Times New Roman"/>
              <a:cs typeface="Times New Roman"/>
            </a:endParaRPr>
          </a:p>
        </p:txBody>
      </p:sp>
      <p:sp>
        <p:nvSpPr>
          <p:cNvPr id="26" name="object 26"/>
          <p:cNvSpPr txBox="1"/>
          <p:nvPr/>
        </p:nvSpPr>
        <p:spPr>
          <a:xfrm>
            <a:off x="5886677" y="1684205"/>
            <a:ext cx="136525" cy="508634"/>
          </a:xfrm>
          <a:prstGeom prst="rect">
            <a:avLst/>
          </a:prstGeom>
        </p:spPr>
        <p:txBody>
          <a:bodyPr vert="horz" wrap="square" lIns="0" tIns="15240" rIns="0" bIns="0" rtlCol="0">
            <a:spAutoFit/>
          </a:bodyPr>
          <a:lstStyle/>
          <a:p>
            <a:pPr marL="12700">
              <a:lnSpc>
                <a:spcPct val="100000"/>
              </a:lnSpc>
              <a:spcBef>
                <a:spcPts val="120"/>
              </a:spcBef>
            </a:pPr>
            <a:r>
              <a:rPr sz="3150" spc="5" dirty="0">
                <a:latin typeface="Symbol"/>
                <a:cs typeface="Symbol"/>
              </a:rPr>
              <a:t></a:t>
            </a:r>
            <a:endParaRPr sz="3150">
              <a:latin typeface="Symbol"/>
              <a:cs typeface="Symbol"/>
            </a:endParaRPr>
          </a:p>
        </p:txBody>
      </p:sp>
      <p:sp>
        <p:nvSpPr>
          <p:cNvPr id="27" name="object 27"/>
          <p:cNvSpPr txBox="1"/>
          <p:nvPr/>
        </p:nvSpPr>
        <p:spPr>
          <a:xfrm>
            <a:off x="3030781" y="2947211"/>
            <a:ext cx="104139" cy="213360"/>
          </a:xfrm>
          <a:prstGeom prst="rect">
            <a:avLst/>
          </a:prstGeom>
        </p:spPr>
        <p:txBody>
          <a:bodyPr vert="horz" wrap="square" lIns="0" tIns="16510" rIns="0" bIns="0" rtlCol="0">
            <a:spAutoFit/>
          </a:bodyPr>
          <a:lstStyle/>
          <a:p>
            <a:pPr marL="12700">
              <a:lnSpc>
                <a:spcPct val="100000"/>
              </a:lnSpc>
              <a:spcBef>
                <a:spcPts val="130"/>
              </a:spcBef>
            </a:pPr>
            <a:r>
              <a:rPr sz="1200" spc="15" dirty="0">
                <a:latin typeface="Times New Roman"/>
                <a:cs typeface="Times New Roman"/>
              </a:rPr>
              <a:t>0</a:t>
            </a:r>
            <a:endParaRPr sz="1200">
              <a:latin typeface="Times New Roman"/>
              <a:cs typeface="Times New Roman"/>
            </a:endParaRPr>
          </a:p>
        </p:txBody>
      </p:sp>
      <p:sp>
        <p:nvSpPr>
          <p:cNvPr id="28" name="object 28"/>
          <p:cNvSpPr txBox="1"/>
          <p:nvPr/>
        </p:nvSpPr>
        <p:spPr>
          <a:xfrm>
            <a:off x="1616893" y="2947211"/>
            <a:ext cx="104139" cy="213360"/>
          </a:xfrm>
          <a:prstGeom prst="rect">
            <a:avLst/>
          </a:prstGeom>
        </p:spPr>
        <p:txBody>
          <a:bodyPr vert="horz" wrap="square" lIns="0" tIns="16510" rIns="0" bIns="0" rtlCol="0">
            <a:spAutoFit/>
          </a:bodyPr>
          <a:lstStyle/>
          <a:p>
            <a:pPr marL="12700">
              <a:lnSpc>
                <a:spcPct val="100000"/>
              </a:lnSpc>
              <a:spcBef>
                <a:spcPts val="130"/>
              </a:spcBef>
            </a:pPr>
            <a:r>
              <a:rPr sz="1200" spc="15" dirty="0">
                <a:latin typeface="Times New Roman"/>
                <a:cs typeface="Times New Roman"/>
              </a:rPr>
              <a:t>0</a:t>
            </a:r>
            <a:endParaRPr sz="1200">
              <a:latin typeface="Times New Roman"/>
              <a:cs typeface="Times New Roman"/>
            </a:endParaRPr>
          </a:p>
        </p:txBody>
      </p:sp>
      <p:sp>
        <p:nvSpPr>
          <p:cNvPr id="29" name="object 29"/>
          <p:cNvSpPr txBox="1"/>
          <p:nvPr/>
        </p:nvSpPr>
        <p:spPr>
          <a:xfrm>
            <a:off x="5902040" y="2124551"/>
            <a:ext cx="104139" cy="213360"/>
          </a:xfrm>
          <a:prstGeom prst="rect">
            <a:avLst/>
          </a:prstGeom>
        </p:spPr>
        <p:txBody>
          <a:bodyPr vert="horz" wrap="square" lIns="0" tIns="16510" rIns="0" bIns="0" rtlCol="0">
            <a:spAutoFit/>
          </a:bodyPr>
          <a:lstStyle/>
          <a:p>
            <a:pPr marL="12700">
              <a:lnSpc>
                <a:spcPct val="100000"/>
              </a:lnSpc>
              <a:spcBef>
                <a:spcPts val="130"/>
              </a:spcBef>
            </a:pPr>
            <a:r>
              <a:rPr sz="1200" spc="15" dirty="0">
                <a:latin typeface="Times New Roman"/>
                <a:cs typeface="Times New Roman"/>
              </a:rPr>
              <a:t>0</a:t>
            </a:r>
            <a:endParaRPr sz="1200">
              <a:latin typeface="Times New Roman"/>
              <a:cs typeface="Times New Roman"/>
            </a:endParaRPr>
          </a:p>
        </p:txBody>
      </p:sp>
      <p:sp>
        <p:nvSpPr>
          <p:cNvPr id="30" name="object 30"/>
          <p:cNvSpPr/>
          <p:nvPr/>
        </p:nvSpPr>
        <p:spPr>
          <a:xfrm>
            <a:off x="2440558" y="3118104"/>
            <a:ext cx="762000" cy="273050"/>
          </a:xfrm>
          <a:custGeom>
            <a:avLst/>
            <a:gdLst/>
            <a:ahLst/>
            <a:cxnLst/>
            <a:rect l="l" t="t" r="r" b="b"/>
            <a:pathLst>
              <a:path w="762000" h="273050">
                <a:moveTo>
                  <a:pt x="761873" y="12192"/>
                </a:moveTo>
                <a:lnTo>
                  <a:pt x="756080" y="64015"/>
                </a:lnTo>
                <a:lnTo>
                  <a:pt x="741822" y="106172"/>
                </a:lnTo>
                <a:lnTo>
                  <a:pt x="721207" y="134421"/>
                </a:lnTo>
                <a:lnTo>
                  <a:pt x="696341" y="144525"/>
                </a:lnTo>
                <a:lnTo>
                  <a:pt x="442341" y="140462"/>
                </a:lnTo>
                <a:lnTo>
                  <a:pt x="417472" y="150566"/>
                </a:lnTo>
                <a:lnTo>
                  <a:pt x="396843" y="178816"/>
                </a:lnTo>
                <a:lnTo>
                  <a:pt x="382547" y="220972"/>
                </a:lnTo>
                <a:lnTo>
                  <a:pt x="376682" y="272796"/>
                </a:lnTo>
                <a:lnTo>
                  <a:pt x="372562" y="220797"/>
                </a:lnTo>
                <a:lnTo>
                  <a:pt x="359632" y="178181"/>
                </a:lnTo>
                <a:lnTo>
                  <a:pt x="339891" y="149280"/>
                </a:lnTo>
                <a:lnTo>
                  <a:pt x="315341" y="138430"/>
                </a:lnTo>
                <a:lnTo>
                  <a:pt x="61341" y="134366"/>
                </a:lnTo>
                <a:lnTo>
                  <a:pt x="36808" y="123515"/>
                </a:lnTo>
                <a:lnTo>
                  <a:pt x="17097" y="94615"/>
                </a:lnTo>
                <a:lnTo>
                  <a:pt x="4173" y="51998"/>
                </a:lnTo>
                <a:lnTo>
                  <a:pt x="0" y="0"/>
                </a:lnTo>
              </a:path>
            </a:pathLst>
          </a:custGeom>
          <a:ln w="9525">
            <a:solidFill>
              <a:srgbClr val="000000"/>
            </a:solidFill>
          </a:ln>
        </p:spPr>
        <p:txBody>
          <a:bodyPr wrap="square" lIns="0" tIns="0" rIns="0" bIns="0" rtlCol="0"/>
          <a:lstStyle/>
          <a:p>
            <a:endParaRPr/>
          </a:p>
        </p:txBody>
      </p:sp>
      <p:sp>
        <p:nvSpPr>
          <p:cNvPr id="31" name="object 31"/>
          <p:cNvSpPr txBox="1"/>
          <p:nvPr/>
        </p:nvSpPr>
        <p:spPr>
          <a:xfrm>
            <a:off x="2779014" y="3420236"/>
            <a:ext cx="2047239" cy="75692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Times New Roman"/>
                <a:cs typeface="Times New Roman"/>
              </a:rPr>
              <a:t>Frazione</a:t>
            </a:r>
            <a:r>
              <a:rPr sz="2400" spc="-110" dirty="0">
                <a:latin typeface="Times New Roman"/>
                <a:cs typeface="Times New Roman"/>
              </a:rPr>
              <a:t> </a:t>
            </a:r>
            <a:r>
              <a:rPr sz="2400" spc="-10" dirty="0">
                <a:latin typeface="Times New Roman"/>
                <a:cs typeface="Times New Roman"/>
              </a:rPr>
              <a:t>residua </a:t>
            </a:r>
            <a:r>
              <a:rPr sz="2400" dirty="0">
                <a:latin typeface="Times New Roman"/>
                <a:cs typeface="Times New Roman"/>
              </a:rPr>
              <a:t>di</a:t>
            </a:r>
            <a:r>
              <a:rPr sz="2400" spc="-35" dirty="0">
                <a:latin typeface="Times New Roman"/>
                <a:cs typeface="Times New Roman"/>
              </a:rPr>
              <a:t> </a:t>
            </a:r>
            <a:r>
              <a:rPr sz="2400" spc="-10" dirty="0">
                <a:latin typeface="Times New Roman"/>
                <a:cs typeface="Times New Roman"/>
              </a:rPr>
              <a:t>iniziatore</a:t>
            </a:r>
            <a:endParaRPr sz="2400">
              <a:latin typeface="Times New Roman"/>
              <a:cs typeface="Times New Roman"/>
            </a:endParaRPr>
          </a:p>
        </p:txBody>
      </p:sp>
      <p:sp>
        <p:nvSpPr>
          <p:cNvPr id="32" name="object 32"/>
          <p:cNvSpPr/>
          <p:nvPr/>
        </p:nvSpPr>
        <p:spPr>
          <a:xfrm>
            <a:off x="228600" y="4876800"/>
            <a:ext cx="1905000" cy="1017905"/>
          </a:xfrm>
          <a:custGeom>
            <a:avLst/>
            <a:gdLst/>
            <a:ahLst/>
            <a:cxnLst/>
            <a:rect l="l" t="t" r="r" b="b"/>
            <a:pathLst>
              <a:path w="1905000" h="1017904">
                <a:moveTo>
                  <a:pt x="1905000" y="0"/>
                </a:moveTo>
                <a:lnTo>
                  <a:pt x="0" y="0"/>
                </a:lnTo>
                <a:lnTo>
                  <a:pt x="0" y="1017587"/>
                </a:lnTo>
                <a:lnTo>
                  <a:pt x="1905000" y="1017587"/>
                </a:lnTo>
                <a:lnTo>
                  <a:pt x="1905000" y="0"/>
                </a:lnTo>
                <a:close/>
              </a:path>
            </a:pathLst>
          </a:custGeom>
          <a:solidFill>
            <a:srgbClr val="FFCC99"/>
          </a:solidFill>
        </p:spPr>
        <p:txBody>
          <a:bodyPr wrap="square" lIns="0" tIns="0" rIns="0" bIns="0" rtlCol="0"/>
          <a:lstStyle/>
          <a:p>
            <a:endParaRPr/>
          </a:p>
        </p:txBody>
      </p:sp>
      <p:sp>
        <p:nvSpPr>
          <p:cNvPr id="33" name="object 33"/>
          <p:cNvSpPr txBox="1"/>
          <p:nvPr/>
        </p:nvSpPr>
        <p:spPr>
          <a:xfrm>
            <a:off x="432518" y="5102701"/>
            <a:ext cx="107950" cy="250825"/>
          </a:xfrm>
          <a:prstGeom prst="rect">
            <a:avLst/>
          </a:prstGeom>
        </p:spPr>
        <p:txBody>
          <a:bodyPr vert="horz" wrap="square" lIns="0" tIns="15875" rIns="0" bIns="0" rtlCol="0">
            <a:spAutoFit/>
          </a:bodyPr>
          <a:lstStyle/>
          <a:p>
            <a:pPr>
              <a:lnSpc>
                <a:spcPct val="100000"/>
              </a:lnSpc>
              <a:spcBef>
                <a:spcPts val="125"/>
              </a:spcBef>
            </a:pPr>
            <a:r>
              <a:rPr sz="1450" i="1" spc="20" dirty="0">
                <a:latin typeface="Times New Roman"/>
                <a:cs typeface="Times New Roman"/>
              </a:rPr>
              <a:t>d</a:t>
            </a:r>
            <a:endParaRPr sz="1450">
              <a:latin typeface="Times New Roman"/>
              <a:cs typeface="Times New Roman"/>
            </a:endParaRPr>
          </a:p>
        </p:txBody>
      </p:sp>
      <p:sp>
        <p:nvSpPr>
          <p:cNvPr id="34" name="object 34"/>
          <p:cNvSpPr txBox="1"/>
          <p:nvPr/>
        </p:nvSpPr>
        <p:spPr>
          <a:xfrm>
            <a:off x="238897" y="5418949"/>
            <a:ext cx="1893570" cy="466090"/>
          </a:xfrm>
          <a:prstGeom prst="rect">
            <a:avLst/>
          </a:prstGeom>
        </p:spPr>
        <p:txBody>
          <a:bodyPr vert="horz" wrap="square" lIns="0" tIns="17145" rIns="0" bIns="0" rtlCol="0">
            <a:spAutoFit/>
          </a:bodyPr>
          <a:lstStyle/>
          <a:p>
            <a:pPr marL="38100">
              <a:lnSpc>
                <a:spcPts val="2345"/>
              </a:lnSpc>
              <a:spcBef>
                <a:spcPts val="135"/>
              </a:spcBef>
              <a:tabLst>
                <a:tab pos="414655" algn="l"/>
              </a:tabLst>
            </a:pPr>
            <a:r>
              <a:rPr sz="2500" i="1" spc="-50" dirty="0">
                <a:latin typeface="Times New Roman"/>
                <a:cs typeface="Times New Roman"/>
              </a:rPr>
              <a:t>k</a:t>
            </a:r>
            <a:r>
              <a:rPr sz="2500" i="1" dirty="0">
                <a:latin typeface="Times New Roman"/>
                <a:cs typeface="Times New Roman"/>
              </a:rPr>
              <a:t>	</a:t>
            </a:r>
            <a:r>
              <a:rPr sz="2500" dirty="0">
                <a:latin typeface="Symbol"/>
                <a:cs typeface="Symbol"/>
              </a:rPr>
              <a:t></a:t>
            </a:r>
            <a:r>
              <a:rPr sz="2500" spc="-320" dirty="0">
                <a:latin typeface="Times New Roman"/>
                <a:cs typeface="Times New Roman"/>
              </a:rPr>
              <a:t> </a:t>
            </a:r>
            <a:r>
              <a:rPr sz="2500" spc="55" dirty="0">
                <a:latin typeface="Times New Roman"/>
                <a:cs typeface="Times New Roman"/>
              </a:rPr>
              <a:t>10</a:t>
            </a:r>
            <a:r>
              <a:rPr sz="2175" spc="82" baseline="44061" dirty="0">
                <a:latin typeface="Symbol"/>
                <a:cs typeface="Symbol"/>
              </a:rPr>
              <a:t></a:t>
            </a:r>
            <a:r>
              <a:rPr sz="2175" spc="82" baseline="44061" dirty="0">
                <a:latin typeface="Times New Roman"/>
                <a:cs typeface="Times New Roman"/>
              </a:rPr>
              <a:t>4</a:t>
            </a:r>
            <a:r>
              <a:rPr sz="2175" spc="254" baseline="44061" dirty="0">
                <a:latin typeface="Times New Roman"/>
                <a:cs typeface="Times New Roman"/>
              </a:rPr>
              <a:t> </a:t>
            </a:r>
            <a:r>
              <a:rPr sz="2500" spc="-20" dirty="0">
                <a:latin typeface="Times New Roman"/>
                <a:cs typeface="Times New Roman"/>
              </a:rPr>
              <a:t>sec</a:t>
            </a:r>
            <a:r>
              <a:rPr sz="2175" spc="-30" baseline="44061" dirty="0">
                <a:latin typeface="Symbol"/>
                <a:cs typeface="Symbol"/>
              </a:rPr>
              <a:t></a:t>
            </a:r>
            <a:r>
              <a:rPr sz="2175" spc="-30" baseline="44061" dirty="0">
                <a:latin typeface="Times New Roman"/>
                <a:cs typeface="Times New Roman"/>
              </a:rPr>
              <a:t>1</a:t>
            </a:r>
            <a:endParaRPr sz="2175" baseline="44061">
              <a:latin typeface="Times New Roman"/>
              <a:cs typeface="Times New Roman"/>
            </a:endParaRPr>
          </a:p>
          <a:p>
            <a:pPr marL="193040">
              <a:lnSpc>
                <a:spcPts val="1085"/>
              </a:lnSpc>
            </a:pPr>
            <a:r>
              <a:rPr sz="1450" i="1" spc="20" dirty="0">
                <a:latin typeface="Times New Roman"/>
                <a:cs typeface="Times New Roman"/>
              </a:rPr>
              <a:t>d</a:t>
            </a:r>
            <a:endParaRPr sz="1450">
              <a:latin typeface="Times New Roman"/>
              <a:cs typeface="Times New Roman"/>
            </a:endParaRPr>
          </a:p>
        </p:txBody>
      </p:sp>
      <p:sp>
        <p:nvSpPr>
          <p:cNvPr id="35" name="object 35"/>
          <p:cNvSpPr txBox="1"/>
          <p:nvPr/>
        </p:nvSpPr>
        <p:spPr>
          <a:xfrm>
            <a:off x="251597" y="4888200"/>
            <a:ext cx="1875789" cy="412115"/>
          </a:xfrm>
          <a:prstGeom prst="rect">
            <a:avLst/>
          </a:prstGeom>
        </p:spPr>
        <p:txBody>
          <a:bodyPr vert="horz" wrap="square" lIns="0" tIns="17145" rIns="0" bIns="0" rtlCol="0">
            <a:spAutoFit/>
          </a:bodyPr>
          <a:lstStyle/>
          <a:p>
            <a:pPr marL="25400">
              <a:lnSpc>
                <a:spcPct val="100000"/>
              </a:lnSpc>
              <a:spcBef>
                <a:spcPts val="135"/>
              </a:spcBef>
              <a:tabLst>
                <a:tab pos="401955" algn="l"/>
              </a:tabLst>
            </a:pPr>
            <a:r>
              <a:rPr sz="2500" i="1" spc="-50" dirty="0">
                <a:latin typeface="Times New Roman"/>
                <a:cs typeface="Times New Roman"/>
              </a:rPr>
              <a:t>k</a:t>
            </a:r>
            <a:r>
              <a:rPr sz="2500" i="1" dirty="0">
                <a:latin typeface="Times New Roman"/>
                <a:cs typeface="Times New Roman"/>
              </a:rPr>
              <a:t>	</a:t>
            </a:r>
            <a:r>
              <a:rPr sz="2500" dirty="0">
                <a:latin typeface="Symbol"/>
                <a:cs typeface="Symbol"/>
              </a:rPr>
              <a:t></a:t>
            </a:r>
            <a:r>
              <a:rPr sz="2500" spc="-270" dirty="0">
                <a:latin typeface="Times New Roman"/>
                <a:cs typeface="Times New Roman"/>
              </a:rPr>
              <a:t> </a:t>
            </a:r>
            <a:r>
              <a:rPr sz="2500" dirty="0">
                <a:latin typeface="Times New Roman"/>
                <a:cs typeface="Times New Roman"/>
              </a:rPr>
              <a:t>10</a:t>
            </a:r>
            <a:r>
              <a:rPr sz="2175" baseline="44061" dirty="0">
                <a:latin typeface="Symbol"/>
                <a:cs typeface="Symbol"/>
              </a:rPr>
              <a:t></a:t>
            </a:r>
            <a:r>
              <a:rPr sz="2175" baseline="44061" dirty="0">
                <a:latin typeface="Times New Roman"/>
                <a:cs typeface="Times New Roman"/>
              </a:rPr>
              <a:t>5</a:t>
            </a:r>
            <a:r>
              <a:rPr sz="2175" spc="345" baseline="44061" dirty="0">
                <a:latin typeface="Times New Roman"/>
                <a:cs typeface="Times New Roman"/>
              </a:rPr>
              <a:t> </a:t>
            </a:r>
            <a:r>
              <a:rPr sz="2500" spc="-10" dirty="0">
                <a:latin typeface="Times New Roman"/>
                <a:cs typeface="Times New Roman"/>
              </a:rPr>
              <a:t>sec</a:t>
            </a:r>
            <a:r>
              <a:rPr sz="2175" spc="-15" baseline="44061" dirty="0">
                <a:latin typeface="Symbol"/>
                <a:cs typeface="Symbol"/>
              </a:rPr>
              <a:t></a:t>
            </a:r>
            <a:r>
              <a:rPr sz="2175" spc="-15" baseline="44061" dirty="0">
                <a:latin typeface="Times New Roman"/>
                <a:cs typeface="Times New Roman"/>
              </a:rPr>
              <a:t>1</a:t>
            </a:r>
            <a:endParaRPr sz="2175" baseline="44061">
              <a:latin typeface="Times New Roman"/>
              <a:cs typeface="Times New Roman"/>
            </a:endParaRPr>
          </a:p>
        </p:txBody>
      </p:sp>
      <p:sp>
        <p:nvSpPr>
          <p:cNvPr id="36" name="object 36"/>
          <p:cNvSpPr/>
          <p:nvPr/>
        </p:nvSpPr>
        <p:spPr>
          <a:xfrm>
            <a:off x="2360548" y="4714113"/>
            <a:ext cx="1068705" cy="396240"/>
          </a:xfrm>
          <a:custGeom>
            <a:avLst/>
            <a:gdLst/>
            <a:ahLst/>
            <a:cxnLst/>
            <a:rect l="l" t="t" r="r" b="b"/>
            <a:pathLst>
              <a:path w="1068704" h="396239">
                <a:moveTo>
                  <a:pt x="995117" y="31460"/>
                </a:moveTo>
                <a:lnTo>
                  <a:pt x="0" y="386842"/>
                </a:lnTo>
                <a:lnTo>
                  <a:pt x="3301" y="395731"/>
                </a:lnTo>
                <a:lnTo>
                  <a:pt x="998295" y="40350"/>
                </a:lnTo>
                <a:lnTo>
                  <a:pt x="995117" y="31460"/>
                </a:lnTo>
                <a:close/>
              </a:path>
              <a:path w="1068704" h="396239">
                <a:moveTo>
                  <a:pt x="1052257" y="27178"/>
                </a:moveTo>
                <a:lnTo>
                  <a:pt x="1007110" y="27178"/>
                </a:lnTo>
                <a:lnTo>
                  <a:pt x="1010285" y="36068"/>
                </a:lnTo>
                <a:lnTo>
                  <a:pt x="998295" y="40350"/>
                </a:lnTo>
                <a:lnTo>
                  <a:pt x="1009523" y="71755"/>
                </a:lnTo>
                <a:lnTo>
                  <a:pt x="1052257" y="27178"/>
                </a:lnTo>
                <a:close/>
              </a:path>
              <a:path w="1068704" h="396239">
                <a:moveTo>
                  <a:pt x="1007110" y="27178"/>
                </a:moveTo>
                <a:lnTo>
                  <a:pt x="995117" y="31460"/>
                </a:lnTo>
                <a:lnTo>
                  <a:pt x="998295" y="40350"/>
                </a:lnTo>
                <a:lnTo>
                  <a:pt x="1010285" y="36068"/>
                </a:lnTo>
                <a:lnTo>
                  <a:pt x="1007110" y="27178"/>
                </a:lnTo>
                <a:close/>
              </a:path>
              <a:path w="1068704" h="396239">
                <a:moveTo>
                  <a:pt x="983868" y="0"/>
                </a:moveTo>
                <a:lnTo>
                  <a:pt x="995117" y="31460"/>
                </a:lnTo>
                <a:lnTo>
                  <a:pt x="1007110" y="27178"/>
                </a:lnTo>
                <a:lnTo>
                  <a:pt x="1052257" y="27178"/>
                </a:lnTo>
                <a:lnTo>
                  <a:pt x="1068451" y="10287"/>
                </a:lnTo>
                <a:lnTo>
                  <a:pt x="983868" y="0"/>
                </a:lnTo>
                <a:close/>
              </a:path>
            </a:pathLst>
          </a:custGeom>
          <a:solidFill>
            <a:srgbClr val="000000"/>
          </a:solidFill>
        </p:spPr>
        <p:txBody>
          <a:bodyPr wrap="square" lIns="0" tIns="0" rIns="0" bIns="0" rtlCol="0"/>
          <a:lstStyle/>
          <a:p>
            <a:endParaRPr/>
          </a:p>
        </p:txBody>
      </p:sp>
      <p:sp>
        <p:nvSpPr>
          <p:cNvPr id="37" name="object 37"/>
          <p:cNvSpPr/>
          <p:nvPr/>
        </p:nvSpPr>
        <p:spPr>
          <a:xfrm>
            <a:off x="2437383" y="5634139"/>
            <a:ext cx="1068070" cy="254635"/>
          </a:xfrm>
          <a:custGeom>
            <a:avLst/>
            <a:gdLst/>
            <a:ahLst/>
            <a:cxnLst/>
            <a:rect l="l" t="t" r="r" b="b"/>
            <a:pathLst>
              <a:path w="1068070" h="254635">
                <a:moveTo>
                  <a:pt x="992266" y="221948"/>
                </a:moveTo>
                <a:lnTo>
                  <a:pt x="985266" y="254546"/>
                </a:lnTo>
                <a:lnTo>
                  <a:pt x="1067816" y="233260"/>
                </a:lnTo>
                <a:lnTo>
                  <a:pt x="1057002" y="224612"/>
                </a:lnTo>
                <a:lnTo>
                  <a:pt x="1004696" y="224612"/>
                </a:lnTo>
                <a:lnTo>
                  <a:pt x="992266" y="221948"/>
                </a:lnTo>
                <a:close/>
              </a:path>
              <a:path w="1068070" h="254635">
                <a:moveTo>
                  <a:pt x="994267" y="212632"/>
                </a:moveTo>
                <a:lnTo>
                  <a:pt x="992266" y="221948"/>
                </a:lnTo>
                <a:lnTo>
                  <a:pt x="1004696" y="224612"/>
                </a:lnTo>
                <a:lnTo>
                  <a:pt x="1006729" y="215303"/>
                </a:lnTo>
                <a:lnTo>
                  <a:pt x="994267" y="212632"/>
                </a:lnTo>
                <a:close/>
              </a:path>
              <a:path w="1068070" h="254635">
                <a:moveTo>
                  <a:pt x="1001268" y="180035"/>
                </a:moveTo>
                <a:lnTo>
                  <a:pt x="994267" y="212632"/>
                </a:lnTo>
                <a:lnTo>
                  <a:pt x="1006729" y="215303"/>
                </a:lnTo>
                <a:lnTo>
                  <a:pt x="1004696" y="224612"/>
                </a:lnTo>
                <a:lnTo>
                  <a:pt x="1057002" y="224612"/>
                </a:lnTo>
                <a:lnTo>
                  <a:pt x="1001268" y="180035"/>
                </a:lnTo>
                <a:close/>
              </a:path>
              <a:path w="1068070" h="254635">
                <a:moveTo>
                  <a:pt x="2032" y="0"/>
                </a:moveTo>
                <a:lnTo>
                  <a:pt x="0" y="9321"/>
                </a:lnTo>
                <a:lnTo>
                  <a:pt x="992266" y="221948"/>
                </a:lnTo>
                <a:lnTo>
                  <a:pt x="994267" y="212632"/>
                </a:lnTo>
                <a:lnTo>
                  <a:pt x="2032" y="0"/>
                </a:lnTo>
                <a:close/>
              </a:path>
            </a:pathLst>
          </a:custGeom>
          <a:solidFill>
            <a:srgbClr val="000000"/>
          </a:solidFill>
        </p:spPr>
        <p:txBody>
          <a:bodyPr wrap="square" lIns="0" tIns="0" rIns="0" bIns="0" rtlCol="0"/>
          <a:lstStyle/>
          <a:p>
            <a:endParaRPr/>
          </a:p>
        </p:txBody>
      </p:sp>
      <p:sp>
        <p:nvSpPr>
          <p:cNvPr id="38" name="object 38"/>
          <p:cNvSpPr/>
          <p:nvPr/>
        </p:nvSpPr>
        <p:spPr>
          <a:xfrm>
            <a:off x="3788535" y="4904199"/>
            <a:ext cx="492125" cy="0"/>
          </a:xfrm>
          <a:custGeom>
            <a:avLst/>
            <a:gdLst/>
            <a:ahLst/>
            <a:cxnLst/>
            <a:rect l="l" t="t" r="r" b="b"/>
            <a:pathLst>
              <a:path w="492125">
                <a:moveTo>
                  <a:pt x="0" y="0"/>
                </a:moveTo>
                <a:lnTo>
                  <a:pt x="491773" y="0"/>
                </a:lnTo>
              </a:path>
            </a:pathLst>
          </a:custGeom>
          <a:ln w="13666">
            <a:solidFill>
              <a:srgbClr val="000000"/>
            </a:solidFill>
          </a:ln>
        </p:spPr>
        <p:txBody>
          <a:bodyPr wrap="square" lIns="0" tIns="0" rIns="0" bIns="0" rtlCol="0"/>
          <a:lstStyle/>
          <a:p>
            <a:endParaRPr/>
          </a:p>
        </p:txBody>
      </p:sp>
      <p:sp>
        <p:nvSpPr>
          <p:cNvPr id="39" name="object 39"/>
          <p:cNvSpPr txBox="1"/>
          <p:nvPr/>
        </p:nvSpPr>
        <p:spPr>
          <a:xfrm>
            <a:off x="3784392" y="4781138"/>
            <a:ext cx="387350" cy="564515"/>
          </a:xfrm>
          <a:prstGeom prst="rect">
            <a:avLst/>
          </a:prstGeom>
        </p:spPr>
        <p:txBody>
          <a:bodyPr vert="horz" wrap="square" lIns="0" tIns="16510" rIns="0" bIns="0" rtlCol="0">
            <a:spAutoFit/>
          </a:bodyPr>
          <a:lstStyle/>
          <a:p>
            <a:pPr marL="12700">
              <a:lnSpc>
                <a:spcPct val="100000"/>
              </a:lnSpc>
              <a:spcBef>
                <a:spcPts val="130"/>
              </a:spcBef>
            </a:pPr>
            <a:r>
              <a:rPr sz="3500" spc="-190" dirty="0">
                <a:latin typeface="Symbol"/>
                <a:cs typeface="Symbol"/>
              </a:rPr>
              <a:t></a:t>
            </a:r>
            <a:r>
              <a:rPr sz="2550" i="1" spc="-190" dirty="0">
                <a:latin typeface="Times New Roman"/>
                <a:cs typeface="Times New Roman"/>
              </a:rPr>
              <a:t>I</a:t>
            </a:r>
            <a:r>
              <a:rPr sz="2550" i="1" spc="-295" dirty="0">
                <a:latin typeface="Times New Roman"/>
                <a:cs typeface="Times New Roman"/>
              </a:rPr>
              <a:t> </a:t>
            </a:r>
            <a:r>
              <a:rPr sz="3500" spc="-390" dirty="0">
                <a:latin typeface="Symbol"/>
                <a:cs typeface="Symbol"/>
              </a:rPr>
              <a:t></a:t>
            </a:r>
            <a:endParaRPr sz="3500">
              <a:latin typeface="Symbol"/>
              <a:cs typeface="Symbol"/>
            </a:endParaRPr>
          </a:p>
        </p:txBody>
      </p:sp>
      <p:sp>
        <p:nvSpPr>
          <p:cNvPr id="40" name="object 40"/>
          <p:cNvSpPr txBox="1"/>
          <p:nvPr/>
        </p:nvSpPr>
        <p:spPr>
          <a:xfrm>
            <a:off x="5360617" y="4540114"/>
            <a:ext cx="2195830" cy="546100"/>
          </a:xfrm>
          <a:prstGeom prst="rect">
            <a:avLst/>
          </a:prstGeom>
        </p:spPr>
        <p:txBody>
          <a:bodyPr vert="horz" wrap="square" lIns="0" tIns="13970" rIns="0" bIns="0" rtlCol="0">
            <a:spAutoFit/>
          </a:bodyPr>
          <a:lstStyle/>
          <a:p>
            <a:pPr marL="12700">
              <a:lnSpc>
                <a:spcPct val="100000"/>
              </a:lnSpc>
              <a:spcBef>
                <a:spcPts val="110"/>
              </a:spcBef>
            </a:pPr>
            <a:r>
              <a:rPr sz="2550" i="1" dirty="0">
                <a:latin typeface="Times New Roman"/>
                <a:cs typeface="Times New Roman"/>
              </a:rPr>
              <a:t>t</a:t>
            </a:r>
            <a:r>
              <a:rPr sz="2550" i="1" spc="100" dirty="0">
                <a:latin typeface="Times New Roman"/>
                <a:cs typeface="Times New Roman"/>
              </a:rPr>
              <a:t> </a:t>
            </a:r>
            <a:r>
              <a:rPr sz="2550" dirty="0">
                <a:latin typeface="Symbol"/>
                <a:cs typeface="Symbol"/>
              </a:rPr>
              <a:t></a:t>
            </a:r>
            <a:r>
              <a:rPr sz="2550" spc="-320" dirty="0">
                <a:latin typeface="Times New Roman"/>
                <a:cs typeface="Times New Roman"/>
              </a:rPr>
              <a:t> </a:t>
            </a:r>
            <a:r>
              <a:rPr sz="2550" spc="-10" dirty="0">
                <a:latin typeface="Times New Roman"/>
                <a:cs typeface="Times New Roman"/>
              </a:rPr>
              <a:t>10536</a:t>
            </a:r>
            <a:r>
              <a:rPr sz="2550" i="1" spc="-10" dirty="0">
                <a:latin typeface="Times New Roman"/>
                <a:cs typeface="Times New Roman"/>
              </a:rPr>
              <a:t>s</a:t>
            </a:r>
            <a:r>
              <a:rPr sz="3400" spc="-10" dirty="0">
                <a:latin typeface="Symbol"/>
                <a:cs typeface="Symbol"/>
              </a:rPr>
              <a:t></a:t>
            </a:r>
            <a:r>
              <a:rPr sz="2550" spc="-10" dirty="0">
                <a:latin typeface="Symbol"/>
                <a:cs typeface="Symbol"/>
              </a:rPr>
              <a:t></a:t>
            </a:r>
            <a:r>
              <a:rPr sz="2550" spc="-114" dirty="0">
                <a:latin typeface="Times New Roman"/>
                <a:cs typeface="Times New Roman"/>
              </a:rPr>
              <a:t> </a:t>
            </a:r>
            <a:r>
              <a:rPr sz="2550" spc="-25" dirty="0">
                <a:latin typeface="Times New Roman"/>
                <a:cs typeface="Times New Roman"/>
              </a:rPr>
              <a:t>3</a:t>
            </a:r>
            <a:r>
              <a:rPr sz="2550" i="1" spc="-25" dirty="0">
                <a:latin typeface="Times New Roman"/>
                <a:cs typeface="Times New Roman"/>
              </a:rPr>
              <a:t>h</a:t>
            </a:r>
            <a:r>
              <a:rPr sz="3400" spc="-25" dirty="0">
                <a:latin typeface="Symbol"/>
                <a:cs typeface="Symbol"/>
              </a:rPr>
              <a:t></a:t>
            </a:r>
            <a:endParaRPr sz="3400">
              <a:latin typeface="Symbol"/>
              <a:cs typeface="Symbol"/>
            </a:endParaRPr>
          </a:p>
        </p:txBody>
      </p:sp>
      <p:sp>
        <p:nvSpPr>
          <p:cNvPr id="41" name="object 41"/>
          <p:cNvSpPr/>
          <p:nvPr/>
        </p:nvSpPr>
        <p:spPr>
          <a:xfrm>
            <a:off x="3788535" y="5982765"/>
            <a:ext cx="492125" cy="0"/>
          </a:xfrm>
          <a:custGeom>
            <a:avLst/>
            <a:gdLst/>
            <a:ahLst/>
            <a:cxnLst/>
            <a:rect l="l" t="t" r="r" b="b"/>
            <a:pathLst>
              <a:path w="492125">
                <a:moveTo>
                  <a:pt x="0" y="0"/>
                </a:moveTo>
                <a:lnTo>
                  <a:pt x="491773" y="0"/>
                </a:lnTo>
              </a:path>
            </a:pathLst>
          </a:custGeom>
          <a:ln w="13666">
            <a:solidFill>
              <a:srgbClr val="000000"/>
            </a:solidFill>
          </a:ln>
        </p:spPr>
        <p:txBody>
          <a:bodyPr wrap="square" lIns="0" tIns="0" rIns="0" bIns="0" rtlCol="0"/>
          <a:lstStyle/>
          <a:p>
            <a:endParaRPr/>
          </a:p>
        </p:txBody>
      </p:sp>
      <p:sp>
        <p:nvSpPr>
          <p:cNvPr id="42" name="object 42"/>
          <p:cNvSpPr txBox="1"/>
          <p:nvPr/>
        </p:nvSpPr>
        <p:spPr>
          <a:xfrm>
            <a:off x="3855379" y="5396493"/>
            <a:ext cx="387350" cy="564515"/>
          </a:xfrm>
          <a:prstGeom prst="rect">
            <a:avLst/>
          </a:prstGeom>
        </p:spPr>
        <p:txBody>
          <a:bodyPr vert="horz" wrap="square" lIns="0" tIns="16510" rIns="0" bIns="0" rtlCol="0">
            <a:spAutoFit/>
          </a:bodyPr>
          <a:lstStyle/>
          <a:p>
            <a:pPr marL="12700">
              <a:lnSpc>
                <a:spcPct val="100000"/>
              </a:lnSpc>
              <a:spcBef>
                <a:spcPts val="130"/>
              </a:spcBef>
            </a:pPr>
            <a:r>
              <a:rPr sz="3500" spc="-190" dirty="0">
                <a:latin typeface="Symbol"/>
                <a:cs typeface="Symbol"/>
              </a:rPr>
              <a:t></a:t>
            </a:r>
            <a:r>
              <a:rPr sz="2550" i="1" spc="-190" dirty="0">
                <a:latin typeface="Times New Roman"/>
                <a:cs typeface="Times New Roman"/>
              </a:rPr>
              <a:t>I</a:t>
            </a:r>
            <a:r>
              <a:rPr sz="2550" i="1" spc="-295" dirty="0">
                <a:latin typeface="Times New Roman"/>
                <a:cs typeface="Times New Roman"/>
              </a:rPr>
              <a:t> </a:t>
            </a:r>
            <a:r>
              <a:rPr sz="3500" spc="-390" dirty="0">
                <a:latin typeface="Symbol"/>
                <a:cs typeface="Symbol"/>
              </a:rPr>
              <a:t></a:t>
            </a:r>
            <a:endParaRPr sz="3500">
              <a:latin typeface="Symbol"/>
              <a:cs typeface="Symbol"/>
            </a:endParaRPr>
          </a:p>
        </p:txBody>
      </p:sp>
      <p:sp>
        <p:nvSpPr>
          <p:cNvPr id="43" name="object 43"/>
          <p:cNvSpPr txBox="1"/>
          <p:nvPr/>
        </p:nvSpPr>
        <p:spPr>
          <a:xfrm>
            <a:off x="3758992" y="5603307"/>
            <a:ext cx="1308735" cy="564515"/>
          </a:xfrm>
          <a:prstGeom prst="rect">
            <a:avLst/>
          </a:prstGeom>
        </p:spPr>
        <p:txBody>
          <a:bodyPr vert="horz" wrap="square" lIns="0" tIns="16510" rIns="0" bIns="0" rtlCol="0">
            <a:spAutoFit/>
          </a:bodyPr>
          <a:lstStyle/>
          <a:p>
            <a:pPr marL="38100">
              <a:lnSpc>
                <a:spcPct val="100000"/>
              </a:lnSpc>
              <a:spcBef>
                <a:spcPts val="130"/>
              </a:spcBef>
              <a:tabLst>
                <a:tab pos="608330" algn="l"/>
              </a:tabLst>
            </a:pPr>
            <a:r>
              <a:rPr sz="5250" spc="-284" baseline="-31746" dirty="0">
                <a:latin typeface="Symbol"/>
                <a:cs typeface="Symbol"/>
              </a:rPr>
              <a:t></a:t>
            </a:r>
            <a:r>
              <a:rPr sz="3825" i="1" spc="-284" baseline="-43572" dirty="0">
                <a:latin typeface="Times New Roman"/>
                <a:cs typeface="Times New Roman"/>
              </a:rPr>
              <a:t>I</a:t>
            </a:r>
            <a:r>
              <a:rPr sz="3825" i="1" spc="-442" baseline="-43572" dirty="0">
                <a:latin typeface="Times New Roman"/>
                <a:cs typeface="Times New Roman"/>
              </a:rPr>
              <a:t> </a:t>
            </a:r>
            <a:r>
              <a:rPr sz="5250" spc="-585" baseline="-31746" dirty="0">
                <a:latin typeface="Symbol"/>
                <a:cs typeface="Symbol"/>
              </a:rPr>
              <a:t></a:t>
            </a:r>
            <a:r>
              <a:rPr sz="5250" baseline="-31746" dirty="0">
                <a:latin typeface="Times New Roman"/>
                <a:cs typeface="Times New Roman"/>
              </a:rPr>
              <a:t>	</a:t>
            </a:r>
            <a:r>
              <a:rPr sz="2550" dirty="0">
                <a:latin typeface="Symbol"/>
                <a:cs typeface="Symbol"/>
              </a:rPr>
              <a:t></a:t>
            </a:r>
            <a:r>
              <a:rPr sz="2550" spc="-70" dirty="0">
                <a:latin typeface="Times New Roman"/>
                <a:cs typeface="Times New Roman"/>
              </a:rPr>
              <a:t> </a:t>
            </a:r>
            <a:r>
              <a:rPr sz="2550" spc="-25" dirty="0">
                <a:latin typeface="Times New Roman"/>
                <a:cs typeface="Times New Roman"/>
              </a:rPr>
              <a:t>0.9</a:t>
            </a:r>
            <a:endParaRPr sz="2550">
              <a:latin typeface="Times New Roman"/>
              <a:cs typeface="Times New Roman"/>
            </a:endParaRPr>
          </a:p>
        </p:txBody>
      </p:sp>
      <p:sp>
        <p:nvSpPr>
          <p:cNvPr id="44" name="object 44"/>
          <p:cNvSpPr txBox="1"/>
          <p:nvPr/>
        </p:nvSpPr>
        <p:spPr>
          <a:xfrm>
            <a:off x="5314438" y="5618680"/>
            <a:ext cx="2287905" cy="546100"/>
          </a:xfrm>
          <a:prstGeom prst="rect">
            <a:avLst/>
          </a:prstGeom>
        </p:spPr>
        <p:txBody>
          <a:bodyPr vert="horz" wrap="square" lIns="0" tIns="13970" rIns="0" bIns="0" rtlCol="0">
            <a:spAutoFit/>
          </a:bodyPr>
          <a:lstStyle/>
          <a:p>
            <a:pPr marL="12700">
              <a:lnSpc>
                <a:spcPct val="100000"/>
              </a:lnSpc>
              <a:spcBef>
                <a:spcPts val="110"/>
              </a:spcBef>
            </a:pPr>
            <a:r>
              <a:rPr sz="2550" i="1" dirty="0">
                <a:latin typeface="Times New Roman"/>
                <a:cs typeface="Times New Roman"/>
              </a:rPr>
              <a:t>t</a:t>
            </a:r>
            <a:r>
              <a:rPr sz="2550" i="1" spc="85" dirty="0">
                <a:latin typeface="Times New Roman"/>
                <a:cs typeface="Times New Roman"/>
              </a:rPr>
              <a:t> </a:t>
            </a:r>
            <a:r>
              <a:rPr sz="2550" dirty="0">
                <a:latin typeface="Symbol"/>
                <a:cs typeface="Symbol"/>
              </a:rPr>
              <a:t></a:t>
            </a:r>
            <a:r>
              <a:rPr sz="2550" spc="-320" dirty="0">
                <a:latin typeface="Times New Roman"/>
                <a:cs typeface="Times New Roman"/>
              </a:rPr>
              <a:t> </a:t>
            </a:r>
            <a:r>
              <a:rPr sz="2550" spc="-10" dirty="0">
                <a:latin typeface="Times New Roman"/>
                <a:cs typeface="Times New Roman"/>
              </a:rPr>
              <a:t>1054</a:t>
            </a:r>
            <a:r>
              <a:rPr sz="2550" i="1" spc="-10" dirty="0">
                <a:latin typeface="Times New Roman"/>
                <a:cs typeface="Times New Roman"/>
              </a:rPr>
              <a:t>s</a:t>
            </a:r>
            <a:r>
              <a:rPr sz="3400" spc="-10" dirty="0">
                <a:latin typeface="Symbol"/>
                <a:cs typeface="Symbol"/>
              </a:rPr>
              <a:t></a:t>
            </a:r>
            <a:r>
              <a:rPr sz="2550" spc="-10" dirty="0">
                <a:latin typeface="Symbol"/>
                <a:cs typeface="Symbol"/>
              </a:rPr>
              <a:t></a:t>
            </a:r>
            <a:r>
              <a:rPr sz="2550" spc="-85" dirty="0">
                <a:latin typeface="Times New Roman"/>
                <a:cs typeface="Times New Roman"/>
              </a:rPr>
              <a:t> </a:t>
            </a:r>
            <a:r>
              <a:rPr sz="2550" spc="-10" dirty="0">
                <a:latin typeface="Times New Roman"/>
                <a:cs typeface="Times New Roman"/>
              </a:rPr>
              <a:t>0.5</a:t>
            </a:r>
            <a:r>
              <a:rPr sz="2550" i="1" spc="-10" dirty="0">
                <a:latin typeface="Times New Roman"/>
                <a:cs typeface="Times New Roman"/>
              </a:rPr>
              <a:t>h</a:t>
            </a:r>
            <a:r>
              <a:rPr sz="3400" spc="-10" dirty="0">
                <a:latin typeface="Symbol"/>
                <a:cs typeface="Symbol"/>
              </a:rPr>
              <a:t></a:t>
            </a:r>
            <a:endParaRPr sz="3400">
              <a:latin typeface="Symbol"/>
              <a:cs typeface="Symbol"/>
            </a:endParaRPr>
          </a:p>
        </p:txBody>
      </p:sp>
      <p:sp>
        <p:nvSpPr>
          <p:cNvPr id="45" name="object 45"/>
          <p:cNvSpPr txBox="1"/>
          <p:nvPr/>
        </p:nvSpPr>
        <p:spPr>
          <a:xfrm>
            <a:off x="4123068" y="6195657"/>
            <a:ext cx="121285" cy="255270"/>
          </a:xfrm>
          <a:prstGeom prst="rect">
            <a:avLst/>
          </a:prstGeom>
        </p:spPr>
        <p:txBody>
          <a:bodyPr vert="horz" wrap="square" lIns="0" tIns="13335" rIns="0" bIns="0" rtlCol="0">
            <a:spAutoFit/>
          </a:bodyPr>
          <a:lstStyle/>
          <a:p>
            <a:pPr marL="12700">
              <a:lnSpc>
                <a:spcPct val="100000"/>
              </a:lnSpc>
              <a:spcBef>
                <a:spcPts val="105"/>
              </a:spcBef>
            </a:pPr>
            <a:r>
              <a:rPr sz="1500" dirty="0">
                <a:latin typeface="Times New Roman"/>
                <a:cs typeface="Times New Roman"/>
              </a:rPr>
              <a:t>0</a:t>
            </a:r>
            <a:endParaRPr sz="1500">
              <a:latin typeface="Times New Roman"/>
              <a:cs typeface="Times New Roman"/>
            </a:endParaRPr>
          </a:p>
        </p:txBody>
      </p:sp>
      <p:sp>
        <p:nvSpPr>
          <p:cNvPr id="46" name="object 46"/>
          <p:cNvSpPr txBox="1"/>
          <p:nvPr/>
        </p:nvSpPr>
        <p:spPr>
          <a:xfrm>
            <a:off x="4123068" y="5117073"/>
            <a:ext cx="121285" cy="255270"/>
          </a:xfrm>
          <a:prstGeom prst="rect">
            <a:avLst/>
          </a:prstGeom>
        </p:spPr>
        <p:txBody>
          <a:bodyPr vert="horz" wrap="square" lIns="0" tIns="13335" rIns="0" bIns="0" rtlCol="0">
            <a:spAutoFit/>
          </a:bodyPr>
          <a:lstStyle/>
          <a:p>
            <a:pPr marL="12700">
              <a:lnSpc>
                <a:spcPct val="100000"/>
              </a:lnSpc>
              <a:spcBef>
                <a:spcPts val="105"/>
              </a:spcBef>
            </a:pPr>
            <a:r>
              <a:rPr sz="1500" dirty="0">
                <a:latin typeface="Times New Roman"/>
                <a:cs typeface="Times New Roman"/>
              </a:rPr>
              <a:t>0</a:t>
            </a:r>
            <a:endParaRPr sz="1500">
              <a:latin typeface="Times New Roman"/>
              <a:cs typeface="Times New Roman"/>
            </a:endParaRPr>
          </a:p>
        </p:txBody>
      </p:sp>
      <p:sp>
        <p:nvSpPr>
          <p:cNvPr id="47" name="object 47"/>
          <p:cNvSpPr txBox="1"/>
          <p:nvPr/>
        </p:nvSpPr>
        <p:spPr>
          <a:xfrm>
            <a:off x="3829979" y="4524741"/>
            <a:ext cx="1238250" cy="564515"/>
          </a:xfrm>
          <a:prstGeom prst="rect">
            <a:avLst/>
          </a:prstGeom>
        </p:spPr>
        <p:txBody>
          <a:bodyPr vert="horz" wrap="square" lIns="0" tIns="16510" rIns="0" bIns="0" rtlCol="0">
            <a:spAutoFit/>
          </a:bodyPr>
          <a:lstStyle/>
          <a:p>
            <a:pPr marL="38100">
              <a:lnSpc>
                <a:spcPct val="100000"/>
              </a:lnSpc>
              <a:spcBef>
                <a:spcPts val="130"/>
              </a:spcBef>
            </a:pPr>
            <a:r>
              <a:rPr sz="5250" spc="-284" baseline="26190" dirty="0">
                <a:latin typeface="Symbol"/>
                <a:cs typeface="Symbol"/>
              </a:rPr>
              <a:t></a:t>
            </a:r>
            <a:r>
              <a:rPr sz="3825" i="1" spc="-284" baseline="35947" dirty="0">
                <a:latin typeface="Times New Roman"/>
                <a:cs typeface="Times New Roman"/>
              </a:rPr>
              <a:t>I</a:t>
            </a:r>
            <a:r>
              <a:rPr sz="3825" i="1" spc="-450" baseline="35947" dirty="0">
                <a:latin typeface="Times New Roman"/>
                <a:cs typeface="Times New Roman"/>
              </a:rPr>
              <a:t> </a:t>
            </a:r>
            <a:r>
              <a:rPr sz="5250" spc="-494" baseline="26190" dirty="0">
                <a:latin typeface="Symbol"/>
                <a:cs typeface="Symbol"/>
              </a:rPr>
              <a:t></a:t>
            </a:r>
            <a:r>
              <a:rPr sz="5250" spc="330" baseline="26190" dirty="0">
                <a:latin typeface="Times New Roman"/>
                <a:cs typeface="Times New Roman"/>
              </a:rPr>
              <a:t> </a:t>
            </a:r>
            <a:r>
              <a:rPr sz="2550" dirty="0">
                <a:latin typeface="Symbol"/>
                <a:cs typeface="Symbol"/>
              </a:rPr>
              <a:t></a:t>
            </a:r>
            <a:r>
              <a:rPr sz="2550" spc="-75" dirty="0">
                <a:latin typeface="Times New Roman"/>
                <a:cs typeface="Times New Roman"/>
              </a:rPr>
              <a:t> </a:t>
            </a:r>
            <a:r>
              <a:rPr sz="2550" spc="-25" dirty="0">
                <a:latin typeface="Times New Roman"/>
                <a:cs typeface="Times New Roman"/>
              </a:rPr>
              <a:t>0.9</a:t>
            </a:r>
            <a:endParaRPr sz="2550" dirty="0">
              <a:latin typeface="Times New Roman"/>
              <a:cs typeface="Times New Roman"/>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02828" y="6414922"/>
            <a:ext cx="205740" cy="239395"/>
          </a:xfrm>
          <a:prstGeom prst="rect">
            <a:avLst/>
          </a:prstGeom>
        </p:spPr>
        <p:txBody>
          <a:bodyPr vert="horz" wrap="square" lIns="0" tIns="12700" rIns="0" bIns="0" rtlCol="0">
            <a:spAutoFit/>
          </a:bodyPr>
          <a:lstStyle/>
          <a:p>
            <a:pPr marL="12700">
              <a:lnSpc>
                <a:spcPct val="100000"/>
              </a:lnSpc>
              <a:spcBef>
                <a:spcPts val="100"/>
              </a:spcBef>
            </a:pPr>
            <a:r>
              <a:rPr sz="1400" spc="-25" dirty="0">
                <a:latin typeface="Times New Roman"/>
                <a:cs typeface="Times New Roman"/>
              </a:rPr>
              <a:t>73</a:t>
            </a:r>
            <a:endParaRPr sz="1400">
              <a:latin typeface="Times New Roman"/>
              <a:cs typeface="Times New Roman"/>
            </a:endParaRPr>
          </a:p>
        </p:txBody>
      </p:sp>
      <p:sp>
        <p:nvSpPr>
          <p:cNvPr id="3" name="object 3"/>
          <p:cNvSpPr txBox="1">
            <a:spLocks noGrp="1"/>
          </p:cNvSpPr>
          <p:nvPr>
            <p:ph type="title"/>
          </p:nvPr>
        </p:nvSpPr>
        <p:spPr>
          <a:xfrm>
            <a:off x="2371725" y="-18796"/>
            <a:ext cx="4541520" cy="57404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000000"/>
                </a:solidFill>
                <a:latin typeface="Calibri"/>
                <a:cs typeface="Calibri"/>
              </a:rPr>
              <a:t>Conversione</a:t>
            </a:r>
            <a:r>
              <a:rPr sz="3600" spc="-70" dirty="0">
                <a:solidFill>
                  <a:srgbClr val="000000"/>
                </a:solidFill>
                <a:latin typeface="Calibri"/>
                <a:cs typeface="Calibri"/>
              </a:rPr>
              <a:t> </a:t>
            </a:r>
            <a:r>
              <a:rPr sz="3600" dirty="0">
                <a:solidFill>
                  <a:srgbClr val="000000"/>
                </a:solidFill>
                <a:latin typeface="Calibri"/>
                <a:cs typeface="Calibri"/>
              </a:rPr>
              <a:t>a</a:t>
            </a:r>
            <a:r>
              <a:rPr sz="3600" spc="-40" dirty="0">
                <a:solidFill>
                  <a:srgbClr val="000000"/>
                </a:solidFill>
                <a:latin typeface="Calibri"/>
                <a:cs typeface="Calibri"/>
              </a:rPr>
              <a:t> </a:t>
            </a:r>
            <a:r>
              <a:rPr sz="3600" spc="-10" dirty="0">
                <a:solidFill>
                  <a:srgbClr val="000000"/>
                </a:solidFill>
                <a:latin typeface="Calibri"/>
                <a:cs typeface="Calibri"/>
              </a:rPr>
              <a:t>polimero:</a:t>
            </a:r>
            <a:endParaRPr sz="3600">
              <a:latin typeface="Calibri"/>
              <a:cs typeface="Calibri"/>
            </a:endParaRPr>
          </a:p>
        </p:txBody>
      </p:sp>
      <p:sp>
        <p:nvSpPr>
          <p:cNvPr id="4" name="object 4"/>
          <p:cNvSpPr txBox="1"/>
          <p:nvPr/>
        </p:nvSpPr>
        <p:spPr>
          <a:xfrm>
            <a:off x="2420492" y="670001"/>
            <a:ext cx="4544695" cy="406400"/>
          </a:xfrm>
          <a:prstGeom prst="rect">
            <a:avLst/>
          </a:prstGeom>
        </p:spPr>
        <p:txBody>
          <a:bodyPr vert="horz" wrap="square" lIns="0" tIns="12065" rIns="0" bIns="0" rtlCol="0">
            <a:spAutoFit/>
          </a:bodyPr>
          <a:lstStyle/>
          <a:p>
            <a:pPr marL="12700">
              <a:lnSpc>
                <a:spcPct val="100000"/>
              </a:lnSpc>
              <a:spcBef>
                <a:spcPts val="95"/>
              </a:spcBef>
            </a:pPr>
            <a:r>
              <a:rPr sz="2500" spc="-10" dirty="0">
                <a:solidFill>
                  <a:srgbClr val="FF3300"/>
                </a:solidFill>
                <a:latin typeface="Calibri"/>
                <a:cs typeface="Calibri"/>
              </a:rPr>
              <a:t>quanto</a:t>
            </a:r>
            <a:r>
              <a:rPr sz="2500" spc="-85" dirty="0">
                <a:solidFill>
                  <a:srgbClr val="FF3300"/>
                </a:solidFill>
                <a:latin typeface="Calibri"/>
                <a:cs typeface="Calibri"/>
              </a:rPr>
              <a:t> </a:t>
            </a:r>
            <a:r>
              <a:rPr sz="2500" dirty="0">
                <a:solidFill>
                  <a:srgbClr val="FF3300"/>
                </a:solidFill>
                <a:latin typeface="Calibri"/>
                <a:cs typeface="Calibri"/>
              </a:rPr>
              <a:t>dura</a:t>
            </a:r>
            <a:r>
              <a:rPr sz="2500" spc="-85" dirty="0">
                <a:solidFill>
                  <a:srgbClr val="FF3300"/>
                </a:solidFill>
                <a:latin typeface="Calibri"/>
                <a:cs typeface="Calibri"/>
              </a:rPr>
              <a:t> </a:t>
            </a:r>
            <a:r>
              <a:rPr sz="2500" dirty="0">
                <a:solidFill>
                  <a:srgbClr val="FF3300"/>
                </a:solidFill>
                <a:latin typeface="Calibri"/>
                <a:cs typeface="Calibri"/>
              </a:rPr>
              <a:t>una</a:t>
            </a:r>
            <a:r>
              <a:rPr sz="2500" spc="-75" dirty="0">
                <a:solidFill>
                  <a:srgbClr val="FF3300"/>
                </a:solidFill>
                <a:latin typeface="Calibri"/>
                <a:cs typeface="Calibri"/>
              </a:rPr>
              <a:t> </a:t>
            </a:r>
            <a:r>
              <a:rPr sz="2500" spc="-10" dirty="0">
                <a:solidFill>
                  <a:srgbClr val="FF3300"/>
                </a:solidFill>
                <a:latin typeface="Calibri"/>
                <a:cs typeface="Calibri"/>
              </a:rPr>
              <a:t>polimerizzazione?</a:t>
            </a:r>
            <a:endParaRPr sz="2500">
              <a:latin typeface="Calibri"/>
              <a:cs typeface="Calibri"/>
            </a:endParaRPr>
          </a:p>
        </p:txBody>
      </p:sp>
      <p:sp>
        <p:nvSpPr>
          <p:cNvPr id="5" name="object 5"/>
          <p:cNvSpPr txBox="1"/>
          <p:nvPr/>
        </p:nvSpPr>
        <p:spPr>
          <a:xfrm>
            <a:off x="1457089" y="1488006"/>
            <a:ext cx="608965" cy="857885"/>
          </a:xfrm>
          <a:prstGeom prst="rect">
            <a:avLst/>
          </a:prstGeom>
        </p:spPr>
        <p:txBody>
          <a:bodyPr vert="horz" wrap="square" lIns="0" tIns="26670" rIns="0" bIns="0" rtlCol="0">
            <a:spAutoFit/>
          </a:bodyPr>
          <a:lstStyle/>
          <a:p>
            <a:pPr marL="179705" marR="5080" indent="-167640">
              <a:lnSpc>
                <a:spcPct val="109200"/>
              </a:lnSpc>
              <a:spcBef>
                <a:spcPts val="210"/>
              </a:spcBef>
            </a:pPr>
            <a:r>
              <a:rPr sz="2050" i="1" u="sng" spc="-55" dirty="0">
                <a:uFill>
                  <a:solidFill>
                    <a:srgbClr val="000000"/>
                  </a:solidFill>
                </a:uFill>
                <a:latin typeface="Times New Roman"/>
                <a:cs typeface="Times New Roman"/>
              </a:rPr>
              <a:t>d</a:t>
            </a:r>
            <a:r>
              <a:rPr sz="2800" u="sng" spc="-55" dirty="0">
                <a:uFill>
                  <a:solidFill>
                    <a:srgbClr val="000000"/>
                  </a:solidFill>
                </a:uFill>
                <a:latin typeface="Symbol"/>
                <a:cs typeface="Symbol"/>
              </a:rPr>
              <a:t></a:t>
            </a:r>
            <a:r>
              <a:rPr sz="2050" i="1" u="sng" spc="-55" dirty="0">
                <a:uFill>
                  <a:solidFill>
                    <a:srgbClr val="000000"/>
                  </a:solidFill>
                </a:uFill>
                <a:latin typeface="Times New Roman"/>
                <a:cs typeface="Times New Roman"/>
              </a:rPr>
              <a:t>M</a:t>
            </a:r>
            <a:r>
              <a:rPr sz="2050" i="1" u="sng" spc="-140" dirty="0">
                <a:uFill>
                  <a:solidFill>
                    <a:srgbClr val="000000"/>
                  </a:solidFill>
                </a:uFill>
                <a:latin typeface="Times New Roman"/>
                <a:cs typeface="Times New Roman"/>
              </a:rPr>
              <a:t> </a:t>
            </a:r>
            <a:r>
              <a:rPr sz="2800" u="sng" spc="-305" dirty="0">
                <a:uFill>
                  <a:solidFill>
                    <a:srgbClr val="000000"/>
                  </a:solidFill>
                </a:uFill>
                <a:latin typeface="Symbol"/>
                <a:cs typeface="Symbol"/>
              </a:rPr>
              <a:t></a:t>
            </a:r>
            <a:r>
              <a:rPr sz="2800" spc="-305" dirty="0">
                <a:latin typeface="Times New Roman"/>
                <a:cs typeface="Times New Roman"/>
              </a:rPr>
              <a:t> </a:t>
            </a:r>
            <a:r>
              <a:rPr sz="2050" i="1" spc="-25" dirty="0">
                <a:latin typeface="Times New Roman"/>
                <a:cs typeface="Times New Roman"/>
              </a:rPr>
              <a:t>dt</a:t>
            </a:r>
            <a:endParaRPr sz="2050">
              <a:latin typeface="Times New Roman"/>
              <a:cs typeface="Times New Roman"/>
            </a:endParaRPr>
          </a:p>
        </p:txBody>
      </p:sp>
      <p:sp>
        <p:nvSpPr>
          <p:cNvPr id="6" name="object 6"/>
          <p:cNvSpPr/>
          <p:nvPr/>
        </p:nvSpPr>
        <p:spPr>
          <a:xfrm>
            <a:off x="5100932" y="1585737"/>
            <a:ext cx="167640" cy="234315"/>
          </a:xfrm>
          <a:custGeom>
            <a:avLst/>
            <a:gdLst/>
            <a:ahLst/>
            <a:cxnLst/>
            <a:rect l="l" t="t" r="r" b="b"/>
            <a:pathLst>
              <a:path w="167639" h="234314">
                <a:moveTo>
                  <a:pt x="167045" y="0"/>
                </a:moveTo>
                <a:lnTo>
                  <a:pt x="0" y="233925"/>
                </a:lnTo>
              </a:path>
            </a:pathLst>
          </a:custGeom>
          <a:ln w="5303">
            <a:solidFill>
              <a:srgbClr val="000000"/>
            </a:solidFill>
          </a:ln>
        </p:spPr>
        <p:txBody>
          <a:bodyPr wrap="square" lIns="0" tIns="0" rIns="0" bIns="0" rtlCol="0"/>
          <a:lstStyle/>
          <a:p>
            <a:endParaRPr/>
          </a:p>
        </p:txBody>
      </p:sp>
      <p:sp>
        <p:nvSpPr>
          <p:cNvPr id="7" name="object 7"/>
          <p:cNvSpPr txBox="1"/>
          <p:nvPr/>
        </p:nvSpPr>
        <p:spPr>
          <a:xfrm>
            <a:off x="4260535" y="1518146"/>
            <a:ext cx="1052195" cy="441959"/>
          </a:xfrm>
          <a:prstGeom prst="rect">
            <a:avLst/>
          </a:prstGeom>
        </p:spPr>
        <p:txBody>
          <a:bodyPr vert="horz" wrap="square" lIns="0" tIns="16510" rIns="0" bIns="0" rtlCol="0">
            <a:spAutoFit/>
          </a:bodyPr>
          <a:lstStyle/>
          <a:p>
            <a:pPr marL="38100">
              <a:lnSpc>
                <a:spcPts val="855"/>
              </a:lnSpc>
              <a:spcBef>
                <a:spcPts val="130"/>
              </a:spcBef>
            </a:pPr>
            <a:r>
              <a:rPr sz="2050" i="1" spc="114" dirty="0">
                <a:latin typeface="Times New Roman"/>
                <a:cs typeface="Times New Roman"/>
              </a:rPr>
              <a:t>k</a:t>
            </a:r>
            <a:r>
              <a:rPr sz="1800" i="1" spc="172" baseline="-23148" dirty="0">
                <a:latin typeface="Times New Roman"/>
                <a:cs typeface="Times New Roman"/>
              </a:rPr>
              <a:t>p</a:t>
            </a:r>
            <a:r>
              <a:rPr sz="1800" i="1" spc="-112" baseline="-23148" dirty="0">
                <a:latin typeface="Times New Roman"/>
                <a:cs typeface="Times New Roman"/>
              </a:rPr>
              <a:t> </a:t>
            </a:r>
            <a:r>
              <a:rPr sz="2700" spc="-225" dirty="0">
                <a:latin typeface="Symbol"/>
                <a:cs typeface="Symbol"/>
              </a:rPr>
              <a:t></a:t>
            </a:r>
            <a:r>
              <a:rPr sz="2700" spc="-330" dirty="0">
                <a:latin typeface="Times New Roman"/>
                <a:cs typeface="Times New Roman"/>
              </a:rPr>
              <a:t> </a:t>
            </a:r>
            <a:r>
              <a:rPr sz="2050" i="1" dirty="0">
                <a:latin typeface="Times New Roman"/>
                <a:cs typeface="Times New Roman"/>
              </a:rPr>
              <a:t>fk</a:t>
            </a:r>
            <a:r>
              <a:rPr sz="1800" i="1" baseline="-23148" dirty="0">
                <a:latin typeface="Times New Roman"/>
                <a:cs typeface="Times New Roman"/>
              </a:rPr>
              <a:t>d</a:t>
            </a:r>
            <a:r>
              <a:rPr sz="1800" i="1" spc="112" baseline="-23148" dirty="0">
                <a:latin typeface="Times New Roman"/>
                <a:cs typeface="Times New Roman"/>
              </a:rPr>
              <a:t> </a:t>
            </a:r>
            <a:r>
              <a:rPr sz="2700" dirty="0">
                <a:latin typeface="Symbol"/>
                <a:cs typeface="Symbol"/>
              </a:rPr>
              <a:t></a:t>
            </a:r>
            <a:r>
              <a:rPr sz="2700" dirty="0">
                <a:latin typeface="Times New Roman"/>
                <a:cs typeface="Times New Roman"/>
              </a:rPr>
              <a:t> </a:t>
            </a:r>
            <a:r>
              <a:rPr sz="1800" spc="-75" baseline="20833" dirty="0">
                <a:latin typeface="Times New Roman"/>
                <a:cs typeface="Times New Roman"/>
              </a:rPr>
              <a:t>2</a:t>
            </a:r>
            <a:endParaRPr sz="1800" baseline="20833">
              <a:latin typeface="Times New Roman"/>
              <a:cs typeface="Times New Roman"/>
            </a:endParaRPr>
          </a:p>
          <a:p>
            <a:pPr marR="114300" algn="r">
              <a:lnSpc>
                <a:spcPts val="710"/>
              </a:lnSpc>
            </a:pPr>
            <a:r>
              <a:rPr sz="1200" spc="5" dirty="0">
                <a:latin typeface="Times New Roman"/>
                <a:cs typeface="Times New Roman"/>
              </a:rPr>
              <a:t>1</a:t>
            </a:r>
            <a:endParaRPr sz="1200">
              <a:latin typeface="Times New Roman"/>
              <a:cs typeface="Times New Roman"/>
            </a:endParaRPr>
          </a:p>
        </p:txBody>
      </p:sp>
      <p:grpSp>
        <p:nvGrpSpPr>
          <p:cNvPr id="8" name="object 8"/>
          <p:cNvGrpSpPr/>
          <p:nvPr/>
        </p:nvGrpSpPr>
        <p:grpSpPr>
          <a:xfrm>
            <a:off x="4280971" y="2004333"/>
            <a:ext cx="1036319" cy="274955"/>
            <a:chOff x="4280971" y="2004333"/>
            <a:chExt cx="1036319" cy="274955"/>
          </a:xfrm>
        </p:grpSpPr>
        <p:sp>
          <p:nvSpPr>
            <p:cNvPr id="9" name="object 9"/>
            <p:cNvSpPr/>
            <p:nvPr/>
          </p:nvSpPr>
          <p:spPr>
            <a:xfrm>
              <a:off x="4796936" y="2042528"/>
              <a:ext cx="167640" cy="234315"/>
            </a:xfrm>
            <a:custGeom>
              <a:avLst/>
              <a:gdLst/>
              <a:ahLst/>
              <a:cxnLst/>
              <a:rect l="l" t="t" r="r" b="b"/>
              <a:pathLst>
                <a:path w="167639" h="234314">
                  <a:moveTo>
                    <a:pt x="167263" y="0"/>
                  </a:moveTo>
                  <a:lnTo>
                    <a:pt x="0" y="233925"/>
                  </a:lnTo>
                </a:path>
              </a:pathLst>
            </a:custGeom>
            <a:ln w="5303">
              <a:solidFill>
                <a:srgbClr val="000000"/>
              </a:solidFill>
            </a:ln>
          </p:spPr>
          <p:txBody>
            <a:bodyPr wrap="square" lIns="0" tIns="0" rIns="0" bIns="0" rtlCol="0"/>
            <a:lstStyle/>
            <a:p>
              <a:endParaRPr/>
            </a:p>
          </p:txBody>
        </p:sp>
        <p:sp>
          <p:nvSpPr>
            <p:cNvPr id="10" name="object 10"/>
            <p:cNvSpPr/>
            <p:nvPr/>
          </p:nvSpPr>
          <p:spPr>
            <a:xfrm>
              <a:off x="4280971" y="2009866"/>
              <a:ext cx="1036319" cy="0"/>
            </a:xfrm>
            <a:custGeom>
              <a:avLst/>
              <a:gdLst/>
              <a:ahLst/>
              <a:cxnLst/>
              <a:rect l="l" t="t" r="r" b="b"/>
              <a:pathLst>
                <a:path w="1036320">
                  <a:moveTo>
                    <a:pt x="0" y="0"/>
                  </a:moveTo>
                  <a:lnTo>
                    <a:pt x="1036291" y="0"/>
                  </a:lnTo>
                </a:path>
              </a:pathLst>
            </a:custGeom>
            <a:ln w="11067">
              <a:solidFill>
                <a:srgbClr val="000000"/>
              </a:solidFill>
            </a:ln>
          </p:spPr>
          <p:txBody>
            <a:bodyPr wrap="square" lIns="0" tIns="0" rIns="0" bIns="0" rtlCol="0"/>
            <a:lstStyle/>
            <a:p>
              <a:endParaRPr/>
            </a:p>
          </p:txBody>
        </p:sp>
      </p:grpSp>
      <p:sp>
        <p:nvSpPr>
          <p:cNvPr id="11" name="object 11"/>
          <p:cNvSpPr txBox="1"/>
          <p:nvPr/>
        </p:nvSpPr>
        <p:spPr>
          <a:xfrm>
            <a:off x="5552078" y="1703079"/>
            <a:ext cx="831215" cy="456565"/>
          </a:xfrm>
          <a:prstGeom prst="rect">
            <a:avLst/>
          </a:prstGeom>
        </p:spPr>
        <p:txBody>
          <a:bodyPr vert="horz" wrap="square" lIns="0" tIns="15875" rIns="0" bIns="0" rtlCol="0">
            <a:spAutoFit/>
          </a:bodyPr>
          <a:lstStyle/>
          <a:p>
            <a:pPr marL="12700">
              <a:lnSpc>
                <a:spcPct val="100000"/>
              </a:lnSpc>
              <a:spcBef>
                <a:spcPts val="125"/>
              </a:spcBef>
              <a:tabLst>
                <a:tab pos="527685" algn="l"/>
              </a:tabLst>
            </a:pPr>
            <a:r>
              <a:rPr sz="2800" spc="-254" dirty="0">
                <a:latin typeface="Symbol"/>
                <a:cs typeface="Symbol"/>
              </a:rPr>
              <a:t></a:t>
            </a:r>
            <a:r>
              <a:rPr sz="2800" spc="215" dirty="0">
                <a:latin typeface="Times New Roman"/>
                <a:cs typeface="Times New Roman"/>
              </a:rPr>
              <a:t> </a:t>
            </a:r>
            <a:r>
              <a:rPr sz="2800" spc="-305" dirty="0">
                <a:latin typeface="Symbol"/>
                <a:cs typeface="Symbol"/>
              </a:rPr>
              <a:t></a:t>
            </a:r>
            <a:r>
              <a:rPr sz="2800" dirty="0">
                <a:latin typeface="Times New Roman"/>
                <a:cs typeface="Times New Roman"/>
              </a:rPr>
              <a:t>	</a:t>
            </a:r>
            <a:r>
              <a:rPr sz="2800" spc="-254" dirty="0">
                <a:latin typeface="Symbol"/>
                <a:cs typeface="Symbol"/>
              </a:rPr>
              <a:t></a:t>
            </a:r>
            <a:r>
              <a:rPr sz="2800" spc="215" dirty="0">
                <a:latin typeface="Times New Roman"/>
                <a:cs typeface="Times New Roman"/>
              </a:rPr>
              <a:t> </a:t>
            </a:r>
            <a:r>
              <a:rPr sz="2800" spc="-305" dirty="0">
                <a:latin typeface="Symbol"/>
                <a:cs typeface="Symbol"/>
              </a:rPr>
              <a:t></a:t>
            </a:r>
            <a:endParaRPr sz="2800">
              <a:latin typeface="Symbol"/>
              <a:cs typeface="Symbol"/>
            </a:endParaRPr>
          </a:p>
        </p:txBody>
      </p:sp>
      <p:sp>
        <p:nvSpPr>
          <p:cNvPr id="12" name="object 12"/>
          <p:cNvSpPr/>
          <p:nvPr/>
        </p:nvSpPr>
        <p:spPr>
          <a:xfrm>
            <a:off x="1694297" y="2834427"/>
            <a:ext cx="420370" cy="0"/>
          </a:xfrm>
          <a:custGeom>
            <a:avLst/>
            <a:gdLst/>
            <a:ahLst/>
            <a:cxnLst/>
            <a:rect l="l" t="t" r="r" b="b"/>
            <a:pathLst>
              <a:path w="420369">
                <a:moveTo>
                  <a:pt x="0" y="0"/>
                </a:moveTo>
                <a:lnTo>
                  <a:pt x="419750" y="0"/>
                </a:lnTo>
              </a:path>
            </a:pathLst>
          </a:custGeom>
          <a:ln w="11067">
            <a:solidFill>
              <a:srgbClr val="000000"/>
            </a:solidFill>
          </a:ln>
        </p:spPr>
        <p:txBody>
          <a:bodyPr wrap="square" lIns="0" tIns="0" rIns="0" bIns="0" rtlCol="0"/>
          <a:lstStyle/>
          <a:p>
            <a:endParaRPr/>
          </a:p>
        </p:txBody>
      </p:sp>
      <p:sp>
        <p:nvSpPr>
          <p:cNvPr id="13" name="object 13"/>
          <p:cNvSpPr txBox="1"/>
          <p:nvPr/>
        </p:nvSpPr>
        <p:spPr>
          <a:xfrm>
            <a:off x="1688510" y="2733637"/>
            <a:ext cx="455295" cy="456565"/>
          </a:xfrm>
          <a:prstGeom prst="rect">
            <a:avLst/>
          </a:prstGeom>
        </p:spPr>
        <p:txBody>
          <a:bodyPr vert="horz" wrap="square" lIns="0" tIns="15875" rIns="0" bIns="0" rtlCol="0">
            <a:spAutoFit/>
          </a:bodyPr>
          <a:lstStyle/>
          <a:p>
            <a:pPr marL="12700">
              <a:lnSpc>
                <a:spcPct val="100000"/>
              </a:lnSpc>
              <a:spcBef>
                <a:spcPts val="125"/>
              </a:spcBef>
            </a:pPr>
            <a:r>
              <a:rPr sz="2800" spc="-165" dirty="0">
                <a:latin typeface="Symbol"/>
                <a:cs typeface="Symbol"/>
              </a:rPr>
              <a:t></a:t>
            </a:r>
            <a:r>
              <a:rPr sz="2050" i="1" spc="-165" dirty="0">
                <a:latin typeface="Times New Roman"/>
                <a:cs typeface="Times New Roman"/>
              </a:rPr>
              <a:t>M</a:t>
            </a:r>
            <a:r>
              <a:rPr sz="2050" i="1" spc="-145" dirty="0">
                <a:latin typeface="Times New Roman"/>
                <a:cs typeface="Times New Roman"/>
              </a:rPr>
              <a:t> </a:t>
            </a:r>
            <a:r>
              <a:rPr sz="2800" spc="-305" dirty="0">
                <a:latin typeface="Symbol"/>
                <a:cs typeface="Symbol"/>
              </a:rPr>
              <a:t></a:t>
            </a:r>
            <a:endParaRPr sz="2800">
              <a:latin typeface="Symbol"/>
              <a:cs typeface="Symbol"/>
            </a:endParaRPr>
          </a:p>
        </p:txBody>
      </p:sp>
      <p:sp>
        <p:nvSpPr>
          <p:cNvPr id="14" name="object 14"/>
          <p:cNvSpPr txBox="1"/>
          <p:nvPr/>
        </p:nvSpPr>
        <p:spPr>
          <a:xfrm>
            <a:off x="1688510" y="2362711"/>
            <a:ext cx="455295" cy="456565"/>
          </a:xfrm>
          <a:prstGeom prst="rect">
            <a:avLst/>
          </a:prstGeom>
        </p:spPr>
        <p:txBody>
          <a:bodyPr vert="horz" wrap="square" lIns="0" tIns="15875" rIns="0" bIns="0" rtlCol="0">
            <a:spAutoFit/>
          </a:bodyPr>
          <a:lstStyle/>
          <a:p>
            <a:pPr marL="12700">
              <a:lnSpc>
                <a:spcPct val="100000"/>
              </a:lnSpc>
              <a:spcBef>
                <a:spcPts val="125"/>
              </a:spcBef>
            </a:pPr>
            <a:r>
              <a:rPr sz="2800" spc="-165" dirty="0">
                <a:latin typeface="Symbol"/>
                <a:cs typeface="Symbol"/>
              </a:rPr>
              <a:t></a:t>
            </a:r>
            <a:r>
              <a:rPr sz="2050" i="1" spc="-165" dirty="0">
                <a:latin typeface="Times New Roman"/>
                <a:cs typeface="Times New Roman"/>
              </a:rPr>
              <a:t>M</a:t>
            </a:r>
            <a:r>
              <a:rPr sz="2050" i="1" spc="-145" dirty="0">
                <a:latin typeface="Times New Roman"/>
                <a:cs typeface="Times New Roman"/>
              </a:rPr>
              <a:t> </a:t>
            </a:r>
            <a:r>
              <a:rPr sz="2800" spc="-305" dirty="0">
                <a:latin typeface="Symbol"/>
                <a:cs typeface="Symbol"/>
              </a:rPr>
              <a:t></a:t>
            </a:r>
            <a:endParaRPr sz="2800">
              <a:latin typeface="Symbol"/>
              <a:cs typeface="Symbol"/>
            </a:endParaRPr>
          </a:p>
        </p:txBody>
      </p:sp>
      <p:sp>
        <p:nvSpPr>
          <p:cNvPr id="15" name="object 15"/>
          <p:cNvSpPr/>
          <p:nvPr/>
        </p:nvSpPr>
        <p:spPr>
          <a:xfrm>
            <a:off x="3686281" y="2834427"/>
            <a:ext cx="419734" cy="0"/>
          </a:xfrm>
          <a:custGeom>
            <a:avLst/>
            <a:gdLst/>
            <a:ahLst/>
            <a:cxnLst/>
            <a:rect l="l" t="t" r="r" b="b"/>
            <a:pathLst>
              <a:path w="419735">
                <a:moveTo>
                  <a:pt x="0" y="0"/>
                </a:moveTo>
                <a:lnTo>
                  <a:pt x="419139" y="0"/>
                </a:lnTo>
              </a:path>
            </a:pathLst>
          </a:custGeom>
          <a:ln w="11067">
            <a:solidFill>
              <a:srgbClr val="000000"/>
            </a:solidFill>
          </a:ln>
        </p:spPr>
        <p:txBody>
          <a:bodyPr wrap="square" lIns="0" tIns="0" rIns="0" bIns="0" rtlCol="0"/>
          <a:lstStyle/>
          <a:p>
            <a:endParaRPr/>
          </a:p>
        </p:txBody>
      </p:sp>
      <p:sp>
        <p:nvSpPr>
          <p:cNvPr id="16" name="object 16"/>
          <p:cNvSpPr txBox="1"/>
          <p:nvPr/>
        </p:nvSpPr>
        <p:spPr>
          <a:xfrm>
            <a:off x="4564313" y="2059271"/>
            <a:ext cx="241300" cy="340360"/>
          </a:xfrm>
          <a:prstGeom prst="rect">
            <a:avLst/>
          </a:prstGeom>
        </p:spPr>
        <p:txBody>
          <a:bodyPr vert="horz" wrap="square" lIns="0" tIns="14604" rIns="0" bIns="0" rtlCol="0">
            <a:spAutoFit/>
          </a:bodyPr>
          <a:lstStyle/>
          <a:p>
            <a:pPr marL="38100">
              <a:lnSpc>
                <a:spcPct val="100000"/>
              </a:lnSpc>
              <a:spcBef>
                <a:spcPts val="114"/>
              </a:spcBef>
            </a:pPr>
            <a:r>
              <a:rPr sz="2050" i="1" spc="-25" dirty="0">
                <a:latin typeface="Times New Roman"/>
                <a:cs typeface="Times New Roman"/>
              </a:rPr>
              <a:t>k</a:t>
            </a:r>
            <a:r>
              <a:rPr sz="1800" i="1" spc="-37" baseline="-23148" dirty="0">
                <a:latin typeface="Times New Roman"/>
                <a:cs typeface="Times New Roman"/>
              </a:rPr>
              <a:t>t</a:t>
            </a:r>
            <a:endParaRPr sz="1800" baseline="-23148">
              <a:latin typeface="Times New Roman"/>
              <a:cs typeface="Times New Roman"/>
            </a:endParaRPr>
          </a:p>
        </p:txBody>
      </p:sp>
      <p:sp>
        <p:nvSpPr>
          <p:cNvPr id="17" name="object 17"/>
          <p:cNvSpPr txBox="1"/>
          <p:nvPr/>
        </p:nvSpPr>
        <p:spPr>
          <a:xfrm>
            <a:off x="3757540" y="2830089"/>
            <a:ext cx="246379" cy="340360"/>
          </a:xfrm>
          <a:prstGeom prst="rect">
            <a:avLst/>
          </a:prstGeom>
        </p:spPr>
        <p:txBody>
          <a:bodyPr vert="horz" wrap="square" lIns="0" tIns="14604" rIns="0" bIns="0" rtlCol="0">
            <a:spAutoFit/>
          </a:bodyPr>
          <a:lstStyle/>
          <a:p>
            <a:pPr marL="12700">
              <a:lnSpc>
                <a:spcPct val="100000"/>
              </a:lnSpc>
              <a:spcBef>
                <a:spcPts val="114"/>
              </a:spcBef>
            </a:pPr>
            <a:r>
              <a:rPr sz="2050" i="1" spc="30" dirty="0">
                <a:latin typeface="Times New Roman"/>
                <a:cs typeface="Times New Roman"/>
              </a:rPr>
              <a:t>M</a:t>
            </a:r>
            <a:endParaRPr sz="2050">
              <a:latin typeface="Times New Roman"/>
              <a:cs typeface="Times New Roman"/>
            </a:endParaRPr>
          </a:p>
        </p:txBody>
      </p:sp>
      <p:sp>
        <p:nvSpPr>
          <p:cNvPr id="18" name="object 18"/>
          <p:cNvSpPr txBox="1"/>
          <p:nvPr/>
        </p:nvSpPr>
        <p:spPr>
          <a:xfrm>
            <a:off x="3680341" y="2362711"/>
            <a:ext cx="455295" cy="456565"/>
          </a:xfrm>
          <a:prstGeom prst="rect">
            <a:avLst/>
          </a:prstGeom>
        </p:spPr>
        <p:txBody>
          <a:bodyPr vert="horz" wrap="square" lIns="0" tIns="15875" rIns="0" bIns="0" rtlCol="0">
            <a:spAutoFit/>
          </a:bodyPr>
          <a:lstStyle/>
          <a:p>
            <a:pPr marL="12700">
              <a:lnSpc>
                <a:spcPct val="100000"/>
              </a:lnSpc>
              <a:spcBef>
                <a:spcPts val="125"/>
              </a:spcBef>
            </a:pPr>
            <a:r>
              <a:rPr sz="2800" spc="-165" dirty="0">
                <a:latin typeface="Symbol"/>
                <a:cs typeface="Symbol"/>
              </a:rPr>
              <a:t></a:t>
            </a:r>
            <a:r>
              <a:rPr sz="2050" i="1" spc="-165" dirty="0">
                <a:latin typeface="Times New Roman"/>
                <a:cs typeface="Times New Roman"/>
              </a:rPr>
              <a:t>M</a:t>
            </a:r>
            <a:r>
              <a:rPr sz="2050" i="1" spc="-150" dirty="0">
                <a:latin typeface="Times New Roman"/>
                <a:cs typeface="Times New Roman"/>
              </a:rPr>
              <a:t> </a:t>
            </a:r>
            <a:r>
              <a:rPr sz="2800" spc="-305" dirty="0">
                <a:latin typeface="Symbol"/>
                <a:cs typeface="Symbol"/>
              </a:rPr>
              <a:t></a:t>
            </a:r>
            <a:endParaRPr sz="2800">
              <a:latin typeface="Symbol"/>
              <a:cs typeface="Symbol"/>
            </a:endParaRPr>
          </a:p>
        </p:txBody>
      </p:sp>
      <p:sp>
        <p:nvSpPr>
          <p:cNvPr id="19" name="object 19"/>
          <p:cNvSpPr txBox="1"/>
          <p:nvPr/>
        </p:nvSpPr>
        <p:spPr>
          <a:xfrm>
            <a:off x="5608020" y="1800050"/>
            <a:ext cx="1311910" cy="340360"/>
          </a:xfrm>
          <a:prstGeom prst="rect">
            <a:avLst/>
          </a:prstGeom>
        </p:spPr>
        <p:txBody>
          <a:bodyPr vert="horz" wrap="square" lIns="0" tIns="14604" rIns="0" bIns="0" rtlCol="0">
            <a:spAutoFit/>
          </a:bodyPr>
          <a:lstStyle/>
          <a:p>
            <a:pPr marL="38100">
              <a:lnSpc>
                <a:spcPct val="100000"/>
              </a:lnSpc>
              <a:spcBef>
                <a:spcPts val="114"/>
              </a:spcBef>
              <a:tabLst>
                <a:tab pos="277495" algn="l"/>
                <a:tab pos="553085" algn="l"/>
              </a:tabLst>
            </a:pPr>
            <a:r>
              <a:rPr sz="2050" i="1" spc="-50" dirty="0">
                <a:latin typeface="Times New Roman"/>
                <a:cs typeface="Times New Roman"/>
              </a:rPr>
              <a:t>I</a:t>
            </a:r>
            <a:r>
              <a:rPr sz="2050" i="1" dirty="0">
                <a:latin typeface="Times New Roman"/>
                <a:cs typeface="Times New Roman"/>
              </a:rPr>
              <a:t>	</a:t>
            </a:r>
            <a:r>
              <a:rPr sz="2050" spc="-50" dirty="0">
                <a:latin typeface="Symbol"/>
                <a:cs typeface="Symbol"/>
              </a:rPr>
              <a:t></a:t>
            </a:r>
            <a:r>
              <a:rPr sz="2050" dirty="0">
                <a:latin typeface="Times New Roman"/>
                <a:cs typeface="Times New Roman"/>
              </a:rPr>
              <a:t>	</a:t>
            </a:r>
            <a:r>
              <a:rPr sz="2050" i="1" dirty="0">
                <a:latin typeface="Times New Roman"/>
                <a:cs typeface="Times New Roman"/>
              </a:rPr>
              <a:t>I</a:t>
            </a:r>
            <a:r>
              <a:rPr sz="2050" i="1" spc="295" dirty="0">
                <a:latin typeface="Times New Roman"/>
                <a:cs typeface="Times New Roman"/>
              </a:rPr>
              <a:t> </a:t>
            </a:r>
            <a:r>
              <a:rPr sz="1800" baseline="-23148" dirty="0">
                <a:latin typeface="Times New Roman"/>
                <a:cs typeface="Times New Roman"/>
              </a:rPr>
              <a:t>0</a:t>
            </a:r>
            <a:r>
              <a:rPr sz="1800" spc="-112" baseline="-23148" dirty="0">
                <a:latin typeface="Times New Roman"/>
                <a:cs typeface="Times New Roman"/>
              </a:rPr>
              <a:t> </a:t>
            </a:r>
            <a:r>
              <a:rPr sz="2050" i="1" spc="-20" dirty="0">
                <a:latin typeface="Times New Roman"/>
                <a:cs typeface="Times New Roman"/>
              </a:rPr>
              <a:t>cost</a:t>
            </a:r>
            <a:endParaRPr sz="2050">
              <a:latin typeface="Times New Roman"/>
              <a:cs typeface="Times New Roman"/>
            </a:endParaRPr>
          </a:p>
        </p:txBody>
      </p:sp>
      <p:sp>
        <p:nvSpPr>
          <p:cNvPr id="20" name="object 20"/>
          <p:cNvSpPr txBox="1"/>
          <p:nvPr/>
        </p:nvSpPr>
        <p:spPr>
          <a:xfrm>
            <a:off x="5012561" y="2694182"/>
            <a:ext cx="81280" cy="157480"/>
          </a:xfrm>
          <a:prstGeom prst="rect">
            <a:avLst/>
          </a:prstGeom>
        </p:spPr>
        <p:txBody>
          <a:bodyPr vert="horz" wrap="square" lIns="0" tIns="13970" rIns="0" bIns="0" rtlCol="0">
            <a:spAutoFit/>
          </a:bodyPr>
          <a:lstStyle/>
          <a:p>
            <a:pPr marL="12700">
              <a:lnSpc>
                <a:spcPct val="100000"/>
              </a:lnSpc>
              <a:spcBef>
                <a:spcPts val="110"/>
              </a:spcBef>
            </a:pPr>
            <a:r>
              <a:rPr sz="850" spc="10" dirty="0">
                <a:latin typeface="Times New Roman"/>
                <a:cs typeface="Times New Roman"/>
              </a:rPr>
              <a:t>0</a:t>
            </a:r>
            <a:endParaRPr sz="850">
              <a:latin typeface="Times New Roman"/>
              <a:cs typeface="Times New Roman"/>
            </a:endParaRPr>
          </a:p>
        </p:txBody>
      </p:sp>
      <p:sp>
        <p:nvSpPr>
          <p:cNvPr id="21" name="object 21"/>
          <p:cNvSpPr txBox="1"/>
          <p:nvPr/>
        </p:nvSpPr>
        <p:spPr>
          <a:xfrm>
            <a:off x="2985576" y="2879115"/>
            <a:ext cx="81280" cy="157480"/>
          </a:xfrm>
          <a:prstGeom prst="rect">
            <a:avLst/>
          </a:prstGeom>
        </p:spPr>
        <p:txBody>
          <a:bodyPr vert="horz" wrap="square" lIns="0" tIns="13970" rIns="0" bIns="0" rtlCol="0">
            <a:spAutoFit/>
          </a:bodyPr>
          <a:lstStyle/>
          <a:p>
            <a:pPr marL="12700">
              <a:lnSpc>
                <a:spcPct val="100000"/>
              </a:lnSpc>
              <a:spcBef>
                <a:spcPts val="110"/>
              </a:spcBef>
            </a:pPr>
            <a:r>
              <a:rPr sz="850" spc="10" dirty="0">
                <a:latin typeface="Times New Roman"/>
                <a:cs typeface="Times New Roman"/>
              </a:rPr>
              <a:t>0</a:t>
            </a:r>
            <a:endParaRPr sz="850">
              <a:latin typeface="Times New Roman"/>
              <a:cs typeface="Times New Roman"/>
            </a:endParaRPr>
          </a:p>
        </p:txBody>
      </p:sp>
      <p:sp>
        <p:nvSpPr>
          <p:cNvPr id="22" name="object 22"/>
          <p:cNvSpPr txBox="1"/>
          <p:nvPr/>
        </p:nvSpPr>
        <p:spPr>
          <a:xfrm>
            <a:off x="4113002" y="3001871"/>
            <a:ext cx="102870" cy="209550"/>
          </a:xfrm>
          <a:prstGeom prst="rect">
            <a:avLst/>
          </a:prstGeom>
        </p:spPr>
        <p:txBody>
          <a:bodyPr vert="horz" wrap="square" lIns="0" tIns="13335" rIns="0" bIns="0" rtlCol="0">
            <a:spAutoFit/>
          </a:bodyPr>
          <a:lstStyle/>
          <a:p>
            <a:pPr marL="12700">
              <a:lnSpc>
                <a:spcPct val="100000"/>
              </a:lnSpc>
              <a:spcBef>
                <a:spcPts val="105"/>
              </a:spcBef>
            </a:pPr>
            <a:r>
              <a:rPr sz="1200" spc="5" dirty="0">
                <a:latin typeface="Times New Roman"/>
                <a:cs typeface="Times New Roman"/>
              </a:rPr>
              <a:t>0</a:t>
            </a:r>
            <a:endParaRPr sz="1200">
              <a:latin typeface="Times New Roman"/>
              <a:cs typeface="Times New Roman"/>
            </a:endParaRPr>
          </a:p>
        </p:txBody>
      </p:sp>
      <p:sp>
        <p:nvSpPr>
          <p:cNvPr id="23" name="object 23"/>
          <p:cNvSpPr txBox="1"/>
          <p:nvPr/>
        </p:nvSpPr>
        <p:spPr>
          <a:xfrm>
            <a:off x="4581759" y="2526088"/>
            <a:ext cx="676910" cy="276225"/>
          </a:xfrm>
          <a:prstGeom prst="rect">
            <a:avLst/>
          </a:prstGeom>
        </p:spPr>
        <p:txBody>
          <a:bodyPr vert="horz" wrap="square" lIns="0" tIns="11430" rIns="0" bIns="0" rtlCol="0">
            <a:spAutoFit/>
          </a:bodyPr>
          <a:lstStyle/>
          <a:p>
            <a:pPr marL="38100">
              <a:lnSpc>
                <a:spcPct val="100000"/>
              </a:lnSpc>
              <a:spcBef>
                <a:spcPts val="90"/>
              </a:spcBef>
            </a:pPr>
            <a:r>
              <a:rPr sz="1200" spc="50" dirty="0">
                <a:latin typeface="Symbol"/>
                <a:cs typeface="Symbol"/>
              </a:rPr>
              <a:t></a:t>
            </a:r>
            <a:r>
              <a:rPr sz="1200" i="1" spc="50" dirty="0">
                <a:latin typeface="Times New Roman"/>
                <a:cs typeface="Times New Roman"/>
              </a:rPr>
              <a:t>K</a:t>
            </a:r>
            <a:r>
              <a:rPr sz="1200" i="1" spc="-130" dirty="0">
                <a:latin typeface="Times New Roman"/>
                <a:cs typeface="Times New Roman"/>
              </a:rPr>
              <a:t> </a:t>
            </a:r>
            <a:r>
              <a:rPr sz="1650" spc="-60" dirty="0">
                <a:latin typeface="Symbol"/>
                <a:cs typeface="Symbol"/>
              </a:rPr>
              <a:t></a:t>
            </a:r>
            <a:r>
              <a:rPr sz="1200" i="1" spc="-60" dirty="0">
                <a:latin typeface="Times New Roman"/>
                <a:cs typeface="Times New Roman"/>
              </a:rPr>
              <a:t>I</a:t>
            </a:r>
            <a:r>
              <a:rPr sz="1200" i="1" spc="-70" dirty="0">
                <a:latin typeface="Times New Roman"/>
                <a:cs typeface="Times New Roman"/>
              </a:rPr>
              <a:t> </a:t>
            </a:r>
            <a:r>
              <a:rPr sz="1650" spc="-60" dirty="0">
                <a:latin typeface="Symbol"/>
                <a:cs typeface="Symbol"/>
              </a:rPr>
              <a:t></a:t>
            </a:r>
            <a:r>
              <a:rPr sz="1275" spc="-89" baseline="39215" dirty="0">
                <a:latin typeface="Times New Roman"/>
                <a:cs typeface="Times New Roman"/>
              </a:rPr>
              <a:t>0.5</a:t>
            </a:r>
            <a:r>
              <a:rPr sz="1275" spc="-37" baseline="39215" dirty="0">
                <a:latin typeface="Times New Roman"/>
                <a:cs typeface="Times New Roman"/>
              </a:rPr>
              <a:t> </a:t>
            </a:r>
            <a:r>
              <a:rPr sz="1200" i="1" spc="-50" dirty="0">
                <a:latin typeface="Times New Roman"/>
                <a:cs typeface="Times New Roman"/>
              </a:rPr>
              <a:t>t</a:t>
            </a:r>
            <a:endParaRPr sz="1200">
              <a:latin typeface="Times New Roman"/>
              <a:cs typeface="Times New Roman"/>
            </a:endParaRPr>
          </a:p>
        </p:txBody>
      </p:sp>
      <p:sp>
        <p:nvSpPr>
          <p:cNvPr id="24" name="object 24"/>
          <p:cNvSpPr txBox="1"/>
          <p:nvPr/>
        </p:nvSpPr>
        <p:spPr>
          <a:xfrm>
            <a:off x="3654941" y="2528678"/>
            <a:ext cx="991235" cy="456565"/>
          </a:xfrm>
          <a:prstGeom prst="rect">
            <a:avLst/>
          </a:prstGeom>
        </p:spPr>
        <p:txBody>
          <a:bodyPr vert="horz" wrap="square" lIns="0" tIns="15875" rIns="0" bIns="0" rtlCol="0">
            <a:spAutoFit/>
          </a:bodyPr>
          <a:lstStyle/>
          <a:p>
            <a:pPr marL="38100">
              <a:lnSpc>
                <a:spcPct val="100000"/>
              </a:lnSpc>
              <a:spcBef>
                <a:spcPts val="125"/>
              </a:spcBef>
              <a:tabLst>
                <a:tab pos="380365" algn="l"/>
                <a:tab pos="633730" algn="l"/>
              </a:tabLst>
            </a:pPr>
            <a:r>
              <a:rPr sz="4200" spc="-457" baseline="-31746" dirty="0">
                <a:latin typeface="Symbol"/>
                <a:cs typeface="Symbol"/>
              </a:rPr>
              <a:t></a:t>
            </a:r>
            <a:r>
              <a:rPr sz="4200" baseline="-31746" dirty="0">
                <a:latin typeface="Times New Roman"/>
                <a:cs typeface="Times New Roman"/>
              </a:rPr>
              <a:t>	</a:t>
            </a:r>
            <a:r>
              <a:rPr sz="4200" spc="-457" baseline="-31746" dirty="0">
                <a:latin typeface="Symbol"/>
                <a:cs typeface="Symbol"/>
              </a:rPr>
              <a:t></a:t>
            </a:r>
            <a:r>
              <a:rPr sz="4200" baseline="-31746" dirty="0">
                <a:latin typeface="Times New Roman"/>
                <a:cs typeface="Times New Roman"/>
              </a:rPr>
              <a:t>	</a:t>
            </a:r>
            <a:r>
              <a:rPr sz="2050" dirty="0">
                <a:latin typeface="Symbol"/>
                <a:cs typeface="Symbol"/>
              </a:rPr>
              <a:t></a:t>
            </a:r>
            <a:r>
              <a:rPr sz="2050" spc="-65" dirty="0">
                <a:latin typeface="Times New Roman"/>
                <a:cs typeface="Times New Roman"/>
              </a:rPr>
              <a:t> </a:t>
            </a:r>
            <a:r>
              <a:rPr sz="2050" i="1" spc="-50" dirty="0">
                <a:latin typeface="Times New Roman"/>
                <a:cs typeface="Times New Roman"/>
              </a:rPr>
              <a:t>e</a:t>
            </a:r>
            <a:endParaRPr sz="2050">
              <a:latin typeface="Times New Roman"/>
              <a:cs typeface="Times New Roman"/>
            </a:endParaRPr>
          </a:p>
        </p:txBody>
      </p:sp>
      <p:sp>
        <p:nvSpPr>
          <p:cNvPr id="25" name="object 25"/>
          <p:cNvSpPr txBox="1"/>
          <p:nvPr/>
        </p:nvSpPr>
        <p:spPr>
          <a:xfrm>
            <a:off x="2967498" y="2597235"/>
            <a:ext cx="217804" cy="209550"/>
          </a:xfrm>
          <a:prstGeom prst="rect">
            <a:avLst/>
          </a:prstGeom>
        </p:spPr>
        <p:txBody>
          <a:bodyPr vert="horz" wrap="square" lIns="0" tIns="13335" rIns="0" bIns="0" rtlCol="0">
            <a:spAutoFit/>
          </a:bodyPr>
          <a:lstStyle/>
          <a:p>
            <a:pPr marL="12700">
              <a:lnSpc>
                <a:spcPct val="100000"/>
              </a:lnSpc>
              <a:spcBef>
                <a:spcPts val="105"/>
              </a:spcBef>
            </a:pPr>
            <a:r>
              <a:rPr sz="1200" spc="-25" dirty="0">
                <a:latin typeface="Times New Roman"/>
                <a:cs typeface="Times New Roman"/>
              </a:rPr>
              <a:t>0.5</a:t>
            </a:r>
            <a:endParaRPr sz="1200">
              <a:latin typeface="Times New Roman"/>
              <a:cs typeface="Times New Roman"/>
            </a:endParaRPr>
          </a:p>
        </p:txBody>
      </p:sp>
      <p:sp>
        <p:nvSpPr>
          <p:cNvPr id="26" name="object 26"/>
          <p:cNvSpPr txBox="1"/>
          <p:nvPr/>
        </p:nvSpPr>
        <p:spPr>
          <a:xfrm>
            <a:off x="2284378" y="2528678"/>
            <a:ext cx="997585" cy="456565"/>
          </a:xfrm>
          <a:prstGeom prst="rect">
            <a:avLst/>
          </a:prstGeom>
        </p:spPr>
        <p:txBody>
          <a:bodyPr vert="horz" wrap="square" lIns="0" tIns="15875" rIns="0" bIns="0" rtlCol="0">
            <a:spAutoFit/>
          </a:bodyPr>
          <a:lstStyle/>
          <a:p>
            <a:pPr marL="12700">
              <a:lnSpc>
                <a:spcPct val="100000"/>
              </a:lnSpc>
              <a:spcBef>
                <a:spcPts val="125"/>
              </a:spcBef>
              <a:tabLst>
                <a:tab pos="910590" algn="l"/>
              </a:tabLst>
            </a:pPr>
            <a:r>
              <a:rPr sz="2050" dirty="0">
                <a:latin typeface="Symbol"/>
                <a:cs typeface="Symbol"/>
              </a:rPr>
              <a:t></a:t>
            </a:r>
            <a:r>
              <a:rPr sz="2050" spc="40" dirty="0">
                <a:latin typeface="Times New Roman"/>
                <a:cs typeface="Times New Roman"/>
              </a:rPr>
              <a:t> </a:t>
            </a:r>
            <a:r>
              <a:rPr sz="2050" i="1" spc="-45" dirty="0">
                <a:latin typeface="Times New Roman"/>
                <a:cs typeface="Times New Roman"/>
              </a:rPr>
              <a:t>K</a:t>
            </a:r>
            <a:r>
              <a:rPr sz="2800" spc="-45" dirty="0">
                <a:latin typeface="Symbol"/>
                <a:cs typeface="Symbol"/>
              </a:rPr>
              <a:t></a:t>
            </a:r>
            <a:r>
              <a:rPr sz="2050" i="1" spc="-45" dirty="0">
                <a:latin typeface="Times New Roman"/>
                <a:cs typeface="Times New Roman"/>
              </a:rPr>
              <a:t>I</a:t>
            </a:r>
            <a:r>
              <a:rPr sz="2050" i="1" spc="-235" dirty="0">
                <a:latin typeface="Times New Roman"/>
                <a:cs typeface="Times New Roman"/>
              </a:rPr>
              <a:t> </a:t>
            </a:r>
            <a:r>
              <a:rPr sz="2800" spc="-305" dirty="0">
                <a:latin typeface="Symbol"/>
                <a:cs typeface="Symbol"/>
              </a:rPr>
              <a:t></a:t>
            </a:r>
            <a:r>
              <a:rPr sz="2800" dirty="0">
                <a:latin typeface="Times New Roman"/>
                <a:cs typeface="Times New Roman"/>
              </a:rPr>
              <a:t>	</a:t>
            </a:r>
            <a:r>
              <a:rPr sz="2050" i="1" spc="-50" dirty="0">
                <a:latin typeface="Times New Roman"/>
                <a:cs typeface="Times New Roman"/>
              </a:rPr>
              <a:t>t</a:t>
            </a:r>
            <a:endParaRPr sz="2050">
              <a:latin typeface="Times New Roman"/>
              <a:cs typeface="Times New Roman"/>
            </a:endParaRPr>
          </a:p>
        </p:txBody>
      </p:sp>
      <p:sp>
        <p:nvSpPr>
          <p:cNvPr id="27" name="object 27"/>
          <p:cNvSpPr txBox="1"/>
          <p:nvPr/>
        </p:nvSpPr>
        <p:spPr>
          <a:xfrm>
            <a:off x="2121040" y="3001871"/>
            <a:ext cx="102870" cy="209550"/>
          </a:xfrm>
          <a:prstGeom prst="rect">
            <a:avLst/>
          </a:prstGeom>
        </p:spPr>
        <p:txBody>
          <a:bodyPr vert="horz" wrap="square" lIns="0" tIns="13335" rIns="0" bIns="0" rtlCol="0">
            <a:spAutoFit/>
          </a:bodyPr>
          <a:lstStyle/>
          <a:p>
            <a:pPr marL="12700">
              <a:lnSpc>
                <a:spcPct val="100000"/>
              </a:lnSpc>
              <a:spcBef>
                <a:spcPts val="105"/>
              </a:spcBef>
            </a:pPr>
            <a:r>
              <a:rPr sz="1200" spc="5" dirty="0">
                <a:latin typeface="Times New Roman"/>
                <a:cs typeface="Times New Roman"/>
              </a:rPr>
              <a:t>0</a:t>
            </a:r>
            <a:endParaRPr sz="1200">
              <a:latin typeface="Times New Roman"/>
              <a:cs typeface="Times New Roman"/>
            </a:endParaRPr>
          </a:p>
        </p:txBody>
      </p:sp>
      <p:sp>
        <p:nvSpPr>
          <p:cNvPr id="28" name="object 28"/>
          <p:cNvSpPr txBox="1"/>
          <p:nvPr/>
        </p:nvSpPr>
        <p:spPr>
          <a:xfrm>
            <a:off x="4880189" y="2110396"/>
            <a:ext cx="102870" cy="209550"/>
          </a:xfrm>
          <a:prstGeom prst="rect">
            <a:avLst/>
          </a:prstGeom>
        </p:spPr>
        <p:txBody>
          <a:bodyPr vert="horz" wrap="square" lIns="0" tIns="13335" rIns="0" bIns="0" rtlCol="0">
            <a:spAutoFit/>
          </a:bodyPr>
          <a:lstStyle/>
          <a:p>
            <a:pPr marL="12700">
              <a:lnSpc>
                <a:spcPct val="100000"/>
              </a:lnSpc>
              <a:spcBef>
                <a:spcPts val="105"/>
              </a:spcBef>
            </a:pPr>
            <a:r>
              <a:rPr sz="1200" spc="5" dirty="0">
                <a:latin typeface="Times New Roman"/>
                <a:cs typeface="Times New Roman"/>
              </a:rPr>
              <a:t>2</a:t>
            </a:r>
            <a:endParaRPr sz="1200">
              <a:latin typeface="Times New Roman"/>
              <a:cs typeface="Times New Roman"/>
            </a:endParaRPr>
          </a:p>
        </p:txBody>
      </p:sp>
      <p:sp>
        <p:nvSpPr>
          <p:cNvPr id="29" name="object 29"/>
          <p:cNvSpPr txBox="1"/>
          <p:nvPr/>
        </p:nvSpPr>
        <p:spPr>
          <a:xfrm>
            <a:off x="4796012" y="1993444"/>
            <a:ext cx="102870" cy="209550"/>
          </a:xfrm>
          <a:prstGeom prst="rect">
            <a:avLst/>
          </a:prstGeom>
        </p:spPr>
        <p:txBody>
          <a:bodyPr vert="horz" wrap="square" lIns="0" tIns="13335" rIns="0" bIns="0" rtlCol="0">
            <a:spAutoFit/>
          </a:bodyPr>
          <a:lstStyle/>
          <a:p>
            <a:pPr marL="12700">
              <a:lnSpc>
                <a:spcPct val="100000"/>
              </a:lnSpc>
              <a:spcBef>
                <a:spcPts val="105"/>
              </a:spcBef>
            </a:pPr>
            <a:r>
              <a:rPr sz="1200" spc="5" dirty="0">
                <a:latin typeface="Times New Roman"/>
                <a:cs typeface="Times New Roman"/>
              </a:rPr>
              <a:t>1</a:t>
            </a:r>
            <a:endParaRPr sz="1200">
              <a:latin typeface="Times New Roman"/>
              <a:cs typeface="Times New Roman"/>
            </a:endParaRPr>
          </a:p>
        </p:txBody>
      </p:sp>
      <p:sp>
        <p:nvSpPr>
          <p:cNvPr id="30" name="object 30"/>
          <p:cNvSpPr txBox="1"/>
          <p:nvPr/>
        </p:nvSpPr>
        <p:spPr>
          <a:xfrm>
            <a:off x="2775963" y="1772674"/>
            <a:ext cx="217804" cy="209550"/>
          </a:xfrm>
          <a:prstGeom prst="rect">
            <a:avLst/>
          </a:prstGeom>
        </p:spPr>
        <p:txBody>
          <a:bodyPr vert="horz" wrap="square" lIns="0" tIns="13335" rIns="0" bIns="0" rtlCol="0">
            <a:spAutoFit/>
          </a:bodyPr>
          <a:lstStyle/>
          <a:p>
            <a:pPr marL="12700">
              <a:lnSpc>
                <a:spcPct val="100000"/>
              </a:lnSpc>
              <a:spcBef>
                <a:spcPts val="105"/>
              </a:spcBef>
            </a:pPr>
            <a:r>
              <a:rPr sz="1200" spc="-25" dirty="0">
                <a:latin typeface="Times New Roman"/>
                <a:cs typeface="Times New Roman"/>
              </a:rPr>
              <a:t>0.5</a:t>
            </a:r>
            <a:endParaRPr sz="1200">
              <a:latin typeface="Times New Roman"/>
              <a:cs typeface="Times New Roman"/>
            </a:endParaRPr>
          </a:p>
        </p:txBody>
      </p:sp>
      <p:sp>
        <p:nvSpPr>
          <p:cNvPr id="31" name="object 31"/>
          <p:cNvSpPr txBox="1"/>
          <p:nvPr/>
        </p:nvSpPr>
        <p:spPr>
          <a:xfrm>
            <a:off x="2092843" y="1703598"/>
            <a:ext cx="2136775" cy="456565"/>
          </a:xfrm>
          <a:prstGeom prst="rect">
            <a:avLst/>
          </a:prstGeom>
        </p:spPr>
        <p:txBody>
          <a:bodyPr vert="horz" wrap="square" lIns="0" tIns="15875" rIns="0" bIns="0" rtlCol="0">
            <a:spAutoFit/>
          </a:bodyPr>
          <a:lstStyle/>
          <a:p>
            <a:pPr marL="12700">
              <a:lnSpc>
                <a:spcPct val="100000"/>
              </a:lnSpc>
              <a:spcBef>
                <a:spcPts val="125"/>
              </a:spcBef>
              <a:tabLst>
                <a:tab pos="907415" algn="l"/>
                <a:tab pos="1715135" algn="l"/>
              </a:tabLst>
            </a:pPr>
            <a:r>
              <a:rPr sz="2050" dirty="0">
                <a:latin typeface="Symbol"/>
                <a:cs typeface="Symbol"/>
              </a:rPr>
              <a:t></a:t>
            </a:r>
            <a:r>
              <a:rPr sz="2050" spc="30" dirty="0">
                <a:latin typeface="Times New Roman"/>
                <a:cs typeface="Times New Roman"/>
              </a:rPr>
              <a:t> </a:t>
            </a:r>
            <a:r>
              <a:rPr sz="2050" i="1" spc="-40" dirty="0">
                <a:latin typeface="Times New Roman"/>
                <a:cs typeface="Times New Roman"/>
              </a:rPr>
              <a:t>K</a:t>
            </a:r>
            <a:r>
              <a:rPr sz="2800" spc="-40" dirty="0">
                <a:latin typeface="Symbol"/>
                <a:cs typeface="Symbol"/>
              </a:rPr>
              <a:t></a:t>
            </a:r>
            <a:r>
              <a:rPr sz="2050" i="1" spc="-40" dirty="0">
                <a:latin typeface="Times New Roman"/>
                <a:cs typeface="Times New Roman"/>
              </a:rPr>
              <a:t>I</a:t>
            </a:r>
            <a:r>
              <a:rPr sz="2050" i="1" spc="-240" dirty="0">
                <a:latin typeface="Times New Roman"/>
                <a:cs typeface="Times New Roman"/>
              </a:rPr>
              <a:t> </a:t>
            </a:r>
            <a:r>
              <a:rPr sz="2800" spc="-305" dirty="0">
                <a:latin typeface="Symbol"/>
                <a:cs typeface="Symbol"/>
              </a:rPr>
              <a:t></a:t>
            </a:r>
            <a:r>
              <a:rPr sz="2800" dirty="0">
                <a:latin typeface="Times New Roman"/>
                <a:cs typeface="Times New Roman"/>
              </a:rPr>
              <a:t>	</a:t>
            </a:r>
            <a:r>
              <a:rPr sz="2800" spc="-165" dirty="0">
                <a:latin typeface="Symbol"/>
                <a:cs typeface="Symbol"/>
              </a:rPr>
              <a:t></a:t>
            </a:r>
            <a:r>
              <a:rPr sz="2050" i="1" spc="-165" dirty="0">
                <a:latin typeface="Times New Roman"/>
                <a:cs typeface="Times New Roman"/>
              </a:rPr>
              <a:t>M</a:t>
            </a:r>
            <a:r>
              <a:rPr sz="2050" i="1" spc="-145" dirty="0">
                <a:latin typeface="Times New Roman"/>
                <a:cs typeface="Times New Roman"/>
              </a:rPr>
              <a:t> </a:t>
            </a:r>
            <a:r>
              <a:rPr sz="2800" spc="-305" dirty="0">
                <a:latin typeface="Symbol"/>
                <a:cs typeface="Symbol"/>
              </a:rPr>
              <a:t></a:t>
            </a:r>
            <a:r>
              <a:rPr sz="2800" dirty="0">
                <a:latin typeface="Times New Roman"/>
                <a:cs typeface="Times New Roman"/>
              </a:rPr>
              <a:t>	</a:t>
            </a:r>
            <a:r>
              <a:rPr sz="2050" i="1" dirty="0">
                <a:latin typeface="Times New Roman"/>
                <a:cs typeface="Times New Roman"/>
              </a:rPr>
              <a:t>K</a:t>
            </a:r>
            <a:r>
              <a:rPr sz="2050" i="1" spc="170" dirty="0">
                <a:latin typeface="Times New Roman"/>
                <a:cs typeface="Times New Roman"/>
              </a:rPr>
              <a:t> </a:t>
            </a:r>
            <a:r>
              <a:rPr sz="2050" spc="-50" dirty="0">
                <a:latin typeface="Symbol"/>
                <a:cs typeface="Symbol"/>
              </a:rPr>
              <a:t></a:t>
            </a:r>
            <a:endParaRPr sz="2050">
              <a:latin typeface="Symbol"/>
              <a:cs typeface="Symbol"/>
            </a:endParaRPr>
          </a:p>
        </p:txBody>
      </p:sp>
      <p:sp>
        <p:nvSpPr>
          <p:cNvPr id="32" name="object 32"/>
          <p:cNvSpPr txBox="1"/>
          <p:nvPr/>
        </p:nvSpPr>
        <p:spPr>
          <a:xfrm>
            <a:off x="1246401" y="2625129"/>
            <a:ext cx="401320" cy="340360"/>
          </a:xfrm>
          <a:prstGeom prst="rect">
            <a:avLst/>
          </a:prstGeom>
        </p:spPr>
        <p:txBody>
          <a:bodyPr vert="horz" wrap="square" lIns="0" tIns="14604" rIns="0" bIns="0" rtlCol="0">
            <a:spAutoFit/>
          </a:bodyPr>
          <a:lstStyle/>
          <a:p>
            <a:pPr marL="12700">
              <a:lnSpc>
                <a:spcPct val="100000"/>
              </a:lnSpc>
              <a:spcBef>
                <a:spcPts val="114"/>
              </a:spcBef>
            </a:pPr>
            <a:r>
              <a:rPr sz="2050" dirty="0">
                <a:latin typeface="Symbol"/>
                <a:cs typeface="Symbol"/>
              </a:rPr>
              <a:t></a:t>
            </a:r>
            <a:r>
              <a:rPr sz="2050" spc="-195" dirty="0">
                <a:latin typeface="Times New Roman"/>
                <a:cs typeface="Times New Roman"/>
              </a:rPr>
              <a:t> </a:t>
            </a:r>
            <a:r>
              <a:rPr sz="2050" spc="-25" dirty="0">
                <a:latin typeface="Times New Roman"/>
                <a:cs typeface="Times New Roman"/>
              </a:rPr>
              <a:t>ln</a:t>
            </a:r>
            <a:endParaRPr sz="2050">
              <a:latin typeface="Times New Roman"/>
              <a:cs typeface="Times New Roman"/>
            </a:endParaRPr>
          </a:p>
        </p:txBody>
      </p:sp>
      <p:sp>
        <p:nvSpPr>
          <p:cNvPr id="33" name="object 33"/>
          <p:cNvSpPr txBox="1"/>
          <p:nvPr/>
        </p:nvSpPr>
        <p:spPr>
          <a:xfrm>
            <a:off x="1246401" y="1800050"/>
            <a:ext cx="170815" cy="340360"/>
          </a:xfrm>
          <a:prstGeom prst="rect">
            <a:avLst/>
          </a:prstGeom>
        </p:spPr>
        <p:txBody>
          <a:bodyPr vert="horz" wrap="square" lIns="0" tIns="14604" rIns="0" bIns="0" rtlCol="0">
            <a:spAutoFit/>
          </a:bodyPr>
          <a:lstStyle/>
          <a:p>
            <a:pPr marL="12700">
              <a:lnSpc>
                <a:spcPct val="100000"/>
              </a:lnSpc>
              <a:spcBef>
                <a:spcPts val="114"/>
              </a:spcBef>
            </a:pPr>
            <a:r>
              <a:rPr sz="2050" spc="15" dirty="0">
                <a:latin typeface="Symbol"/>
                <a:cs typeface="Symbol"/>
              </a:rPr>
              <a:t></a:t>
            </a:r>
            <a:endParaRPr sz="2050">
              <a:latin typeface="Symbol"/>
              <a:cs typeface="Symbol"/>
            </a:endParaRPr>
          </a:p>
        </p:txBody>
      </p:sp>
      <p:sp>
        <p:nvSpPr>
          <p:cNvPr id="34" name="object 34"/>
          <p:cNvSpPr/>
          <p:nvPr/>
        </p:nvSpPr>
        <p:spPr>
          <a:xfrm>
            <a:off x="3584066" y="3134486"/>
            <a:ext cx="703580" cy="331470"/>
          </a:xfrm>
          <a:custGeom>
            <a:avLst/>
            <a:gdLst/>
            <a:ahLst/>
            <a:cxnLst/>
            <a:rect l="l" t="t" r="r" b="b"/>
            <a:pathLst>
              <a:path w="703579" h="331470">
                <a:moveTo>
                  <a:pt x="703199" y="11175"/>
                </a:moveTo>
                <a:lnTo>
                  <a:pt x="697545" y="74461"/>
                </a:lnTo>
                <a:lnTo>
                  <a:pt x="684164" y="125983"/>
                </a:lnTo>
                <a:lnTo>
                  <a:pt x="664997" y="160551"/>
                </a:lnTo>
                <a:lnTo>
                  <a:pt x="641985" y="172974"/>
                </a:lnTo>
                <a:lnTo>
                  <a:pt x="407543" y="169290"/>
                </a:lnTo>
                <a:lnTo>
                  <a:pt x="384530" y="181711"/>
                </a:lnTo>
                <a:lnTo>
                  <a:pt x="365363" y="216265"/>
                </a:lnTo>
                <a:lnTo>
                  <a:pt x="351982" y="267749"/>
                </a:lnTo>
                <a:lnTo>
                  <a:pt x="346329" y="330962"/>
                </a:lnTo>
                <a:lnTo>
                  <a:pt x="342774" y="267594"/>
                </a:lnTo>
                <a:lnTo>
                  <a:pt x="331041" y="215693"/>
                </a:lnTo>
                <a:lnTo>
                  <a:pt x="312949" y="180532"/>
                </a:lnTo>
                <a:lnTo>
                  <a:pt x="290322" y="167386"/>
                </a:lnTo>
                <a:lnTo>
                  <a:pt x="56007" y="163575"/>
                </a:lnTo>
                <a:lnTo>
                  <a:pt x="33379" y="150447"/>
                </a:lnTo>
                <a:lnTo>
                  <a:pt x="15287" y="115315"/>
                </a:lnTo>
                <a:lnTo>
                  <a:pt x="3554" y="63420"/>
                </a:lnTo>
                <a:lnTo>
                  <a:pt x="0" y="0"/>
                </a:lnTo>
              </a:path>
            </a:pathLst>
          </a:custGeom>
          <a:ln w="9525">
            <a:solidFill>
              <a:srgbClr val="0000FF"/>
            </a:solidFill>
          </a:ln>
        </p:spPr>
        <p:txBody>
          <a:bodyPr wrap="square" lIns="0" tIns="0" rIns="0" bIns="0" rtlCol="0"/>
          <a:lstStyle/>
          <a:p>
            <a:endParaRPr/>
          </a:p>
        </p:txBody>
      </p:sp>
      <p:sp>
        <p:nvSpPr>
          <p:cNvPr id="35" name="object 35"/>
          <p:cNvSpPr txBox="1"/>
          <p:nvPr/>
        </p:nvSpPr>
        <p:spPr>
          <a:xfrm>
            <a:off x="381000" y="3505200"/>
            <a:ext cx="4038600" cy="466725"/>
          </a:xfrm>
          <a:prstGeom prst="rect">
            <a:avLst/>
          </a:prstGeom>
          <a:ln w="9525">
            <a:solidFill>
              <a:srgbClr val="0000FF"/>
            </a:solidFill>
          </a:ln>
        </p:spPr>
        <p:txBody>
          <a:bodyPr vert="horz" wrap="square" lIns="0" tIns="35560" rIns="0" bIns="0" rtlCol="0">
            <a:spAutoFit/>
          </a:bodyPr>
          <a:lstStyle/>
          <a:p>
            <a:pPr marL="91440">
              <a:lnSpc>
                <a:spcPct val="100000"/>
              </a:lnSpc>
              <a:spcBef>
                <a:spcPts val="280"/>
              </a:spcBef>
            </a:pPr>
            <a:r>
              <a:rPr sz="2400" dirty="0">
                <a:latin typeface="Times New Roman"/>
                <a:cs typeface="Times New Roman"/>
              </a:rPr>
              <a:t>Frazione</a:t>
            </a:r>
            <a:r>
              <a:rPr sz="2400" spc="-85" dirty="0">
                <a:latin typeface="Times New Roman"/>
                <a:cs typeface="Times New Roman"/>
              </a:rPr>
              <a:t> </a:t>
            </a:r>
            <a:r>
              <a:rPr sz="2400" dirty="0">
                <a:latin typeface="Times New Roman"/>
                <a:cs typeface="Times New Roman"/>
              </a:rPr>
              <a:t>residua</a:t>
            </a:r>
            <a:r>
              <a:rPr sz="2400" spc="-85" dirty="0">
                <a:latin typeface="Times New Roman"/>
                <a:cs typeface="Times New Roman"/>
              </a:rPr>
              <a:t> </a:t>
            </a:r>
            <a:r>
              <a:rPr sz="2400" dirty="0">
                <a:latin typeface="Times New Roman"/>
                <a:cs typeface="Times New Roman"/>
              </a:rPr>
              <a:t>di</a:t>
            </a:r>
            <a:r>
              <a:rPr sz="2400" spc="-70" dirty="0">
                <a:latin typeface="Times New Roman"/>
                <a:cs typeface="Times New Roman"/>
              </a:rPr>
              <a:t> </a:t>
            </a:r>
            <a:r>
              <a:rPr sz="2400" spc="-10" dirty="0">
                <a:latin typeface="Times New Roman"/>
                <a:cs typeface="Times New Roman"/>
              </a:rPr>
              <a:t>monomero</a:t>
            </a:r>
            <a:endParaRPr sz="2400">
              <a:latin typeface="Times New Roman"/>
              <a:cs typeface="Times New Roman"/>
            </a:endParaRPr>
          </a:p>
        </p:txBody>
      </p:sp>
      <p:sp>
        <p:nvSpPr>
          <p:cNvPr id="36" name="object 36"/>
          <p:cNvSpPr/>
          <p:nvPr/>
        </p:nvSpPr>
        <p:spPr>
          <a:xfrm>
            <a:off x="5812397" y="2757071"/>
            <a:ext cx="474980" cy="0"/>
          </a:xfrm>
          <a:custGeom>
            <a:avLst/>
            <a:gdLst/>
            <a:ahLst/>
            <a:cxnLst/>
            <a:rect l="l" t="t" r="r" b="b"/>
            <a:pathLst>
              <a:path w="474979">
                <a:moveTo>
                  <a:pt x="0" y="0"/>
                </a:moveTo>
                <a:lnTo>
                  <a:pt x="474644" y="0"/>
                </a:lnTo>
              </a:path>
            </a:pathLst>
          </a:custGeom>
          <a:ln w="12269">
            <a:solidFill>
              <a:srgbClr val="000000"/>
            </a:solidFill>
          </a:ln>
        </p:spPr>
        <p:txBody>
          <a:bodyPr wrap="square" lIns="0" tIns="0" rIns="0" bIns="0" rtlCol="0"/>
          <a:lstStyle/>
          <a:p>
            <a:endParaRPr/>
          </a:p>
        </p:txBody>
      </p:sp>
      <p:sp>
        <p:nvSpPr>
          <p:cNvPr id="37" name="object 37"/>
          <p:cNvSpPr txBox="1"/>
          <p:nvPr/>
        </p:nvSpPr>
        <p:spPr>
          <a:xfrm>
            <a:off x="5807474" y="2226732"/>
            <a:ext cx="513080" cy="511809"/>
          </a:xfrm>
          <a:prstGeom prst="rect">
            <a:avLst/>
          </a:prstGeom>
        </p:spPr>
        <p:txBody>
          <a:bodyPr vert="horz" wrap="square" lIns="0" tIns="17145" rIns="0" bIns="0" rtlCol="0">
            <a:spAutoFit/>
          </a:bodyPr>
          <a:lstStyle/>
          <a:p>
            <a:pPr marL="12700">
              <a:lnSpc>
                <a:spcPct val="100000"/>
              </a:lnSpc>
              <a:spcBef>
                <a:spcPts val="135"/>
              </a:spcBef>
            </a:pPr>
            <a:r>
              <a:rPr sz="3150" spc="-165" dirty="0">
                <a:latin typeface="Symbol"/>
                <a:cs typeface="Symbol"/>
              </a:rPr>
              <a:t></a:t>
            </a:r>
            <a:r>
              <a:rPr sz="2300" i="1" spc="-165" dirty="0">
                <a:latin typeface="Times New Roman"/>
                <a:cs typeface="Times New Roman"/>
              </a:rPr>
              <a:t>M</a:t>
            </a:r>
            <a:r>
              <a:rPr sz="2300" i="1" spc="-190" dirty="0">
                <a:latin typeface="Times New Roman"/>
                <a:cs typeface="Times New Roman"/>
              </a:rPr>
              <a:t> </a:t>
            </a:r>
            <a:r>
              <a:rPr sz="3150" spc="-325" dirty="0">
                <a:latin typeface="Symbol"/>
                <a:cs typeface="Symbol"/>
              </a:rPr>
              <a:t></a:t>
            </a:r>
            <a:endParaRPr sz="3150">
              <a:latin typeface="Symbol"/>
              <a:cs typeface="Symbol"/>
            </a:endParaRPr>
          </a:p>
        </p:txBody>
      </p:sp>
      <p:sp>
        <p:nvSpPr>
          <p:cNvPr id="38" name="object 38"/>
          <p:cNvSpPr txBox="1"/>
          <p:nvPr/>
        </p:nvSpPr>
        <p:spPr>
          <a:xfrm>
            <a:off x="7182627" y="2442330"/>
            <a:ext cx="664845" cy="307340"/>
          </a:xfrm>
          <a:prstGeom prst="rect">
            <a:avLst/>
          </a:prstGeom>
        </p:spPr>
        <p:txBody>
          <a:bodyPr vert="horz" wrap="square" lIns="0" tIns="12700" rIns="0" bIns="0" rtlCol="0">
            <a:spAutoFit/>
          </a:bodyPr>
          <a:lstStyle/>
          <a:p>
            <a:pPr marL="38100">
              <a:lnSpc>
                <a:spcPct val="100000"/>
              </a:lnSpc>
              <a:spcBef>
                <a:spcPts val="100"/>
              </a:spcBef>
            </a:pPr>
            <a:r>
              <a:rPr sz="1350" spc="70" dirty="0">
                <a:latin typeface="Symbol"/>
                <a:cs typeface="Symbol"/>
              </a:rPr>
              <a:t></a:t>
            </a:r>
            <a:r>
              <a:rPr sz="1350" i="1" spc="70" dirty="0">
                <a:latin typeface="Times New Roman"/>
                <a:cs typeface="Times New Roman"/>
              </a:rPr>
              <a:t>K</a:t>
            </a:r>
            <a:r>
              <a:rPr sz="1350" i="1" spc="-155" dirty="0">
                <a:latin typeface="Times New Roman"/>
                <a:cs typeface="Times New Roman"/>
              </a:rPr>
              <a:t> </a:t>
            </a:r>
            <a:r>
              <a:rPr sz="1850" spc="-65" dirty="0">
                <a:latin typeface="Symbol"/>
                <a:cs typeface="Symbol"/>
              </a:rPr>
              <a:t></a:t>
            </a:r>
            <a:r>
              <a:rPr sz="1350" i="1" spc="-65" dirty="0">
                <a:latin typeface="Times New Roman"/>
                <a:cs typeface="Times New Roman"/>
              </a:rPr>
              <a:t>I</a:t>
            </a:r>
            <a:r>
              <a:rPr sz="1350" i="1" spc="-90" dirty="0">
                <a:latin typeface="Times New Roman"/>
                <a:cs typeface="Times New Roman"/>
              </a:rPr>
              <a:t> </a:t>
            </a:r>
            <a:r>
              <a:rPr sz="1850" spc="-125" dirty="0">
                <a:latin typeface="Symbol"/>
                <a:cs typeface="Symbol"/>
              </a:rPr>
              <a:t></a:t>
            </a:r>
            <a:r>
              <a:rPr sz="1425" spc="-187" baseline="-20467" dirty="0">
                <a:latin typeface="Times New Roman"/>
                <a:cs typeface="Times New Roman"/>
              </a:rPr>
              <a:t>0</a:t>
            </a:r>
            <a:r>
              <a:rPr sz="1425" spc="-30" baseline="-20467" dirty="0">
                <a:latin typeface="Times New Roman"/>
                <a:cs typeface="Times New Roman"/>
              </a:rPr>
              <a:t> </a:t>
            </a:r>
            <a:r>
              <a:rPr sz="1350" i="1" spc="-50" dirty="0">
                <a:latin typeface="Times New Roman"/>
                <a:cs typeface="Times New Roman"/>
              </a:rPr>
              <a:t>t</a:t>
            </a:r>
            <a:endParaRPr sz="1350">
              <a:latin typeface="Times New Roman"/>
              <a:cs typeface="Times New Roman"/>
            </a:endParaRPr>
          </a:p>
        </p:txBody>
      </p:sp>
      <p:sp>
        <p:nvSpPr>
          <p:cNvPr id="39" name="object 39"/>
          <p:cNvSpPr txBox="1"/>
          <p:nvPr/>
        </p:nvSpPr>
        <p:spPr>
          <a:xfrm>
            <a:off x="5384669" y="2413072"/>
            <a:ext cx="1863089" cy="511809"/>
          </a:xfrm>
          <a:prstGeom prst="rect">
            <a:avLst/>
          </a:prstGeom>
        </p:spPr>
        <p:txBody>
          <a:bodyPr vert="horz" wrap="square" lIns="0" tIns="17145" rIns="0" bIns="0" rtlCol="0">
            <a:spAutoFit/>
          </a:bodyPr>
          <a:lstStyle/>
          <a:p>
            <a:pPr marL="38100">
              <a:lnSpc>
                <a:spcPct val="100000"/>
              </a:lnSpc>
              <a:spcBef>
                <a:spcPts val="135"/>
              </a:spcBef>
              <a:tabLst>
                <a:tab pos="1109345" algn="l"/>
              </a:tabLst>
            </a:pPr>
            <a:r>
              <a:rPr sz="2300" spc="110" dirty="0">
                <a:latin typeface="Times New Roman"/>
                <a:cs typeface="Times New Roman"/>
              </a:rPr>
              <a:t>1</a:t>
            </a:r>
            <a:r>
              <a:rPr sz="2300" spc="110" dirty="0">
                <a:latin typeface="Symbol"/>
                <a:cs typeface="Symbol"/>
              </a:rPr>
              <a:t></a:t>
            </a:r>
            <a:r>
              <a:rPr sz="2300" spc="-100" dirty="0">
                <a:latin typeface="Times New Roman"/>
                <a:cs typeface="Times New Roman"/>
              </a:rPr>
              <a:t> </a:t>
            </a:r>
            <a:r>
              <a:rPr sz="4725" spc="-247" baseline="-31746" dirty="0">
                <a:latin typeface="Symbol"/>
                <a:cs typeface="Symbol"/>
              </a:rPr>
              <a:t></a:t>
            </a:r>
            <a:r>
              <a:rPr sz="3450" i="1" spc="-247" baseline="-43478" dirty="0">
                <a:latin typeface="Times New Roman"/>
                <a:cs typeface="Times New Roman"/>
              </a:rPr>
              <a:t>M</a:t>
            </a:r>
            <a:r>
              <a:rPr sz="3450" i="1" spc="-284" baseline="-43478" dirty="0">
                <a:latin typeface="Times New Roman"/>
                <a:cs typeface="Times New Roman"/>
              </a:rPr>
              <a:t> </a:t>
            </a:r>
            <a:r>
              <a:rPr sz="4725" spc="-487" baseline="-31746" dirty="0">
                <a:latin typeface="Symbol"/>
                <a:cs typeface="Symbol"/>
              </a:rPr>
              <a:t></a:t>
            </a:r>
            <a:r>
              <a:rPr sz="4725" baseline="-31746" dirty="0">
                <a:latin typeface="Times New Roman"/>
                <a:cs typeface="Times New Roman"/>
              </a:rPr>
              <a:t>	</a:t>
            </a:r>
            <a:r>
              <a:rPr sz="2300" dirty="0">
                <a:latin typeface="Symbol"/>
                <a:cs typeface="Symbol"/>
              </a:rPr>
              <a:t></a:t>
            </a:r>
            <a:r>
              <a:rPr sz="2300" spc="-300" dirty="0">
                <a:latin typeface="Times New Roman"/>
                <a:cs typeface="Times New Roman"/>
              </a:rPr>
              <a:t> </a:t>
            </a:r>
            <a:r>
              <a:rPr sz="2300" spc="110" dirty="0">
                <a:latin typeface="Times New Roman"/>
                <a:cs typeface="Times New Roman"/>
              </a:rPr>
              <a:t>1</a:t>
            </a:r>
            <a:r>
              <a:rPr sz="2300" spc="110" dirty="0">
                <a:latin typeface="Symbol"/>
                <a:cs typeface="Symbol"/>
              </a:rPr>
              <a:t></a:t>
            </a:r>
            <a:r>
              <a:rPr sz="2300" spc="-215" dirty="0">
                <a:latin typeface="Times New Roman"/>
                <a:cs typeface="Times New Roman"/>
              </a:rPr>
              <a:t> </a:t>
            </a:r>
            <a:r>
              <a:rPr sz="2300" i="1" spc="-50" dirty="0">
                <a:latin typeface="Times New Roman"/>
                <a:cs typeface="Times New Roman"/>
              </a:rPr>
              <a:t>e</a:t>
            </a:r>
            <a:endParaRPr sz="2300">
              <a:latin typeface="Times New Roman"/>
              <a:cs typeface="Times New Roman"/>
            </a:endParaRPr>
          </a:p>
        </p:txBody>
      </p:sp>
      <p:sp>
        <p:nvSpPr>
          <p:cNvPr id="40" name="object 40"/>
          <p:cNvSpPr txBox="1"/>
          <p:nvPr/>
        </p:nvSpPr>
        <p:spPr>
          <a:xfrm>
            <a:off x="6296471" y="2947006"/>
            <a:ext cx="114300" cy="233045"/>
          </a:xfrm>
          <a:prstGeom prst="rect">
            <a:avLst/>
          </a:prstGeom>
        </p:spPr>
        <p:txBody>
          <a:bodyPr vert="horz" wrap="square" lIns="0" tIns="13970" rIns="0" bIns="0" rtlCol="0">
            <a:spAutoFit/>
          </a:bodyPr>
          <a:lstStyle/>
          <a:p>
            <a:pPr marL="12700">
              <a:lnSpc>
                <a:spcPct val="100000"/>
              </a:lnSpc>
              <a:spcBef>
                <a:spcPts val="110"/>
              </a:spcBef>
            </a:pPr>
            <a:r>
              <a:rPr sz="1350" spc="20" dirty="0">
                <a:latin typeface="Times New Roman"/>
                <a:cs typeface="Times New Roman"/>
              </a:rPr>
              <a:t>0</a:t>
            </a:r>
            <a:endParaRPr sz="1350">
              <a:latin typeface="Times New Roman"/>
              <a:cs typeface="Times New Roman"/>
            </a:endParaRPr>
          </a:p>
        </p:txBody>
      </p:sp>
      <p:sp>
        <p:nvSpPr>
          <p:cNvPr id="41" name="object 41"/>
          <p:cNvSpPr/>
          <p:nvPr/>
        </p:nvSpPr>
        <p:spPr>
          <a:xfrm>
            <a:off x="5438013" y="3133470"/>
            <a:ext cx="1224280" cy="297180"/>
          </a:xfrm>
          <a:custGeom>
            <a:avLst/>
            <a:gdLst/>
            <a:ahLst/>
            <a:cxnLst/>
            <a:rect l="l" t="t" r="r" b="b"/>
            <a:pathLst>
              <a:path w="1224279" h="297179">
                <a:moveTo>
                  <a:pt x="1223771" y="19557"/>
                </a:moveTo>
                <a:lnTo>
                  <a:pt x="1214856" y="75354"/>
                </a:lnTo>
                <a:lnTo>
                  <a:pt x="1192260" y="120649"/>
                </a:lnTo>
                <a:lnTo>
                  <a:pt x="1159353" y="150895"/>
                </a:lnTo>
                <a:lnTo>
                  <a:pt x="1119505" y="161543"/>
                </a:lnTo>
                <a:lnTo>
                  <a:pt x="711581" y="155066"/>
                </a:lnTo>
                <a:lnTo>
                  <a:pt x="671679" y="165733"/>
                </a:lnTo>
                <a:lnTo>
                  <a:pt x="638778" y="196008"/>
                </a:lnTo>
                <a:lnTo>
                  <a:pt x="616211" y="241309"/>
                </a:lnTo>
                <a:lnTo>
                  <a:pt x="607313" y="297052"/>
                </a:lnTo>
                <a:lnTo>
                  <a:pt x="600184" y="241061"/>
                </a:lnTo>
                <a:lnTo>
                  <a:pt x="579040" y="195072"/>
                </a:lnTo>
                <a:lnTo>
                  <a:pt x="547110" y="163750"/>
                </a:lnTo>
                <a:lnTo>
                  <a:pt x="507619" y="151764"/>
                </a:lnTo>
                <a:lnTo>
                  <a:pt x="99695" y="145287"/>
                </a:lnTo>
                <a:lnTo>
                  <a:pt x="60150" y="133373"/>
                </a:lnTo>
                <a:lnTo>
                  <a:pt x="28225" y="102076"/>
                </a:lnTo>
                <a:lnTo>
                  <a:pt x="7112" y="56062"/>
                </a:lnTo>
                <a:lnTo>
                  <a:pt x="0" y="0"/>
                </a:lnTo>
              </a:path>
            </a:pathLst>
          </a:custGeom>
          <a:ln w="9524">
            <a:solidFill>
              <a:srgbClr val="FF0066"/>
            </a:solidFill>
          </a:ln>
        </p:spPr>
        <p:txBody>
          <a:bodyPr wrap="square" lIns="0" tIns="0" rIns="0" bIns="0" rtlCol="0"/>
          <a:lstStyle/>
          <a:p>
            <a:endParaRPr/>
          </a:p>
        </p:txBody>
      </p:sp>
      <p:sp>
        <p:nvSpPr>
          <p:cNvPr id="42" name="object 42"/>
          <p:cNvSpPr txBox="1"/>
          <p:nvPr/>
        </p:nvSpPr>
        <p:spPr>
          <a:xfrm>
            <a:off x="4800600" y="3505200"/>
            <a:ext cx="3962400" cy="466725"/>
          </a:xfrm>
          <a:prstGeom prst="rect">
            <a:avLst/>
          </a:prstGeom>
          <a:ln w="9525">
            <a:solidFill>
              <a:srgbClr val="FF0066"/>
            </a:solidFill>
          </a:ln>
        </p:spPr>
        <p:txBody>
          <a:bodyPr vert="horz" wrap="square" lIns="0" tIns="35560" rIns="0" bIns="0" rtlCol="0">
            <a:spAutoFit/>
          </a:bodyPr>
          <a:lstStyle/>
          <a:p>
            <a:pPr marL="92075">
              <a:lnSpc>
                <a:spcPct val="100000"/>
              </a:lnSpc>
              <a:spcBef>
                <a:spcPts val="280"/>
              </a:spcBef>
            </a:pPr>
            <a:r>
              <a:rPr sz="2400" dirty="0">
                <a:latin typeface="Times New Roman"/>
                <a:cs typeface="Times New Roman"/>
              </a:rPr>
              <a:t>Frazione</a:t>
            </a:r>
            <a:r>
              <a:rPr sz="2400" spc="-90" dirty="0">
                <a:latin typeface="Times New Roman"/>
                <a:cs typeface="Times New Roman"/>
              </a:rPr>
              <a:t> </a:t>
            </a:r>
            <a:r>
              <a:rPr sz="2400" dirty="0">
                <a:latin typeface="Times New Roman"/>
                <a:cs typeface="Times New Roman"/>
              </a:rPr>
              <a:t>convertita</a:t>
            </a:r>
            <a:r>
              <a:rPr sz="2400" spc="-110" dirty="0">
                <a:latin typeface="Times New Roman"/>
                <a:cs typeface="Times New Roman"/>
              </a:rPr>
              <a:t> </a:t>
            </a:r>
            <a:r>
              <a:rPr sz="2400" dirty="0">
                <a:latin typeface="Times New Roman"/>
                <a:cs typeface="Times New Roman"/>
              </a:rPr>
              <a:t>a</a:t>
            </a:r>
            <a:r>
              <a:rPr sz="2400" spc="-75" dirty="0">
                <a:latin typeface="Times New Roman"/>
                <a:cs typeface="Times New Roman"/>
              </a:rPr>
              <a:t> </a:t>
            </a:r>
            <a:r>
              <a:rPr sz="2400" spc="-10" dirty="0">
                <a:latin typeface="Times New Roman"/>
                <a:cs typeface="Times New Roman"/>
              </a:rPr>
              <a:t>polimero</a:t>
            </a:r>
            <a:endParaRPr sz="2400">
              <a:latin typeface="Times New Roman"/>
              <a:cs typeface="Times New Roman"/>
            </a:endParaRPr>
          </a:p>
        </p:txBody>
      </p:sp>
      <p:sp>
        <p:nvSpPr>
          <p:cNvPr id="43" name="object 43"/>
          <p:cNvSpPr/>
          <p:nvPr/>
        </p:nvSpPr>
        <p:spPr>
          <a:xfrm>
            <a:off x="381000" y="4343400"/>
            <a:ext cx="2219325" cy="1323975"/>
          </a:xfrm>
          <a:custGeom>
            <a:avLst/>
            <a:gdLst/>
            <a:ahLst/>
            <a:cxnLst/>
            <a:rect l="l" t="t" r="r" b="b"/>
            <a:pathLst>
              <a:path w="2219325" h="1323975">
                <a:moveTo>
                  <a:pt x="2219325" y="0"/>
                </a:moveTo>
                <a:lnTo>
                  <a:pt x="0" y="0"/>
                </a:lnTo>
                <a:lnTo>
                  <a:pt x="0" y="1323975"/>
                </a:lnTo>
                <a:lnTo>
                  <a:pt x="2219325" y="1323975"/>
                </a:lnTo>
                <a:lnTo>
                  <a:pt x="2219325" y="0"/>
                </a:lnTo>
                <a:close/>
              </a:path>
            </a:pathLst>
          </a:custGeom>
          <a:solidFill>
            <a:srgbClr val="FFCC99"/>
          </a:solidFill>
        </p:spPr>
        <p:txBody>
          <a:bodyPr wrap="square" lIns="0" tIns="0" rIns="0" bIns="0" rtlCol="0"/>
          <a:lstStyle/>
          <a:p>
            <a:endParaRPr/>
          </a:p>
        </p:txBody>
      </p:sp>
      <p:sp>
        <p:nvSpPr>
          <p:cNvPr id="44" name="object 44"/>
          <p:cNvSpPr txBox="1"/>
          <p:nvPr/>
        </p:nvSpPr>
        <p:spPr>
          <a:xfrm>
            <a:off x="2391397" y="5260671"/>
            <a:ext cx="145415" cy="214629"/>
          </a:xfrm>
          <a:prstGeom prst="rect">
            <a:avLst/>
          </a:prstGeom>
        </p:spPr>
        <p:txBody>
          <a:bodyPr vert="horz" wrap="square" lIns="0" tIns="17145" rIns="0" bIns="0" rtlCol="0">
            <a:spAutoFit/>
          </a:bodyPr>
          <a:lstStyle/>
          <a:p>
            <a:pPr>
              <a:lnSpc>
                <a:spcPct val="100000"/>
              </a:lnSpc>
              <a:spcBef>
                <a:spcPts val="135"/>
              </a:spcBef>
            </a:pPr>
            <a:r>
              <a:rPr sz="1200" i="1" dirty="0">
                <a:latin typeface="Times New Roman"/>
                <a:cs typeface="Times New Roman"/>
              </a:rPr>
              <a:t>-</a:t>
            </a:r>
            <a:r>
              <a:rPr sz="1200" i="1" spc="-50" dirty="0">
                <a:latin typeface="Times New Roman"/>
                <a:cs typeface="Times New Roman"/>
              </a:rPr>
              <a:t>1</a:t>
            </a:r>
            <a:endParaRPr sz="1200">
              <a:latin typeface="Times New Roman"/>
              <a:cs typeface="Times New Roman"/>
            </a:endParaRPr>
          </a:p>
        </p:txBody>
      </p:sp>
      <p:sp>
        <p:nvSpPr>
          <p:cNvPr id="45" name="object 45"/>
          <p:cNvSpPr txBox="1"/>
          <p:nvPr/>
        </p:nvSpPr>
        <p:spPr>
          <a:xfrm>
            <a:off x="551509" y="5003955"/>
            <a:ext cx="92075" cy="214629"/>
          </a:xfrm>
          <a:prstGeom prst="rect">
            <a:avLst/>
          </a:prstGeom>
        </p:spPr>
        <p:txBody>
          <a:bodyPr vert="horz" wrap="square" lIns="0" tIns="17145" rIns="0" bIns="0" rtlCol="0">
            <a:spAutoFit/>
          </a:bodyPr>
          <a:lstStyle/>
          <a:p>
            <a:pPr>
              <a:lnSpc>
                <a:spcPct val="100000"/>
              </a:lnSpc>
              <a:spcBef>
                <a:spcPts val="135"/>
              </a:spcBef>
            </a:pPr>
            <a:r>
              <a:rPr sz="1200" i="1" spc="20" dirty="0">
                <a:latin typeface="Times New Roman"/>
                <a:cs typeface="Times New Roman"/>
              </a:rPr>
              <a:t>d</a:t>
            </a:r>
            <a:endParaRPr sz="1200">
              <a:latin typeface="Times New Roman"/>
              <a:cs typeface="Times New Roman"/>
            </a:endParaRPr>
          </a:p>
        </p:txBody>
      </p:sp>
      <p:sp>
        <p:nvSpPr>
          <p:cNvPr id="46" name="object 46"/>
          <p:cNvSpPr txBox="1"/>
          <p:nvPr/>
        </p:nvSpPr>
        <p:spPr>
          <a:xfrm>
            <a:off x="2433066" y="4339283"/>
            <a:ext cx="129539" cy="214629"/>
          </a:xfrm>
          <a:prstGeom prst="rect">
            <a:avLst/>
          </a:prstGeom>
        </p:spPr>
        <p:txBody>
          <a:bodyPr vert="horz" wrap="square" lIns="0" tIns="17145" rIns="0" bIns="0" rtlCol="0">
            <a:spAutoFit/>
          </a:bodyPr>
          <a:lstStyle/>
          <a:p>
            <a:pPr>
              <a:lnSpc>
                <a:spcPct val="100000"/>
              </a:lnSpc>
              <a:spcBef>
                <a:spcPts val="135"/>
              </a:spcBef>
            </a:pPr>
            <a:r>
              <a:rPr sz="1200" i="1" spc="-60" dirty="0">
                <a:latin typeface="Times New Roman"/>
                <a:cs typeface="Times New Roman"/>
              </a:rPr>
              <a:t>-</a:t>
            </a:r>
            <a:r>
              <a:rPr sz="1200" i="1" spc="-50" dirty="0">
                <a:latin typeface="Times New Roman"/>
                <a:cs typeface="Times New Roman"/>
              </a:rPr>
              <a:t>1</a:t>
            </a:r>
            <a:endParaRPr sz="1200">
              <a:latin typeface="Times New Roman"/>
              <a:cs typeface="Times New Roman"/>
            </a:endParaRPr>
          </a:p>
        </p:txBody>
      </p:sp>
      <p:sp>
        <p:nvSpPr>
          <p:cNvPr id="47" name="object 47"/>
          <p:cNvSpPr txBox="1"/>
          <p:nvPr/>
        </p:nvSpPr>
        <p:spPr>
          <a:xfrm>
            <a:off x="1869028" y="4339283"/>
            <a:ext cx="129539" cy="214629"/>
          </a:xfrm>
          <a:prstGeom prst="rect">
            <a:avLst/>
          </a:prstGeom>
        </p:spPr>
        <p:txBody>
          <a:bodyPr vert="horz" wrap="square" lIns="0" tIns="17145" rIns="0" bIns="0" rtlCol="0">
            <a:spAutoFit/>
          </a:bodyPr>
          <a:lstStyle/>
          <a:p>
            <a:pPr>
              <a:lnSpc>
                <a:spcPct val="100000"/>
              </a:lnSpc>
              <a:spcBef>
                <a:spcPts val="135"/>
              </a:spcBef>
            </a:pPr>
            <a:r>
              <a:rPr sz="1200" i="1" spc="-60" dirty="0">
                <a:latin typeface="Times New Roman"/>
                <a:cs typeface="Times New Roman"/>
              </a:rPr>
              <a:t>-</a:t>
            </a:r>
            <a:r>
              <a:rPr sz="1200" i="1" spc="-50" dirty="0">
                <a:latin typeface="Times New Roman"/>
                <a:cs typeface="Times New Roman"/>
              </a:rPr>
              <a:t>1</a:t>
            </a:r>
            <a:endParaRPr sz="1200">
              <a:latin typeface="Times New Roman"/>
              <a:cs typeface="Times New Roman"/>
            </a:endParaRPr>
          </a:p>
        </p:txBody>
      </p:sp>
      <p:sp>
        <p:nvSpPr>
          <p:cNvPr id="48" name="object 48"/>
          <p:cNvSpPr txBox="1"/>
          <p:nvPr/>
        </p:nvSpPr>
        <p:spPr>
          <a:xfrm>
            <a:off x="570455" y="4527109"/>
            <a:ext cx="92075" cy="214629"/>
          </a:xfrm>
          <a:prstGeom prst="rect">
            <a:avLst/>
          </a:prstGeom>
        </p:spPr>
        <p:txBody>
          <a:bodyPr vert="horz" wrap="square" lIns="0" tIns="17145" rIns="0" bIns="0" rtlCol="0">
            <a:spAutoFit/>
          </a:bodyPr>
          <a:lstStyle/>
          <a:p>
            <a:pPr>
              <a:lnSpc>
                <a:spcPct val="100000"/>
              </a:lnSpc>
              <a:spcBef>
                <a:spcPts val="135"/>
              </a:spcBef>
            </a:pPr>
            <a:r>
              <a:rPr sz="1200" i="1" spc="20" dirty="0">
                <a:latin typeface="Times New Roman"/>
                <a:cs typeface="Times New Roman"/>
              </a:rPr>
              <a:t>p</a:t>
            </a:r>
            <a:endParaRPr sz="1200">
              <a:latin typeface="Times New Roman"/>
              <a:cs typeface="Times New Roman"/>
            </a:endParaRPr>
          </a:p>
        </p:txBody>
      </p:sp>
      <p:sp>
        <p:nvSpPr>
          <p:cNvPr id="49" name="object 49"/>
          <p:cNvSpPr txBox="1"/>
          <p:nvPr/>
        </p:nvSpPr>
        <p:spPr>
          <a:xfrm>
            <a:off x="2076895" y="4347882"/>
            <a:ext cx="356235" cy="348615"/>
          </a:xfrm>
          <a:prstGeom prst="rect">
            <a:avLst/>
          </a:prstGeom>
        </p:spPr>
        <p:txBody>
          <a:bodyPr vert="horz" wrap="square" lIns="0" tIns="15240" rIns="0" bIns="0" rtlCol="0">
            <a:spAutoFit/>
          </a:bodyPr>
          <a:lstStyle/>
          <a:p>
            <a:pPr>
              <a:lnSpc>
                <a:spcPct val="100000"/>
              </a:lnSpc>
              <a:spcBef>
                <a:spcPts val="120"/>
              </a:spcBef>
            </a:pPr>
            <a:r>
              <a:rPr sz="2100" i="1" spc="-25" dirty="0">
                <a:latin typeface="Times New Roman"/>
                <a:cs typeface="Times New Roman"/>
              </a:rPr>
              <a:t>sec</a:t>
            </a:r>
            <a:endParaRPr sz="2100">
              <a:latin typeface="Times New Roman"/>
              <a:cs typeface="Times New Roman"/>
            </a:endParaRPr>
          </a:p>
        </p:txBody>
      </p:sp>
      <p:sp>
        <p:nvSpPr>
          <p:cNvPr id="50" name="object 50"/>
          <p:cNvSpPr txBox="1"/>
          <p:nvPr/>
        </p:nvSpPr>
        <p:spPr>
          <a:xfrm>
            <a:off x="1198356" y="4339283"/>
            <a:ext cx="92075" cy="214629"/>
          </a:xfrm>
          <a:prstGeom prst="rect">
            <a:avLst/>
          </a:prstGeom>
        </p:spPr>
        <p:txBody>
          <a:bodyPr vert="horz" wrap="square" lIns="0" tIns="17145" rIns="0" bIns="0" rtlCol="0">
            <a:spAutoFit/>
          </a:bodyPr>
          <a:lstStyle/>
          <a:p>
            <a:pPr>
              <a:lnSpc>
                <a:spcPct val="100000"/>
              </a:lnSpc>
              <a:spcBef>
                <a:spcPts val="135"/>
              </a:spcBef>
            </a:pPr>
            <a:r>
              <a:rPr sz="1200" spc="20" dirty="0">
                <a:latin typeface="Times New Roman"/>
                <a:cs typeface="Times New Roman"/>
              </a:rPr>
              <a:t>3</a:t>
            </a:r>
            <a:endParaRPr sz="1200">
              <a:latin typeface="Times New Roman"/>
              <a:cs typeface="Times New Roman"/>
            </a:endParaRPr>
          </a:p>
        </p:txBody>
      </p:sp>
      <p:sp>
        <p:nvSpPr>
          <p:cNvPr id="51" name="object 51"/>
          <p:cNvSpPr txBox="1"/>
          <p:nvPr/>
        </p:nvSpPr>
        <p:spPr>
          <a:xfrm>
            <a:off x="370797" y="5269263"/>
            <a:ext cx="2045970" cy="393700"/>
          </a:xfrm>
          <a:prstGeom prst="rect">
            <a:avLst/>
          </a:prstGeom>
        </p:spPr>
        <p:txBody>
          <a:bodyPr vert="horz" wrap="square" lIns="0" tIns="15240" rIns="0" bIns="0" rtlCol="0">
            <a:spAutoFit/>
          </a:bodyPr>
          <a:lstStyle/>
          <a:p>
            <a:pPr marL="50800">
              <a:lnSpc>
                <a:spcPts val="1975"/>
              </a:lnSpc>
              <a:spcBef>
                <a:spcPts val="120"/>
              </a:spcBef>
              <a:tabLst>
                <a:tab pos="318135" algn="l"/>
              </a:tabLst>
            </a:pPr>
            <a:r>
              <a:rPr sz="2100" i="1" spc="-50" dirty="0">
                <a:latin typeface="Times New Roman"/>
                <a:cs typeface="Times New Roman"/>
              </a:rPr>
              <a:t>k</a:t>
            </a:r>
            <a:r>
              <a:rPr sz="2100" i="1" dirty="0">
                <a:latin typeface="Times New Roman"/>
                <a:cs typeface="Times New Roman"/>
              </a:rPr>
              <a:t>	</a:t>
            </a:r>
            <a:r>
              <a:rPr sz="2100" dirty="0">
                <a:latin typeface="Symbol"/>
                <a:cs typeface="Symbol"/>
              </a:rPr>
              <a:t></a:t>
            </a:r>
            <a:r>
              <a:rPr sz="2100" spc="-254" dirty="0">
                <a:latin typeface="Times New Roman"/>
                <a:cs typeface="Times New Roman"/>
              </a:rPr>
              <a:t> </a:t>
            </a:r>
            <a:r>
              <a:rPr sz="2100" dirty="0">
                <a:latin typeface="Times New Roman"/>
                <a:cs typeface="Times New Roman"/>
              </a:rPr>
              <a:t>10</a:t>
            </a:r>
            <a:r>
              <a:rPr sz="1800" baseline="43981" dirty="0">
                <a:latin typeface="Times New Roman"/>
                <a:cs typeface="Times New Roman"/>
              </a:rPr>
              <a:t>7</a:t>
            </a:r>
            <a:r>
              <a:rPr sz="1800" spc="-89" baseline="43981" dirty="0">
                <a:latin typeface="Times New Roman"/>
                <a:cs typeface="Times New Roman"/>
              </a:rPr>
              <a:t> </a:t>
            </a:r>
            <a:r>
              <a:rPr sz="2100" i="1" dirty="0">
                <a:latin typeface="Times New Roman"/>
                <a:cs typeface="Times New Roman"/>
              </a:rPr>
              <a:t>l</a:t>
            </a:r>
            <a:r>
              <a:rPr sz="2100" i="1" spc="50" dirty="0">
                <a:latin typeface="Times New Roman"/>
                <a:cs typeface="Times New Roman"/>
              </a:rPr>
              <a:t> mol</a:t>
            </a:r>
            <a:r>
              <a:rPr sz="1800" i="1" spc="75" baseline="43981" dirty="0">
                <a:latin typeface="Times New Roman"/>
                <a:cs typeface="Times New Roman"/>
              </a:rPr>
              <a:t>-</a:t>
            </a:r>
            <a:r>
              <a:rPr sz="1800" i="1" baseline="43981" dirty="0">
                <a:latin typeface="Times New Roman"/>
                <a:cs typeface="Times New Roman"/>
              </a:rPr>
              <a:t>1</a:t>
            </a:r>
            <a:r>
              <a:rPr sz="1800" i="1" spc="532" baseline="43981" dirty="0">
                <a:latin typeface="Times New Roman"/>
                <a:cs typeface="Times New Roman"/>
              </a:rPr>
              <a:t> </a:t>
            </a:r>
            <a:r>
              <a:rPr sz="2100" i="1" spc="-25" dirty="0">
                <a:latin typeface="Times New Roman"/>
                <a:cs typeface="Times New Roman"/>
              </a:rPr>
              <a:t>sec</a:t>
            </a:r>
            <a:endParaRPr sz="2100">
              <a:latin typeface="Times New Roman"/>
              <a:cs typeface="Times New Roman"/>
            </a:endParaRPr>
          </a:p>
          <a:p>
            <a:pPr marL="175260">
              <a:lnSpc>
                <a:spcPts val="894"/>
              </a:lnSpc>
            </a:pPr>
            <a:r>
              <a:rPr sz="1200" i="1" spc="10" dirty="0">
                <a:latin typeface="Times New Roman"/>
                <a:cs typeface="Times New Roman"/>
              </a:rPr>
              <a:t>t</a:t>
            </a:r>
            <a:endParaRPr sz="1200">
              <a:latin typeface="Times New Roman"/>
              <a:cs typeface="Times New Roman"/>
            </a:endParaRPr>
          </a:p>
        </p:txBody>
      </p:sp>
      <p:sp>
        <p:nvSpPr>
          <p:cNvPr id="52" name="object 52"/>
          <p:cNvSpPr txBox="1"/>
          <p:nvPr/>
        </p:nvSpPr>
        <p:spPr>
          <a:xfrm>
            <a:off x="421597" y="4347882"/>
            <a:ext cx="1444625" cy="348615"/>
          </a:xfrm>
          <a:prstGeom prst="rect">
            <a:avLst/>
          </a:prstGeom>
        </p:spPr>
        <p:txBody>
          <a:bodyPr vert="horz" wrap="square" lIns="0" tIns="15240" rIns="0" bIns="0" rtlCol="0">
            <a:spAutoFit/>
          </a:bodyPr>
          <a:lstStyle/>
          <a:p>
            <a:pPr>
              <a:lnSpc>
                <a:spcPct val="100000"/>
              </a:lnSpc>
              <a:spcBef>
                <a:spcPts val="120"/>
              </a:spcBef>
              <a:tabLst>
                <a:tab pos="320675" algn="l"/>
              </a:tabLst>
            </a:pPr>
            <a:r>
              <a:rPr sz="2100" i="1" spc="-50" dirty="0">
                <a:latin typeface="Times New Roman"/>
                <a:cs typeface="Times New Roman"/>
              </a:rPr>
              <a:t>k</a:t>
            </a:r>
            <a:r>
              <a:rPr sz="2100" i="1" dirty="0">
                <a:latin typeface="Times New Roman"/>
                <a:cs typeface="Times New Roman"/>
              </a:rPr>
              <a:t>	</a:t>
            </a:r>
            <a:r>
              <a:rPr sz="2100" dirty="0">
                <a:latin typeface="Symbol"/>
                <a:cs typeface="Symbol"/>
              </a:rPr>
              <a:t></a:t>
            </a:r>
            <a:r>
              <a:rPr sz="2100" spc="-270" dirty="0">
                <a:latin typeface="Times New Roman"/>
                <a:cs typeface="Times New Roman"/>
              </a:rPr>
              <a:t> </a:t>
            </a:r>
            <a:r>
              <a:rPr sz="2100" dirty="0">
                <a:latin typeface="Times New Roman"/>
                <a:cs typeface="Times New Roman"/>
              </a:rPr>
              <a:t>10</a:t>
            </a:r>
            <a:r>
              <a:rPr sz="2100" spc="305" dirty="0">
                <a:latin typeface="Times New Roman"/>
                <a:cs typeface="Times New Roman"/>
              </a:rPr>
              <a:t> </a:t>
            </a:r>
            <a:r>
              <a:rPr sz="2100" i="1" dirty="0">
                <a:latin typeface="Times New Roman"/>
                <a:cs typeface="Times New Roman"/>
              </a:rPr>
              <a:t>l</a:t>
            </a:r>
            <a:r>
              <a:rPr sz="2100" i="1" spc="20" dirty="0">
                <a:latin typeface="Times New Roman"/>
                <a:cs typeface="Times New Roman"/>
              </a:rPr>
              <a:t> </a:t>
            </a:r>
            <a:r>
              <a:rPr sz="2100" i="1" spc="-25" dirty="0">
                <a:latin typeface="Times New Roman"/>
                <a:cs typeface="Times New Roman"/>
              </a:rPr>
              <a:t>mol</a:t>
            </a:r>
            <a:endParaRPr sz="2100">
              <a:latin typeface="Times New Roman"/>
              <a:cs typeface="Times New Roman"/>
            </a:endParaRPr>
          </a:p>
        </p:txBody>
      </p:sp>
      <p:sp>
        <p:nvSpPr>
          <p:cNvPr id="53" name="object 53"/>
          <p:cNvSpPr txBox="1"/>
          <p:nvPr/>
        </p:nvSpPr>
        <p:spPr>
          <a:xfrm>
            <a:off x="396197" y="4824706"/>
            <a:ext cx="1570355" cy="348615"/>
          </a:xfrm>
          <a:prstGeom prst="rect">
            <a:avLst/>
          </a:prstGeom>
        </p:spPr>
        <p:txBody>
          <a:bodyPr vert="horz" wrap="square" lIns="0" tIns="15240" rIns="0" bIns="0" rtlCol="0">
            <a:spAutoFit/>
          </a:bodyPr>
          <a:lstStyle/>
          <a:p>
            <a:pPr marL="25400">
              <a:lnSpc>
                <a:spcPct val="100000"/>
              </a:lnSpc>
              <a:spcBef>
                <a:spcPts val="120"/>
              </a:spcBef>
              <a:tabLst>
                <a:tab pos="339725" algn="l"/>
              </a:tabLst>
            </a:pPr>
            <a:r>
              <a:rPr sz="2100" i="1" spc="-50" dirty="0">
                <a:latin typeface="Times New Roman"/>
                <a:cs typeface="Times New Roman"/>
              </a:rPr>
              <a:t>k</a:t>
            </a:r>
            <a:r>
              <a:rPr sz="2100" i="1" dirty="0">
                <a:latin typeface="Times New Roman"/>
                <a:cs typeface="Times New Roman"/>
              </a:rPr>
              <a:t>	</a:t>
            </a:r>
            <a:r>
              <a:rPr sz="2100" dirty="0">
                <a:latin typeface="Symbol"/>
                <a:cs typeface="Symbol"/>
              </a:rPr>
              <a:t></a:t>
            </a:r>
            <a:r>
              <a:rPr sz="2100" spc="-200" dirty="0">
                <a:latin typeface="Times New Roman"/>
                <a:cs typeface="Times New Roman"/>
              </a:rPr>
              <a:t> </a:t>
            </a:r>
            <a:r>
              <a:rPr sz="2100" dirty="0">
                <a:latin typeface="Times New Roman"/>
                <a:cs typeface="Times New Roman"/>
              </a:rPr>
              <a:t>10</a:t>
            </a:r>
            <a:r>
              <a:rPr sz="1800" baseline="43981" dirty="0">
                <a:latin typeface="Symbol"/>
                <a:cs typeface="Symbol"/>
              </a:rPr>
              <a:t></a:t>
            </a:r>
            <a:r>
              <a:rPr sz="1800" baseline="43981" dirty="0">
                <a:latin typeface="Times New Roman"/>
                <a:cs typeface="Times New Roman"/>
              </a:rPr>
              <a:t>5</a:t>
            </a:r>
            <a:r>
              <a:rPr sz="1800" spc="104" baseline="43981" dirty="0">
                <a:latin typeface="Times New Roman"/>
                <a:cs typeface="Times New Roman"/>
              </a:rPr>
              <a:t> </a:t>
            </a:r>
            <a:r>
              <a:rPr sz="2100" i="1" spc="-20" dirty="0">
                <a:latin typeface="Times New Roman"/>
                <a:cs typeface="Times New Roman"/>
              </a:rPr>
              <a:t>sec</a:t>
            </a:r>
            <a:r>
              <a:rPr sz="1800" spc="-30" baseline="43981" dirty="0">
                <a:latin typeface="Symbol"/>
                <a:cs typeface="Symbol"/>
              </a:rPr>
              <a:t></a:t>
            </a:r>
            <a:r>
              <a:rPr sz="1800" i="1" spc="-30" baseline="43981" dirty="0">
                <a:latin typeface="Times New Roman"/>
                <a:cs typeface="Times New Roman"/>
              </a:rPr>
              <a:t>1</a:t>
            </a:r>
            <a:endParaRPr sz="1800" baseline="43981">
              <a:latin typeface="Times New Roman"/>
              <a:cs typeface="Times New Roman"/>
            </a:endParaRPr>
          </a:p>
        </p:txBody>
      </p:sp>
      <p:sp>
        <p:nvSpPr>
          <p:cNvPr id="54" name="object 54"/>
          <p:cNvSpPr/>
          <p:nvPr/>
        </p:nvSpPr>
        <p:spPr>
          <a:xfrm>
            <a:off x="5410200" y="4495736"/>
            <a:ext cx="1771650" cy="367030"/>
          </a:xfrm>
          <a:custGeom>
            <a:avLst/>
            <a:gdLst/>
            <a:ahLst/>
            <a:cxnLst/>
            <a:rect l="l" t="t" r="r" b="b"/>
            <a:pathLst>
              <a:path w="1771650" h="367029">
                <a:moveTo>
                  <a:pt x="1771650" y="0"/>
                </a:moveTo>
                <a:lnTo>
                  <a:pt x="0" y="0"/>
                </a:lnTo>
                <a:lnTo>
                  <a:pt x="0" y="366712"/>
                </a:lnTo>
                <a:lnTo>
                  <a:pt x="1771650" y="366712"/>
                </a:lnTo>
                <a:lnTo>
                  <a:pt x="1771650" y="0"/>
                </a:lnTo>
                <a:close/>
              </a:path>
            </a:pathLst>
          </a:custGeom>
          <a:solidFill>
            <a:srgbClr val="FFCC99"/>
          </a:solidFill>
        </p:spPr>
        <p:txBody>
          <a:bodyPr wrap="square" lIns="0" tIns="0" rIns="0" bIns="0" rtlCol="0"/>
          <a:lstStyle/>
          <a:p>
            <a:endParaRPr/>
          </a:p>
        </p:txBody>
      </p:sp>
      <p:sp>
        <p:nvSpPr>
          <p:cNvPr id="55" name="object 55"/>
          <p:cNvSpPr txBox="1"/>
          <p:nvPr/>
        </p:nvSpPr>
        <p:spPr>
          <a:xfrm>
            <a:off x="6937871" y="4495841"/>
            <a:ext cx="132080" cy="196850"/>
          </a:xfrm>
          <a:prstGeom prst="rect">
            <a:avLst/>
          </a:prstGeom>
        </p:spPr>
        <p:txBody>
          <a:bodyPr vert="horz" wrap="square" lIns="0" tIns="15240" rIns="0" bIns="0" rtlCol="0">
            <a:spAutoFit/>
          </a:bodyPr>
          <a:lstStyle/>
          <a:p>
            <a:pPr marL="12700">
              <a:lnSpc>
                <a:spcPct val="100000"/>
              </a:lnSpc>
              <a:spcBef>
                <a:spcPts val="120"/>
              </a:spcBef>
            </a:pPr>
            <a:r>
              <a:rPr sz="1100" i="1" spc="-55" dirty="0">
                <a:latin typeface="Times New Roman"/>
                <a:cs typeface="Times New Roman"/>
              </a:rPr>
              <a:t>-</a:t>
            </a:r>
            <a:r>
              <a:rPr sz="1100" i="1" spc="-50" dirty="0">
                <a:latin typeface="Times New Roman"/>
                <a:cs typeface="Times New Roman"/>
              </a:rPr>
              <a:t>1</a:t>
            </a:r>
            <a:endParaRPr sz="1100">
              <a:latin typeface="Times New Roman"/>
              <a:cs typeface="Times New Roman"/>
            </a:endParaRPr>
          </a:p>
        </p:txBody>
      </p:sp>
      <p:sp>
        <p:nvSpPr>
          <p:cNvPr id="56" name="object 56"/>
          <p:cNvSpPr txBox="1"/>
          <p:nvPr/>
        </p:nvSpPr>
        <p:spPr>
          <a:xfrm>
            <a:off x="5676405" y="4663894"/>
            <a:ext cx="100330" cy="196850"/>
          </a:xfrm>
          <a:prstGeom prst="rect">
            <a:avLst/>
          </a:prstGeom>
        </p:spPr>
        <p:txBody>
          <a:bodyPr vert="horz" wrap="square" lIns="0" tIns="15240" rIns="0" bIns="0" rtlCol="0">
            <a:spAutoFit/>
          </a:bodyPr>
          <a:lstStyle/>
          <a:p>
            <a:pPr marL="12700">
              <a:lnSpc>
                <a:spcPct val="100000"/>
              </a:lnSpc>
              <a:spcBef>
                <a:spcPts val="120"/>
              </a:spcBef>
            </a:pPr>
            <a:r>
              <a:rPr sz="1100" spc="35" dirty="0">
                <a:latin typeface="Times New Roman"/>
                <a:cs typeface="Times New Roman"/>
              </a:rPr>
              <a:t>0</a:t>
            </a:r>
            <a:endParaRPr sz="1100">
              <a:latin typeface="Times New Roman"/>
              <a:cs typeface="Times New Roman"/>
            </a:endParaRPr>
          </a:p>
        </p:txBody>
      </p:sp>
      <p:sp>
        <p:nvSpPr>
          <p:cNvPr id="57" name="object 57"/>
          <p:cNvSpPr txBox="1"/>
          <p:nvPr/>
        </p:nvSpPr>
        <p:spPr>
          <a:xfrm>
            <a:off x="5398615" y="4413886"/>
            <a:ext cx="1583055" cy="426720"/>
          </a:xfrm>
          <a:prstGeom prst="rect">
            <a:avLst/>
          </a:prstGeom>
        </p:spPr>
        <p:txBody>
          <a:bodyPr vert="horz" wrap="square" lIns="0" tIns="16510" rIns="0" bIns="0" rtlCol="0">
            <a:spAutoFit/>
          </a:bodyPr>
          <a:lstStyle/>
          <a:p>
            <a:pPr marL="38100">
              <a:lnSpc>
                <a:spcPct val="100000"/>
              </a:lnSpc>
              <a:spcBef>
                <a:spcPts val="130"/>
              </a:spcBef>
              <a:tabLst>
                <a:tab pos="442595" algn="l"/>
              </a:tabLst>
            </a:pPr>
            <a:r>
              <a:rPr sz="2600" spc="-125" dirty="0">
                <a:latin typeface="Symbol"/>
                <a:cs typeface="Symbol"/>
              </a:rPr>
              <a:t></a:t>
            </a:r>
            <a:r>
              <a:rPr sz="1900" i="1" spc="-125" dirty="0">
                <a:latin typeface="Times New Roman"/>
                <a:cs typeface="Times New Roman"/>
              </a:rPr>
              <a:t>I</a:t>
            </a:r>
            <a:r>
              <a:rPr sz="1900" i="1" spc="-245" dirty="0">
                <a:latin typeface="Times New Roman"/>
                <a:cs typeface="Times New Roman"/>
              </a:rPr>
              <a:t> </a:t>
            </a:r>
            <a:r>
              <a:rPr sz="2600" spc="-50" dirty="0">
                <a:latin typeface="Symbol"/>
                <a:cs typeface="Symbol"/>
              </a:rPr>
              <a:t></a:t>
            </a:r>
            <a:r>
              <a:rPr sz="2600" dirty="0">
                <a:latin typeface="Times New Roman"/>
                <a:cs typeface="Times New Roman"/>
              </a:rPr>
              <a:t>	</a:t>
            </a:r>
            <a:r>
              <a:rPr sz="1900" spc="50" dirty="0">
                <a:latin typeface="Symbol"/>
                <a:cs typeface="Symbol"/>
              </a:rPr>
              <a:t></a:t>
            </a:r>
            <a:r>
              <a:rPr sz="1900" spc="-235" dirty="0">
                <a:latin typeface="Times New Roman"/>
                <a:cs typeface="Times New Roman"/>
              </a:rPr>
              <a:t> </a:t>
            </a:r>
            <a:r>
              <a:rPr sz="1900" dirty="0">
                <a:latin typeface="Times New Roman"/>
                <a:cs typeface="Times New Roman"/>
              </a:rPr>
              <a:t>10</a:t>
            </a:r>
            <a:r>
              <a:rPr sz="1650" baseline="42929" dirty="0">
                <a:latin typeface="Symbol"/>
                <a:cs typeface="Symbol"/>
              </a:rPr>
              <a:t></a:t>
            </a:r>
            <a:r>
              <a:rPr sz="1650" baseline="42929" dirty="0">
                <a:latin typeface="Times New Roman"/>
                <a:cs typeface="Times New Roman"/>
              </a:rPr>
              <a:t>4 </a:t>
            </a:r>
            <a:r>
              <a:rPr sz="1900" i="1" dirty="0">
                <a:latin typeface="Times New Roman"/>
                <a:cs typeface="Times New Roman"/>
              </a:rPr>
              <a:t>mol</a:t>
            </a:r>
            <a:r>
              <a:rPr sz="1900" i="1" spc="-35" dirty="0">
                <a:latin typeface="Times New Roman"/>
                <a:cs typeface="Times New Roman"/>
              </a:rPr>
              <a:t> </a:t>
            </a:r>
            <a:r>
              <a:rPr sz="1900" i="1" spc="-50" dirty="0">
                <a:latin typeface="Times New Roman"/>
                <a:cs typeface="Times New Roman"/>
              </a:rPr>
              <a:t>l</a:t>
            </a:r>
            <a:endParaRPr sz="1900">
              <a:latin typeface="Times New Roman"/>
              <a:cs typeface="Times New Roman"/>
            </a:endParaRPr>
          </a:p>
        </p:txBody>
      </p:sp>
      <p:sp>
        <p:nvSpPr>
          <p:cNvPr id="58" name="object 58"/>
          <p:cNvSpPr/>
          <p:nvPr/>
        </p:nvSpPr>
        <p:spPr>
          <a:xfrm>
            <a:off x="3005605" y="4973990"/>
            <a:ext cx="573405" cy="0"/>
          </a:xfrm>
          <a:custGeom>
            <a:avLst/>
            <a:gdLst/>
            <a:ahLst/>
            <a:cxnLst/>
            <a:rect l="l" t="t" r="r" b="b"/>
            <a:pathLst>
              <a:path w="573404">
                <a:moveTo>
                  <a:pt x="0" y="0"/>
                </a:moveTo>
                <a:lnTo>
                  <a:pt x="573061" y="0"/>
                </a:lnTo>
              </a:path>
            </a:pathLst>
          </a:custGeom>
          <a:ln w="10366">
            <a:solidFill>
              <a:srgbClr val="000000"/>
            </a:solidFill>
          </a:ln>
        </p:spPr>
        <p:txBody>
          <a:bodyPr wrap="square" lIns="0" tIns="0" rIns="0" bIns="0" rtlCol="0"/>
          <a:lstStyle/>
          <a:p>
            <a:endParaRPr/>
          </a:p>
        </p:txBody>
      </p:sp>
      <p:sp>
        <p:nvSpPr>
          <p:cNvPr id="59" name="object 59"/>
          <p:cNvSpPr txBox="1"/>
          <p:nvPr/>
        </p:nvSpPr>
        <p:spPr>
          <a:xfrm>
            <a:off x="5038810" y="5480891"/>
            <a:ext cx="104139" cy="321945"/>
          </a:xfrm>
          <a:prstGeom prst="rect">
            <a:avLst/>
          </a:prstGeom>
        </p:spPr>
        <p:txBody>
          <a:bodyPr vert="horz" wrap="square" lIns="0" tIns="11430" rIns="0" bIns="0" rtlCol="0">
            <a:spAutoFit/>
          </a:bodyPr>
          <a:lstStyle/>
          <a:p>
            <a:pPr marL="12700">
              <a:lnSpc>
                <a:spcPct val="100000"/>
              </a:lnSpc>
              <a:spcBef>
                <a:spcPts val="90"/>
              </a:spcBef>
            </a:pPr>
            <a:r>
              <a:rPr sz="1950" spc="-135" dirty="0">
                <a:latin typeface="Symbol"/>
                <a:cs typeface="Symbol"/>
              </a:rPr>
              <a:t></a:t>
            </a:r>
            <a:endParaRPr sz="1950">
              <a:latin typeface="Symbol"/>
              <a:cs typeface="Symbol"/>
            </a:endParaRPr>
          </a:p>
        </p:txBody>
      </p:sp>
      <p:sp>
        <p:nvSpPr>
          <p:cNvPr id="60" name="object 60"/>
          <p:cNvSpPr txBox="1"/>
          <p:nvPr/>
        </p:nvSpPr>
        <p:spPr>
          <a:xfrm>
            <a:off x="5038810" y="5682232"/>
            <a:ext cx="104139" cy="321945"/>
          </a:xfrm>
          <a:prstGeom prst="rect">
            <a:avLst/>
          </a:prstGeom>
        </p:spPr>
        <p:txBody>
          <a:bodyPr vert="horz" wrap="square" lIns="0" tIns="11430" rIns="0" bIns="0" rtlCol="0">
            <a:spAutoFit/>
          </a:bodyPr>
          <a:lstStyle/>
          <a:p>
            <a:pPr marL="12700">
              <a:lnSpc>
                <a:spcPct val="100000"/>
              </a:lnSpc>
              <a:spcBef>
                <a:spcPts val="90"/>
              </a:spcBef>
            </a:pPr>
            <a:r>
              <a:rPr sz="1950" spc="-135" dirty="0">
                <a:latin typeface="Symbol"/>
                <a:cs typeface="Symbol"/>
              </a:rPr>
              <a:t></a:t>
            </a:r>
            <a:endParaRPr sz="1950">
              <a:latin typeface="Symbol"/>
              <a:cs typeface="Symbol"/>
            </a:endParaRPr>
          </a:p>
        </p:txBody>
      </p:sp>
      <p:sp>
        <p:nvSpPr>
          <p:cNvPr id="61" name="object 61"/>
          <p:cNvSpPr txBox="1"/>
          <p:nvPr/>
        </p:nvSpPr>
        <p:spPr>
          <a:xfrm>
            <a:off x="4451025" y="5304696"/>
            <a:ext cx="691515" cy="321945"/>
          </a:xfrm>
          <a:prstGeom prst="rect">
            <a:avLst/>
          </a:prstGeom>
        </p:spPr>
        <p:txBody>
          <a:bodyPr vert="horz" wrap="square" lIns="0" tIns="11430" rIns="0" bIns="0" rtlCol="0">
            <a:spAutoFit/>
          </a:bodyPr>
          <a:lstStyle/>
          <a:p>
            <a:pPr marL="12700">
              <a:lnSpc>
                <a:spcPct val="100000"/>
              </a:lnSpc>
              <a:spcBef>
                <a:spcPts val="90"/>
              </a:spcBef>
            </a:pPr>
            <a:r>
              <a:rPr sz="1950" u="sng" spc="-204" dirty="0">
                <a:uFill>
                  <a:solidFill>
                    <a:srgbClr val="000000"/>
                  </a:solidFill>
                </a:uFill>
                <a:latin typeface="Times New Roman"/>
                <a:cs typeface="Times New Roman"/>
              </a:rPr>
              <a:t>%</a:t>
            </a:r>
            <a:r>
              <a:rPr sz="1950" i="1" u="sng" spc="-204" dirty="0">
                <a:uFill>
                  <a:solidFill>
                    <a:srgbClr val="000000"/>
                  </a:solidFill>
                </a:uFill>
                <a:latin typeface="Times New Roman"/>
                <a:cs typeface="Times New Roman"/>
              </a:rPr>
              <a:t>conv</a:t>
            </a:r>
            <a:r>
              <a:rPr sz="1950" i="1" spc="-170" dirty="0">
                <a:latin typeface="Times New Roman"/>
                <a:cs typeface="Times New Roman"/>
              </a:rPr>
              <a:t> </a:t>
            </a:r>
            <a:r>
              <a:rPr sz="2925" spc="-89" baseline="-4273" dirty="0">
                <a:latin typeface="Symbol"/>
                <a:cs typeface="Symbol"/>
              </a:rPr>
              <a:t></a:t>
            </a:r>
            <a:endParaRPr sz="2925" baseline="-4273">
              <a:latin typeface="Symbol"/>
              <a:cs typeface="Symbol"/>
            </a:endParaRPr>
          </a:p>
        </p:txBody>
      </p:sp>
      <p:sp>
        <p:nvSpPr>
          <p:cNvPr id="62" name="object 62"/>
          <p:cNvSpPr txBox="1"/>
          <p:nvPr/>
        </p:nvSpPr>
        <p:spPr>
          <a:xfrm>
            <a:off x="4096270" y="5682232"/>
            <a:ext cx="104139" cy="321945"/>
          </a:xfrm>
          <a:prstGeom prst="rect">
            <a:avLst/>
          </a:prstGeom>
        </p:spPr>
        <p:txBody>
          <a:bodyPr vert="horz" wrap="square" lIns="0" tIns="11430" rIns="0" bIns="0" rtlCol="0">
            <a:spAutoFit/>
          </a:bodyPr>
          <a:lstStyle/>
          <a:p>
            <a:pPr marL="12700">
              <a:lnSpc>
                <a:spcPct val="100000"/>
              </a:lnSpc>
              <a:spcBef>
                <a:spcPts val="90"/>
              </a:spcBef>
            </a:pPr>
            <a:r>
              <a:rPr sz="1950" spc="-135" dirty="0">
                <a:latin typeface="Symbol"/>
                <a:cs typeface="Symbol"/>
              </a:rPr>
              <a:t></a:t>
            </a:r>
            <a:endParaRPr sz="1950">
              <a:latin typeface="Symbol"/>
              <a:cs typeface="Symbol"/>
            </a:endParaRPr>
          </a:p>
        </p:txBody>
      </p:sp>
      <p:sp>
        <p:nvSpPr>
          <p:cNvPr id="63" name="object 63"/>
          <p:cNvSpPr txBox="1"/>
          <p:nvPr/>
        </p:nvSpPr>
        <p:spPr>
          <a:xfrm>
            <a:off x="4096270" y="5322967"/>
            <a:ext cx="104139" cy="321945"/>
          </a:xfrm>
          <a:prstGeom prst="rect">
            <a:avLst/>
          </a:prstGeom>
        </p:spPr>
        <p:txBody>
          <a:bodyPr vert="horz" wrap="square" lIns="0" tIns="11430" rIns="0" bIns="0" rtlCol="0">
            <a:spAutoFit/>
          </a:bodyPr>
          <a:lstStyle/>
          <a:p>
            <a:pPr marL="12700">
              <a:lnSpc>
                <a:spcPct val="100000"/>
              </a:lnSpc>
              <a:spcBef>
                <a:spcPts val="90"/>
              </a:spcBef>
            </a:pPr>
            <a:r>
              <a:rPr sz="1950" spc="-135" dirty="0">
                <a:latin typeface="Symbol"/>
                <a:cs typeface="Symbol"/>
              </a:rPr>
              <a:t></a:t>
            </a:r>
            <a:endParaRPr sz="1950">
              <a:latin typeface="Symbol"/>
              <a:cs typeface="Symbol"/>
            </a:endParaRPr>
          </a:p>
        </p:txBody>
      </p:sp>
      <p:sp>
        <p:nvSpPr>
          <p:cNvPr id="64" name="object 64"/>
          <p:cNvSpPr txBox="1"/>
          <p:nvPr/>
        </p:nvSpPr>
        <p:spPr>
          <a:xfrm>
            <a:off x="4567523" y="5652622"/>
            <a:ext cx="328930" cy="321945"/>
          </a:xfrm>
          <a:prstGeom prst="rect">
            <a:avLst/>
          </a:prstGeom>
        </p:spPr>
        <p:txBody>
          <a:bodyPr vert="horz" wrap="square" lIns="0" tIns="11430" rIns="0" bIns="0" rtlCol="0">
            <a:spAutoFit/>
          </a:bodyPr>
          <a:lstStyle/>
          <a:p>
            <a:pPr marL="12700">
              <a:lnSpc>
                <a:spcPct val="100000"/>
              </a:lnSpc>
              <a:spcBef>
                <a:spcPts val="90"/>
              </a:spcBef>
            </a:pPr>
            <a:r>
              <a:rPr sz="1950" spc="-170" dirty="0">
                <a:latin typeface="Times New Roman"/>
                <a:cs typeface="Times New Roman"/>
              </a:rPr>
              <a:t>100</a:t>
            </a:r>
            <a:endParaRPr sz="1950">
              <a:latin typeface="Times New Roman"/>
              <a:cs typeface="Times New Roman"/>
            </a:endParaRPr>
          </a:p>
        </p:txBody>
      </p:sp>
      <p:sp>
        <p:nvSpPr>
          <p:cNvPr id="65" name="object 65"/>
          <p:cNvSpPr txBox="1"/>
          <p:nvPr/>
        </p:nvSpPr>
        <p:spPr>
          <a:xfrm>
            <a:off x="3119982" y="4968635"/>
            <a:ext cx="328930" cy="321945"/>
          </a:xfrm>
          <a:prstGeom prst="rect">
            <a:avLst/>
          </a:prstGeom>
        </p:spPr>
        <p:txBody>
          <a:bodyPr vert="horz" wrap="square" lIns="0" tIns="11430" rIns="0" bIns="0" rtlCol="0">
            <a:spAutoFit/>
          </a:bodyPr>
          <a:lstStyle/>
          <a:p>
            <a:pPr marL="12700">
              <a:lnSpc>
                <a:spcPct val="100000"/>
              </a:lnSpc>
              <a:spcBef>
                <a:spcPts val="90"/>
              </a:spcBef>
            </a:pPr>
            <a:r>
              <a:rPr sz="1950" spc="-170" dirty="0">
                <a:latin typeface="Times New Roman"/>
                <a:cs typeface="Times New Roman"/>
              </a:rPr>
              <a:t>100</a:t>
            </a:r>
            <a:endParaRPr sz="1950">
              <a:latin typeface="Times New Roman"/>
              <a:cs typeface="Times New Roman"/>
            </a:endParaRPr>
          </a:p>
        </p:txBody>
      </p:sp>
      <p:sp>
        <p:nvSpPr>
          <p:cNvPr id="66" name="object 66"/>
          <p:cNvSpPr txBox="1"/>
          <p:nvPr/>
        </p:nvSpPr>
        <p:spPr>
          <a:xfrm>
            <a:off x="3003088" y="4620697"/>
            <a:ext cx="572770" cy="321945"/>
          </a:xfrm>
          <a:prstGeom prst="rect">
            <a:avLst/>
          </a:prstGeom>
        </p:spPr>
        <p:txBody>
          <a:bodyPr vert="horz" wrap="square" lIns="0" tIns="11430" rIns="0" bIns="0" rtlCol="0">
            <a:spAutoFit/>
          </a:bodyPr>
          <a:lstStyle/>
          <a:p>
            <a:pPr marL="12700">
              <a:lnSpc>
                <a:spcPct val="100000"/>
              </a:lnSpc>
              <a:spcBef>
                <a:spcPts val="90"/>
              </a:spcBef>
            </a:pPr>
            <a:r>
              <a:rPr sz="1950" spc="-195" dirty="0">
                <a:latin typeface="Times New Roman"/>
                <a:cs typeface="Times New Roman"/>
              </a:rPr>
              <a:t>%</a:t>
            </a:r>
            <a:r>
              <a:rPr sz="1950" i="1" spc="-195" dirty="0">
                <a:latin typeface="Times New Roman"/>
                <a:cs typeface="Times New Roman"/>
              </a:rPr>
              <a:t>conv</a:t>
            </a:r>
            <a:endParaRPr sz="1950">
              <a:latin typeface="Times New Roman"/>
              <a:cs typeface="Times New Roman"/>
            </a:endParaRPr>
          </a:p>
        </p:txBody>
      </p:sp>
      <p:sp>
        <p:nvSpPr>
          <p:cNvPr id="67" name="object 67"/>
          <p:cNvSpPr txBox="1"/>
          <p:nvPr/>
        </p:nvSpPr>
        <p:spPr>
          <a:xfrm>
            <a:off x="3502025" y="5435015"/>
            <a:ext cx="173355" cy="198120"/>
          </a:xfrm>
          <a:prstGeom prst="rect">
            <a:avLst/>
          </a:prstGeom>
        </p:spPr>
        <p:txBody>
          <a:bodyPr vert="horz" wrap="square" lIns="0" tIns="16510" rIns="0" bIns="0" rtlCol="0">
            <a:spAutoFit/>
          </a:bodyPr>
          <a:lstStyle/>
          <a:p>
            <a:pPr marL="12700">
              <a:lnSpc>
                <a:spcPct val="100000"/>
              </a:lnSpc>
              <a:spcBef>
                <a:spcPts val="130"/>
              </a:spcBef>
            </a:pPr>
            <a:r>
              <a:rPr sz="1100" spc="-60" dirty="0">
                <a:latin typeface="Times New Roman"/>
                <a:cs typeface="Times New Roman"/>
              </a:rPr>
              <a:t>0.5</a:t>
            </a:r>
            <a:endParaRPr sz="1100">
              <a:latin typeface="Times New Roman"/>
              <a:cs typeface="Times New Roman"/>
            </a:endParaRPr>
          </a:p>
        </p:txBody>
      </p:sp>
      <p:sp>
        <p:nvSpPr>
          <p:cNvPr id="68" name="object 68"/>
          <p:cNvSpPr txBox="1"/>
          <p:nvPr/>
        </p:nvSpPr>
        <p:spPr>
          <a:xfrm>
            <a:off x="3502025" y="5622541"/>
            <a:ext cx="85090" cy="198120"/>
          </a:xfrm>
          <a:prstGeom prst="rect">
            <a:avLst/>
          </a:prstGeom>
        </p:spPr>
        <p:txBody>
          <a:bodyPr vert="horz" wrap="square" lIns="0" tIns="16510" rIns="0" bIns="0" rtlCol="0">
            <a:spAutoFit/>
          </a:bodyPr>
          <a:lstStyle/>
          <a:p>
            <a:pPr marL="12700">
              <a:lnSpc>
                <a:spcPct val="100000"/>
              </a:lnSpc>
              <a:spcBef>
                <a:spcPts val="130"/>
              </a:spcBef>
            </a:pPr>
            <a:r>
              <a:rPr sz="1100" spc="-85" dirty="0">
                <a:latin typeface="Times New Roman"/>
                <a:cs typeface="Times New Roman"/>
              </a:rPr>
              <a:t>0</a:t>
            </a:r>
            <a:endParaRPr sz="1100">
              <a:latin typeface="Times New Roman"/>
              <a:cs typeface="Times New Roman"/>
            </a:endParaRPr>
          </a:p>
        </p:txBody>
      </p:sp>
      <p:sp>
        <p:nvSpPr>
          <p:cNvPr id="69" name="object 69"/>
          <p:cNvSpPr txBox="1"/>
          <p:nvPr/>
        </p:nvSpPr>
        <p:spPr>
          <a:xfrm>
            <a:off x="2989646" y="5369808"/>
            <a:ext cx="1440180" cy="430530"/>
          </a:xfrm>
          <a:prstGeom prst="rect">
            <a:avLst/>
          </a:prstGeom>
        </p:spPr>
        <p:txBody>
          <a:bodyPr vert="horz" wrap="square" lIns="0" tIns="13335" rIns="0" bIns="0" rtlCol="0">
            <a:spAutoFit/>
          </a:bodyPr>
          <a:lstStyle/>
          <a:p>
            <a:pPr marL="12700">
              <a:lnSpc>
                <a:spcPct val="100000"/>
              </a:lnSpc>
              <a:spcBef>
                <a:spcPts val="105"/>
              </a:spcBef>
              <a:tabLst>
                <a:tab pos="689610" algn="l"/>
              </a:tabLst>
            </a:pPr>
            <a:r>
              <a:rPr sz="1950" spc="-200" dirty="0">
                <a:latin typeface="Symbol"/>
                <a:cs typeface="Symbol"/>
              </a:rPr>
              <a:t></a:t>
            </a:r>
            <a:r>
              <a:rPr sz="1950" spc="-160" dirty="0">
                <a:latin typeface="Times New Roman"/>
                <a:cs typeface="Times New Roman"/>
              </a:rPr>
              <a:t> </a:t>
            </a:r>
            <a:r>
              <a:rPr sz="1950" i="1" spc="-215" dirty="0">
                <a:latin typeface="Times New Roman"/>
                <a:cs typeface="Times New Roman"/>
              </a:rPr>
              <a:t>K</a:t>
            </a:r>
            <a:r>
              <a:rPr sz="2650" spc="-215" dirty="0">
                <a:latin typeface="Symbol"/>
                <a:cs typeface="Symbol"/>
              </a:rPr>
              <a:t></a:t>
            </a:r>
            <a:r>
              <a:rPr sz="1950" i="1" spc="-215" dirty="0">
                <a:latin typeface="Times New Roman"/>
                <a:cs typeface="Times New Roman"/>
              </a:rPr>
              <a:t>I</a:t>
            </a:r>
            <a:r>
              <a:rPr sz="1950" i="1" spc="-275" dirty="0">
                <a:latin typeface="Times New Roman"/>
                <a:cs typeface="Times New Roman"/>
              </a:rPr>
              <a:t> </a:t>
            </a:r>
            <a:r>
              <a:rPr sz="2650" spc="-415" dirty="0">
                <a:latin typeface="Symbol"/>
                <a:cs typeface="Symbol"/>
              </a:rPr>
              <a:t></a:t>
            </a:r>
            <a:r>
              <a:rPr sz="2650" dirty="0">
                <a:latin typeface="Times New Roman"/>
                <a:cs typeface="Times New Roman"/>
              </a:rPr>
              <a:t>	</a:t>
            </a:r>
            <a:r>
              <a:rPr sz="1950" i="1" spc="-100" dirty="0">
                <a:latin typeface="Times New Roman"/>
                <a:cs typeface="Times New Roman"/>
              </a:rPr>
              <a:t>t</a:t>
            </a:r>
            <a:r>
              <a:rPr sz="1950" i="1" spc="-35" dirty="0">
                <a:latin typeface="Times New Roman"/>
                <a:cs typeface="Times New Roman"/>
              </a:rPr>
              <a:t> </a:t>
            </a:r>
            <a:r>
              <a:rPr sz="1950" spc="-200" dirty="0">
                <a:latin typeface="Symbol"/>
                <a:cs typeface="Symbol"/>
              </a:rPr>
              <a:t></a:t>
            </a:r>
            <a:r>
              <a:rPr sz="1950" spc="-150" dirty="0">
                <a:latin typeface="Times New Roman"/>
                <a:cs typeface="Times New Roman"/>
              </a:rPr>
              <a:t> </a:t>
            </a:r>
            <a:r>
              <a:rPr sz="1950" spc="-120" dirty="0">
                <a:latin typeface="Times New Roman"/>
                <a:cs typeface="Times New Roman"/>
              </a:rPr>
              <a:t>ln</a:t>
            </a:r>
            <a:r>
              <a:rPr sz="2925" spc="-179" baseline="-4273" dirty="0">
                <a:latin typeface="Symbol"/>
                <a:cs typeface="Symbol"/>
              </a:rPr>
              <a:t></a:t>
            </a:r>
            <a:r>
              <a:rPr sz="1950" spc="-120" dirty="0">
                <a:latin typeface="Times New Roman"/>
                <a:cs typeface="Times New Roman"/>
              </a:rPr>
              <a:t>1</a:t>
            </a:r>
            <a:r>
              <a:rPr sz="1950" spc="-120" dirty="0">
                <a:latin typeface="Symbol"/>
                <a:cs typeface="Symbol"/>
              </a:rPr>
              <a:t></a:t>
            </a:r>
            <a:endParaRPr sz="1950">
              <a:latin typeface="Symbol"/>
              <a:cs typeface="Symbol"/>
            </a:endParaRPr>
          </a:p>
        </p:txBody>
      </p:sp>
      <p:sp>
        <p:nvSpPr>
          <p:cNvPr id="70" name="object 70"/>
          <p:cNvSpPr txBox="1"/>
          <p:nvPr/>
        </p:nvSpPr>
        <p:spPr>
          <a:xfrm>
            <a:off x="4419271" y="4732763"/>
            <a:ext cx="131445" cy="149225"/>
          </a:xfrm>
          <a:prstGeom prst="rect">
            <a:avLst/>
          </a:prstGeom>
        </p:spPr>
        <p:txBody>
          <a:bodyPr vert="horz" wrap="square" lIns="0" tIns="13335" rIns="0" bIns="0" rtlCol="0">
            <a:spAutoFit/>
          </a:bodyPr>
          <a:lstStyle/>
          <a:p>
            <a:pPr marL="12700">
              <a:lnSpc>
                <a:spcPct val="100000"/>
              </a:lnSpc>
              <a:spcBef>
                <a:spcPts val="105"/>
              </a:spcBef>
            </a:pPr>
            <a:r>
              <a:rPr sz="800" spc="-45" dirty="0">
                <a:latin typeface="Times New Roman"/>
                <a:cs typeface="Times New Roman"/>
              </a:rPr>
              <a:t>0.5</a:t>
            </a:r>
            <a:endParaRPr sz="800">
              <a:latin typeface="Times New Roman"/>
              <a:cs typeface="Times New Roman"/>
            </a:endParaRPr>
          </a:p>
        </p:txBody>
      </p:sp>
      <p:sp>
        <p:nvSpPr>
          <p:cNvPr id="71" name="object 71"/>
          <p:cNvSpPr txBox="1"/>
          <p:nvPr/>
        </p:nvSpPr>
        <p:spPr>
          <a:xfrm>
            <a:off x="4419271" y="4841823"/>
            <a:ext cx="67945" cy="149225"/>
          </a:xfrm>
          <a:prstGeom prst="rect">
            <a:avLst/>
          </a:prstGeom>
        </p:spPr>
        <p:txBody>
          <a:bodyPr vert="horz" wrap="square" lIns="0" tIns="13335" rIns="0" bIns="0" rtlCol="0">
            <a:spAutoFit/>
          </a:bodyPr>
          <a:lstStyle/>
          <a:p>
            <a:pPr marL="12700">
              <a:lnSpc>
                <a:spcPct val="100000"/>
              </a:lnSpc>
              <a:spcBef>
                <a:spcPts val="105"/>
              </a:spcBef>
            </a:pPr>
            <a:r>
              <a:rPr sz="800" spc="-70" dirty="0">
                <a:latin typeface="Times New Roman"/>
                <a:cs typeface="Times New Roman"/>
              </a:rPr>
              <a:t>0</a:t>
            </a:r>
            <a:endParaRPr sz="800">
              <a:latin typeface="Times New Roman"/>
              <a:cs typeface="Times New Roman"/>
            </a:endParaRPr>
          </a:p>
        </p:txBody>
      </p:sp>
      <p:sp>
        <p:nvSpPr>
          <p:cNvPr id="72" name="object 72"/>
          <p:cNvSpPr txBox="1"/>
          <p:nvPr/>
        </p:nvSpPr>
        <p:spPr>
          <a:xfrm>
            <a:off x="3619742" y="4775667"/>
            <a:ext cx="510540" cy="321945"/>
          </a:xfrm>
          <a:prstGeom prst="rect">
            <a:avLst/>
          </a:prstGeom>
        </p:spPr>
        <p:txBody>
          <a:bodyPr vert="horz" wrap="square" lIns="0" tIns="11430" rIns="0" bIns="0" rtlCol="0">
            <a:spAutoFit/>
          </a:bodyPr>
          <a:lstStyle/>
          <a:p>
            <a:pPr marL="12700">
              <a:lnSpc>
                <a:spcPct val="100000"/>
              </a:lnSpc>
              <a:spcBef>
                <a:spcPts val="90"/>
              </a:spcBef>
            </a:pPr>
            <a:r>
              <a:rPr sz="1950" spc="-200" dirty="0">
                <a:latin typeface="Symbol"/>
                <a:cs typeface="Symbol"/>
              </a:rPr>
              <a:t></a:t>
            </a:r>
            <a:r>
              <a:rPr sz="1950" spc="-290" dirty="0">
                <a:latin typeface="Times New Roman"/>
                <a:cs typeface="Times New Roman"/>
              </a:rPr>
              <a:t> </a:t>
            </a:r>
            <a:r>
              <a:rPr sz="1950" spc="-135" dirty="0">
                <a:latin typeface="Times New Roman"/>
                <a:cs typeface="Times New Roman"/>
              </a:rPr>
              <a:t>1</a:t>
            </a:r>
            <a:r>
              <a:rPr sz="1950" spc="-135" dirty="0">
                <a:latin typeface="Symbol"/>
                <a:cs typeface="Symbol"/>
              </a:rPr>
              <a:t></a:t>
            </a:r>
            <a:r>
              <a:rPr sz="1950" spc="-240" dirty="0">
                <a:latin typeface="Times New Roman"/>
                <a:cs typeface="Times New Roman"/>
              </a:rPr>
              <a:t> </a:t>
            </a:r>
            <a:r>
              <a:rPr sz="1950" i="1" spc="-100" dirty="0">
                <a:latin typeface="Times New Roman"/>
                <a:cs typeface="Times New Roman"/>
              </a:rPr>
              <a:t>e</a:t>
            </a:r>
            <a:endParaRPr sz="1950">
              <a:latin typeface="Times New Roman"/>
              <a:cs typeface="Times New Roman"/>
            </a:endParaRPr>
          </a:p>
        </p:txBody>
      </p:sp>
      <p:sp>
        <p:nvSpPr>
          <p:cNvPr id="73" name="object 73"/>
          <p:cNvSpPr txBox="1"/>
          <p:nvPr/>
        </p:nvSpPr>
        <p:spPr>
          <a:xfrm>
            <a:off x="4113784" y="4709052"/>
            <a:ext cx="487045" cy="260985"/>
          </a:xfrm>
          <a:prstGeom prst="rect">
            <a:avLst/>
          </a:prstGeom>
        </p:spPr>
        <p:txBody>
          <a:bodyPr vert="horz" wrap="square" lIns="0" tIns="11430" rIns="0" bIns="0" rtlCol="0">
            <a:spAutoFit/>
          </a:bodyPr>
          <a:lstStyle/>
          <a:p>
            <a:pPr marL="12700">
              <a:lnSpc>
                <a:spcPct val="100000"/>
              </a:lnSpc>
              <a:spcBef>
                <a:spcPts val="90"/>
              </a:spcBef>
            </a:pPr>
            <a:r>
              <a:rPr sz="1100" spc="-80" dirty="0">
                <a:latin typeface="Symbol"/>
                <a:cs typeface="Symbol"/>
              </a:rPr>
              <a:t></a:t>
            </a:r>
            <a:r>
              <a:rPr sz="1100" i="1" spc="-80" dirty="0">
                <a:latin typeface="Times New Roman"/>
                <a:cs typeface="Times New Roman"/>
              </a:rPr>
              <a:t>K</a:t>
            </a:r>
            <a:r>
              <a:rPr sz="1100" i="1" spc="-145" dirty="0">
                <a:latin typeface="Times New Roman"/>
                <a:cs typeface="Times New Roman"/>
              </a:rPr>
              <a:t> </a:t>
            </a:r>
            <a:r>
              <a:rPr sz="1550" spc="-130" dirty="0">
                <a:latin typeface="Symbol"/>
                <a:cs typeface="Symbol"/>
              </a:rPr>
              <a:t></a:t>
            </a:r>
            <a:r>
              <a:rPr sz="1100" i="1" spc="-130" dirty="0">
                <a:latin typeface="Times New Roman"/>
                <a:cs typeface="Times New Roman"/>
              </a:rPr>
              <a:t>I</a:t>
            </a:r>
            <a:r>
              <a:rPr sz="1100" i="1" spc="-105" dirty="0">
                <a:latin typeface="Times New Roman"/>
                <a:cs typeface="Times New Roman"/>
              </a:rPr>
              <a:t> </a:t>
            </a:r>
            <a:r>
              <a:rPr sz="1550" dirty="0">
                <a:latin typeface="Symbol"/>
                <a:cs typeface="Symbol"/>
              </a:rPr>
              <a:t></a:t>
            </a:r>
            <a:r>
              <a:rPr sz="1550" spc="335" dirty="0">
                <a:latin typeface="Times New Roman"/>
                <a:cs typeface="Times New Roman"/>
              </a:rPr>
              <a:t> </a:t>
            </a:r>
            <a:r>
              <a:rPr sz="1100" i="1" spc="-50" dirty="0">
                <a:latin typeface="Times New Roman"/>
                <a:cs typeface="Times New Roman"/>
              </a:rPr>
              <a:t>t</a:t>
            </a:r>
            <a:endParaRPr sz="1100">
              <a:latin typeface="Times New Roman"/>
              <a:cs typeface="Times New Roman"/>
            </a:endParaRPr>
          </a:p>
        </p:txBody>
      </p:sp>
      <p:sp>
        <p:nvSpPr>
          <p:cNvPr id="74" name="object 74"/>
          <p:cNvSpPr txBox="1"/>
          <p:nvPr/>
        </p:nvSpPr>
        <p:spPr>
          <a:xfrm>
            <a:off x="412750" y="5867400"/>
            <a:ext cx="2149475" cy="355600"/>
          </a:xfrm>
          <a:prstGeom prst="rect">
            <a:avLst/>
          </a:prstGeom>
          <a:solidFill>
            <a:srgbClr val="FFCC99"/>
          </a:solidFill>
        </p:spPr>
        <p:txBody>
          <a:bodyPr vert="horz" wrap="square" lIns="0" tIns="0" rIns="0" bIns="0" rtlCol="0">
            <a:spAutoFit/>
          </a:bodyPr>
          <a:lstStyle/>
          <a:p>
            <a:pPr marL="48895">
              <a:lnSpc>
                <a:spcPts val="1755"/>
              </a:lnSpc>
            </a:pPr>
            <a:r>
              <a:rPr sz="3150" i="1" spc="104" baseline="-25132" dirty="0">
                <a:latin typeface="Times New Roman"/>
                <a:cs typeface="Times New Roman"/>
              </a:rPr>
              <a:t>K</a:t>
            </a:r>
            <a:r>
              <a:rPr sz="3150" i="1" spc="270" baseline="-25132" dirty="0">
                <a:latin typeface="Times New Roman"/>
                <a:cs typeface="Times New Roman"/>
              </a:rPr>
              <a:t> </a:t>
            </a:r>
            <a:r>
              <a:rPr sz="3150" spc="82" baseline="-25132" dirty="0">
                <a:latin typeface="Symbol"/>
                <a:cs typeface="Symbol"/>
              </a:rPr>
              <a:t></a:t>
            </a:r>
            <a:r>
              <a:rPr sz="3150" spc="-465" baseline="-25132" dirty="0">
                <a:latin typeface="Times New Roman"/>
                <a:cs typeface="Times New Roman"/>
              </a:rPr>
              <a:t> </a:t>
            </a:r>
            <a:r>
              <a:rPr sz="3150" baseline="-25132" dirty="0">
                <a:latin typeface="Times New Roman"/>
                <a:cs typeface="Times New Roman"/>
              </a:rPr>
              <a:t>10</a:t>
            </a:r>
            <a:r>
              <a:rPr sz="1200" dirty="0">
                <a:latin typeface="Symbol"/>
                <a:cs typeface="Symbol"/>
              </a:rPr>
              <a:t></a:t>
            </a:r>
            <a:r>
              <a:rPr sz="1200" dirty="0">
                <a:latin typeface="Times New Roman"/>
                <a:cs typeface="Times New Roman"/>
              </a:rPr>
              <a:t>3</a:t>
            </a:r>
            <a:r>
              <a:rPr sz="1200" spc="260" dirty="0">
                <a:latin typeface="Times New Roman"/>
                <a:cs typeface="Times New Roman"/>
              </a:rPr>
              <a:t> </a:t>
            </a:r>
            <a:r>
              <a:rPr sz="3150" i="1" spc="127" baseline="-25132" dirty="0">
                <a:latin typeface="Times New Roman"/>
                <a:cs typeface="Times New Roman"/>
              </a:rPr>
              <a:t>l</a:t>
            </a:r>
            <a:r>
              <a:rPr sz="1200" i="1" spc="85" dirty="0">
                <a:latin typeface="Times New Roman"/>
                <a:cs typeface="Times New Roman"/>
              </a:rPr>
              <a:t>0.5</a:t>
            </a:r>
            <a:r>
              <a:rPr sz="1200" i="1" spc="250" dirty="0">
                <a:latin typeface="Times New Roman"/>
                <a:cs typeface="Times New Roman"/>
              </a:rPr>
              <a:t> </a:t>
            </a:r>
            <a:r>
              <a:rPr sz="3150" i="1" baseline="-25132" dirty="0">
                <a:latin typeface="Times New Roman"/>
                <a:cs typeface="Times New Roman"/>
              </a:rPr>
              <a:t>m</a:t>
            </a:r>
            <a:r>
              <a:rPr sz="1200" i="1" dirty="0">
                <a:latin typeface="Times New Roman"/>
                <a:cs typeface="Times New Roman"/>
              </a:rPr>
              <a:t>-</a:t>
            </a:r>
            <a:r>
              <a:rPr sz="1200" i="1" spc="60" dirty="0">
                <a:latin typeface="Times New Roman"/>
                <a:cs typeface="Times New Roman"/>
              </a:rPr>
              <a:t>0.5</a:t>
            </a:r>
            <a:r>
              <a:rPr sz="3150" i="1" spc="89" baseline="-25132" dirty="0">
                <a:latin typeface="Times New Roman"/>
                <a:cs typeface="Times New Roman"/>
              </a:rPr>
              <a:t>s</a:t>
            </a:r>
            <a:r>
              <a:rPr sz="1200" i="1" spc="60" dirty="0">
                <a:latin typeface="Times New Roman"/>
                <a:cs typeface="Times New Roman"/>
              </a:rPr>
              <a:t>-</a:t>
            </a:r>
            <a:r>
              <a:rPr sz="1200" i="1" spc="-50" dirty="0">
                <a:latin typeface="Times New Roman"/>
                <a:cs typeface="Times New Roman"/>
              </a:rPr>
              <a:t>1</a:t>
            </a:r>
            <a:endParaRPr sz="1200">
              <a:latin typeface="Times New Roman"/>
              <a:cs typeface="Times New Roman"/>
            </a:endParaRPr>
          </a:p>
        </p:txBody>
      </p:sp>
      <p:sp>
        <p:nvSpPr>
          <p:cNvPr id="75" name="object 75"/>
          <p:cNvSpPr txBox="1"/>
          <p:nvPr/>
        </p:nvSpPr>
        <p:spPr>
          <a:xfrm>
            <a:off x="7308283" y="4228911"/>
            <a:ext cx="1511935" cy="859790"/>
          </a:xfrm>
          <a:prstGeom prst="rect">
            <a:avLst/>
          </a:prstGeom>
        </p:spPr>
        <p:txBody>
          <a:bodyPr vert="horz" wrap="square" lIns="0" tIns="94615" rIns="0" bIns="0" rtlCol="0">
            <a:spAutoFit/>
          </a:bodyPr>
          <a:lstStyle/>
          <a:p>
            <a:pPr marL="66040">
              <a:lnSpc>
                <a:spcPct val="100000"/>
              </a:lnSpc>
              <a:spcBef>
                <a:spcPts val="745"/>
              </a:spcBef>
              <a:tabLst>
                <a:tab pos="695960" algn="l"/>
              </a:tabLst>
            </a:pPr>
            <a:r>
              <a:rPr sz="2200" spc="-285" dirty="0">
                <a:latin typeface="Times New Roman"/>
                <a:cs typeface="Times New Roman"/>
              </a:rPr>
              <a:t>5%</a:t>
            </a:r>
            <a:r>
              <a:rPr sz="2200" dirty="0">
                <a:latin typeface="Times New Roman"/>
                <a:cs typeface="Times New Roman"/>
              </a:rPr>
              <a:t>	</a:t>
            </a:r>
            <a:r>
              <a:rPr sz="2200" i="1" spc="-110" dirty="0">
                <a:latin typeface="Times New Roman"/>
                <a:cs typeface="Times New Roman"/>
              </a:rPr>
              <a:t>t</a:t>
            </a:r>
            <a:r>
              <a:rPr sz="2200" i="1" spc="-35" dirty="0">
                <a:latin typeface="Times New Roman"/>
                <a:cs typeface="Times New Roman"/>
              </a:rPr>
              <a:t> </a:t>
            </a:r>
            <a:r>
              <a:rPr sz="2200" spc="-215" dirty="0">
                <a:latin typeface="Symbol"/>
                <a:cs typeface="Symbol"/>
              </a:rPr>
              <a:t></a:t>
            </a:r>
            <a:r>
              <a:rPr sz="2200" spc="-225" dirty="0">
                <a:latin typeface="Times New Roman"/>
                <a:cs typeface="Times New Roman"/>
              </a:rPr>
              <a:t> </a:t>
            </a:r>
            <a:r>
              <a:rPr sz="2200" i="1" spc="-175" dirty="0">
                <a:latin typeface="Times New Roman"/>
                <a:cs typeface="Times New Roman"/>
              </a:rPr>
              <a:t>1.4</a:t>
            </a:r>
            <a:r>
              <a:rPr sz="2200" i="1" spc="-160" dirty="0">
                <a:latin typeface="Times New Roman"/>
                <a:cs typeface="Times New Roman"/>
              </a:rPr>
              <a:t> </a:t>
            </a:r>
            <a:r>
              <a:rPr sz="2200" i="1" spc="-50" dirty="0">
                <a:latin typeface="Times New Roman"/>
                <a:cs typeface="Times New Roman"/>
              </a:rPr>
              <a:t>h</a:t>
            </a:r>
            <a:endParaRPr sz="2200">
              <a:latin typeface="Times New Roman"/>
              <a:cs typeface="Times New Roman"/>
            </a:endParaRPr>
          </a:p>
          <a:p>
            <a:pPr marL="12700">
              <a:lnSpc>
                <a:spcPct val="100000"/>
              </a:lnSpc>
              <a:spcBef>
                <a:spcPts val="640"/>
              </a:spcBef>
              <a:tabLst>
                <a:tab pos="640715" algn="l"/>
              </a:tabLst>
            </a:pPr>
            <a:r>
              <a:rPr sz="2200" spc="-25" dirty="0">
                <a:latin typeface="Times New Roman"/>
                <a:cs typeface="Times New Roman"/>
              </a:rPr>
              <a:t>40%</a:t>
            </a:r>
            <a:r>
              <a:rPr sz="2200" dirty="0">
                <a:latin typeface="Times New Roman"/>
                <a:cs typeface="Times New Roman"/>
              </a:rPr>
              <a:t>	</a:t>
            </a:r>
            <a:r>
              <a:rPr sz="2200" i="1" spc="-110" dirty="0">
                <a:latin typeface="Times New Roman"/>
                <a:cs typeface="Times New Roman"/>
              </a:rPr>
              <a:t>t</a:t>
            </a:r>
            <a:r>
              <a:rPr sz="2200" i="1" spc="-30" dirty="0">
                <a:latin typeface="Times New Roman"/>
                <a:cs typeface="Times New Roman"/>
              </a:rPr>
              <a:t> </a:t>
            </a:r>
            <a:r>
              <a:rPr sz="2200" spc="-215" dirty="0">
                <a:latin typeface="Symbol"/>
                <a:cs typeface="Symbol"/>
              </a:rPr>
              <a:t></a:t>
            </a:r>
            <a:r>
              <a:rPr sz="2200" spc="-220" dirty="0">
                <a:latin typeface="Times New Roman"/>
                <a:cs typeface="Times New Roman"/>
              </a:rPr>
              <a:t> </a:t>
            </a:r>
            <a:r>
              <a:rPr sz="2200" i="1" spc="-185" dirty="0">
                <a:latin typeface="Times New Roman"/>
                <a:cs typeface="Times New Roman"/>
              </a:rPr>
              <a:t>14.2 </a:t>
            </a:r>
            <a:r>
              <a:rPr sz="2200" i="1" spc="-110" dirty="0">
                <a:latin typeface="Times New Roman"/>
                <a:cs typeface="Times New Roman"/>
              </a:rPr>
              <a:t>h</a:t>
            </a:r>
            <a:endParaRPr sz="2200">
              <a:latin typeface="Times New Roman"/>
              <a:cs typeface="Times New Roman"/>
            </a:endParaRPr>
          </a:p>
        </p:txBody>
      </p:sp>
      <p:sp>
        <p:nvSpPr>
          <p:cNvPr id="76" name="object 76"/>
          <p:cNvSpPr/>
          <p:nvPr/>
        </p:nvSpPr>
        <p:spPr>
          <a:xfrm>
            <a:off x="5410200" y="5638800"/>
            <a:ext cx="1771650" cy="367030"/>
          </a:xfrm>
          <a:custGeom>
            <a:avLst/>
            <a:gdLst/>
            <a:ahLst/>
            <a:cxnLst/>
            <a:rect l="l" t="t" r="r" b="b"/>
            <a:pathLst>
              <a:path w="1771650" h="367029">
                <a:moveTo>
                  <a:pt x="1771650" y="0"/>
                </a:moveTo>
                <a:lnTo>
                  <a:pt x="0" y="0"/>
                </a:lnTo>
                <a:lnTo>
                  <a:pt x="0" y="366712"/>
                </a:lnTo>
                <a:lnTo>
                  <a:pt x="1771650" y="366712"/>
                </a:lnTo>
                <a:lnTo>
                  <a:pt x="1771650" y="0"/>
                </a:lnTo>
                <a:close/>
              </a:path>
            </a:pathLst>
          </a:custGeom>
          <a:solidFill>
            <a:srgbClr val="FFCC99"/>
          </a:solidFill>
        </p:spPr>
        <p:txBody>
          <a:bodyPr wrap="square" lIns="0" tIns="0" rIns="0" bIns="0" rtlCol="0"/>
          <a:lstStyle/>
          <a:p>
            <a:endParaRPr/>
          </a:p>
        </p:txBody>
      </p:sp>
      <p:sp>
        <p:nvSpPr>
          <p:cNvPr id="77" name="object 77"/>
          <p:cNvSpPr txBox="1"/>
          <p:nvPr/>
        </p:nvSpPr>
        <p:spPr>
          <a:xfrm>
            <a:off x="6937871" y="5638777"/>
            <a:ext cx="132080" cy="196850"/>
          </a:xfrm>
          <a:prstGeom prst="rect">
            <a:avLst/>
          </a:prstGeom>
        </p:spPr>
        <p:txBody>
          <a:bodyPr vert="horz" wrap="square" lIns="0" tIns="15240" rIns="0" bIns="0" rtlCol="0">
            <a:spAutoFit/>
          </a:bodyPr>
          <a:lstStyle/>
          <a:p>
            <a:pPr marL="12700">
              <a:lnSpc>
                <a:spcPct val="100000"/>
              </a:lnSpc>
              <a:spcBef>
                <a:spcPts val="120"/>
              </a:spcBef>
            </a:pPr>
            <a:r>
              <a:rPr sz="1100" i="1" spc="-55" dirty="0">
                <a:latin typeface="Times New Roman"/>
                <a:cs typeface="Times New Roman"/>
              </a:rPr>
              <a:t>-</a:t>
            </a:r>
            <a:r>
              <a:rPr sz="1100" i="1" spc="-50" dirty="0">
                <a:latin typeface="Times New Roman"/>
                <a:cs typeface="Times New Roman"/>
              </a:rPr>
              <a:t>1</a:t>
            </a:r>
            <a:endParaRPr sz="1100">
              <a:latin typeface="Times New Roman"/>
              <a:cs typeface="Times New Roman"/>
            </a:endParaRPr>
          </a:p>
        </p:txBody>
      </p:sp>
      <p:sp>
        <p:nvSpPr>
          <p:cNvPr id="78" name="object 78"/>
          <p:cNvSpPr txBox="1"/>
          <p:nvPr/>
        </p:nvSpPr>
        <p:spPr>
          <a:xfrm>
            <a:off x="5676405" y="5806830"/>
            <a:ext cx="100330" cy="196850"/>
          </a:xfrm>
          <a:prstGeom prst="rect">
            <a:avLst/>
          </a:prstGeom>
        </p:spPr>
        <p:txBody>
          <a:bodyPr vert="horz" wrap="square" lIns="0" tIns="15240" rIns="0" bIns="0" rtlCol="0">
            <a:spAutoFit/>
          </a:bodyPr>
          <a:lstStyle/>
          <a:p>
            <a:pPr marL="12700">
              <a:lnSpc>
                <a:spcPct val="100000"/>
              </a:lnSpc>
              <a:spcBef>
                <a:spcPts val="120"/>
              </a:spcBef>
            </a:pPr>
            <a:r>
              <a:rPr sz="1100" spc="35" dirty="0">
                <a:latin typeface="Times New Roman"/>
                <a:cs typeface="Times New Roman"/>
              </a:rPr>
              <a:t>0</a:t>
            </a:r>
            <a:endParaRPr sz="1100">
              <a:latin typeface="Times New Roman"/>
              <a:cs typeface="Times New Roman"/>
            </a:endParaRPr>
          </a:p>
        </p:txBody>
      </p:sp>
      <p:sp>
        <p:nvSpPr>
          <p:cNvPr id="79" name="object 79"/>
          <p:cNvSpPr txBox="1"/>
          <p:nvPr/>
        </p:nvSpPr>
        <p:spPr>
          <a:xfrm>
            <a:off x="5398615" y="5556822"/>
            <a:ext cx="1583055" cy="426720"/>
          </a:xfrm>
          <a:prstGeom prst="rect">
            <a:avLst/>
          </a:prstGeom>
        </p:spPr>
        <p:txBody>
          <a:bodyPr vert="horz" wrap="square" lIns="0" tIns="16510" rIns="0" bIns="0" rtlCol="0">
            <a:spAutoFit/>
          </a:bodyPr>
          <a:lstStyle/>
          <a:p>
            <a:pPr marL="38100">
              <a:lnSpc>
                <a:spcPct val="100000"/>
              </a:lnSpc>
              <a:spcBef>
                <a:spcPts val="130"/>
              </a:spcBef>
              <a:tabLst>
                <a:tab pos="442595" algn="l"/>
              </a:tabLst>
            </a:pPr>
            <a:r>
              <a:rPr sz="2600" spc="-125" dirty="0">
                <a:latin typeface="Symbol"/>
                <a:cs typeface="Symbol"/>
              </a:rPr>
              <a:t></a:t>
            </a:r>
            <a:r>
              <a:rPr sz="1900" i="1" spc="-125" dirty="0">
                <a:latin typeface="Times New Roman"/>
                <a:cs typeface="Times New Roman"/>
              </a:rPr>
              <a:t>I</a:t>
            </a:r>
            <a:r>
              <a:rPr sz="1900" i="1" spc="-245" dirty="0">
                <a:latin typeface="Times New Roman"/>
                <a:cs typeface="Times New Roman"/>
              </a:rPr>
              <a:t> </a:t>
            </a:r>
            <a:r>
              <a:rPr sz="2600" spc="-50" dirty="0">
                <a:latin typeface="Symbol"/>
                <a:cs typeface="Symbol"/>
              </a:rPr>
              <a:t></a:t>
            </a:r>
            <a:r>
              <a:rPr sz="2600" dirty="0">
                <a:latin typeface="Times New Roman"/>
                <a:cs typeface="Times New Roman"/>
              </a:rPr>
              <a:t>	</a:t>
            </a:r>
            <a:r>
              <a:rPr sz="1900" spc="50" dirty="0">
                <a:latin typeface="Symbol"/>
                <a:cs typeface="Symbol"/>
              </a:rPr>
              <a:t></a:t>
            </a:r>
            <a:r>
              <a:rPr sz="1900" spc="-235" dirty="0">
                <a:latin typeface="Times New Roman"/>
                <a:cs typeface="Times New Roman"/>
              </a:rPr>
              <a:t> </a:t>
            </a:r>
            <a:r>
              <a:rPr sz="1900" dirty="0">
                <a:latin typeface="Times New Roman"/>
                <a:cs typeface="Times New Roman"/>
              </a:rPr>
              <a:t>10</a:t>
            </a:r>
            <a:r>
              <a:rPr sz="1650" baseline="42929" dirty="0">
                <a:latin typeface="Symbol"/>
                <a:cs typeface="Symbol"/>
              </a:rPr>
              <a:t></a:t>
            </a:r>
            <a:r>
              <a:rPr sz="1650" baseline="42929" dirty="0">
                <a:latin typeface="Times New Roman"/>
                <a:cs typeface="Times New Roman"/>
              </a:rPr>
              <a:t>2 </a:t>
            </a:r>
            <a:r>
              <a:rPr sz="1900" i="1" dirty="0">
                <a:latin typeface="Times New Roman"/>
                <a:cs typeface="Times New Roman"/>
              </a:rPr>
              <a:t>mol</a:t>
            </a:r>
            <a:r>
              <a:rPr sz="1900" i="1" spc="-35" dirty="0">
                <a:latin typeface="Times New Roman"/>
                <a:cs typeface="Times New Roman"/>
              </a:rPr>
              <a:t> </a:t>
            </a:r>
            <a:r>
              <a:rPr sz="1900" i="1" spc="-50" dirty="0">
                <a:latin typeface="Times New Roman"/>
                <a:cs typeface="Times New Roman"/>
              </a:rPr>
              <a:t>l</a:t>
            </a:r>
            <a:endParaRPr sz="1900">
              <a:latin typeface="Times New Roman"/>
              <a:cs typeface="Times New Roman"/>
            </a:endParaRPr>
          </a:p>
        </p:txBody>
      </p:sp>
      <p:sp>
        <p:nvSpPr>
          <p:cNvPr id="80" name="object 80"/>
          <p:cNvSpPr txBox="1"/>
          <p:nvPr/>
        </p:nvSpPr>
        <p:spPr>
          <a:xfrm>
            <a:off x="7260675" y="5295710"/>
            <a:ext cx="1576705" cy="859790"/>
          </a:xfrm>
          <a:prstGeom prst="rect">
            <a:avLst/>
          </a:prstGeom>
        </p:spPr>
        <p:txBody>
          <a:bodyPr vert="horz" wrap="square" lIns="0" tIns="94615" rIns="0" bIns="0" rtlCol="0">
            <a:spAutoFit/>
          </a:bodyPr>
          <a:lstStyle/>
          <a:p>
            <a:pPr marL="66040">
              <a:lnSpc>
                <a:spcPct val="100000"/>
              </a:lnSpc>
              <a:spcBef>
                <a:spcPts val="745"/>
              </a:spcBef>
              <a:tabLst>
                <a:tab pos="695960" algn="l"/>
              </a:tabLst>
            </a:pPr>
            <a:r>
              <a:rPr sz="2200" spc="-285" dirty="0">
                <a:latin typeface="Times New Roman"/>
                <a:cs typeface="Times New Roman"/>
              </a:rPr>
              <a:t>5%</a:t>
            </a:r>
            <a:r>
              <a:rPr sz="2200" dirty="0">
                <a:latin typeface="Times New Roman"/>
                <a:cs typeface="Times New Roman"/>
              </a:rPr>
              <a:t>	</a:t>
            </a:r>
            <a:r>
              <a:rPr sz="2200" i="1" spc="-110" dirty="0">
                <a:latin typeface="Times New Roman"/>
                <a:cs typeface="Times New Roman"/>
              </a:rPr>
              <a:t>t</a:t>
            </a:r>
            <a:r>
              <a:rPr sz="2200" i="1" spc="-45" dirty="0">
                <a:latin typeface="Times New Roman"/>
                <a:cs typeface="Times New Roman"/>
              </a:rPr>
              <a:t> </a:t>
            </a:r>
            <a:r>
              <a:rPr sz="2200" spc="-215" dirty="0">
                <a:latin typeface="Symbol"/>
                <a:cs typeface="Symbol"/>
              </a:rPr>
              <a:t></a:t>
            </a:r>
            <a:r>
              <a:rPr sz="2200" spc="-170" dirty="0">
                <a:latin typeface="Times New Roman"/>
                <a:cs typeface="Times New Roman"/>
              </a:rPr>
              <a:t> </a:t>
            </a:r>
            <a:r>
              <a:rPr sz="2200" i="1" spc="-195" dirty="0">
                <a:latin typeface="Times New Roman"/>
                <a:cs typeface="Times New Roman"/>
              </a:rPr>
              <a:t>8</a:t>
            </a:r>
            <a:r>
              <a:rPr sz="2200" i="1" spc="-170" dirty="0">
                <a:latin typeface="Times New Roman"/>
                <a:cs typeface="Times New Roman"/>
              </a:rPr>
              <a:t> </a:t>
            </a:r>
            <a:r>
              <a:rPr sz="2200" i="1" spc="-35" dirty="0">
                <a:latin typeface="Times New Roman"/>
                <a:cs typeface="Times New Roman"/>
              </a:rPr>
              <a:t>min</a:t>
            </a:r>
            <a:endParaRPr sz="2200">
              <a:latin typeface="Times New Roman"/>
              <a:cs typeface="Times New Roman"/>
            </a:endParaRPr>
          </a:p>
          <a:p>
            <a:pPr marL="12700">
              <a:lnSpc>
                <a:spcPct val="100000"/>
              </a:lnSpc>
              <a:spcBef>
                <a:spcPts val="640"/>
              </a:spcBef>
              <a:tabLst>
                <a:tab pos="640080" algn="l"/>
              </a:tabLst>
            </a:pPr>
            <a:r>
              <a:rPr sz="2200" spc="-25" dirty="0">
                <a:latin typeface="Times New Roman"/>
                <a:cs typeface="Times New Roman"/>
              </a:rPr>
              <a:t>40%</a:t>
            </a:r>
            <a:r>
              <a:rPr sz="2200" dirty="0">
                <a:latin typeface="Times New Roman"/>
                <a:cs typeface="Times New Roman"/>
              </a:rPr>
              <a:t>	</a:t>
            </a:r>
            <a:r>
              <a:rPr sz="2200" i="1" spc="-110" dirty="0">
                <a:latin typeface="Times New Roman"/>
                <a:cs typeface="Times New Roman"/>
              </a:rPr>
              <a:t>t</a:t>
            </a:r>
            <a:r>
              <a:rPr sz="2200" i="1" spc="-40" dirty="0">
                <a:latin typeface="Times New Roman"/>
                <a:cs typeface="Times New Roman"/>
              </a:rPr>
              <a:t> </a:t>
            </a:r>
            <a:r>
              <a:rPr sz="2200" spc="-215" dirty="0">
                <a:latin typeface="Symbol"/>
                <a:cs typeface="Symbol"/>
              </a:rPr>
              <a:t></a:t>
            </a:r>
            <a:r>
              <a:rPr sz="2200" spc="-170" dirty="0">
                <a:latin typeface="Times New Roman"/>
                <a:cs typeface="Times New Roman"/>
              </a:rPr>
              <a:t> </a:t>
            </a:r>
            <a:r>
              <a:rPr sz="2200" i="1" spc="-204" dirty="0">
                <a:latin typeface="Times New Roman"/>
                <a:cs typeface="Times New Roman"/>
              </a:rPr>
              <a:t>85</a:t>
            </a:r>
            <a:r>
              <a:rPr sz="2200" i="1" spc="-195" dirty="0">
                <a:latin typeface="Times New Roman"/>
                <a:cs typeface="Times New Roman"/>
              </a:rPr>
              <a:t> </a:t>
            </a:r>
            <a:r>
              <a:rPr sz="2200" i="1" spc="-175" dirty="0">
                <a:latin typeface="Times New Roman"/>
                <a:cs typeface="Times New Roman"/>
              </a:rPr>
              <a:t>min</a:t>
            </a:r>
            <a:endParaRPr sz="2200">
              <a:latin typeface="Times New Roman"/>
              <a:cs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14400" y="685800"/>
            <a:ext cx="7543800" cy="5910264"/>
            <a:chOff x="1609725" y="1557337"/>
            <a:chExt cx="6089650" cy="4333240"/>
          </a:xfrm>
        </p:grpSpPr>
        <p:pic>
          <p:nvPicPr>
            <p:cNvPr id="3" name="object 3"/>
            <p:cNvPicPr/>
            <p:nvPr/>
          </p:nvPicPr>
          <p:blipFill>
            <a:blip r:embed="rId2" cstate="print"/>
            <a:stretch>
              <a:fillRect/>
            </a:stretch>
          </p:blipFill>
          <p:spPr>
            <a:xfrm>
              <a:off x="1609725" y="1557337"/>
              <a:ext cx="5800725" cy="4095750"/>
            </a:xfrm>
            <a:prstGeom prst="rect">
              <a:avLst/>
            </a:prstGeom>
          </p:spPr>
        </p:pic>
        <p:sp>
          <p:nvSpPr>
            <p:cNvPr id="4" name="object 4"/>
            <p:cNvSpPr/>
            <p:nvPr/>
          </p:nvSpPr>
          <p:spPr>
            <a:xfrm>
              <a:off x="1691639" y="4365078"/>
              <a:ext cx="5995035" cy="1512570"/>
            </a:xfrm>
            <a:custGeom>
              <a:avLst/>
              <a:gdLst/>
              <a:ahLst/>
              <a:cxnLst/>
              <a:rect l="l" t="t" r="r" b="b"/>
              <a:pathLst>
                <a:path w="5995034" h="1512570">
                  <a:moveTo>
                    <a:pt x="5995035" y="0"/>
                  </a:moveTo>
                  <a:lnTo>
                    <a:pt x="0" y="0"/>
                  </a:lnTo>
                  <a:lnTo>
                    <a:pt x="0" y="1512189"/>
                  </a:lnTo>
                  <a:lnTo>
                    <a:pt x="5995035" y="1512189"/>
                  </a:lnTo>
                  <a:lnTo>
                    <a:pt x="5995035" y="0"/>
                  </a:lnTo>
                  <a:close/>
                </a:path>
              </a:pathLst>
            </a:custGeom>
            <a:solidFill>
              <a:srgbClr val="FFFFFF"/>
            </a:solidFill>
          </p:spPr>
          <p:txBody>
            <a:bodyPr wrap="square" lIns="0" tIns="0" rIns="0" bIns="0" rtlCol="0"/>
            <a:lstStyle/>
            <a:p>
              <a:endParaRPr/>
            </a:p>
          </p:txBody>
        </p:sp>
        <p:sp>
          <p:nvSpPr>
            <p:cNvPr id="5" name="object 5"/>
            <p:cNvSpPr/>
            <p:nvPr/>
          </p:nvSpPr>
          <p:spPr>
            <a:xfrm>
              <a:off x="1691639" y="4365078"/>
              <a:ext cx="5995035" cy="1512570"/>
            </a:xfrm>
            <a:custGeom>
              <a:avLst/>
              <a:gdLst/>
              <a:ahLst/>
              <a:cxnLst/>
              <a:rect l="l" t="t" r="r" b="b"/>
              <a:pathLst>
                <a:path w="5995034" h="1512570">
                  <a:moveTo>
                    <a:pt x="0" y="1512189"/>
                  </a:moveTo>
                  <a:lnTo>
                    <a:pt x="5995035" y="1512189"/>
                  </a:lnTo>
                  <a:lnTo>
                    <a:pt x="5995035" y="0"/>
                  </a:lnTo>
                  <a:lnTo>
                    <a:pt x="0" y="0"/>
                  </a:lnTo>
                  <a:lnTo>
                    <a:pt x="0" y="1512189"/>
                  </a:lnTo>
                  <a:close/>
                </a:path>
              </a:pathLst>
            </a:custGeom>
            <a:ln w="25400">
              <a:solidFill>
                <a:srgbClr val="FFFFFF"/>
              </a:solidFill>
            </a:ln>
          </p:spPr>
          <p:txBody>
            <a:bodyPr wrap="square" lIns="0" tIns="0" rIns="0" bIns="0" rtlCol="0"/>
            <a:lstStyle/>
            <a:p>
              <a:endParaRPr/>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5800" y="1295400"/>
            <a:ext cx="7848599" cy="5029200"/>
            <a:chOff x="1196975" y="1704975"/>
            <a:chExt cx="6988175" cy="4340860"/>
          </a:xfrm>
        </p:grpSpPr>
        <p:pic>
          <p:nvPicPr>
            <p:cNvPr id="3" name="object 3"/>
            <p:cNvPicPr/>
            <p:nvPr/>
          </p:nvPicPr>
          <p:blipFill>
            <a:blip r:embed="rId2" cstate="print"/>
            <a:stretch>
              <a:fillRect/>
            </a:stretch>
          </p:blipFill>
          <p:spPr>
            <a:xfrm>
              <a:off x="1333500" y="1704975"/>
              <a:ext cx="6448425" cy="3943350"/>
            </a:xfrm>
            <a:prstGeom prst="rect">
              <a:avLst/>
            </a:prstGeom>
          </p:spPr>
        </p:pic>
        <p:sp>
          <p:nvSpPr>
            <p:cNvPr id="4" name="object 4"/>
            <p:cNvSpPr/>
            <p:nvPr/>
          </p:nvSpPr>
          <p:spPr>
            <a:xfrm>
              <a:off x="2051685" y="2996958"/>
              <a:ext cx="1440180" cy="720090"/>
            </a:xfrm>
            <a:custGeom>
              <a:avLst/>
              <a:gdLst/>
              <a:ahLst/>
              <a:cxnLst/>
              <a:rect l="l" t="t" r="r" b="b"/>
              <a:pathLst>
                <a:path w="1440179" h="720089">
                  <a:moveTo>
                    <a:pt x="1440180" y="0"/>
                  </a:moveTo>
                  <a:lnTo>
                    <a:pt x="0" y="0"/>
                  </a:lnTo>
                  <a:lnTo>
                    <a:pt x="0" y="720077"/>
                  </a:lnTo>
                  <a:lnTo>
                    <a:pt x="1440180" y="720077"/>
                  </a:lnTo>
                  <a:lnTo>
                    <a:pt x="1440180" y="0"/>
                  </a:lnTo>
                  <a:close/>
                </a:path>
              </a:pathLst>
            </a:custGeom>
            <a:solidFill>
              <a:srgbClr val="FFFFFF"/>
            </a:solidFill>
          </p:spPr>
          <p:txBody>
            <a:bodyPr wrap="square" lIns="0" tIns="0" rIns="0" bIns="0" rtlCol="0"/>
            <a:lstStyle/>
            <a:p>
              <a:endParaRPr/>
            </a:p>
          </p:txBody>
        </p:sp>
        <p:sp>
          <p:nvSpPr>
            <p:cNvPr id="5" name="object 5"/>
            <p:cNvSpPr/>
            <p:nvPr/>
          </p:nvSpPr>
          <p:spPr>
            <a:xfrm>
              <a:off x="2051685" y="2996958"/>
              <a:ext cx="1440180" cy="720090"/>
            </a:xfrm>
            <a:custGeom>
              <a:avLst/>
              <a:gdLst/>
              <a:ahLst/>
              <a:cxnLst/>
              <a:rect l="l" t="t" r="r" b="b"/>
              <a:pathLst>
                <a:path w="1440179" h="720089">
                  <a:moveTo>
                    <a:pt x="0" y="720077"/>
                  </a:moveTo>
                  <a:lnTo>
                    <a:pt x="1440180" y="720077"/>
                  </a:lnTo>
                  <a:lnTo>
                    <a:pt x="1440180" y="0"/>
                  </a:lnTo>
                  <a:lnTo>
                    <a:pt x="0" y="0"/>
                  </a:lnTo>
                  <a:lnTo>
                    <a:pt x="0" y="720077"/>
                  </a:lnTo>
                  <a:close/>
                </a:path>
              </a:pathLst>
            </a:custGeom>
            <a:ln w="25400">
              <a:solidFill>
                <a:srgbClr val="FFFFFF"/>
              </a:solidFill>
            </a:ln>
          </p:spPr>
          <p:txBody>
            <a:bodyPr wrap="square" lIns="0" tIns="0" rIns="0" bIns="0" rtlCol="0"/>
            <a:lstStyle/>
            <a:p>
              <a:endParaRPr/>
            </a:p>
          </p:txBody>
        </p:sp>
        <p:sp>
          <p:nvSpPr>
            <p:cNvPr id="6" name="object 6"/>
            <p:cNvSpPr/>
            <p:nvPr/>
          </p:nvSpPr>
          <p:spPr>
            <a:xfrm>
              <a:off x="1209675" y="3728618"/>
              <a:ext cx="6962775" cy="2304415"/>
            </a:xfrm>
            <a:custGeom>
              <a:avLst/>
              <a:gdLst/>
              <a:ahLst/>
              <a:cxnLst/>
              <a:rect l="l" t="t" r="r" b="b"/>
              <a:pathLst>
                <a:path w="6962775" h="2304415">
                  <a:moveTo>
                    <a:pt x="6962775" y="0"/>
                  </a:moveTo>
                  <a:lnTo>
                    <a:pt x="0" y="0"/>
                  </a:lnTo>
                  <a:lnTo>
                    <a:pt x="0" y="2304288"/>
                  </a:lnTo>
                  <a:lnTo>
                    <a:pt x="6962775" y="2304288"/>
                  </a:lnTo>
                  <a:lnTo>
                    <a:pt x="6962775" y="0"/>
                  </a:lnTo>
                  <a:close/>
                </a:path>
              </a:pathLst>
            </a:custGeom>
            <a:solidFill>
              <a:srgbClr val="FFFFFF"/>
            </a:solidFill>
          </p:spPr>
          <p:txBody>
            <a:bodyPr wrap="square" lIns="0" tIns="0" rIns="0" bIns="0" rtlCol="0"/>
            <a:lstStyle/>
            <a:p>
              <a:endParaRPr/>
            </a:p>
          </p:txBody>
        </p:sp>
        <p:sp>
          <p:nvSpPr>
            <p:cNvPr id="7" name="object 7"/>
            <p:cNvSpPr/>
            <p:nvPr/>
          </p:nvSpPr>
          <p:spPr>
            <a:xfrm>
              <a:off x="1209675" y="3728618"/>
              <a:ext cx="6962775" cy="2304415"/>
            </a:xfrm>
            <a:custGeom>
              <a:avLst/>
              <a:gdLst/>
              <a:ahLst/>
              <a:cxnLst/>
              <a:rect l="l" t="t" r="r" b="b"/>
              <a:pathLst>
                <a:path w="6962775" h="2304415">
                  <a:moveTo>
                    <a:pt x="0" y="2304288"/>
                  </a:moveTo>
                  <a:lnTo>
                    <a:pt x="6962775" y="2304288"/>
                  </a:lnTo>
                  <a:lnTo>
                    <a:pt x="6962775" y="0"/>
                  </a:lnTo>
                  <a:lnTo>
                    <a:pt x="0" y="0"/>
                  </a:lnTo>
                  <a:lnTo>
                    <a:pt x="0" y="2304288"/>
                  </a:lnTo>
                  <a:close/>
                </a:path>
              </a:pathLst>
            </a:custGeom>
            <a:ln w="25399">
              <a:solidFill>
                <a:srgbClr val="FFFFFF"/>
              </a:solidFill>
            </a:ln>
          </p:spPr>
          <p:txBody>
            <a:bodyPr wrap="square" lIns="0" tIns="0" rIns="0" bIns="0" rtlCol="0"/>
            <a:lstStyle/>
            <a:p>
              <a:endParaRPr/>
            </a:p>
          </p:txBody>
        </p:sp>
        <p:sp>
          <p:nvSpPr>
            <p:cNvPr id="8" name="object 8"/>
            <p:cNvSpPr/>
            <p:nvPr/>
          </p:nvSpPr>
          <p:spPr>
            <a:xfrm>
              <a:off x="3419855" y="2996958"/>
              <a:ext cx="2016760" cy="792480"/>
            </a:xfrm>
            <a:custGeom>
              <a:avLst/>
              <a:gdLst/>
              <a:ahLst/>
              <a:cxnLst/>
              <a:rect l="l" t="t" r="r" b="b"/>
              <a:pathLst>
                <a:path w="2016760" h="792479">
                  <a:moveTo>
                    <a:pt x="0" y="792086"/>
                  </a:moveTo>
                  <a:lnTo>
                    <a:pt x="2016252" y="792086"/>
                  </a:lnTo>
                  <a:lnTo>
                    <a:pt x="2016252" y="0"/>
                  </a:lnTo>
                  <a:lnTo>
                    <a:pt x="0" y="0"/>
                  </a:lnTo>
                  <a:lnTo>
                    <a:pt x="0" y="792086"/>
                  </a:lnTo>
                  <a:close/>
                </a:path>
              </a:pathLst>
            </a:custGeom>
            <a:ln w="25400">
              <a:solidFill>
                <a:srgbClr val="0000FF"/>
              </a:solidFill>
            </a:ln>
          </p:spPr>
          <p:txBody>
            <a:bodyPr wrap="square" lIns="0" tIns="0" rIns="0" bIns="0" rtlCol="0"/>
            <a:lstStyle/>
            <a:p>
              <a:endParaRPr/>
            </a:p>
          </p:txBody>
        </p:sp>
        <p:sp>
          <p:nvSpPr>
            <p:cNvPr id="9" name="object 9"/>
            <p:cNvSpPr/>
            <p:nvPr/>
          </p:nvSpPr>
          <p:spPr>
            <a:xfrm>
              <a:off x="3419855" y="2996958"/>
              <a:ext cx="2016760" cy="792480"/>
            </a:xfrm>
            <a:custGeom>
              <a:avLst/>
              <a:gdLst/>
              <a:ahLst/>
              <a:cxnLst/>
              <a:rect l="l" t="t" r="r" b="b"/>
              <a:pathLst>
                <a:path w="2016760" h="792479">
                  <a:moveTo>
                    <a:pt x="2016252" y="0"/>
                  </a:moveTo>
                  <a:lnTo>
                    <a:pt x="0" y="0"/>
                  </a:lnTo>
                  <a:lnTo>
                    <a:pt x="0" y="792086"/>
                  </a:lnTo>
                  <a:lnTo>
                    <a:pt x="2016252" y="792086"/>
                  </a:lnTo>
                  <a:lnTo>
                    <a:pt x="2016252" y="0"/>
                  </a:lnTo>
                  <a:close/>
                </a:path>
              </a:pathLst>
            </a:custGeom>
            <a:solidFill>
              <a:srgbClr val="FFFFFF"/>
            </a:solidFill>
          </p:spPr>
          <p:txBody>
            <a:bodyPr wrap="square" lIns="0" tIns="0" rIns="0" bIns="0" rtlCol="0"/>
            <a:lstStyle/>
            <a:p>
              <a:endParaRPr/>
            </a:p>
          </p:txBody>
        </p:sp>
        <p:sp>
          <p:nvSpPr>
            <p:cNvPr id="10" name="object 10"/>
            <p:cNvSpPr/>
            <p:nvPr/>
          </p:nvSpPr>
          <p:spPr>
            <a:xfrm>
              <a:off x="3419855" y="2996958"/>
              <a:ext cx="2016760" cy="792480"/>
            </a:xfrm>
            <a:custGeom>
              <a:avLst/>
              <a:gdLst/>
              <a:ahLst/>
              <a:cxnLst/>
              <a:rect l="l" t="t" r="r" b="b"/>
              <a:pathLst>
                <a:path w="2016760" h="792479">
                  <a:moveTo>
                    <a:pt x="0" y="792086"/>
                  </a:moveTo>
                  <a:lnTo>
                    <a:pt x="2016252" y="792086"/>
                  </a:lnTo>
                  <a:lnTo>
                    <a:pt x="2016252" y="0"/>
                  </a:lnTo>
                  <a:lnTo>
                    <a:pt x="0" y="0"/>
                  </a:lnTo>
                  <a:lnTo>
                    <a:pt x="0" y="792086"/>
                  </a:lnTo>
                  <a:close/>
                </a:path>
              </a:pathLst>
            </a:custGeom>
            <a:ln w="25400">
              <a:solidFill>
                <a:srgbClr val="FFFFFF"/>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2627757" y="3547440"/>
              <a:ext cx="2204466" cy="925626"/>
            </a:xfrm>
            <a:prstGeom prst="rect">
              <a:avLst/>
            </a:prstGeom>
          </p:spPr>
        </p:pic>
        <p:sp>
          <p:nvSpPr>
            <p:cNvPr id="12" name="object 12"/>
            <p:cNvSpPr/>
            <p:nvPr/>
          </p:nvSpPr>
          <p:spPr>
            <a:xfrm>
              <a:off x="2580258" y="3535629"/>
              <a:ext cx="2204720" cy="925830"/>
            </a:xfrm>
            <a:custGeom>
              <a:avLst/>
              <a:gdLst/>
              <a:ahLst/>
              <a:cxnLst/>
              <a:rect l="l" t="t" r="r" b="b"/>
              <a:pathLst>
                <a:path w="2204720" h="925829">
                  <a:moveTo>
                    <a:pt x="0" y="925626"/>
                  </a:moveTo>
                  <a:lnTo>
                    <a:pt x="2204466" y="925626"/>
                  </a:lnTo>
                  <a:lnTo>
                    <a:pt x="2204466" y="0"/>
                  </a:lnTo>
                  <a:lnTo>
                    <a:pt x="0" y="0"/>
                  </a:lnTo>
                  <a:lnTo>
                    <a:pt x="0" y="925626"/>
                  </a:lnTo>
                  <a:close/>
                </a:path>
              </a:pathLst>
            </a:custGeom>
            <a:ln w="25400">
              <a:solidFill>
                <a:srgbClr val="0000FF"/>
              </a:solidFill>
            </a:ln>
          </p:spPr>
          <p:txBody>
            <a:bodyPr wrap="square" lIns="0" tIns="0" rIns="0" bIns="0" rtlCol="0"/>
            <a:lstStyle/>
            <a:p>
              <a:endParaRPr/>
            </a:p>
          </p:txBody>
        </p:sp>
      </p:grpSp>
      <p:sp>
        <p:nvSpPr>
          <p:cNvPr id="13" name="object 13"/>
          <p:cNvSpPr txBox="1"/>
          <p:nvPr/>
        </p:nvSpPr>
        <p:spPr>
          <a:xfrm>
            <a:off x="1676654" y="2520442"/>
            <a:ext cx="480695" cy="269240"/>
          </a:xfrm>
          <a:prstGeom prst="rect">
            <a:avLst/>
          </a:prstGeom>
        </p:spPr>
        <p:txBody>
          <a:bodyPr vert="horz" wrap="square" lIns="0" tIns="12065" rIns="0" bIns="0" rtlCol="0">
            <a:spAutoFit/>
          </a:bodyPr>
          <a:lstStyle/>
          <a:p>
            <a:pPr marL="38100">
              <a:lnSpc>
                <a:spcPct val="100000"/>
              </a:lnSpc>
              <a:spcBef>
                <a:spcPts val="95"/>
              </a:spcBef>
            </a:pPr>
            <a:r>
              <a:rPr sz="1600" b="1" spc="-25" dirty="0">
                <a:latin typeface="Georgia"/>
                <a:cs typeface="Georgia"/>
              </a:rPr>
              <a:t>DP</a:t>
            </a:r>
            <a:r>
              <a:rPr sz="1575" b="1" spc="-37" baseline="-21164" dirty="0">
                <a:latin typeface="Georgia"/>
                <a:cs typeface="Georgia"/>
              </a:rPr>
              <a:t>n</a:t>
            </a:r>
            <a:endParaRPr sz="1575" baseline="-21164">
              <a:latin typeface="Georgia"/>
              <a:cs typeface="Georgi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67802" y="480822"/>
            <a:ext cx="6610350" cy="5741670"/>
            <a:chOff x="1267802" y="480822"/>
            <a:chExt cx="6610350" cy="5741670"/>
          </a:xfrm>
        </p:grpSpPr>
        <p:pic>
          <p:nvPicPr>
            <p:cNvPr id="3" name="object 3"/>
            <p:cNvPicPr/>
            <p:nvPr/>
          </p:nvPicPr>
          <p:blipFill>
            <a:blip r:embed="rId2" cstate="print"/>
            <a:stretch>
              <a:fillRect/>
            </a:stretch>
          </p:blipFill>
          <p:spPr>
            <a:xfrm>
              <a:off x="1267802" y="480822"/>
              <a:ext cx="6610350" cy="4505325"/>
            </a:xfrm>
            <a:prstGeom prst="rect">
              <a:avLst/>
            </a:prstGeom>
          </p:spPr>
        </p:pic>
        <p:sp>
          <p:nvSpPr>
            <p:cNvPr id="4" name="object 4"/>
            <p:cNvSpPr/>
            <p:nvPr/>
          </p:nvSpPr>
          <p:spPr>
            <a:xfrm>
              <a:off x="3527552" y="4005084"/>
              <a:ext cx="1872614" cy="864235"/>
            </a:xfrm>
            <a:custGeom>
              <a:avLst/>
              <a:gdLst/>
              <a:ahLst/>
              <a:cxnLst/>
              <a:rect l="l" t="t" r="r" b="b"/>
              <a:pathLst>
                <a:path w="1872614" h="864235">
                  <a:moveTo>
                    <a:pt x="1872233" y="0"/>
                  </a:moveTo>
                  <a:lnTo>
                    <a:pt x="0" y="0"/>
                  </a:lnTo>
                  <a:lnTo>
                    <a:pt x="0" y="864095"/>
                  </a:lnTo>
                  <a:lnTo>
                    <a:pt x="1872233" y="864095"/>
                  </a:lnTo>
                  <a:lnTo>
                    <a:pt x="1872233" y="0"/>
                  </a:lnTo>
                  <a:close/>
                </a:path>
              </a:pathLst>
            </a:custGeom>
            <a:solidFill>
              <a:srgbClr val="FFFFFF"/>
            </a:solidFill>
          </p:spPr>
          <p:txBody>
            <a:bodyPr wrap="square" lIns="0" tIns="0" rIns="0" bIns="0" rtlCol="0"/>
            <a:lstStyle/>
            <a:p>
              <a:endParaRPr/>
            </a:p>
          </p:txBody>
        </p:sp>
        <p:sp>
          <p:nvSpPr>
            <p:cNvPr id="5" name="object 5"/>
            <p:cNvSpPr/>
            <p:nvPr/>
          </p:nvSpPr>
          <p:spPr>
            <a:xfrm>
              <a:off x="3527552" y="4005084"/>
              <a:ext cx="1872614" cy="864235"/>
            </a:xfrm>
            <a:custGeom>
              <a:avLst/>
              <a:gdLst/>
              <a:ahLst/>
              <a:cxnLst/>
              <a:rect l="l" t="t" r="r" b="b"/>
              <a:pathLst>
                <a:path w="1872614" h="864235">
                  <a:moveTo>
                    <a:pt x="0" y="864095"/>
                  </a:moveTo>
                  <a:lnTo>
                    <a:pt x="1872233" y="864095"/>
                  </a:lnTo>
                  <a:lnTo>
                    <a:pt x="1872233" y="0"/>
                  </a:lnTo>
                  <a:lnTo>
                    <a:pt x="0" y="0"/>
                  </a:lnTo>
                  <a:lnTo>
                    <a:pt x="0" y="864095"/>
                  </a:lnTo>
                  <a:close/>
                </a:path>
              </a:pathLst>
            </a:custGeom>
            <a:ln w="25400">
              <a:solidFill>
                <a:srgbClr val="FFFFFF"/>
              </a:solidFill>
            </a:ln>
          </p:spPr>
          <p:txBody>
            <a:bodyPr wrap="square" lIns="0" tIns="0" rIns="0" bIns="0" rtlCol="0"/>
            <a:lstStyle/>
            <a:p>
              <a:endParaRPr/>
            </a:p>
          </p:txBody>
        </p:sp>
        <p:sp>
          <p:nvSpPr>
            <p:cNvPr id="6" name="object 6"/>
            <p:cNvSpPr/>
            <p:nvPr/>
          </p:nvSpPr>
          <p:spPr>
            <a:xfrm>
              <a:off x="1619631" y="3861003"/>
              <a:ext cx="6120765" cy="1125220"/>
            </a:xfrm>
            <a:custGeom>
              <a:avLst/>
              <a:gdLst/>
              <a:ahLst/>
              <a:cxnLst/>
              <a:rect l="l" t="t" r="r" b="b"/>
              <a:pathLst>
                <a:path w="6120765" h="1125220">
                  <a:moveTo>
                    <a:pt x="0" y="1125143"/>
                  </a:moveTo>
                  <a:lnTo>
                    <a:pt x="1907794" y="1125143"/>
                  </a:lnTo>
                  <a:lnTo>
                    <a:pt x="1907794" y="0"/>
                  </a:lnTo>
                  <a:lnTo>
                    <a:pt x="0" y="0"/>
                  </a:lnTo>
                  <a:lnTo>
                    <a:pt x="0" y="1125143"/>
                  </a:lnTo>
                  <a:close/>
                </a:path>
                <a:path w="6120765" h="1125220">
                  <a:moveTo>
                    <a:pt x="3780028" y="936167"/>
                  </a:moveTo>
                  <a:lnTo>
                    <a:pt x="6120638" y="936167"/>
                  </a:lnTo>
                  <a:lnTo>
                    <a:pt x="6120638" y="63"/>
                  </a:lnTo>
                  <a:lnTo>
                    <a:pt x="3780028" y="63"/>
                  </a:lnTo>
                  <a:lnTo>
                    <a:pt x="3780028" y="936167"/>
                  </a:lnTo>
                  <a:close/>
                </a:path>
              </a:pathLst>
            </a:custGeom>
            <a:ln w="25400">
              <a:solidFill>
                <a:srgbClr val="0000FF"/>
              </a:solidFill>
            </a:ln>
          </p:spPr>
          <p:txBody>
            <a:bodyPr wrap="square" lIns="0" tIns="0" rIns="0" bIns="0" rtlCol="0"/>
            <a:lstStyle/>
            <a:p>
              <a:endParaRPr/>
            </a:p>
          </p:txBody>
        </p:sp>
        <p:sp>
          <p:nvSpPr>
            <p:cNvPr id="7" name="object 7"/>
            <p:cNvSpPr/>
            <p:nvPr/>
          </p:nvSpPr>
          <p:spPr>
            <a:xfrm>
              <a:off x="2697861" y="4792725"/>
              <a:ext cx="3820160" cy="741680"/>
            </a:xfrm>
            <a:custGeom>
              <a:avLst/>
              <a:gdLst/>
              <a:ahLst/>
              <a:cxnLst/>
              <a:rect l="l" t="t" r="r" b="b"/>
              <a:pathLst>
                <a:path w="3820159" h="741679">
                  <a:moveTo>
                    <a:pt x="1226058" y="724535"/>
                  </a:moveTo>
                  <a:lnTo>
                    <a:pt x="1169035" y="646811"/>
                  </a:lnTo>
                  <a:lnTo>
                    <a:pt x="1167511" y="644652"/>
                  </a:lnTo>
                  <a:lnTo>
                    <a:pt x="1164463" y="644271"/>
                  </a:lnTo>
                  <a:lnTo>
                    <a:pt x="1162431" y="645795"/>
                  </a:lnTo>
                  <a:lnTo>
                    <a:pt x="1160272" y="647319"/>
                  </a:lnTo>
                  <a:lnTo>
                    <a:pt x="1159764" y="650367"/>
                  </a:lnTo>
                  <a:lnTo>
                    <a:pt x="1161415" y="652526"/>
                  </a:lnTo>
                  <a:lnTo>
                    <a:pt x="1203248" y="709447"/>
                  </a:lnTo>
                  <a:lnTo>
                    <a:pt x="3810" y="189103"/>
                  </a:lnTo>
                  <a:lnTo>
                    <a:pt x="0" y="197866"/>
                  </a:lnTo>
                  <a:lnTo>
                    <a:pt x="1199248" y="718121"/>
                  </a:lnTo>
                  <a:lnTo>
                    <a:pt x="1129284" y="726440"/>
                  </a:lnTo>
                  <a:lnTo>
                    <a:pt x="1126617" y="726821"/>
                  </a:lnTo>
                  <a:lnTo>
                    <a:pt x="1124839" y="729107"/>
                  </a:lnTo>
                  <a:lnTo>
                    <a:pt x="1125347" y="734441"/>
                  </a:lnTo>
                  <a:lnTo>
                    <a:pt x="1127760" y="736219"/>
                  </a:lnTo>
                  <a:lnTo>
                    <a:pt x="1130427" y="735965"/>
                  </a:lnTo>
                  <a:lnTo>
                    <a:pt x="1220736" y="725170"/>
                  </a:lnTo>
                  <a:lnTo>
                    <a:pt x="1226058" y="724535"/>
                  </a:lnTo>
                  <a:close/>
                </a:path>
                <a:path w="3820159" h="741679">
                  <a:moveTo>
                    <a:pt x="3820033" y="8890"/>
                  </a:moveTo>
                  <a:lnTo>
                    <a:pt x="3816731" y="0"/>
                  </a:lnTo>
                  <a:lnTo>
                    <a:pt x="1898777" y="710679"/>
                  </a:lnTo>
                  <a:lnTo>
                    <a:pt x="1892808" y="717943"/>
                  </a:lnTo>
                  <a:lnTo>
                    <a:pt x="1893951" y="716534"/>
                  </a:lnTo>
                  <a:lnTo>
                    <a:pt x="1943608" y="656082"/>
                  </a:lnTo>
                  <a:lnTo>
                    <a:pt x="1940941" y="647700"/>
                  </a:lnTo>
                  <a:lnTo>
                    <a:pt x="1937893" y="647954"/>
                  </a:lnTo>
                  <a:lnTo>
                    <a:pt x="1875155" y="724535"/>
                  </a:lnTo>
                  <a:lnTo>
                    <a:pt x="1970024" y="741172"/>
                  </a:lnTo>
                  <a:lnTo>
                    <a:pt x="1972564" y="741553"/>
                  </a:lnTo>
                  <a:lnTo>
                    <a:pt x="1975104" y="739902"/>
                  </a:lnTo>
                  <a:lnTo>
                    <a:pt x="1975485" y="737235"/>
                  </a:lnTo>
                  <a:lnTo>
                    <a:pt x="1975993" y="734695"/>
                  </a:lnTo>
                  <a:lnTo>
                    <a:pt x="1974215" y="732155"/>
                  </a:lnTo>
                  <a:lnTo>
                    <a:pt x="1971675" y="731774"/>
                  </a:lnTo>
                  <a:lnTo>
                    <a:pt x="1936915" y="725678"/>
                  </a:lnTo>
                  <a:lnTo>
                    <a:pt x="1902066" y="719569"/>
                  </a:lnTo>
                  <a:lnTo>
                    <a:pt x="1885569" y="725678"/>
                  </a:lnTo>
                  <a:lnTo>
                    <a:pt x="1889328" y="724281"/>
                  </a:lnTo>
                  <a:lnTo>
                    <a:pt x="1902066" y="719569"/>
                  </a:lnTo>
                  <a:lnTo>
                    <a:pt x="3820033" y="8890"/>
                  </a:lnTo>
                  <a:close/>
                </a:path>
              </a:pathLst>
            </a:custGeom>
            <a:solidFill>
              <a:srgbClr val="497DBA"/>
            </a:solidFill>
          </p:spPr>
          <p:txBody>
            <a:bodyPr wrap="square" lIns="0" tIns="0" rIns="0" bIns="0" rtlCol="0"/>
            <a:lstStyle/>
            <a:p>
              <a:endParaRPr/>
            </a:p>
          </p:txBody>
        </p:sp>
        <p:pic>
          <p:nvPicPr>
            <p:cNvPr id="8" name="object 8"/>
            <p:cNvPicPr/>
            <p:nvPr/>
          </p:nvPicPr>
          <p:blipFill>
            <a:blip r:embed="rId3" cstate="print"/>
            <a:stretch>
              <a:fillRect/>
            </a:stretch>
          </p:blipFill>
          <p:spPr>
            <a:xfrm>
              <a:off x="3635883" y="5517235"/>
              <a:ext cx="1485900" cy="704850"/>
            </a:xfrm>
            <a:prstGeom prst="rect">
              <a:avLst/>
            </a:prstGeom>
          </p:spPr>
        </p:pic>
      </p:grpSp>
      <p:sp>
        <p:nvSpPr>
          <p:cNvPr id="9" name="object 9"/>
          <p:cNvSpPr txBox="1"/>
          <p:nvPr/>
        </p:nvSpPr>
        <p:spPr>
          <a:xfrm>
            <a:off x="6269228" y="5690412"/>
            <a:ext cx="1589405" cy="269240"/>
          </a:xfrm>
          <a:prstGeom prst="rect">
            <a:avLst/>
          </a:prstGeom>
        </p:spPr>
        <p:txBody>
          <a:bodyPr vert="horz" wrap="square" lIns="0" tIns="12065" rIns="0" bIns="0" rtlCol="0">
            <a:spAutoFit/>
          </a:bodyPr>
          <a:lstStyle/>
          <a:p>
            <a:pPr marL="12700">
              <a:lnSpc>
                <a:spcPct val="100000"/>
              </a:lnSpc>
              <a:spcBef>
                <a:spcPts val="95"/>
              </a:spcBef>
            </a:pPr>
            <a:r>
              <a:rPr sz="1600" b="1" dirty="0">
                <a:latin typeface="Georgia"/>
                <a:cs typeface="Georgia"/>
              </a:rPr>
              <a:t>unità</a:t>
            </a:r>
            <a:r>
              <a:rPr sz="1600" b="1" spc="-40" dirty="0">
                <a:latin typeface="Georgia"/>
                <a:cs typeface="Georgia"/>
              </a:rPr>
              <a:t> </a:t>
            </a:r>
            <a:r>
              <a:rPr sz="1600" b="1" spc="-10" dirty="0">
                <a:latin typeface="Georgia"/>
                <a:cs typeface="Georgia"/>
              </a:rPr>
              <a:t>ripetitive</a:t>
            </a:r>
            <a:endParaRPr sz="1600">
              <a:latin typeface="Georgia"/>
              <a:cs typeface="Georgia"/>
            </a:endParaRPr>
          </a:p>
        </p:txBody>
      </p:sp>
      <p:sp>
        <p:nvSpPr>
          <p:cNvPr id="10" name="object 10"/>
          <p:cNvSpPr/>
          <p:nvPr/>
        </p:nvSpPr>
        <p:spPr>
          <a:xfrm>
            <a:off x="2229104" y="5553621"/>
            <a:ext cx="4041775" cy="810895"/>
          </a:xfrm>
          <a:custGeom>
            <a:avLst/>
            <a:gdLst/>
            <a:ahLst/>
            <a:cxnLst/>
            <a:rect l="l" t="t" r="r" b="b"/>
            <a:pathLst>
              <a:path w="4041775" h="810895">
                <a:moveTo>
                  <a:pt x="4041521" y="0"/>
                </a:moveTo>
                <a:lnTo>
                  <a:pt x="0" y="0"/>
                </a:lnTo>
                <a:lnTo>
                  <a:pt x="0" y="810475"/>
                </a:lnTo>
                <a:lnTo>
                  <a:pt x="4041521" y="810475"/>
                </a:lnTo>
                <a:lnTo>
                  <a:pt x="4041521" y="0"/>
                </a:lnTo>
                <a:close/>
              </a:path>
            </a:pathLst>
          </a:custGeom>
          <a:solidFill>
            <a:srgbClr val="FFFFFF"/>
          </a:solidFill>
        </p:spPr>
        <p:txBody>
          <a:bodyPr wrap="square" lIns="0" tIns="0" rIns="0" bIns="0" rtlCol="0"/>
          <a:lstStyle/>
          <a:p>
            <a:endParaRPr/>
          </a:p>
        </p:txBody>
      </p:sp>
      <p:sp>
        <p:nvSpPr>
          <p:cNvPr id="11" name="object 11"/>
          <p:cNvSpPr txBox="1"/>
          <p:nvPr/>
        </p:nvSpPr>
        <p:spPr>
          <a:xfrm>
            <a:off x="2282951" y="5577332"/>
            <a:ext cx="3891279" cy="452120"/>
          </a:xfrm>
          <a:prstGeom prst="rect">
            <a:avLst/>
          </a:prstGeom>
        </p:spPr>
        <p:txBody>
          <a:bodyPr vert="horz" wrap="square" lIns="0" tIns="12065" rIns="0" bIns="0" rtlCol="0">
            <a:spAutoFit/>
          </a:bodyPr>
          <a:lstStyle/>
          <a:p>
            <a:pPr marL="38100">
              <a:lnSpc>
                <a:spcPct val="100000"/>
              </a:lnSpc>
              <a:spcBef>
                <a:spcPts val="95"/>
              </a:spcBef>
            </a:pPr>
            <a:r>
              <a:rPr sz="2800" b="1" spc="-25" dirty="0">
                <a:latin typeface="Georgia"/>
                <a:cs typeface="Georgia"/>
              </a:rPr>
              <a:t>DP</a:t>
            </a:r>
            <a:r>
              <a:rPr sz="2775" b="1" spc="-37" baseline="-21021" dirty="0">
                <a:latin typeface="Georgia"/>
                <a:cs typeface="Georgia"/>
              </a:rPr>
              <a:t>n</a:t>
            </a:r>
            <a:r>
              <a:rPr sz="2800" b="1" spc="-25" dirty="0">
                <a:latin typeface="Georgia"/>
                <a:cs typeface="Georgia"/>
              </a:rPr>
              <a:t>=10</a:t>
            </a:r>
            <a:r>
              <a:rPr sz="2775" b="1" spc="-37" baseline="25525" dirty="0">
                <a:latin typeface="Georgia"/>
                <a:cs typeface="Georgia"/>
              </a:rPr>
              <a:t>-</a:t>
            </a:r>
            <a:r>
              <a:rPr sz="2775" b="1" baseline="25525" dirty="0">
                <a:latin typeface="Georgia"/>
                <a:cs typeface="Georgia"/>
              </a:rPr>
              <a:t>6</a:t>
            </a:r>
            <a:r>
              <a:rPr sz="2775" b="1" spc="465" baseline="25525" dirty="0">
                <a:latin typeface="Georgia"/>
                <a:cs typeface="Georgia"/>
              </a:rPr>
              <a:t> </a:t>
            </a:r>
            <a:r>
              <a:rPr sz="2800" b="1" dirty="0">
                <a:latin typeface="Georgia"/>
                <a:cs typeface="Georgia"/>
              </a:rPr>
              <a:t>/</a:t>
            </a:r>
            <a:r>
              <a:rPr sz="2800" b="1" spc="50" dirty="0">
                <a:latin typeface="Georgia"/>
                <a:cs typeface="Georgia"/>
              </a:rPr>
              <a:t> </a:t>
            </a:r>
            <a:r>
              <a:rPr sz="2800" b="1" spc="-20" dirty="0">
                <a:latin typeface="Georgia"/>
                <a:cs typeface="Georgia"/>
              </a:rPr>
              <a:t>10</a:t>
            </a:r>
            <a:r>
              <a:rPr sz="2775" b="1" spc="-30" baseline="25525" dirty="0">
                <a:latin typeface="Georgia"/>
                <a:cs typeface="Georgia"/>
              </a:rPr>
              <a:t>-</a:t>
            </a:r>
            <a:r>
              <a:rPr sz="2775" b="1" spc="-15" baseline="25525" dirty="0">
                <a:latin typeface="Georgia"/>
                <a:cs typeface="Georgia"/>
              </a:rPr>
              <a:t>9</a:t>
            </a:r>
            <a:r>
              <a:rPr sz="2800" b="1" spc="-10" dirty="0">
                <a:latin typeface="Georgia"/>
                <a:cs typeface="Georgia"/>
              </a:rPr>
              <a:t>=1000</a:t>
            </a:r>
            <a:endParaRPr sz="2800">
              <a:latin typeface="Georgia"/>
              <a:cs typeface="Georgi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14285" y="548640"/>
            <a:ext cx="6887209" cy="4621530"/>
            <a:chOff x="1014285" y="548640"/>
            <a:chExt cx="6887209" cy="4621530"/>
          </a:xfrm>
        </p:grpSpPr>
        <p:pic>
          <p:nvPicPr>
            <p:cNvPr id="3" name="object 3"/>
            <p:cNvPicPr/>
            <p:nvPr/>
          </p:nvPicPr>
          <p:blipFill>
            <a:blip r:embed="rId2" cstate="print"/>
            <a:stretch>
              <a:fillRect/>
            </a:stretch>
          </p:blipFill>
          <p:spPr>
            <a:xfrm>
              <a:off x="1262062" y="548640"/>
              <a:ext cx="6638925" cy="4495800"/>
            </a:xfrm>
            <a:prstGeom prst="rect">
              <a:avLst/>
            </a:prstGeom>
          </p:spPr>
        </p:pic>
        <p:sp>
          <p:nvSpPr>
            <p:cNvPr id="4" name="object 4"/>
            <p:cNvSpPr/>
            <p:nvPr/>
          </p:nvSpPr>
          <p:spPr>
            <a:xfrm>
              <a:off x="2699765" y="692670"/>
              <a:ext cx="3384550" cy="648335"/>
            </a:xfrm>
            <a:custGeom>
              <a:avLst/>
              <a:gdLst/>
              <a:ahLst/>
              <a:cxnLst/>
              <a:rect l="l" t="t" r="r" b="b"/>
              <a:pathLst>
                <a:path w="3384550" h="648335">
                  <a:moveTo>
                    <a:pt x="0" y="648068"/>
                  </a:moveTo>
                  <a:lnTo>
                    <a:pt x="3384423" y="648068"/>
                  </a:lnTo>
                  <a:lnTo>
                    <a:pt x="3384423" y="0"/>
                  </a:lnTo>
                  <a:lnTo>
                    <a:pt x="0" y="0"/>
                  </a:lnTo>
                  <a:lnTo>
                    <a:pt x="0" y="648068"/>
                  </a:lnTo>
                  <a:close/>
                </a:path>
              </a:pathLst>
            </a:custGeom>
            <a:ln w="25400">
              <a:solidFill>
                <a:srgbClr val="0000FF"/>
              </a:solidFill>
            </a:ln>
          </p:spPr>
          <p:txBody>
            <a:bodyPr wrap="square" lIns="0" tIns="0" rIns="0" bIns="0" rtlCol="0"/>
            <a:lstStyle/>
            <a:p>
              <a:endParaRPr/>
            </a:p>
          </p:txBody>
        </p:sp>
        <p:sp>
          <p:nvSpPr>
            <p:cNvPr id="5" name="object 5"/>
            <p:cNvSpPr/>
            <p:nvPr/>
          </p:nvSpPr>
          <p:spPr>
            <a:xfrm>
              <a:off x="1763648" y="4365129"/>
              <a:ext cx="1296670" cy="792480"/>
            </a:xfrm>
            <a:custGeom>
              <a:avLst/>
              <a:gdLst/>
              <a:ahLst/>
              <a:cxnLst/>
              <a:rect l="l" t="t" r="r" b="b"/>
              <a:pathLst>
                <a:path w="1296670" h="792479">
                  <a:moveTo>
                    <a:pt x="1296162" y="0"/>
                  </a:moveTo>
                  <a:lnTo>
                    <a:pt x="0" y="0"/>
                  </a:lnTo>
                  <a:lnTo>
                    <a:pt x="0" y="792086"/>
                  </a:lnTo>
                  <a:lnTo>
                    <a:pt x="1296162" y="792086"/>
                  </a:lnTo>
                  <a:lnTo>
                    <a:pt x="1296162" y="0"/>
                  </a:lnTo>
                  <a:close/>
                </a:path>
              </a:pathLst>
            </a:custGeom>
            <a:solidFill>
              <a:srgbClr val="FFFFFF"/>
            </a:solidFill>
          </p:spPr>
          <p:txBody>
            <a:bodyPr wrap="square" lIns="0" tIns="0" rIns="0" bIns="0" rtlCol="0"/>
            <a:lstStyle/>
            <a:p>
              <a:endParaRPr/>
            </a:p>
          </p:txBody>
        </p:sp>
        <p:sp>
          <p:nvSpPr>
            <p:cNvPr id="6" name="object 6"/>
            <p:cNvSpPr/>
            <p:nvPr/>
          </p:nvSpPr>
          <p:spPr>
            <a:xfrm>
              <a:off x="1763648" y="4365129"/>
              <a:ext cx="1296670" cy="792480"/>
            </a:xfrm>
            <a:custGeom>
              <a:avLst/>
              <a:gdLst/>
              <a:ahLst/>
              <a:cxnLst/>
              <a:rect l="l" t="t" r="r" b="b"/>
              <a:pathLst>
                <a:path w="1296670" h="792479">
                  <a:moveTo>
                    <a:pt x="0" y="792086"/>
                  </a:moveTo>
                  <a:lnTo>
                    <a:pt x="1296162" y="792086"/>
                  </a:lnTo>
                  <a:lnTo>
                    <a:pt x="1296162" y="0"/>
                  </a:lnTo>
                  <a:lnTo>
                    <a:pt x="0" y="0"/>
                  </a:lnTo>
                  <a:lnTo>
                    <a:pt x="0" y="792086"/>
                  </a:lnTo>
                  <a:close/>
                </a:path>
              </a:pathLst>
            </a:custGeom>
            <a:ln w="25400">
              <a:solidFill>
                <a:srgbClr val="FFFFFF"/>
              </a:solidFill>
            </a:ln>
          </p:spPr>
          <p:txBody>
            <a:bodyPr wrap="square" lIns="0" tIns="0" rIns="0" bIns="0" rtlCol="0"/>
            <a:lstStyle/>
            <a:p>
              <a:endParaRPr/>
            </a:p>
          </p:txBody>
        </p:sp>
        <p:sp>
          <p:nvSpPr>
            <p:cNvPr id="7" name="object 7"/>
            <p:cNvSpPr/>
            <p:nvPr/>
          </p:nvSpPr>
          <p:spPr>
            <a:xfrm>
              <a:off x="1026985" y="3897071"/>
              <a:ext cx="2897505" cy="900430"/>
            </a:xfrm>
            <a:custGeom>
              <a:avLst/>
              <a:gdLst/>
              <a:ahLst/>
              <a:cxnLst/>
              <a:rect l="l" t="t" r="r" b="b"/>
              <a:pathLst>
                <a:path w="2897504" h="900429">
                  <a:moveTo>
                    <a:pt x="2896997" y="0"/>
                  </a:moveTo>
                  <a:lnTo>
                    <a:pt x="0" y="0"/>
                  </a:lnTo>
                  <a:lnTo>
                    <a:pt x="0" y="900099"/>
                  </a:lnTo>
                  <a:lnTo>
                    <a:pt x="2896997" y="900099"/>
                  </a:lnTo>
                  <a:lnTo>
                    <a:pt x="2896997" y="0"/>
                  </a:lnTo>
                  <a:close/>
                </a:path>
              </a:pathLst>
            </a:custGeom>
            <a:solidFill>
              <a:srgbClr val="FFFFFF"/>
            </a:solidFill>
          </p:spPr>
          <p:txBody>
            <a:bodyPr wrap="square" lIns="0" tIns="0" rIns="0" bIns="0" rtlCol="0"/>
            <a:lstStyle/>
            <a:p>
              <a:endParaRPr/>
            </a:p>
          </p:txBody>
        </p:sp>
        <p:sp>
          <p:nvSpPr>
            <p:cNvPr id="8" name="object 8"/>
            <p:cNvSpPr/>
            <p:nvPr/>
          </p:nvSpPr>
          <p:spPr>
            <a:xfrm>
              <a:off x="1026985" y="3897071"/>
              <a:ext cx="2897505" cy="900430"/>
            </a:xfrm>
            <a:custGeom>
              <a:avLst/>
              <a:gdLst/>
              <a:ahLst/>
              <a:cxnLst/>
              <a:rect l="l" t="t" r="r" b="b"/>
              <a:pathLst>
                <a:path w="2897504" h="900429">
                  <a:moveTo>
                    <a:pt x="0" y="900099"/>
                  </a:moveTo>
                  <a:lnTo>
                    <a:pt x="2896997" y="900099"/>
                  </a:lnTo>
                  <a:lnTo>
                    <a:pt x="2896997" y="0"/>
                  </a:lnTo>
                  <a:lnTo>
                    <a:pt x="0" y="0"/>
                  </a:lnTo>
                  <a:lnTo>
                    <a:pt x="0" y="900099"/>
                  </a:lnTo>
                  <a:close/>
                </a:path>
              </a:pathLst>
            </a:custGeom>
            <a:ln w="25400">
              <a:solidFill>
                <a:srgbClr val="FFFFFF"/>
              </a:solidFill>
            </a:ln>
          </p:spPr>
          <p:txBody>
            <a:bodyPr wrap="square" lIns="0" tIns="0" rIns="0" bIns="0" rtlCol="0"/>
            <a:lstStyle/>
            <a:p>
              <a:endParaRPr/>
            </a:p>
          </p:txBody>
        </p:sp>
      </p:grpSp>
      <p:sp>
        <p:nvSpPr>
          <p:cNvPr id="9" name="object 9"/>
          <p:cNvSpPr txBox="1"/>
          <p:nvPr/>
        </p:nvSpPr>
        <p:spPr>
          <a:xfrm>
            <a:off x="1296669" y="5127497"/>
            <a:ext cx="389255" cy="848994"/>
          </a:xfrm>
          <a:prstGeom prst="rect">
            <a:avLst/>
          </a:prstGeom>
        </p:spPr>
        <p:txBody>
          <a:bodyPr vert="horz" wrap="square" lIns="0" tIns="12700" rIns="0" bIns="0" rtlCol="0">
            <a:spAutoFit/>
          </a:bodyPr>
          <a:lstStyle/>
          <a:p>
            <a:pPr marL="38100" marR="30480" algn="just">
              <a:lnSpc>
                <a:spcPct val="100000"/>
              </a:lnSpc>
              <a:spcBef>
                <a:spcPts val="100"/>
              </a:spcBef>
            </a:pPr>
            <a:r>
              <a:rPr sz="2700" spc="-37" baseline="13888" dirty="0">
                <a:latin typeface="Georgia"/>
                <a:cs typeface="Georgia"/>
              </a:rPr>
              <a:t>E</a:t>
            </a:r>
            <a:r>
              <a:rPr sz="1200" spc="-25" dirty="0">
                <a:latin typeface="Georgia"/>
                <a:cs typeface="Georgia"/>
              </a:rPr>
              <a:t>ap </a:t>
            </a:r>
            <a:r>
              <a:rPr sz="2700" spc="-37" baseline="13888" dirty="0">
                <a:latin typeface="Georgia"/>
                <a:cs typeface="Georgia"/>
              </a:rPr>
              <a:t>E</a:t>
            </a:r>
            <a:r>
              <a:rPr sz="1200" spc="-25" dirty="0">
                <a:latin typeface="Georgia"/>
                <a:cs typeface="Georgia"/>
              </a:rPr>
              <a:t>ad </a:t>
            </a:r>
            <a:r>
              <a:rPr sz="2700" spc="-37" baseline="13888" dirty="0">
                <a:latin typeface="Georgia"/>
                <a:cs typeface="Georgia"/>
              </a:rPr>
              <a:t>E</a:t>
            </a:r>
            <a:r>
              <a:rPr sz="1200" spc="-25" dirty="0">
                <a:latin typeface="Georgia"/>
                <a:cs typeface="Georgia"/>
              </a:rPr>
              <a:t>at</a:t>
            </a:r>
            <a:endParaRPr sz="1200">
              <a:latin typeface="Georgia"/>
              <a:cs typeface="Georgia"/>
            </a:endParaRPr>
          </a:p>
        </p:txBody>
      </p:sp>
      <p:sp>
        <p:nvSpPr>
          <p:cNvPr id="10" name="object 10"/>
          <p:cNvSpPr txBox="1"/>
          <p:nvPr/>
        </p:nvSpPr>
        <p:spPr>
          <a:xfrm>
            <a:off x="1744217" y="5071109"/>
            <a:ext cx="1452880" cy="848994"/>
          </a:xfrm>
          <a:prstGeom prst="rect">
            <a:avLst/>
          </a:prstGeom>
        </p:spPr>
        <p:txBody>
          <a:bodyPr vert="horz" wrap="square" lIns="0" tIns="12700" rIns="0" bIns="0" rtlCol="0">
            <a:spAutoFit/>
          </a:bodyPr>
          <a:lstStyle/>
          <a:p>
            <a:pPr marL="12700">
              <a:lnSpc>
                <a:spcPct val="100000"/>
              </a:lnSpc>
              <a:spcBef>
                <a:spcPts val="100"/>
              </a:spcBef>
            </a:pPr>
            <a:r>
              <a:rPr sz="1800" dirty="0">
                <a:latin typeface="Georgia"/>
                <a:cs typeface="Georgia"/>
              </a:rPr>
              <a:t>=</a:t>
            </a:r>
            <a:r>
              <a:rPr sz="1800" spc="430" dirty="0">
                <a:latin typeface="Georgia"/>
                <a:cs typeface="Georgia"/>
              </a:rPr>
              <a:t> </a:t>
            </a:r>
            <a:r>
              <a:rPr sz="1800" dirty="0">
                <a:latin typeface="Georgia"/>
                <a:cs typeface="Georgia"/>
              </a:rPr>
              <a:t>30</a:t>
            </a:r>
            <a:r>
              <a:rPr sz="1800" spc="-15" dirty="0">
                <a:latin typeface="Georgia"/>
                <a:cs typeface="Georgia"/>
              </a:rPr>
              <a:t> </a:t>
            </a:r>
            <a:r>
              <a:rPr sz="1800" spc="-10" dirty="0">
                <a:latin typeface="Georgia"/>
                <a:cs typeface="Georgia"/>
              </a:rPr>
              <a:t>kJ/mole</a:t>
            </a:r>
            <a:endParaRPr sz="1800">
              <a:latin typeface="Georgia"/>
              <a:cs typeface="Georgia"/>
            </a:endParaRPr>
          </a:p>
          <a:p>
            <a:pPr marL="12700">
              <a:lnSpc>
                <a:spcPct val="100000"/>
              </a:lnSpc>
            </a:pPr>
            <a:r>
              <a:rPr sz="1800" dirty="0">
                <a:latin typeface="Georgia"/>
                <a:cs typeface="Georgia"/>
              </a:rPr>
              <a:t>=</a:t>
            </a:r>
            <a:r>
              <a:rPr sz="1800" spc="434" dirty="0">
                <a:latin typeface="Georgia"/>
                <a:cs typeface="Georgia"/>
              </a:rPr>
              <a:t> </a:t>
            </a:r>
            <a:r>
              <a:rPr sz="1800" spc="-25" dirty="0">
                <a:latin typeface="Georgia"/>
                <a:cs typeface="Georgia"/>
              </a:rPr>
              <a:t>150</a:t>
            </a:r>
            <a:endParaRPr sz="1800">
              <a:latin typeface="Georgia"/>
              <a:cs typeface="Georgia"/>
            </a:endParaRPr>
          </a:p>
          <a:p>
            <a:pPr marL="13970">
              <a:lnSpc>
                <a:spcPct val="100000"/>
              </a:lnSpc>
            </a:pPr>
            <a:r>
              <a:rPr sz="1800" dirty="0">
                <a:latin typeface="Georgia"/>
                <a:cs typeface="Georgia"/>
              </a:rPr>
              <a:t>=</a:t>
            </a:r>
            <a:r>
              <a:rPr sz="1800" spc="430" dirty="0">
                <a:latin typeface="Georgia"/>
                <a:cs typeface="Georgia"/>
              </a:rPr>
              <a:t> </a:t>
            </a:r>
            <a:r>
              <a:rPr sz="1800" spc="-35" dirty="0">
                <a:latin typeface="Georgia"/>
                <a:cs typeface="Georgia"/>
              </a:rPr>
              <a:t>10</a:t>
            </a:r>
            <a:endParaRPr sz="1800">
              <a:latin typeface="Georgia"/>
              <a:cs typeface="Georgia"/>
            </a:endParaRPr>
          </a:p>
        </p:txBody>
      </p:sp>
      <p:sp>
        <p:nvSpPr>
          <p:cNvPr id="11" name="object 11"/>
          <p:cNvSpPr/>
          <p:nvPr/>
        </p:nvSpPr>
        <p:spPr>
          <a:xfrm>
            <a:off x="2411729" y="5456301"/>
            <a:ext cx="2160270" cy="99695"/>
          </a:xfrm>
          <a:custGeom>
            <a:avLst/>
            <a:gdLst/>
            <a:ahLst/>
            <a:cxnLst/>
            <a:rect l="l" t="t" r="r" b="b"/>
            <a:pathLst>
              <a:path w="2160270" h="99695">
                <a:moveTo>
                  <a:pt x="2141383" y="49847"/>
                </a:moveTo>
                <a:lnTo>
                  <a:pt x="2072258" y="90170"/>
                </a:lnTo>
                <a:lnTo>
                  <a:pt x="2069972" y="91567"/>
                </a:lnTo>
                <a:lnTo>
                  <a:pt x="2069210" y="94361"/>
                </a:lnTo>
                <a:lnTo>
                  <a:pt x="2070481" y="96647"/>
                </a:lnTo>
                <a:lnTo>
                  <a:pt x="2071878" y="98933"/>
                </a:lnTo>
                <a:lnTo>
                  <a:pt x="2074798" y="99695"/>
                </a:lnTo>
                <a:lnTo>
                  <a:pt x="2077084" y="98425"/>
                </a:lnTo>
                <a:lnTo>
                  <a:pt x="2152016" y="54610"/>
                </a:lnTo>
                <a:lnTo>
                  <a:pt x="2150872" y="54610"/>
                </a:lnTo>
                <a:lnTo>
                  <a:pt x="2150872" y="53975"/>
                </a:lnTo>
                <a:lnTo>
                  <a:pt x="2148459" y="53975"/>
                </a:lnTo>
                <a:lnTo>
                  <a:pt x="2141383" y="49847"/>
                </a:lnTo>
                <a:close/>
              </a:path>
              <a:path w="2160270" h="99695">
                <a:moveTo>
                  <a:pt x="2133219" y="45085"/>
                </a:moveTo>
                <a:lnTo>
                  <a:pt x="0" y="45085"/>
                </a:lnTo>
                <a:lnTo>
                  <a:pt x="0" y="54610"/>
                </a:lnTo>
                <a:lnTo>
                  <a:pt x="2133219" y="54610"/>
                </a:lnTo>
                <a:lnTo>
                  <a:pt x="2141383" y="49847"/>
                </a:lnTo>
                <a:lnTo>
                  <a:pt x="2133219" y="45085"/>
                </a:lnTo>
                <a:close/>
              </a:path>
              <a:path w="2160270" h="99695">
                <a:moveTo>
                  <a:pt x="2152212" y="45085"/>
                </a:moveTo>
                <a:lnTo>
                  <a:pt x="2150872" y="45085"/>
                </a:lnTo>
                <a:lnTo>
                  <a:pt x="2150872" y="54610"/>
                </a:lnTo>
                <a:lnTo>
                  <a:pt x="2152016" y="54610"/>
                </a:lnTo>
                <a:lnTo>
                  <a:pt x="2160270" y="49784"/>
                </a:lnTo>
                <a:lnTo>
                  <a:pt x="2152212" y="45085"/>
                </a:lnTo>
                <a:close/>
              </a:path>
              <a:path w="2160270" h="99695">
                <a:moveTo>
                  <a:pt x="2148459" y="45720"/>
                </a:moveTo>
                <a:lnTo>
                  <a:pt x="2141383" y="49847"/>
                </a:lnTo>
                <a:lnTo>
                  <a:pt x="2148459" y="53975"/>
                </a:lnTo>
                <a:lnTo>
                  <a:pt x="2148459" y="45720"/>
                </a:lnTo>
                <a:close/>
              </a:path>
              <a:path w="2160270" h="99695">
                <a:moveTo>
                  <a:pt x="2150872" y="45720"/>
                </a:moveTo>
                <a:lnTo>
                  <a:pt x="2148459" y="45720"/>
                </a:lnTo>
                <a:lnTo>
                  <a:pt x="2148459" y="53975"/>
                </a:lnTo>
                <a:lnTo>
                  <a:pt x="2150872" y="53975"/>
                </a:lnTo>
                <a:lnTo>
                  <a:pt x="2150872" y="45720"/>
                </a:lnTo>
                <a:close/>
              </a:path>
              <a:path w="2160270" h="99695">
                <a:moveTo>
                  <a:pt x="2074798" y="0"/>
                </a:moveTo>
                <a:lnTo>
                  <a:pt x="2071878" y="762"/>
                </a:lnTo>
                <a:lnTo>
                  <a:pt x="2070481" y="3048"/>
                </a:lnTo>
                <a:lnTo>
                  <a:pt x="2069210" y="5207"/>
                </a:lnTo>
                <a:lnTo>
                  <a:pt x="2069972" y="8128"/>
                </a:lnTo>
                <a:lnTo>
                  <a:pt x="2072258" y="9525"/>
                </a:lnTo>
                <a:lnTo>
                  <a:pt x="2141383" y="49847"/>
                </a:lnTo>
                <a:lnTo>
                  <a:pt x="2148459" y="45720"/>
                </a:lnTo>
                <a:lnTo>
                  <a:pt x="2150872" y="45720"/>
                </a:lnTo>
                <a:lnTo>
                  <a:pt x="2150872" y="45085"/>
                </a:lnTo>
                <a:lnTo>
                  <a:pt x="2152212" y="45085"/>
                </a:lnTo>
                <a:lnTo>
                  <a:pt x="2077084" y="1270"/>
                </a:lnTo>
                <a:lnTo>
                  <a:pt x="2074798" y="0"/>
                </a:lnTo>
                <a:close/>
              </a:path>
            </a:pathLst>
          </a:custGeom>
          <a:solidFill>
            <a:srgbClr val="497DBA"/>
          </a:solidFill>
        </p:spPr>
        <p:txBody>
          <a:bodyPr wrap="square" lIns="0" tIns="0" rIns="0" bIns="0" rtlCol="0"/>
          <a:lstStyle/>
          <a:p>
            <a:endParaRPr/>
          </a:p>
        </p:txBody>
      </p:sp>
      <p:sp>
        <p:nvSpPr>
          <p:cNvPr id="12" name="object 12"/>
          <p:cNvSpPr txBox="1"/>
          <p:nvPr/>
        </p:nvSpPr>
        <p:spPr>
          <a:xfrm>
            <a:off x="4946269" y="5186553"/>
            <a:ext cx="782955" cy="299720"/>
          </a:xfrm>
          <a:prstGeom prst="rect">
            <a:avLst/>
          </a:prstGeom>
        </p:spPr>
        <p:txBody>
          <a:bodyPr vert="horz" wrap="square" lIns="0" tIns="12700" rIns="0" bIns="0" rtlCol="0">
            <a:spAutoFit/>
          </a:bodyPr>
          <a:lstStyle/>
          <a:p>
            <a:pPr marL="38100">
              <a:lnSpc>
                <a:spcPct val="100000"/>
              </a:lnSpc>
              <a:spcBef>
                <a:spcPts val="100"/>
              </a:spcBef>
            </a:pPr>
            <a:r>
              <a:rPr sz="1800" spc="-10" dirty="0">
                <a:latin typeface="Cambria Math"/>
                <a:cs typeface="Cambria Math"/>
              </a:rPr>
              <a:t>𝑑𝑙𝑛𝐷𝑃</a:t>
            </a:r>
            <a:r>
              <a:rPr sz="1950" spc="-15" baseline="-14957" dirty="0">
                <a:latin typeface="Cambria Math"/>
                <a:cs typeface="Cambria Math"/>
              </a:rPr>
              <a:t>𝑛</a:t>
            </a:r>
            <a:endParaRPr sz="1950" baseline="-14957">
              <a:latin typeface="Cambria Math"/>
              <a:cs typeface="Cambria Math"/>
            </a:endParaRPr>
          </a:p>
        </p:txBody>
      </p:sp>
      <p:sp>
        <p:nvSpPr>
          <p:cNvPr id="13" name="object 13"/>
          <p:cNvSpPr txBox="1"/>
          <p:nvPr/>
        </p:nvSpPr>
        <p:spPr>
          <a:xfrm>
            <a:off x="5194172" y="5512714"/>
            <a:ext cx="29464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mbria Math"/>
                <a:cs typeface="Cambria Math"/>
              </a:rPr>
              <a:t>𝑑𝑇</a:t>
            </a:r>
            <a:endParaRPr sz="1800">
              <a:latin typeface="Cambria Math"/>
              <a:cs typeface="Cambria Math"/>
            </a:endParaRPr>
          </a:p>
        </p:txBody>
      </p:sp>
      <p:sp>
        <p:nvSpPr>
          <p:cNvPr id="14" name="object 14"/>
          <p:cNvSpPr/>
          <p:nvPr/>
        </p:nvSpPr>
        <p:spPr>
          <a:xfrm>
            <a:off x="4983479" y="5527040"/>
            <a:ext cx="718185" cy="15240"/>
          </a:xfrm>
          <a:custGeom>
            <a:avLst/>
            <a:gdLst/>
            <a:ahLst/>
            <a:cxnLst/>
            <a:rect l="l" t="t" r="r" b="b"/>
            <a:pathLst>
              <a:path w="718185" h="15239">
                <a:moveTo>
                  <a:pt x="717804" y="0"/>
                </a:moveTo>
                <a:lnTo>
                  <a:pt x="0" y="0"/>
                </a:lnTo>
                <a:lnTo>
                  <a:pt x="0" y="15240"/>
                </a:lnTo>
                <a:lnTo>
                  <a:pt x="717804" y="15240"/>
                </a:lnTo>
                <a:lnTo>
                  <a:pt x="717804" y="0"/>
                </a:lnTo>
                <a:close/>
              </a:path>
            </a:pathLst>
          </a:custGeom>
          <a:solidFill>
            <a:srgbClr val="000000"/>
          </a:solidFill>
        </p:spPr>
        <p:txBody>
          <a:bodyPr wrap="square" lIns="0" tIns="0" rIns="0" bIns="0" rtlCol="0"/>
          <a:lstStyle/>
          <a:p>
            <a:endParaRPr/>
          </a:p>
        </p:txBody>
      </p:sp>
      <p:sp>
        <p:nvSpPr>
          <p:cNvPr id="15" name="object 15"/>
          <p:cNvSpPr txBox="1"/>
          <p:nvPr/>
        </p:nvSpPr>
        <p:spPr>
          <a:xfrm>
            <a:off x="5727572" y="5360314"/>
            <a:ext cx="277495"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Symbol"/>
                <a:cs typeface="Symbol"/>
              </a:rPr>
              <a:t></a:t>
            </a:r>
            <a:r>
              <a:rPr sz="1800" spc="-25" dirty="0">
                <a:latin typeface="Cambria Math"/>
                <a:cs typeface="Cambria Math"/>
              </a:rPr>
              <a:t>0</a:t>
            </a:r>
            <a:endParaRPr sz="1800">
              <a:latin typeface="Cambria Math"/>
              <a:cs typeface="Cambria Math"/>
            </a:endParaRPr>
          </a:p>
        </p:txBody>
      </p:sp>
      <p:grpSp>
        <p:nvGrpSpPr>
          <p:cNvPr id="16" name="object 16"/>
          <p:cNvGrpSpPr/>
          <p:nvPr/>
        </p:nvGrpSpPr>
        <p:grpSpPr>
          <a:xfrm>
            <a:off x="7103364" y="4334459"/>
            <a:ext cx="529590" cy="286385"/>
            <a:chOff x="7103364" y="4334459"/>
            <a:chExt cx="529590" cy="286385"/>
          </a:xfrm>
        </p:grpSpPr>
        <p:sp>
          <p:nvSpPr>
            <p:cNvPr id="17" name="object 17"/>
            <p:cNvSpPr/>
            <p:nvPr/>
          </p:nvSpPr>
          <p:spPr>
            <a:xfrm>
              <a:off x="7116064" y="4347159"/>
              <a:ext cx="504190" cy="260985"/>
            </a:xfrm>
            <a:custGeom>
              <a:avLst/>
              <a:gdLst/>
              <a:ahLst/>
              <a:cxnLst/>
              <a:rect l="l" t="t" r="r" b="b"/>
              <a:pathLst>
                <a:path w="504190" h="260985">
                  <a:moveTo>
                    <a:pt x="504050" y="0"/>
                  </a:moveTo>
                  <a:lnTo>
                    <a:pt x="0" y="0"/>
                  </a:lnTo>
                  <a:lnTo>
                    <a:pt x="0" y="260527"/>
                  </a:lnTo>
                  <a:lnTo>
                    <a:pt x="504050" y="260527"/>
                  </a:lnTo>
                  <a:lnTo>
                    <a:pt x="504050" y="0"/>
                  </a:lnTo>
                  <a:close/>
                </a:path>
              </a:pathLst>
            </a:custGeom>
            <a:solidFill>
              <a:srgbClr val="FFFFFF"/>
            </a:solidFill>
          </p:spPr>
          <p:txBody>
            <a:bodyPr wrap="square" lIns="0" tIns="0" rIns="0" bIns="0" rtlCol="0"/>
            <a:lstStyle/>
            <a:p>
              <a:endParaRPr/>
            </a:p>
          </p:txBody>
        </p:sp>
        <p:sp>
          <p:nvSpPr>
            <p:cNvPr id="18" name="object 18"/>
            <p:cNvSpPr/>
            <p:nvPr/>
          </p:nvSpPr>
          <p:spPr>
            <a:xfrm>
              <a:off x="7116064" y="4347159"/>
              <a:ext cx="504190" cy="260985"/>
            </a:xfrm>
            <a:custGeom>
              <a:avLst/>
              <a:gdLst/>
              <a:ahLst/>
              <a:cxnLst/>
              <a:rect l="l" t="t" r="r" b="b"/>
              <a:pathLst>
                <a:path w="504190" h="260985">
                  <a:moveTo>
                    <a:pt x="0" y="260527"/>
                  </a:moveTo>
                  <a:lnTo>
                    <a:pt x="504050" y="260527"/>
                  </a:lnTo>
                  <a:lnTo>
                    <a:pt x="504050" y="0"/>
                  </a:lnTo>
                  <a:lnTo>
                    <a:pt x="0" y="0"/>
                  </a:lnTo>
                  <a:lnTo>
                    <a:pt x="0" y="260527"/>
                  </a:lnTo>
                  <a:close/>
                </a:path>
              </a:pathLst>
            </a:custGeom>
            <a:ln w="25400">
              <a:solidFill>
                <a:srgbClr val="FFFFFF"/>
              </a:solidFill>
            </a:ln>
          </p:spPr>
          <p:txBody>
            <a:bodyPr wrap="square" lIns="0" tIns="0" rIns="0" bIns="0" rtlCol="0"/>
            <a:lstStyle/>
            <a:p>
              <a:endParaRPr/>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0512" y="323850"/>
            <a:ext cx="8505825" cy="61722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9280" y="352170"/>
            <a:ext cx="7539990" cy="1001394"/>
          </a:xfrm>
          <a:prstGeom prst="rect">
            <a:avLst/>
          </a:prstGeom>
        </p:spPr>
        <p:txBody>
          <a:bodyPr vert="horz" wrap="square" lIns="0" tIns="12700" rIns="0" bIns="0" rtlCol="0">
            <a:spAutoFit/>
          </a:bodyPr>
          <a:lstStyle/>
          <a:p>
            <a:pPr algn="ctr">
              <a:lnSpc>
                <a:spcPct val="100000"/>
              </a:lnSpc>
              <a:spcBef>
                <a:spcPts val="100"/>
              </a:spcBef>
            </a:pPr>
            <a:r>
              <a:rPr sz="3200" b="1" dirty="0">
                <a:solidFill>
                  <a:srgbClr val="0000FF"/>
                </a:solidFill>
                <a:latin typeface="Georgia"/>
                <a:cs typeface="Georgia"/>
              </a:rPr>
              <a:t>POLIMERIZZAZIONE</a:t>
            </a:r>
            <a:r>
              <a:rPr sz="3200" b="1" spc="-50" dirty="0">
                <a:solidFill>
                  <a:srgbClr val="0000FF"/>
                </a:solidFill>
                <a:latin typeface="Georgia"/>
                <a:cs typeface="Georgia"/>
              </a:rPr>
              <a:t> </a:t>
            </a:r>
            <a:r>
              <a:rPr sz="3200" b="1" spc="-10" dirty="0">
                <a:solidFill>
                  <a:srgbClr val="0000FF"/>
                </a:solidFill>
                <a:latin typeface="Georgia"/>
                <a:cs typeface="Georgia"/>
              </a:rPr>
              <a:t>RADICALICA</a:t>
            </a:r>
            <a:endParaRPr sz="3200">
              <a:latin typeface="Georgia"/>
              <a:cs typeface="Georgia"/>
            </a:endParaRPr>
          </a:p>
          <a:p>
            <a:pPr algn="ctr">
              <a:lnSpc>
                <a:spcPct val="100000"/>
              </a:lnSpc>
              <a:spcBef>
                <a:spcPts val="5"/>
              </a:spcBef>
            </a:pPr>
            <a:r>
              <a:rPr sz="3200" b="1" spc="-10" dirty="0">
                <a:solidFill>
                  <a:srgbClr val="0000FF"/>
                </a:solidFill>
                <a:latin typeface="Georgia"/>
                <a:cs typeface="Georgia"/>
              </a:rPr>
              <a:t>«</a:t>
            </a:r>
            <a:r>
              <a:rPr sz="3200" b="1" i="1" spc="-10" dirty="0">
                <a:solidFill>
                  <a:srgbClr val="C00000"/>
                </a:solidFill>
                <a:latin typeface="Georgia"/>
                <a:cs typeface="Georgia"/>
              </a:rPr>
              <a:t>VIVENTE</a:t>
            </a:r>
            <a:r>
              <a:rPr sz="3200" b="1" spc="-10" dirty="0">
                <a:solidFill>
                  <a:srgbClr val="0000FF"/>
                </a:solidFill>
                <a:latin typeface="Georgia"/>
                <a:cs typeface="Georgia"/>
              </a:rPr>
              <a:t>»</a:t>
            </a:r>
            <a:endParaRPr sz="3200">
              <a:latin typeface="Georgia"/>
              <a:cs typeface="Georgia"/>
            </a:endParaRPr>
          </a:p>
        </p:txBody>
      </p:sp>
      <p:sp>
        <p:nvSpPr>
          <p:cNvPr id="3" name="object 3"/>
          <p:cNvSpPr txBox="1"/>
          <p:nvPr/>
        </p:nvSpPr>
        <p:spPr>
          <a:xfrm>
            <a:off x="1657857" y="1333880"/>
            <a:ext cx="5396865" cy="848360"/>
          </a:xfrm>
          <a:prstGeom prst="rect">
            <a:avLst/>
          </a:prstGeom>
        </p:spPr>
        <p:txBody>
          <a:bodyPr vert="horz" wrap="square" lIns="0" tIns="12700" rIns="0" bIns="0" rtlCol="0">
            <a:spAutoFit/>
          </a:bodyPr>
          <a:lstStyle/>
          <a:p>
            <a:pPr marL="1905" algn="ctr">
              <a:lnSpc>
                <a:spcPct val="100000"/>
              </a:lnSpc>
              <a:spcBef>
                <a:spcPts val="100"/>
              </a:spcBef>
            </a:pPr>
            <a:r>
              <a:rPr sz="1800" b="1" dirty="0">
                <a:solidFill>
                  <a:srgbClr val="0000FF"/>
                </a:solidFill>
                <a:latin typeface="Georgia"/>
                <a:cs typeface="Georgia"/>
              </a:rPr>
              <a:t>(Michael</a:t>
            </a:r>
            <a:r>
              <a:rPr sz="1800" b="1" spc="-10" dirty="0">
                <a:solidFill>
                  <a:srgbClr val="0000FF"/>
                </a:solidFill>
                <a:latin typeface="Georgia"/>
                <a:cs typeface="Georgia"/>
              </a:rPr>
              <a:t> </a:t>
            </a:r>
            <a:r>
              <a:rPr sz="1800" b="1" dirty="0">
                <a:solidFill>
                  <a:srgbClr val="0000FF"/>
                </a:solidFill>
                <a:latin typeface="Georgia"/>
                <a:cs typeface="Georgia"/>
              </a:rPr>
              <a:t>Szwarc,</a:t>
            </a:r>
            <a:r>
              <a:rPr sz="1800" b="1" spc="5" dirty="0">
                <a:solidFill>
                  <a:srgbClr val="0000FF"/>
                </a:solidFill>
                <a:latin typeface="Georgia"/>
                <a:cs typeface="Georgia"/>
              </a:rPr>
              <a:t> </a:t>
            </a:r>
            <a:r>
              <a:rPr sz="1800" b="1" spc="-20" dirty="0">
                <a:solidFill>
                  <a:srgbClr val="0000FF"/>
                </a:solidFill>
                <a:latin typeface="Georgia"/>
                <a:cs typeface="Georgia"/>
              </a:rPr>
              <a:t>1950)</a:t>
            </a:r>
            <a:endParaRPr sz="1800">
              <a:latin typeface="Georgia"/>
              <a:cs typeface="Georgia"/>
            </a:endParaRPr>
          </a:p>
          <a:p>
            <a:pPr>
              <a:lnSpc>
                <a:spcPct val="100000"/>
              </a:lnSpc>
            </a:pPr>
            <a:endParaRPr sz="1900">
              <a:latin typeface="Georgia"/>
              <a:cs typeface="Georgia"/>
            </a:endParaRPr>
          </a:p>
          <a:p>
            <a:pPr algn="ctr">
              <a:lnSpc>
                <a:spcPct val="100000"/>
              </a:lnSpc>
            </a:pPr>
            <a:r>
              <a:rPr sz="1800" b="1" dirty="0">
                <a:solidFill>
                  <a:srgbClr val="0000FF"/>
                </a:solidFill>
                <a:latin typeface="Georgia"/>
                <a:cs typeface="Georgia"/>
              </a:rPr>
              <a:t>«Living</a:t>
            </a:r>
            <a:r>
              <a:rPr sz="1800" b="1" spc="20" dirty="0">
                <a:solidFill>
                  <a:srgbClr val="0000FF"/>
                </a:solidFill>
                <a:latin typeface="Georgia"/>
                <a:cs typeface="Georgia"/>
              </a:rPr>
              <a:t> </a:t>
            </a:r>
            <a:r>
              <a:rPr sz="1800" b="1" spc="-10" dirty="0">
                <a:solidFill>
                  <a:srgbClr val="0000FF"/>
                </a:solidFill>
                <a:latin typeface="Georgia"/>
                <a:cs typeface="Georgia"/>
              </a:rPr>
              <a:t>Free-</a:t>
            </a:r>
            <a:r>
              <a:rPr sz="1800" b="1" dirty="0">
                <a:solidFill>
                  <a:srgbClr val="0000FF"/>
                </a:solidFill>
                <a:latin typeface="Georgia"/>
                <a:cs typeface="Georgia"/>
              </a:rPr>
              <a:t>Radical</a:t>
            </a:r>
            <a:r>
              <a:rPr sz="1800" b="1" spc="5" dirty="0">
                <a:solidFill>
                  <a:srgbClr val="0000FF"/>
                </a:solidFill>
                <a:latin typeface="Georgia"/>
                <a:cs typeface="Georgia"/>
              </a:rPr>
              <a:t> </a:t>
            </a:r>
            <a:r>
              <a:rPr sz="1800" b="1" dirty="0">
                <a:solidFill>
                  <a:srgbClr val="0000FF"/>
                </a:solidFill>
                <a:latin typeface="Georgia"/>
                <a:cs typeface="Georgia"/>
              </a:rPr>
              <a:t>Polymerization</a:t>
            </a:r>
            <a:r>
              <a:rPr sz="1800" b="1" spc="15" dirty="0">
                <a:solidFill>
                  <a:srgbClr val="0000FF"/>
                </a:solidFill>
                <a:latin typeface="Georgia"/>
                <a:cs typeface="Georgia"/>
              </a:rPr>
              <a:t> </a:t>
            </a:r>
            <a:r>
              <a:rPr sz="1800" b="1" spc="-10" dirty="0">
                <a:solidFill>
                  <a:srgbClr val="0000FF"/>
                </a:solidFill>
                <a:latin typeface="Georgia"/>
                <a:cs typeface="Georgia"/>
              </a:rPr>
              <a:t>(LFRP)»</a:t>
            </a:r>
            <a:endParaRPr sz="1800">
              <a:latin typeface="Georgia"/>
              <a:cs typeface="Georgia"/>
            </a:endParaRPr>
          </a:p>
        </p:txBody>
      </p:sp>
      <p:grpSp>
        <p:nvGrpSpPr>
          <p:cNvPr id="4" name="object 4"/>
          <p:cNvGrpSpPr/>
          <p:nvPr/>
        </p:nvGrpSpPr>
        <p:grpSpPr>
          <a:xfrm>
            <a:off x="1317307" y="3260536"/>
            <a:ext cx="6173470" cy="2113280"/>
            <a:chOff x="1317307" y="3260536"/>
            <a:chExt cx="6173470" cy="2113280"/>
          </a:xfrm>
        </p:grpSpPr>
        <p:pic>
          <p:nvPicPr>
            <p:cNvPr id="5" name="object 5"/>
            <p:cNvPicPr/>
            <p:nvPr/>
          </p:nvPicPr>
          <p:blipFill>
            <a:blip r:embed="rId2" cstate="print"/>
            <a:stretch>
              <a:fillRect/>
            </a:stretch>
          </p:blipFill>
          <p:spPr>
            <a:xfrm>
              <a:off x="1421325" y="3260536"/>
              <a:ext cx="6069055" cy="2112706"/>
            </a:xfrm>
            <a:prstGeom prst="rect">
              <a:avLst/>
            </a:prstGeom>
          </p:spPr>
        </p:pic>
        <p:pic>
          <p:nvPicPr>
            <p:cNvPr id="6" name="object 6"/>
            <p:cNvPicPr/>
            <p:nvPr/>
          </p:nvPicPr>
          <p:blipFill>
            <a:blip r:embed="rId3" cstate="print"/>
            <a:stretch>
              <a:fillRect/>
            </a:stretch>
          </p:blipFill>
          <p:spPr>
            <a:xfrm>
              <a:off x="3419855" y="5073446"/>
              <a:ext cx="3569080" cy="299796"/>
            </a:xfrm>
            <a:prstGeom prst="rect">
              <a:avLst/>
            </a:prstGeom>
          </p:spPr>
        </p:pic>
        <p:sp>
          <p:nvSpPr>
            <p:cNvPr id="7" name="object 7"/>
            <p:cNvSpPr/>
            <p:nvPr/>
          </p:nvSpPr>
          <p:spPr>
            <a:xfrm>
              <a:off x="1331594" y="4221099"/>
              <a:ext cx="1008380" cy="432434"/>
            </a:xfrm>
            <a:custGeom>
              <a:avLst/>
              <a:gdLst/>
              <a:ahLst/>
              <a:cxnLst/>
              <a:rect l="l" t="t" r="r" b="b"/>
              <a:pathLst>
                <a:path w="1008380" h="432435">
                  <a:moveTo>
                    <a:pt x="0" y="432053"/>
                  </a:moveTo>
                  <a:lnTo>
                    <a:pt x="1008126" y="0"/>
                  </a:lnTo>
                </a:path>
              </a:pathLst>
            </a:custGeom>
            <a:ln w="28575">
              <a:solidFill>
                <a:srgbClr val="FF0000"/>
              </a:solidFill>
            </a:ln>
          </p:spPr>
          <p:txBody>
            <a:bodyPr wrap="square" lIns="0" tIns="0" rIns="0" bIns="0" rtlCol="0"/>
            <a:lstStyle/>
            <a:p>
              <a:endParaRPr/>
            </a:p>
          </p:txBody>
        </p:sp>
      </p:grpSp>
      <p:sp>
        <p:nvSpPr>
          <p:cNvPr id="8" name="object 8"/>
          <p:cNvSpPr txBox="1"/>
          <p:nvPr/>
        </p:nvSpPr>
        <p:spPr>
          <a:xfrm>
            <a:off x="966317" y="4428870"/>
            <a:ext cx="333375" cy="391160"/>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rgbClr val="FF0000"/>
                </a:solidFill>
                <a:latin typeface="Calibri"/>
                <a:cs typeface="Calibri"/>
              </a:rPr>
              <a:t>70</a:t>
            </a:r>
            <a:endParaRPr sz="24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762000"/>
            <a:ext cx="7162800" cy="5884418"/>
          </a:xfrm>
          <a:prstGeom prst="rect">
            <a:avLst/>
          </a:prstGeom>
        </p:spPr>
      </p:pic>
      <p:sp>
        <p:nvSpPr>
          <p:cNvPr id="3" name="object 3"/>
          <p:cNvSpPr txBox="1"/>
          <p:nvPr/>
        </p:nvSpPr>
        <p:spPr>
          <a:xfrm>
            <a:off x="330200" y="211582"/>
            <a:ext cx="28174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SINTESI</a:t>
            </a:r>
            <a:r>
              <a:rPr sz="1800" b="1" spc="-20" dirty="0">
                <a:solidFill>
                  <a:srgbClr val="FF0000"/>
                </a:solidFill>
                <a:latin typeface="Calibri"/>
                <a:cs typeface="Calibri"/>
              </a:rPr>
              <a:t> </a:t>
            </a:r>
            <a:r>
              <a:rPr sz="1800" b="1" dirty="0">
                <a:solidFill>
                  <a:srgbClr val="FF0000"/>
                </a:solidFill>
                <a:latin typeface="Calibri"/>
                <a:cs typeface="Calibri"/>
              </a:rPr>
              <a:t>DI</a:t>
            </a:r>
            <a:r>
              <a:rPr sz="1800" b="1" spc="-20" dirty="0">
                <a:solidFill>
                  <a:srgbClr val="FF0000"/>
                </a:solidFill>
                <a:latin typeface="Calibri"/>
                <a:cs typeface="Calibri"/>
              </a:rPr>
              <a:t> </a:t>
            </a:r>
            <a:r>
              <a:rPr sz="1800" b="1" spc="-10" dirty="0">
                <a:solidFill>
                  <a:srgbClr val="FF0000"/>
                </a:solidFill>
                <a:latin typeface="Calibri"/>
                <a:cs typeface="Calibri"/>
              </a:rPr>
              <a:t>MACROMOLECOLE</a:t>
            </a:r>
            <a:endParaRPr sz="1800">
              <a:latin typeface="Calibri"/>
              <a:cs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22680" y="1078484"/>
            <a:ext cx="7259320" cy="469011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Georgia"/>
                <a:cs typeface="Georgia"/>
              </a:rPr>
              <a:t>Fino</a:t>
            </a:r>
            <a:r>
              <a:rPr sz="1800" spc="145" dirty="0">
                <a:latin typeface="Georgia"/>
                <a:cs typeface="Georgia"/>
              </a:rPr>
              <a:t>  </a:t>
            </a:r>
            <a:r>
              <a:rPr sz="1800" dirty="0">
                <a:latin typeface="Georgia"/>
                <a:cs typeface="Georgia"/>
              </a:rPr>
              <a:t>ai</a:t>
            </a:r>
            <a:r>
              <a:rPr sz="1800" spc="140" dirty="0">
                <a:latin typeface="Georgia"/>
                <a:cs typeface="Georgia"/>
              </a:rPr>
              <a:t>  </a:t>
            </a:r>
            <a:r>
              <a:rPr sz="1800" dirty="0">
                <a:latin typeface="Georgia"/>
                <a:cs typeface="Georgia"/>
              </a:rPr>
              <a:t>primi</a:t>
            </a:r>
            <a:r>
              <a:rPr sz="1800" spc="145" dirty="0">
                <a:latin typeface="Georgia"/>
                <a:cs typeface="Georgia"/>
              </a:rPr>
              <a:t>  </a:t>
            </a:r>
            <a:r>
              <a:rPr sz="1800" dirty="0">
                <a:latin typeface="Georgia"/>
                <a:cs typeface="Georgia"/>
              </a:rPr>
              <a:t>anni</a:t>
            </a:r>
            <a:r>
              <a:rPr sz="1800" spc="145" dirty="0">
                <a:latin typeface="Georgia"/>
                <a:cs typeface="Georgia"/>
              </a:rPr>
              <a:t>  </a:t>
            </a:r>
            <a:r>
              <a:rPr sz="1800" dirty="0">
                <a:latin typeface="Georgia"/>
                <a:cs typeface="Georgia"/>
              </a:rPr>
              <a:t>'50,</a:t>
            </a:r>
            <a:r>
              <a:rPr sz="1800" spc="140" dirty="0">
                <a:latin typeface="Georgia"/>
                <a:cs typeface="Georgia"/>
              </a:rPr>
              <a:t>  </a:t>
            </a:r>
            <a:r>
              <a:rPr sz="1800" dirty="0">
                <a:latin typeface="Georgia"/>
                <a:cs typeface="Georgia"/>
              </a:rPr>
              <a:t>le</a:t>
            </a:r>
            <a:r>
              <a:rPr sz="1800" spc="150" dirty="0">
                <a:latin typeface="Georgia"/>
                <a:cs typeface="Georgia"/>
              </a:rPr>
              <a:t>  </a:t>
            </a:r>
            <a:r>
              <a:rPr sz="1800" dirty="0">
                <a:latin typeface="Georgia"/>
                <a:cs typeface="Georgia"/>
              </a:rPr>
              <a:t>tipiche</a:t>
            </a:r>
            <a:r>
              <a:rPr sz="1800" spc="145" dirty="0">
                <a:latin typeface="Georgia"/>
                <a:cs typeface="Georgia"/>
              </a:rPr>
              <a:t>  </a:t>
            </a:r>
            <a:r>
              <a:rPr sz="1800" dirty="0">
                <a:latin typeface="Georgia"/>
                <a:cs typeface="Georgia"/>
              </a:rPr>
              <a:t>polimerizzazioni</a:t>
            </a:r>
            <a:r>
              <a:rPr sz="1800" spc="145" dirty="0">
                <a:latin typeface="Georgia"/>
                <a:cs typeface="Georgia"/>
              </a:rPr>
              <a:t>  </a:t>
            </a:r>
            <a:r>
              <a:rPr sz="1800" dirty="0">
                <a:latin typeface="Georgia"/>
                <a:cs typeface="Georgia"/>
              </a:rPr>
              <a:t>di</a:t>
            </a:r>
            <a:r>
              <a:rPr sz="1800" spc="140" dirty="0">
                <a:latin typeface="Georgia"/>
                <a:cs typeface="Georgia"/>
              </a:rPr>
              <a:t>  </a:t>
            </a:r>
            <a:r>
              <a:rPr sz="1800" spc="-10" dirty="0">
                <a:latin typeface="Georgia"/>
                <a:cs typeface="Georgia"/>
              </a:rPr>
              <a:t>laboratorio </a:t>
            </a:r>
            <a:r>
              <a:rPr sz="1800" dirty="0">
                <a:latin typeface="Georgia"/>
                <a:cs typeface="Georgia"/>
              </a:rPr>
              <a:t>producevano</a:t>
            </a:r>
            <a:r>
              <a:rPr sz="1800" spc="310" dirty="0">
                <a:latin typeface="Georgia"/>
                <a:cs typeface="Georgia"/>
              </a:rPr>
              <a:t> </a:t>
            </a:r>
            <a:r>
              <a:rPr sz="1800" dirty="0">
                <a:latin typeface="Georgia"/>
                <a:cs typeface="Georgia"/>
              </a:rPr>
              <a:t>una</a:t>
            </a:r>
            <a:r>
              <a:rPr sz="1800" spc="330" dirty="0">
                <a:latin typeface="Georgia"/>
                <a:cs typeface="Georgia"/>
              </a:rPr>
              <a:t> </a:t>
            </a:r>
            <a:r>
              <a:rPr sz="1800" dirty="0">
                <a:latin typeface="Georgia"/>
                <a:cs typeface="Georgia"/>
              </a:rPr>
              <a:t>miscela</a:t>
            </a:r>
            <a:r>
              <a:rPr sz="1800" spc="320" dirty="0">
                <a:latin typeface="Georgia"/>
                <a:cs typeface="Georgia"/>
              </a:rPr>
              <a:t> </a:t>
            </a:r>
            <a:r>
              <a:rPr sz="1800" dirty="0">
                <a:latin typeface="Georgia"/>
                <a:cs typeface="Georgia"/>
              </a:rPr>
              <a:t>di</a:t>
            </a:r>
            <a:r>
              <a:rPr sz="1800" spc="305" dirty="0">
                <a:latin typeface="Georgia"/>
                <a:cs typeface="Georgia"/>
              </a:rPr>
              <a:t> </a:t>
            </a:r>
            <a:r>
              <a:rPr sz="1800" dirty="0">
                <a:latin typeface="Georgia"/>
                <a:cs typeface="Georgia"/>
              </a:rPr>
              <a:t>molecole</a:t>
            </a:r>
            <a:r>
              <a:rPr sz="1800" spc="325" dirty="0">
                <a:latin typeface="Georgia"/>
                <a:cs typeface="Georgia"/>
              </a:rPr>
              <a:t> </a:t>
            </a:r>
            <a:r>
              <a:rPr sz="1800" dirty="0">
                <a:latin typeface="Georgia"/>
                <a:cs typeface="Georgia"/>
              </a:rPr>
              <a:t>di</a:t>
            </a:r>
            <a:r>
              <a:rPr sz="1800" spc="320" dirty="0">
                <a:latin typeface="Georgia"/>
                <a:cs typeface="Georgia"/>
              </a:rPr>
              <a:t> </a:t>
            </a:r>
            <a:r>
              <a:rPr sz="1800" dirty="0">
                <a:latin typeface="Georgia"/>
                <a:cs typeface="Georgia"/>
              </a:rPr>
              <a:t>diverse</a:t>
            </a:r>
            <a:r>
              <a:rPr sz="1800" spc="330" dirty="0">
                <a:latin typeface="Georgia"/>
                <a:cs typeface="Georgia"/>
              </a:rPr>
              <a:t> </a:t>
            </a:r>
            <a:r>
              <a:rPr sz="1800" dirty="0">
                <a:latin typeface="Georgia"/>
                <a:cs typeface="Georgia"/>
              </a:rPr>
              <a:t>lunghezze</a:t>
            </a:r>
            <a:r>
              <a:rPr sz="1800" spc="330" dirty="0">
                <a:latin typeface="Georgia"/>
                <a:cs typeface="Georgia"/>
              </a:rPr>
              <a:t> </a:t>
            </a:r>
            <a:r>
              <a:rPr sz="1800" dirty="0">
                <a:latin typeface="Georgia"/>
                <a:cs typeface="Georgia"/>
              </a:rPr>
              <a:t>di</a:t>
            </a:r>
            <a:r>
              <a:rPr sz="1800" spc="320" dirty="0">
                <a:latin typeface="Georgia"/>
                <a:cs typeface="Georgia"/>
              </a:rPr>
              <a:t> </a:t>
            </a:r>
            <a:r>
              <a:rPr sz="1800" spc="-10" dirty="0">
                <a:latin typeface="Georgia"/>
                <a:cs typeface="Georgia"/>
              </a:rPr>
              <a:t>catena </a:t>
            </a:r>
            <a:r>
              <a:rPr sz="1800" dirty="0">
                <a:latin typeface="Georgia"/>
                <a:cs typeface="Georgia"/>
              </a:rPr>
              <a:t>perché</a:t>
            </a:r>
            <a:r>
              <a:rPr sz="1800" spc="240" dirty="0">
                <a:latin typeface="Georgia"/>
                <a:cs typeface="Georgia"/>
              </a:rPr>
              <a:t> </a:t>
            </a:r>
            <a:r>
              <a:rPr sz="1800" dirty="0">
                <a:latin typeface="Georgia"/>
                <a:cs typeface="Georgia"/>
              </a:rPr>
              <a:t>le</a:t>
            </a:r>
            <a:r>
              <a:rPr sz="1800" spc="250" dirty="0">
                <a:latin typeface="Georgia"/>
                <a:cs typeface="Georgia"/>
              </a:rPr>
              <a:t> </a:t>
            </a:r>
            <a:r>
              <a:rPr sz="1800" dirty="0">
                <a:latin typeface="Georgia"/>
                <a:cs typeface="Georgia"/>
              </a:rPr>
              <a:t>reazioni</a:t>
            </a:r>
            <a:r>
              <a:rPr sz="1800" spc="250" dirty="0">
                <a:latin typeface="Georgia"/>
                <a:cs typeface="Georgia"/>
              </a:rPr>
              <a:t> </a:t>
            </a:r>
            <a:r>
              <a:rPr sz="1800" dirty="0">
                <a:latin typeface="Georgia"/>
                <a:cs typeface="Georgia"/>
              </a:rPr>
              <a:t>erano</a:t>
            </a:r>
            <a:r>
              <a:rPr sz="1800" spc="245" dirty="0">
                <a:latin typeface="Georgia"/>
                <a:cs typeface="Georgia"/>
              </a:rPr>
              <a:t> </a:t>
            </a:r>
            <a:r>
              <a:rPr sz="1800" dirty="0">
                <a:solidFill>
                  <a:srgbClr val="FF0000"/>
                </a:solidFill>
                <a:latin typeface="Georgia"/>
                <a:cs typeface="Georgia"/>
              </a:rPr>
              <a:t>reversibili</a:t>
            </a:r>
            <a:r>
              <a:rPr sz="1800" spc="250" dirty="0">
                <a:solidFill>
                  <a:srgbClr val="FF0000"/>
                </a:solidFill>
                <a:latin typeface="Georgia"/>
                <a:cs typeface="Georgia"/>
              </a:rPr>
              <a:t> </a:t>
            </a:r>
            <a:r>
              <a:rPr sz="1800" dirty="0">
                <a:latin typeface="Georgia"/>
                <a:cs typeface="Georgia"/>
              </a:rPr>
              <a:t>ed</a:t>
            </a:r>
            <a:r>
              <a:rPr sz="1800" spc="245" dirty="0">
                <a:latin typeface="Georgia"/>
                <a:cs typeface="Georgia"/>
              </a:rPr>
              <a:t> </a:t>
            </a:r>
            <a:r>
              <a:rPr sz="1800" dirty="0">
                <a:latin typeface="Georgia"/>
                <a:cs typeface="Georgia"/>
              </a:rPr>
              <a:t>i</a:t>
            </a:r>
            <a:r>
              <a:rPr sz="1800" spc="245" dirty="0">
                <a:latin typeface="Georgia"/>
                <a:cs typeface="Georgia"/>
              </a:rPr>
              <a:t> </a:t>
            </a:r>
            <a:r>
              <a:rPr sz="1800" dirty="0">
                <a:latin typeface="Georgia"/>
                <a:cs typeface="Georgia"/>
              </a:rPr>
              <a:t>monomeri</a:t>
            </a:r>
            <a:r>
              <a:rPr sz="1800" spc="245" dirty="0">
                <a:latin typeface="Georgia"/>
                <a:cs typeface="Georgia"/>
              </a:rPr>
              <a:t> </a:t>
            </a:r>
            <a:r>
              <a:rPr sz="1800" dirty="0">
                <a:latin typeface="Georgia"/>
                <a:cs typeface="Georgia"/>
              </a:rPr>
              <a:t>potevano</a:t>
            </a:r>
            <a:r>
              <a:rPr sz="1800" spc="260" dirty="0">
                <a:latin typeface="Georgia"/>
                <a:cs typeface="Georgia"/>
              </a:rPr>
              <a:t> </a:t>
            </a:r>
            <a:r>
              <a:rPr sz="1800" spc="-10" dirty="0">
                <a:latin typeface="Georgia"/>
                <a:cs typeface="Georgia"/>
              </a:rPr>
              <a:t>staccarsi </a:t>
            </a:r>
            <a:r>
              <a:rPr sz="1800" dirty="0">
                <a:latin typeface="Georgia"/>
                <a:cs typeface="Georgia"/>
              </a:rPr>
              <a:t>dalle</a:t>
            </a:r>
            <a:r>
              <a:rPr sz="1800" spc="225" dirty="0">
                <a:latin typeface="Georgia"/>
                <a:cs typeface="Georgia"/>
              </a:rPr>
              <a:t> </a:t>
            </a:r>
            <a:r>
              <a:rPr sz="1800" dirty="0">
                <a:latin typeface="Georgia"/>
                <a:cs typeface="Georgia"/>
              </a:rPr>
              <a:t>catene</a:t>
            </a:r>
            <a:r>
              <a:rPr sz="1800" spc="235" dirty="0">
                <a:latin typeface="Georgia"/>
                <a:cs typeface="Georgia"/>
              </a:rPr>
              <a:t> </a:t>
            </a:r>
            <a:r>
              <a:rPr sz="1800" dirty="0">
                <a:latin typeface="Georgia"/>
                <a:cs typeface="Georgia"/>
              </a:rPr>
              <a:t>di</a:t>
            </a:r>
            <a:r>
              <a:rPr sz="1800" spc="229" dirty="0">
                <a:latin typeface="Georgia"/>
                <a:cs typeface="Georgia"/>
              </a:rPr>
              <a:t> </a:t>
            </a:r>
            <a:r>
              <a:rPr sz="1800" dirty="0">
                <a:latin typeface="Georgia"/>
                <a:cs typeface="Georgia"/>
              </a:rPr>
              <a:t>polimeri</a:t>
            </a:r>
            <a:r>
              <a:rPr sz="1800" spc="235" dirty="0">
                <a:latin typeface="Georgia"/>
                <a:cs typeface="Georgia"/>
              </a:rPr>
              <a:t> </a:t>
            </a:r>
            <a:r>
              <a:rPr sz="1800" dirty="0">
                <a:latin typeface="Georgia"/>
                <a:cs typeface="Georgia"/>
              </a:rPr>
              <a:t>in</a:t>
            </a:r>
            <a:r>
              <a:rPr sz="1800" spc="229" dirty="0">
                <a:latin typeface="Georgia"/>
                <a:cs typeface="Georgia"/>
              </a:rPr>
              <a:t> </a:t>
            </a:r>
            <a:r>
              <a:rPr sz="1800" dirty="0">
                <a:latin typeface="Georgia"/>
                <a:cs typeface="Georgia"/>
              </a:rPr>
              <a:t>crescita</a:t>
            </a:r>
            <a:r>
              <a:rPr sz="1800" spc="235" dirty="0">
                <a:latin typeface="Georgia"/>
                <a:cs typeface="Georgia"/>
              </a:rPr>
              <a:t> </a:t>
            </a:r>
            <a:r>
              <a:rPr sz="1800" dirty="0">
                <a:latin typeface="Georgia"/>
                <a:cs typeface="Georgia"/>
              </a:rPr>
              <a:t>oltre</a:t>
            </a:r>
            <a:r>
              <a:rPr sz="1800" spc="235" dirty="0">
                <a:latin typeface="Georgia"/>
                <a:cs typeface="Georgia"/>
              </a:rPr>
              <a:t> </a:t>
            </a:r>
            <a:r>
              <a:rPr sz="1800" dirty="0">
                <a:latin typeface="Georgia"/>
                <a:cs typeface="Georgia"/>
              </a:rPr>
              <a:t>alle</a:t>
            </a:r>
            <a:r>
              <a:rPr sz="1800" spc="235" dirty="0">
                <a:latin typeface="Georgia"/>
                <a:cs typeface="Georgia"/>
              </a:rPr>
              <a:t> </a:t>
            </a:r>
            <a:r>
              <a:rPr sz="1800" dirty="0">
                <a:latin typeface="Georgia"/>
                <a:cs typeface="Georgia"/>
              </a:rPr>
              <a:t>reazioni</a:t>
            </a:r>
            <a:r>
              <a:rPr sz="1800" spc="240" dirty="0">
                <a:latin typeface="Georgia"/>
                <a:cs typeface="Georgia"/>
              </a:rPr>
              <a:t> </a:t>
            </a:r>
            <a:r>
              <a:rPr sz="1800" dirty="0">
                <a:latin typeface="Georgia"/>
                <a:cs typeface="Georgia"/>
              </a:rPr>
              <a:t>di</a:t>
            </a:r>
            <a:r>
              <a:rPr sz="1800" spc="235" dirty="0">
                <a:latin typeface="Georgia"/>
                <a:cs typeface="Georgia"/>
              </a:rPr>
              <a:t> </a:t>
            </a:r>
            <a:r>
              <a:rPr sz="1800" spc="-10" dirty="0">
                <a:latin typeface="Georgia"/>
                <a:cs typeface="Georgia"/>
              </a:rPr>
              <a:t>terminazione </a:t>
            </a:r>
            <a:r>
              <a:rPr sz="1800" dirty="0">
                <a:latin typeface="Georgia"/>
                <a:cs typeface="Georgia"/>
              </a:rPr>
              <a:t>casuali</a:t>
            </a:r>
            <a:r>
              <a:rPr sz="1800" spc="280" dirty="0">
                <a:latin typeface="Georgia"/>
                <a:cs typeface="Georgia"/>
              </a:rPr>
              <a:t> </a:t>
            </a:r>
            <a:r>
              <a:rPr sz="1800" dirty="0">
                <a:latin typeface="Georgia"/>
                <a:cs typeface="Georgia"/>
              </a:rPr>
              <a:t>che</a:t>
            </a:r>
            <a:r>
              <a:rPr sz="1800" spc="285" dirty="0">
                <a:latin typeface="Georgia"/>
                <a:cs typeface="Georgia"/>
              </a:rPr>
              <a:t> </a:t>
            </a:r>
            <a:r>
              <a:rPr sz="1800" dirty="0">
                <a:latin typeface="Georgia"/>
                <a:cs typeface="Georgia"/>
              </a:rPr>
              <a:t>avvenivano</a:t>
            </a:r>
            <a:r>
              <a:rPr sz="1800" spc="305" dirty="0">
                <a:latin typeface="Georgia"/>
                <a:cs typeface="Georgia"/>
              </a:rPr>
              <a:t> </a:t>
            </a:r>
            <a:r>
              <a:rPr sz="1800" dirty="0">
                <a:latin typeface="Georgia"/>
                <a:cs typeface="Georgia"/>
              </a:rPr>
              <a:t>sempre</a:t>
            </a:r>
            <a:r>
              <a:rPr sz="1800" spc="290" dirty="0">
                <a:latin typeface="Georgia"/>
                <a:cs typeface="Georgia"/>
              </a:rPr>
              <a:t> </a:t>
            </a:r>
            <a:r>
              <a:rPr sz="1800" dirty="0">
                <a:latin typeface="Georgia"/>
                <a:cs typeface="Georgia"/>
              </a:rPr>
              <a:t>e</a:t>
            </a:r>
            <a:r>
              <a:rPr sz="1800" spc="310" dirty="0">
                <a:latin typeface="Georgia"/>
                <a:cs typeface="Georgia"/>
              </a:rPr>
              <a:t> </a:t>
            </a:r>
            <a:r>
              <a:rPr sz="1800" dirty="0">
                <a:latin typeface="Georgia"/>
                <a:cs typeface="Georgia"/>
              </a:rPr>
              <a:t>determinano</a:t>
            </a:r>
            <a:r>
              <a:rPr sz="1800" spc="310" dirty="0">
                <a:latin typeface="Georgia"/>
                <a:cs typeface="Georgia"/>
              </a:rPr>
              <a:t> </a:t>
            </a:r>
            <a:r>
              <a:rPr sz="1800" dirty="0">
                <a:latin typeface="Georgia"/>
                <a:cs typeface="Georgia"/>
              </a:rPr>
              <a:t>larghe</a:t>
            </a:r>
            <a:r>
              <a:rPr sz="1800" spc="310" dirty="0">
                <a:latin typeface="Georgia"/>
                <a:cs typeface="Georgia"/>
              </a:rPr>
              <a:t> </a:t>
            </a:r>
            <a:r>
              <a:rPr sz="1800" dirty="0">
                <a:latin typeface="Georgia"/>
                <a:cs typeface="Georgia"/>
              </a:rPr>
              <a:t>distribuzioni</a:t>
            </a:r>
            <a:r>
              <a:rPr sz="1800" spc="305" dirty="0">
                <a:latin typeface="Georgia"/>
                <a:cs typeface="Georgia"/>
              </a:rPr>
              <a:t> </a:t>
            </a:r>
            <a:r>
              <a:rPr sz="1800" spc="-25" dirty="0">
                <a:latin typeface="Georgia"/>
                <a:cs typeface="Georgia"/>
              </a:rPr>
              <a:t>di </a:t>
            </a:r>
            <a:r>
              <a:rPr sz="1800" dirty="0">
                <a:latin typeface="Georgia"/>
                <a:cs typeface="Georgia"/>
              </a:rPr>
              <a:t>pesi</a:t>
            </a:r>
            <a:r>
              <a:rPr sz="1800" spc="-15" dirty="0">
                <a:latin typeface="Georgia"/>
                <a:cs typeface="Georgia"/>
              </a:rPr>
              <a:t> </a:t>
            </a:r>
            <a:r>
              <a:rPr sz="1800" spc="-10" dirty="0">
                <a:latin typeface="Georgia"/>
                <a:cs typeface="Georgia"/>
              </a:rPr>
              <a:t>molecolari.</a:t>
            </a:r>
            <a:endParaRPr sz="1800">
              <a:latin typeface="Georgia"/>
              <a:cs typeface="Georgia"/>
            </a:endParaRPr>
          </a:p>
          <a:p>
            <a:pPr>
              <a:lnSpc>
                <a:spcPct val="100000"/>
              </a:lnSpc>
            </a:pPr>
            <a:endParaRPr sz="1900">
              <a:latin typeface="Georgia"/>
              <a:cs typeface="Georgia"/>
            </a:endParaRPr>
          </a:p>
          <a:p>
            <a:pPr marL="12700" marR="219075">
              <a:lnSpc>
                <a:spcPct val="100000"/>
              </a:lnSpc>
            </a:pPr>
            <a:r>
              <a:rPr sz="1800" dirty="0">
                <a:latin typeface="Georgia"/>
                <a:cs typeface="Georgia"/>
              </a:rPr>
              <a:t>L'ipotesi</a:t>
            </a:r>
            <a:r>
              <a:rPr sz="1800" spc="-45" dirty="0">
                <a:latin typeface="Georgia"/>
                <a:cs typeface="Georgia"/>
              </a:rPr>
              <a:t> </a:t>
            </a:r>
            <a:r>
              <a:rPr sz="1800" dirty="0">
                <a:latin typeface="Georgia"/>
                <a:cs typeface="Georgia"/>
              </a:rPr>
              <a:t>che</a:t>
            </a:r>
            <a:r>
              <a:rPr sz="1800" spc="-10" dirty="0">
                <a:latin typeface="Georgia"/>
                <a:cs typeface="Georgia"/>
              </a:rPr>
              <a:t> </a:t>
            </a:r>
            <a:r>
              <a:rPr sz="1800" dirty="0">
                <a:latin typeface="Georgia"/>
                <a:cs typeface="Georgia"/>
              </a:rPr>
              <a:t>le</a:t>
            </a:r>
            <a:r>
              <a:rPr sz="1800" spc="-20" dirty="0">
                <a:latin typeface="Georgia"/>
                <a:cs typeface="Georgia"/>
              </a:rPr>
              <a:t> </a:t>
            </a:r>
            <a:r>
              <a:rPr sz="1800" dirty="0">
                <a:latin typeface="Georgia"/>
                <a:cs typeface="Georgia"/>
              </a:rPr>
              <a:t>polimerizzazioni</a:t>
            </a:r>
            <a:r>
              <a:rPr sz="1800" spc="-30" dirty="0">
                <a:latin typeface="Georgia"/>
                <a:cs typeface="Georgia"/>
              </a:rPr>
              <a:t> </a:t>
            </a:r>
            <a:r>
              <a:rPr sz="1800" dirty="0">
                <a:solidFill>
                  <a:srgbClr val="FF0000"/>
                </a:solidFill>
                <a:latin typeface="Georgia"/>
                <a:cs typeface="Georgia"/>
              </a:rPr>
              <a:t>irreversibili </a:t>
            </a:r>
            <a:r>
              <a:rPr sz="1800" dirty="0">
                <a:latin typeface="Georgia"/>
                <a:cs typeface="Georgia"/>
              </a:rPr>
              <a:t>producano polimeri</a:t>
            </a:r>
            <a:r>
              <a:rPr sz="1800" spc="-15" dirty="0">
                <a:latin typeface="Georgia"/>
                <a:cs typeface="Georgia"/>
              </a:rPr>
              <a:t> </a:t>
            </a:r>
            <a:r>
              <a:rPr sz="1800" spc="-25" dirty="0">
                <a:latin typeface="Georgia"/>
                <a:cs typeface="Georgia"/>
              </a:rPr>
              <a:t>con </a:t>
            </a:r>
            <a:r>
              <a:rPr sz="1800" dirty="0">
                <a:latin typeface="Georgia"/>
                <a:cs typeface="Georgia"/>
              </a:rPr>
              <a:t>strette</a:t>
            </a:r>
            <a:r>
              <a:rPr sz="1800" spc="-5" dirty="0">
                <a:latin typeface="Georgia"/>
                <a:cs typeface="Georgia"/>
              </a:rPr>
              <a:t> </a:t>
            </a:r>
            <a:r>
              <a:rPr sz="1800" dirty="0">
                <a:latin typeface="Georgia"/>
                <a:cs typeface="Georgia"/>
              </a:rPr>
              <a:t>distribuzioni di</a:t>
            </a:r>
            <a:r>
              <a:rPr sz="1800" spc="-10" dirty="0">
                <a:latin typeface="Georgia"/>
                <a:cs typeface="Georgia"/>
              </a:rPr>
              <a:t> </a:t>
            </a:r>
            <a:r>
              <a:rPr sz="1800" dirty="0">
                <a:latin typeface="Georgia"/>
                <a:cs typeface="Georgia"/>
              </a:rPr>
              <a:t>peso</a:t>
            </a:r>
            <a:r>
              <a:rPr sz="1800" spc="-20" dirty="0">
                <a:latin typeface="Georgia"/>
                <a:cs typeface="Georgia"/>
              </a:rPr>
              <a:t> </a:t>
            </a:r>
            <a:r>
              <a:rPr sz="1800" dirty="0">
                <a:latin typeface="Georgia"/>
                <a:cs typeface="Georgia"/>
              </a:rPr>
              <a:t>molecolare</a:t>
            </a:r>
            <a:r>
              <a:rPr sz="1800" spc="10" dirty="0">
                <a:latin typeface="Georgia"/>
                <a:cs typeface="Georgia"/>
              </a:rPr>
              <a:t> </a:t>
            </a:r>
            <a:r>
              <a:rPr sz="1800" dirty="0">
                <a:latin typeface="Georgia"/>
                <a:cs typeface="Georgia"/>
              </a:rPr>
              <a:t>era stata</a:t>
            </a:r>
            <a:r>
              <a:rPr sz="1800" spc="-15" dirty="0">
                <a:latin typeface="Georgia"/>
                <a:cs typeface="Georgia"/>
              </a:rPr>
              <a:t> </a:t>
            </a:r>
            <a:r>
              <a:rPr sz="1800" dirty="0">
                <a:latin typeface="Georgia"/>
                <a:cs typeface="Georgia"/>
              </a:rPr>
              <a:t>già avvanzata</a:t>
            </a:r>
            <a:r>
              <a:rPr sz="1800" spc="20" dirty="0">
                <a:latin typeface="Georgia"/>
                <a:cs typeface="Georgia"/>
              </a:rPr>
              <a:t> </a:t>
            </a:r>
            <a:r>
              <a:rPr sz="1800" dirty="0">
                <a:latin typeface="Georgia"/>
                <a:cs typeface="Georgia"/>
              </a:rPr>
              <a:t>da </a:t>
            </a:r>
            <a:r>
              <a:rPr sz="1800" spc="-20" dirty="0">
                <a:latin typeface="Georgia"/>
                <a:cs typeface="Georgia"/>
              </a:rPr>
              <a:t>P.J. </a:t>
            </a:r>
            <a:r>
              <a:rPr sz="1800" dirty="0">
                <a:latin typeface="Georgia"/>
                <a:cs typeface="Georgia"/>
              </a:rPr>
              <a:t>Flory</a:t>
            </a:r>
            <a:r>
              <a:rPr sz="1800" spc="-15" dirty="0">
                <a:latin typeface="Georgia"/>
                <a:cs typeface="Georgia"/>
              </a:rPr>
              <a:t> </a:t>
            </a:r>
            <a:r>
              <a:rPr sz="1800" dirty="0">
                <a:latin typeface="Georgia"/>
                <a:cs typeface="Georgia"/>
              </a:rPr>
              <a:t>nel</a:t>
            </a:r>
            <a:r>
              <a:rPr sz="1800" spc="-15" dirty="0">
                <a:latin typeface="Georgia"/>
                <a:cs typeface="Georgia"/>
              </a:rPr>
              <a:t> </a:t>
            </a:r>
            <a:r>
              <a:rPr sz="1800" dirty="0">
                <a:latin typeface="Georgia"/>
                <a:cs typeface="Georgia"/>
              </a:rPr>
              <a:t>1940,</a:t>
            </a:r>
            <a:r>
              <a:rPr sz="1800" spc="-15" dirty="0">
                <a:latin typeface="Georgia"/>
                <a:cs typeface="Georgia"/>
              </a:rPr>
              <a:t> </a:t>
            </a:r>
            <a:r>
              <a:rPr sz="1800" dirty="0">
                <a:latin typeface="Georgia"/>
                <a:cs typeface="Georgia"/>
              </a:rPr>
              <a:t>ma</a:t>
            </a:r>
            <a:r>
              <a:rPr sz="1800" spc="5" dirty="0">
                <a:latin typeface="Georgia"/>
                <a:cs typeface="Georgia"/>
              </a:rPr>
              <a:t> </a:t>
            </a:r>
            <a:r>
              <a:rPr sz="1800" dirty="0">
                <a:latin typeface="Georgia"/>
                <a:cs typeface="Georgia"/>
              </a:rPr>
              <a:t>pochi</a:t>
            </a:r>
            <a:r>
              <a:rPr sz="1800" spc="-20" dirty="0">
                <a:latin typeface="Georgia"/>
                <a:cs typeface="Georgia"/>
              </a:rPr>
              <a:t> </a:t>
            </a:r>
            <a:r>
              <a:rPr sz="1800" dirty="0">
                <a:latin typeface="Georgia"/>
                <a:cs typeface="Georgia"/>
              </a:rPr>
              <a:t>progressi</a:t>
            </a:r>
            <a:r>
              <a:rPr sz="1800" spc="-15" dirty="0">
                <a:latin typeface="Georgia"/>
                <a:cs typeface="Georgia"/>
              </a:rPr>
              <a:t> </a:t>
            </a:r>
            <a:r>
              <a:rPr sz="1800" dirty="0">
                <a:latin typeface="Georgia"/>
                <a:cs typeface="Georgia"/>
              </a:rPr>
              <a:t>verso</a:t>
            </a:r>
            <a:r>
              <a:rPr sz="1800" spc="10" dirty="0">
                <a:latin typeface="Georgia"/>
                <a:cs typeface="Georgia"/>
              </a:rPr>
              <a:t> </a:t>
            </a:r>
            <a:r>
              <a:rPr sz="1800" dirty="0">
                <a:latin typeface="Georgia"/>
                <a:cs typeface="Georgia"/>
              </a:rPr>
              <a:t>tali</a:t>
            </a:r>
            <a:r>
              <a:rPr sz="1800" spc="-10" dirty="0">
                <a:latin typeface="Georgia"/>
                <a:cs typeface="Georgia"/>
              </a:rPr>
              <a:t> </a:t>
            </a:r>
            <a:r>
              <a:rPr sz="1800" dirty="0">
                <a:latin typeface="Georgia"/>
                <a:cs typeface="Georgia"/>
              </a:rPr>
              <a:t>reazioni</a:t>
            </a:r>
            <a:r>
              <a:rPr sz="1800" spc="-25" dirty="0">
                <a:latin typeface="Georgia"/>
                <a:cs typeface="Georgia"/>
              </a:rPr>
              <a:t> </a:t>
            </a:r>
            <a:r>
              <a:rPr sz="1800" dirty="0">
                <a:latin typeface="Georgia"/>
                <a:cs typeface="Georgia"/>
              </a:rPr>
              <a:t>sono</a:t>
            </a:r>
            <a:r>
              <a:rPr sz="1800" spc="15" dirty="0">
                <a:latin typeface="Georgia"/>
                <a:cs typeface="Georgia"/>
              </a:rPr>
              <a:t> </a:t>
            </a:r>
            <a:r>
              <a:rPr sz="1800" dirty="0">
                <a:latin typeface="Georgia"/>
                <a:cs typeface="Georgia"/>
              </a:rPr>
              <a:t>stati</a:t>
            </a:r>
            <a:r>
              <a:rPr sz="1800" spc="-10" dirty="0">
                <a:latin typeface="Georgia"/>
                <a:cs typeface="Georgia"/>
              </a:rPr>
              <a:t> fatti </a:t>
            </a:r>
            <a:r>
              <a:rPr sz="1800" dirty="0">
                <a:latin typeface="Georgia"/>
                <a:cs typeface="Georgia"/>
              </a:rPr>
              <a:t>fino</a:t>
            </a:r>
            <a:r>
              <a:rPr sz="1800" spc="-15" dirty="0">
                <a:latin typeface="Georgia"/>
                <a:cs typeface="Georgia"/>
              </a:rPr>
              <a:t> </a:t>
            </a:r>
            <a:r>
              <a:rPr sz="1800" dirty="0">
                <a:latin typeface="Georgia"/>
                <a:cs typeface="Georgia"/>
              </a:rPr>
              <a:t>a</a:t>
            </a:r>
            <a:r>
              <a:rPr sz="1800" spc="-5" dirty="0">
                <a:latin typeface="Georgia"/>
                <a:cs typeface="Georgia"/>
              </a:rPr>
              <a:t> </a:t>
            </a:r>
            <a:r>
              <a:rPr sz="1800" dirty="0">
                <a:latin typeface="Georgia"/>
                <a:cs typeface="Georgia"/>
              </a:rPr>
              <a:t>quando</a:t>
            </a:r>
            <a:r>
              <a:rPr sz="1800" spc="10" dirty="0">
                <a:latin typeface="Georgia"/>
                <a:cs typeface="Georgia"/>
              </a:rPr>
              <a:t> </a:t>
            </a:r>
            <a:r>
              <a:rPr sz="1800" dirty="0">
                <a:latin typeface="Georgia"/>
                <a:cs typeface="Georgia"/>
              </a:rPr>
              <a:t>non</a:t>
            </a:r>
            <a:r>
              <a:rPr sz="1800" spc="-5" dirty="0">
                <a:latin typeface="Georgia"/>
                <a:cs typeface="Georgia"/>
              </a:rPr>
              <a:t> </a:t>
            </a:r>
            <a:r>
              <a:rPr sz="1800" dirty="0">
                <a:latin typeface="Georgia"/>
                <a:cs typeface="Georgia"/>
              </a:rPr>
              <a:t>è apparso</a:t>
            </a:r>
            <a:r>
              <a:rPr sz="1800" spc="5" dirty="0">
                <a:latin typeface="Georgia"/>
                <a:cs typeface="Georgia"/>
              </a:rPr>
              <a:t> </a:t>
            </a:r>
            <a:r>
              <a:rPr sz="1800" dirty="0">
                <a:latin typeface="Georgia"/>
                <a:cs typeface="Georgia"/>
              </a:rPr>
              <a:t>la</a:t>
            </a:r>
            <a:r>
              <a:rPr sz="1800" spc="-5" dirty="0">
                <a:latin typeface="Georgia"/>
                <a:cs typeface="Georgia"/>
              </a:rPr>
              <a:t> </a:t>
            </a:r>
            <a:r>
              <a:rPr sz="1800" dirty="0">
                <a:latin typeface="Georgia"/>
                <a:cs typeface="Georgia"/>
              </a:rPr>
              <a:t>pubblicazione</a:t>
            </a:r>
            <a:r>
              <a:rPr sz="1800" spc="10" dirty="0">
                <a:latin typeface="Georgia"/>
                <a:cs typeface="Georgia"/>
              </a:rPr>
              <a:t> </a:t>
            </a:r>
            <a:r>
              <a:rPr sz="1800" dirty="0">
                <a:latin typeface="Georgia"/>
                <a:cs typeface="Georgia"/>
              </a:rPr>
              <a:t>di</a:t>
            </a:r>
            <a:r>
              <a:rPr sz="1800" spc="-15" dirty="0">
                <a:latin typeface="Georgia"/>
                <a:cs typeface="Georgia"/>
              </a:rPr>
              <a:t> </a:t>
            </a:r>
            <a:r>
              <a:rPr sz="1800" dirty="0">
                <a:latin typeface="Georgia"/>
                <a:cs typeface="Georgia"/>
              </a:rPr>
              <a:t>Michael</a:t>
            </a:r>
            <a:r>
              <a:rPr sz="1800" spc="-15" dirty="0">
                <a:latin typeface="Georgia"/>
                <a:cs typeface="Georgia"/>
              </a:rPr>
              <a:t> </a:t>
            </a:r>
            <a:r>
              <a:rPr sz="1800" dirty="0">
                <a:latin typeface="Georgia"/>
                <a:cs typeface="Georgia"/>
              </a:rPr>
              <a:t>Szwarc</a:t>
            </a:r>
            <a:r>
              <a:rPr sz="1800" spc="-10" dirty="0">
                <a:latin typeface="Georgia"/>
                <a:cs typeface="Georgia"/>
              </a:rPr>
              <a:t> </a:t>
            </a:r>
            <a:r>
              <a:rPr sz="1800" spc="-25" dirty="0">
                <a:latin typeface="Georgia"/>
                <a:cs typeface="Georgia"/>
              </a:rPr>
              <a:t>del </a:t>
            </a:r>
            <a:r>
              <a:rPr sz="1800" dirty="0">
                <a:latin typeface="Georgia"/>
                <a:cs typeface="Georgia"/>
              </a:rPr>
              <a:t>1950</a:t>
            </a:r>
            <a:r>
              <a:rPr sz="1800" spc="-10" dirty="0">
                <a:latin typeface="Georgia"/>
                <a:cs typeface="Georgia"/>
              </a:rPr>
              <a:t> </a:t>
            </a:r>
            <a:r>
              <a:rPr sz="1800" dirty="0">
                <a:latin typeface="Georgia"/>
                <a:cs typeface="Georgia"/>
              </a:rPr>
              <a:t>su</a:t>
            </a:r>
            <a:r>
              <a:rPr sz="1800" spc="-5" dirty="0">
                <a:latin typeface="Georgia"/>
                <a:cs typeface="Georgia"/>
              </a:rPr>
              <a:t> </a:t>
            </a:r>
            <a:r>
              <a:rPr sz="1800" i="1" spc="-10" dirty="0">
                <a:latin typeface="Georgia"/>
                <a:cs typeface="Georgia"/>
              </a:rPr>
              <a:t>Nature</a:t>
            </a:r>
            <a:r>
              <a:rPr sz="1800" spc="-10" dirty="0">
                <a:latin typeface="Georgia"/>
                <a:cs typeface="Georgia"/>
              </a:rPr>
              <a:t>.</a:t>
            </a:r>
            <a:endParaRPr sz="1800">
              <a:latin typeface="Georgia"/>
              <a:cs typeface="Georgia"/>
            </a:endParaRPr>
          </a:p>
          <a:p>
            <a:pPr>
              <a:lnSpc>
                <a:spcPct val="100000"/>
              </a:lnSpc>
              <a:spcBef>
                <a:spcPts val="5"/>
              </a:spcBef>
            </a:pPr>
            <a:endParaRPr sz="1900">
              <a:latin typeface="Georgia"/>
              <a:cs typeface="Georgia"/>
            </a:endParaRPr>
          </a:p>
          <a:p>
            <a:pPr marL="12700" marR="5080" algn="just">
              <a:lnSpc>
                <a:spcPct val="100000"/>
              </a:lnSpc>
            </a:pPr>
            <a:r>
              <a:rPr sz="1800" dirty="0">
                <a:latin typeface="Georgia"/>
                <a:cs typeface="Georgia"/>
              </a:rPr>
              <a:t>In</a:t>
            </a:r>
            <a:r>
              <a:rPr sz="1800" spc="260" dirty="0">
                <a:latin typeface="Georgia"/>
                <a:cs typeface="Georgia"/>
              </a:rPr>
              <a:t> </a:t>
            </a:r>
            <a:r>
              <a:rPr sz="1800" dirty="0">
                <a:latin typeface="Georgia"/>
                <a:cs typeface="Georgia"/>
              </a:rPr>
              <a:t>un</a:t>
            </a:r>
            <a:r>
              <a:rPr sz="1800" spc="265" dirty="0">
                <a:latin typeface="Georgia"/>
                <a:cs typeface="Georgia"/>
              </a:rPr>
              <a:t> </a:t>
            </a:r>
            <a:r>
              <a:rPr sz="1800" dirty="0">
                <a:latin typeface="Georgia"/>
                <a:cs typeface="Georgia"/>
              </a:rPr>
              <a:t>living</a:t>
            </a:r>
            <a:r>
              <a:rPr sz="1800" spc="254" dirty="0">
                <a:latin typeface="Georgia"/>
                <a:cs typeface="Georgia"/>
              </a:rPr>
              <a:t> </a:t>
            </a:r>
            <a:r>
              <a:rPr sz="1800" dirty="0">
                <a:latin typeface="Georgia"/>
                <a:cs typeface="Georgia"/>
              </a:rPr>
              <a:t>polymer</a:t>
            </a:r>
            <a:r>
              <a:rPr sz="1800" spc="265" dirty="0">
                <a:latin typeface="Georgia"/>
                <a:cs typeface="Georgia"/>
              </a:rPr>
              <a:t> </a:t>
            </a:r>
            <a:r>
              <a:rPr sz="1800" dirty="0">
                <a:latin typeface="Georgia"/>
                <a:cs typeface="Georgia"/>
              </a:rPr>
              <a:t>ogni</a:t>
            </a:r>
            <a:r>
              <a:rPr sz="1800" spc="260" dirty="0">
                <a:latin typeface="Georgia"/>
                <a:cs typeface="Georgia"/>
              </a:rPr>
              <a:t> </a:t>
            </a:r>
            <a:r>
              <a:rPr sz="1800" dirty="0">
                <a:latin typeface="Georgia"/>
                <a:cs typeface="Georgia"/>
              </a:rPr>
              <a:t>aggiunta</a:t>
            </a:r>
            <a:r>
              <a:rPr sz="1800" spc="275" dirty="0">
                <a:latin typeface="Georgia"/>
                <a:cs typeface="Georgia"/>
              </a:rPr>
              <a:t> </a:t>
            </a:r>
            <a:r>
              <a:rPr sz="1800" dirty="0">
                <a:latin typeface="Georgia"/>
                <a:cs typeface="Georgia"/>
              </a:rPr>
              <a:t>di</a:t>
            </a:r>
            <a:r>
              <a:rPr sz="1800" spc="265" dirty="0">
                <a:latin typeface="Georgia"/>
                <a:cs typeface="Georgia"/>
              </a:rPr>
              <a:t> </a:t>
            </a:r>
            <a:r>
              <a:rPr sz="1800" dirty="0">
                <a:latin typeface="Georgia"/>
                <a:cs typeface="Georgia"/>
              </a:rPr>
              <a:t>un</a:t>
            </a:r>
            <a:r>
              <a:rPr sz="1800" spc="275" dirty="0">
                <a:latin typeface="Georgia"/>
                <a:cs typeface="Georgia"/>
              </a:rPr>
              <a:t> </a:t>
            </a:r>
            <a:r>
              <a:rPr sz="1800" dirty="0">
                <a:latin typeface="Georgia"/>
                <a:cs typeface="Georgia"/>
              </a:rPr>
              <a:t>monomero</a:t>
            </a:r>
            <a:r>
              <a:rPr sz="1800" spc="265" dirty="0">
                <a:latin typeface="Georgia"/>
                <a:cs typeface="Georgia"/>
              </a:rPr>
              <a:t> </a:t>
            </a:r>
            <a:r>
              <a:rPr sz="1800" dirty="0">
                <a:latin typeface="Georgia"/>
                <a:cs typeface="Georgia"/>
              </a:rPr>
              <a:t>a</a:t>
            </a:r>
            <a:r>
              <a:rPr sz="1800" spc="275" dirty="0">
                <a:latin typeface="Georgia"/>
                <a:cs typeface="Georgia"/>
              </a:rPr>
              <a:t> </a:t>
            </a:r>
            <a:r>
              <a:rPr sz="1800" dirty="0">
                <a:latin typeface="Georgia"/>
                <a:cs typeface="Georgia"/>
              </a:rPr>
              <a:t>una</a:t>
            </a:r>
            <a:r>
              <a:rPr sz="1800" spc="275" dirty="0">
                <a:latin typeface="Georgia"/>
                <a:cs typeface="Georgia"/>
              </a:rPr>
              <a:t> </a:t>
            </a:r>
            <a:r>
              <a:rPr sz="1800" dirty="0">
                <a:latin typeface="Georgia"/>
                <a:cs typeface="Georgia"/>
              </a:rPr>
              <a:t>catena</a:t>
            </a:r>
            <a:r>
              <a:rPr sz="1800" spc="275" dirty="0">
                <a:latin typeface="Georgia"/>
                <a:cs typeface="Georgia"/>
              </a:rPr>
              <a:t> </a:t>
            </a:r>
            <a:r>
              <a:rPr sz="1800" spc="-25" dirty="0">
                <a:latin typeface="Georgia"/>
                <a:cs typeface="Georgia"/>
              </a:rPr>
              <a:t>in </a:t>
            </a:r>
            <a:r>
              <a:rPr sz="1800" dirty="0">
                <a:latin typeface="Georgia"/>
                <a:cs typeface="Georgia"/>
              </a:rPr>
              <a:t>crescita</a:t>
            </a:r>
            <a:r>
              <a:rPr sz="1800" spc="405" dirty="0">
                <a:latin typeface="Georgia"/>
                <a:cs typeface="Georgia"/>
              </a:rPr>
              <a:t> </a:t>
            </a:r>
            <a:r>
              <a:rPr sz="1800" dirty="0">
                <a:latin typeface="Georgia"/>
                <a:cs typeface="Georgia"/>
              </a:rPr>
              <a:t>è</a:t>
            </a:r>
            <a:r>
              <a:rPr sz="1800" spc="400" dirty="0">
                <a:latin typeface="Georgia"/>
                <a:cs typeface="Georgia"/>
              </a:rPr>
              <a:t> </a:t>
            </a:r>
            <a:r>
              <a:rPr sz="1800" dirty="0">
                <a:latin typeface="Georgia"/>
                <a:cs typeface="Georgia"/>
              </a:rPr>
              <a:t>irreversibile</a:t>
            </a:r>
            <a:r>
              <a:rPr sz="1800" spc="409" dirty="0">
                <a:latin typeface="Georgia"/>
                <a:cs typeface="Georgia"/>
              </a:rPr>
              <a:t> </a:t>
            </a:r>
            <a:r>
              <a:rPr sz="1800" dirty="0">
                <a:latin typeface="Georgia"/>
                <a:cs typeface="Georgia"/>
              </a:rPr>
              <a:t>e,</a:t>
            </a:r>
            <a:r>
              <a:rPr sz="1800" spc="405" dirty="0">
                <a:latin typeface="Georgia"/>
                <a:cs typeface="Georgia"/>
              </a:rPr>
              <a:t> </a:t>
            </a:r>
            <a:r>
              <a:rPr sz="1800" dirty="0">
                <a:latin typeface="Georgia"/>
                <a:cs typeface="Georgia"/>
              </a:rPr>
              <a:t>quando</a:t>
            </a:r>
            <a:r>
              <a:rPr sz="1800" spc="400" dirty="0">
                <a:latin typeface="Georgia"/>
                <a:cs typeface="Georgia"/>
              </a:rPr>
              <a:t> </a:t>
            </a:r>
            <a:r>
              <a:rPr sz="1800" dirty="0">
                <a:latin typeface="Georgia"/>
                <a:cs typeface="Georgia"/>
              </a:rPr>
              <a:t>il</a:t>
            </a:r>
            <a:r>
              <a:rPr sz="1800" spc="409" dirty="0">
                <a:latin typeface="Georgia"/>
                <a:cs typeface="Georgia"/>
              </a:rPr>
              <a:t> </a:t>
            </a:r>
            <a:r>
              <a:rPr sz="1800" dirty="0">
                <a:latin typeface="Georgia"/>
                <a:cs typeface="Georgia"/>
              </a:rPr>
              <a:t>pool</a:t>
            </a:r>
            <a:r>
              <a:rPr sz="1800" spc="409" dirty="0">
                <a:latin typeface="Georgia"/>
                <a:cs typeface="Georgia"/>
              </a:rPr>
              <a:t> </a:t>
            </a:r>
            <a:r>
              <a:rPr sz="1800" dirty="0">
                <a:latin typeface="Georgia"/>
                <a:cs typeface="Georgia"/>
              </a:rPr>
              <a:t>di</a:t>
            </a:r>
            <a:r>
              <a:rPr sz="1800" spc="400" dirty="0">
                <a:latin typeface="Georgia"/>
                <a:cs typeface="Georgia"/>
              </a:rPr>
              <a:t> </a:t>
            </a:r>
            <a:r>
              <a:rPr sz="1800" dirty="0">
                <a:latin typeface="Georgia"/>
                <a:cs typeface="Georgia"/>
              </a:rPr>
              <a:t>monomeri</a:t>
            </a:r>
            <a:r>
              <a:rPr sz="1800" spc="400" dirty="0">
                <a:latin typeface="Georgia"/>
                <a:cs typeface="Georgia"/>
              </a:rPr>
              <a:t> </a:t>
            </a:r>
            <a:r>
              <a:rPr sz="1800" dirty="0">
                <a:latin typeface="Georgia"/>
                <a:cs typeface="Georgia"/>
              </a:rPr>
              <a:t>è</a:t>
            </a:r>
            <a:r>
              <a:rPr sz="1800" spc="430" dirty="0">
                <a:latin typeface="Georgia"/>
                <a:cs typeface="Georgia"/>
              </a:rPr>
              <a:t> </a:t>
            </a:r>
            <a:r>
              <a:rPr sz="1800" dirty="0">
                <a:latin typeface="Georgia"/>
                <a:cs typeface="Georgia"/>
              </a:rPr>
              <a:t>esaurito,</a:t>
            </a:r>
            <a:r>
              <a:rPr sz="1800" spc="409" dirty="0">
                <a:latin typeface="Georgia"/>
                <a:cs typeface="Georgia"/>
              </a:rPr>
              <a:t> </a:t>
            </a:r>
            <a:r>
              <a:rPr sz="1800" spc="-25" dirty="0">
                <a:latin typeface="Georgia"/>
                <a:cs typeface="Georgia"/>
              </a:rPr>
              <a:t>le </a:t>
            </a:r>
            <a:r>
              <a:rPr sz="1800" dirty="0">
                <a:latin typeface="Georgia"/>
                <a:cs typeface="Georgia"/>
              </a:rPr>
              <a:t>estremità</a:t>
            </a:r>
            <a:r>
              <a:rPr sz="1800" spc="145" dirty="0">
                <a:latin typeface="Georgia"/>
                <a:cs typeface="Georgia"/>
              </a:rPr>
              <a:t> </a:t>
            </a:r>
            <a:r>
              <a:rPr sz="1800" dirty="0">
                <a:latin typeface="Georgia"/>
                <a:cs typeface="Georgia"/>
              </a:rPr>
              <a:t>della</a:t>
            </a:r>
            <a:r>
              <a:rPr sz="1800" spc="150" dirty="0">
                <a:latin typeface="Georgia"/>
                <a:cs typeface="Georgia"/>
              </a:rPr>
              <a:t> </a:t>
            </a:r>
            <a:r>
              <a:rPr sz="1800" dirty="0">
                <a:latin typeface="Georgia"/>
                <a:cs typeface="Georgia"/>
              </a:rPr>
              <a:t>catena</a:t>
            </a:r>
            <a:r>
              <a:rPr sz="1800" spc="155" dirty="0">
                <a:latin typeface="Georgia"/>
                <a:cs typeface="Georgia"/>
              </a:rPr>
              <a:t> </a:t>
            </a:r>
            <a:r>
              <a:rPr sz="1800" dirty="0">
                <a:latin typeface="Georgia"/>
                <a:cs typeface="Georgia"/>
              </a:rPr>
              <a:t>polimerica</a:t>
            </a:r>
            <a:r>
              <a:rPr sz="1800" spc="150" dirty="0">
                <a:latin typeface="Georgia"/>
                <a:cs typeface="Georgia"/>
              </a:rPr>
              <a:t> </a:t>
            </a:r>
            <a:r>
              <a:rPr sz="1800" dirty="0">
                <a:latin typeface="Georgia"/>
                <a:cs typeface="Georgia"/>
              </a:rPr>
              <a:t>rimangono</a:t>
            </a:r>
            <a:r>
              <a:rPr sz="1800" spc="150" dirty="0">
                <a:latin typeface="Georgia"/>
                <a:cs typeface="Georgia"/>
              </a:rPr>
              <a:t> </a:t>
            </a:r>
            <a:r>
              <a:rPr sz="1800" dirty="0">
                <a:latin typeface="Georgia"/>
                <a:cs typeface="Georgia"/>
              </a:rPr>
              <a:t>attive</a:t>
            </a:r>
            <a:r>
              <a:rPr sz="1800" spc="150" dirty="0">
                <a:latin typeface="Georgia"/>
                <a:cs typeface="Georgia"/>
              </a:rPr>
              <a:t> </a:t>
            </a:r>
            <a:r>
              <a:rPr sz="1800" dirty="0">
                <a:latin typeface="Georgia"/>
                <a:cs typeface="Georgia"/>
              </a:rPr>
              <a:t>in</a:t>
            </a:r>
            <a:r>
              <a:rPr sz="1800" spc="150" dirty="0">
                <a:latin typeface="Georgia"/>
                <a:cs typeface="Georgia"/>
              </a:rPr>
              <a:t> </a:t>
            </a:r>
            <a:r>
              <a:rPr sz="1800" dirty="0">
                <a:latin typeface="Georgia"/>
                <a:cs typeface="Georgia"/>
              </a:rPr>
              <a:t>modo</a:t>
            </a:r>
            <a:r>
              <a:rPr sz="1800" spc="145" dirty="0">
                <a:latin typeface="Georgia"/>
                <a:cs typeface="Georgia"/>
              </a:rPr>
              <a:t> </a:t>
            </a:r>
            <a:r>
              <a:rPr sz="1800" dirty="0">
                <a:latin typeface="Georgia"/>
                <a:cs typeface="Georgia"/>
              </a:rPr>
              <a:t>che</a:t>
            </a:r>
            <a:r>
              <a:rPr sz="1800" spc="145" dirty="0">
                <a:latin typeface="Georgia"/>
                <a:cs typeface="Georgia"/>
              </a:rPr>
              <a:t> </a:t>
            </a:r>
            <a:r>
              <a:rPr sz="1800" spc="-10" dirty="0">
                <a:latin typeface="Georgia"/>
                <a:cs typeface="Georgia"/>
              </a:rPr>
              <a:t>possa </a:t>
            </a:r>
            <a:r>
              <a:rPr sz="1800" dirty="0">
                <a:latin typeface="Georgia"/>
                <a:cs typeface="Georgia"/>
              </a:rPr>
              <a:t>avvenire</a:t>
            </a:r>
            <a:r>
              <a:rPr sz="1800" spc="10" dirty="0">
                <a:latin typeface="Georgia"/>
                <a:cs typeface="Georgia"/>
              </a:rPr>
              <a:t> </a:t>
            </a:r>
            <a:r>
              <a:rPr sz="1800" dirty="0">
                <a:latin typeface="Georgia"/>
                <a:cs typeface="Georgia"/>
              </a:rPr>
              <a:t>un'ulteriore</a:t>
            </a:r>
            <a:r>
              <a:rPr sz="1800" spc="10" dirty="0">
                <a:latin typeface="Georgia"/>
                <a:cs typeface="Georgia"/>
              </a:rPr>
              <a:t> </a:t>
            </a:r>
            <a:r>
              <a:rPr sz="1800" dirty="0">
                <a:latin typeface="Georgia"/>
                <a:cs typeface="Georgia"/>
              </a:rPr>
              <a:t>reazione</a:t>
            </a:r>
            <a:r>
              <a:rPr sz="1800" spc="-5" dirty="0">
                <a:latin typeface="Georgia"/>
                <a:cs typeface="Georgia"/>
              </a:rPr>
              <a:t> </a:t>
            </a:r>
            <a:r>
              <a:rPr sz="1800" spc="-10" dirty="0">
                <a:latin typeface="Georgia"/>
                <a:cs typeface="Georgia"/>
              </a:rPr>
              <a:t>chimica.</a:t>
            </a:r>
            <a:endParaRPr sz="1800">
              <a:latin typeface="Georgia"/>
              <a:cs typeface="Georgi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4656" y="685800"/>
            <a:ext cx="4646295" cy="1857688"/>
          </a:xfrm>
          <a:prstGeom prst="rect">
            <a:avLst/>
          </a:prstGeom>
        </p:spPr>
        <p:txBody>
          <a:bodyPr vert="horz" wrap="square" lIns="0" tIns="10795" rIns="0" bIns="0" rtlCol="0">
            <a:spAutoFit/>
          </a:bodyPr>
          <a:lstStyle/>
          <a:p>
            <a:pPr marL="12700" marR="5080">
              <a:lnSpc>
                <a:spcPct val="100600"/>
              </a:lnSpc>
              <a:spcBef>
                <a:spcPts val="85"/>
              </a:spcBef>
            </a:pPr>
            <a:r>
              <a:rPr sz="2000" dirty="0">
                <a:solidFill>
                  <a:srgbClr val="000000"/>
                </a:solidFill>
              </a:rPr>
              <a:t>Michael</a:t>
            </a:r>
            <a:r>
              <a:rPr sz="2000" spc="-20" dirty="0">
                <a:solidFill>
                  <a:srgbClr val="000000"/>
                </a:solidFill>
              </a:rPr>
              <a:t> </a:t>
            </a:r>
            <a:r>
              <a:rPr sz="2000" dirty="0">
                <a:solidFill>
                  <a:srgbClr val="000000"/>
                </a:solidFill>
              </a:rPr>
              <a:t>Szwarc</a:t>
            </a:r>
            <a:r>
              <a:rPr sz="2000" spc="-15" dirty="0">
                <a:solidFill>
                  <a:srgbClr val="000000"/>
                </a:solidFill>
              </a:rPr>
              <a:t> </a:t>
            </a:r>
            <a:r>
              <a:rPr sz="2000" dirty="0">
                <a:solidFill>
                  <a:srgbClr val="000000"/>
                </a:solidFill>
              </a:rPr>
              <a:t>ha</a:t>
            </a:r>
            <a:r>
              <a:rPr sz="2000" spc="5" dirty="0">
                <a:solidFill>
                  <a:srgbClr val="000000"/>
                </a:solidFill>
              </a:rPr>
              <a:t> </a:t>
            </a:r>
            <a:r>
              <a:rPr sz="2000" dirty="0">
                <a:solidFill>
                  <a:srgbClr val="000000"/>
                </a:solidFill>
              </a:rPr>
              <a:t>descritto</a:t>
            </a:r>
            <a:r>
              <a:rPr sz="2000" spc="-5" dirty="0">
                <a:solidFill>
                  <a:srgbClr val="000000"/>
                </a:solidFill>
              </a:rPr>
              <a:t> </a:t>
            </a:r>
            <a:r>
              <a:rPr sz="2000" dirty="0">
                <a:solidFill>
                  <a:srgbClr val="000000"/>
                </a:solidFill>
              </a:rPr>
              <a:t>una</a:t>
            </a:r>
            <a:r>
              <a:rPr sz="2000" spc="5" dirty="0">
                <a:solidFill>
                  <a:srgbClr val="000000"/>
                </a:solidFill>
              </a:rPr>
              <a:t> </a:t>
            </a:r>
            <a:r>
              <a:rPr sz="2000" dirty="0">
                <a:solidFill>
                  <a:srgbClr val="000000"/>
                </a:solidFill>
              </a:rPr>
              <a:t>reazione </a:t>
            </a:r>
            <a:r>
              <a:rPr sz="2000" spc="-25" dirty="0">
                <a:solidFill>
                  <a:srgbClr val="000000"/>
                </a:solidFill>
              </a:rPr>
              <a:t>di </a:t>
            </a:r>
            <a:r>
              <a:rPr sz="2000" dirty="0">
                <a:solidFill>
                  <a:srgbClr val="000000"/>
                </a:solidFill>
              </a:rPr>
              <a:t>polimerizzazione</a:t>
            </a:r>
            <a:r>
              <a:rPr sz="2000" spc="-15" dirty="0">
                <a:solidFill>
                  <a:srgbClr val="000000"/>
                </a:solidFill>
              </a:rPr>
              <a:t> </a:t>
            </a:r>
            <a:r>
              <a:rPr sz="2000" dirty="0">
                <a:solidFill>
                  <a:srgbClr val="000000"/>
                </a:solidFill>
              </a:rPr>
              <a:t>«indesiderata»</a:t>
            </a:r>
            <a:r>
              <a:rPr sz="2000" spc="-5" dirty="0">
                <a:solidFill>
                  <a:srgbClr val="000000"/>
                </a:solidFill>
              </a:rPr>
              <a:t> </a:t>
            </a:r>
            <a:r>
              <a:rPr sz="2000" dirty="0">
                <a:solidFill>
                  <a:srgbClr val="000000"/>
                </a:solidFill>
              </a:rPr>
              <a:t>che</a:t>
            </a:r>
            <a:r>
              <a:rPr sz="2000" spc="-5" dirty="0">
                <a:solidFill>
                  <a:srgbClr val="000000"/>
                </a:solidFill>
              </a:rPr>
              <a:t> </a:t>
            </a:r>
            <a:r>
              <a:rPr sz="2000" spc="-25" dirty="0">
                <a:solidFill>
                  <a:srgbClr val="000000"/>
                </a:solidFill>
              </a:rPr>
              <a:t>si </a:t>
            </a:r>
            <a:r>
              <a:rPr sz="2000" dirty="0">
                <a:solidFill>
                  <a:srgbClr val="000000"/>
                </a:solidFill>
              </a:rPr>
              <a:t>verifica tra</a:t>
            </a:r>
            <a:r>
              <a:rPr sz="2000" spc="-10" dirty="0">
                <a:solidFill>
                  <a:srgbClr val="000000"/>
                </a:solidFill>
              </a:rPr>
              <a:t> </a:t>
            </a:r>
            <a:r>
              <a:rPr sz="2000" dirty="0">
                <a:solidFill>
                  <a:srgbClr val="000000"/>
                </a:solidFill>
              </a:rPr>
              <a:t>l'anione</a:t>
            </a:r>
            <a:r>
              <a:rPr sz="2000" spc="-10" dirty="0">
                <a:solidFill>
                  <a:srgbClr val="000000"/>
                </a:solidFill>
              </a:rPr>
              <a:t> </a:t>
            </a:r>
            <a:r>
              <a:rPr sz="2000" dirty="0">
                <a:solidFill>
                  <a:srgbClr val="000000"/>
                </a:solidFill>
              </a:rPr>
              <a:t>radicale</a:t>
            </a:r>
            <a:r>
              <a:rPr sz="2000" spc="-10" dirty="0">
                <a:solidFill>
                  <a:srgbClr val="000000"/>
                </a:solidFill>
              </a:rPr>
              <a:t> </a:t>
            </a:r>
            <a:r>
              <a:rPr sz="2000" dirty="0">
                <a:solidFill>
                  <a:srgbClr val="000000"/>
                </a:solidFill>
              </a:rPr>
              <a:t>di</a:t>
            </a:r>
            <a:r>
              <a:rPr sz="2000" spc="-5" dirty="0">
                <a:solidFill>
                  <a:srgbClr val="000000"/>
                </a:solidFill>
              </a:rPr>
              <a:t> </a:t>
            </a:r>
            <a:r>
              <a:rPr sz="2000" spc="-10" dirty="0">
                <a:solidFill>
                  <a:srgbClr val="000000"/>
                </a:solidFill>
              </a:rPr>
              <a:t>naftalene </a:t>
            </a:r>
            <a:r>
              <a:rPr sz="2000" dirty="0">
                <a:solidFill>
                  <a:srgbClr val="000000"/>
                </a:solidFill>
              </a:rPr>
              <a:t>(iniziatore</a:t>
            </a:r>
            <a:r>
              <a:rPr sz="2000" spc="-10" dirty="0">
                <a:solidFill>
                  <a:srgbClr val="000000"/>
                </a:solidFill>
              </a:rPr>
              <a:t> </a:t>
            </a:r>
            <a:r>
              <a:rPr sz="2000" dirty="0">
                <a:solidFill>
                  <a:srgbClr val="000000"/>
                </a:solidFill>
              </a:rPr>
              <a:t>della</a:t>
            </a:r>
            <a:r>
              <a:rPr sz="2000" spc="5" dirty="0">
                <a:solidFill>
                  <a:srgbClr val="000000"/>
                </a:solidFill>
              </a:rPr>
              <a:t> </a:t>
            </a:r>
            <a:r>
              <a:rPr sz="2000" dirty="0">
                <a:solidFill>
                  <a:srgbClr val="000000"/>
                </a:solidFill>
              </a:rPr>
              <a:t>reazione</a:t>
            </a:r>
            <a:r>
              <a:rPr sz="2000" spc="5" dirty="0">
                <a:solidFill>
                  <a:srgbClr val="000000"/>
                </a:solidFill>
              </a:rPr>
              <a:t> </a:t>
            </a:r>
            <a:r>
              <a:rPr sz="2000" dirty="0">
                <a:solidFill>
                  <a:srgbClr val="000000"/>
                </a:solidFill>
              </a:rPr>
              <a:t>di</a:t>
            </a:r>
            <a:r>
              <a:rPr sz="2000" spc="10" dirty="0">
                <a:solidFill>
                  <a:srgbClr val="000000"/>
                </a:solidFill>
              </a:rPr>
              <a:t> </a:t>
            </a:r>
            <a:r>
              <a:rPr sz="2000" spc="-10" dirty="0">
                <a:solidFill>
                  <a:srgbClr val="000000"/>
                </a:solidFill>
              </a:rPr>
              <a:t>polimerizzazione) </a:t>
            </a:r>
            <a:r>
              <a:rPr sz="2000" dirty="0">
                <a:solidFill>
                  <a:srgbClr val="000000"/>
                </a:solidFill>
              </a:rPr>
              <a:t>e il</a:t>
            </a:r>
            <a:r>
              <a:rPr sz="2000" spc="-5" dirty="0">
                <a:solidFill>
                  <a:srgbClr val="000000"/>
                </a:solidFill>
              </a:rPr>
              <a:t> </a:t>
            </a:r>
            <a:r>
              <a:rPr sz="2000" dirty="0">
                <a:solidFill>
                  <a:srgbClr val="000000"/>
                </a:solidFill>
              </a:rPr>
              <a:t>monomero</a:t>
            </a:r>
            <a:r>
              <a:rPr sz="2000" spc="25" dirty="0">
                <a:solidFill>
                  <a:srgbClr val="000000"/>
                </a:solidFill>
              </a:rPr>
              <a:t> </a:t>
            </a:r>
            <a:r>
              <a:rPr sz="2000" spc="-10" dirty="0">
                <a:solidFill>
                  <a:srgbClr val="000000"/>
                </a:solidFill>
              </a:rPr>
              <a:t>stirene.</a:t>
            </a:r>
            <a:endParaRPr sz="2000" dirty="0"/>
          </a:p>
        </p:txBody>
      </p:sp>
      <p:pic>
        <p:nvPicPr>
          <p:cNvPr id="3" name="object 3"/>
          <p:cNvPicPr/>
          <p:nvPr/>
        </p:nvPicPr>
        <p:blipFill>
          <a:blip r:embed="rId2" cstate="print"/>
          <a:stretch>
            <a:fillRect/>
          </a:stretch>
        </p:blipFill>
        <p:spPr>
          <a:xfrm>
            <a:off x="6947087" y="998654"/>
            <a:ext cx="1549273" cy="1549273"/>
          </a:xfrm>
          <a:prstGeom prst="rect">
            <a:avLst/>
          </a:prstGeom>
        </p:spPr>
      </p:pic>
      <p:sp>
        <p:nvSpPr>
          <p:cNvPr id="4" name="object 4"/>
          <p:cNvSpPr txBox="1"/>
          <p:nvPr/>
        </p:nvSpPr>
        <p:spPr>
          <a:xfrm>
            <a:off x="664656" y="2566422"/>
            <a:ext cx="8098344" cy="3179717"/>
          </a:xfrm>
          <a:prstGeom prst="rect">
            <a:avLst/>
          </a:prstGeom>
        </p:spPr>
        <p:txBody>
          <a:bodyPr vert="horz" wrap="square" lIns="0" tIns="95885" rIns="0" bIns="0" rtlCol="0">
            <a:spAutoFit/>
          </a:bodyPr>
          <a:lstStyle/>
          <a:p>
            <a:pPr marR="639445" algn="r">
              <a:lnSpc>
                <a:spcPct val="100000"/>
              </a:lnSpc>
              <a:spcBef>
                <a:spcPts val="755"/>
              </a:spcBef>
            </a:pPr>
            <a:r>
              <a:rPr sz="1200" spc="-10" dirty="0">
                <a:latin typeface="Georgia"/>
                <a:cs typeface="Georgia"/>
              </a:rPr>
              <a:t>1909-</a:t>
            </a:r>
            <a:r>
              <a:rPr sz="1200" spc="-20" dirty="0">
                <a:latin typeface="Georgia"/>
                <a:cs typeface="Georgia"/>
              </a:rPr>
              <a:t>2000</a:t>
            </a:r>
            <a:endParaRPr sz="1200" dirty="0">
              <a:latin typeface="Georgia"/>
              <a:cs typeface="Georgia"/>
            </a:endParaRPr>
          </a:p>
          <a:p>
            <a:pPr marL="12700" marR="5080" algn="just">
              <a:lnSpc>
                <a:spcPct val="100000"/>
              </a:lnSpc>
              <a:spcBef>
                <a:spcPts val="990"/>
              </a:spcBef>
            </a:pPr>
            <a:r>
              <a:rPr sz="2000" dirty="0">
                <a:latin typeface="Georgia"/>
                <a:cs typeface="Georgia"/>
              </a:rPr>
              <a:t>Ulteriori</a:t>
            </a:r>
            <a:r>
              <a:rPr sz="2000" spc="-5" dirty="0">
                <a:latin typeface="Georgia"/>
                <a:cs typeface="Georgia"/>
              </a:rPr>
              <a:t> </a:t>
            </a:r>
            <a:r>
              <a:rPr sz="2000" dirty="0">
                <a:latin typeface="Georgia"/>
                <a:cs typeface="Georgia"/>
              </a:rPr>
              <a:t>studi</a:t>
            </a:r>
            <a:r>
              <a:rPr sz="2000" spc="10" dirty="0">
                <a:latin typeface="Georgia"/>
                <a:cs typeface="Georgia"/>
              </a:rPr>
              <a:t> </a:t>
            </a:r>
            <a:r>
              <a:rPr sz="2000" dirty="0">
                <a:latin typeface="Georgia"/>
                <a:cs typeface="Georgia"/>
              </a:rPr>
              <a:t>di Szwarc</a:t>
            </a:r>
            <a:r>
              <a:rPr sz="2000" spc="-5" dirty="0">
                <a:latin typeface="Georgia"/>
                <a:cs typeface="Georgia"/>
              </a:rPr>
              <a:t> </a:t>
            </a:r>
            <a:r>
              <a:rPr sz="2000" dirty="0">
                <a:latin typeface="Georgia"/>
                <a:cs typeface="Georgia"/>
              </a:rPr>
              <a:t>hanno</a:t>
            </a:r>
            <a:r>
              <a:rPr sz="2000" spc="5" dirty="0">
                <a:latin typeface="Georgia"/>
                <a:cs typeface="Georgia"/>
              </a:rPr>
              <a:t> </a:t>
            </a:r>
            <a:r>
              <a:rPr sz="2000" dirty="0">
                <a:latin typeface="Georgia"/>
                <a:cs typeface="Georgia"/>
              </a:rPr>
              <a:t>scoperto</a:t>
            </a:r>
            <a:r>
              <a:rPr sz="2000" spc="5" dirty="0">
                <a:latin typeface="Georgia"/>
                <a:cs typeface="Georgia"/>
              </a:rPr>
              <a:t> </a:t>
            </a:r>
            <a:r>
              <a:rPr sz="2000" dirty="0">
                <a:latin typeface="Georgia"/>
                <a:cs typeface="Georgia"/>
              </a:rPr>
              <a:t>che</a:t>
            </a:r>
            <a:r>
              <a:rPr sz="2000" spc="15" dirty="0">
                <a:latin typeface="Georgia"/>
                <a:cs typeface="Georgia"/>
              </a:rPr>
              <a:t> </a:t>
            </a:r>
            <a:r>
              <a:rPr sz="2000" dirty="0">
                <a:latin typeface="Georgia"/>
                <a:cs typeface="Georgia"/>
              </a:rPr>
              <a:t>il prodotto</a:t>
            </a:r>
            <a:r>
              <a:rPr sz="2000" spc="5" dirty="0">
                <a:latin typeface="Georgia"/>
                <a:cs typeface="Georgia"/>
              </a:rPr>
              <a:t> </a:t>
            </a:r>
            <a:r>
              <a:rPr sz="2000" dirty="0">
                <a:latin typeface="Georgia"/>
                <a:cs typeface="Georgia"/>
              </a:rPr>
              <a:t>iniziale</a:t>
            </a:r>
            <a:r>
              <a:rPr sz="2000" spc="10" dirty="0">
                <a:latin typeface="Georgia"/>
                <a:cs typeface="Georgia"/>
              </a:rPr>
              <a:t> </a:t>
            </a:r>
            <a:r>
              <a:rPr sz="2000" spc="-35" dirty="0">
                <a:latin typeface="Georgia"/>
                <a:cs typeface="Georgia"/>
              </a:rPr>
              <a:t>di </a:t>
            </a:r>
            <a:r>
              <a:rPr sz="2000" dirty="0">
                <a:latin typeface="Georgia"/>
                <a:cs typeface="Georgia"/>
              </a:rPr>
              <a:t>questa</a:t>
            </a:r>
            <a:r>
              <a:rPr sz="2000" spc="320" dirty="0">
                <a:latin typeface="Georgia"/>
                <a:cs typeface="Georgia"/>
              </a:rPr>
              <a:t> </a:t>
            </a:r>
            <a:r>
              <a:rPr sz="2000" dirty="0">
                <a:latin typeface="Georgia"/>
                <a:cs typeface="Georgia"/>
              </a:rPr>
              <a:t>reazione</a:t>
            </a:r>
            <a:r>
              <a:rPr sz="2000" spc="325" dirty="0">
                <a:latin typeface="Georgia"/>
                <a:cs typeface="Georgia"/>
              </a:rPr>
              <a:t> </a:t>
            </a:r>
            <a:r>
              <a:rPr sz="2000" dirty="0">
                <a:latin typeface="Georgia"/>
                <a:cs typeface="Georgia"/>
              </a:rPr>
              <a:t>è</a:t>
            </a:r>
            <a:r>
              <a:rPr sz="2000" spc="335" dirty="0">
                <a:latin typeface="Georgia"/>
                <a:cs typeface="Georgia"/>
              </a:rPr>
              <a:t> </a:t>
            </a:r>
            <a:r>
              <a:rPr sz="2000" dirty="0">
                <a:latin typeface="Georgia"/>
                <a:cs typeface="Georgia"/>
              </a:rPr>
              <a:t>un</a:t>
            </a:r>
            <a:r>
              <a:rPr sz="2000" spc="320" dirty="0">
                <a:latin typeface="Georgia"/>
                <a:cs typeface="Georgia"/>
              </a:rPr>
              <a:t> </a:t>
            </a:r>
            <a:r>
              <a:rPr sz="2000" dirty="0">
                <a:latin typeface="Georgia"/>
                <a:cs typeface="Georgia"/>
              </a:rPr>
              <a:t>altro</a:t>
            </a:r>
            <a:r>
              <a:rPr sz="2000" spc="335" dirty="0">
                <a:latin typeface="Georgia"/>
                <a:cs typeface="Georgia"/>
              </a:rPr>
              <a:t> </a:t>
            </a:r>
            <a:r>
              <a:rPr sz="2000" dirty="0">
                <a:latin typeface="Georgia"/>
                <a:cs typeface="Georgia"/>
              </a:rPr>
              <a:t>anione</a:t>
            </a:r>
            <a:r>
              <a:rPr sz="2000" spc="330" dirty="0">
                <a:latin typeface="Georgia"/>
                <a:cs typeface="Georgia"/>
              </a:rPr>
              <a:t> </a:t>
            </a:r>
            <a:r>
              <a:rPr sz="2000" dirty="0">
                <a:latin typeface="Georgia"/>
                <a:cs typeface="Georgia"/>
              </a:rPr>
              <a:t>radicale</a:t>
            </a:r>
            <a:r>
              <a:rPr sz="2000" spc="325" dirty="0">
                <a:latin typeface="Georgia"/>
                <a:cs typeface="Georgia"/>
              </a:rPr>
              <a:t> </a:t>
            </a:r>
            <a:r>
              <a:rPr sz="2000" dirty="0">
                <a:latin typeface="Georgia"/>
                <a:cs typeface="Georgia"/>
              </a:rPr>
              <a:t>chimicamente</a:t>
            </a:r>
            <a:r>
              <a:rPr sz="2000" spc="325" dirty="0">
                <a:latin typeface="Georgia"/>
                <a:cs typeface="Georgia"/>
              </a:rPr>
              <a:t> </a:t>
            </a:r>
            <a:r>
              <a:rPr sz="2000" spc="-10" dirty="0">
                <a:latin typeface="Georgia"/>
                <a:cs typeface="Georgia"/>
              </a:rPr>
              <a:t>attivo </a:t>
            </a:r>
            <a:r>
              <a:rPr sz="2000" dirty="0">
                <a:latin typeface="Georgia"/>
                <a:cs typeface="Georgia"/>
              </a:rPr>
              <a:t>che</a:t>
            </a:r>
            <a:r>
              <a:rPr sz="2000" spc="375" dirty="0">
                <a:latin typeface="Georgia"/>
                <a:cs typeface="Georgia"/>
              </a:rPr>
              <a:t> </a:t>
            </a:r>
            <a:r>
              <a:rPr sz="2000" dirty="0">
                <a:latin typeface="Georgia"/>
                <a:cs typeface="Georgia"/>
              </a:rPr>
              <a:t>reagisce</a:t>
            </a:r>
            <a:r>
              <a:rPr sz="2000" spc="385" dirty="0">
                <a:latin typeface="Georgia"/>
                <a:cs typeface="Georgia"/>
              </a:rPr>
              <a:t> </a:t>
            </a:r>
            <a:r>
              <a:rPr sz="2000" dirty="0">
                <a:solidFill>
                  <a:srgbClr val="FF0000"/>
                </a:solidFill>
                <a:latin typeface="Georgia"/>
                <a:cs typeface="Georgia"/>
              </a:rPr>
              <a:t>irreversibilmente</a:t>
            </a:r>
            <a:r>
              <a:rPr sz="2000" spc="390" dirty="0">
                <a:solidFill>
                  <a:srgbClr val="FF0000"/>
                </a:solidFill>
                <a:latin typeface="Georgia"/>
                <a:cs typeface="Georgia"/>
              </a:rPr>
              <a:t> </a:t>
            </a:r>
            <a:r>
              <a:rPr sz="2000" dirty="0">
                <a:latin typeface="Georgia"/>
                <a:cs typeface="Georgia"/>
              </a:rPr>
              <a:t>con</a:t>
            </a:r>
            <a:r>
              <a:rPr sz="2000" spc="380" dirty="0">
                <a:latin typeface="Georgia"/>
                <a:cs typeface="Georgia"/>
              </a:rPr>
              <a:t> </a:t>
            </a:r>
            <a:r>
              <a:rPr sz="2000" dirty="0">
                <a:latin typeface="Georgia"/>
                <a:cs typeface="Georgia"/>
              </a:rPr>
              <a:t>più</a:t>
            </a:r>
            <a:r>
              <a:rPr sz="2000" spc="380" dirty="0">
                <a:latin typeface="Georgia"/>
                <a:cs typeface="Georgia"/>
              </a:rPr>
              <a:t> </a:t>
            </a:r>
            <a:r>
              <a:rPr sz="2000" dirty="0">
                <a:latin typeface="Georgia"/>
                <a:cs typeface="Georgia"/>
              </a:rPr>
              <a:t>stirene</a:t>
            </a:r>
            <a:r>
              <a:rPr sz="2000" spc="390" dirty="0">
                <a:latin typeface="Georgia"/>
                <a:cs typeface="Georgia"/>
              </a:rPr>
              <a:t> </a:t>
            </a:r>
            <a:r>
              <a:rPr sz="2000" dirty="0">
                <a:latin typeface="Georgia"/>
                <a:cs typeface="Georgia"/>
              </a:rPr>
              <a:t>per</a:t>
            </a:r>
            <a:r>
              <a:rPr sz="2000" spc="375" dirty="0">
                <a:latin typeface="Georgia"/>
                <a:cs typeface="Georgia"/>
              </a:rPr>
              <a:t> </a:t>
            </a:r>
            <a:r>
              <a:rPr sz="2000" dirty="0">
                <a:latin typeface="Georgia"/>
                <a:cs typeface="Georgia"/>
              </a:rPr>
              <a:t>produrre</a:t>
            </a:r>
            <a:r>
              <a:rPr sz="2000" spc="400" dirty="0">
                <a:latin typeface="Georgia"/>
                <a:cs typeface="Georgia"/>
              </a:rPr>
              <a:t> </a:t>
            </a:r>
            <a:r>
              <a:rPr sz="2000" spc="-25" dirty="0">
                <a:latin typeface="Georgia"/>
                <a:cs typeface="Georgia"/>
              </a:rPr>
              <a:t>un </a:t>
            </a:r>
            <a:r>
              <a:rPr sz="2000" dirty="0">
                <a:latin typeface="Georgia"/>
                <a:cs typeface="Georgia"/>
              </a:rPr>
              <a:t>polimero</a:t>
            </a:r>
            <a:r>
              <a:rPr sz="2000" spc="-30" dirty="0">
                <a:latin typeface="Georgia"/>
                <a:cs typeface="Georgia"/>
              </a:rPr>
              <a:t> </a:t>
            </a:r>
            <a:r>
              <a:rPr sz="2000" dirty="0">
                <a:latin typeface="Georgia"/>
                <a:cs typeface="Georgia"/>
              </a:rPr>
              <a:t>particolare</a:t>
            </a:r>
            <a:r>
              <a:rPr sz="2000" spc="-10" dirty="0">
                <a:latin typeface="Georgia"/>
                <a:cs typeface="Georgia"/>
              </a:rPr>
              <a:t> </a:t>
            </a:r>
            <a:r>
              <a:rPr sz="2000" dirty="0">
                <a:latin typeface="Georgia"/>
                <a:cs typeface="Georgia"/>
              </a:rPr>
              <a:t>(«</a:t>
            </a:r>
            <a:r>
              <a:rPr sz="2000" dirty="0">
                <a:solidFill>
                  <a:srgbClr val="FF0000"/>
                </a:solidFill>
                <a:latin typeface="Georgia"/>
                <a:cs typeface="Georgia"/>
              </a:rPr>
              <a:t>vivente</a:t>
            </a:r>
            <a:r>
              <a:rPr sz="2000" dirty="0">
                <a:latin typeface="Georgia"/>
                <a:cs typeface="Georgia"/>
              </a:rPr>
              <a:t>»)</a:t>
            </a:r>
            <a:r>
              <a:rPr sz="2000" spc="10" dirty="0">
                <a:latin typeface="Georgia"/>
                <a:cs typeface="Georgia"/>
              </a:rPr>
              <a:t> </a:t>
            </a:r>
            <a:r>
              <a:rPr sz="2000" spc="-50" dirty="0">
                <a:latin typeface="Georgia"/>
                <a:cs typeface="Georgia"/>
              </a:rPr>
              <a:t>.</a:t>
            </a:r>
            <a:endParaRPr sz="2000" dirty="0">
              <a:latin typeface="Georgia"/>
              <a:cs typeface="Georgia"/>
            </a:endParaRPr>
          </a:p>
          <a:p>
            <a:pPr>
              <a:lnSpc>
                <a:spcPct val="100000"/>
              </a:lnSpc>
            </a:pPr>
            <a:endParaRPr sz="2000" dirty="0">
              <a:latin typeface="Georgia"/>
              <a:cs typeface="Georgia"/>
            </a:endParaRPr>
          </a:p>
          <a:p>
            <a:pPr marL="12700" marR="6350" algn="just">
              <a:lnSpc>
                <a:spcPct val="100000"/>
              </a:lnSpc>
            </a:pPr>
            <a:r>
              <a:rPr sz="2000" dirty="0">
                <a:latin typeface="Georgia"/>
                <a:cs typeface="Georgia"/>
              </a:rPr>
              <a:t>Questo</a:t>
            </a:r>
            <a:r>
              <a:rPr sz="2000" spc="490" dirty="0">
                <a:latin typeface="Georgia"/>
                <a:cs typeface="Georgia"/>
              </a:rPr>
              <a:t>  </a:t>
            </a:r>
            <a:r>
              <a:rPr sz="2000" dirty="0">
                <a:latin typeface="Georgia"/>
                <a:cs typeface="Georgia"/>
              </a:rPr>
              <a:t>polimero</a:t>
            </a:r>
            <a:r>
              <a:rPr sz="2000" spc="185" dirty="0">
                <a:latin typeface="Georgia"/>
                <a:cs typeface="Georgia"/>
              </a:rPr>
              <a:t>   </a:t>
            </a:r>
            <a:r>
              <a:rPr sz="2000" dirty="0">
                <a:latin typeface="Georgia"/>
                <a:cs typeface="Georgia"/>
              </a:rPr>
              <a:t>reattivo</a:t>
            </a:r>
            <a:r>
              <a:rPr sz="2000" spc="190" dirty="0">
                <a:latin typeface="Georgia"/>
                <a:cs typeface="Georgia"/>
              </a:rPr>
              <a:t>   </a:t>
            </a:r>
            <a:r>
              <a:rPr sz="2000" dirty="0">
                <a:latin typeface="Georgia"/>
                <a:cs typeface="Georgia"/>
              </a:rPr>
              <a:t>era</a:t>
            </a:r>
            <a:r>
              <a:rPr sz="2000" spc="495" dirty="0">
                <a:latin typeface="Georgia"/>
                <a:cs typeface="Georgia"/>
              </a:rPr>
              <a:t>  </a:t>
            </a:r>
            <a:r>
              <a:rPr sz="2000" dirty="0">
                <a:latin typeface="Georgia"/>
                <a:cs typeface="Georgia"/>
              </a:rPr>
              <a:t>indefinitamente</a:t>
            </a:r>
            <a:r>
              <a:rPr sz="2000" spc="185" dirty="0">
                <a:latin typeface="Georgia"/>
                <a:cs typeface="Georgia"/>
              </a:rPr>
              <a:t>   </a:t>
            </a:r>
            <a:r>
              <a:rPr sz="2000" dirty="0">
                <a:latin typeface="Georgia"/>
                <a:cs typeface="Georgia"/>
              </a:rPr>
              <a:t>stabile</a:t>
            </a:r>
            <a:r>
              <a:rPr sz="2000" spc="495" dirty="0">
                <a:latin typeface="Georgia"/>
                <a:cs typeface="Georgia"/>
              </a:rPr>
              <a:t>  </a:t>
            </a:r>
            <a:r>
              <a:rPr sz="2000" spc="-25" dirty="0">
                <a:latin typeface="Georgia"/>
                <a:cs typeface="Georgia"/>
              </a:rPr>
              <a:t>se </a:t>
            </a:r>
            <a:r>
              <a:rPr sz="2000" dirty="0">
                <a:latin typeface="Georgia"/>
                <a:cs typeface="Georgia"/>
              </a:rPr>
              <a:t>conservato</a:t>
            </a:r>
            <a:r>
              <a:rPr sz="2000" spc="320" dirty="0">
                <a:latin typeface="Georgia"/>
                <a:cs typeface="Georgia"/>
              </a:rPr>
              <a:t> </a:t>
            </a:r>
            <a:r>
              <a:rPr sz="2000" dirty="0">
                <a:latin typeface="Georgia"/>
                <a:cs typeface="Georgia"/>
              </a:rPr>
              <a:t>in</a:t>
            </a:r>
            <a:r>
              <a:rPr sz="2000" spc="335" dirty="0">
                <a:latin typeface="Georgia"/>
                <a:cs typeface="Georgia"/>
              </a:rPr>
              <a:t> </a:t>
            </a:r>
            <a:r>
              <a:rPr sz="2000" dirty="0">
                <a:latin typeface="Georgia"/>
                <a:cs typeface="Georgia"/>
              </a:rPr>
              <a:t>un</a:t>
            </a:r>
            <a:r>
              <a:rPr sz="2000" spc="315" dirty="0">
                <a:latin typeface="Georgia"/>
                <a:cs typeface="Georgia"/>
              </a:rPr>
              <a:t> </a:t>
            </a:r>
            <a:r>
              <a:rPr sz="2000" dirty="0">
                <a:latin typeface="Georgia"/>
                <a:cs typeface="Georgia"/>
              </a:rPr>
              <a:t>solvente</a:t>
            </a:r>
            <a:r>
              <a:rPr sz="2000" spc="345" dirty="0">
                <a:latin typeface="Georgia"/>
                <a:cs typeface="Georgia"/>
              </a:rPr>
              <a:t> </a:t>
            </a:r>
            <a:r>
              <a:rPr sz="2000" dirty="0">
                <a:latin typeface="Georgia"/>
                <a:cs typeface="Georgia"/>
              </a:rPr>
              <a:t>disidratato,</a:t>
            </a:r>
            <a:r>
              <a:rPr sz="2000" spc="330" dirty="0">
                <a:latin typeface="Georgia"/>
                <a:cs typeface="Georgia"/>
              </a:rPr>
              <a:t> </a:t>
            </a:r>
            <a:r>
              <a:rPr sz="2000" dirty="0">
                <a:latin typeface="Georgia"/>
                <a:cs typeface="Georgia"/>
              </a:rPr>
              <a:t>privo</a:t>
            </a:r>
            <a:r>
              <a:rPr sz="2000" spc="330" dirty="0">
                <a:latin typeface="Georgia"/>
                <a:cs typeface="Georgia"/>
              </a:rPr>
              <a:t> </a:t>
            </a:r>
            <a:r>
              <a:rPr sz="2000" dirty="0">
                <a:latin typeface="Georgia"/>
                <a:cs typeface="Georgia"/>
              </a:rPr>
              <a:t>di</a:t>
            </a:r>
            <a:r>
              <a:rPr sz="2000" spc="325" dirty="0">
                <a:latin typeface="Georgia"/>
                <a:cs typeface="Georgia"/>
              </a:rPr>
              <a:t> </a:t>
            </a:r>
            <a:r>
              <a:rPr sz="2000" dirty="0">
                <a:latin typeface="Georgia"/>
                <a:cs typeface="Georgia"/>
              </a:rPr>
              <a:t>ossigeno,</a:t>
            </a:r>
            <a:r>
              <a:rPr sz="2000" spc="330" dirty="0">
                <a:latin typeface="Georgia"/>
                <a:cs typeface="Georgia"/>
              </a:rPr>
              <a:t> </a:t>
            </a:r>
            <a:r>
              <a:rPr sz="2000" dirty="0">
                <a:latin typeface="Georgia"/>
                <a:cs typeface="Georgia"/>
              </a:rPr>
              <a:t>con</a:t>
            </a:r>
            <a:r>
              <a:rPr sz="2000" spc="325" dirty="0">
                <a:latin typeface="Georgia"/>
                <a:cs typeface="Georgia"/>
              </a:rPr>
              <a:t> </a:t>
            </a:r>
            <a:r>
              <a:rPr sz="2000" spc="-25" dirty="0">
                <a:latin typeface="Georgia"/>
                <a:cs typeface="Georgia"/>
              </a:rPr>
              <a:t>le </a:t>
            </a:r>
            <a:r>
              <a:rPr sz="2000" dirty="0">
                <a:latin typeface="Georgia"/>
                <a:cs typeface="Georgia"/>
              </a:rPr>
              <a:t>estremità</a:t>
            </a:r>
            <a:r>
              <a:rPr sz="2000" spc="185" dirty="0">
                <a:latin typeface="Georgia"/>
                <a:cs typeface="Georgia"/>
              </a:rPr>
              <a:t>  </a:t>
            </a:r>
            <a:r>
              <a:rPr sz="2000" dirty="0">
                <a:latin typeface="Georgia"/>
                <a:cs typeface="Georgia"/>
              </a:rPr>
              <a:t>attive</a:t>
            </a:r>
            <a:r>
              <a:rPr sz="2000" spc="190" dirty="0">
                <a:latin typeface="Georgia"/>
                <a:cs typeface="Georgia"/>
              </a:rPr>
              <a:t>  </a:t>
            </a:r>
            <a:r>
              <a:rPr sz="2000" dirty="0">
                <a:latin typeface="Georgia"/>
                <a:cs typeface="Georgia"/>
              </a:rPr>
              <a:t>della</a:t>
            </a:r>
            <a:r>
              <a:rPr sz="2000" spc="185" dirty="0">
                <a:latin typeface="Georgia"/>
                <a:cs typeface="Georgia"/>
              </a:rPr>
              <a:t>  </a:t>
            </a:r>
            <a:r>
              <a:rPr sz="2000" dirty="0">
                <a:latin typeface="Georgia"/>
                <a:cs typeface="Georgia"/>
              </a:rPr>
              <a:t>catena</a:t>
            </a:r>
            <a:r>
              <a:rPr sz="2000" spc="185" dirty="0">
                <a:latin typeface="Georgia"/>
                <a:cs typeface="Georgia"/>
              </a:rPr>
              <a:t>  </a:t>
            </a:r>
            <a:r>
              <a:rPr sz="2000" dirty="0">
                <a:latin typeface="Georgia"/>
                <a:cs typeface="Georgia"/>
              </a:rPr>
              <a:t>che</a:t>
            </a:r>
            <a:r>
              <a:rPr sz="2000" spc="180" dirty="0">
                <a:latin typeface="Georgia"/>
                <a:cs typeface="Georgia"/>
              </a:rPr>
              <a:t>  </a:t>
            </a:r>
            <a:r>
              <a:rPr sz="2000" dirty="0">
                <a:latin typeface="Georgia"/>
                <a:cs typeface="Georgia"/>
              </a:rPr>
              <a:t>potevano</a:t>
            </a:r>
            <a:r>
              <a:rPr sz="2000" spc="185" dirty="0">
                <a:latin typeface="Georgia"/>
                <a:cs typeface="Georgia"/>
              </a:rPr>
              <a:t>  </a:t>
            </a:r>
            <a:r>
              <a:rPr sz="2000" dirty="0">
                <a:latin typeface="Georgia"/>
                <a:cs typeface="Georgia"/>
              </a:rPr>
              <a:t>essere,</a:t>
            </a:r>
            <a:r>
              <a:rPr sz="2000" spc="180" dirty="0">
                <a:latin typeface="Georgia"/>
                <a:cs typeface="Georgia"/>
              </a:rPr>
              <a:t>  </a:t>
            </a:r>
            <a:r>
              <a:rPr sz="2000" dirty="0">
                <a:latin typeface="Georgia"/>
                <a:cs typeface="Georgia"/>
              </a:rPr>
              <a:t>a</a:t>
            </a:r>
            <a:r>
              <a:rPr sz="2000" spc="190" dirty="0">
                <a:latin typeface="Georgia"/>
                <a:cs typeface="Georgia"/>
              </a:rPr>
              <a:t>  </a:t>
            </a:r>
            <a:r>
              <a:rPr sz="2000" spc="-10" dirty="0">
                <a:latin typeface="Georgia"/>
                <a:cs typeface="Georgia"/>
              </a:rPr>
              <a:t>scelta, </a:t>
            </a:r>
            <a:r>
              <a:rPr sz="2000" dirty="0">
                <a:latin typeface="Georgia"/>
                <a:cs typeface="Georgia"/>
              </a:rPr>
              <a:t>terminate,</a:t>
            </a:r>
            <a:r>
              <a:rPr sz="2000" spc="-10" dirty="0">
                <a:latin typeface="Georgia"/>
                <a:cs typeface="Georgia"/>
              </a:rPr>
              <a:t> </a:t>
            </a:r>
            <a:r>
              <a:rPr sz="2000" dirty="0">
                <a:latin typeface="Georgia"/>
                <a:cs typeface="Georgia"/>
              </a:rPr>
              <a:t>chimicamente </a:t>
            </a:r>
            <a:r>
              <a:rPr sz="2000" spc="-10" dirty="0">
                <a:latin typeface="Georgia"/>
                <a:cs typeface="Georgia"/>
              </a:rPr>
              <a:t>inattivate.</a:t>
            </a:r>
            <a:endParaRPr sz="2000" dirty="0">
              <a:latin typeface="Georgia"/>
              <a:cs typeface="Georgi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76200"/>
            <a:ext cx="6337300" cy="330835"/>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0000FF"/>
                </a:solidFill>
                <a:latin typeface="Georgia"/>
                <a:cs typeface="Georgia"/>
              </a:rPr>
              <a:t>POLIMERIZZAZIONE</a:t>
            </a:r>
            <a:r>
              <a:rPr sz="2000" b="1" spc="-45" dirty="0">
                <a:solidFill>
                  <a:srgbClr val="0000FF"/>
                </a:solidFill>
                <a:latin typeface="Georgia"/>
                <a:cs typeface="Georgia"/>
              </a:rPr>
              <a:t> </a:t>
            </a:r>
            <a:r>
              <a:rPr sz="2000" b="1" dirty="0">
                <a:solidFill>
                  <a:srgbClr val="0000FF"/>
                </a:solidFill>
                <a:latin typeface="Georgia"/>
                <a:cs typeface="Georgia"/>
              </a:rPr>
              <a:t>RADICALICA</a:t>
            </a:r>
            <a:r>
              <a:rPr sz="2000" b="1" spc="-25" dirty="0">
                <a:solidFill>
                  <a:srgbClr val="0000FF"/>
                </a:solidFill>
                <a:latin typeface="Georgia"/>
                <a:cs typeface="Georgia"/>
              </a:rPr>
              <a:t> </a:t>
            </a:r>
            <a:r>
              <a:rPr sz="2000" b="1" spc="-10" dirty="0">
                <a:solidFill>
                  <a:srgbClr val="0000FF"/>
                </a:solidFill>
                <a:latin typeface="Georgia"/>
                <a:cs typeface="Georgia"/>
              </a:rPr>
              <a:t>«</a:t>
            </a:r>
            <a:r>
              <a:rPr sz="2000" b="1" i="1" spc="-10" dirty="0">
                <a:solidFill>
                  <a:srgbClr val="C00000"/>
                </a:solidFill>
                <a:latin typeface="Georgia"/>
                <a:cs typeface="Georgia"/>
              </a:rPr>
              <a:t>VIVENTE</a:t>
            </a:r>
            <a:r>
              <a:rPr sz="2000" b="1" spc="-10" dirty="0">
                <a:solidFill>
                  <a:srgbClr val="0000FF"/>
                </a:solidFill>
                <a:latin typeface="Georgia"/>
                <a:cs typeface="Georgia"/>
              </a:rPr>
              <a:t>»</a:t>
            </a:r>
            <a:endParaRPr sz="2000" dirty="0">
              <a:latin typeface="Georgia"/>
              <a:cs typeface="Georgia"/>
            </a:endParaRPr>
          </a:p>
        </p:txBody>
      </p:sp>
      <p:sp>
        <p:nvSpPr>
          <p:cNvPr id="3" name="object 3"/>
          <p:cNvSpPr txBox="1"/>
          <p:nvPr/>
        </p:nvSpPr>
        <p:spPr>
          <a:xfrm>
            <a:off x="146482" y="533400"/>
            <a:ext cx="8991600" cy="6168355"/>
          </a:xfrm>
          <a:prstGeom prst="rect">
            <a:avLst/>
          </a:prstGeom>
        </p:spPr>
        <p:txBody>
          <a:bodyPr vert="horz" wrap="square" lIns="0" tIns="12700" rIns="0" bIns="0" rtlCol="0">
            <a:spAutoFit/>
          </a:bodyPr>
          <a:lstStyle/>
          <a:p>
            <a:pPr marR="401955" algn="ctr">
              <a:lnSpc>
                <a:spcPct val="100000"/>
              </a:lnSpc>
              <a:spcBef>
                <a:spcPts val="100"/>
              </a:spcBef>
            </a:pPr>
            <a:r>
              <a:rPr sz="2000" b="1" dirty="0">
                <a:solidFill>
                  <a:srgbClr val="0000FF"/>
                </a:solidFill>
                <a:latin typeface="Georgia"/>
                <a:cs typeface="Georgia"/>
              </a:rPr>
              <a:t>(Michael</a:t>
            </a:r>
            <a:r>
              <a:rPr sz="2000" b="1" spc="-15" dirty="0">
                <a:solidFill>
                  <a:srgbClr val="0000FF"/>
                </a:solidFill>
                <a:latin typeface="Georgia"/>
                <a:cs typeface="Georgia"/>
              </a:rPr>
              <a:t> </a:t>
            </a:r>
            <a:r>
              <a:rPr sz="2000" b="1" dirty="0">
                <a:solidFill>
                  <a:srgbClr val="0000FF"/>
                </a:solidFill>
                <a:latin typeface="Georgia"/>
                <a:cs typeface="Georgia"/>
              </a:rPr>
              <a:t>Szwarc, </a:t>
            </a:r>
            <a:r>
              <a:rPr sz="2000" b="1" spc="-20" dirty="0">
                <a:solidFill>
                  <a:srgbClr val="0000FF"/>
                </a:solidFill>
                <a:latin typeface="Georgia"/>
                <a:cs typeface="Georgia"/>
              </a:rPr>
              <a:t>1950)</a:t>
            </a:r>
            <a:endParaRPr sz="2000" dirty="0">
              <a:latin typeface="Georgia"/>
              <a:cs typeface="Georgia"/>
            </a:endParaRPr>
          </a:p>
          <a:p>
            <a:pPr marR="403860" algn="ctr">
              <a:lnSpc>
                <a:spcPct val="100000"/>
              </a:lnSpc>
              <a:spcBef>
                <a:spcPts val="5"/>
              </a:spcBef>
            </a:pPr>
            <a:r>
              <a:rPr sz="2000" b="1" dirty="0">
                <a:solidFill>
                  <a:srgbClr val="0000FF"/>
                </a:solidFill>
                <a:latin typeface="Georgia"/>
                <a:cs typeface="Georgia"/>
              </a:rPr>
              <a:t>«Living</a:t>
            </a:r>
            <a:r>
              <a:rPr sz="2000" b="1" spc="-20" dirty="0">
                <a:solidFill>
                  <a:srgbClr val="0000FF"/>
                </a:solidFill>
                <a:latin typeface="Georgia"/>
                <a:cs typeface="Georgia"/>
              </a:rPr>
              <a:t> Free-</a:t>
            </a:r>
            <a:r>
              <a:rPr sz="2000" b="1" dirty="0">
                <a:solidFill>
                  <a:srgbClr val="0000FF"/>
                </a:solidFill>
                <a:latin typeface="Georgia"/>
                <a:cs typeface="Georgia"/>
              </a:rPr>
              <a:t>Radical</a:t>
            </a:r>
            <a:r>
              <a:rPr sz="2000" b="1" spc="-5" dirty="0">
                <a:solidFill>
                  <a:srgbClr val="0000FF"/>
                </a:solidFill>
                <a:latin typeface="Georgia"/>
                <a:cs typeface="Georgia"/>
              </a:rPr>
              <a:t> </a:t>
            </a:r>
            <a:r>
              <a:rPr sz="2000" b="1" spc="-10" dirty="0">
                <a:solidFill>
                  <a:srgbClr val="0000FF"/>
                </a:solidFill>
                <a:latin typeface="Georgia"/>
                <a:cs typeface="Georgia"/>
              </a:rPr>
              <a:t>Polymerization</a:t>
            </a:r>
            <a:r>
              <a:rPr sz="2000" b="1" spc="-15" dirty="0">
                <a:solidFill>
                  <a:srgbClr val="0000FF"/>
                </a:solidFill>
                <a:latin typeface="Georgia"/>
                <a:cs typeface="Georgia"/>
              </a:rPr>
              <a:t> </a:t>
            </a:r>
            <a:r>
              <a:rPr sz="2000" b="1" spc="-10" dirty="0">
                <a:solidFill>
                  <a:srgbClr val="0000FF"/>
                </a:solidFill>
                <a:latin typeface="Georgia"/>
                <a:cs typeface="Georgia"/>
              </a:rPr>
              <a:t>(LFRP)»</a:t>
            </a:r>
            <a:endParaRPr sz="2000" dirty="0">
              <a:latin typeface="Georgia"/>
              <a:cs typeface="Georgia"/>
            </a:endParaRPr>
          </a:p>
          <a:p>
            <a:pPr>
              <a:lnSpc>
                <a:spcPct val="100000"/>
              </a:lnSpc>
              <a:spcBef>
                <a:spcPts val="5"/>
              </a:spcBef>
            </a:pPr>
            <a:endParaRPr sz="2000" dirty="0">
              <a:latin typeface="Georgia"/>
              <a:cs typeface="Georgia"/>
            </a:endParaRPr>
          </a:p>
          <a:p>
            <a:pPr marL="12700" marR="6350">
              <a:lnSpc>
                <a:spcPct val="100000"/>
              </a:lnSpc>
              <a:spcBef>
                <a:spcPts val="5"/>
              </a:spcBef>
            </a:pPr>
            <a:r>
              <a:rPr sz="2000" dirty="0">
                <a:solidFill>
                  <a:srgbClr val="0000FF"/>
                </a:solidFill>
                <a:latin typeface="Georgia"/>
                <a:cs typeface="Georgia"/>
              </a:rPr>
              <a:t>Secondo</a:t>
            </a:r>
            <a:r>
              <a:rPr sz="2000" spc="335" dirty="0">
                <a:solidFill>
                  <a:srgbClr val="0000FF"/>
                </a:solidFill>
                <a:latin typeface="Georgia"/>
                <a:cs typeface="Georgia"/>
              </a:rPr>
              <a:t> </a:t>
            </a:r>
            <a:r>
              <a:rPr sz="2000" dirty="0">
                <a:solidFill>
                  <a:srgbClr val="0000FF"/>
                </a:solidFill>
                <a:latin typeface="Georgia"/>
                <a:cs typeface="Georgia"/>
              </a:rPr>
              <a:t>la</a:t>
            </a:r>
            <a:r>
              <a:rPr sz="2000" spc="335" dirty="0">
                <a:solidFill>
                  <a:srgbClr val="0000FF"/>
                </a:solidFill>
                <a:latin typeface="Georgia"/>
                <a:cs typeface="Georgia"/>
              </a:rPr>
              <a:t> </a:t>
            </a:r>
            <a:r>
              <a:rPr sz="2000" dirty="0">
                <a:solidFill>
                  <a:srgbClr val="0000FF"/>
                </a:solidFill>
                <a:latin typeface="Georgia"/>
                <a:cs typeface="Georgia"/>
              </a:rPr>
              <a:t>I.U.P.A.C.,</a:t>
            </a:r>
            <a:r>
              <a:rPr sz="2000" spc="335" dirty="0">
                <a:solidFill>
                  <a:srgbClr val="0000FF"/>
                </a:solidFill>
                <a:latin typeface="Georgia"/>
                <a:cs typeface="Georgia"/>
              </a:rPr>
              <a:t> </a:t>
            </a:r>
            <a:r>
              <a:rPr sz="2000" dirty="0">
                <a:solidFill>
                  <a:srgbClr val="0000FF"/>
                </a:solidFill>
                <a:latin typeface="Georgia"/>
                <a:cs typeface="Georgia"/>
              </a:rPr>
              <a:t>la</a:t>
            </a:r>
            <a:r>
              <a:rPr sz="2000" spc="325" dirty="0">
                <a:solidFill>
                  <a:srgbClr val="0000FF"/>
                </a:solidFill>
                <a:latin typeface="Georgia"/>
                <a:cs typeface="Georgia"/>
              </a:rPr>
              <a:t> </a:t>
            </a:r>
            <a:r>
              <a:rPr sz="2000" dirty="0">
                <a:solidFill>
                  <a:srgbClr val="FF0000"/>
                </a:solidFill>
                <a:latin typeface="Georgia"/>
                <a:cs typeface="Georgia"/>
              </a:rPr>
              <a:t>polimerizzazione</a:t>
            </a:r>
            <a:r>
              <a:rPr sz="2000" spc="345" dirty="0">
                <a:solidFill>
                  <a:srgbClr val="FF0000"/>
                </a:solidFill>
                <a:latin typeface="Georgia"/>
                <a:cs typeface="Georgia"/>
              </a:rPr>
              <a:t> </a:t>
            </a:r>
            <a:r>
              <a:rPr sz="2000" dirty="0">
                <a:solidFill>
                  <a:srgbClr val="FF0000"/>
                </a:solidFill>
                <a:latin typeface="Georgia"/>
                <a:cs typeface="Georgia"/>
              </a:rPr>
              <a:t>vivente</a:t>
            </a:r>
            <a:r>
              <a:rPr sz="2000" spc="325" dirty="0">
                <a:solidFill>
                  <a:srgbClr val="FF0000"/>
                </a:solidFill>
                <a:latin typeface="Georgia"/>
                <a:cs typeface="Georgia"/>
              </a:rPr>
              <a:t> </a:t>
            </a:r>
            <a:r>
              <a:rPr sz="2000" dirty="0">
                <a:solidFill>
                  <a:srgbClr val="0000FF"/>
                </a:solidFill>
                <a:latin typeface="Georgia"/>
                <a:cs typeface="Georgia"/>
              </a:rPr>
              <a:t>è</a:t>
            </a:r>
            <a:r>
              <a:rPr sz="2000" spc="335" dirty="0">
                <a:solidFill>
                  <a:srgbClr val="0000FF"/>
                </a:solidFill>
                <a:latin typeface="Georgia"/>
                <a:cs typeface="Georgia"/>
              </a:rPr>
              <a:t> </a:t>
            </a:r>
            <a:r>
              <a:rPr sz="2000" dirty="0">
                <a:solidFill>
                  <a:srgbClr val="0000FF"/>
                </a:solidFill>
                <a:latin typeface="Georgia"/>
                <a:cs typeface="Georgia"/>
              </a:rPr>
              <a:t>una</a:t>
            </a:r>
            <a:r>
              <a:rPr sz="2000" spc="325" dirty="0">
                <a:solidFill>
                  <a:srgbClr val="0000FF"/>
                </a:solidFill>
                <a:latin typeface="Georgia"/>
                <a:cs typeface="Georgia"/>
              </a:rPr>
              <a:t> </a:t>
            </a:r>
            <a:r>
              <a:rPr sz="2000" dirty="0">
                <a:solidFill>
                  <a:srgbClr val="0000FF"/>
                </a:solidFill>
                <a:latin typeface="Georgia"/>
                <a:cs typeface="Georgia"/>
              </a:rPr>
              <a:t>polimerizzazione</a:t>
            </a:r>
            <a:r>
              <a:rPr sz="2000" spc="345" dirty="0">
                <a:solidFill>
                  <a:srgbClr val="0000FF"/>
                </a:solidFill>
                <a:latin typeface="Georgia"/>
                <a:cs typeface="Georgia"/>
              </a:rPr>
              <a:t> </a:t>
            </a:r>
            <a:r>
              <a:rPr sz="2000" spc="-50" dirty="0">
                <a:solidFill>
                  <a:srgbClr val="0000FF"/>
                </a:solidFill>
                <a:latin typeface="Georgia"/>
                <a:cs typeface="Georgia"/>
              </a:rPr>
              <a:t>a </a:t>
            </a:r>
            <a:r>
              <a:rPr sz="2000" dirty="0">
                <a:solidFill>
                  <a:srgbClr val="0000FF"/>
                </a:solidFill>
                <a:latin typeface="Georgia"/>
                <a:cs typeface="Georgia"/>
              </a:rPr>
              <a:t>catena</a:t>
            </a:r>
            <a:r>
              <a:rPr sz="2000" spc="-5" dirty="0">
                <a:solidFill>
                  <a:srgbClr val="0000FF"/>
                </a:solidFill>
                <a:latin typeface="Georgia"/>
                <a:cs typeface="Georgia"/>
              </a:rPr>
              <a:t> </a:t>
            </a:r>
            <a:r>
              <a:rPr sz="2000" dirty="0">
                <a:solidFill>
                  <a:srgbClr val="0000FF"/>
                </a:solidFill>
                <a:latin typeface="Georgia"/>
                <a:cs typeface="Georgia"/>
              </a:rPr>
              <a:t>in</a:t>
            </a:r>
            <a:r>
              <a:rPr sz="2000" spc="-30" dirty="0">
                <a:solidFill>
                  <a:srgbClr val="0000FF"/>
                </a:solidFill>
                <a:latin typeface="Georgia"/>
                <a:cs typeface="Georgia"/>
              </a:rPr>
              <a:t> </a:t>
            </a:r>
            <a:r>
              <a:rPr sz="2000" spc="-20" dirty="0">
                <a:solidFill>
                  <a:srgbClr val="0000FF"/>
                </a:solidFill>
                <a:latin typeface="Georgia"/>
                <a:cs typeface="Georgia"/>
              </a:rPr>
              <a:t>cui:</a:t>
            </a:r>
            <a:endParaRPr sz="2000" dirty="0">
              <a:latin typeface="Georgia"/>
              <a:cs typeface="Georgia"/>
            </a:endParaRPr>
          </a:p>
          <a:p>
            <a:pPr>
              <a:lnSpc>
                <a:spcPct val="100000"/>
              </a:lnSpc>
              <a:spcBef>
                <a:spcPts val="45"/>
              </a:spcBef>
            </a:pPr>
            <a:endParaRPr sz="2000" dirty="0">
              <a:latin typeface="Georgia"/>
              <a:cs typeface="Georgia"/>
            </a:endParaRPr>
          </a:p>
          <a:p>
            <a:pPr marL="299085" indent="-287020">
              <a:lnSpc>
                <a:spcPct val="100000"/>
              </a:lnSpc>
              <a:buFont typeface="Arial"/>
              <a:buChar char="•"/>
              <a:tabLst>
                <a:tab pos="299085" algn="l"/>
                <a:tab pos="299720" algn="l"/>
              </a:tabLst>
            </a:pPr>
            <a:r>
              <a:rPr sz="2000" dirty="0">
                <a:solidFill>
                  <a:srgbClr val="FF0000"/>
                </a:solidFill>
                <a:latin typeface="Georgia"/>
                <a:cs typeface="Georgia"/>
              </a:rPr>
              <a:t>NON</a:t>
            </a:r>
            <a:r>
              <a:rPr sz="2000" spc="-65" dirty="0">
                <a:solidFill>
                  <a:srgbClr val="FF0000"/>
                </a:solidFill>
                <a:latin typeface="Georgia"/>
                <a:cs typeface="Georgia"/>
              </a:rPr>
              <a:t> </a:t>
            </a:r>
            <a:r>
              <a:rPr sz="2000" dirty="0">
                <a:solidFill>
                  <a:srgbClr val="0000FF"/>
                </a:solidFill>
                <a:latin typeface="Georgia"/>
                <a:cs typeface="Georgia"/>
              </a:rPr>
              <a:t>si</a:t>
            </a:r>
            <a:r>
              <a:rPr sz="2000" spc="-40" dirty="0">
                <a:solidFill>
                  <a:srgbClr val="0000FF"/>
                </a:solidFill>
                <a:latin typeface="Georgia"/>
                <a:cs typeface="Georgia"/>
              </a:rPr>
              <a:t> </a:t>
            </a:r>
            <a:r>
              <a:rPr sz="2000" dirty="0">
                <a:solidFill>
                  <a:srgbClr val="0000FF"/>
                </a:solidFill>
                <a:latin typeface="Georgia"/>
                <a:cs typeface="Georgia"/>
              </a:rPr>
              <a:t>verificano</a:t>
            </a:r>
            <a:r>
              <a:rPr sz="2000" spc="-20" dirty="0">
                <a:solidFill>
                  <a:srgbClr val="0000FF"/>
                </a:solidFill>
                <a:latin typeface="Georgia"/>
                <a:cs typeface="Georgia"/>
              </a:rPr>
              <a:t> </a:t>
            </a:r>
            <a:r>
              <a:rPr sz="2000" dirty="0">
                <a:solidFill>
                  <a:srgbClr val="0000FF"/>
                </a:solidFill>
                <a:latin typeface="Georgia"/>
                <a:cs typeface="Georgia"/>
              </a:rPr>
              <a:t>trasferimenti di</a:t>
            </a:r>
            <a:r>
              <a:rPr sz="2000" spc="-45" dirty="0">
                <a:solidFill>
                  <a:srgbClr val="0000FF"/>
                </a:solidFill>
                <a:latin typeface="Georgia"/>
                <a:cs typeface="Georgia"/>
              </a:rPr>
              <a:t> </a:t>
            </a:r>
            <a:r>
              <a:rPr sz="2000" dirty="0">
                <a:solidFill>
                  <a:srgbClr val="0000FF"/>
                </a:solidFill>
                <a:latin typeface="Georgia"/>
                <a:cs typeface="Georgia"/>
              </a:rPr>
              <a:t>catena,</a:t>
            </a:r>
            <a:r>
              <a:rPr sz="2000" spc="-30" dirty="0">
                <a:solidFill>
                  <a:srgbClr val="0000FF"/>
                </a:solidFill>
                <a:latin typeface="Georgia"/>
                <a:cs typeface="Georgia"/>
              </a:rPr>
              <a:t> </a:t>
            </a:r>
            <a:r>
              <a:rPr sz="2000" dirty="0">
                <a:solidFill>
                  <a:srgbClr val="0000FF"/>
                </a:solidFill>
                <a:latin typeface="Georgia"/>
                <a:cs typeface="Georgia"/>
              </a:rPr>
              <a:t>né</a:t>
            </a:r>
            <a:r>
              <a:rPr sz="2000" spc="-55" dirty="0">
                <a:solidFill>
                  <a:srgbClr val="0000FF"/>
                </a:solidFill>
                <a:latin typeface="Georgia"/>
                <a:cs typeface="Georgia"/>
              </a:rPr>
              <a:t> </a:t>
            </a:r>
            <a:r>
              <a:rPr sz="2000" dirty="0">
                <a:solidFill>
                  <a:srgbClr val="0000FF"/>
                </a:solidFill>
                <a:latin typeface="Georgia"/>
                <a:cs typeface="Georgia"/>
              </a:rPr>
              <a:t>terminazione</a:t>
            </a:r>
            <a:r>
              <a:rPr sz="2000" spc="-20" dirty="0">
                <a:solidFill>
                  <a:srgbClr val="0000FF"/>
                </a:solidFill>
                <a:latin typeface="Georgia"/>
                <a:cs typeface="Georgia"/>
              </a:rPr>
              <a:t> </a:t>
            </a:r>
            <a:r>
              <a:rPr sz="2000" dirty="0">
                <a:solidFill>
                  <a:srgbClr val="0000FF"/>
                </a:solidFill>
                <a:latin typeface="Georgia"/>
                <a:cs typeface="Georgia"/>
              </a:rPr>
              <a:t>della</a:t>
            </a:r>
            <a:r>
              <a:rPr sz="2000" spc="-30" dirty="0">
                <a:solidFill>
                  <a:srgbClr val="0000FF"/>
                </a:solidFill>
                <a:latin typeface="Georgia"/>
                <a:cs typeface="Georgia"/>
              </a:rPr>
              <a:t> </a:t>
            </a:r>
            <a:r>
              <a:rPr sz="2000" spc="-10" dirty="0">
                <a:solidFill>
                  <a:srgbClr val="0000FF"/>
                </a:solidFill>
                <a:latin typeface="Georgia"/>
                <a:cs typeface="Georgia"/>
              </a:rPr>
              <a:t>catena</a:t>
            </a:r>
            <a:endParaRPr sz="2000" dirty="0">
              <a:latin typeface="Georgia"/>
              <a:cs typeface="Georgia"/>
            </a:endParaRPr>
          </a:p>
          <a:p>
            <a:pPr>
              <a:lnSpc>
                <a:spcPct val="100000"/>
              </a:lnSpc>
              <a:spcBef>
                <a:spcPts val="45"/>
              </a:spcBef>
              <a:buFont typeface="Arial"/>
              <a:buChar char="•"/>
            </a:pPr>
            <a:endParaRPr sz="2000" dirty="0">
              <a:latin typeface="Georgia"/>
              <a:cs typeface="Georgia"/>
            </a:endParaRPr>
          </a:p>
          <a:p>
            <a:pPr marL="299085" marR="5080" indent="-287020" algn="just">
              <a:lnSpc>
                <a:spcPct val="100000"/>
              </a:lnSpc>
              <a:buFont typeface="Arial"/>
              <a:buChar char="•"/>
              <a:tabLst>
                <a:tab pos="299720" algn="l"/>
              </a:tabLst>
            </a:pPr>
            <a:r>
              <a:rPr sz="2000" dirty="0">
                <a:solidFill>
                  <a:srgbClr val="0000FF"/>
                </a:solidFill>
                <a:latin typeface="Georgia"/>
                <a:cs typeface="Georgia"/>
              </a:rPr>
              <a:t>la</a:t>
            </a:r>
            <a:r>
              <a:rPr sz="2000" spc="195" dirty="0">
                <a:solidFill>
                  <a:srgbClr val="0000FF"/>
                </a:solidFill>
                <a:latin typeface="Georgia"/>
                <a:cs typeface="Georgia"/>
              </a:rPr>
              <a:t> </a:t>
            </a:r>
            <a:r>
              <a:rPr sz="2000" dirty="0">
                <a:solidFill>
                  <a:srgbClr val="0000FF"/>
                </a:solidFill>
                <a:latin typeface="Georgia"/>
                <a:cs typeface="Georgia"/>
              </a:rPr>
              <a:t>velocità</a:t>
            </a:r>
            <a:r>
              <a:rPr sz="2000" spc="204" dirty="0">
                <a:solidFill>
                  <a:srgbClr val="0000FF"/>
                </a:solidFill>
                <a:latin typeface="Georgia"/>
                <a:cs typeface="Georgia"/>
              </a:rPr>
              <a:t> </a:t>
            </a:r>
            <a:r>
              <a:rPr sz="2000" dirty="0">
                <a:solidFill>
                  <a:srgbClr val="0000FF"/>
                </a:solidFill>
                <a:latin typeface="Georgia"/>
                <a:cs typeface="Georgia"/>
              </a:rPr>
              <a:t>di</a:t>
            </a:r>
            <a:r>
              <a:rPr sz="2000" spc="200" dirty="0">
                <a:solidFill>
                  <a:srgbClr val="0000FF"/>
                </a:solidFill>
                <a:latin typeface="Georgia"/>
                <a:cs typeface="Georgia"/>
              </a:rPr>
              <a:t> </a:t>
            </a:r>
            <a:r>
              <a:rPr sz="2000" dirty="0">
                <a:solidFill>
                  <a:srgbClr val="0000FF"/>
                </a:solidFill>
                <a:latin typeface="Georgia"/>
                <a:cs typeface="Georgia"/>
              </a:rPr>
              <a:t>iniziazione</a:t>
            </a:r>
            <a:r>
              <a:rPr sz="2000" spc="195" dirty="0">
                <a:solidFill>
                  <a:srgbClr val="0000FF"/>
                </a:solidFill>
                <a:latin typeface="Georgia"/>
                <a:cs typeface="Georgia"/>
              </a:rPr>
              <a:t> </a:t>
            </a:r>
            <a:r>
              <a:rPr sz="2000" dirty="0">
                <a:solidFill>
                  <a:srgbClr val="0000FF"/>
                </a:solidFill>
                <a:latin typeface="Georgia"/>
                <a:cs typeface="Georgia"/>
              </a:rPr>
              <a:t>è</a:t>
            </a:r>
            <a:r>
              <a:rPr sz="2000" spc="195" dirty="0">
                <a:solidFill>
                  <a:srgbClr val="0000FF"/>
                </a:solidFill>
                <a:latin typeface="Georgia"/>
                <a:cs typeface="Georgia"/>
              </a:rPr>
              <a:t> </a:t>
            </a:r>
            <a:r>
              <a:rPr sz="2000" dirty="0">
                <a:solidFill>
                  <a:srgbClr val="0000FF"/>
                </a:solidFill>
                <a:latin typeface="Georgia"/>
                <a:cs typeface="Georgia"/>
              </a:rPr>
              <a:t>maggiore</a:t>
            </a:r>
            <a:r>
              <a:rPr sz="2000" spc="170" dirty="0">
                <a:solidFill>
                  <a:srgbClr val="0000FF"/>
                </a:solidFill>
                <a:latin typeface="Georgia"/>
                <a:cs typeface="Georgia"/>
              </a:rPr>
              <a:t> </a:t>
            </a:r>
            <a:r>
              <a:rPr sz="2000" dirty="0">
                <a:solidFill>
                  <a:srgbClr val="0000FF"/>
                </a:solidFill>
                <a:latin typeface="Georgia"/>
                <a:cs typeface="Georgia"/>
              </a:rPr>
              <a:t>rispetto</a:t>
            </a:r>
            <a:r>
              <a:rPr sz="2000" spc="195" dirty="0">
                <a:solidFill>
                  <a:srgbClr val="0000FF"/>
                </a:solidFill>
                <a:latin typeface="Georgia"/>
                <a:cs typeface="Georgia"/>
              </a:rPr>
              <a:t> </a:t>
            </a:r>
            <a:r>
              <a:rPr sz="2000" dirty="0">
                <a:solidFill>
                  <a:srgbClr val="0000FF"/>
                </a:solidFill>
                <a:latin typeface="Georgia"/>
                <a:cs typeface="Georgia"/>
              </a:rPr>
              <a:t>alla</a:t>
            </a:r>
            <a:r>
              <a:rPr sz="2000" spc="190" dirty="0">
                <a:solidFill>
                  <a:srgbClr val="0000FF"/>
                </a:solidFill>
                <a:latin typeface="Georgia"/>
                <a:cs typeface="Georgia"/>
              </a:rPr>
              <a:t> </a:t>
            </a:r>
            <a:r>
              <a:rPr sz="2000" dirty="0">
                <a:solidFill>
                  <a:srgbClr val="0000FF"/>
                </a:solidFill>
                <a:latin typeface="Georgia"/>
                <a:cs typeface="Georgia"/>
              </a:rPr>
              <a:t>velocità</a:t>
            </a:r>
            <a:r>
              <a:rPr sz="2000" spc="200" dirty="0">
                <a:solidFill>
                  <a:srgbClr val="0000FF"/>
                </a:solidFill>
                <a:latin typeface="Georgia"/>
                <a:cs typeface="Georgia"/>
              </a:rPr>
              <a:t> </a:t>
            </a:r>
            <a:r>
              <a:rPr sz="2000" dirty="0">
                <a:solidFill>
                  <a:srgbClr val="0000FF"/>
                </a:solidFill>
                <a:latin typeface="Georgia"/>
                <a:cs typeface="Georgia"/>
              </a:rPr>
              <a:t>di</a:t>
            </a:r>
            <a:r>
              <a:rPr sz="2000" spc="175" dirty="0">
                <a:solidFill>
                  <a:srgbClr val="0000FF"/>
                </a:solidFill>
                <a:latin typeface="Georgia"/>
                <a:cs typeface="Georgia"/>
              </a:rPr>
              <a:t> </a:t>
            </a:r>
            <a:r>
              <a:rPr sz="2000" spc="-10" dirty="0">
                <a:solidFill>
                  <a:srgbClr val="0000FF"/>
                </a:solidFill>
                <a:latin typeface="Georgia"/>
                <a:cs typeface="Georgia"/>
              </a:rPr>
              <a:t>propagazione, </a:t>
            </a:r>
            <a:r>
              <a:rPr sz="2000" dirty="0">
                <a:solidFill>
                  <a:srgbClr val="0000FF"/>
                </a:solidFill>
                <a:latin typeface="Georgia"/>
                <a:cs typeface="Georgia"/>
              </a:rPr>
              <a:t>pertanto</a:t>
            </a:r>
            <a:r>
              <a:rPr sz="2000" spc="90" dirty="0">
                <a:solidFill>
                  <a:srgbClr val="0000FF"/>
                </a:solidFill>
                <a:latin typeface="Georgia"/>
                <a:cs typeface="Georgia"/>
              </a:rPr>
              <a:t> </a:t>
            </a:r>
            <a:r>
              <a:rPr sz="2000" dirty="0">
                <a:solidFill>
                  <a:srgbClr val="FF0000"/>
                </a:solidFill>
                <a:latin typeface="Georgia"/>
                <a:cs typeface="Georgia"/>
              </a:rPr>
              <a:t>tutte</a:t>
            </a:r>
            <a:r>
              <a:rPr sz="2000" spc="95" dirty="0">
                <a:solidFill>
                  <a:srgbClr val="FF0000"/>
                </a:solidFill>
                <a:latin typeface="Georgia"/>
                <a:cs typeface="Georgia"/>
              </a:rPr>
              <a:t> </a:t>
            </a:r>
            <a:r>
              <a:rPr sz="2000" dirty="0">
                <a:solidFill>
                  <a:srgbClr val="FF0000"/>
                </a:solidFill>
                <a:latin typeface="Georgia"/>
                <a:cs typeface="Georgia"/>
              </a:rPr>
              <a:t>le</a:t>
            </a:r>
            <a:r>
              <a:rPr sz="2000" spc="85" dirty="0">
                <a:solidFill>
                  <a:srgbClr val="FF0000"/>
                </a:solidFill>
                <a:latin typeface="Georgia"/>
                <a:cs typeface="Georgia"/>
              </a:rPr>
              <a:t> </a:t>
            </a:r>
            <a:r>
              <a:rPr sz="2000" dirty="0">
                <a:solidFill>
                  <a:srgbClr val="FF0000"/>
                </a:solidFill>
                <a:latin typeface="Georgia"/>
                <a:cs typeface="Georgia"/>
              </a:rPr>
              <a:t>catene</a:t>
            </a:r>
            <a:r>
              <a:rPr sz="2000" spc="85" dirty="0">
                <a:solidFill>
                  <a:srgbClr val="FF0000"/>
                </a:solidFill>
                <a:latin typeface="Georgia"/>
                <a:cs typeface="Georgia"/>
              </a:rPr>
              <a:t> </a:t>
            </a:r>
            <a:r>
              <a:rPr sz="2000" dirty="0">
                <a:solidFill>
                  <a:srgbClr val="FF0000"/>
                </a:solidFill>
                <a:latin typeface="Georgia"/>
                <a:cs typeface="Georgia"/>
              </a:rPr>
              <a:t>polimeriche</a:t>
            </a:r>
            <a:r>
              <a:rPr sz="2000" spc="90" dirty="0">
                <a:solidFill>
                  <a:srgbClr val="FF0000"/>
                </a:solidFill>
                <a:latin typeface="Georgia"/>
                <a:cs typeface="Georgia"/>
              </a:rPr>
              <a:t> </a:t>
            </a:r>
            <a:r>
              <a:rPr sz="2000" dirty="0">
                <a:solidFill>
                  <a:srgbClr val="FF0000"/>
                </a:solidFill>
                <a:latin typeface="Georgia"/>
                <a:cs typeface="Georgia"/>
              </a:rPr>
              <a:t>sono</a:t>
            </a:r>
            <a:r>
              <a:rPr sz="2000" spc="95" dirty="0">
                <a:solidFill>
                  <a:srgbClr val="FF0000"/>
                </a:solidFill>
                <a:latin typeface="Georgia"/>
                <a:cs typeface="Georgia"/>
              </a:rPr>
              <a:t> </a:t>
            </a:r>
            <a:r>
              <a:rPr sz="2000" dirty="0">
                <a:solidFill>
                  <a:srgbClr val="FF0000"/>
                </a:solidFill>
                <a:latin typeface="Georgia"/>
                <a:cs typeface="Georgia"/>
              </a:rPr>
              <a:t>attivate</a:t>
            </a:r>
            <a:r>
              <a:rPr sz="2000" spc="95" dirty="0">
                <a:solidFill>
                  <a:srgbClr val="FF0000"/>
                </a:solidFill>
                <a:latin typeface="Georgia"/>
                <a:cs typeface="Georgia"/>
              </a:rPr>
              <a:t> </a:t>
            </a:r>
            <a:r>
              <a:rPr sz="2000" dirty="0">
                <a:solidFill>
                  <a:srgbClr val="FF0000"/>
                </a:solidFill>
                <a:latin typeface="Georgia"/>
                <a:cs typeface="Georgia"/>
              </a:rPr>
              <a:t>all’inizio</a:t>
            </a:r>
            <a:r>
              <a:rPr sz="2000" spc="100" dirty="0">
                <a:solidFill>
                  <a:srgbClr val="FF0000"/>
                </a:solidFill>
                <a:latin typeface="Georgia"/>
                <a:cs typeface="Georgia"/>
              </a:rPr>
              <a:t> </a:t>
            </a:r>
            <a:r>
              <a:rPr sz="2000" dirty="0">
                <a:solidFill>
                  <a:srgbClr val="FF0000"/>
                </a:solidFill>
                <a:latin typeface="Georgia"/>
                <a:cs typeface="Georgia"/>
              </a:rPr>
              <a:t>del</a:t>
            </a:r>
            <a:r>
              <a:rPr sz="2000" spc="80" dirty="0">
                <a:solidFill>
                  <a:srgbClr val="FF0000"/>
                </a:solidFill>
                <a:latin typeface="Georgia"/>
                <a:cs typeface="Georgia"/>
              </a:rPr>
              <a:t> </a:t>
            </a:r>
            <a:r>
              <a:rPr sz="2000" dirty="0">
                <a:solidFill>
                  <a:srgbClr val="FF0000"/>
                </a:solidFill>
                <a:latin typeface="Georgia"/>
                <a:cs typeface="Georgia"/>
              </a:rPr>
              <a:t>processo</a:t>
            </a:r>
            <a:r>
              <a:rPr sz="2000" spc="80" dirty="0">
                <a:solidFill>
                  <a:srgbClr val="FF0000"/>
                </a:solidFill>
                <a:latin typeface="Georgia"/>
                <a:cs typeface="Georgia"/>
              </a:rPr>
              <a:t>  </a:t>
            </a:r>
            <a:r>
              <a:rPr sz="2000" spc="-25" dirty="0">
                <a:solidFill>
                  <a:srgbClr val="0000FF"/>
                </a:solidFill>
                <a:latin typeface="Georgia"/>
                <a:cs typeface="Georgia"/>
              </a:rPr>
              <a:t>ed </a:t>
            </a:r>
            <a:r>
              <a:rPr sz="2000" dirty="0">
                <a:solidFill>
                  <a:srgbClr val="0000FF"/>
                </a:solidFill>
                <a:latin typeface="Georgia"/>
                <a:cs typeface="Georgia"/>
              </a:rPr>
              <a:t>iniziano</a:t>
            </a:r>
            <a:r>
              <a:rPr sz="2000" spc="40" dirty="0">
                <a:solidFill>
                  <a:srgbClr val="0000FF"/>
                </a:solidFill>
                <a:latin typeface="Georgia"/>
                <a:cs typeface="Georgia"/>
              </a:rPr>
              <a:t> </a:t>
            </a:r>
            <a:r>
              <a:rPr sz="2000" dirty="0">
                <a:solidFill>
                  <a:srgbClr val="0000FF"/>
                </a:solidFill>
                <a:latin typeface="Georgia"/>
                <a:cs typeface="Georgia"/>
              </a:rPr>
              <a:t>ad</a:t>
            </a:r>
            <a:r>
              <a:rPr sz="2000" spc="25" dirty="0">
                <a:solidFill>
                  <a:srgbClr val="0000FF"/>
                </a:solidFill>
                <a:latin typeface="Georgia"/>
                <a:cs typeface="Georgia"/>
              </a:rPr>
              <a:t> </a:t>
            </a:r>
            <a:r>
              <a:rPr sz="2000" dirty="0">
                <a:solidFill>
                  <a:srgbClr val="0000FF"/>
                </a:solidFill>
                <a:latin typeface="Georgia"/>
                <a:cs typeface="Georgia"/>
              </a:rPr>
              <a:t>accrescersi</a:t>
            </a:r>
            <a:r>
              <a:rPr sz="2000" spc="30" dirty="0">
                <a:solidFill>
                  <a:srgbClr val="0000FF"/>
                </a:solidFill>
                <a:latin typeface="Georgia"/>
                <a:cs typeface="Georgia"/>
              </a:rPr>
              <a:t> </a:t>
            </a:r>
            <a:r>
              <a:rPr sz="2000" dirty="0">
                <a:solidFill>
                  <a:srgbClr val="0000FF"/>
                </a:solidFill>
                <a:latin typeface="Georgia"/>
                <a:cs typeface="Georgia"/>
              </a:rPr>
              <a:t>contemporaneamente,</a:t>
            </a:r>
            <a:r>
              <a:rPr sz="2000" spc="40" dirty="0">
                <a:solidFill>
                  <a:srgbClr val="0000FF"/>
                </a:solidFill>
                <a:latin typeface="Georgia"/>
                <a:cs typeface="Georgia"/>
              </a:rPr>
              <a:t> </a:t>
            </a:r>
            <a:r>
              <a:rPr sz="2000" dirty="0">
                <a:solidFill>
                  <a:srgbClr val="0000FF"/>
                </a:solidFill>
                <a:latin typeface="Georgia"/>
                <a:cs typeface="Georgia"/>
              </a:rPr>
              <a:t>in</a:t>
            </a:r>
            <a:r>
              <a:rPr sz="2000" spc="35" dirty="0">
                <a:solidFill>
                  <a:srgbClr val="0000FF"/>
                </a:solidFill>
                <a:latin typeface="Georgia"/>
                <a:cs typeface="Georgia"/>
              </a:rPr>
              <a:t> </a:t>
            </a:r>
            <a:r>
              <a:rPr sz="2000" dirty="0">
                <a:solidFill>
                  <a:srgbClr val="0000FF"/>
                </a:solidFill>
                <a:latin typeface="Georgia"/>
                <a:cs typeface="Georgia"/>
              </a:rPr>
              <a:t>modo</a:t>
            </a:r>
            <a:r>
              <a:rPr sz="2000" spc="25" dirty="0">
                <a:solidFill>
                  <a:srgbClr val="0000FF"/>
                </a:solidFill>
                <a:latin typeface="Georgia"/>
                <a:cs typeface="Georgia"/>
              </a:rPr>
              <a:t> </a:t>
            </a:r>
            <a:r>
              <a:rPr sz="2000" dirty="0">
                <a:solidFill>
                  <a:srgbClr val="0000FF"/>
                </a:solidFill>
                <a:latin typeface="Georgia"/>
                <a:cs typeface="Georgia"/>
              </a:rPr>
              <a:t>uniforme</a:t>
            </a:r>
            <a:r>
              <a:rPr sz="2000" spc="25" dirty="0">
                <a:solidFill>
                  <a:srgbClr val="0000FF"/>
                </a:solidFill>
                <a:latin typeface="Georgia"/>
                <a:cs typeface="Georgia"/>
              </a:rPr>
              <a:t> </a:t>
            </a:r>
            <a:r>
              <a:rPr sz="2000" dirty="0">
                <a:solidFill>
                  <a:srgbClr val="0000FF"/>
                </a:solidFill>
                <a:latin typeface="Georgia"/>
                <a:cs typeface="Georgia"/>
              </a:rPr>
              <a:t>(la</a:t>
            </a:r>
            <a:r>
              <a:rPr sz="2000" spc="30" dirty="0">
                <a:solidFill>
                  <a:srgbClr val="0000FF"/>
                </a:solidFill>
                <a:latin typeface="Georgia"/>
                <a:cs typeface="Georgia"/>
              </a:rPr>
              <a:t> </a:t>
            </a:r>
            <a:r>
              <a:rPr sz="2000" spc="-10" dirty="0">
                <a:solidFill>
                  <a:srgbClr val="0000FF"/>
                </a:solidFill>
                <a:latin typeface="Georgia"/>
                <a:cs typeface="Georgia"/>
              </a:rPr>
              <a:t>velocità </a:t>
            </a:r>
            <a:r>
              <a:rPr sz="2000" dirty="0">
                <a:solidFill>
                  <a:srgbClr val="0000FF"/>
                </a:solidFill>
                <a:latin typeface="Georgia"/>
                <a:cs typeface="Georgia"/>
              </a:rPr>
              <a:t>di</a:t>
            </a:r>
            <a:r>
              <a:rPr sz="2000" spc="-20" dirty="0">
                <a:solidFill>
                  <a:srgbClr val="0000FF"/>
                </a:solidFill>
                <a:latin typeface="Georgia"/>
                <a:cs typeface="Georgia"/>
              </a:rPr>
              <a:t> </a:t>
            </a:r>
            <a:r>
              <a:rPr sz="2000" spc="-10" dirty="0">
                <a:solidFill>
                  <a:srgbClr val="0000FF"/>
                </a:solidFill>
                <a:latin typeface="Georgia"/>
                <a:cs typeface="Georgia"/>
              </a:rPr>
              <a:t>accrescimento</a:t>
            </a:r>
            <a:r>
              <a:rPr sz="2000" spc="25" dirty="0">
                <a:solidFill>
                  <a:srgbClr val="0000FF"/>
                </a:solidFill>
                <a:latin typeface="Georgia"/>
                <a:cs typeface="Georgia"/>
              </a:rPr>
              <a:t> </a:t>
            </a:r>
            <a:r>
              <a:rPr sz="2000" dirty="0">
                <a:solidFill>
                  <a:srgbClr val="0000FF"/>
                </a:solidFill>
                <a:latin typeface="Georgia"/>
                <a:cs typeface="Georgia"/>
              </a:rPr>
              <a:t>della</a:t>
            </a:r>
            <a:r>
              <a:rPr sz="2000" spc="-5" dirty="0">
                <a:solidFill>
                  <a:srgbClr val="0000FF"/>
                </a:solidFill>
                <a:latin typeface="Georgia"/>
                <a:cs typeface="Georgia"/>
              </a:rPr>
              <a:t> </a:t>
            </a:r>
            <a:r>
              <a:rPr sz="2000" dirty="0">
                <a:solidFill>
                  <a:srgbClr val="0000FF"/>
                </a:solidFill>
                <a:latin typeface="Georgia"/>
                <a:cs typeface="Georgia"/>
              </a:rPr>
              <a:t>catena</a:t>
            </a:r>
            <a:r>
              <a:rPr sz="2000" spc="-10" dirty="0">
                <a:solidFill>
                  <a:srgbClr val="0000FF"/>
                </a:solidFill>
                <a:latin typeface="Georgia"/>
                <a:cs typeface="Georgia"/>
              </a:rPr>
              <a:t> </a:t>
            </a:r>
            <a:r>
              <a:rPr sz="2000" dirty="0">
                <a:solidFill>
                  <a:srgbClr val="0000FF"/>
                </a:solidFill>
                <a:latin typeface="Georgia"/>
                <a:cs typeface="Georgia"/>
              </a:rPr>
              <a:t>è</a:t>
            </a:r>
            <a:r>
              <a:rPr sz="2000" spc="-35" dirty="0">
                <a:solidFill>
                  <a:srgbClr val="0000FF"/>
                </a:solidFill>
                <a:latin typeface="Georgia"/>
                <a:cs typeface="Georgia"/>
              </a:rPr>
              <a:t> </a:t>
            </a:r>
            <a:r>
              <a:rPr sz="2000" spc="-10" dirty="0">
                <a:solidFill>
                  <a:srgbClr val="0000FF"/>
                </a:solidFill>
                <a:latin typeface="Georgia"/>
                <a:cs typeface="Georgia"/>
              </a:rPr>
              <a:t>costante).</a:t>
            </a:r>
            <a:endParaRPr sz="2000" dirty="0">
              <a:latin typeface="Georgia"/>
              <a:cs typeface="Georgia"/>
            </a:endParaRPr>
          </a:p>
          <a:p>
            <a:pPr>
              <a:lnSpc>
                <a:spcPct val="100000"/>
              </a:lnSpc>
              <a:spcBef>
                <a:spcPts val="45"/>
              </a:spcBef>
              <a:buFont typeface="Arial"/>
              <a:buChar char="•"/>
            </a:pPr>
            <a:endParaRPr sz="2000" dirty="0">
              <a:latin typeface="Georgia"/>
              <a:cs typeface="Georgia"/>
            </a:endParaRPr>
          </a:p>
          <a:p>
            <a:pPr marL="299085" marR="6350" indent="-287020" algn="just">
              <a:lnSpc>
                <a:spcPct val="100000"/>
              </a:lnSpc>
              <a:spcBef>
                <a:spcPts val="5"/>
              </a:spcBef>
              <a:buFont typeface="Arial"/>
              <a:buChar char="•"/>
              <a:tabLst>
                <a:tab pos="299720" algn="l"/>
              </a:tabLst>
            </a:pPr>
            <a:r>
              <a:rPr sz="2000" dirty="0">
                <a:solidFill>
                  <a:srgbClr val="FF0000"/>
                </a:solidFill>
                <a:latin typeface="Georgia"/>
                <a:cs typeface="Georgia"/>
              </a:rPr>
              <a:t>la</a:t>
            </a:r>
            <a:r>
              <a:rPr sz="2000" spc="445" dirty="0">
                <a:solidFill>
                  <a:srgbClr val="FF0000"/>
                </a:solidFill>
                <a:latin typeface="Georgia"/>
                <a:cs typeface="Georgia"/>
              </a:rPr>
              <a:t> </a:t>
            </a:r>
            <a:r>
              <a:rPr sz="2000" dirty="0">
                <a:solidFill>
                  <a:srgbClr val="FF0000"/>
                </a:solidFill>
                <a:latin typeface="Georgia"/>
                <a:cs typeface="Georgia"/>
              </a:rPr>
              <a:t>distribuzione</a:t>
            </a:r>
            <a:r>
              <a:rPr sz="2000" spc="459" dirty="0">
                <a:solidFill>
                  <a:srgbClr val="FF0000"/>
                </a:solidFill>
                <a:latin typeface="Georgia"/>
                <a:cs typeface="Georgia"/>
              </a:rPr>
              <a:t> </a:t>
            </a:r>
            <a:r>
              <a:rPr sz="2000" dirty="0">
                <a:solidFill>
                  <a:srgbClr val="FF0000"/>
                </a:solidFill>
                <a:latin typeface="Georgia"/>
                <a:cs typeface="Georgia"/>
              </a:rPr>
              <a:t>dei</a:t>
            </a:r>
            <a:r>
              <a:rPr sz="2000" spc="445" dirty="0">
                <a:solidFill>
                  <a:srgbClr val="FF0000"/>
                </a:solidFill>
                <a:latin typeface="Georgia"/>
                <a:cs typeface="Georgia"/>
              </a:rPr>
              <a:t> </a:t>
            </a:r>
            <a:r>
              <a:rPr sz="2000" dirty="0">
                <a:solidFill>
                  <a:srgbClr val="FF0000"/>
                </a:solidFill>
                <a:latin typeface="Georgia"/>
                <a:cs typeface="Georgia"/>
              </a:rPr>
              <a:t>pesi</a:t>
            </a:r>
            <a:r>
              <a:rPr sz="2000" spc="455" dirty="0">
                <a:solidFill>
                  <a:srgbClr val="FF0000"/>
                </a:solidFill>
                <a:latin typeface="Georgia"/>
                <a:cs typeface="Georgia"/>
              </a:rPr>
              <a:t> </a:t>
            </a:r>
            <a:r>
              <a:rPr sz="2000" dirty="0">
                <a:solidFill>
                  <a:srgbClr val="FF0000"/>
                </a:solidFill>
                <a:latin typeface="Georgia"/>
                <a:cs typeface="Georgia"/>
              </a:rPr>
              <a:t>molecolari</a:t>
            </a:r>
            <a:r>
              <a:rPr sz="2000" spc="455" dirty="0">
                <a:solidFill>
                  <a:srgbClr val="FF0000"/>
                </a:solidFill>
                <a:latin typeface="Georgia"/>
                <a:cs typeface="Georgia"/>
              </a:rPr>
              <a:t> </a:t>
            </a:r>
            <a:r>
              <a:rPr sz="2000" dirty="0">
                <a:solidFill>
                  <a:srgbClr val="FF0000"/>
                </a:solidFill>
                <a:latin typeface="Georgia"/>
                <a:cs typeface="Georgia"/>
              </a:rPr>
              <a:t>è</a:t>
            </a:r>
            <a:r>
              <a:rPr sz="2000" spc="450" dirty="0">
                <a:solidFill>
                  <a:srgbClr val="FF0000"/>
                </a:solidFill>
                <a:latin typeface="Georgia"/>
                <a:cs typeface="Georgia"/>
              </a:rPr>
              <a:t> </a:t>
            </a:r>
            <a:r>
              <a:rPr sz="2000" dirty="0">
                <a:solidFill>
                  <a:srgbClr val="FF0000"/>
                </a:solidFill>
                <a:latin typeface="Georgia"/>
                <a:cs typeface="Georgia"/>
              </a:rPr>
              <a:t>molto</a:t>
            </a:r>
            <a:r>
              <a:rPr sz="2000" spc="445" dirty="0">
                <a:solidFill>
                  <a:srgbClr val="FF0000"/>
                </a:solidFill>
                <a:latin typeface="Georgia"/>
                <a:cs typeface="Georgia"/>
              </a:rPr>
              <a:t> </a:t>
            </a:r>
            <a:r>
              <a:rPr sz="2000" dirty="0">
                <a:solidFill>
                  <a:srgbClr val="FF0000"/>
                </a:solidFill>
                <a:latin typeface="Georgia"/>
                <a:cs typeface="Georgia"/>
              </a:rPr>
              <a:t>stretta</a:t>
            </a:r>
            <a:r>
              <a:rPr sz="2000" spc="450" dirty="0">
                <a:solidFill>
                  <a:srgbClr val="FF0000"/>
                </a:solidFill>
                <a:latin typeface="Georgia"/>
                <a:cs typeface="Georgia"/>
              </a:rPr>
              <a:t> </a:t>
            </a:r>
            <a:r>
              <a:rPr sz="2000" dirty="0">
                <a:solidFill>
                  <a:srgbClr val="0000FF"/>
                </a:solidFill>
                <a:latin typeface="Georgia"/>
                <a:cs typeface="Georgia"/>
              </a:rPr>
              <a:t>e</a:t>
            </a:r>
            <a:r>
              <a:rPr sz="2000" spc="450" dirty="0">
                <a:solidFill>
                  <a:srgbClr val="0000FF"/>
                </a:solidFill>
                <a:latin typeface="Georgia"/>
                <a:cs typeface="Georgia"/>
              </a:rPr>
              <a:t> </a:t>
            </a:r>
            <a:r>
              <a:rPr sz="2000" dirty="0">
                <a:solidFill>
                  <a:srgbClr val="0000FF"/>
                </a:solidFill>
                <a:latin typeface="Georgia"/>
                <a:cs typeface="Georgia"/>
              </a:rPr>
              <a:t>le</a:t>
            </a:r>
            <a:r>
              <a:rPr sz="2000" spc="445" dirty="0">
                <a:solidFill>
                  <a:srgbClr val="0000FF"/>
                </a:solidFill>
                <a:latin typeface="Georgia"/>
                <a:cs typeface="Georgia"/>
              </a:rPr>
              <a:t> </a:t>
            </a:r>
            <a:r>
              <a:rPr sz="2000" spc="-10" dirty="0">
                <a:solidFill>
                  <a:srgbClr val="0000FF"/>
                </a:solidFill>
                <a:latin typeface="Georgia"/>
                <a:cs typeface="Georgia"/>
              </a:rPr>
              <a:t>macromolecole </a:t>
            </a:r>
            <a:r>
              <a:rPr sz="2000" dirty="0">
                <a:solidFill>
                  <a:srgbClr val="0000FF"/>
                </a:solidFill>
                <a:latin typeface="Georgia"/>
                <a:cs typeface="Georgia"/>
              </a:rPr>
              <a:t>possono</a:t>
            </a:r>
            <a:r>
              <a:rPr sz="2000" spc="415" dirty="0">
                <a:solidFill>
                  <a:srgbClr val="0000FF"/>
                </a:solidFill>
                <a:latin typeface="Georgia"/>
                <a:cs typeface="Georgia"/>
              </a:rPr>
              <a:t> </a:t>
            </a:r>
            <a:r>
              <a:rPr sz="2000" dirty="0">
                <a:solidFill>
                  <a:srgbClr val="0000FF"/>
                </a:solidFill>
                <a:latin typeface="Georgia"/>
                <a:cs typeface="Georgia"/>
              </a:rPr>
              <a:t>successivamente</a:t>
            </a:r>
            <a:r>
              <a:rPr sz="2000" spc="425" dirty="0">
                <a:solidFill>
                  <a:srgbClr val="0000FF"/>
                </a:solidFill>
                <a:latin typeface="Georgia"/>
                <a:cs typeface="Georgia"/>
              </a:rPr>
              <a:t> </a:t>
            </a:r>
            <a:r>
              <a:rPr sz="2000" dirty="0">
                <a:solidFill>
                  <a:srgbClr val="0000FF"/>
                </a:solidFill>
                <a:latin typeface="Georgia"/>
                <a:cs typeface="Georgia"/>
              </a:rPr>
              <a:t>essere</a:t>
            </a:r>
            <a:r>
              <a:rPr sz="2000" spc="425" dirty="0">
                <a:solidFill>
                  <a:srgbClr val="0000FF"/>
                </a:solidFill>
                <a:latin typeface="Georgia"/>
                <a:cs typeface="Georgia"/>
              </a:rPr>
              <a:t> </a:t>
            </a:r>
            <a:r>
              <a:rPr sz="2000" dirty="0">
                <a:solidFill>
                  <a:srgbClr val="0000FF"/>
                </a:solidFill>
                <a:latin typeface="Georgia"/>
                <a:cs typeface="Georgia"/>
              </a:rPr>
              <a:t>utilizzate</a:t>
            </a:r>
            <a:r>
              <a:rPr sz="2000" spc="415" dirty="0">
                <a:solidFill>
                  <a:srgbClr val="0000FF"/>
                </a:solidFill>
                <a:latin typeface="Georgia"/>
                <a:cs typeface="Georgia"/>
              </a:rPr>
              <a:t> </a:t>
            </a:r>
            <a:r>
              <a:rPr sz="2000" dirty="0">
                <a:solidFill>
                  <a:srgbClr val="0000FF"/>
                </a:solidFill>
                <a:latin typeface="Georgia"/>
                <a:cs typeface="Georgia"/>
              </a:rPr>
              <a:t>per</a:t>
            </a:r>
            <a:r>
              <a:rPr sz="2000" spc="415" dirty="0">
                <a:solidFill>
                  <a:srgbClr val="0000FF"/>
                </a:solidFill>
                <a:latin typeface="Georgia"/>
                <a:cs typeface="Georgia"/>
              </a:rPr>
              <a:t> </a:t>
            </a:r>
            <a:r>
              <a:rPr sz="2000" dirty="0">
                <a:solidFill>
                  <a:srgbClr val="0000FF"/>
                </a:solidFill>
                <a:latin typeface="Georgia"/>
                <a:cs typeface="Georgia"/>
              </a:rPr>
              <a:t>la</a:t>
            </a:r>
            <a:r>
              <a:rPr sz="2000" spc="405" dirty="0">
                <a:solidFill>
                  <a:srgbClr val="0000FF"/>
                </a:solidFill>
                <a:latin typeface="Georgia"/>
                <a:cs typeface="Georgia"/>
              </a:rPr>
              <a:t> </a:t>
            </a:r>
            <a:r>
              <a:rPr sz="2000" dirty="0">
                <a:solidFill>
                  <a:srgbClr val="0000FF"/>
                </a:solidFill>
                <a:latin typeface="Georgia"/>
                <a:cs typeface="Georgia"/>
              </a:rPr>
              <a:t>sintesi</a:t>
            </a:r>
            <a:r>
              <a:rPr sz="2000" spc="445" dirty="0">
                <a:solidFill>
                  <a:srgbClr val="0000FF"/>
                </a:solidFill>
                <a:latin typeface="Georgia"/>
                <a:cs typeface="Georgia"/>
              </a:rPr>
              <a:t> </a:t>
            </a:r>
            <a:r>
              <a:rPr sz="2000" dirty="0">
                <a:solidFill>
                  <a:srgbClr val="0000FF"/>
                </a:solidFill>
                <a:latin typeface="Georgia"/>
                <a:cs typeface="Georgia"/>
              </a:rPr>
              <a:t>di</a:t>
            </a:r>
            <a:r>
              <a:rPr sz="2000" spc="409" dirty="0">
                <a:solidFill>
                  <a:srgbClr val="0000FF"/>
                </a:solidFill>
                <a:latin typeface="Georgia"/>
                <a:cs typeface="Georgia"/>
              </a:rPr>
              <a:t> </a:t>
            </a:r>
            <a:r>
              <a:rPr sz="2000" dirty="0">
                <a:solidFill>
                  <a:srgbClr val="0000FF"/>
                </a:solidFill>
                <a:latin typeface="Georgia"/>
                <a:cs typeface="Georgia"/>
              </a:rPr>
              <a:t>copolimeri</a:t>
            </a:r>
            <a:r>
              <a:rPr sz="2000" spc="425" dirty="0">
                <a:solidFill>
                  <a:srgbClr val="0000FF"/>
                </a:solidFill>
                <a:latin typeface="Georgia"/>
                <a:cs typeface="Georgia"/>
              </a:rPr>
              <a:t> </a:t>
            </a:r>
            <a:r>
              <a:rPr sz="2000" spc="-50" dirty="0">
                <a:solidFill>
                  <a:srgbClr val="0000FF"/>
                </a:solidFill>
                <a:latin typeface="Georgia"/>
                <a:cs typeface="Georgia"/>
              </a:rPr>
              <a:t>a </a:t>
            </a:r>
            <a:r>
              <a:rPr sz="2000" spc="-10" dirty="0">
                <a:solidFill>
                  <a:srgbClr val="0000FF"/>
                </a:solidFill>
                <a:latin typeface="Georgia"/>
                <a:cs typeface="Georgia"/>
              </a:rPr>
              <a:t>blocchi</a:t>
            </a:r>
            <a:endParaRPr sz="2000" dirty="0">
              <a:latin typeface="Georgia"/>
              <a:cs typeface="Georgia"/>
            </a:endParaRPr>
          </a:p>
          <a:p>
            <a:pPr>
              <a:lnSpc>
                <a:spcPct val="100000"/>
              </a:lnSpc>
              <a:spcBef>
                <a:spcPts val="45"/>
              </a:spcBef>
              <a:buFont typeface="Arial"/>
              <a:buChar char="•"/>
            </a:pPr>
            <a:endParaRPr sz="2000" dirty="0">
              <a:latin typeface="Georgia"/>
              <a:cs typeface="Georgia"/>
            </a:endParaRPr>
          </a:p>
          <a:p>
            <a:pPr marL="299085" marR="6985" indent="-287020" algn="just">
              <a:lnSpc>
                <a:spcPct val="100000"/>
              </a:lnSpc>
              <a:buFont typeface="Arial"/>
              <a:buChar char="•"/>
              <a:tabLst>
                <a:tab pos="299720" algn="l"/>
              </a:tabLst>
            </a:pPr>
            <a:r>
              <a:rPr sz="2000" dirty="0">
                <a:solidFill>
                  <a:srgbClr val="0000FF"/>
                </a:solidFill>
                <a:latin typeface="Georgia"/>
                <a:cs typeface="Georgia"/>
              </a:rPr>
              <a:t>Se</a:t>
            </a:r>
            <a:r>
              <a:rPr sz="2000" spc="15" dirty="0">
                <a:solidFill>
                  <a:srgbClr val="0000FF"/>
                </a:solidFill>
                <a:latin typeface="Georgia"/>
                <a:cs typeface="Georgia"/>
              </a:rPr>
              <a:t> </a:t>
            </a:r>
            <a:r>
              <a:rPr sz="2000" dirty="0">
                <a:solidFill>
                  <a:srgbClr val="0000FF"/>
                </a:solidFill>
                <a:latin typeface="Georgia"/>
                <a:cs typeface="Georgia"/>
              </a:rPr>
              <a:t>non</a:t>
            </a:r>
            <a:r>
              <a:rPr sz="2000" spc="30" dirty="0">
                <a:solidFill>
                  <a:srgbClr val="0000FF"/>
                </a:solidFill>
                <a:latin typeface="Georgia"/>
                <a:cs typeface="Georgia"/>
              </a:rPr>
              <a:t> </a:t>
            </a:r>
            <a:r>
              <a:rPr sz="2000" dirty="0">
                <a:solidFill>
                  <a:srgbClr val="0000FF"/>
                </a:solidFill>
                <a:latin typeface="Georgia"/>
                <a:cs typeface="Georgia"/>
              </a:rPr>
              <a:t>c’è</a:t>
            </a:r>
            <a:r>
              <a:rPr sz="2000" spc="30" dirty="0">
                <a:solidFill>
                  <a:srgbClr val="0000FF"/>
                </a:solidFill>
                <a:latin typeface="Georgia"/>
                <a:cs typeface="Georgia"/>
              </a:rPr>
              <a:t> </a:t>
            </a:r>
            <a:r>
              <a:rPr sz="2000" dirty="0">
                <a:solidFill>
                  <a:srgbClr val="0000FF"/>
                </a:solidFill>
                <a:latin typeface="Georgia"/>
                <a:cs typeface="Georgia"/>
              </a:rPr>
              <a:t>la</a:t>
            </a:r>
            <a:r>
              <a:rPr sz="2000" spc="35" dirty="0">
                <a:solidFill>
                  <a:srgbClr val="0000FF"/>
                </a:solidFill>
                <a:latin typeface="Georgia"/>
                <a:cs typeface="Georgia"/>
              </a:rPr>
              <a:t> </a:t>
            </a:r>
            <a:r>
              <a:rPr sz="2000" dirty="0">
                <a:solidFill>
                  <a:srgbClr val="0000FF"/>
                </a:solidFill>
                <a:latin typeface="Georgia"/>
                <a:cs typeface="Georgia"/>
              </a:rPr>
              <a:t>fase</a:t>
            </a:r>
            <a:r>
              <a:rPr sz="2000" spc="30" dirty="0">
                <a:solidFill>
                  <a:srgbClr val="0000FF"/>
                </a:solidFill>
                <a:latin typeface="Georgia"/>
                <a:cs typeface="Georgia"/>
              </a:rPr>
              <a:t> </a:t>
            </a:r>
            <a:r>
              <a:rPr sz="2000" dirty="0">
                <a:solidFill>
                  <a:srgbClr val="0000FF"/>
                </a:solidFill>
                <a:latin typeface="Georgia"/>
                <a:cs typeface="Georgia"/>
              </a:rPr>
              <a:t>di</a:t>
            </a:r>
            <a:r>
              <a:rPr sz="2000" spc="20" dirty="0">
                <a:solidFill>
                  <a:srgbClr val="0000FF"/>
                </a:solidFill>
                <a:latin typeface="Georgia"/>
                <a:cs typeface="Georgia"/>
              </a:rPr>
              <a:t> </a:t>
            </a:r>
            <a:r>
              <a:rPr sz="2000" dirty="0">
                <a:solidFill>
                  <a:srgbClr val="0000FF"/>
                </a:solidFill>
                <a:latin typeface="Georgia"/>
                <a:cs typeface="Georgia"/>
              </a:rPr>
              <a:t>terminazione</a:t>
            </a:r>
            <a:r>
              <a:rPr sz="2000" spc="35" dirty="0">
                <a:solidFill>
                  <a:srgbClr val="0000FF"/>
                </a:solidFill>
                <a:latin typeface="Georgia"/>
                <a:cs typeface="Georgia"/>
              </a:rPr>
              <a:t> </a:t>
            </a:r>
            <a:r>
              <a:rPr sz="2000" dirty="0">
                <a:solidFill>
                  <a:srgbClr val="0000FF"/>
                </a:solidFill>
                <a:latin typeface="Georgia"/>
                <a:cs typeface="Georgia"/>
              </a:rPr>
              <a:t>l’unico</a:t>
            </a:r>
            <a:r>
              <a:rPr sz="2000" spc="40" dirty="0">
                <a:solidFill>
                  <a:srgbClr val="0000FF"/>
                </a:solidFill>
                <a:latin typeface="Georgia"/>
                <a:cs typeface="Georgia"/>
              </a:rPr>
              <a:t> </a:t>
            </a:r>
            <a:r>
              <a:rPr sz="2000" dirty="0">
                <a:solidFill>
                  <a:srgbClr val="0000FF"/>
                </a:solidFill>
                <a:latin typeface="Georgia"/>
                <a:cs typeface="Georgia"/>
              </a:rPr>
              <a:t>fattore</a:t>
            </a:r>
            <a:r>
              <a:rPr sz="2000" spc="20" dirty="0">
                <a:solidFill>
                  <a:srgbClr val="0000FF"/>
                </a:solidFill>
                <a:latin typeface="Georgia"/>
                <a:cs typeface="Georgia"/>
              </a:rPr>
              <a:t> </a:t>
            </a:r>
            <a:r>
              <a:rPr sz="2000" dirty="0">
                <a:solidFill>
                  <a:srgbClr val="0000FF"/>
                </a:solidFill>
                <a:latin typeface="Georgia"/>
                <a:cs typeface="Georgia"/>
              </a:rPr>
              <a:t>che</a:t>
            </a:r>
            <a:r>
              <a:rPr sz="2000" spc="30" dirty="0">
                <a:solidFill>
                  <a:srgbClr val="0000FF"/>
                </a:solidFill>
                <a:latin typeface="Georgia"/>
                <a:cs typeface="Georgia"/>
              </a:rPr>
              <a:t> </a:t>
            </a:r>
            <a:r>
              <a:rPr sz="2000" dirty="0">
                <a:solidFill>
                  <a:srgbClr val="0000FF"/>
                </a:solidFill>
                <a:latin typeface="Georgia"/>
                <a:cs typeface="Georgia"/>
              </a:rPr>
              <a:t>determina</a:t>
            </a:r>
            <a:r>
              <a:rPr sz="2000" spc="40" dirty="0">
                <a:solidFill>
                  <a:srgbClr val="0000FF"/>
                </a:solidFill>
                <a:latin typeface="Georgia"/>
                <a:cs typeface="Georgia"/>
              </a:rPr>
              <a:t> </a:t>
            </a:r>
            <a:r>
              <a:rPr sz="2000" dirty="0">
                <a:solidFill>
                  <a:srgbClr val="0000FF"/>
                </a:solidFill>
                <a:latin typeface="Georgia"/>
                <a:cs typeface="Georgia"/>
              </a:rPr>
              <a:t>la</a:t>
            </a:r>
            <a:r>
              <a:rPr sz="2000" spc="35" dirty="0">
                <a:solidFill>
                  <a:srgbClr val="0000FF"/>
                </a:solidFill>
                <a:latin typeface="Georgia"/>
                <a:cs typeface="Georgia"/>
              </a:rPr>
              <a:t> </a:t>
            </a:r>
            <a:r>
              <a:rPr sz="2000" spc="-10" dirty="0">
                <a:solidFill>
                  <a:srgbClr val="0000FF"/>
                </a:solidFill>
                <a:latin typeface="Georgia"/>
                <a:cs typeface="Georgia"/>
              </a:rPr>
              <a:t>lunghezza </a:t>
            </a:r>
            <a:r>
              <a:rPr sz="2000" dirty="0">
                <a:solidFill>
                  <a:srgbClr val="0000FF"/>
                </a:solidFill>
                <a:latin typeface="Georgia"/>
                <a:cs typeface="Georgia"/>
              </a:rPr>
              <a:t>della</a:t>
            </a:r>
            <a:r>
              <a:rPr sz="2000" spc="25" dirty="0">
                <a:solidFill>
                  <a:srgbClr val="0000FF"/>
                </a:solidFill>
                <a:latin typeface="Georgia"/>
                <a:cs typeface="Georgia"/>
              </a:rPr>
              <a:t> </a:t>
            </a:r>
            <a:r>
              <a:rPr sz="2000" dirty="0">
                <a:solidFill>
                  <a:srgbClr val="0000FF"/>
                </a:solidFill>
                <a:latin typeface="Georgia"/>
                <a:cs typeface="Georgia"/>
              </a:rPr>
              <a:t>catena</a:t>
            </a:r>
            <a:r>
              <a:rPr sz="2000" spc="25" dirty="0">
                <a:solidFill>
                  <a:srgbClr val="0000FF"/>
                </a:solidFill>
                <a:latin typeface="Georgia"/>
                <a:cs typeface="Georgia"/>
              </a:rPr>
              <a:t> </a:t>
            </a:r>
            <a:r>
              <a:rPr sz="2000" dirty="0">
                <a:solidFill>
                  <a:srgbClr val="0000FF"/>
                </a:solidFill>
                <a:latin typeface="Georgia"/>
                <a:cs typeface="Georgia"/>
              </a:rPr>
              <a:t>è</a:t>
            </a:r>
            <a:r>
              <a:rPr sz="2000" spc="15" dirty="0">
                <a:solidFill>
                  <a:srgbClr val="0000FF"/>
                </a:solidFill>
                <a:latin typeface="Georgia"/>
                <a:cs typeface="Georgia"/>
              </a:rPr>
              <a:t> </a:t>
            </a:r>
            <a:r>
              <a:rPr sz="2000" dirty="0">
                <a:solidFill>
                  <a:srgbClr val="0000FF"/>
                </a:solidFill>
                <a:latin typeface="Georgia"/>
                <a:cs typeface="Georgia"/>
              </a:rPr>
              <a:t>il</a:t>
            </a:r>
            <a:r>
              <a:rPr sz="2000" spc="25" dirty="0">
                <a:solidFill>
                  <a:srgbClr val="0000FF"/>
                </a:solidFill>
                <a:latin typeface="Georgia"/>
                <a:cs typeface="Georgia"/>
              </a:rPr>
              <a:t> </a:t>
            </a:r>
            <a:r>
              <a:rPr sz="2000" dirty="0">
                <a:solidFill>
                  <a:srgbClr val="0000FF"/>
                </a:solidFill>
                <a:latin typeface="Georgia"/>
                <a:cs typeface="Georgia"/>
              </a:rPr>
              <a:t>monomero</a:t>
            </a:r>
            <a:r>
              <a:rPr sz="2000" spc="30" dirty="0">
                <a:solidFill>
                  <a:srgbClr val="0000FF"/>
                </a:solidFill>
                <a:latin typeface="Georgia"/>
                <a:cs typeface="Georgia"/>
              </a:rPr>
              <a:t> </a:t>
            </a:r>
            <a:r>
              <a:rPr sz="2000" dirty="0">
                <a:solidFill>
                  <a:srgbClr val="0000FF"/>
                </a:solidFill>
                <a:latin typeface="Georgia"/>
                <a:cs typeface="Georgia"/>
              </a:rPr>
              <a:t>che,</a:t>
            </a:r>
            <a:r>
              <a:rPr sz="2000" spc="25" dirty="0">
                <a:solidFill>
                  <a:srgbClr val="0000FF"/>
                </a:solidFill>
                <a:latin typeface="Georgia"/>
                <a:cs typeface="Georgia"/>
              </a:rPr>
              <a:t> </a:t>
            </a:r>
            <a:r>
              <a:rPr sz="2000" dirty="0">
                <a:solidFill>
                  <a:srgbClr val="0000FF"/>
                </a:solidFill>
                <a:latin typeface="Georgia"/>
                <a:cs typeface="Georgia"/>
              </a:rPr>
              <a:t>una</a:t>
            </a:r>
            <a:r>
              <a:rPr sz="2000" spc="25" dirty="0">
                <a:solidFill>
                  <a:srgbClr val="0000FF"/>
                </a:solidFill>
                <a:latin typeface="Georgia"/>
                <a:cs typeface="Georgia"/>
              </a:rPr>
              <a:t> </a:t>
            </a:r>
            <a:r>
              <a:rPr sz="2000" dirty="0">
                <a:solidFill>
                  <a:srgbClr val="0000FF"/>
                </a:solidFill>
                <a:latin typeface="Georgia"/>
                <a:cs typeface="Georgia"/>
              </a:rPr>
              <a:t>volta</a:t>
            </a:r>
            <a:r>
              <a:rPr sz="2000" spc="20" dirty="0">
                <a:solidFill>
                  <a:srgbClr val="0000FF"/>
                </a:solidFill>
                <a:latin typeface="Georgia"/>
                <a:cs typeface="Georgia"/>
              </a:rPr>
              <a:t> </a:t>
            </a:r>
            <a:r>
              <a:rPr sz="2000" dirty="0">
                <a:solidFill>
                  <a:srgbClr val="0000FF"/>
                </a:solidFill>
                <a:latin typeface="Georgia"/>
                <a:cs typeface="Georgia"/>
              </a:rPr>
              <a:t>finito,</a:t>
            </a:r>
            <a:r>
              <a:rPr sz="2000" spc="20" dirty="0">
                <a:solidFill>
                  <a:srgbClr val="0000FF"/>
                </a:solidFill>
                <a:latin typeface="Georgia"/>
                <a:cs typeface="Georgia"/>
              </a:rPr>
              <a:t> </a:t>
            </a:r>
            <a:r>
              <a:rPr sz="2000" dirty="0">
                <a:solidFill>
                  <a:srgbClr val="0000FF"/>
                </a:solidFill>
                <a:latin typeface="Georgia"/>
                <a:cs typeface="Georgia"/>
              </a:rPr>
              <a:t>fa</a:t>
            </a:r>
            <a:r>
              <a:rPr sz="2000" spc="5" dirty="0">
                <a:solidFill>
                  <a:srgbClr val="0000FF"/>
                </a:solidFill>
                <a:latin typeface="Georgia"/>
                <a:cs typeface="Georgia"/>
              </a:rPr>
              <a:t> </a:t>
            </a:r>
            <a:r>
              <a:rPr sz="2000" dirty="0">
                <a:solidFill>
                  <a:srgbClr val="0000FF"/>
                </a:solidFill>
                <a:latin typeface="Georgia"/>
                <a:cs typeface="Georgia"/>
              </a:rPr>
              <a:t>sì</a:t>
            </a:r>
            <a:r>
              <a:rPr sz="2000" spc="25" dirty="0">
                <a:solidFill>
                  <a:srgbClr val="0000FF"/>
                </a:solidFill>
                <a:latin typeface="Georgia"/>
                <a:cs typeface="Georgia"/>
              </a:rPr>
              <a:t> </a:t>
            </a:r>
            <a:r>
              <a:rPr sz="2000" dirty="0">
                <a:solidFill>
                  <a:srgbClr val="0000FF"/>
                </a:solidFill>
                <a:latin typeface="Georgia"/>
                <a:cs typeface="Georgia"/>
              </a:rPr>
              <a:t>che</a:t>
            </a:r>
            <a:r>
              <a:rPr sz="2000" spc="15" dirty="0">
                <a:solidFill>
                  <a:srgbClr val="0000FF"/>
                </a:solidFill>
                <a:latin typeface="Georgia"/>
                <a:cs typeface="Georgia"/>
              </a:rPr>
              <a:t> </a:t>
            </a:r>
            <a:r>
              <a:rPr sz="2000" dirty="0">
                <a:solidFill>
                  <a:srgbClr val="0000FF"/>
                </a:solidFill>
                <a:latin typeface="Georgia"/>
                <a:cs typeface="Georgia"/>
              </a:rPr>
              <a:t>le</a:t>
            </a:r>
            <a:r>
              <a:rPr sz="2000" spc="15" dirty="0">
                <a:solidFill>
                  <a:srgbClr val="0000FF"/>
                </a:solidFill>
                <a:latin typeface="Georgia"/>
                <a:cs typeface="Georgia"/>
              </a:rPr>
              <a:t> </a:t>
            </a:r>
            <a:r>
              <a:rPr sz="2000" dirty="0">
                <a:solidFill>
                  <a:srgbClr val="0000FF"/>
                </a:solidFill>
                <a:latin typeface="Georgia"/>
                <a:cs typeface="Georgia"/>
              </a:rPr>
              <a:t>catene</a:t>
            </a:r>
            <a:r>
              <a:rPr sz="2000" spc="25" dirty="0">
                <a:solidFill>
                  <a:srgbClr val="0000FF"/>
                </a:solidFill>
                <a:latin typeface="Georgia"/>
                <a:cs typeface="Georgia"/>
              </a:rPr>
              <a:t> </a:t>
            </a:r>
            <a:r>
              <a:rPr sz="2000" spc="-10" dirty="0">
                <a:solidFill>
                  <a:srgbClr val="0000FF"/>
                </a:solidFill>
                <a:latin typeface="Georgia"/>
                <a:cs typeface="Georgia"/>
              </a:rPr>
              <a:t>risultanti </a:t>
            </a:r>
            <a:r>
              <a:rPr sz="2000" dirty="0">
                <a:solidFill>
                  <a:srgbClr val="0000FF"/>
                </a:solidFill>
                <a:latin typeface="Georgia"/>
                <a:cs typeface="Georgia"/>
              </a:rPr>
              <a:t>abbiano</a:t>
            </a:r>
            <a:r>
              <a:rPr sz="2000" spc="-15" dirty="0">
                <a:solidFill>
                  <a:srgbClr val="0000FF"/>
                </a:solidFill>
                <a:latin typeface="Georgia"/>
                <a:cs typeface="Georgia"/>
              </a:rPr>
              <a:t> </a:t>
            </a:r>
            <a:r>
              <a:rPr sz="2000" dirty="0">
                <a:solidFill>
                  <a:srgbClr val="0000FF"/>
                </a:solidFill>
                <a:latin typeface="Georgia"/>
                <a:cs typeface="Georgia"/>
              </a:rPr>
              <a:t>la</a:t>
            </a:r>
            <a:r>
              <a:rPr sz="2000" spc="-40" dirty="0">
                <a:solidFill>
                  <a:srgbClr val="0000FF"/>
                </a:solidFill>
                <a:latin typeface="Georgia"/>
                <a:cs typeface="Georgia"/>
              </a:rPr>
              <a:t> </a:t>
            </a:r>
            <a:r>
              <a:rPr sz="2000" dirty="0">
                <a:solidFill>
                  <a:srgbClr val="0000FF"/>
                </a:solidFill>
                <a:latin typeface="Georgia"/>
                <a:cs typeface="Georgia"/>
              </a:rPr>
              <a:t>stessa</a:t>
            </a:r>
            <a:r>
              <a:rPr sz="2000" spc="-45" dirty="0">
                <a:solidFill>
                  <a:srgbClr val="0000FF"/>
                </a:solidFill>
                <a:latin typeface="Georgia"/>
                <a:cs typeface="Georgia"/>
              </a:rPr>
              <a:t> </a:t>
            </a:r>
            <a:r>
              <a:rPr sz="2000" dirty="0">
                <a:solidFill>
                  <a:srgbClr val="0000FF"/>
                </a:solidFill>
                <a:latin typeface="Georgia"/>
                <a:cs typeface="Georgia"/>
              </a:rPr>
              <a:t>lunghezza</a:t>
            </a:r>
            <a:r>
              <a:rPr sz="2000" spc="-15" dirty="0">
                <a:solidFill>
                  <a:srgbClr val="0000FF"/>
                </a:solidFill>
                <a:latin typeface="Georgia"/>
                <a:cs typeface="Georgia"/>
              </a:rPr>
              <a:t> </a:t>
            </a:r>
            <a:r>
              <a:rPr sz="2000" dirty="0">
                <a:solidFill>
                  <a:srgbClr val="0000FF"/>
                </a:solidFill>
                <a:latin typeface="Georgia"/>
                <a:cs typeface="Georgia"/>
              </a:rPr>
              <a:t>e</a:t>
            </a:r>
            <a:r>
              <a:rPr sz="2000" spc="-55" dirty="0">
                <a:solidFill>
                  <a:srgbClr val="0000FF"/>
                </a:solidFill>
                <a:latin typeface="Georgia"/>
                <a:cs typeface="Georgia"/>
              </a:rPr>
              <a:t> </a:t>
            </a:r>
            <a:r>
              <a:rPr sz="2000" dirty="0">
                <a:solidFill>
                  <a:srgbClr val="0000FF"/>
                </a:solidFill>
                <a:latin typeface="Georgia"/>
                <a:cs typeface="Georgia"/>
              </a:rPr>
              <a:t>all’incirca</a:t>
            </a:r>
            <a:r>
              <a:rPr sz="2000" spc="-10" dirty="0">
                <a:solidFill>
                  <a:srgbClr val="0000FF"/>
                </a:solidFill>
                <a:latin typeface="Georgia"/>
                <a:cs typeface="Georgia"/>
              </a:rPr>
              <a:t> </a:t>
            </a:r>
            <a:r>
              <a:rPr sz="2000" dirty="0">
                <a:solidFill>
                  <a:srgbClr val="0000FF"/>
                </a:solidFill>
                <a:latin typeface="Georgia"/>
                <a:cs typeface="Georgia"/>
              </a:rPr>
              <a:t>lo</a:t>
            </a:r>
            <a:r>
              <a:rPr sz="2000" spc="-45" dirty="0">
                <a:solidFill>
                  <a:srgbClr val="0000FF"/>
                </a:solidFill>
                <a:latin typeface="Georgia"/>
                <a:cs typeface="Georgia"/>
              </a:rPr>
              <a:t> </a:t>
            </a:r>
            <a:r>
              <a:rPr sz="2000" dirty="0">
                <a:solidFill>
                  <a:srgbClr val="0000FF"/>
                </a:solidFill>
                <a:latin typeface="Georgia"/>
                <a:cs typeface="Georgia"/>
              </a:rPr>
              <a:t>stesso</a:t>
            </a:r>
            <a:r>
              <a:rPr sz="2000" spc="-35" dirty="0">
                <a:solidFill>
                  <a:srgbClr val="0000FF"/>
                </a:solidFill>
                <a:latin typeface="Georgia"/>
                <a:cs typeface="Georgia"/>
              </a:rPr>
              <a:t> </a:t>
            </a:r>
            <a:r>
              <a:rPr sz="2000" dirty="0">
                <a:solidFill>
                  <a:srgbClr val="0000FF"/>
                </a:solidFill>
                <a:latin typeface="Georgia"/>
                <a:cs typeface="Georgia"/>
              </a:rPr>
              <a:t>peso</a:t>
            </a:r>
            <a:r>
              <a:rPr sz="2000" spc="-50" dirty="0">
                <a:solidFill>
                  <a:srgbClr val="0000FF"/>
                </a:solidFill>
                <a:latin typeface="Georgia"/>
                <a:cs typeface="Georgia"/>
              </a:rPr>
              <a:t> </a:t>
            </a:r>
            <a:r>
              <a:rPr sz="2000" spc="-10" dirty="0">
                <a:solidFill>
                  <a:srgbClr val="0000FF"/>
                </a:solidFill>
                <a:latin typeface="Georgia"/>
                <a:cs typeface="Georgia"/>
              </a:rPr>
              <a:t>molecolare</a:t>
            </a:r>
            <a:endParaRPr sz="2000" dirty="0">
              <a:latin typeface="Georgia"/>
              <a:cs typeface="Georgi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099" y="204977"/>
            <a:ext cx="4514901" cy="633223"/>
          </a:xfrm>
        </p:spPr>
        <p:txBody>
          <a:bodyPr/>
          <a:lstStyle/>
          <a:p>
            <a:r>
              <a:rPr lang="en-CA" sz="3600" dirty="0" smtClean="0">
                <a:solidFill>
                  <a:schemeClr val="tx1"/>
                </a:solidFill>
              </a:rPr>
              <a:t>Living polymerization</a:t>
            </a:r>
            <a:endParaRPr lang="en-CA" sz="3600" dirty="0">
              <a:solidFill>
                <a:schemeClr val="tx1"/>
              </a:solidFill>
            </a:endParaRPr>
          </a:p>
        </p:txBody>
      </p:sp>
      <p:sp>
        <p:nvSpPr>
          <p:cNvPr id="3" name="Text Placeholder 2"/>
          <p:cNvSpPr>
            <a:spLocks noGrp="1"/>
          </p:cNvSpPr>
          <p:nvPr>
            <p:ph type="body" idx="1"/>
          </p:nvPr>
        </p:nvSpPr>
        <p:spPr>
          <a:xfrm>
            <a:off x="152400" y="1219200"/>
            <a:ext cx="8763000" cy="5170646"/>
          </a:xfrm>
        </p:spPr>
        <p:txBody>
          <a:bodyPr/>
          <a:lstStyle/>
          <a:p>
            <a:r>
              <a:rPr lang="en-CA" sz="2400" dirty="0" smtClean="0"/>
              <a:t>‘Living</a:t>
            </a:r>
            <a:r>
              <a:rPr lang="en-CA" sz="2400" dirty="0"/>
              <a:t>’ polymerization </a:t>
            </a:r>
            <a:r>
              <a:rPr lang="en-CA" sz="2400" dirty="0" smtClean="0"/>
              <a:t>reactions: </a:t>
            </a:r>
            <a:endParaRPr lang="en-CA" sz="2400" dirty="0"/>
          </a:p>
          <a:p>
            <a:r>
              <a:rPr lang="en-US" sz="2400" dirty="0"/>
              <a:t> </a:t>
            </a:r>
            <a:r>
              <a:rPr lang="en-US" sz="2400" dirty="0" smtClean="0"/>
              <a:t>Each </a:t>
            </a:r>
            <a:r>
              <a:rPr lang="en-US" sz="2400" dirty="0"/>
              <a:t>addition of a monomer to a growing chain is irreversible and, when the pool of monomers is exhausted, the ends of the polymer chain remain active so that further chemistry can take place. </a:t>
            </a:r>
            <a:endParaRPr lang="en-US" sz="2400" dirty="0" smtClean="0"/>
          </a:p>
          <a:p>
            <a:pPr marL="285750" indent="-285750">
              <a:buFont typeface="Symbol" panose="05050102010706020507" pitchFamily="18" charset="2"/>
              <a:buChar char="Þ"/>
            </a:pPr>
            <a:r>
              <a:rPr lang="en-US" sz="2400" dirty="0" smtClean="0"/>
              <a:t>applied </a:t>
            </a:r>
            <a:r>
              <a:rPr lang="en-US" sz="2400" dirty="0"/>
              <a:t>to a wide range of </a:t>
            </a:r>
            <a:r>
              <a:rPr lang="en-US" sz="2400" dirty="0" smtClean="0"/>
              <a:t>polymerizations </a:t>
            </a:r>
            <a:r>
              <a:rPr lang="en-US" sz="2400" dirty="0" smtClean="0">
                <a:sym typeface="Wingdings" panose="05000000000000000000" pitchFamily="2" charset="2"/>
              </a:rPr>
              <a:t></a:t>
            </a:r>
            <a:r>
              <a:rPr lang="en-US" sz="2400" dirty="0" smtClean="0"/>
              <a:t> </a:t>
            </a:r>
            <a:r>
              <a:rPr lang="en-US" sz="2400" dirty="0"/>
              <a:t>are responsible </a:t>
            </a:r>
            <a:r>
              <a:rPr lang="en-US" sz="2400" dirty="0" smtClean="0"/>
              <a:t>for </a:t>
            </a:r>
            <a:r>
              <a:rPr lang="en-US" sz="2400" dirty="0"/>
              <a:t>major industrial </a:t>
            </a:r>
            <a:r>
              <a:rPr lang="en-US" sz="2400" dirty="0" smtClean="0"/>
              <a:t>applications and for </a:t>
            </a:r>
            <a:r>
              <a:rPr lang="en-US" sz="2400" dirty="0"/>
              <a:t>advancing the theory of polymer </a:t>
            </a:r>
            <a:r>
              <a:rPr lang="en-US" sz="2400" dirty="0" smtClean="0"/>
              <a:t>science</a:t>
            </a:r>
          </a:p>
          <a:p>
            <a:endParaRPr lang="en-US" sz="2400" dirty="0"/>
          </a:p>
          <a:p>
            <a:r>
              <a:rPr lang="en-US" sz="2400" dirty="0" smtClean="0"/>
              <a:t>In </a:t>
            </a:r>
            <a:r>
              <a:rPr lang="en-US" sz="2400" dirty="0"/>
              <a:t>the early 1950s, typical </a:t>
            </a:r>
            <a:r>
              <a:rPr lang="en-US" sz="2400" dirty="0" smtClean="0"/>
              <a:t>polymerizations </a:t>
            </a:r>
            <a:r>
              <a:rPr lang="en-US" sz="2400" dirty="0"/>
              <a:t>produced a mixture of molecules of different chain lengths because the reactions were </a:t>
            </a:r>
            <a:r>
              <a:rPr lang="en-US" sz="2400" dirty="0" smtClean="0"/>
              <a:t>reversible: monomers </a:t>
            </a:r>
            <a:r>
              <a:rPr lang="en-US" sz="2400" dirty="0"/>
              <a:t>could detach from polymer chains, rather than irreversibly adding to them, and random termination reactions could occur, preventing further chain growth and causing </a:t>
            </a:r>
            <a:r>
              <a:rPr lang="en-US" sz="2400" dirty="0" smtClean="0"/>
              <a:t>broad </a:t>
            </a:r>
            <a:r>
              <a:rPr lang="en-US" sz="2400" dirty="0"/>
              <a:t>chain-length distributions.</a:t>
            </a:r>
            <a:endParaRPr lang="en-CA" sz="2400" dirty="0"/>
          </a:p>
        </p:txBody>
      </p:sp>
    </p:spTree>
    <p:extLst>
      <p:ext uri="{BB962C8B-B14F-4D97-AF65-F5344CB8AC3E}">
        <p14:creationId xmlns:p14="http://schemas.microsoft.com/office/powerpoint/2010/main" val="6860585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2400"/>
            <a:ext cx="8686800" cy="6278642"/>
          </a:xfrm>
        </p:spPr>
        <p:txBody>
          <a:bodyPr/>
          <a:lstStyle/>
          <a:p>
            <a:r>
              <a:rPr lang="en-US" sz="2400" dirty="0" smtClean="0"/>
              <a:t>Many properties </a:t>
            </a:r>
            <a:r>
              <a:rPr lang="en-US" sz="2400" dirty="0"/>
              <a:t>of polymers depend on both the average molecular chain length and the chain-length distribution</a:t>
            </a:r>
            <a:r>
              <a:rPr lang="en-US" sz="2400" dirty="0" smtClean="0"/>
              <a:t>. </a:t>
            </a:r>
            <a:endParaRPr lang="en-CA" sz="2400" dirty="0"/>
          </a:p>
          <a:p>
            <a:r>
              <a:rPr lang="en-US" sz="2400" dirty="0" smtClean="0"/>
              <a:t>Polymer </a:t>
            </a:r>
            <a:r>
              <a:rPr lang="en-US" sz="2400" dirty="0"/>
              <a:t>scientists </a:t>
            </a:r>
            <a:r>
              <a:rPr lang="en-US" sz="2400" dirty="0" smtClean="0"/>
              <a:t>required </a:t>
            </a:r>
            <a:r>
              <a:rPr lang="en-US" sz="2400" dirty="0"/>
              <a:t>samples that were both well characterized and of controlled length to test fundamental theories. Early efforts </a:t>
            </a:r>
            <a:r>
              <a:rPr lang="en-US" sz="2400" dirty="0" smtClean="0"/>
              <a:t>required </a:t>
            </a:r>
            <a:r>
              <a:rPr lang="en-US" sz="2400" dirty="0"/>
              <a:t>extremely tedious fractionations of polymer samples to obtain appropriate test materials</a:t>
            </a:r>
            <a:r>
              <a:rPr lang="en-US" sz="2400" dirty="0" smtClean="0"/>
              <a:t>.</a:t>
            </a:r>
          </a:p>
          <a:p>
            <a:r>
              <a:rPr lang="en-US" sz="2400" dirty="0" smtClean="0"/>
              <a:t>The </a:t>
            </a:r>
            <a:r>
              <a:rPr lang="en-US" sz="2400" dirty="0"/>
              <a:t>realization of a chemical route to a living polymer </a:t>
            </a:r>
            <a:r>
              <a:rPr lang="en-US" sz="2400" dirty="0" smtClean="0"/>
              <a:t>yielded many </a:t>
            </a:r>
            <a:r>
              <a:rPr lang="en-US" sz="2400" dirty="0"/>
              <a:t>different polymers with narrow molecular-weight distributions were produced</a:t>
            </a:r>
            <a:r>
              <a:rPr lang="en-US" sz="2400" dirty="0" smtClean="0"/>
              <a:t>. </a:t>
            </a:r>
            <a:endParaRPr lang="en-CA" sz="2400" dirty="0"/>
          </a:p>
          <a:p>
            <a:r>
              <a:rPr lang="en-US" sz="2400" dirty="0" err="1" smtClean="0"/>
              <a:t>Swarc</a:t>
            </a:r>
            <a:r>
              <a:rPr lang="en-US" sz="2400" dirty="0" smtClean="0"/>
              <a:t> realized that </a:t>
            </a:r>
            <a:r>
              <a:rPr lang="en-US" sz="2400" dirty="0"/>
              <a:t>a different monomer could be added to </a:t>
            </a:r>
            <a:r>
              <a:rPr lang="en-US" sz="2400" dirty="0" smtClean="0"/>
              <a:t>the </a:t>
            </a:r>
            <a:r>
              <a:rPr lang="en-US" sz="2400" dirty="0"/>
              <a:t>living polymer to produce a block copolymer: molecules that contain long, uniform runs of different monomers. </a:t>
            </a:r>
            <a:endParaRPr lang="en-US" sz="2400" dirty="0" smtClean="0"/>
          </a:p>
          <a:p>
            <a:endParaRPr lang="en-US" sz="2400" dirty="0"/>
          </a:p>
          <a:p>
            <a:r>
              <a:rPr lang="en-US" sz="2400" dirty="0"/>
              <a:t>Many synthetic routes to living polymers have been developed, and a wide range of monomers can now be used in this approach. The concept of living polymers has truly revolutionized the practice of polymer science.</a:t>
            </a:r>
            <a:endParaRPr lang="en-CA" sz="2400" dirty="0"/>
          </a:p>
        </p:txBody>
      </p:sp>
    </p:spTree>
    <p:extLst>
      <p:ext uri="{BB962C8B-B14F-4D97-AF65-F5344CB8AC3E}">
        <p14:creationId xmlns:p14="http://schemas.microsoft.com/office/powerpoint/2010/main" val="3087608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6200" y="1400046"/>
            <a:ext cx="8991600" cy="4238754"/>
            <a:chOff x="742873" y="1400047"/>
            <a:chExt cx="7860665" cy="3188970"/>
          </a:xfrm>
        </p:grpSpPr>
        <p:pic>
          <p:nvPicPr>
            <p:cNvPr id="3" name="object 3"/>
            <p:cNvPicPr/>
            <p:nvPr/>
          </p:nvPicPr>
          <p:blipFill>
            <a:blip r:embed="rId2" cstate="print"/>
            <a:stretch>
              <a:fillRect/>
            </a:stretch>
          </p:blipFill>
          <p:spPr>
            <a:xfrm>
              <a:off x="828218" y="1506150"/>
              <a:ext cx="7721108" cy="3082268"/>
            </a:xfrm>
            <a:prstGeom prst="rect">
              <a:avLst/>
            </a:prstGeom>
          </p:spPr>
        </p:pic>
        <p:sp>
          <p:nvSpPr>
            <p:cNvPr id="4" name="object 4"/>
            <p:cNvSpPr/>
            <p:nvPr/>
          </p:nvSpPr>
          <p:spPr>
            <a:xfrm>
              <a:off x="755573" y="1412747"/>
              <a:ext cx="7835265" cy="2304415"/>
            </a:xfrm>
            <a:custGeom>
              <a:avLst/>
              <a:gdLst/>
              <a:ahLst/>
              <a:cxnLst/>
              <a:rect l="l" t="t" r="r" b="b"/>
              <a:pathLst>
                <a:path w="7835265" h="2304415">
                  <a:moveTo>
                    <a:pt x="144018" y="432053"/>
                  </a:moveTo>
                  <a:lnTo>
                    <a:pt x="648068" y="432053"/>
                  </a:lnTo>
                  <a:lnTo>
                    <a:pt x="648068" y="216026"/>
                  </a:lnTo>
                  <a:lnTo>
                    <a:pt x="144018" y="216026"/>
                  </a:lnTo>
                  <a:lnTo>
                    <a:pt x="144018" y="432053"/>
                  </a:lnTo>
                  <a:close/>
                </a:path>
                <a:path w="7835265" h="2304415">
                  <a:moveTo>
                    <a:pt x="2448255" y="432053"/>
                  </a:moveTo>
                  <a:lnTo>
                    <a:pt x="2952305" y="432053"/>
                  </a:lnTo>
                  <a:lnTo>
                    <a:pt x="2952305" y="216026"/>
                  </a:lnTo>
                  <a:lnTo>
                    <a:pt x="2448255" y="216026"/>
                  </a:lnTo>
                  <a:lnTo>
                    <a:pt x="2448255" y="432053"/>
                  </a:lnTo>
                  <a:close/>
                </a:path>
                <a:path w="7835265" h="2304415">
                  <a:moveTo>
                    <a:pt x="4680534" y="432053"/>
                  </a:moveTo>
                  <a:lnTo>
                    <a:pt x="5184584" y="432053"/>
                  </a:lnTo>
                  <a:lnTo>
                    <a:pt x="5184584" y="216026"/>
                  </a:lnTo>
                  <a:lnTo>
                    <a:pt x="4680534" y="216026"/>
                  </a:lnTo>
                  <a:lnTo>
                    <a:pt x="4680534" y="432053"/>
                  </a:lnTo>
                  <a:close/>
                </a:path>
                <a:path w="7835265" h="2304415">
                  <a:moveTo>
                    <a:pt x="0" y="2304288"/>
                  </a:moveTo>
                  <a:lnTo>
                    <a:pt x="7835265" y="2304288"/>
                  </a:lnTo>
                  <a:lnTo>
                    <a:pt x="7835265" y="0"/>
                  </a:lnTo>
                  <a:lnTo>
                    <a:pt x="0" y="0"/>
                  </a:lnTo>
                  <a:lnTo>
                    <a:pt x="0" y="2304288"/>
                  </a:lnTo>
                  <a:close/>
                </a:path>
                <a:path w="7835265" h="2304415">
                  <a:moveTo>
                    <a:pt x="2160219" y="2304288"/>
                  </a:moveTo>
                  <a:lnTo>
                    <a:pt x="4536516" y="2304288"/>
                  </a:lnTo>
                  <a:lnTo>
                    <a:pt x="4536516" y="0"/>
                  </a:lnTo>
                  <a:lnTo>
                    <a:pt x="2160219" y="0"/>
                  </a:lnTo>
                  <a:lnTo>
                    <a:pt x="2160219" y="2304288"/>
                  </a:lnTo>
                  <a:close/>
                </a:path>
              </a:pathLst>
            </a:custGeom>
            <a:ln w="25400">
              <a:solidFill>
                <a:srgbClr val="385D89"/>
              </a:solidFill>
            </a:ln>
          </p:spPr>
          <p:txBody>
            <a:bodyPr wrap="square" lIns="0" tIns="0" rIns="0" bIns="0" rtlCol="0"/>
            <a:lstStyle/>
            <a:p>
              <a:endParaRP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600" y="304800"/>
            <a:ext cx="8458200" cy="5737656"/>
          </a:xfrm>
          <a:prstGeom prst="rect">
            <a:avLst/>
          </a:prstGeom>
        </p:spPr>
      </p:pic>
      <p:sp>
        <p:nvSpPr>
          <p:cNvPr id="3" name="object 3"/>
          <p:cNvSpPr txBox="1"/>
          <p:nvPr/>
        </p:nvSpPr>
        <p:spPr>
          <a:xfrm>
            <a:off x="609600" y="6042456"/>
            <a:ext cx="8305800" cy="751488"/>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alibri"/>
                <a:cs typeface="Calibri"/>
              </a:rPr>
              <a:t>le</a:t>
            </a:r>
            <a:r>
              <a:rPr sz="2400" spc="-45" dirty="0">
                <a:latin typeface="Calibri"/>
                <a:cs typeface="Calibri"/>
              </a:rPr>
              <a:t> </a:t>
            </a:r>
            <a:r>
              <a:rPr sz="2400" dirty="0">
                <a:latin typeface="Calibri"/>
                <a:cs typeface="Calibri"/>
              </a:rPr>
              <a:t>catene</a:t>
            </a:r>
            <a:r>
              <a:rPr sz="2400" spc="-45" dirty="0">
                <a:latin typeface="Calibri"/>
                <a:cs typeface="Calibri"/>
              </a:rPr>
              <a:t> </a:t>
            </a:r>
            <a:r>
              <a:rPr sz="2400" dirty="0">
                <a:latin typeface="Calibri"/>
                <a:cs typeface="Calibri"/>
              </a:rPr>
              <a:t>viventi</a:t>
            </a:r>
            <a:r>
              <a:rPr sz="2400" spc="-50" dirty="0">
                <a:latin typeface="Calibri"/>
                <a:cs typeface="Calibri"/>
              </a:rPr>
              <a:t> </a:t>
            </a:r>
            <a:r>
              <a:rPr sz="2400" dirty="0">
                <a:latin typeface="Calibri"/>
                <a:cs typeface="Calibri"/>
              </a:rPr>
              <a:t>crescono</a:t>
            </a:r>
            <a:r>
              <a:rPr sz="2400" spc="-20" dirty="0">
                <a:latin typeface="Calibri"/>
                <a:cs typeface="Calibri"/>
              </a:rPr>
              <a:t> </a:t>
            </a:r>
            <a:r>
              <a:rPr sz="2400" dirty="0">
                <a:latin typeface="Calibri"/>
                <a:cs typeface="Calibri"/>
              </a:rPr>
              <a:t>tutte</a:t>
            </a:r>
            <a:r>
              <a:rPr sz="2400" spc="-45" dirty="0">
                <a:latin typeface="Calibri"/>
                <a:cs typeface="Calibri"/>
              </a:rPr>
              <a:t> </a:t>
            </a:r>
            <a:r>
              <a:rPr sz="2400" dirty="0">
                <a:latin typeface="Calibri"/>
                <a:cs typeface="Calibri"/>
              </a:rPr>
              <a:t>insieme</a:t>
            </a:r>
            <a:r>
              <a:rPr sz="2400" spc="-25" dirty="0">
                <a:latin typeface="Calibri"/>
                <a:cs typeface="Calibri"/>
              </a:rPr>
              <a:t> </a:t>
            </a:r>
            <a:r>
              <a:rPr sz="2400" dirty="0">
                <a:latin typeface="Calibri"/>
                <a:cs typeface="Calibri"/>
              </a:rPr>
              <a:t>durante</a:t>
            </a:r>
            <a:r>
              <a:rPr sz="2400" spc="-45" dirty="0">
                <a:latin typeface="Calibri"/>
                <a:cs typeface="Calibri"/>
              </a:rPr>
              <a:t> </a:t>
            </a:r>
            <a:r>
              <a:rPr sz="2400" dirty="0">
                <a:latin typeface="Calibri"/>
                <a:cs typeface="Calibri"/>
              </a:rPr>
              <a:t>l’intero</a:t>
            </a:r>
            <a:r>
              <a:rPr sz="2400" spc="-30" dirty="0">
                <a:latin typeface="Calibri"/>
                <a:cs typeface="Calibri"/>
              </a:rPr>
              <a:t> </a:t>
            </a:r>
            <a:r>
              <a:rPr sz="2400" dirty="0" err="1">
                <a:latin typeface="Calibri"/>
                <a:cs typeface="Calibri"/>
              </a:rPr>
              <a:t>processo</a:t>
            </a:r>
            <a:r>
              <a:rPr sz="2400" spc="-50" dirty="0">
                <a:latin typeface="Calibri"/>
                <a:cs typeface="Calibri"/>
              </a:rPr>
              <a:t> </a:t>
            </a:r>
            <a:r>
              <a:rPr lang="en-CA" sz="2400" spc="-50" dirty="0">
                <a:latin typeface="Calibri"/>
                <a:cs typeface="Calibri"/>
              </a:rPr>
              <a:t>=&gt; </a:t>
            </a:r>
            <a:r>
              <a:rPr sz="2400" dirty="0" err="1">
                <a:latin typeface="Calibri"/>
                <a:cs typeface="Calibri"/>
              </a:rPr>
              <a:t>risultano</a:t>
            </a:r>
            <a:r>
              <a:rPr sz="2400" spc="-30" dirty="0">
                <a:latin typeface="Calibri"/>
                <a:cs typeface="Calibri"/>
              </a:rPr>
              <a:t> </a:t>
            </a:r>
            <a:r>
              <a:rPr sz="2400" dirty="0" err="1">
                <a:latin typeface="Calibri"/>
                <a:cs typeface="Calibri"/>
              </a:rPr>
              <a:t>più</a:t>
            </a:r>
            <a:r>
              <a:rPr sz="2400" spc="-30" dirty="0">
                <a:latin typeface="Calibri"/>
                <a:cs typeface="Calibri"/>
              </a:rPr>
              <a:t> </a:t>
            </a:r>
            <a:r>
              <a:rPr sz="2400" spc="-10" dirty="0">
                <a:latin typeface="Calibri"/>
                <a:cs typeface="Calibri"/>
              </a:rPr>
              <a:t>uniformi.</a:t>
            </a:r>
            <a:endParaRPr sz="2400" dirty="0">
              <a:latin typeface="Calibri"/>
              <a:cs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289" y="381000"/>
            <a:ext cx="8983421" cy="1490152"/>
          </a:xfrm>
          <a:prstGeom prst="rect">
            <a:avLst/>
          </a:prstGeom>
        </p:spPr>
        <p:txBody>
          <a:bodyPr vert="horz" wrap="square" lIns="0" tIns="12700" rIns="0" bIns="0" rtlCol="0">
            <a:spAutoFit/>
          </a:bodyPr>
          <a:lstStyle/>
          <a:p>
            <a:pPr marR="5080" algn="just"/>
            <a:r>
              <a:rPr sz="2400" dirty="0">
                <a:solidFill>
                  <a:srgbClr val="000000"/>
                </a:solidFill>
                <a:latin typeface="Times New Roman"/>
                <a:cs typeface="Times New Roman"/>
              </a:rPr>
              <a:t>Si</a:t>
            </a:r>
            <a:r>
              <a:rPr sz="2400" spc="180" dirty="0">
                <a:solidFill>
                  <a:srgbClr val="000000"/>
                </a:solidFill>
                <a:latin typeface="Times New Roman"/>
                <a:cs typeface="Times New Roman"/>
              </a:rPr>
              <a:t> </a:t>
            </a:r>
            <a:r>
              <a:rPr sz="2400" dirty="0">
                <a:solidFill>
                  <a:srgbClr val="000000"/>
                </a:solidFill>
                <a:latin typeface="Times New Roman"/>
                <a:cs typeface="Times New Roman"/>
              </a:rPr>
              <a:t>introduce</a:t>
            </a:r>
            <a:r>
              <a:rPr sz="2400" spc="190" dirty="0">
                <a:solidFill>
                  <a:srgbClr val="000000"/>
                </a:solidFill>
                <a:latin typeface="Times New Roman"/>
                <a:cs typeface="Times New Roman"/>
              </a:rPr>
              <a:t> </a:t>
            </a:r>
            <a:r>
              <a:rPr sz="2400" dirty="0">
                <a:solidFill>
                  <a:srgbClr val="000000"/>
                </a:solidFill>
                <a:latin typeface="Times New Roman"/>
                <a:cs typeface="Times New Roman"/>
              </a:rPr>
              <a:t>nel</a:t>
            </a:r>
            <a:r>
              <a:rPr sz="2400" spc="170" dirty="0">
                <a:solidFill>
                  <a:srgbClr val="000000"/>
                </a:solidFill>
                <a:latin typeface="Times New Roman"/>
                <a:cs typeface="Times New Roman"/>
              </a:rPr>
              <a:t> </a:t>
            </a:r>
            <a:r>
              <a:rPr sz="2400" dirty="0">
                <a:solidFill>
                  <a:srgbClr val="000000"/>
                </a:solidFill>
                <a:latin typeface="Times New Roman"/>
                <a:cs typeface="Times New Roman"/>
              </a:rPr>
              <a:t>sistema</a:t>
            </a:r>
            <a:r>
              <a:rPr sz="2400" spc="180" dirty="0">
                <a:solidFill>
                  <a:srgbClr val="000000"/>
                </a:solidFill>
                <a:latin typeface="Times New Roman"/>
                <a:cs typeface="Times New Roman"/>
              </a:rPr>
              <a:t> </a:t>
            </a:r>
            <a:r>
              <a:rPr sz="2400" dirty="0">
                <a:solidFill>
                  <a:srgbClr val="000000"/>
                </a:solidFill>
                <a:latin typeface="Times New Roman"/>
                <a:cs typeface="Times New Roman"/>
              </a:rPr>
              <a:t>una</a:t>
            </a:r>
            <a:r>
              <a:rPr sz="2400" spc="170" dirty="0">
                <a:solidFill>
                  <a:srgbClr val="000000"/>
                </a:solidFill>
                <a:latin typeface="Times New Roman"/>
                <a:cs typeface="Times New Roman"/>
              </a:rPr>
              <a:t> </a:t>
            </a:r>
            <a:r>
              <a:rPr sz="2400" b="1" dirty="0">
                <a:latin typeface="Times New Roman"/>
                <a:cs typeface="Times New Roman"/>
              </a:rPr>
              <a:t>reazione</a:t>
            </a:r>
            <a:r>
              <a:rPr sz="2400" b="1" spc="185" dirty="0">
                <a:latin typeface="Times New Roman"/>
                <a:cs typeface="Times New Roman"/>
              </a:rPr>
              <a:t> </a:t>
            </a:r>
            <a:r>
              <a:rPr sz="2400" b="1" dirty="0">
                <a:latin typeface="Times New Roman"/>
                <a:cs typeface="Times New Roman"/>
              </a:rPr>
              <a:t>di</a:t>
            </a:r>
            <a:r>
              <a:rPr sz="2400" b="1" spc="180" dirty="0">
                <a:latin typeface="Times New Roman"/>
                <a:cs typeface="Times New Roman"/>
              </a:rPr>
              <a:t> </a:t>
            </a:r>
            <a:r>
              <a:rPr sz="2400" b="1" dirty="0">
                <a:latin typeface="Times New Roman"/>
                <a:cs typeface="Times New Roman"/>
              </a:rPr>
              <a:t>terminazione</a:t>
            </a:r>
            <a:r>
              <a:rPr sz="2400" b="1" spc="190" dirty="0">
                <a:latin typeface="Times New Roman"/>
                <a:cs typeface="Times New Roman"/>
              </a:rPr>
              <a:t> </a:t>
            </a:r>
            <a:r>
              <a:rPr sz="2400" b="1" dirty="0">
                <a:latin typeface="Times New Roman"/>
                <a:cs typeface="Times New Roman"/>
              </a:rPr>
              <a:t>reversibile</a:t>
            </a:r>
            <a:r>
              <a:rPr sz="2400" b="1" spc="190" dirty="0">
                <a:latin typeface="Times New Roman"/>
                <a:cs typeface="Times New Roman"/>
              </a:rPr>
              <a:t> </a:t>
            </a:r>
            <a:r>
              <a:rPr sz="2400" dirty="0">
                <a:solidFill>
                  <a:srgbClr val="000000"/>
                </a:solidFill>
                <a:latin typeface="Times New Roman"/>
                <a:cs typeface="Times New Roman"/>
              </a:rPr>
              <a:t>con</a:t>
            </a:r>
            <a:r>
              <a:rPr sz="2400" spc="170" dirty="0">
                <a:solidFill>
                  <a:srgbClr val="000000"/>
                </a:solidFill>
                <a:latin typeface="Times New Roman"/>
                <a:cs typeface="Times New Roman"/>
              </a:rPr>
              <a:t> </a:t>
            </a:r>
            <a:r>
              <a:rPr sz="2400" spc="-25" dirty="0">
                <a:solidFill>
                  <a:srgbClr val="000000"/>
                </a:solidFill>
                <a:latin typeface="Times New Roman"/>
                <a:cs typeface="Times New Roman"/>
              </a:rPr>
              <a:t>una </a:t>
            </a:r>
            <a:r>
              <a:rPr sz="2400" dirty="0">
                <a:solidFill>
                  <a:srgbClr val="000000"/>
                </a:solidFill>
                <a:latin typeface="Times New Roman"/>
                <a:cs typeface="Times New Roman"/>
              </a:rPr>
              <a:t>specie</a:t>
            </a:r>
            <a:r>
              <a:rPr sz="2400" spc="310" dirty="0">
                <a:solidFill>
                  <a:srgbClr val="000000"/>
                </a:solidFill>
                <a:latin typeface="Times New Roman"/>
                <a:cs typeface="Times New Roman"/>
              </a:rPr>
              <a:t> </a:t>
            </a:r>
            <a:r>
              <a:rPr sz="2400" i="1" dirty="0">
                <a:latin typeface="Times New Roman"/>
                <a:cs typeface="Times New Roman"/>
              </a:rPr>
              <a:t>capping</a:t>
            </a:r>
            <a:r>
              <a:rPr sz="2400" dirty="0">
                <a:solidFill>
                  <a:srgbClr val="000000"/>
                </a:solidFill>
                <a:latin typeface="Times New Roman"/>
                <a:cs typeface="Times New Roman"/>
              </a:rPr>
              <a:t>,</a:t>
            </a:r>
            <a:r>
              <a:rPr sz="2400" spc="305" dirty="0">
                <a:solidFill>
                  <a:srgbClr val="000000"/>
                </a:solidFill>
                <a:latin typeface="Times New Roman"/>
                <a:cs typeface="Times New Roman"/>
              </a:rPr>
              <a:t> </a:t>
            </a:r>
            <a:r>
              <a:rPr sz="2400" dirty="0">
                <a:solidFill>
                  <a:srgbClr val="000000"/>
                </a:solidFill>
                <a:latin typeface="Times New Roman"/>
                <a:cs typeface="Times New Roman"/>
              </a:rPr>
              <a:t>indicata</a:t>
            </a:r>
            <a:r>
              <a:rPr sz="2400" spc="305" dirty="0">
                <a:solidFill>
                  <a:srgbClr val="000000"/>
                </a:solidFill>
                <a:latin typeface="Times New Roman"/>
                <a:cs typeface="Times New Roman"/>
              </a:rPr>
              <a:t> </a:t>
            </a:r>
            <a:r>
              <a:rPr sz="2400" dirty="0">
                <a:solidFill>
                  <a:srgbClr val="000000"/>
                </a:solidFill>
                <a:latin typeface="Times New Roman"/>
                <a:cs typeface="Times New Roman"/>
              </a:rPr>
              <a:t>con</a:t>
            </a:r>
            <a:r>
              <a:rPr sz="2400" spc="315" dirty="0">
                <a:solidFill>
                  <a:srgbClr val="000000"/>
                </a:solidFill>
                <a:latin typeface="Times New Roman"/>
                <a:cs typeface="Times New Roman"/>
              </a:rPr>
              <a:t> </a:t>
            </a:r>
            <a:r>
              <a:rPr sz="2400" dirty="0">
                <a:solidFill>
                  <a:srgbClr val="000000"/>
                </a:solidFill>
                <a:latin typeface="Times New Roman"/>
                <a:cs typeface="Times New Roman"/>
              </a:rPr>
              <a:t>X,</a:t>
            </a:r>
            <a:r>
              <a:rPr sz="2400" spc="300" dirty="0">
                <a:solidFill>
                  <a:srgbClr val="000000"/>
                </a:solidFill>
                <a:latin typeface="Times New Roman"/>
                <a:cs typeface="Times New Roman"/>
              </a:rPr>
              <a:t> </a:t>
            </a:r>
            <a:r>
              <a:rPr sz="2400" dirty="0">
                <a:solidFill>
                  <a:srgbClr val="000000"/>
                </a:solidFill>
                <a:latin typeface="Times New Roman"/>
                <a:cs typeface="Times New Roman"/>
              </a:rPr>
              <a:t>attraverso</a:t>
            </a:r>
            <a:r>
              <a:rPr sz="2400" spc="300" dirty="0">
                <a:solidFill>
                  <a:srgbClr val="000000"/>
                </a:solidFill>
                <a:latin typeface="Times New Roman"/>
                <a:cs typeface="Times New Roman"/>
              </a:rPr>
              <a:t> </a:t>
            </a:r>
            <a:r>
              <a:rPr sz="2400" dirty="0">
                <a:solidFill>
                  <a:srgbClr val="000000"/>
                </a:solidFill>
                <a:latin typeface="Times New Roman"/>
                <a:cs typeface="Times New Roman"/>
              </a:rPr>
              <a:t>le</a:t>
            </a:r>
            <a:r>
              <a:rPr sz="2400" spc="315" dirty="0">
                <a:solidFill>
                  <a:srgbClr val="000000"/>
                </a:solidFill>
                <a:latin typeface="Times New Roman"/>
                <a:cs typeface="Times New Roman"/>
              </a:rPr>
              <a:t> </a:t>
            </a:r>
            <a:r>
              <a:rPr sz="2400" dirty="0">
                <a:solidFill>
                  <a:srgbClr val="000000"/>
                </a:solidFill>
                <a:latin typeface="Times New Roman"/>
                <a:cs typeface="Times New Roman"/>
              </a:rPr>
              <a:t>quali</a:t>
            </a:r>
            <a:r>
              <a:rPr sz="2400" spc="305" dirty="0">
                <a:solidFill>
                  <a:srgbClr val="000000"/>
                </a:solidFill>
                <a:latin typeface="Times New Roman"/>
                <a:cs typeface="Times New Roman"/>
              </a:rPr>
              <a:t> </a:t>
            </a:r>
            <a:r>
              <a:rPr sz="2400" dirty="0">
                <a:solidFill>
                  <a:srgbClr val="000000"/>
                </a:solidFill>
                <a:latin typeface="Times New Roman"/>
                <a:cs typeface="Times New Roman"/>
              </a:rPr>
              <a:t>le</a:t>
            </a:r>
            <a:r>
              <a:rPr sz="2400" spc="305" dirty="0">
                <a:solidFill>
                  <a:srgbClr val="000000"/>
                </a:solidFill>
                <a:latin typeface="Times New Roman"/>
                <a:cs typeface="Times New Roman"/>
              </a:rPr>
              <a:t> </a:t>
            </a:r>
            <a:r>
              <a:rPr sz="2400" dirty="0">
                <a:solidFill>
                  <a:srgbClr val="000000"/>
                </a:solidFill>
                <a:latin typeface="Times New Roman"/>
                <a:cs typeface="Times New Roman"/>
              </a:rPr>
              <a:t>catene</a:t>
            </a:r>
            <a:r>
              <a:rPr sz="2400" spc="300" dirty="0">
                <a:solidFill>
                  <a:srgbClr val="000000"/>
                </a:solidFill>
                <a:latin typeface="Times New Roman"/>
                <a:cs typeface="Times New Roman"/>
              </a:rPr>
              <a:t> </a:t>
            </a:r>
            <a:r>
              <a:rPr sz="2400" dirty="0">
                <a:solidFill>
                  <a:srgbClr val="000000"/>
                </a:solidFill>
                <a:latin typeface="Times New Roman"/>
                <a:cs typeface="Times New Roman"/>
              </a:rPr>
              <a:t>radicaliche</a:t>
            </a:r>
            <a:r>
              <a:rPr sz="2400" spc="325" dirty="0">
                <a:solidFill>
                  <a:srgbClr val="000000"/>
                </a:solidFill>
                <a:latin typeface="Times New Roman"/>
                <a:cs typeface="Times New Roman"/>
              </a:rPr>
              <a:t> </a:t>
            </a:r>
            <a:r>
              <a:rPr sz="2400" spc="-25" dirty="0">
                <a:solidFill>
                  <a:srgbClr val="000000"/>
                </a:solidFill>
                <a:latin typeface="Times New Roman"/>
                <a:cs typeface="Times New Roman"/>
              </a:rPr>
              <a:t>in </a:t>
            </a:r>
            <a:r>
              <a:rPr sz="2400" dirty="0">
                <a:solidFill>
                  <a:srgbClr val="000000"/>
                </a:solidFill>
                <a:latin typeface="Times New Roman"/>
                <a:cs typeface="Times New Roman"/>
              </a:rPr>
              <a:t>crescita</a:t>
            </a:r>
            <a:r>
              <a:rPr sz="2400" spc="195" dirty="0">
                <a:solidFill>
                  <a:srgbClr val="000000"/>
                </a:solidFill>
                <a:latin typeface="Times New Roman"/>
                <a:cs typeface="Times New Roman"/>
              </a:rPr>
              <a:t> </a:t>
            </a:r>
            <a:r>
              <a:rPr sz="2400" dirty="0">
                <a:solidFill>
                  <a:srgbClr val="000000"/>
                </a:solidFill>
                <a:latin typeface="Times New Roman"/>
                <a:cs typeface="Times New Roman"/>
              </a:rPr>
              <a:t>formano</a:t>
            </a:r>
            <a:r>
              <a:rPr sz="2400" spc="185" dirty="0">
                <a:solidFill>
                  <a:srgbClr val="000000"/>
                </a:solidFill>
                <a:latin typeface="Times New Roman"/>
                <a:cs typeface="Times New Roman"/>
              </a:rPr>
              <a:t> </a:t>
            </a:r>
            <a:r>
              <a:rPr sz="2400" dirty="0">
                <a:solidFill>
                  <a:srgbClr val="000000"/>
                </a:solidFill>
                <a:latin typeface="Times New Roman"/>
                <a:cs typeface="Times New Roman"/>
              </a:rPr>
              <a:t>delle</a:t>
            </a:r>
            <a:r>
              <a:rPr sz="2400" spc="185" dirty="0">
                <a:solidFill>
                  <a:srgbClr val="000000"/>
                </a:solidFill>
                <a:latin typeface="Times New Roman"/>
                <a:cs typeface="Times New Roman"/>
              </a:rPr>
              <a:t> </a:t>
            </a:r>
            <a:r>
              <a:rPr sz="2400" dirty="0">
                <a:solidFill>
                  <a:srgbClr val="000000"/>
                </a:solidFill>
                <a:latin typeface="Times New Roman"/>
                <a:cs typeface="Times New Roman"/>
              </a:rPr>
              <a:t>catene</a:t>
            </a:r>
            <a:r>
              <a:rPr sz="2400" spc="190" dirty="0">
                <a:solidFill>
                  <a:srgbClr val="000000"/>
                </a:solidFill>
                <a:latin typeface="Times New Roman"/>
                <a:cs typeface="Times New Roman"/>
              </a:rPr>
              <a:t> </a:t>
            </a:r>
            <a:r>
              <a:rPr sz="2400" dirty="0">
                <a:solidFill>
                  <a:srgbClr val="000000"/>
                </a:solidFill>
                <a:latin typeface="Times New Roman"/>
                <a:cs typeface="Times New Roman"/>
              </a:rPr>
              <a:t>cosiddette</a:t>
            </a:r>
            <a:r>
              <a:rPr sz="2400" spc="190" dirty="0">
                <a:solidFill>
                  <a:srgbClr val="000000"/>
                </a:solidFill>
                <a:latin typeface="Times New Roman"/>
                <a:cs typeface="Times New Roman"/>
              </a:rPr>
              <a:t> </a:t>
            </a:r>
            <a:r>
              <a:rPr sz="2400" dirty="0">
                <a:latin typeface="Times New Roman"/>
                <a:cs typeface="Times New Roman"/>
              </a:rPr>
              <a:t>dormienti</a:t>
            </a:r>
            <a:r>
              <a:rPr sz="2400" dirty="0">
                <a:solidFill>
                  <a:srgbClr val="000000"/>
                </a:solidFill>
                <a:latin typeface="Times New Roman"/>
                <a:cs typeface="Times New Roman"/>
              </a:rPr>
              <a:t>,</a:t>
            </a:r>
            <a:r>
              <a:rPr sz="2400" spc="190" dirty="0">
                <a:solidFill>
                  <a:srgbClr val="000000"/>
                </a:solidFill>
                <a:latin typeface="Times New Roman"/>
                <a:cs typeface="Times New Roman"/>
              </a:rPr>
              <a:t> </a:t>
            </a:r>
            <a:r>
              <a:rPr sz="2400" dirty="0">
                <a:solidFill>
                  <a:srgbClr val="000000"/>
                </a:solidFill>
                <a:latin typeface="Times New Roman"/>
                <a:cs typeface="Times New Roman"/>
              </a:rPr>
              <a:t>cioè</a:t>
            </a:r>
            <a:r>
              <a:rPr sz="2400" spc="185" dirty="0">
                <a:solidFill>
                  <a:srgbClr val="000000"/>
                </a:solidFill>
                <a:latin typeface="Times New Roman"/>
                <a:cs typeface="Times New Roman"/>
              </a:rPr>
              <a:t> </a:t>
            </a:r>
            <a:r>
              <a:rPr sz="2400" dirty="0">
                <a:solidFill>
                  <a:srgbClr val="000000"/>
                </a:solidFill>
                <a:latin typeface="Times New Roman"/>
                <a:cs typeface="Times New Roman"/>
              </a:rPr>
              <a:t>non</a:t>
            </a:r>
            <a:r>
              <a:rPr sz="2400" spc="190" dirty="0">
                <a:solidFill>
                  <a:srgbClr val="000000"/>
                </a:solidFill>
                <a:latin typeface="Times New Roman"/>
                <a:cs typeface="Times New Roman"/>
              </a:rPr>
              <a:t> </a:t>
            </a:r>
            <a:r>
              <a:rPr sz="2400" dirty="0">
                <a:solidFill>
                  <a:srgbClr val="000000"/>
                </a:solidFill>
                <a:latin typeface="Times New Roman"/>
                <a:cs typeface="Times New Roman"/>
              </a:rPr>
              <a:t>più</a:t>
            </a:r>
            <a:r>
              <a:rPr sz="2400" spc="185" dirty="0">
                <a:solidFill>
                  <a:srgbClr val="000000"/>
                </a:solidFill>
                <a:latin typeface="Times New Roman"/>
                <a:cs typeface="Times New Roman"/>
              </a:rPr>
              <a:t> </a:t>
            </a:r>
            <a:r>
              <a:rPr sz="2400" dirty="0">
                <a:solidFill>
                  <a:srgbClr val="000000"/>
                </a:solidFill>
                <a:latin typeface="Times New Roman"/>
                <a:cs typeface="Times New Roman"/>
              </a:rPr>
              <a:t>in</a:t>
            </a:r>
            <a:r>
              <a:rPr sz="2400" spc="190" dirty="0">
                <a:solidFill>
                  <a:srgbClr val="000000"/>
                </a:solidFill>
                <a:latin typeface="Times New Roman"/>
                <a:cs typeface="Times New Roman"/>
              </a:rPr>
              <a:t> </a:t>
            </a:r>
            <a:r>
              <a:rPr sz="2400" dirty="0">
                <a:solidFill>
                  <a:srgbClr val="000000"/>
                </a:solidFill>
                <a:latin typeface="Times New Roman"/>
                <a:cs typeface="Times New Roman"/>
              </a:rPr>
              <a:t>grado</a:t>
            </a:r>
            <a:r>
              <a:rPr sz="2400" spc="185" dirty="0">
                <a:solidFill>
                  <a:srgbClr val="000000"/>
                </a:solidFill>
                <a:latin typeface="Times New Roman"/>
                <a:cs typeface="Times New Roman"/>
              </a:rPr>
              <a:t> </a:t>
            </a:r>
            <a:r>
              <a:rPr sz="2400" spc="-25" dirty="0">
                <a:solidFill>
                  <a:srgbClr val="000000"/>
                </a:solidFill>
                <a:latin typeface="Times New Roman"/>
                <a:cs typeface="Times New Roman"/>
              </a:rPr>
              <a:t>di </a:t>
            </a:r>
            <a:r>
              <a:rPr sz="2400" dirty="0">
                <a:solidFill>
                  <a:srgbClr val="000000"/>
                </a:solidFill>
                <a:latin typeface="Times New Roman"/>
                <a:cs typeface="Times New Roman"/>
              </a:rPr>
              <a:t>propagare</a:t>
            </a:r>
            <a:r>
              <a:rPr sz="2400" spc="-15" dirty="0">
                <a:solidFill>
                  <a:srgbClr val="000000"/>
                </a:solidFill>
                <a:latin typeface="Times New Roman"/>
                <a:cs typeface="Times New Roman"/>
              </a:rPr>
              <a:t> </a:t>
            </a:r>
            <a:r>
              <a:rPr sz="2400" dirty="0">
                <a:solidFill>
                  <a:srgbClr val="000000"/>
                </a:solidFill>
                <a:latin typeface="Times New Roman"/>
                <a:cs typeface="Times New Roman"/>
              </a:rPr>
              <a:t>ma</a:t>
            </a:r>
            <a:r>
              <a:rPr sz="2400" spc="10" dirty="0">
                <a:solidFill>
                  <a:srgbClr val="000000"/>
                </a:solidFill>
                <a:latin typeface="Times New Roman"/>
                <a:cs typeface="Times New Roman"/>
              </a:rPr>
              <a:t> </a:t>
            </a:r>
            <a:r>
              <a:rPr sz="2400" dirty="0">
                <a:solidFill>
                  <a:srgbClr val="000000"/>
                </a:solidFill>
                <a:latin typeface="Times New Roman"/>
                <a:cs typeface="Times New Roman"/>
              </a:rPr>
              <a:t>neppure</a:t>
            </a:r>
            <a:r>
              <a:rPr sz="2400" spc="-5" dirty="0">
                <a:solidFill>
                  <a:srgbClr val="000000"/>
                </a:solidFill>
                <a:latin typeface="Times New Roman"/>
                <a:cs typeface="Times New Roman"/>
              </a:rPr>
              <a:t> </a:t>
            </a:r>
            <a:r>
              <a:rPr sz="2400" dirty="0">
                <a:solidFill>
                  <a:srgbClr val="000000"/>
                </a:solidFill>
                <a:latin typeface="Times New Roman"/>
                <a:cs typeface="Times New Roman"/>
              </a:rPr>
              <a:t>di</a:t>
            </a:r>
            <a:r>
              <a:rPr sz="2400" spc="-5" dirty="0">
                <a:solidFill>
                  <a:srgbClr val="000000"/>
                </a:solidFill>
                <a:latin typeface="Times New Roman"/>
                <a:cs typeface="Times New Roman"/>
              </a:rPr>
              <a:t> </a:t>
            </a:r>
            <a:r>
              <a:rPr sz="2400" spc="-10" dirty="0">
                <a:solidFill>
                  <a:srgbClr val="000000"/>
                </a:solidFill>
                <a:latin typeface="Times New Roman"/>
                <a:cs typeface="Times New Roman"/>
              </a:rPr>
              <a:t>terminare.</a:t>
            </a:r>
            <a:endParaRPr sz="2400" dirty="0">
              <a:latin typeface="Times New Roman"/>
              <a:cs typeface="Times New Roman"/>
            </a:endParaRPr>
          </a:p>
        </p:txBody>
      </p:sp>
      <p:sp>
        <p:nvSpPr>
          <p:cNvPr id="3" name="object 3"/>
          <p:cNvSpPr txBox="1"/>
          <p:nvPr/>
        </p:nvSpPr>
        <p:spPr>
          <a:xfrm>
            <a:off x="160578" y="2438400"/>
            <a:ext cx="8958021" cy="2598147"/>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In</a:t>
            </a:r>
            <a:r>
              <a:rPr sz="2400" spc="-25" dirty="0">
                <a:latin typeface="Times New Roman"/>
                <a:cs typeface="Times New Roman"/>
              </a:rPr>
              <a:t> </a:t>
            </a:r>
            <a:r>
              <a:rPr sz="2400" dirty="0">
                <a:latin typeface="Times New Roman"/>
                <a:cs typeface="Times New Roman"/>
              </a:rPr>
              <a:t>questo</a:t>
            </a:r>
            <a:r>
              <a:rPr sz="2400" spc="-5" dirty="0">
                <a:latin typeface="Times New Roman"/>
                <a:cs typeface="Times New Roman"/>
              </a:rPr>
              <a:t> </a:t>
            </a:r>
            <a:r>
              <a:rPr sz="2400" dirty="0">
                <a:latin typeface="Times New Roman"/>
                <a:cs typeface="Times New Roman"/>
              </a:rPr>
              <a:t>caso</a:t>
            </a:r>
            <a:r>
              <a:rPr sz="2400" spc="-20" dirty="0">
                <a:latin typeface="Times New Roman"/>
                <a:cs typeface="Times New Roman"/>
              </a:rPr>
              <a:t> </a:t>
            </a:r>
            <a:r>
              <a:rPr sz="2400" dirty="0">
                <a:latin typeface="Times New Roman"/>
                <a:cs typeface="Times New Roman"/>
              </a:rPr>
              <a:t>ciascuna</a:t>
            </a:r>
            <a:r>
              <a:rPr sz="2400" spc="-20" dirty="0">
                <a:latin typeface="Times New Roman"/>
                <a:cs typeface="Times New Roman"/>
              </a:rPr>
              <a:t> </a:t>
            </a:r>
            <a:r>
              <a:rPr sz="2400" dirty="0">
                <a:latin typeface="Times New Roman"/>
                <a:cs typeface="Times New Roman"/>
              </a:rPr>
              <a:t>catena</a:t>
            </a:r>
            <a:r>
              <a:rPr sz="2400" spc="-15" dirty="0">
                <a:latin typeface="Times New Roman"/>
                <a:cs typeface="Times New Roman"/>
              </a:rPr>
              <a:t> </a:t>
            </a:r>
            <a:r>
              <a:rPr sz="2400" dirty="0">
                <a:latin typeface="Times New Roman"/>
                <a:cs typeface="Times New Roman"/>
              </a:rPr>
              <a:t>radicalica</a:t>
            </a:r>
            <a:r>
              <a:rPr sz="2400" spc="-30" dirty="0">
                <a:latin typeface="Times New Roman"/>
                <a:cs typeface="Times New Roman"/>
              </a:rPr>
              <a:t> </a:t>
            </a:r>
            <a:r>
              <a:rPr sz="2400" dirty="0">
                <a:latin typeface="Times New Roman"/>
                <a:cs typeface="Times New Roman"/>
              </a:rPr>
              <a:t>R</a:t>
            </a:r>
            <a:r>
              <a:rPr sz="2400" spc="-20" dirty="0">
                <a:latin typeface="Times New Roman"/>
                <a:cs typeface="Times New Roman"/>
              </a:rPr>
              <a:t> </a:t>
            </a:r>
            <a:r>
              <a:rPr sz="2400" dirty="0">
                <a:latin typeface="Times New Roman"/>
                <a:cs typeface="Times New Roman"/>
              </a:rPr>
              <a:t>può</a:t>
            </a:r>
            <a:r>
              <a:rPr sz="2400" spc="-5" dirty="0">
                <a:latin typeface="Times New Roman"/>
                <a:cs typeface="Times New Roman"/>
              </a:rPr>
              <a:t> </a:t>
            </a:r>
            <a:r>
              <a:rPr sz="2400" dirty="0">
                <a:latin typeface="Times New Roman"/>
                <a:cs typeface="Times New Roman"/>
              </a:rPr>
              <a:t>seguire</a:t>
            </a:r>
            <a:r>
              <a:rPr sz="2400" spc="-5" dirty="0">
                <a:latin typeface="Times New Roman"/>
                <a:cs typeface="Times New Roman"/>
              </a:rPr>
              <a:t> </a:t>
            </a:r>
            <a:r>
              <a:rPr sz="2400" dirty="0">
                <a:solidFill>
                  <a:srgbClr val="FF0000"/>
                </a:solidFill>
                <a:latin typeface="Times New Roman"/>
                <a:cs typeface="Times New Roman"/>
              </a:rPr>
              <a:t>tre</a:t>
            </a:r>
            <a:r>
              <a:rPr sz="2400" spc="-20" dirty="0">
                <a:solidFill>
                  <a:srgbClr val="FF0000"/>
                </a:solidFill>
                <a:latin typeface="Times New Roman"/>
                <a:cs typeface="Times New Roman"/>
              </a:rPr>
              <a:t> </a:t>
            </a:r>
            <a:r>
              <a:rPr sz="2400" dirty="0">
                <a:solidFill>
                  <a:srgbClr val="FF0000"/>
                </a:solidFill>
                <a:latin typeface="Times New Roman"/>
                <a:cs typeface="Times New Roman"/>
              </a:rPr>
              <a:t>diverse</a:t>
            </a:r>
            <a:r>
              <a:rPr sz="2400" spc="-10" dirty="0">
                <a:solidFill>
                  <a:srgbClr val="FF0000"/>
                </a:solidFill>
                <a:latin typeface="Times New Roman"/>
                <a:cs typeface="Times New Roman"/>
              </a:rPr>
              <a:t> reazioni</a:t>
            </a:r>
            <a:r>
              <a:rPr sz="2400" spc="-10" dirty="0">
                <a:latin typeface="Times New Roman"/>
                <a:cs typeface="Times New Roman"/>
              </a:rPr>
              <a:t>:</a:t>
            </a:r>
            <a:endParaRPr sz="2400" dirty="0">
              <a:latin typeface="Times New Roman"/>
              <a:cs typeface="Times New Roman"/>
            </a:endParaRPr>
          </a:p>
          <a:p>
            <a:pPr>
              <a:lnSpc>
                <a:spcPct val="100000"/>
              </a:lnSpc>
            </a:pPr>
            <a:endParaRPr sz="2400" dirty="0">
              <a:latin typeface="Times New Roman"/>
              <a:cs typeface="Times New Roman"/>
            </a:endParaRPr>
          </a:p>
          <a:p>
            <a:pPr marL="354965" indent="-342900">
              <a:lnSpc>
                <a:spcPct val="100000"/>
              </a:lnSpc>
              <a:buAutoNum type="arabicPeriod"/>
              <a:tabLst>
                <a:tab pos="354965" algn="l"/>
                <a:tab pos="355600" algn="l"/>
              </a:tabLst>
            </a:pPr>
            <a:r>
              <a:rPr sz="2400" dirty="0" err="1">
                <a:latin typeface="Times New Roman"/>
                <a:cs typeface="Times New Roman"/>
              </a:rPr>
              <a:t>propagare</a:t>
            </a:r>
            <a:r>
              <a:rPr sz="2400" spc="-10" dirty="0">
                <a:latin typeface="Times New Roman"/>
                <a:cs typeface="Times New Roman"/>
              </a:rPr>
              <a:t> </a:t>
            </a:r>
            <a:r>
              <a:rPr sz="2400" dirty="0">
                <a:latin typeface="Times New Roman"/>
                <a:cs typeface="Times New Roman"/>
              </a:rPr>
              <a:t>con</a:t>
            </a:r>
            <a:r>
              <a:rPr sz="2400" spc="10" dirty="0">
                <a:latin typeface="Times New Roman"/>
                <a:cs typeface="Times New Roman"/>
              </a:rPr>
              <a:t> </a:t>
            </a:r>
            <a:r>
              <a:rPr sz="2400" dirty="0">
                <a:latin typeface="Times New Roman"/>
                <a:cs typeface="Times New Roman"/>
              </a:rPr>
              <a:t>una</a:t>
            </a:r>
            <a:r>
              <a:rPr sz="2400" spc="-5" dirty="0">
                <a:latin typeface="Times New Roman"/>
                <a:cs typeface="Times New Roman"/>
              </a:rPr>
              <a:t> </a:t>
            </a:r>
            <a:r>
              <a:rPr sz="2400" dirty="0">
                <a:latin typeface="Times New Roman"/>
                <a:cs typeface="Times New Roman"/>
              </a:rPr>
              <a:t>molecola</a:t>
            </a:r>
            <a:r>
              <a:rPr sz="2400" spc="-10" dirty="0">
                <a:latin typeface="Times New Roman"/>
                <a:cs typeface="Times New Roman"/>
              </a:rPr>
              <a:t> </a:t>
            </a:r>
            <a:r>
              <a:rPr sz="2400" dirty="0">
                <a:latin typeface="Times New Roman"/>
                <a:cs typeface="Times New Roman"/>
              </a:rPr>
              <a:t>di</a:t>
            </a:r>
            <a:r>
              <a:rPr sz="2400" spc="5" dirty="0">
                <a:latin typeface="Times New Roman"/>
                <a:cs typeface="Times New Roman"/>
              </a:rPr>
              <a:t> </a:t>
            </a:r>
            <a:r>
              <a:rPr sz="2400" spc="-10" dirty="0" err="1">
                <a:latin typeface="Times New Roman"/>
                <a:cs typeface="Times New Roman"/>
              </a:rPr>
              <a:t>monomero</a:t>
            </a:r>
            <a:endParaRPr lang="en-CA" sz="2400" dirty="0">
              <a:latin typeface="Times New Roman"/>
              <a:cs typeface="Times New Roman"/>
            </a:endParaRPr>
          </a:p>
          <a:p>
            <a:pPr marL="354965" indent="-342900">
              <a:lnSpc>
                <a:spcPct val="100000"/>
              </a:lnSpc>
              <a:buAutoNum type="arabicPeriod"/>
              <a:tabLst>
                <a:tab pos="354965" algn="l"/>
                <a:tab pos="355600" algn="l"/>
              </a:tabLst>
            </a:pPr>
            <a:r>
              <a:rPr sz="2400" dirty="0" err="1">
                <a:latin typeface="Times New Roman"/>
                <a:cs typeface="Times New Roman"/>
              </a:rPr>
              <a:t>terminare</a:t>
            </a:r>
            <a:r>
              <a:rPr sz="2400" spc="-10" dirty="0">
                <a:latin typeface="Times New Roman"/>
                <a:cs typeface="Times New Roman"/>
              </a:rPr>
              <a:t> </a:t>
            </a:r>
            <a:r>
              <a:rPr sz="2400" dirty="0">
                <a:latin typeface="Times New Roman"/>
                <a:cs typeface="Times New Roman"/>
              </a:rPr>
              <a:t>in</a:t>
            </a:r>
            <a:r>
              <a:rPr sz="2400" spc="5" dirty="0">
                <a:latin typeface="Times New Roman"/>
                <a:cs typeface="Times New Roman"/>
              </a:rPr>
              <a:t> </a:t>
            </a:r>
            <a:r>
              <a:rPr sz="2400" dirty="0">
                <a:latin typeface="Times New Roman"/>
                <a:cs typeface="Times New Roman"/>
              </a:rPr>
              <a:t>modo</a:t>
            </a:r>
            <a:r>
              <a:rPr sz="2400" spc="10" dirty="0">
                <a:latin typeface="Times New Roman"/>
                <a:cs typeface="Times New Roman"/>
              </a:rPr>
              <a:t> </a:t>
            </a:r>
            <a:r>
              <a:rPr sz="2400" dirty="0">
                <a:latin typeface="Times New Roman"/>
                <a:cs typeface="Times New Roman"/>
              </a:rPr>
              <a:t>irreversibile</a:t>
            </a:r>
            <a:r>
              <a:rPr sz="2400" spc="-20" dirty="0">
                <a:latin typeface="Times New Roman"/>
                <a:cs typeface="Times New Roman"/>
              </a:rPr>
              <a:t> </a:t>
            </a:r>
            <a:r>
              <a:rPr sz="2400" dirty="0">
                <a:latin typeface="Times New Roman"/>
                <a:cs typeface="Times New Roman"/>
              </a:rPr>
              <a:t>con</a:t>
            </a:r>
            <a:r>
              <a:rPr sz="2400" spc="10" dirty="0">
                <a:latin typeface="Times New Roman"/>
                <a:cs typeface="Times New Roman"/>
              </a:rPr>
              <a:t> </a:t>
            </a:r>
            <a:r>
              <a:rPr sz="2400" dirty="0">
                <a:latin typeface="Times New Roman"/>
                <a:cs typeface="Times New Roman"/>
              </a:rPr>
              <a:t>un</a:t>
            </a:r>
            <a:r>
              <a:rPr sz="2400" spc="-5" dirty="0">
                <a:latin typeface="Times New Roman"/>
                <a:cs typeface="Times New Roman"/>
              </a:rPr>
              <a:t> </a:t>
            </a:r>
            <a:r>
              <a:rPr sz="2400" dirty="0">
                <a:latin typeface="Times New Roman"/>
                <a:cs typeface="Times New Roman"/>
              </a:rPr>
              <a:t>altro </a:t>
            </a:r>
            <a:r>
              <a:rPr sz="2400" dirty="0" err="1">
                <a:latin typeface="Times New Roman"/>
                <a:cs typeface="Times New Roman"/>
              </a:rPr>
              <a:t>radicale</a:t>
            </a:r>
            <a:r>
              <a:rPr sz="2400" spc="-15" dirty="0">
                <a:latin typeface="Times New Roman"/>
                <a:cs typeface="Times New Roman"/>
              </a:rPr>
              <a:t> </a:t>
            </a:r>
            <a:r>
              <a:rPr sz="2400" spc="-50" dirty="0">
                <a:latin typeface="Times New Roman"/>
                <a:cs typeface="Times New Roman"/>
              </a:rPr>
              <a:t>R</a:t>
            </a:r>
            <a:endParaRPr lang="en-CA" sz="2400" dirty="0">
              <a:latin typeface="Times New Roman"/>
              <a:cs typeface="Times New Roman"/>
            </a:endParaRPr>
          </a:p>
          <a:p>
            <a:pPr marL="354965" indent="-342900">
              <a:lnSpc>
                <a:spcPct val="100000"/>
              </a:lnSpc>
              <a:buAutoNum type="arabicPeriod"/>
              <a:tabLst>
                <a:tab pos="354965" algn="l"/>
                <a:tab pos="355600" algn="l"/>
              </a:tabLst>
            </a:pPr>
            <a:r>
              <a:rPr sz="2400" dirty="0" err="1">
                <a:latin typeface="Times New Roman"/>
                <a:cs typeface="Times New Roman"/>
              </a:rPr>
              <a:t>reagire</a:t>
            </a:r>
            <a:r>
              <a:rPr sz="2400" spc="30" dirty="0">
                <a:latin typeface="Times New Roman"/>
                <a:cs typeface="Times New Roman"/>
              </a:rPr>
              <a:t> </a:t>
            </a:r>
            <a:r>
              <a:rPr sz="2400" dirty="0">
                <a:latin typeface="Times New Roman"/>
                <a:cs typeface="Times New Roman"/>
              </a:rPr>
              <a:t>in</a:t>
            </a:r>
            <a:r>
              <a:rPr sz="2400" spc="30" dirty="0">
                <a:latin typeface="Times New Roman"/>
                <a:cs typeface="Times New Roman"/>
              </a:rPr>
              <a:t> </a:t>
            </a:r>
            <a:r>
              <a:rPr sz="2400" dirty="0">
                <a:latin typeface="Times New Roman"/>
                <a:cs typeface="Times New Roman"/>
              </a:rPr>
              <a:t>modo</a:t>
            </a:r>
            <a:r>
              <a:rPr sz="2400" spc="35" dirty="0">
                <a:latin typeface="Times New Roman"/>
                <a:cs typeface="Times New Roman"/>
              </a:rPr>
              <a:t> </a:t>
            </a:r>
            <a:r>
              <a:rPr sz="2400" dirty="0" err="1">
                <a:latin typeface="Times New Roman"/>
                <a:cs typeface="Times New Roman"/>
              </a:rPr>
              <a:t>reversibile</a:t>
            </a:r>
            <a:r>
              <a:rPr sz="2400" spc="35" dirty="0">
                <a:latin typeface="Times New Roman"/>
                <a:cs typeface="Times New Roman"/>
              </a:rPr>
              <a:t> </a:t>
            </a:r>
            <a:r>
              <a:rPr sz="2400" dirty="0">
                <a:latin typeface="Times New Roman"/>
                <a:cs typeface="Times New Roman"/>
              </a:rPr>
              <a:t>con</a:t>
            </a:r>
            <a:r>
              <a:rPr sz="2400" spc="35" dirty="0">
                <a:latin typeface="Times New Roman"/>
                <a:cs typeface="Times New Roman"/>
              </a:rPr>
              <a:t> </a:t>
            </a:r>
            <a:r>
              <a:rPr sz="2400" dirty="0">
                <a:latin typeface="Times New Roman"/>
                <a:cs typeface="Times New Roman"/>
              </a:rPr>
              <a:t>la</a:t>
            </a:r>
            <a:r>
              <a:rPr sz="2400" spc="35" dirty="0">
                <a:latin typeface="Times New Roman"/>
                <a:cs typeface="Times New Roman"/>
              </a:rPr>
              <a:t> </a:t>
            </a:r>
            <a:r>
              <a:rPr sz="2400" dirty="0">
                <a:latin typeface="Times New Roman"/>
                <a:cs typeface="Times New Roman"/>
              </a:rPr>
              <a:t>specie</a:t>
            </a:r>
            <a:r>
              <a:rPr sz="2400" spc="35" dirty="0">
                <a:latin typeface="Times New Roman"/>
                <a:cs typeface="Times New Roman"/>
              </a:rPr>
              <a:t> </a:t>
            </a:r>
            <a:r>
              <a:rPr sz="2400" dirty="0">
                <a:latin typeface="Times New Roman"/>
                <a:cs typeface="Times New Roman"/>
              </a:rPr>
              <a:t>X</a:t>
            </a:r>
            <a:r>
              <a:rPr sz="2400" spc="30" dirty="0">
                <a:latin typeface="Times New Roman"/>
                <a:cs typeface="Times New Roman"/>
              </a:rPr>
              <a:t> </a:t>
            </a:r>
            <a:r>
              <a:rPr sz="2400" dirty="0">
                <a:latin typeface="Times New Roman"/>
                <a:cs typeface="Times New Roman"/>
              </a:rPr>
              <a:t>per</a:t>
            </a:r>
            <a:r>
              <a:rPr sz="2400" spc="35" dirty="0">
                <a:latin typeface="Times New Roman"/>
                <a:cs typeface="Times New Roman"/>
              </a:rPr>
              <a:t> </a:t>
            </a:r>
            <a:r>
              <a:rPr sz="2400" dirty="0" err="1">
                <a:latin typeface="Times New Roman"/>
                <a:cs typeface="Times New Roman"/>
              </a:rPr>
              <a:t>formare</a:t>
            </a:r>
            <a:r>
              <a:rPr sz="2400" spc="40" dirty="0">
                <a:latin typeface="Times New Roman"/>
                <a:cs typeface="Times New Roman"/>
              </a:rPr>
              <a:t> </a:t>
            </a:r>
            <a:r>
              <a:rPr sz="2400" dirty="0" err="1">
                <a:latin typeface="Times New Roman"/>
                <a:cs typeface="Times New Roman"/>
              </a:rPr>
              <a:t>una</a:t>
            </a:r>
            <a:r>
              <a:rPr sz="2400" spc="35" dirty="0">
                <a:latin typeface="Times New Roman"/>
                <a:cs typeface="Times New Roman"/>
              </a:rPr>
              <a:t> </a:t>
            </a:r>
            <a:r>
              <a:rPr sz="2400" spc="-10" dirty="0">
                <a:latin typeface="Times New Roman"/>
                <a:cs typeface="Times New Roman"/>
              </a:rPr>
              <a:t>catena dormiente.</a:t>
            </a:r>
            <a:endParaRPr sz="2400" dirty="0">
              <a:latin typeface="Times New Roman"/>
              <a:cs typeface="Times New Roman"/>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7090" y="141878"/>
            <a:ext cx="8996909" cy="2474395"/>
          </a:xfrm>
          <a:prstGeom prst="rect">
            <a:avLst/>
          </a:prstGeom>
        </p:spPr>
        <p:txBody>
          <a:bodyPr vert="horz" wrap="square" lIns="0" tIns="12065" rIns="0" bIns="0" rtlCol="0">
            <a:spAutoFit/>
          </a:bodyPr>
          <a:lstStyle/>
          <a:p>
            <a:pPr marL="63500" marR="53340" algn="just">
              <a:lnSpc>
                <a:spcPct val="100000"/>
              </a:lnSpc>
              <a:spcBef>
                <a:spcPts val="95"/>
              </a:spcBef>
            </a:pPr>
            <a:r>
              <a:rPr sz="2000" dirty="0">
                <a:latin typeface="Times New Roman"/>
                <a:cs typeface="Times New Roman"/>
              </a:rPr>
              <a:t>Tali</a:t>
            </a:r>
            <a:r>
              <a:rPr sz="2000" spc="204" dirty="0">
                <a:latin typeface="Times New Roman"/>
                <a:cs typeface="Times New Roman"/>
              </a:rPr>
              <a:t> </a:t>
            </a:r>
            <a:r>
              <a:rPr sz="2000" dirty="0">
                <a:latin typeface="Times New Roman"/>
                <a:cs typeface="Times New Roman"/>
              </a:rPr>
              <a:t>condizioni</a:t>
            </a:r>
            <a:r>
              <a:rPr sz="2000" spc="210" dirty="0">
                <a:latin typeface="Times New Roman"/>
                <a:cs typeface="Times New Roman"/>
              </a:rPr>
              <a:t> </a:t>
            </a:r>
            <a:r>
              <a:rPr sz="2000" dirty="0">
                <a:latin typeface="Times New Roman"/>
                <a:cs typeface="Times New Roman"/>
              </a:rPr>
              <a:t>vengono</a:t>
            </a:r>
            <a:r>
              <a:rPr sz="2000" spc="210" dirty="0">
                <a:latin typeface="Times New Roman"/>
                <a:cs typeface="Times New Roman"/>
              </a:rPr>
              <a:t> </a:t>
            </a:r>
            <a:r>
              <a:rPr sz="2000" dirty="0">
                <a:latin typeface="Times New Roman"/>
                <a:cs typeface="Times New Roman"/>
              </a:rPr>
              <a:t>raggiunte</a:t>
            </a:r>
            <a:r>
              <a:rPr sz="2000" spc="215" dirty="0">
                <a:latin typeface="Times New Roman"/>
                <a:cs typeface="Times New Roman"/>
              </a:rPr>
              <a:t> </a:t>
            </a:r>
            <a:r>
              <a:rPr sz="2000" dirty="0">
                <a:latin typeface="Times New Roman"/>
                <a:cs typeface="Times New Roman"/>
              </a:rPr>
              <a:t>scegliendo</a:t>
            </a:r>
            <a:r>
              <a:rPr sz="2000" spc="204" dirty="0">
                <a:latin typeface="Times New Roman"/>
                <a:cs typeface="Times New Roman"/>
              </a:rPr>
              <a:t> </a:t>
            </a:r>
            <a:r>
              <a:rPr sz="2000" dirty="0">
                <a:latin typeface="Times New Roman"/>
                <a:cs typeface="Times New Roman"/>
              </a:rPr>
              <a:t>la</a:t>
            </a:r>
            <a:r>
              <a:rPr sz="2000" spc="204" dirty="0">
                <a:latin typeface="Times New Roman"/>
                <a:cs typeface="Times New Roman"/>
              </a:rPr>
              <a:t> </a:t>
            </a:r>
            <a:r>
              <a:rPr sz="2000" dirty="0">
                <a:latin typeface="Times New Roman"/>
                <a:cs typeface="Times New Roman"/>
              </a:rPr>
              <a:t>concentrazione</a:t>
            </a:r>
            <a:r>
              <a:rPr sz="2000" spc="210" dirty="0">
                <a:latin typeface="Times New Roman"/>
                <a:cs typeface="Times New Roman"/>
              </a:rPr>
              <a:t> </a:t>
            </a:r>
            <a:r>
              <a:rPr sz="2000" dirty="0">
                <a:latin typeface="Times New Roman"/>
                <a:cs typeface="Times New Roman"/>
              </a:rPr>
              <a:t>e</a:t>
            </a:r>
            <a:r>
              <a:rPr sz="2000" spc="204" dirty="0">
                <a:latin typeface="Times New Roman"/>
                <a:cs typeface="Times New Roman"/>
              </a:rPr>
              <a:t> </a:t>
            </a:r>
            <a:r>
              <a:rPr sz="2000" dirty="0">
                <a:latin typeface="Times New Roman"/>
                <a:cs typeface="Times New Roman"/>
              </a:rPr>
              <a:t>la</a:t>
            </a:r>
            <a:r>
              <a:rPr sz="2000" spc="215" dirty="0">
                <a:latin typeface="Times New Roman"/>
                <a:cs typeface="Times New Roman"/>
              </a:rPr>
              <a:t> </a:t>
            </a:r>
            <a:r>
              <a:rPr sz="2000" dirty="0">
                <a:latin typeface="Times New Roman"/>
                <a:cs typeface="Times New Roman"/>
              </a:rPr>
              <a:t>reattività</a:t>
            </a:r>
            <a:r>
              <a:rPr sz="2000" spc="204" dirty="0">
                <a:latin typeface="Times New Roman"/>
                <a:cs typeface="Times New Roman"/>
              </a:rPr>
              <a:t> </a:t>
            </a:r>
            <a:r>
              <a:rPr sz="2000" spc="-10" dirty="0">
                <a:latin typeface="Times New Roman"/>
                <a:cs typeface="Times New Roman"/>
              </a:rPr>
              <a:t>della </a:t>
            </a:r>
            <a:r>
              <a:rPr sz="2000" dirty="0">
                <a:latin typeface="Times New Roman"/>
                <a:cs typeface="Times New Roman"/>
              </a:rPr>
              <a:t>specie</a:t>
            </a:r>
            <a:r>
              <a:rPr sz="2000" spc="120" dirty="0">
                <a:latin typeface="Times New Roman"/>
                <a:cs typeface="Times New Roman"/>
              </a:rPr>
              <a:t> </a:t>
            </a:r>
            <a:r>
              <a:rPr sz="2000" dirty="0">
                <a:latin typeface="Times New Roman"/>
                <a:cs typeface="Times New Roman"/>
              </a:rPr>
              <a:t>X</a:t>
            </a:r>
            <a:r>
              <a:rPr sz="2000" spc="125" dirty="0">
                <a:latin typeface="Times New Roman"/>
                <a:cs typeface="Times New Roman"/>
              </a:rPr>
              <a:t> </a:t>
            </a:r>
            <a:r>
              <a:rPr sz="2000" dirty="0">
                <a:latin typeface="Times New Roman"/>
                <a:cs typeface="Times New Roman"/>
              </a:rPr>
              <a:t>in</a:t>
            </a:r>
            <a:r>
              <a:rPr sz="2000" spc="145" dirty="0">
                <a:latin typeface="Times New Roman"/>
                <a:cs typeface="Times New Roman"/>
              </a:rPr>
              <a:t> </a:t>
            </a:r>
            <a:r>
              <a:rPr sz="2000" dirty="0">
                <a:latin typeface="Times New Roman"/>
                <a:cs typeface="Times New Roman"/>
              </a:rPr>
              <a:t>modo</a:t>
            </a:r>
            <a:r>
              <a:rPr sz="2000" spc="120" dirty="0">
                <a:latin typeface="Times New Roman"/>
                <a:cs typeface="Times New Roman"/>
              </a:rPr>
              <a:t> </a:t>
            </a:r>
            <a:r>
              <a:rPr sz="2000" dirty="0">
                <a:latin typeface="Times New Roman"/>
                <a:cs typeface="Times New Roman"/>
              </a:rPr>
              <a:t>da</a:t>
            </a:r>
            <a:r>
              <a:rPr sz="2000" spc="110" dirty="0">
                <a:latin typeface="Times New Roman"/>
                <a:cs typeface="Times New Roman"/>
              </a:rPr>
              <a:t> </a:t>
            </a:r>
            <a:r>
              <a:rPr sz="2000" dirty="0">
                <a:latin typeface="Times New Roman"/>
                <a:cs typeface="Times New Roman"/>
              </a:rPr>
              <a:t>portare</a:t>
            </a:r>
            <a:r>
              <a:rPr sz="2000" spc="130" dirty="0">
                <a:latin typeface="Times New Roman"/>
                <a:cs typeface="Times New Roman"/>
              </a:rPr>
              <a:t> </a:t>
            </a:r>
            <a:r>
              <a:rPr sz="2000" dirty="0">
                <a:latin typeface="Times New Roman"/>
                <a:cs typeface="Times New Roman"/>
              </a:rPr>
              <a:t>la</a:t>
            </a:r>
            <a:r>
              <a:rPr sz="2000" spc="150" dirty="0">
                <a:latin typeface="Times New Roman"/>
                <a:cs typeface="Times New Roman"/>
              </a:rPr>
              <a:t> </a:t>
            </a:r>
            <a:r>
              <a:rPr sz="2000" dirty="0">
                <a:latin typeface="Times New Roman"/>
                <a:cs typeface="Times New Roman"/>
              </a:rPr>
              <a:t>maggior</a:t>
            </a:r>
            <a:r>
              <a:rPr sz="2000" spc="114" dirty="0">
                <a:latin typeface="Times New Roman"/>
                <a:cs typeface="Times New Roman"/>
              </a:rPr>
              <a:t> </a:t>
            </a:r>
            <a:r>
              <a:rPr sz="2000" dirty="0">
                <a:latin typeface="Times New Roman"/>
                <a:cs typeface="Times New Roman"/>
              </a:rPr>
              <a:t>parte</a:t>
            </a:r>
            <a:r>
              <a:rPr sz="2000" spc="110" dirty="0">
                <a:latin typeface="Times New Roman"/>
                <a:cs typeface="Times New Roman"/>
              </a:rPr>
              <a:t> </a:t>
            </a:r>
            <a:r>
              <a:rPr sz="2000" dirty="0">
                <a:latin typeface="Times New Roman"/>
                <a:cs typeface="Times New Roman"/>
              </a:rPr>
              <a:t>dei</a:t>
            </a:r>
            <a:r>
              <a:rPr sz="2000" spc="130" dirty="0">
                <a:latin typeface="Times New Roman"/>
                <a:cs typeface="Times New Roman"/>
              </a:rPr>
              <a:t> </a:t>
            </a:r>
            <a:r>
              <a:rPr sz="2000" dirty="0">
                <a:latin typeface="Times New Roman"/>
                <a:cs typeface="Times New Roman"/>
              </a:rPr>
              <a:t>radicali</a:t>
            </a:r>
            <a:r>
              <a:rPr sz="2000" spc="125" dirty="0">
                <a:latin typeface="Times New Roman"/>
                <a:cs typeface="Times New Roman"/>
              </a:rPr>
              <a:t> </a:t>
            </a:r>
            <a:r>
              <a:rPr sz="2000" dirty="0">
                <a:latin typeface="Times New Roman"/>
                <a:cs typeface="Times New Roman"/>
              </a:rPr>
              <a:t>nel</a:t>
            </a:r>
            <a:r>
              <a:rPr sz="2000" spc="114" dirty="0">
                <a:latin typeface="Times New Roman"/>
                <a:cs typeface="Times New Roman"/>
              </a:rPr>
              <a:t> </a:t>
            </a:r>
            <a:r>
              <a:rPr sz="2000" dirty="0">
                <a:latin typeface="Times New Roman"/>
                <a:cs typeface="Times New Roman"/>
              </a:rPr>
              <a:t>sistema</a:t>
            </a:r>
            <a:r>
              <a:rPr sz="2000" spc="130" dirty="0">
                <a:latin typeface="Times New Roman"/>
                <a:cs typeface="Times New Roman"/>
              </a:rPr>
              <a:t> </a:t>
            </a:r>
            <a:r>
              <a:rPr sz="2000" dirty="0">
                <a:latin typeface="Times New Roman"/>
                <a:cs typeface="Times New Roman"/>
              </a:rPr>
              <a:t>sotto</a:t>
            </a:r>
            <a:r>
              <a:rPr sz="2000" spc="114" dirty="0">
                <a:latin typeface="Times New Roman"/>
                <a:cs typeface="Times New Roman"/>
              </a:rPr>
              <a:t> </a:t>
            </a:r>
            <a:r>
              <a:rPr sz="2000" dirty="0">
                <a:latin typeface="Times New Roman"/>
                <a:cs typeface="Times New Roman"/>
              </a:rPr>
              <a:t>forma</a:t>
            </a:r>
            <a:r>
              <a:rPr sz="2000" spc="130" dirty="0">
                <a:latin typeface="Times New Roman"/>
                <a:cs typeface="Times New Roman"/>
              </a:rPr>
              <a:t> </a:t>
            </a:r>
            <a:r>
              <a:rPr sz="2000" spc="-25" dirty="0">
                <a:latin typeface="Times New Roman"/>
                <a:cs typeface="Times New Roman"/>
              </a:rPr>
              <a:t>di </a:t>
            </a:r>
            <a:r>
              <a:rPr sz="2000" dirty="0">
                <a:latin typeface="Times New Roman"/>
                <a:cs typeface="Times New Roman"/>
              </a:rPr>
              <a:t>specie</a:t>
            </a:r>
            <a:r>
              <a:rPr sz="2000" spc="-25" dirty="0">
                <a:latin typeface="Times New Roman"/>
                <a:cs typeface="Times New Roman"/>
              </a:rPr>
              <a:t> </a:t>
            </a:r>
            <a:r>
              <a:rPr sz="2000" spc="-10" dirty="0">
                <a:solidFill>
                  <a:srgbClr val="FF0000"/>
                </a:solidFill>
                <a:latin typeface="Times New Roman"/>
                <a:cs typeface="Times New Roman"/>
              </a:rPr>
              <a:t>dormienti</a:t>
            </a:r>
            <a:r>
              <a:rPr sz="2000" spc="-10" dirty="0">
                <a:latin typeface="Times New Roman"/>
                <a:cs typeface="Times New Roman"/>
              </a:rPr>
              <a:t>.</a:t>
            </a:r>
            <a:endParaRPr sz="2000" dirty="0">
              <a:latin typeface="Times New Roman"/>
              <a:cs typeface="Times New Roman"/>
            </a:endParaRPr>
          </a:p>
          <a:p>
            <a:pPr marL="63500" marR="55880" algn="just">
              <a:lnSpc>
                <a:spcPct val="100000"/>
              </a:lnSpc>
            </a:pPr>
            <a:r>
              <a:rPr sz="2000" dirty="0">
                <a:latin typeface="Times New Roman"/>
                <a:cs typeface="Times New Roman"/>
              </a:rPr>
              <a:t>La</a:t>
            </a:r>
            <a:r>
              <a:rPr sz="2000" spc="80" dirty="0">
                <a:latin typeface="Times New Roman"/>
                <a:cs typeface="Times New Roman"/>
              </a:rPr>
              <a:t> </a:t>
            </a:r>
            <a:r>
              <a:rPr sz="2000" dirty="0">
                <a:latin typeface="Times New Roman"/>
                <a:cs typeface="Times New Roman"/>
              </a:rPr>
              <a:t>polimerizzazione</a:t>
            </a:r>
            <a:r>
              <a:rPr sz="2000" spc="105" dirty="0">
                <a:latin typeface="Times New Roman"/>
                <a:cs typeface="Times New Roman"/>
              </a:rPr>
              <a:t> </a:t>
            </a:r>
            <a:r>
              <a:rPr sz="2000" dirty="0">
                <a:latin typeface="Times New Roman"/>
                <a:cs typeface="Times New Roman"/>
              </a:rPr>
              <a:t>vivente</a:t>
            </a:r>
            <a:r>
              <a:rPr sz="2000" spc="105" dirty="0">
                <a:latin typeface="Times New Roman"/>
                <a:cs typeface="Times New Roman"/>
              </a:rPr>
              <a:t> </a:t>
            </a:r>
            <a:r>
              <a:rPr sz="2000" dirty="0">
                <a:latin typeface="Times New Roman"/>
                <a:cs typeface="Times New Roman"/>
              </a:rPr>
              <a:t>viene</a:t>
            </a:r>
            <a:r>
              <a:rPr sz="2000" spc="95" dirty="0">
                <a:latin typeface="Times New Roman"/>
                <a:cs typeface="Times New Roman"/>
              </a:rPr>
              <a:t> </a:t>
            </a:r>
            <a:r>
              <a:rPr sz="2000" dirty="0">
                <a:latin typeface="Times New Roman"/>
                <a:cs typeface="Times New Roman"/>
              </a:rPr>
              <a:t>normalmente</a:t>
            </a:r>
            <a:r>
              <a:rPr sz="2000" spc="110" dirty="0">
                <a:latin typeface="Times New Roman"/>
                <a:cs typeface="Times New Roman"/>
              </a:rPr>
              <a:t> </a:t>
            </a:r>
            <a:r>
              <a:rPr sz="2000" dirty="0">
                <a:latin typeface="Times New Roman"/>
                <a:cs typeface="Times New Roman"/>
              </a:rPr>
              <a:t>iniziata</a:t>
            </a:r>
            <a:r>
              <a:rPr sz="2000" spc="95" dirty="0">
                <a:latin typeface="Times New Roman"/>
                <a:cs typeface="Times New Roman"/>
              </a:rPr>
              <a:t> </a:t>
            </a:r>
            <a:r>
              <a:rPr sz="2000" dirty="0">
                <a:latin typeface="Times New Roman"/>
                <a:cs typeface="Times New Roman"/>
              </a:rPr>
              <a:t>introducendo</a:t>
            </a:r>
            <a:r>
              <a:rPr sz="2000" spc="100" dirty="0">
                <a:latin typeface="Times New Roman"/>
                <a:cs typeface="Times New Roman"/>
              </a:rPr>
              <a:t> </a:t>
            </a:r>
            <a:r>
              <a:rPr sz="2000" dirty="0">
                <a:latin typeface="Times New Roman"/>
                <a:cs typeface="Times New Roman"/>
              </a:rPr>
              <a:t>nel</a:t>
            </a:r>
            <a:r>
              <a:rPr sz="2000" spc="95" dirty="0">
                <a:latin typeface="Times New Roman"/>
                <a:cs typeface="Times New Roman"/>
              </a:rPr>
              <a:t> </a:t>
            </a:r>
            <a:r>
              <a:rPr sz="2000" dirty="0">
                <a:latin typeface="Times New Roman"/>
                <a:cs typeface="Times New Roman"/>
              </a:rPr>
              <a:t>sistema</a:t>
            </a:r>
            <a:r>
              <a:rPr sz="2000" spc="100" dirty="0">
                <a:latin typeface="Times New Roman"/>
                <a:cs typeface="Times New Roman"/>
              </a:rPr>
              <a:t> </a:t>
            </a:r>
            <a:r>
              <a:rPr sz="2000" spc="-25" dirty="0">
                <a:latin typeface="Times New Roman"/>
                <a:cs typeface="Times New Roman"/>
              </a:rPr>
              <a:t>un </a:t>
            </a:r>
            <a:r>
              <a:rPr sz="2000" dirty="0">
                <a:latin typeface="Times New Roman"/>
                <a:cs typeface="Times New Roman"/>
              </a:rPr>
              <a:t>iniziatore</a:t>
            </a:r>
            <a:r>
              <a:rPr sz="2000" spc="409" dirty="0">
                <a:latin typeface="Times New Roman"/>
                <a:cs typeface="Times New Roman"/>
              </a:rPr>
              <a:t> </a:t>
            </a:r>
            <a:r>
              <a:rPr sz="2000" dirty="0">
                <a:latin typeface="Times New Roman"/>
                <a:cs typeface="Times New Roman"/>
              </a:rPr>
              <a:t>che</a:t>
            </a:r>
            <a:r>
              <a:rPr sz="2000" spc="405" dirty="0">
                <a:latin typeface="Times New Roman"/>
                <a:cs typeface="Times New Roman"/>
              </a:rPr>
              <a:t> </a:t>
            </a:r>
            <a:r>
              <a:rPr sz="2000" dirty="0">
                <a:latin typeface="Times New Roman"/>
                <a:cs typeface="Times New Roman"/>
              </a:rPr>
              <a:t>contiene</a:t>
            </a:r>
            <a:r>
              <a:rPr sz="2000" spc="409" dirty="0">
                <a:latin typeface="Times New Roman"/>
                <a:cs typeface="Times New Roman"/>
              </a:rPr>
              <a:t> </a:t>
            </a:r>
            <a:r>
              <a:rPr sz="2000" dirty="0">
                <a:latin typeface="Times New Roman"/>
                <a:cs typeface="Times New Roman"/>
              </a:rPr>
              <a:t>anche</a:t>
            </a:r>
            <a:r>
              <a:rPr sz="2000" spc="405" dirty="0">
                <a:latin typeface="Times New Roman"/>
                <a:cs typeface="Times New Roman"/>
              </a:rPr>
              <a:t> </a:t>
            </a:r>
            <a:r>
              <a:rPr sz="2000" dirty="0">
                <a:latin typeface="Times New Roman"/>
                <a:cs typeface="Times New Roman"/>
              </a:rPr>
              <a:t>la</a:t>
            </a:r>
            <a:r>
              <a:rPr sz="2000" spc="395" dirty="0">
                <a:latin typeface="Times New Roman"/>
                <a:cs typeface="Times New Roman"/>
              </a:rPr>
              <a:t> </a:t>
            </a:r>
            <a:r>
              <a:rPr sz="2000" dirty="0">
                <a:latin typeface="Times New Roman"/>
                <a:cs typeface="Times New Roman"/>
              </a:rPr>
              <a:t>specie</a:t>
            </a:r>
            <a:r>
              <a:rPr sz="2000" spc="405" dirty="0">
                <a:latin typeface="Times New Roman"/>
                <a:cs typeface="Times New Roman"/>
              </a:rPr>
              <a:t> </a:t>
            </a:r>
            <a:r>
              <a:rPr sz="2000" dirty="0">
                <a:latin typeface="Times New Roman"/>
                <a:cs typeface="Times New Roman"/>
              </a:rPr>
              <a:t>X</a:t>
            </a:r>
            <a:r>
              <a:rPr sz="2000" spc="400" dirty="0">
                <a:latin typeface="Times New Roman"/>
                <a:cs typeface="Times New Roman"/>
              </a:rPr>
              <a:t> </a:t>
            </a:r>
            <a:r>
              <a:rPr sz="2000" dirty="0">
                <a:latin typeface="Times New Roman"/>
                <a:cs typeface="Times New Roman"/>
              </a:rPr>
              <a:t>(per</a:t>
            </a:r>
            <a:r>
              <a:rPr sz="2000" spc="395" dirty="0">
                <a:latin typeface="Times New Roman"/>
                <a:cs typeface="Times New Roman"/>
              </a:rPr>
              <a:t> </a:t>
            </a:r>
            <a:r>
              <a:rPr sz="2000" dirty="0">
                <a:latin typeface="Times New Roman"/>
                <a:cs typeface="Times New Roman"/>
              </a:rPr>
              <a:t>es.</a:t>
            </a:r>
            <a:r>
              <a:rPr sz="2000" spc="400" dirty="0">
                <a:latin typeface="Times New Roman"/>
                <a:cs typeface="Times New Roman"/>
              </a:rPr>
              <a:t> </a:t>
            </a:r>
            <a:r>
              <a:rPr sz="2000" dirty="0">
                <a:latin typeface="Times New Roman"/>
                <a:cs typeface="Times New Roman"/>
              </a:rPr>
              <a:t>il</a:t>
            </a:r>
            <a:r>
              <a:rPr sz="2000" spc="415" dirty="0">
                <a:latin typeface="Times New Roman"/>
                <a:cs typeface="Times New Roman"/>
              </a:rPr>
              <a:t> </a:t>
            </a:r>
            <a:r>
              <a:rPr sz="2000" dirty="0">
                <a:latin typeface="Times New Roman"/>
                <a:cs typeface="Times New Roman"/>
              </a:rPr>
              <a:t>TEMPO),</a:t>
            </a:r>
            <a:r>
              <a:rPr sz="2000" spc="395" dirty="0">
                <a:latin typeface="Times New Roman"/>
                <a:cs typeface="Times New Roman"/>
              </a:rPr>
              <a:t> </a:t>
            </a:r>
            <a:r>
              <a:rPr sz="2000" dirty="0">
                <a:latin typeface="Times New Roman"/>
                <a:cs typeface="Times New Roman"/>
              </a:rPr>
              <a:t>formula</a:t>
            </a:r>
            <a:r>
              <a:rPr sz="2000" spc="405" dirty="0">
                <a:latin typeface="Times New Roman"/>
                <a:cs typeface="Times New Roman"/>
              </a:rPr>
              <a:t> </a:t>
            </a:r>
            <a:r>
              <a:rPr sz="2000" spc="-10" dirty="0">
                <a:latin typeface="Times New Roman"/>
                <a:cs typeface="Times New Roman"/>
              </a:rPr>
              <a:t>generale </a:t>
            </a:r>
            <a:r>
              <a:rPr sz="2000" b="1" spc="-10" dirty="0">
                <a:latin typeface="Times New Roman"/>
                <a:cs typeface="Times New Roman"/>
              </a:rPr>
              <a:t>R</a:t>
            </a:r>
            <a:r>
              <a:rPr b="1" spc="-15" baseline="-21164" dirty="0">
                <a:latin typeface="Times New Roman"/>
                <a:cs typeface="Times New Roman"/>
              </a:rPr>
              <a:t>2</a:t>
            </a:r>
            <a:r>
              <a:rPr sz="2000" b="1" spc="-10" dirty="0">
                <a:latin typeface="Times New Roman"/>
                <a:cs typeface="Times New Roman"/>
              </a:rPr>
              <a:t>NO•</a:t>
            </a:r>
            <a:r>
              <a:rPr sz="2000" spc="-10" dirty="0">
                <a:latin typeface="Times New Roman"/>
                <a:cs typeface="Times New Roman"/>
              </a:rPr>
              <a:t>).</a:t>
            </a:r>
            <a:endParaRPr sz="2000" dirty="0">
              <a:latin typeface="Times New Roman"/>
              <a:cs typeface="Times New Roman"/>
            </a:endParaRPr>
          </a:p>
          <a:p>
            <a:pPr marL="63500" marR="55880" algn="just">
              <a:lnSpc>
                <a:spcPct val="100000"/>
              </a:lnSpc>
            </a:pPr>
            <a:r>
              <a:rPr sz="2000" dirty="0" err="1">
                <a:latin typeface="Times New Roman"/>
                <a:cs typeface="Times New Roman"/>
              </a:rPr>
              <a:t>Attraverso</a:t>
            </a:r>
            <a:r>
              <a:rPr sz="2000" spc="185" dirty="0">
                <a:latin typeface="Times New Roman"/>
                <a:cs typeface="Times New Roman"/>
              </a:rPr>
              <a:t> </a:t>
            </a:r>
            <a:r>
              <a:rPr sz="2000" dirty="0">
                <a:latin typeface="Times New Roman"/>
                <a:cs typeface="Times New Roman"/>
              </a:rPr>
              <a:t>varie</a:t>
            </a:r>
            <a:r>
              <a:rPr sz="2000" spc="190" dirty="0">
                <a:latin typeface="Times New Roman"/>
                <a:cs typeface="Times New Roman"/>
              </a:rPr>
              <a:t> </a:t>
            </a:r>
            <a:r>
              <a:rPr sz="2000" dirty="0" err="1">
                <a:latin typeface="Times New Roman"/>
                <a:cs typeface="Times New Roman"/>
              </a:rPr>
              <a:t>attivazioni</a:t>
            </a:r>
            <a:r>
              <a:rPr sz="2000" spc="195" dirty="0">
                <a:latin typeface="Times New Roman"/>
                <a:cs typeface="Times New Roman"/>
              </a:rPr>
              <a:t> </a:t>
            </a:r>
            <a:r>
              <a:rPr lang="en-CA" sz="2000" spc="195" dirty="0">
                <a:latin typeface="Times New Roman"/>
                <a:cs typeface="Times New Roman"/>
              </a:rPr>
              <a:t>/</a:t>
            </a:r>
            <a:r>
              <a:rPr sz="2000" spc="175" dirty="0">
                <a:latin typeface="Times New Roman"/>
                <a:cs typeface="Times New Roman"/>
              </a:rPr>
              <a:t> </a:t>
            </a:r>
            <a:r>
              <a:rPr sz="2000" dirty="0">
                <a:latin typeface="Times New Roman"/>
                <a:cs typeface="Times New Roman"/>
              </a:rPr>
              <a:t>disattivazioni</a:t>
            </a:r>
            <a:r>
              <a:rPr sz="2000" spc="190" dirty="0">
                <a:latin typeface="Times New Roman"/>
                <a:cs typeface="Times New Roman"/>
              </a:rPr>
              <a:t> </a:t>
            </a:r>
            <a:r>
              <a:rPr sz="2000" dirty="0">
                <a:latin typeface="Times New Roman"/>
                <a:cs typeface="Times New Roman"/>
              </a:rPr>
              <a:t>questa</a:t>
            </a:r>
            <a:r>
              <a:rPr sz="2000" spc="190" dirty="0">
                <a:latin typeface="Times New Roman"/>
                <a:cs typeface="Times New Roman"/>
              </a:rPr>
              <a:t> </a:t>
            </a:r>
            <a:r>
              <a:rPr sz="2000" dirty="0">
                <a:latin typeface="Times New Roman"/>
                <a:cs typeface="Times New Roman"/>
              </a:rPr>
              <a:t>specie</a:t>
            </a:r>
            <a:r>
              <a:rPr sz="2000" spc="190" dirty="0">
                <a:latin typeface="Times New Roman"/>
                <a:cs typeface="Times New Roman"/>
              </a:rPr>
              <a:t> </a:t>
            </a:r>
            <a:r>
              <a:rPr sz="2000" dirty="0">
                <a:latin typeface="Times New Roman"/>
                <a:cs typeface="Times New Roman"/>
              </a:rPr>
              <a:t>inserisce</a:t>
            </a:r>
            <a:r>
              <a:rPr sz="2000" spc="185" dirty="0">
                <a:latin typeface="Times New Roman"/>
                <a:cs typeface="Times New Roman"/>
              </a:rPr>
              <a:t> </a:t>
            </a:r>
            <a:r>
              <a:rPr sz="2000" dirty="0">
                <a:latin typeface="Times New Roman"/>
                <a:cs typeface="Times New Roman"/>
              </a:rPr>
              <a:t>diverse</a:t>
            </a:r>
            <a:r>
              <a:rPr sz="2000" spc="185" dirty="0">
                <a:latin typeface="Times New Roman"/>
                <a:cs typeface="Times New Roman"/>
              </a:rPr>
              <a:t> </a:t>
            </a:r>
            <a:r>
              <a:rPr sz="2000" dirty="0">
                <a:latin typeface="Times New Roman"/>
                <a:cs typeface="Times New Roman"/>
              </a:rPr>
              <a:t>(</a:t>
            </a:r>
            <a:r>
              <a:rPr sz="2000" b="1" dirty="0">
                <a:latin typeface="Times New Roman"/>
                <a:cs typeface="Times New Roman"/>
              </a:rPr>
              <a:t>n</a:t>
            </a:r>
            <a:r>
              <a:rPr sz="2000" dirty="0">
                <a:latin typeface="Times New Roman"/>
                <a:cs typeface="Times New Roman"/>
              </a:rPr>
              <a:t>)</a:t>
            </a:r>
            <a:r>
              <a:rPr sz="2000" spc="175" dirty="0">
                <a:latin typeface="Times New Roman"/>
                <a:cs typeface="Times New Roman"/>
              </a:rPr>
              <a:t> </a:t>
            </a:r>
            <a:r>
              <a:rPr sz="2000" spc="-10" dirty="0">
                <a:latin typeface="Times New Roman"/>
                <a:cs typeface="Times New Roman"/>
              </a:rPr>
              <a:t>unità </a:t>
            </a:r>
            <a:r>
              <a:rPr sz="2000" dirty="0">
                <a:latin typeface="Times New Roman"/>
                <a:cs typeface="Times New Roman"/>
              </a:rPr>
              <a:t>monomeriche</a:t>
            </a:r>
            <a:r>
              <a:rPr sz="2000" spc="15" dirty="0">
                <a:latin typeface="Times New Roman"/>
                <a:cs typeface="Times New Roman"/>
              </a:rPr>
              <a:t> </a:t>
            </a:r>
            <a:r>
              <a:rPr sz="2000" b="1" dirty="0">
                <a:latin typeface="Times New Roman"/>
                <a:cs typeface="Times New Roman"/>
              </a:rPr>
              <a:t>M</a:t>
            </a:r>
            <a:r>
              <a:rPr sz="2000" b="1" spc="-50" dirty="0">
                <a:latin typeface="Times New Roman"/>
                <a:cs typeface="Times New Roman"/>
              </a:rPr>
              <a:t> </a:t>
            </a:r>
            <a:r>
              <a:rPr sz="2000" dirty="0">
                <a:latin typeface="Times New Roman"/>
                <a:cs typeface="Times New Roman"/>
              </a:rPr>
              <a:t>dando</a:t>
            </a:r>
            <a:r>
              <a:rPr sz="2000" spc="-40" dirty="0">
                <a:latin typeface="Times New Roman"/>
                <a:cs typeface="Times New Roman"/>
              </a:rPr>
              <a:t> </a:t>
            </a:r>
            <a:r>
              <a:rPr sz="2000" dirty="0">
                <a:latin typeface="Times New Roman"/>
                <a:cs typeface="Times New Roman"/>
              </a:rPr>
              <a:t>luogo</a:t>
            </a:r>
            <a:r>
              <a:rPr sz="2000" spc="-60" dirty="0">
                <a:latin typeface="Times New Roman"/>
                <a:cs typeface="Times New Roman"/>
              </a:rPr>
              <a:t> </a:t>
            </a:r>
            <a:r>
              <a:rPr sz="2000" dirty="0">
                <a:latin typeface="Times New Roman"/>
                <a:cs typeface="Times New Roman"/>
              </a:rPr>
              <a:t>alle</a:t>
            </a:r>
            <a:r>
              <a:rPr sz="2000" spc="-30" dirty="0">
                <a:latin typeface="Times New Roman"/>
                <a:cs typeface="Times New Roman"/>
              </a:rPr>
              <a:t> </a:t>
            </a:r>
            <a:r>
              <a:rPr sz="2000" dirty="0">
                <a:latin typeface="Times New Roman"/>
                <a:cs typeface="Times New Roman"/>
              </a:rPr>
              <a:t>specie</a:t>
            </a:r>
            <a:r>
              <a:rPr sz="2000" spc="-30" dirty="0">
                <a:latin typeface="Times New Roman"/>
                <a:cs typeface="Times New Roman"/>
              </a:rPr>
              <a:t> </a:t>
            </a:r>
            <a:r>
              <a:rPr sz="2000" dirty="0">
                <a:latin typeface="Times New Roman"/>
                <a:cs typeface="Times New Roman"/>
              </a:rPr>
              <a:t>dormienti</a:t>
            </a:r>
            <a:r>
              <a:rPr sz="2000" spc="5" dirty="0">
                <a:latin typeface="Times New Roman"/>
                <a:cs typeface="Times New Roman"/>
              </a:rPr>
              <a:t> </a:t>
            </a:r>
            <a:r>
              <a:rPr sz="2000" dirty="0">
                <a:latin typeface="Times New Roman"/>
                <a:cs typeface="Times New Roman"/>
              </a:rPr>
              <a:t>che</a:t>
            </a:r>
            <a:r>
              <a:rPr sz="2000" spc="-45" dirty="0">
                <a:latin typeface="Times New Roman"/>
                <a:cs typeface="Times New Roman"/>
              </a:rPr>
              <a:t> </a:t>
            </a:r>
            <a:r>
              <a:rPr sz="2000" dirty="0">
                <a:latin typeface="Times New Roman"/>
                <a:cs typeface="Times New Roman"/>
              </a:rPr>
              <a:t>hanno</a:t>
            </a:r>
            <a:r>
              <a:rPr sz="2000" spc="-50" dirty="0">
                <a:latin typeface="Times New Roman"/>
                <a:cs typeface="Times New Roman"/>
              </a:rPr>
              <a:t> </a:t>
            </a:r>
            <a:r>
              <a:rPr sz="2000" dirty="0">
                <a:latin typeface="Times New Roman"/>
                <a:cs typeface="Times New Roman"/>
              </a:rPr>
              <a:t>forma</a:t>
            </a:r>
            <a:r>
              <a:rPr sz="2000" spc="-10" dirty="0">
                <a:latin typeface="Times New Roman"/>
                <a:cs typeface="Times New Roman"/>
              </a:rPr>
              <a:t> </a:t>
            </a:r>
            <a:r>
              <a:rPr sz="2000" b="1" spc="-20" dirty="0">
                <a:latin typeface="Times New Roman"/>
                <a:cs typeface="Times New Roman"/>
              </a:rPr>
              <a:t>P-</a:t>
            </a:r>
            <a:r>
              <a:rPr sz="2000" b="1" spc="-10" dirty="0">
                <a:latin typeface="Times New Roman"/>
                <a:cs typeface="Times New Roman"/>
              </a:rPr>
              <a:t>(M</a:t>
            </a:r>
            <a:r>
              <a:rPr b="1" spc="-15" baseline="-21164" dirty="0">
                <a:latin typeface="Times New Roman"/>
                <a:cs typeface="Times New Roman"/>
              </a:rPr>
              <a:t>n</a:t>
            </a:r>
            <a:r>
              <a:rPr sz="2000" b="1" spc="-10" dirty="0">
                <a:latin typeface="Times New Roman"/>
                <a:cs typeface="Times New Roman"/>
              </a:rPr>
              <a:t>)-</a:t>
            </a:r>
            <a:r>
              <a:rPr sz="2000" b="1" spc="-25" dirty="0">
                <a:latin typeface="Times New Roman"/>
                <a:cs typeface="Times New Roman"/>
              </a:rPr>
              <a:t>X</a:t>
            </a:r>
            <a:r>
              <a:rPr sz="2000" spc="-25" dirty="0">
                <a:latin typeface="Times New Roman"/>
                <a:cs typeface="Times New Roman"/>
              </a:rPr>
              <a:t>.</a:t>
            </a:r>
            <a:endParaRPr sz="2000" dirty="0">
              <a:latin typeface="Times New Roman"/>
              <a:cs typeface="Times New Roman"/>
            </a:endParaRPr>
          </a:p>
        </p:txBody>
      </p:sp>
      <p:grpSp>
        <p:nvGrpSpPr>
          <p:cNvPr id="3" name="object 3"/>
          <p:cNvGrpSpPr/>
          <p:nvPr/>
        </p:nvGrpSpPr>
        <p:grpSpPr>
          <a:xfrm>
            <a:off x="1600200" y="3064699"/>
            <a:ext cx="4939665" cy="3408045"/>
            <a:chOff x="1585659" y="3068916"/>
            <a:chExt cx="4939665" cy="3408045"/>
          </a:xfrm>
        </p:grpSpPr>
        <p:pic>
          <p:nvPicPr>
            <p:cNvPr id="4" name="object 4"/>
            <p:cNvPicPr/>
            <p:nvPr/>
          </p:nvPicPr>
          <p:blipFill>
            <a:blip r:embed="rId2" cstate="print"/>
            <a:stretch>
              <a:fillRect/>
            </a:stretch>
          </p:blipFill>
          <p:spPr>
            <a:xfrm>
              <a:off x="1585659" y="3068916"/>
              <a:ext cx="4939444" cy="3407765"/>
            </a:xfrm>
            <a:prstGeom prst="rect">
              <a:avLst/>
            </a:prstGeom>
          </p:spPr>
        </p:pic>
        <p:sp>
          <p:nvSpPr>
            <p:cNvPr id="5" name="object 5"/>
            <p:cNvSpPr/>
            <p:nvPr/>
          </p:nvSpPr>
          <p:spPr>
            <a:xfrm>
              <a:off x="5907024" y="4280788"/>
              <a:ext cx="418465" cy="196850"/>
            </a:xfrm>
            <a:custGeom>
              <a:avLst/>
              <a:gdLst/>
              <a:ahLst/>
              <a:cxnLst/>
              <a:rect l="l" t="t" r="r" b="b"/>
              <a:pathLst>
                <a:path w="418464" h="196850">
                  <a:moveTo>
                    <a:pt x="61595" y="104775"/>
                  </a:moveTo>
                  <a:lnTo>
                    <a:pt x="58674" y="105156"/>
                  </a:lnTo>
                  <a:lnTo>
                    <a:pt x="57023" y="107315"/>
                  </a:lnTo>
                  <a:lnTo>
                    <a:pt x="0" y="185038"/>
                  </a:lnTo>
                  <a:lnTo>
                    <a:pt x="95758" y="196342"/>
                  </a:lnTo>
                  <a:lnTo>
                    <a:pt x="98425" y="196723"/>
                  </a:lnTo>
                  <a:lnTo>
                    <a:pt x="100711" y="194818"/>
                  </a:lnTo>
                  <a:lnTo>
                    <a:pt x="101091" y="192278"/>
                  </a:lnTo>
                  <a:lnTo>
                    <a:pt x="101346" y="189611"/>
                  </a:lnTo>
                  <a:lnTo>
                    <a:pt x="99440" y="187198"/>
                  </a:lnTo>
                  <a:lnTo>
                    <a:pt x="96900" y="186944"/>
                  </a:lnTo>
                  <a:lnTo>
                    <a:pt x="85145" y="185547"/>
                  </a:lnTo>
                  <a:lnTo>
                    <a:pt x="10667" y="185547"/>
                  </a:lnTo>
                  <a:lnTo>
                    <a:pt x="6858" y="176911"/>
                  </a:lnTo>
                  <a:lnTo>
                    <a:pt x="22907" y="169941"/>
                  </a:lnTo>
                  <a:lnTo>
                    <a:pt x="64770" y="112903"/>
                  </a:lnTo>
                  <a:lnTo>
                    <a:pt x="66293" y="110871"/>
                  </a:lnTo>
                  <a:lnTo>
                    <a:pt x="65912" y="107823"/>
                  </a:lnTo>
                  <a:lnTo>
                    <a:pt x="61595" y="104775"/>
                  </a:lnTo>
                  <a:close/>
                </a:path>
                <a:path w="418464" h="196850">
                  <a:moveTo>
                    <a:pt x="22907" y="169941"/>
                  </a:moveTo>
                  <a:lnTo>
                    <a:pt x="6858" y="176911"/>
                  </a:lnTo>
                  <a:lnTo>
                    <a:pt x="10667" y="185547"/>
                  </a:lnTo>
                  <a:lnTo>
                    <a:pt x="14179" y="184023"/>
                  </a:lnTo>
                  <a:lnTo>
                    <a:pt x="12573" y="184023"/>
                  </a:lnTo>
                  <a:lnTo>
                    <a:pt x="9271" y="176530"/>
                  </a:lnTo>
                  <a:lnTo>
                    <a:pt x="18072" y="176530"/>
                  </a:lnTo>
                  <a:lnTo>
                    <a:pt x="22907" y="169941"/>
                  </a:lnTo>
                  <a:close/>
                </a:path>
                <a:path w="418464" h="196850">
                  <a:moveTo>
                    <a:pt x="26676" y="178598"/>
                  </a:moveTo>
                  <a:lnTo>
                    <a:pt x="10667" y="185547"/>
                  </a:lnTo>
                  <a:lnTo>
                    <a:pt x="85145" y="185547"/>
                  </a:lnTo>
                  <a:lnTo>
                    <a:pt x="26676" y="178598"/>
                  </a:lnTo>
                  <a:close/>
                </a:path>
                <a:path w="418464" h="196850">
                  <a:moveTo>
                    <a:pt x="9271" y="176530"/>
                  </a:moveTo>
                  <a:lnTo>
                    <a:pt x="12573" y="184023"/>
                  </a:lnTo>
                  <a:lnTo>
                    <a:pt x="17366" y="177492"/>
                  </a:lnTo>
                  <a:lnTo>
                    <a:pt x="9271" y="176530"/>
                  </a:lnTo>
                  <a:close/>
                </a:path>
                <a:path w="418464" h="196850">
                  <a:moveTo>
                    <a:pt x="17366" y="177492"/>
                  </a:moveTo>
                  <a:lnTo>
                    <a:pt x="12573" y="184023"/>
                  </a:lnTo>
                  <a:lnTo>
                    <a:pt x="14179" y="184023"/>
                  </a:lnTo>
                  <a:lnTo>
                    <a:pt x="26676" y="178598"/>
                  </a:lnTo>
                  <a:lnTo>
                    <a:pt x="17366" y="177492"/>
                  </a:lnTo>
                  <a:close/>
                </a:path>
                <a:path w="418464" h="196850">
                  <a:moveTo>
                    <a:pt x="414274" y="0"/>
                  </a:moveTo>
                  <a:lnTo>
                    <a:pt x="22907" y="169941"/>
                  </a:lnTo>
                  <a:lnTo>
                    <a:pt x="17366" y="177492"/>
                  </a:lnTo>
                  <a:lnTo>
                    <a:pt x="26676" y="178598"/>
                  </a:lnTo>
                  <a:lnTo>
                    <a:pt x="417956" y="8762"/>
                  </a:lnTo>
                  <a:lnTo>
                    <a:pt x="414274" y="0"/>
                  </a:lnTo>
                  <a:close/>
                </a:path>
                <a:path w="418464" h="196850">
                  <a:moveTo>
                    <a:pt x="18072" y="176530"/>
                  </a:moveTo>
                  <a:lnTo>
                    <a:pt x="9271" y="176530"/>
                  </a:lnTo>
                  <a:lnTo>
                    <a:pt x="17366" y="177492"/>
                  </a:lnTo>
                  <a:lnTo>
                    <a:pt x="18072" y="176530"/>
                  </a:lnTo>
                  <a:close/>
                </a:path>
              </a:pathLst>
            </a:custGeom>
            <a:solidFill>
              <a:srgbClr val="FF0000"/>
            </a:solidFill>
          </p:spPr>
          <p:txBody>
            <a:bodyPr wrap="square" lIns="0" tIns="0" rIns="0" bIns="0" rtlCol="0"/>
            <a:lstStyle/>
            <a:p>
              <a:endParaRPr/>
            </a:p>
          </p:txBody>
        </p:sp>
        <p:sp>
          <p:nvSpPr>
            <p:cNvPr id="6" name="object 6"/>
            <p:cNvSpPr/>
            <p:nvPr/>
          </p:nvSpPr>
          <p:spPr>
            <a:xfrm>
              <a:off x="4312284" y="4273397"/>
              <a:ext cx="901700" cy="394970"/>
            </a:xfrm>
            <a:custGeom>
              <a:avLst/>
              <a:gdLst/>
              <a:ahLst/>
              <a:cxnLst/>
              <a:rect l="l" t="t" r="r" b="b"/>
              <a:pathLst>
                <a:path w="901700" h="394970">
                  <a:moveTo>
                    <a:pt x="901407" y="0"/>
                  </a:moveTo>
                  <a:lnTo>
                    <a:pt x="0" y="0"/>
                  </a:lnTo>
                  <a:lnTo>
                    <a:pt x="0" y="394614"/>
                  </a:lnTo>
                  <a:lnTo>
                    <a:pt x="901407" y="394614"/>
                  </a:lnTo>
                  <a:lnTo>
                    <a:pt x="901407" y="0"/>
                  </a:lnTo>
                  <a:close/>
                </a:path>
              </a:pathLst>
            </a:custGeom>
            <a:solidFill>
              <a:srgbClr val="FFFFFF"/>
            </a:solidFill>
          </p:spPr>
          <p:txBody>
            <a:bodyPr wrap="square" lIns="0" tIns="0" rIns="0" bIns="0" rtlCol="0"/>
            <a:lstStyle/>
            <a:p>
              <a:endParaRPr/>
            </a:p>
          </p:txBody>
        </p:sp>
        <p:sp>
          <p:nvSpPr>
            <p:cNvPr id="7" name="object 7"/>
            <p:cNvSpPr/>
            <p:nvPr/>
          </p:nvSpPr>
          <p:spPr>
            <a:xfrm>
              <a:off x="4413503" y="4339082"/>
              <a:ext cx="768350" cy="115570"/>
            </a:xfrm>
            <a:custGeom>
              <a:avLst/>
              <a:gdLst/>
              <a:ahLst/>
              <a:cxnLst/>
              <a:rect l="l" t="t" r="r" b="b"/>
              <a:pathLst>
                <a:path w="768350" h="115570">
                  <a:moveTo>
                    <a:pt x="710565" y="0"/>
                  </a:moveTo>
                  <a:lnTo>
                    <a:pt x="710565" y="28956"/>
                  </a:lnTo>
                  <a:lnTo>
                    <a:pt x="0" y="28956"/>
                  </a:lnTo>
                  <a:lnTo>
                    <a:pt x="0" y="86741"/>
                  </a:lnTo>
                  <a:lnTo>
                    <a:pt x="710565" y="86741"/>
                  </a:lnTo>
                  <a:lnTo>
                    <a:pt x="710565" y="115570"/>
                  </a:lnTo>
                  <a:lnTo>
                    <a:pt x="768350" y="57785"/>
                  </a:lnTo>
                  <a:lnTo>
                    <a:pt x="710565" y="0"/>
                  </a:lnTo>
                  <a:close/>
                </a:path>
              </a:pathLst>
            </a:custGeom>
            <a:solidFill>
              <a:srgbClr val="4F81BC"/>
            </a:solidFill>
          </p:spPr>
          <p:txBody>
            <a:bodyPr wrap="square" lIns="0" tIns="0" rIns="0" bIns="0" rtlCol="0"/>
            <a:lstStyle/>
            <a:p>
              <a:endParaRPr/>
            </a:p>
          </p:txBody>
        </p:sp>
        <p:sp>
          <p:nvSpPr>
            <p:cNvPr id="8" name="object 8"/>
            <p:cNvSpPr/>
            <p:nvPr/>
          </p:nvSpPr>
          <p:spPr>
            <a:xfrm>
              <a:off x="4413503" y="4339082"/>
              <a:ext cx="768350" cy="115570"/>
            </a:xfrm>
            <a:custGeom>
              <a:avLst/>
              <a:gdLst/>
              <a:ahLst/>
              <a:cxnLst/>
              <a:rect l="l" t="t" r="r" b="b"/>
              <a:pathLst>
                <a:path w="768350" h="115570">
                  <a:moveTo>
                    <a:pt x="0" y="28956"/>
                  </a:moveTo>
                  <a:lnTo>
                    <a:pt x="710565" y="28956"/>
                  </a:lnTo>
                  <a:lnTo>
                    <a:pt x="710565" y="0"/>
                  </a:lnTo>
                  <a:lnTo>
                    <a:pt x="768350" y="57785"/>
                  </a:lnTo>
                  <a:lnTo>
                    <a:pt x="710565" y="115570"/>
                  </a:lnTo>
                  <a:lnTo>
                    <a:pt x="710565" y="86741"/>
                  </a:lnTo>
                  <a:lnTo>
                    <a:pt x="0" y="86741"/>
                  </a:lnTo>
                  <a:lnTo>
                    <a:pt x="0" y="28956"/>
                  </a:lnTo>
                  <a:close/>
                </a:path>
              </a:pathLst>
            </a:custGeom>
            <a:ln w="25399">
              <a:solidFill>
                <a:srgbClr val="FF0000"/>
              </a:solidFill>
            </a:ln>
          </p:spPr>
          <p:txBody>
            <a:bodyPr wrap="square" lIns="0" tIns="0" rIns="0" bIns="0" rtlCol="0"/>
            <a:lstStyle/>
            <a:p>
              <a:endParaRPr/>
            </a:p>
          </p:txBody>
        </p:sp>
        <p:sp>
          <p:nvSpPr>
            <p:cNvPr id="9" name="object 9"/>
            <p:cNvSpPr/>
            <p:nvPr/>
          </p:nvSpPr>
          <p:spPr>
            <a:xfrm>
              <a:off x="4312284" y="4454652"/>
              <a:ext cx="763270" cy="115570"/>
            </a:xfrm>
            <a:custGeom>
              <a:avLst/>
              <a:gdLst/>
              <a:ahLst/>
              <a:cxnLst/>
              <a:rect l="l" t="t" r="r" b="b"/>
              <a:pathLst>
                <a:path w="763270" h="115570">
                  <a:moveTo>
                    <a:pt x="57785" y="0"/>
                  </a:moveTo>
                  <a:lnTo>
                    <a:pt x="0" y="57785"/>
                  </a:lnTo>
                  <a:lnTo>
                    <a:pt x="57785" y="115570"/>
                  </a:lnTo>
                  <a:lnTo>
                    <a:pt x="57785" y="86614"/>
                  </a:lnTo>
                  <a:lnTo>
                    <a:pt x="762762" y="86614"/>
                  </a:lnTo>
                  <a:lnTo>
                    <a:pt x="762762" y="28829"/>
                  </a:lnTo>
                  <a:lnTo>
                    <a:pt x="57785" y="28829"/>
                  </a:lnTo>
                  <a:lnTo>
                    <a:pt x="57785" y="0"/>
                  </a:lnTo>
                  <a:close/>
                </a:path>
              </a:pathLst>
            </a:custGeom>
            <a:solidFill>
              <a:srgbClr val="4F81BC"/>
            </a:solidFill>
          </p:spPr>
          <p:txBody>
            <a:bodyPr wrap="square" lIns="0" tIns="0" rIns="0" bIns="0" rtlCol="0"/>
            <a:lstStyle/>
            <a:p>
              <a:endParaRPr/>
            </a:p>
          </p:txBody>
        </p:sp>
        <p:sp>
          <p:nvSpPr>
            <p:cNvPr id="10" name="object 10"/>
            <p:cNvSpPr/>
            <p:nvPr/>
          </p:nvSpPr>
          <p:spPr>
            <a:xfrm>
              <a:off x="4312284" y="4454652"/>
              <a:ext cx="763270" cy="115570"/>
            </a:xfrm>
            <a:custGeom>
              <a:avLst/>
              <a:gdLst/>
              <a:ahLst/>
              <a:cxnLst/>
              <a:rect l="l" t="t" r="r" b="b"/>
              <a:pathLst>
                <a:path w="763270" h="115570">
                  <a:moveTo>
                    <a:pt x="762762" y="86614"/>
                  </a:moveTo>
                  <a:lnTo>
                    <a:pt x="57785" y="86614"/>
                  </a:lnTo>
                  <a:lnTo>
                    <a:pt x="57785" y="115570"/>
                  </a:lnTo>
                  <a:lnTo>
                    <a:pt x="0" y="57785"/>
                  </a:lnTo>
                  <a:lnTo>
                    <a:pt x="57785" y="0"/>
                  </a:lnTo>
                  <a:lnTo>
                    <a:pt x="57785" y="28829"/>
                  </a:lnTo>
                  <a:lnTo>
                    <a:pt x="762762" y="28829"/>
                  </a:lnTo>
                  <a:lnTo>
                    <a:pt x="762762" y="86614"/>
                  </a:lnTo>
                  <a:close/>
                </a:path>
              </a:pathLst>
            </a:custGeom>
            <a:ln w="25400">
              <a:solidFill>
                <a:srgbClr val="FF0000"/>
              </a:solidFill>
            </a:ln>
          </p:spPr>
          <p:txBody>
            <a:bodyPr wrap="square" lIns="0" tIns="0" rIns="0" bIns="0" rtlCol="0"/>
            <a:lstStyle/>
            <a:p>
              <a:endParaRPr/>
            </a:p>
          </p:txBody>
        </p:sp>
      </p:grpSp>
      <p:sp>
        <p:nvSpPr>
          <p:cNvPr id="11" name="object 11"/>
          <p:cNvSpPr txBox="1"/>
          <p:nvPr/>
        </p:nvSpPr>
        <p:spPr>
          <a:xfrm>
            <a:off x="6340030" y="3875803"/>
            <a:ext cx="2660652" cy="786754"/>
          </a:xfrm>
          <a:prstGeom prst="rect">
            <a:avLst/>
          </a:prstGeom>
        </p:spPr>
        <p:txBody>
          <a:bodyPr vert="horz" wrap="square" lIns="0" tIns="93345" rIns="0" bIns="0" rtlCol="0">
            <a:spAutoFit/>
          </a:bodyPr>
          <a:lstStyle/>
          <a:p>
            <a:pPr algn="ctr">
              <a:lnSpc>
                <a:spcPct val="100000"/>
              </a:lnSpc>
              <a:spcBef>
                <a:spcPts val="735"/>
              </a:spcBef>
            </a:pPr>
            <a:r>
              <a:rPr sz="2000" dirty="0">
                <a:solidFill>
                  <a:srgbClr val="FF0000"/>
                </a:solidFill>
                <a:latin typeface="Calibri"/>
                <a:cs typeface="Calibri"/>
              </a:rPr>
              <a:t>«Specie </a:t>
            </a:r>
            <a:r>
              <a:rPr sz="2000" spc="-10" dirty="0">
                <a:solidFill>
                  <a:srgbClr val="FF0000"/>
                </a:solidFill>
                <a:latin typeface="Calibri"/>
                <a:cs typeface="Calibri"/>
              </a:rPr>
              <a:t>dormiente»</a:t>
            </a:r>
            <a:endParaRPr sz="2000" dirty="0">
              <a:latin typeface="Calibri"/>
              <a:cs typeface="Calibri"/>
            </a:endParaRPr>
          </a:p>
          <a:p>
            <a:pPr marR="14604" algn="ctr">
              <a:lnSpc>
                <a:spcPct val="100000"/>
              </a:lnSpc>
              <a:spcBef>
                <a:spcPts val="630"/>
              </a:spcBef>
            </a:pPr>
            <a:r>
              <a:rPr sz="2000" spc="-10" dirty="0">
                <a:solidFill>
                  <a:srgbClr val="0000FF"/>
                </a:solidFill>
                <a:latin typeface="Calibri"/>
                <a:cs typeface="Calibri"/>
              </a:rPr>
              <a:t>«</a:t>
            </a:r>
            <a:r>
              <a:rPr sz="2000" b="1" i="1" spc="-10" dirty="0">
                <a:solidFill>
                  <a:srgbClr val="C00000"/>
                </a:solidFill>
                <a:latin typeface="Calibri"/>
                <a:cs typeface="Calibri"/>
              </a:rPr>
              <a:t>cappato</a:t>
            </a:r>
            <a:r>
              <a:rPr sz="2000" spc="-10" dirty="0">
                <a:solidFill>
                  <a:srgbClr val="0000FF"/>
                </a:solidFill>
                <a:latin typeface="Calibri"/>
                <a:cs typeface="Calibri"/>
              </a:rPr>
              <a:t>»</a:t>
            </a:r>
            <a:endParaRPr sz="2000" dirty="0">
              <a:latin typeface="Calibri"/>
              <a:cs typeface="Calibri"/>
            </a:endParaRPr>
          </a:p>
        </p:txBody>
      </p:sp>
      <p:sp>
        <p:nvSpPr>
          <p:cNvPr id="12" name="object 12"/>
          <p:cNvSpPr txBox="1"/>
          <p:nvPr/>
        </p:nvSpPr>
        <p:spPr>
          <a:xfrm>
            <a:off x="4616830" y="4079240"/>
            <a:ext cx="241300" cy="269240"/>
          </a:xfrm>
          <a:prstGeom prst="rect">
            <a:avLst/>
          </a:prstGeom>
        </p:spPr>
        <p:txBody>
          <a:bodyPr vert="horz" wrap="square" lIns="0" tIns="12065" rIns="0" bIns="0" rtlCol="0">
            <a:spAutoFit/>
          </a:bodyPr>
          <a:lstStyle/>
          <a:p>
            <a:pPr marL="38100">
              <a:lnSpc>
                <a:spcPct val="100000"/>
              </a:lnSpc>
              <a:spcBef>
                <a:spcPts val="95"/>
              </a:spcBef>
            </a:pPr>
            <a:r>
              <a:rPr sz="1600" b="1" i="1" spc="-25" dirty="0">
                <a:latin typeface="Calibri"/>
                <a:cs typeface="Calibri"/>
              </a:rPr>
              <a:t>k</a:t>
            </a:r>
            <a:r>
              <a:rPr sz="1575" b="1" i="1" spc="-37" baseline="-21164" dirty="0">
                <a:latin typeface="Calibri"/>
                <a:cs typeface="Calibri"/>
              </a:rPr>
              <a:t>d</a:t>
            </a:r>
            <a:endParaRPr sz="1575" baseline="-21164">
              <a:latin typeface="Calibri"/>
              <a:cs typeface="Calibri"/>
            </a:endParaRPr>
          </a:p>
        </p:txBody>
      </p:sp>
      <p:sp>
        <p:nvSpPr>
          <p:cNvPr id="13" name="object 13"/>
          <p:cNvSpPr txBox="1"/>
          <p:nvPr/>
        </p:nvSpPr>
        <p:spPr>
          <a:xfrm>
            <a:off x="6858000" y="5323459"/>
            <a:ext cx="2142681" cy="628377"/>
          </a:xfrm>
          <a:prstGeom prst="rect">
            <a:avLst/>
          </a:prstGeom>
        </p:spPr>
        <p:txBody>
          <a:bodyPr vert="horz" wrap="square" lIns="0" tIns="12700" rIns="0" bIns="0" rtlCol="0">
            <a:spAutoFit/>
          </a:bodyPr>
          <a:lstStyle/>
          <a:p>
            <a:pPr marL="38100">
              <a:lnSpc>
                <a:spcPct val="100000"/>
              </a:lnSpc>
              <a:spcBef>
                <a:spcPts val="100"/>
              </a:spcBef>
            </a:pPr>
            <a:r>
              <a:rPr sz="2000" b="1" i="1" dirty="0">
                <a:latin typeface="Calibri"/>
                <a:cs typeface="Calibri"/>
              </a:rPr>
              <a:t>k</a:t>
            </a:r>
            <a:r>
              <a:rPr sz="2000" b="1" i="1" baseline="-21604" dirty="0">
                <a:latin typeface="Calibri"/>
                <a:cs typeface="Calibri"/>
              </a:rPr>
              <a:t>d</a:t>
            </a:r>
            <a:r>
              <a:rPr sz="2000" b="1" i="1" spc="112" baseline="-21604" dirty="0">
                <a:latin typeface="Calibri"/>
                <a:cs typeface="Calibri"/>
              </a:rPr>
              <a:t> </a:t>
            </a:r>
            <a:r>
              <a:rPr sz="2000" b="1" spc="-10" dirty="0">
                <a:latin typeface="Calibri"/>
                <a:cs typeface="Calibri"/>
              </a:rPr>
              <a:t>deattivazione</a:t>
            </a:r>
            <a:endParaRPr sz="2000" dirty="0">
              <a:latin typeface="Calibri"/>
              <a:cs typeface="Calibri"/>
            </a:endParaRPr>
          </a:p>
          <a:p>
            <a:pPr marL="38100">
              <a:lnSpc>
                <a:spcPct val="100000"/>
              </a:lnSpc>
            </a:pPr>
            <a:r>
              <a:rPr sz="2000" b="1" i="1" dirty="0">
                <a:latin typeface="Calibri"/>
                <a:cs typeface="Calibri"/>
              </a:rPr>
              <a:t>k</a:t>
            </a:r>
            <a:r>
              <a:rPr sz="2000" b="1" i="1" baseline="-21604" dirty="0">
                <a:latin typeface="Calibri"/>
                <a:cs typeface="Calibri"/>
              </a:rPr>
              <a:t>a</a:t>
            </a:r>
            <a:r>
              <a:rPr sz="2000" b="1" i="1" spc="112" baseline="-21604" dirty="0">
                <a:latin typeface="Calibri"/>
                <a:cs typeface="Calibri"/>
              </a:rPr>
              <a:t> </a:t>
            </a:r>
            <a:r>
              <a:rPr sz="2000" b="1" spc="-10" dirty="0">
                <a:latin typeface="Calibri"/>
                <a:cs typeface="Calibri"/>
              </a:rPr>
              <a:t>attivazione</a:t>
            </a:r>
            <a:endParaRPr sz="2000" dirty="0">
              <a:latin typeface="Calibri"/>
              <a:cs typeface="Calibri"/>
            </a:endParaRPr>
          </a:p>
        </p:txBody>
      </p:sp>
      <p:grpSp>
        <p:nvGrpSpPr>
          <p:cNvPr id="14" name="object 14"/>
          <p:cNvGrpSpPr/>
          <p:nvPr/>
        </p:nvGrpSpPr>
        <p:grpSpPr>
          <a:xfrm>
            <a:off x="4299584" y="4703559"/>
            <a:ext cx="1221740" cy="443230"/>
            <a:chOff x="4299584" y="4703559"/>
            <a:chExt cx="1221740" cy="443230"/>
          </a:xfrm>
        </p:grpSpPr>
        <p:sp>
          <p:nvSpPr>
            <p:cNvPr id="15" name="object 15"/>
            <p:cNvSpPr/>
            <p:nvPr/>
          </p:nvSpPr>
          <p:spPr>
            <a:xfrm>
              <a:off x="4312284" y="4716259"/>
              <a:ext cx="1196340" cy="417830"/>
            </a:xfrm>
            <a:custGeom>
              <a:avLst/>
              <a:gdLst/>
              <a:ahLst/>
              <a:cxnLst/>
              <a:rect l="l" t="t" r="r" b="b"/>
              <a:pathLst>
                <a:path w="1196339" h="417829">
                  <a:moveTo>
                    <a:pt x="1195819" y="0"/>
                  </a:moveTo>
                  <a:lnTo>
                    <a:pt x="0" y="0"/>
                  </a:lnTo>
                  <a:lnTo>
                    <a:pt x="0" y="417207"/>
                  </a:lnTo>
                  <a:lnTo>
                    <a:pt x="1195819" y="417207"/>
                  </a:lnTo>
                  <a:lnTo>
                    <a:pt x="1195819" y="0"/>
                  </a:lnTo>
                  <a:close/>
                </a:path>
              </a:pathLst>
            </a:custGeom>
            <a:solidFill>
              <a:srgbClr val="FFFFFF"/>
            </a:solidFill>
          </p:spPr>
          <p:txBody>
            <a:bodyPr wrap="square" lIns="0" tIns="0" rIns="0" bIns="0" rtlCol="0"/>
            <a:lstStyle/>
            <a:p>
              <a:endParaRPr/>
            </a:p>
          </p:txBody>
        </p:sp>
        <p:sp>
          <p:nvSpPr>
            <p:cNvPr id="16" name="object 16"/>
            <p:cNvSpPr/>
            <p:nvPr/>
          </p:nvSpPr>
          <p:spPr>
            <a:xfrm>
              <a:off x="4312284" y="4716259"/>
              <a:ext cx="1196340" cy="417830"/>
            </a:xfrm>
            <a:custGeom>
              <a:avLst/>
              <a:gdLst/>
              <a:ahLst/>
              <a:cxnLst/>
              <a:rect l="l" t="t" r="r" b="b"/>
              <a:pathLst>
                <a:path w="1196339" h="417829">
                  <a:moveTo>
                    <a:pt x="0" y="417207"/>
                  </a:moveTo>
                  <a:lnTo>
                    <a:pt x="1195819" y="417207"/>
                  </a:lnTo>
                  <a:lnTo>
                    <a:pt x="1195819" y="0"/>
                  </a:lnTo>
                  <a:lnTo>
                    <a:pt x="0" y="0"/>
                  </a:lnTo>
                  <a:lnTo>
                    <a:pt x="0" y="417207"/>
                  </a:lnTo>
                  <a:close/>
                </a:path>
              </a:pathLst>
            </a:custGeom>
            <a:ln w="25399">
              <a:solidFill>
                <a:srgbClr val="FFFFFF"/>
              </a:solidFill>
            </a:ln>
          </p:spPr>
          <p:txBody>
            <a:bodyPr wrap="square" lIns="0" tIns="0" rIns="0" bIns="0" rtlCol="0"/>
            <a:lstStyle/>
            <a:p>
              <a:endParaRPr/>
            </a:p>
          </p:txBody>
        </p:sp>
      </p:grpSp>
      <p:sp>
        <p:nvSpPr>
          <p:cNvPr id="17" name="object 17"/>
          <p:cNvSpPr txBox="1"/>
          <p:nvPr/>
        </p:nvSpPr>
        <p:spPr>
          <a:xfrm>
            <a:off x="4299584" y="4603241"/>
            <a:ext cx="1221740" cy="269240"/>
          </a:xfrm>
          <a:prstGeom prst="rect">
            <a:avLst/>
          </a:prstGeom>
        </p:spPr>
        <p:txBody>
          <a:bodyPr vert="horz" wrap="square" lIns="0" tIns="12065" rIns="0" bIns="0" rtlCol="0">
            <a:spAutoFit/>
          </a:bodyPr>
          <a:lstStyle/>
          <a:p>
            <a:pPr marL="354965">
              <a:lnSpc>
                <a:spcPct val="100000"/>
              </a:lnSpc>
              <a:spcBef>
                <a:spcPts val="95"/>
              </a:spcBef>
            </a:pPr>
            <a:r>
              <a:rPr sz="1600" b="1" i="1" spc="-25" dirty="0">
                <a:latin typeface="Calibri"/>
                <a:cs typeface="Calibri"/>
              </a:rPr>
              <a:t>k</a:t>
            </a:r>
            <a:r>
              <a:rPr sz="1575" b="1" i="1" spc="-37" baseline="-21164" dirty="0">
                <a:latin typeface="Calibri"/>
                <a:cs typeface="Calibri"/>
              </a:rPr>
              <a:t>a</a:t>
            </a:r>
            <a:endParaRPr sz="1575" baseline="-21164">
              <a:latin typeface="Calibri"/>
              <a:cs typeface="Calibri"/>
            </a:endParaRPr>
          </a:p>
        </p:txBody>
      </p:sp>
      <p:sp>
        <p:nvSpPr>
          <p:cNvPr id="18" name="object 18"/>
          <p:cNvSpPr txBox="1"/>
          <p:nvPr/>
        </p:nvSpPr>
        <p:spPr>
          <a:xfrm>
            <a:off x="2490977" y="4768722"/>
            <a:ext cx="123189" cy="269240"/>
          </a:xfrm>
          <a:prstGeom prst="rect">
            <a:avLst/>
          </a:prstGeom>
        </p:spPr>
        <p:txBody>
          <a:bodyPr vert="horz" wrap="square" lIns="0" tIns="12065" rIns="0" bIns="0" rtlCol="0">
            <a:spAutoFit/>
          </a:bodyPr>
          <a:lstStyle/>
          <a:p>
            <a:pPr marL="12700">
              <a:lnSpc>
                <a:spcPct val="100000"/>
              </a:lnSpc>
              <a:spcBef>
                <a:spcPts val="95"/>
              </a:spcBef>
            </a:pPr>
            <a:r>
              <a:rPr sz="1600" b="1" i="1" spc="-5" dirty="0">
                <a:latin typeface="Calibri"/>
                <a:cs typeface="Calibri"/>
              </a:rPr>
              <a:t>k</a:t>
            </a:r>
            <a:endParaRPr sz="1600">
              <a:latin typeface="Calibri"/>
              <a:cs typeface="Calibri"/>
            </a:endParaRPr>
          </a:p>
        </p:txBody>
      </p:sp>
      <p:sp>
        <p:nvSpPr>
          <p:cNvPr id="19" name="object 19"/>
          <p:cNvSpPr txBox="1"/>
          <p:nvPr/>
        </p:nvSpPr>
        <p:spPr>
          <a:xfrm>
            <a:off x="2588514" y="4884546"/>
            <a:ext cx="97155" cy="188595"/>
          </a:xfrm>
          <a:prstGeom prst="rect">
            <a:avLst/>
          </a:prstGeom>
        </p:spPr>
        <p:txBody>
          <a:bodyPr vert="horz" wrap="square" lIns="0" tIns="14604" rIns="0" bIns="0" rtlCol="0">
            <a:spAutoFit/>
          </a:bodyPr>
          <a:lstStyle/>
          <a:p>
            <a:pPr marL="12700">
              <a:lnSpc>
                <a:spcPct val="100000"/>
              </a:lnSpc>
              <a:spcBef>
                <a:spcPts val="114"/>
              </a:spcBef>
            </a:pPr>
            <a:r>
              <a:rPr sz="1050" b="1" i="1" spc="5" dirty="0">
                <a:latin typeface="Calibri"/>
                <a:cs typeface="Calibri"/>
              </a:rPr>
              <a:t>p</a:t>
            </a:r>
            <a:endParaRPr sz="1050">
              <a:latin typeface="Calibri"/>
              <a:cs typeface="Calibri"/>
            </a:endParaRPr>
          </a:p>
        </p:txBody>
      </p:sp>
      <p:sp>
        <p:nvSpPr>
          <p:cNvPr id="20" name="object 20"/>
          <p:cNvSpPr txBox="1"/>
          <p:nvPr/>
        </p:nvSpPr>
        <p:spPr>
          <a:xfrm>
            <a:off x="4410202" y="5056758"/>
            <a:ext cx="219710" cy="269240"/>
          </a:xfrm>
          <a:prstGeom prst="rect">
            <a:avLst/>
          </a:prstGeom>
        </p:spPr>
        <p:txBody>
          <a:bodyPr vert="horz" wrap="square" lIns="0" tIns="12065" rIns="0" bIns="0" rtlCol="0">
            <a:spAutoFit/>
          </a:bodyPr>
          <a:lstStyle/>
          <a:p>
            <a:pPr marL="38100">
              <a:lnSpc>
                <a:spcPct val="100000"/>
              </a:lnSpc>
              <a:spcBef>
                <a:spcPts val="95"/>
              </a:spcBef>
            </a:pPr>
            <a:r>
              <a:rPr sz="1600" b="1" i="1" spc="-25" dirty="0">
                <a:latin typeface="Calibri"/>
                <a:cs typeface="Calibri"/>
              </a:rPr>
              <a:t>k</a:t>
            </a:r>
            <a:r>
              <a:rPr sz="1575" b="1" i="1" spc="-37" baseline="-21164" dirty="0">
                <a:latin typeface="Calibri"/>
                <a:cs typeface="Calibri"/>
              </a:rPr>
              <a:t>t</a:t>
            </a:r>
            <a:endParaRPr sz="1575" baseline="-21164">
              <a:latin typeface="Calibri"/>
              <a:cs typeface="Calibri"/>
            </a:endParaRPr>
          </a:p>
        </p:txBody>
      </p:sp>
      <p:sp>
        <p:nvSpPr>
          <p:cNvPr id="21" name="object 21"/>
          <p:cNvSpPr/>
          <p:nvPr/>
        </p:nvSpPr>
        <p:spPr>
          <a:xfrm>
            <a:off x="3920490" y="4817364"/>
            <a:ext cx="811530" cy="853440"/>
          </a:xfrm>
          <a:custGeom>
            <a:avLst/>
            <a:gdLst/>
            <a:ahLst/>
            <a:cxnLst/>
            <a:rect l="l" t="t" r="r" b="b"/>
            <a:pathLst>
              <a:path w="811529" h="853439">
                <a:moveTo>
                  <a:pt x="6858" y="0"/>
                </a:moveTo>
                <a:lnTo>
                  <a:pt x="0" y="6604"/>
                </a:lnTo>
                <a:lnTo>
                  <a:pt x="26288" y="34162"/>
                </a:lnTo>
                <a:lnTo>
                  <a:pt x="33147" y="27559"/>
                </a:lnTo>
                <a:lnTo>
                  <a:pt x="6858" y="0"/>
                </a:lnTo>
                <a:close/>
              </a:path>
              <a:path w="811529" h="853439">
                <a:moveTo>
                  <a:pt x="52832" y="48260"/>
                </a:moveTo>
                <a:lnTo>
                  <a:pt x="45974" y="54863"/>
                </a:lnTo>
                <a:lnTo>
                  <a:pt x="72136" y="82423"/>
                </a:lnTo>
                <a:lnTo>
                  <a:pt x="79121" y="75946"/>
                </a:lnTo>
                <a:lnTo>
                  <a:pt x="52832" y="48260"/>
                </a:lnTo>
                <a:close/>
              </a:path>
              <a:path w="811529" h="853439">
                <a:moveTo>
                  <a:pt x="98806" y="96647"/>
                </a:moveTo>
                <a:lnTo>
                  <a:pt x="91821" y="103250"/>
                </a:lnTo>
                <a:lnTo>
                  <a:pt x="118110" y="130810"/>
                </a:lnTo>
                <a:lnTo>
                  <a:pt x="124968" y="124206"/>
                </a:lnTo>
                <a:lnTo>
                  <a:pt x="98806" y="96647"/>
                </a:lnTo>
                <a:close/>
              </a:path>
              <a:path w="811529" h="853439">
                <a:moveTo>
                  <a:pt x="144652" y="144906"/>
                </a:moveTo>
                <a:lnTo>
                  <a:pt x="137795" y="151511"/>
                </a:lnTo>
                <a:lnTo>
                  <a:pt x="164084" y="179069"/>
                </a:lnTo>
                <a:lnTo>
                  <a:pt x="170942" y="172593"/>
                </a:lnTo>
                <a:lnTo>
                  <a:pt x="144652" y="144906"/>
                </a:lnTo>
                <a:close/>
              </a:path>
              <a:path w="811529" h="853439">
                <a:moveTo>
                  <a:pt x="190626" y="193294"/>
                </a:moveTo>
                <a:lnTo>
                  <a:pt x="183769" y="199898"/>
                </a:lnTo>
                <a:lnTo>
                  <a:pt x="210058" y="227456"/>
                </a:lnTo>
                <a:lnTo>
                  <a:pt x="216915" y="220853"/>
                </a:lnTo>
                <a:lnTo>
                  <a:pt x="190626" y="193294"/>
                </a:lnTo>
                <a:close/>
              </a:path>
              <a:path w="811529" h="853439">
                <a:moveTo>
                  <a:pt x="236600" y="241554"/>
                </a:moveTo>
                <a:lnTo>
                  <a:pt x="229743" y="248158"/>
                </a:lnTo>
                <a:lnTo>
                  <a:pt x="255905" y="275717"/>
                </a:lnTo>
                <a:lnTo>
                  <a:pt x="262889" y="269240"/>
                </a:lnTo>
                <a:lnTo>
                  <a:pt x="236600" y="241554"/>
                </a:lnTo>
                <a:close/>
              </a:path>
              <a:path w="811529" h="853439">
                <a:moveTo>
                  <a:pt x="282575" y="289941"/>
                </a:moveTo>
                <a:lnTo>
                  <a:pt x="275589" y="296418"/>
                </a:lnTo>
                <a:lnTo>
                  <a:pt x="301879" y="324104"/>
                </a:lnTo>
                <a:lnTo>
                  <a:pt x="308737" y="317500"/>
                </a:lnTo>
                <a:lnTo>
                  <a:pt x="282575" y="289941"/>
                </a:lnTo>
                <a:close/>
              </a:path>
              <a:path w="811529" h="853439">
                <a:moveTo>
                  <a:pt x="328422" y="338200"/>
                </a:moveTo>
                <a:lnTo>
                  <a:pt x="321563" y="344805"/>
                </a:lnTo>
                <a:lnTo>
                  <a:pt x="347852" y="372363"/>
                </a:lnTo>
                <a:lnTo>
                  <a:pt x="354711" y="365887"/>
                </a:lnTo>
                <a:lnTo>
                  <a:pt x="328422" y="338200"/>
                </a:lnTo>
                <a:close/>
              </a:path>
              <a:path w="811529" h="853439">
                <a:moveTo>
                  <a:pt x="374396" y="386588"/>
                </a:moveTo>
                <a:lnTo>
                  <a:pt x="367538" y="393065"/>
                </a:lnTo>
                <a:lnTo>
                  <a:pt x="393826" y="420751"/>
                </a:lnTo>
                <a:lnTo>
                  <a:pt x="400685" y="414147"/>
                </a:lnTo>
                <a:lnTo>
                  <a:pt x="374396" y="386588"/>
                </a:lnTo>
                <a:close/>
              </a:path>
              <a:path w="811529" h="853439">
                <a:moveTo>
                  <a:pt x="420370" y="434848"/>
                </a:moveTo>
                <a:lnTo>
                  <a:pt x="413512" y="441452"/>
                </a:lnTo>
                <a:lnTo>
                  <a:pt x="439674" y="469011"/>
                </a:lnTo>
                <a:lnTo>
                  <a:pt x="446659" y="462534"/>
                </a:lnTo>
                <a:lnTo>
                  <a:pt x="420370" y="434848"/>
                </a:lnTo>
                <a:close/>
              </a:path>
              <a:path w="811529" h="853439">
                <a:moveTo>
                  <a:pt x="466344" y="483235"/>
                </a:moveTo>
                <a:lnTo>
                  <a:pt x="459359" y="489712"/>
                </a:lnTo>
                <a:lnTo>
                  <a:pt x="485648" y="517398"/>
                </a:lnTo>
                <a:lnTo>
                  <a:pt x="492506" y="510794"/>
                </a:lnTo>
                <a:lnTo>
                  <a:pt x="466344" y="483235"/>
                </a:lnTo>
                <a:close/>
              </a:path>
              <a:path w="811529" h="853439">
                <a:moveTo>
                  <a:pt x="512190" y="531495"/>
                </a:moveTo>
                <a:lnTo>
                  <a:pt x="505333" y="538099"/>
                </a:lnTo>
                <a:lnTo>
                  <a:pt x="531622" y="565658"/>
                </a:lnTo>
                <a:lnTo>
                  <a:pt x="538480" y="559181"/>
                </a:lnTo>
                <a:lnTo>
                  <a:pt x="512190" y="531495"/>
                </a:lnTo>
                <a:close/>
              </a:path>
              <a:path w="811529" h="853439">
                <a:moveTo>
                  <a:pt x="558164" y="579882"/>
                </a:moveTo>
                <a:lnTo>
                  <a:pt x="551307" y="586359"/>
                </a:lnTo>
                <a:lnTo>
                  <a:pt x="577596" y="614045"/>
                </a:lnTo>
                <a:lnTo>
                  <a:pt x="584454" y="607441"/>
                </a:lnTo>
                <a:lnTo>
                  <a:pt x="558164" y="579882"/>
                </a:lnTo>
                <a:close/>
              </a:path>
              <a:path w="811529" h="853439">
                <a:moveTo>
                  <a:pt x="604138" y="628142"/>
                </a:moveTo>
                <a:lnTo>
                  <a:pt x="597281" y="634746"/>
                </a:lnTo>
                <a:lnTo>
                  <a:pt x="623443" y="662305"/>
                </a:lnTo>
                <a:lnTo>
                  <a:pt x="630427" y="655828"/>
                </a:lnTo>
                <a:lnTo>
                  <a:pt x="604138" y="628142"/>
                </a:lnTo>
                <a:close/>
              </a:path>
              <a:path w="811529" h="853439">
                <a:moveTo>
                  <a:pt x="650113" y="676529"/>
                </a:moveTo>
                <a:lnTo>
                  <a:pt x="643127" y="683006"/>
                </a:lnTo>
                <a:lnTo>
                  <a:pt x="669417" y="710692"/>
                </a:lnTo>
                <a:lnTo>
                  <a:pt x="676275" y="704088"/>
                </a:lnTo>
                <a:lnTo>
                  <a:pt x="650113" y="676529"/>
                </a:lnTo>
                <a:close/>
              </a:path>
              <a:path w="811529" h="853439">
                <a:moveTo>
                  <a:pt x="719074" y="816432"/>
                </a:moveTo>
                <a:lnTo>
                  <a:pt x="716407" y="817892"/>
                </a:lnTo>
                <a:lnTo>
                  <a:pt x="715645" y="820420"/>
                </a:lnTo>
                <a:lnTo>
                  <a:pt x="715010" y="822947"/>
                </a:lnTo>
                <a:lnTo>
                  <a:pt x="716407" y="825588"/>
                </a:lnTo>
                <a:lnTo>
                  <a:pt x="811530" y="853186"/>
                </a:lnTo>
                <a:lnTo>
                  <a:pt x="810687" y="849630"/>
                </a:lnTo>
                <a:lnTo>
                  <a:pt x="801497" y="849630"/>
                </a:lnTo>
                <a:lnTo>
                  <a:pt x="789416" y="836859"/>
                </a:lnTo>
                <a:lnTo>
                  <a:pt x="719074" y="816432"/>
                </a:lnTo>
                <a:close/>
              </a:path>
              <a:path w="811529" h="853439">
                <a:moveTo>
                  <a:pt x="789416" y="836859"/>
                </a:moveTo>
                <a:lnTo>
                  <a:pt x="801497" y="849630"/>
                </a:lnTo>
                <a:lnTo>
                  <a:pt x="803834" y="847432"/>
                </a:lnTo>
                <a:lnTo>
                  <a:pt x="800354" y="847432"/>
                </a:lnTo>
                <a:lnTo>
                  <a:pt x="798472" y="839489"/>
                </a:lnTo>
                <a:lnTo>
                  <a:pt x="789416" y="836859"/>
                </a:lnTo>
                <a:close/>
              </a:path>
              <a:path w="811529" h="853439">
                <a:moveTo>
                  <a:pt x="786130" y="755269"/>
                </a:moveTo>
                <a:lnTo>
                  <a:pt x="783589" y="755904"/>
                </a:lnTo>
                <a:lnTo>
                  <a:pt x="781050" y="756412"/>
                </a:lnTo>
                <a:lnTo>
                  <a:pt x="779477" y="758952"/>
                </a:lnTo>
                <a:lnTo>
                  <a:pt x="779462" y="759333"/>
                </a:lnTo>
                <a:lnTo>
                  <a:pt x="780034" y="761619"/>
                </a:lnTo>
                <a:lnTo>
                  <a:pt x="796285" y="830249"/>
                </a:lnTo>
                <a:lnTo>
                  <a:pt x="808482" y="843064"/>
                </a:lnTo>
                <a:lnTo>
                  <a:pt x="801497" y="849630"/>
                </a:lnTo>
                <a:lnTo>
                  <a:pt x="810687" y="849630"/>
                </a:lnTo>
                <a:lnTo>
                  <a:pt x="789209" y="758952"/>
                </a:lnTo>
                <a:lnTo>
                  <a:pt x="788670" y="756793"/>
                </a:lnTo>
                <a:lnTo>
                  <a:pt x="786130" y="755269"/>
                </a:lnTo>
                <a:close/>
              </a:path>
              <a:path w="811529" h="853439">
                <a:moveTo>
                  <a:pt x="798472" y="839489"/>
                </a:moveTo>
                <a:lnTo>
                  <a:pt x="800354" y="847432"/>
                </a:lnTo>
                <a:lnTo>
                  <a:pt x="806323" y="841768"/>
                </a:lnTo>
                <a:lnTo>
                  <a:pt x="798472" y="839489"/>
                </a:lnTo>
                <a:close/>
              </a:path>
              <a:path w="811529" h="853439">
                <a:moveTo>
                  <a:pt x="796285" y="830249"/>
                </a:moveTo>
                <a:lnTo>
                  <a:pt x="798472" y="839489"/>
                </a:lnTo>
                <a:lnTo>
                  <a:pt x="806323" y="841768"/>
                </a:lnTo>
                <a:lnTo>
                  <a:pt x="800354" y="847432"/>
                </a:lnTo>
                <a:lnTo>
                  <a:pt x="803834" y="847432"/>
                </a:lnTo>
                <a:lnTo>
                  <a:pt x="808482" y="843064"/>
                </a:lnTo>
                <a:lnTo>
                  <a:pt x="796285" y="830249"/>
                </a:lnTo>
                <a:close/>
              </a:path>
              <a:path w="811529" h="853439">
                <a:moveTo>
                  <a:pt x="787908" y="821448"/>
                </a:moveTo>
                <a:lnTo>
                  <a:pt x="781050" y="828014"/>
                </a:lnTo>
                <a:lnTo>
                  <a:pt x="789416" y="836859"/>
                </a:lnTo>
                <a:lnTo>
                  <a:pt x="798472" y="839489"/>
                </a:lnTo>
                <a:lnTo>
                  <a:pt x="796285" y="830249"/>
                </a:lnTo>
                <a:lnTo>
                  <a:pt x="787908" y="821448"/>
                </a:lnTo>
                <a:close/>
              </a:path>
              <a:path w="811529" h="853439">
                <a:moveTo>
                  <a:pt x="741934" y="773125"/>
                </a:moveTo>
                <a:lnTo>
                  <a:pt x="735076" y="779691"/>
                </a:lnTo>
                <a:lnTo>
                  <a:pt x="761238" y="807300"/>
                </a:lnTo>
                <a:lnTo>
                  <a:pt x="768223" y="800735"/>
                </a:lnTo>
                <a:lnTo>
                  <a:pt x="741934" y="773125"/>
                </a:lnTo>
                <a:close/>
              </a:path>
              <a:path w="811529" h="853439">
                <a:moveTo>
                  <a:pt x="695960" y="724789"/>
                </a:moveTo>
                <a:lnTo>
                  <a:pt x="689101" y="731393"/>
                </a:lnTo>
                <a:lnTo>
                  <a:pt x="715390" y="758952"/>
                </a:lnTo>
                <a:lnTo>
                  <a:pt x="722249" y="752475"/>
                </a:lnTo>
                <a:lnTo>
                  <a:pt x="695960" y="724789"/>
                </a:lnTo>
                <a:close/>
              </a:path>
            </a:pathLst>
          </a:custGeom>
          <a:solidFill>
            <a:srgbClr val="000000"/>
          </a:solidFill>
        </p:spPr>
        <p:txBody>
          <a:bodyPr wrap="square" lIns="0" tIns="0" rIns="0" bIns="0" rtlCol="0"/>
          <a:lstStyle/>
          <a:p>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6FC2CA-D246-C5B3-768F-65643DA4DFDD}"/>
              </a:ext>
            </a:extLst>
          </p:cNvPr>
          <p:cNvSpPr txBox="1"/>
          <p:nvPr/>
        </p:nvSpPr>
        <p:spPr>
          <a:xfrm>
            <a:off x="194688" y="329747"/>
            <a:ext cx="8796912" cy="1015663"/>
          </a:xfrm>
          <a:prstGeom prst="rect">
            <a:avLst/>
          </a:prstGeom>
          <a:noFill/>
        </p:spPr>
        <p:txBody>
          <a:bodyPr wrap="square">
            <a:spAutoFit/>
          </a:bodyPr>
          <a:lstStyle/>
          <a:p>
            <a:r>
              <a:rPr lang="en-US" sz="2000" dirty="0"/>
              <a:t>1- At equilibrium, there is a balance between the concentration of reagent and products. </a:t>
            </a:r>
            <a:r>
              <a:rPr lang="en-US" sz="2000" dirty="0" err="1"/>
              <a:t>Va</a:t>
            </a:r>
            <a:r>
              <a:rPr lang="en-US" sz="2000" dirty="0"/>
              <a:t>, the rate of reaction of the “forward” reaction (activation) is equal to </a:t>
            </a:r>
            <a:r>
              <a:rPr lang="en-US" sz="2000" dirty="0" err="1"/>
              <a:t>Vd</a:t>
            </a:r>
            <a:r>
              <a:rPr lang="en-US" sz="2000" dirty="0"/>
              <a:t>, the rate of reaction of the “backward” reaction (deactivation). </a:t>
            </a:r>
          </a:p>
        </p:txBody>
      </p:sp>
      <p:sp>
        <p:nvSpPr>
          <p:cNvPr id="4" name="TextBox 3">
            <a:extLst>
              <a:ext uri="{FF2B5EF4-FFF2-40B4-BE49-F238E27FC236}">
                <a16:creationId xmlns:a16="http://schemas.microsoft.com/office/drawing/2014/main" id="{ADBF60DF-2C3B-0858-F3B4-1B4D487016C8}"/>
              </a:ext>
            </a:extLst>
          </p:cNvPr>
          <p:cNvSpPr txBox="1"/>
          <p:nvPr/>
        </p:nvSpPr>
        <p:spPr>
          <a:xfrm>
            <a:off x="207628" y="3247412"/>
            <a:ext cx="8783972" cy="2862322"/>
          </a:xfrm>
          <a:prstGeom prst="rect">
            <a:avLst/>
          </a:prstGeom>
          <a:noFill/>
        </p:spPr>
        <p:txBody>
          <a:bodyPr wrap="square">
            <a:spAutoFit/>
          </a:bodyPr>
          <a:lstStyle/>
          <a:p>
            <a:r>
              <a:rPr lang="en-US" sz="2000" dirty="0" err="1"/>
              <a:t>Va</a:t>
            </a:r>
            <a:r>
              <a:rPr lang="en-US" sz="2000" dirty="0"/>
              <a:t> = </a:t>
            </a:r>
            <a:r>
              <a:rPr lang="en-US" sz="2000" dirty="0" err="1"/>
              <a:t>ka</a:t>
            </a:r>
            <a:r>
              <a:rPr lang="en-US" sz="2000" dirty="0"/>
              <a:t>[Reagent]</a:t>
            </a:r>
          </a:p>
          <a:p>
            <a:r>
              <a:rPr lang="en-US" sz="2000" dirty="0" err="1"/>
              <a:t>Vd</a:t>
            </a:r>
            <a:r>
              <a:rPr lang="en-US" sz="2000" dirty="0"/>
              <a:t> = </a:t>
            </a:r>
            <a:r>
              <a:rPr lang="en-US" sz="2000" dirty="0" err="1"/>
              <a:t>kd</a:t>
            </a:r>
            <a:r>
              <a:rPr lang="en-US" sz="2000" dirty="0"/>
              <a:t>[Product1][Product2]</a:t>
            </a:r>
          </a:p>
          <a:p>
            <a:endParaRPr lang="en-US" sz="2000" dirty="0"/>
          </a:p>
          <a:p>
            <a:r>
              <a:rPr lang="en-US" sz="2000" dirty="0"/>
              <a:t>At equilibrium, </a:t>
            </a:r>
          </a:p>
          <a:p>
            <a:endParaRPr lang="en-US" sz="2000" dirty="0"/>
          </a:p>
          <a:p>
            <a:r>
              <a:rPr lang="en-US" sz="2000" dirty="0"/>
              <a:t>ka[Reagent] = </a:t>
            </a:r>
            <a:r>
              <a:rPr lang="en-US" sz="2000" dirty="0" err="1"/>
              <a:t>kd</a:t>
            </a:r>
            <a:r>
              <a:rPr lang="en-US" sz="2000" dirty="0"/>
              <a:t>[Product1][Product2]</a:t>
            </a:r>
          </a:p>
          <a:p>
            <a:endParaRPr lang="en-US" sz="2000" dirty="0"/>
          </a:p>
          <a:p>
            <a:r>
              <a:rPr lang="en-US" sz="2000" dirty="0"/>
              <a:t>This can only be true as long as the [ ]s on either side are unchanged, since the ka and the </a:t>
            </a:r>
            <a:r>
              <a:rPr lang="en-US" sz="2000" dirty="0" err="1"/>
              <a:t>kd</a:t>
            </a:r>
            <a:r>
              <a:rPr lang="en-US" sz="2000" dirty="0"/>
              <a:t> are, by definition, constants.</a:t>
            </a:r>
          </a:p>
        </p:txBody>
      </p:sp>
      <p:sp>
        <p:nvSpPr>
          <p:cNvPr id="5" name="TextBox 4">
            <a:extLst>
              <a:ext uri="{FF2B5EF4-FFF2-40B4-BE49-F238E27FC236}">
                <a16:creationId xmlns:a16="http://schemas.microsoft.com/office/drawing/2014/main" id="{45F8223B-4C5A-8FAC-7FA4-8B4B3A38A356}"/>
              </a:ext>
            </a:extLst>
          </p:cNvPr>
          <p:cNvSpPr txBox="1"/>
          <p:nvPr/>
        </p:nvSpPr>
        <p:spPr>
          <a:xfrm>
            <a:off x="2191992" y="2512551"/>
            <a:ext cx="1056700" cy="369332"/>
          </a:xfrm>
          <a:prstGeom prst="rect">
            <a:avLst/>
          </a:prstGeom>
          <a:noFill/>
        </p:spPr>
        <p:txBody>
          <a:bodyPr wrap="none" rtlCol="0">
            <a:spAutoFit/>
          </a:bodyPr>
          <a:lstStyle/>
          <a:p>
            <a:r>
              <a:rPr lang="en-US" dirty="0"/>
              <a:t>Reagent</a:t>
            </a:r>
          </a:p>
        </p:txBody>
      </p:sp>
      <p:sp>
        <p:nvSpPr>
          <p:cNvPr id="6" name="TextBox 5">
            <a:extLst>
              <a:ext uri="{FF2B5EF4-FFF2-40B4-BE49-F238E27FC236}">
                <a16:creationId xmlns:a16="http://schemas.microsoft.com/office/drawing/2014/main" id="{A5D4C25B-E4B9-8C76-45EB-7E70E19E9781}"/>
              </a:ext>
            </a:extLst>
          </p:cNvPr>
          <p:cNvSpPr txBox="1"/>
          <p:nvPr/>
        </p:nvSpPr>
        <p:spPr>
          <a:xfrm>
            <a:off x="4364182" y="2492087"/>
            <a:ext cx="2935419" cy="369332"/>
          </a:xfrm>
          <a:prstGeom prst="rect">
            <a:avLst/>
          </a:prstGeom>
          <a:noFill/>
        </p:spPr>
        <p:txBody>
          <a:bodyPr wrap="none" rtlCol="0">
            <a:spAutoFit/>
          </a:bodyPr>
          <a:lstStyle/>
          <a:p>
            <a:r>
              <a:rPr lang="en-US" dirty="0"/>
              <a:t>Product 1     +     Product 2</a:t>
            </a:r>
          </a:p>
        </p:txBody>
      </p:sp>
      <p:cxnSp>
        <p:nvCxnSpPr>
          <p:cNvPr id="7" name="Straight Arrow Connector 6">
            <a:extLst>
              <a:ext uri="{FF2B5EF4-FFF2-40B4-BE49-F238E27FC236}">
                <a16:creationId xmlns:a16="http://schemas.microsoft.com/office/drawing/2014/main" id="{F0F59811-759D-97B6-831C-310809FEA0C3}"/>
              </a:ext>
            </a:extLst>
          </p:cNvPr>
          <p:cNvCxnSpPr/>
          <p:nvPr/>
        </p:nvCxnSpPr>
        <p:spPr>
          <a:xfrm>
            <a:off x="3447928" y="2620505"/>
            <a:ext cx="8520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AF32F18-97DE-6CE8-6F63-1811DC452C04}"/>
              </a:ext>
            </a:extLst>
          </p:cNvPr>
          <p:cNvCxnSpPr>
            <a:cxnSpLocks/>
          </p:cNvCxnSpPr>
          <p:nvPr/>
        </p:nvCxnSpPr>
        <p:spPr>
          <a:xfrm flipH="1">
            <a:off x="3340999" y="2734805"/>
            <a:ext cx="9693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962A36B-26C7-C78E-299C-8A2DD13E3179}"/>
              </a:ext>
            </a:extLst>
          </p:cNvPr>
          <p:cNvSpPr txBox="1"/>
          <p:nvPr/>
        </p:nvSpPr>
        <p:spPr>
          <a:xfrm>
            <a:off x="3677375" y="2327885"/>
            <a:ext cx="385042" cy="369332"/>
          </a:xfrm>
          <a:prstGeom prst="rect">
            <a:avLst/>
          </a:prstGeom>
          <a:noFill/>
        </p:spPr>
        <p:txBody>
          <a:bodyPr wrap="none" rtlCol="0">
            <a:spAutoFit/>
          </a:bodyPr>
          <a:lstStyle/>
          <a:p>
            <a:r>
              <a:rPr lang="en-US" dirty="0"/>
              <a:t>k</a:t>
            </a:r>
            <a:r>
              <a:rPr lang="en-US" baseline="-25000" dirty="0"/>
              <a:t>a</a:t>
            </a:r>
          </a:p>
        </p:txBody>
      </p:sp>
      <p:sp>
        <p:nvSpPr>
          <p:cNvPr id="10" name="TextBox 9">
            <a:extLst>
              <a:ext uri="{FF2B5EF4-FFF2-40B4-BE49-F238E27FC236}">
                <a16:creationId xmlns:a16="http://schemas.microsoft.com/office/drawing/2014/main" id="{77D47EE4-216F-E3CF-B4CE-5D3C078B3C92}"/>
              </a:ext>
            </a:extLst>
          </p:cNvPr>
          <p:cNvSpPr txBox="1"/>
          <p:nvPr/>
        </p:nvSpPr>
        <p:spPr>
          <a:xfrm>
            <a:off x="3739471" y="2738357"/>
            <a:ext cx="385042" cy="369332"/>
          </a:xfrm>
          <a:prstGeom prst="rect">
            <a:avLst/>
          </a:prstGeom>
          <a:noFill/>
        </p:spPr>
        <p:txBody>
          <a:bodyPr wrap="none" rtlCol="0">
            <a:spAutoFit/>
          </a:bodyPr>
          <a:lstStyle/>
          <a:p>
            <a:r>
              <a:rPr lang="en-US" dirty="0" err="1"/>
              <a:t>k</a:t>
            </a:r>
            <a:r>
              <a:rPr lang="en-US" baseline="-25000" dirty="0" err="1"/>
              <a:t>d</a:t>
            </a:r>
            <a:endParaRPr lang="en-US" baseline="-25000" dirty="0"/>
          </a:p>
        </p:txBody>
      </p:sp>
    </p:spTree>
    <p:extLst>
      <p:ext uri="{BB962C8B-B14F-4D97-AF65-F5344CB8AC3E}">
        <p14:creationId xmlns:p14="http://schemas.microsoft.com/office/powerpoint/2010/main" val="419390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00" y="762000"/>
            <a:ext cx="8153400" cy="5715000"/>
            <a:chOff x="1154112" y="1076325"/>
            <a:chExt cx="6718300" cy="4885690"/>
          </a:xfrm>
        </p:grpSpPr>
        <p:pic>
          <p:nvPicPr>
            <p:cNvPr id="3" name="object 3"/>
            <p:cNvPicPr/>
            <p:nvPr/>
          </p:nvPicPr>
          <p:blipFill>
            <a:blip r:embed="rId2" cstate="print"/>
            <a:stretch>
              <a:fillRect/>
            </a:stretch>
          </p:blipFill>
          <p:spPr>
            <a:xfrm>
              <a:off x="1271587" y="1076325"/>
              <a:ext cx="6600825" cy="4638675"/>
            </a:xfrm>
            <a:prstGeom prst="rect">
              <a:avLst/>
            </a:prstGeom>
          </p:spPr>
        </p:pic>
        <p:sp>
          <p:nvSpPr>
            <p:cNvPr id="4" name="object 4"/>
            <p:cNvSpPr/>
            <p:nvPr/>
          </p:nvSpPr>
          <p:spPr>
            <a:xfrm>
              <a:off x="1166812" y="5013172"/>
              <a:ext cx="6645909" cy="936625"/>
            </a:xfrm>
            <a:custGeom>
              <a:avLst/>
              <a:gdLst/>
              <a:ahLst/>
              <a:cxnLst/>
              <a:rect l="l" t="t" r="r" b="b"/>
              <a:pathLst>
                <a:path w="6645909" h="936625">
                  <a:moveTo>
                    <a:pt x="0" y="936104"/>
                  </a:moveTo>
                  <a:lnTo>
                    <a:pt x="6645529" y="936104"/>
                  </a:lnTo>
                  <a:lnTo>
                    <a:pt x="6645529" y="0"/>
                  </a:lnTo>
                  <a:lnTo>
                    <a:pt x="0" y="0"/>
                  </a:lnTo>
                  <a:lnTo>
                    <a:pt x="0" y="936104"/>
                  </a:lnTo>
                  <a:close/>
                </a:path>
              </a:pathLst>
            </a:custGeom>
            <a:ln w="25400">
              <a:solidFill>
                <a:srgbClr val="385D89"/>
              </a:solidFill>
            </a:ln>
          </p:spPr>
          <p:txBody>
            <a:bodyPr wrap="square" lIns="0" tIns="0" rIns="0" bIns="0" rtlCol="0"/>
            <a:lstStyle/>
            <a:p>
              <a:endParaRPr/>
            </a:p>
          </p:txBody>
        </p:sp>
        <p:sp>
          <p:nvSpPr>
            <p:cNvPr id="5" name="object 5"/>
            <p:cNvSpPr/>
            <p:nvPr/>
          </p:nvSpPr>
          <p:spPr>
            <a:xfrm>
              <a:off x="1166812" y="1844801"/>
              <a:ext cx="4629785" cy="360045"/>
            </a:xfrm>
            <a:custGeom>
              <a:avLst/>
              <a:gdLst/>
              <a:ahLst/>
              <a:cxnLst/>
              <a:rect l="l" t="t" r="r" b="b"/>
              <a:pathLst>
                <a:path w="4629785" h="360044">
                  <a:moveTo>
                    <a:pt x="0" y="360045"/>
                  </a:moveTo>
                  <a:lnTo>
                    <a:pt x="4629277" y="360045"/>
                  </a:lnTo>
                  <a:lnTo>
                    <a:pt x="4629277" y="0"/>
                  </a:lnTo>
                  <a:lnTo>
                    <a:pt x="0" y="0"/>
                  </a:lnTo>
                  <a:lnTo>
                    <a:pt x="0" y="360045"/>
                  </a:lnTo>
                  <a:close/>
                </a:path>
              </a:pathLst>
            </a:custGeom>
            <a:ln w="25400">
              <a:solidFill>
                <a:srgbClr val="0000FF"/>
              </a:solidFill>
            </a:ln>
          </p:spPr>
          <p:txBody>
            <a:bodyPr wrap="square" lIns="0" tIns="0" rIns="0" bIns="0" rtlCol="0"/>
            <a:lstStyle/>
            <a:p>
              <a:endParaRPr/>
            </a:p>
          </p:txBody>
        </p:sp>
      </p:grpSp>
      <p:sp>
        <p:nvSpPr>
          <p:cNvPr id="6" name="object 6"/>
          <p:cNvSpPr txBox="1"/>
          <p:nvPr/>
        </p:nvSpPr>
        <p:spPr>
          <a:xfrm>
            <a:off x="258267" y="134492"/>
            <a:ext cx="28174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Calibri"/>
                <a:cs typeface="Calibri"/>
              </a:rPr>
              <a:t>SINTESI</a:t>
            </a:r>
            <a:r>
              <a:rPr sz="1800" b="1" spc="-20" dirty="0">
                <a:solidFill>
                  <a:srgbClr val="FF0000"/>
                </a:solidFill>
                <a:latin typeface="Calibri"/>
                <a:cs typeface="Calibri"/>
              </a:rPr>
              <a:t> </a:t>
            </a:r>
            <a:r>
              <a:rPr sz="1800" b="1" dirty="0">
                <a:solidFill>
                  <a:srgbClr val="FF0000"/>
                </a:solidFill>
                <a:latin typeface="Calibri"/>
                <a:cs typeface="Calibri"/>
              </a:rPr>
              <a:t>DI</a:t>
            </a:r>
            <a:r>
              <a:rPr sz="1800" b="1" spc="-20" dirty="0">
                <a:solidFill>
                  <a:srgbClr val="FF0000"/>
                </a:solidFill>
                <a:latin typeface="Calibri"/>
                <a:cs typeface="Calibri"/>
              </a:rPr>
              <a:t> </a:t>
            </a:r>
            <a:r>
              <a:rPr sz="1800" b="1" spc="-10" dirty="0">
                <a:solidFill>
                  <a:srgbClr val="FF0000"/>
                </a:solidFill>
                <a:latin typeface="Calibri"/>
                <a:cs typeface="Calibri"/>
              </a:rPr>
              <a:t>MACROMOLECOLE</a:t>
            </a:r>
            <a:endParaRPr sz="1800">
              <a:latin typeface="Calibri"/>
              <a:cs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7421DB-55D5-8245-8988-87C4F0185CE0}"/>
              </a:ext>
            </a:extLst>
          </p:cNvPr>
          <p:cNvSpPr txBox="1"/>
          <p:nvPr/>
        </p:nvSpPr>
        <p:spPr>
          <a:xfrm>
            <a:off x="76976" y="79059"/>
            <a:ext cx="9019221" cy="1323439"/>
          </a:xfrm>
          <a:prstGeom prst="rect">
            <a:avLst/>
          </a:prstGeom>
          <a:noFill/>
        </p:spPr>
        <p:txBody>
          <a:bodyPr wrap="square" rtlCol="0">
            <a:spAutoFit/>
          </a:bodyPr>
          <a:lstStyle/>
          <a:p>
            <a:r>
              <a:rPr lang="en-US" sz="2000" dirty="0"/>
              <a:t>1-in Living polymerization, the dormant polymer (DM) is capped and it exists in equilibrium with the activator molecule free radical (Tempo*) and the growing chain free radical (GC*). At this stage, there is no free monomer left in the solution. </a:t>
            </a:r>
          </a:p>
        </p:txBody>
      </p:sp>
      <p:grpSp>
        <p:nvGrpSpPr>
          <p:cNvPr id="47" name="Group 46">
            <a:extLst>
              <a:ext uri="{FF2B5EF4-FFF2-40B4-BE49-F238E27FC236}">
                <a16:creationId xmlns:a16="http://schemas.microsoft.com/office/drawing/2014/main" id="{1C5D4745-6FBA-F82A-ADF1-B2C272244C69}"/>
              </a:ext>
            </a:extLst>
          </p:cNvPr>
          <p:cNvGrpSpPr/>
          <p:nvPr/>
        </p:nvGrpSpPr>
        <p:grpSpPr>
          <a:xfrm>
            <a:off x="700872" y="1601863"/>
            <a:ext cx="2028011" cy="1192014"/>
            <a:chOff x="332509" y="1332130"/>
            <a:chExt cx="2704015" cy="1589352"/>
          </a:xfrm>
        </p:grpSpPr>
        <p:sp>
          <p:nvSpPr>
            <p:cNvPr id="14" name="Hexagon 13">
              <a:extLst>
                <a:ext uri="{FF2B5EF4-FFF2-40B4-BE49-F238E27FC236}">
                  <a16:creationId xmlns:a16="http://schemas.microsoft.com/office/drawing/2014/main" id="{645EF6DC-169F-9318-1425-2B34677DEF10}"/>
                </a:ext>
              </a:extLst>
            </p:cNvPr>
            <p:cNvSpPr/>
            <p:nvPr/>
          </p:nvSpPr>
          <p:spPr>
            <a:xfrm>
              <a:off x="2168308" y="1673994"/>
              <a:ext cx="868216" cy="676713"/>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EF57DBAC-CF8F-B779-1919-D2565C2DA3B6}"/>
                </a:ext>
              </a:extLst>
            </p:cNvPr>
            <p:cNvSpPr/>
            <p:nvPr/>
          </p:nvSpPr>
          <p:spPr>
            <a:xfrm>
              <a:off x="332509" y="1865741"/>
              <a:ext cx="1274618" cy="175491"/>
            </a:xfrm>
            <a:custGeom>
              <a:avLst/>
              <a:gdLst>
                <a:gd name="connsiteX0" fmla="*/ 0 w 1274618"/>
                <a:gd name="connsiteY0" fmla="*/ 138545 h 175491"/>
                <a:gd name="connsiteX1" fmla="*/ 64655 w 1274618"/>
                <a:gd name="connsiteY1" fmla="*/ 36945 h 175491"/>
                <a:gd name="connsiteX2" fmla="*/ 138546 w 1274618"/>
                <a:gd name="connsiteY2" fmla="*/ 18472 h 175491"/>
                <a:gd name="connsiteX3" fmla="*/ 212436 w 1274618"/>
                <a:gd name="connsiteY3" fmla="*/ 27709 h 175491"/>
                <a:gd name="connsiteX4" fmla="*/ 267855 w 1274618"/>
                <a:gd name="connsiteY4" fmla="*/ 83127 h 175491"/>
                <a:gd name="connsiteX5" fmla="*/ 295564 w 1274618"/>
                <a:gd name="connsiteY5" fmla="*/ 166254 h 175491"/>
                <a:gd name="connsiteX6" fmla="*/ 360218 w 1274618"/>
                <a:gd name="connsiteY6" fmla="*/ 175491 h 175491"/>
                <a:gd name="connsiteX7" fmla="*/ 471055 w 1274618"/>
                <a:gd name="connsiteY7" fmla="*/ 147782 h 175491"/>
                <a:gd name="connsiteX8" fmla="*/ 544946 w 1274618"/>
                <a:gd name="connsiteY8" fmla="*/ 73891 h 175491"/>
                <a:gd name="connsiteX9" fmla="*/ 618836 w 1274618"/>
                <a:gd name="connsiteY9" fmla="*/ 9236 h 175491"/>
                <a:gd name="connsiteX10" fmla="*/ 655782 w 1274618"/>
                <a:gd name="connsiteY10" fmla="*/ 0 h 175491"/>
                <a:gd name="connsiteX11" fmla="*/ 785091 w 1274618"/>
                <a:gd name="connsiteY11" fmla="*/ 27709 h 175491"/>
                <a:gd name="connsiteX12" fmla="*/ 840509 w 1274618"/>
                <a:gd name="connsiteY12" fmla="*/ 64654 h 175491"/>
                <a:gd name="connsiteX13" fmla="*/ 895927 w 1274618"/>
                <a:gd name="connsiteY13" fmla="*/ 83127 h 175491"/>
                <a:gd name="connsiteX14" fmla="*/ 923636 w 1274618"/>
                <a:gd name="connsiteY14" fmla="*/ 110836 h 175491"/>
                <a:gd name="connsiteX15" fmla="*/ 979055 w 1274618"/>
                <a:gd name="connsiteY15" fmla="*/ 73891 h 175491"/>
                <a:gd name="connsiteX16" fmla="*/ 988291 w 1274618"/>
                <a:gd name="connsiteY16" fmla="*/ 46182 h 175491"/>
                <a:gd name="connsiteX17" fmla="*/ 1052946 w 1274618"/>
                <a:gd name="connsiteY17" fmla="*/ 64654 h 175491"/>
                <a:gd name="connsiteX18" fmla="*/ 1145309 w 1274618"/>
                <a:gd name="connsiteY18" fmla="*/ 92363 h 175491"/>
                <a:gd name="connsiteX19" fmla="*/ 1274618 w 1274618"/>
                <a:gd name="connsiteY19" fmla="*/ 101600 h 17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4618" h="175491">
                  <a:moveTo>
                    <a:pt x="0" y="138545"/>
                  </a:moveTo>
                  <a:cubicBezTo>
                    <a:pt x="15303" y="92636"/>
                    <a:pt x="15945" y="63173"/>
                    <a:pt x="64655" y="36945"/>
                  </a:cubicBezTo>
                  <a:cubicBezTo>
                    <a:pt x="87009" y="24908"/>
                    <a:pt x="113916" y="24630"/>
                    <a:pt x="138546" y="18472"/>
                  </a:cubicBezTo>
                  <a:cubicBezTo>
                    <a:pt x="163176" y="21551"/>
                    <a:pt x="190235" y="16608"/>
                    <a:pt x="212436" y="27709"/>
                  </a:cubicBezTo>
                  <a:cubicBezTo>
                    <a:pt x="235802" y="39392"/>
                    <a:pt x="253829" y="61087"/>
                    <a:pt x="267855" y="83127"/>
                  </a:cubicBezTo>
                  <a:cubicBezTo>
                    <a:pt x="278749" y="100246"/>
                    <a:pt x="270984" y="152598"/>
                    <a:pt x="295564" y="166254"/>
                  </a:cubicBezTo>
                  <a:cubicBezTo>
                    <a:pt x="314595" y="176827"/>
                    <a:pt x="338667" y="172412"/>
                    <a:pt x="360218" y="175491"/>
                  </a:cubicBezTo>
                  <a:cubicBezTo>
                    <a:pt x="397164" y="166255"/>
                    <a:pt x="437686" y="166135"/>
                    <a:pt x="471055" y="147782"/>
                  </a:cubicBezTo>
                  <a:cubicBezTo>
                    <a:pt x="501576" y="130996"/>
                    <a:pt x="520316" y="98521"/>
                    <a:pt x="544946" y="73891"/>
                  </a:cubicBezTo>
                  <a:cubicBezTo>
                    <a:pt x="566046" y="52791"/>
                    <a:pt x="593468" y="23330"/>
                    <a:pt x="618836" y="9236"/>
                  </a:cubicBezTo>
                  <a:cubicBezTo>
                    <a:pt x="629933" y="3071"/>
                    <a:pt x="643467" y="3079"/>
                    <a:pt x="655782" y="0"/>
                  </a:cubicBezTo>
                  <a:cubicBezTo>
                    <a:pt x="698885" y="9236"/>
                    <a:pt x="743484" y="13147"/>
                    <a:pt x="785091" y="27709"/>
                  </a:cubicBezTo>
                  <a:cubicBezTo>
                    <a:pt x="806046" y="35043"/>
                    <a:pt x="820652" y="54725"/>
                    <a:pt x="840509" y="64654"/>
                  </a:cubicBezTo>
                  <a:cubicBezTo>
                    <a:pt x="857925" y="73362"/>
                    <a:pt x="877454" y="76969"/>
                    <a:pt x="895927" y="83127"/>
                  </a:cubicBezTo>
                  <a:cubicBezTo>
                    <a:pt x="905163" y="92363"/>
                    <a:pt x="911244" y="106705"/>
                    <a:pt x="923636" y="110836"/>
                  </a:cubicBezTo>
                  <a:cubicBezTo>
                    <a:pt x="943688" y="117520"/>
                    <a:pt x="971361" y="81585"/>
                    <a:pt x="979055" y="73891"/>
                  </a:cubicBezTo>
                  <a:cubicBezTo>
                    <a:pt x="982134" y="64655"/>
                    <a:pt x="979251" y="49798"/>
                    <a:pt x="988291" y="46182"/>
                  </a:cubicBezTo>
                  <a:cubicBezTo>
                    <a:pt x="993562" y="44074"/>
                    <a:pt x="1044732" y="61916"/>
                    <a:pt x="1052946" y="64654"/>
                  </a:cubicBezTo>
                  <a:cubicBezTo>
                    <a:pt x="1099596" y="95754"/>
                    <a:pt x="1068044" y="80476"/>
                    <a:pt x="1145309" y="92363"/>
                  </a:cubicBezTo>
                  <a:cubicBezTo>
                    <a:pt x="1231669" y="105649"/>
                    <a:pt x="1173257" y="101600"/>
                    <a:pt x="1274618" y="101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E2366D6-20C8-A595-0326-C5195FF399C5}"/>
                </a:ext>
              </a:extLst>
            </p:cNvPr>
            <p:cNvSpPr txBox="1"/>
            <p:nvPr/>
          </p:nvSpPr>
          <p:spPr>
            <a:xfrm>
              <a:off x="1607126" y="1824177"/>
              <a:ext cx="1135353" cy="492443"/>
            </a:xfrm>
            <a:prstGeom prst="rect">
              <a:avLst/>
            </a:prstGeom>
            <a:noFill/>
          </p:spPr>
          <p:txBody>
            <a:bodyPr wrap="none" rtlCol="0">
              <a:spAutoFit/>
            </a:bodyPr>
            <a:lstStyle/>
            <a:p>
              <a:r>
                <a:rPr lang="en-US" dirty="0"/>
                <a:t>C-O-N</a:t>
              </a:r>
            </a:p>
          </p:txBody>
        </p:sp>
        <p:cxnSp>
          <p:nvCxnSpPr>
            <p:cNvPr id="9" name="Straight Connector 8">
              <a:extLst>
                <a:ext uri="{FF2B5EF4-FFF2-40B4-BE49-F238E27FC236}">
                  <a16:creationId xmlns:a16="http://schemas.microsoft.com/office/drawing/2014/main" id="{C92818C4-CCFF-F8CC-7538-F534365FFE4B}"/>
                </a:ext>
              </a:extLst>
            </p:cNvPr>
            <p:cNvCxnSpPr/>
            <p:nvPr/>
          </p:nvCxnSpPr>
          <p:spPr>
            <a:xfrm>
              <a:off x="1745673" y="2115123"/>
              <a:ext cx="0" cy="230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7DBBAA-7579-974E-4516-4940CB14EC74}"/>
                </a:ext>
              </a:extLst>
            </p:cNvPr>
            <p:cNvCxnSpPr/>
            <p:nvPr/>
          </p:nvCxnSpPr>
          <p:spPr>
            <a:xfrm flipV="1">
              <a:off x="1754909" y="1671777"/>
              <a:ext cx="0" cy="19396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BF87A7-4C26-0683-800C-EC87703C383D}"/>
                </a:ext>
              </a:extLst>
            </p:cNvPr>
            <p:cNvSpPr txBox="1"/>
            <p:nvPr/>
          </p:nvSpPr>
          <p:spPr>
            <a:xfrm>
              <a:off x="1581205" y="1332130"/>
              <a:ext cx="468504" cy="492443"/>
            </a:xfrm>
            <a:prstGeom prst="rect">
              <a:avLst/>
            </a:prstGeom>
            <a:noFill/>
          </p:spPr>
          <p:txBody>
            <a:bodyPr wrap="none" rtlCol="0">
              <a:spAutoFit/>
            </a:bodyPr>
            <a:lstStyle/>
            <a:p>
              <a:r>
                <a:rPr lang="en-US" dirty="0"/>
                <a:t>H</a:t>
              </a:r>
            </a:p>
          </p:txBody>
        </p:sp>
        <p:sp>
          <p:nvSpPr>
            <p:cNvPr id="13" name="TextBox 12">
              <a:extLst>
                <a:ext uri="{FF2B5EF4-FFF2-40B4-BE49-F238E27FC236}">
                  <a16:creationId xmlns:a16="http://schemas.microsoft.com/office/drawing/2014/main" id="{143A60C1-6C86-AFC9-6657-B66D9311641A}"/>
                </a:ext>
              </a:extLst>
            </p:cNvPr>
            <p:cNvSpPr txBox="1"/>
            <p:nvPr/>
          </p:nvSpPr>
          <p:spPr>
            <a:xfrm>
              <a:off x="1597894" y="2429039"/>
              <a:ext cx="468504" cy="492443"/>
            </a:xfrm>
            <a:prstGeom prst="rect">
              <a:avLst/>
            </a:prstGeom>
            <a:noFill/>
          </p:spPr>
          <p:txBody>
            <a:bodyPr wrap="none" rtlCol="0">
              <a:spAutoFit/>
            </a:bodyPr>
            <a:lstStyle/>
            <a:p>
              <a:r>
                <a:rPr lang="en-US" dirty="0"/>
                <a:t>R</a:t>
              </a:r>
            </a:p>
          </p:txBody>
        </p:sp>
        <p:cxnSp>
          <p:nvCxnSpPr>
            <p:cNvPr id="16" name="Straight Connector 15">
              <a:extLst>
                <a:ext uri="{FF2B5EF4-FFF2-40B4-BE49-F238E27FC236}">
                  <a16:creationId xmlns:a16="http://schemas.microsoft.com/office/drawing/2014/main" id="{D49B1614-6323-D9FE-EE9C-7B29330D691D}"/>
                </a:ext>
              </a:extLst>
            </p:cNvPr>
            <p:cNvCxnSpPr>
              <a:stCxn id="14" idx="4"/>
            </p:cNvCxnSpPr>
            <p:nvPr/>
          </p:nvCxnSpPr>
          <p:spPr>
            <a:xfrm flipV="1">
              <a:off x="2337486" y="1332130"/>
              <a:ext cx="20167" cy="341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1B28200-E07B-7606-2C46-A4219E08FFB2}"/>
                </a:ext>
              </a:extLst>
            </p:cNvPr>
            <p:cNvCxnSpPr>
              <a:stCxn id="14" idx="4"/>
            </p:cNvCxnSpPr>
            <p:nvPr/>
          </p:nvCxnSpPr>
          <p:spPr>
            <a:xfrm flipH="1" flipV="1">
              <a:off x="2057923" y="1563372"/>
              <a:ext cx="279563" cy="110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C79ACE-4D2A-03E6-6F8D-0B1CB9DB9ED9}"/>
                </a:ext>
              </a:extLst>
            </p:cNvPr>
            <p:cNvCxnSpPr>
              <a:stCxn id="14" idx="2"/>
            </p:cNvCxnSpPr>
            <p:nvPr/>
          </p:nvCxnSpPr>
          <p:spPr>
            <a:xfrm>
              <a:off x="2337486" y="2350707"/>
              <a:ext cx="133836" cy="447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39E6CCA-AE34-9501-8E25-31479EBCB127}"/>
                </a:ext>
              </a:extLst>
            </p:cNvPr>
            <p:cNvCxnSpPr>
              <a:stCxn id="14" idx="2"/>
            </p:cNvCxnSpPr>
            <p:nvPr/>
          </p:nvCxnSpPr>
          <p:spPr>
            <a:xfrm flipH="1">
              <a:off x="2057923" y="2350707"/>
              <a:ext cx="279563" cy="26299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D023F3F7-3EE6-4937-390B-18187F13F0BA}"/>
              </a:ext>
            </a:extLst>
          </p:cNvPr>
          <p:cNvCxnSpPr/>
          <p:nvPr/>
        </p:nvCxnSpPr>
        <p:spPr>
          <a:xfrm>
            <a:off x="3160054" y="1970898"/>
            <a:ext cx="8520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77864FC-9A36-7EEC-8E7E-07DCE352DAD3}"/>
              </a:ext>
            </a:extLst>
          </p:cNvPr>
          <p:cNvCxnSpPr>
            <a:cxnSpLocks/>
          </p:cNvCxnSpPr>
          <p:nvPr/>
        </p:nvCxnSpPr>
        <p:spPr>
          <a:xfrm flipH="1">
            <a:off x="3053125" y="2085198"/>
            <a:ext cx="9693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A4CBD70-832E-4D23-97E5-21E10E1BCB52}"/>
              </a:ext>
            </a:extLst>
          </p:cNvPr>
          <p:cNvSpPr txBox="1"/>
          <p:nvPr/>
        </p:nvSpPr>
        <p:spPr>
          <a:xfrm>
            <a:off x="3389500" y="1678278"/>
            <a:ext cx="385042" cy="369332"/>
          </a:xfrm>
          <a:prstGeom prst="rect">
            <a:avLst/>
          </a:prstGeom>
          <a:noFill/>
        </p:spPr>
        <p:txBody>
          <a:bodyPr wrap="none" rtlCol="0">
            <a:spAutoFit/>
          </a:bodyPr>
          <a:lstStyle/>
          <a:p>
            <a:r>
              <a:rPr lang="en-US" dirty="0"/>
              <a:t>k</a:t>
            </a:r>
            <a:r>
              <a:rPr lang="en-US" baseline="-25000" dirty="0"/>
              <a:t>a</a:t>
            </a:r>
          </a:p>
        </p:txBody>
      </p:sp>
      <p:sp>
        <p:nvSpPr>
          <p:cNvPr id="28" name="TextBox 27">
            <a:extLst>
              <a:ext uri="{FF2B5EF4-FFF2-40B4-BE49-F238E27FC236}">
                <a16:creationId xmlns:a16="http://schemas.microsoft.com/office/drawing/2014/main" id="{ADC33210-E72C-55B2-978B-977638426ECC}"/>
              </a:ext>
            </a:extLst>
          </p:cNvPr>
          <p:cNvSpPr txBox="1"/>
          <p:nvPr/>
        </p:nvSpPr>
        <p:spPr>
          <a:xfrm>
            <a:off x="3451597" y="2088750"/>
            <a:ext cx="385042" cy="369332"/>
          </a:xfrm>
          <a:prstGeom prst="rect">
            <a:avLst/>
          </a:prstGeom>
          <a:noFill/>
        </p:spPr>
        <p:txBody>
          <a:bodyPr wrap="none" rtlCol="0">
            <a:spAutoFit/>
          </a:bodyPr>
          <a:lstStyle/>
          <a:p>
            <a:r>
              <a:rPr lang="en-US" dirty="0" err="1"/>
              <a:t>k</a:t>
            </a:r>
            <a:r>
              <a:rPr lang="en-US" baseline="-25000" dirty="0" err="1"/>
              <a:t>d</a:t>
            </a:r>
            <a:endParaRPr lang="en-US" baseline="-25000" dirty="0"/>
          </a:p>
        </p:txBody>
      </p:sp>
      <p:sp>
        <p:nvSpPr>
          <p:cNvPr id="32" name="TextBox 31">
            <a:extLst>
              <a:ext uri="{FF2B5EF4-FFF2-40B4-BE49-F238E27FC236}">
                <a16:creationId xmlns:a16="http://schemas.microsoft.com/office/drawing/2014/main" id="{1E2AF2D2-71CA-0157-20BF-00712BF1C97F}"/>
              </a:ext>
            </a:extLst>
          </p:cNvPr>
          <p:cNvSpPr txBox="1"/>
          <p:nvPr/>
        </p:nvSpPr>
        <p:spPr>
          <a:xfrm>
            <a:off x="6559221" y="1601863"/>
            <a:ext cx="351378" cy="369332"/>
          </a:xfrm>
          <a:prstGeom prst="rect">
            <a:avLst/>
          </a:prstGeom>
          <a:noFill/>
        </p:spPr>
        <p:txBody>
          <a:bodyPr wrap="none" rtlCol="0">
            <a:spAutoFit/>
          </a:bodyPr>
          <a:lstStyle/>
          <a:p>
            <a:r>
              <a:rPr lang="en-US" dirty="0"/>
              <a:t>H</a:t>
            </a:r>
          </a:p>
        </p:txBody>
      </p:sp>
      <p:grpSp>
        <p:nvGrpSpPr>
          <p:cNvPr id="45" name="Group 44">
            <a:extLst>
              <a:ext uri="{FF2B5EF4-FFF2-40B4-BE49-F238E27FC236}">
                <a16:creationId xmlns:a16="http://schemas.microsoft.com/office/drawing/2014/main" id="{0164AA2C-0981-1ACD-45A2-698211AFA66C}"/>
              </a:ext>
            </a:extLst>
          </p:cNvPr>
          <p:cNvGrpSpPr/>
          <p:nvPr/>
        </p:nvGrpSpPr>
        <p:grpSpPr>
          <a:xfrm>
            <a:off x="5622698" y="1856599"/>
            <a:ext cx="1311502" cy="937279"/>
            <a:chOff x="6894945" y="1671777"/>
            <a:chExt cx="1748670" cy="1249704"/>
          </a:xfrm>
        </p:grpSpPr>
        <p:sp>
          <p:nvSpPr>
            <p:cNvPr id="29" name="Freeform: Shape 28">
              <a:extLst>
                <a:ext uri="{FF2B5EF4-FFF2-40B4-BE49-F238E27FC236}">
                  <a16:creationId xmlns:a16="http://schemas.microsoft.com/office/drawing/2014/main" id="{49488609-893F-B97C-1C1D-04BB77F2D19A}"/>
                </a:ext>
              </a:extLst>
            </p:cNvPr>
            <p:cNvSpPr/>
            <p:nvPr/>
          </p:nvSpPr>
          <p:spPr>
            <a:xfrm>
              <a:off x="6894945" y="1865741"/>
              <a:ext cx="1274618" cy="175491"/>
            </a:xfrm>
            <a:custGeom>
              <a:avLst/>
              <a:gdLst>
                <a:gd name="connsiteX0" fmla="*/ 0 w 1274618"/>
                <a:gd name="connsiteY0" fmla="*/ 138545 h 175491"/>
                <a:gd name="connsiteX1" fmla="*/ 64655 w 1274618"/>
                <a:gd name="connsiteY1" fmla="*/ 36945 h 175491"/>
                <a:gd name="connsiteX2" fmla="*/ 138546 w 1274618"/>
                <a:gd name="connsiteY2" fmla="*/ 18472 h 175491"/>
                <a:gd name="connsiteX3" fmla="*/ 212436 w 1274618"/>
                <a:gd name="connsiteY3" fmla="*/ 27709 h 175491"/>
                <a:gd name="connsiteX4" fmla="*/ 267855 w 1274618"/>
                <a:gd name="connsiteY4" fmla="*/ 83127 h 175491"/>
                <a:gd name="connsiteX5" fmla="*/ 295564 w 1274618"/>
                <a:gd name="connsiteY5" fmla="*/ 166254 h 175491"/>
                <a:gd name="connsiteX6" fmla="*/ 360218 w 1274618"/>
                <a:gd name="connsiteY6" fmla="*/ 175491 h 175491"/>
                <a:gd name="connsiteX7" fmla="*/ 471055 w 1274618"/>
                <a:gd name="connsiteY7" fmla="*/ 147782 h 175491"/>
                <a:gd name="connsiteX8" fmla="*/ 544946 w 1274618"/>
                <a:gd name="connsiteY8" fmla="*/ 73891 h 175491"/>
                <a:gd name="connsiteX9" fmla="*/ 618836 w 1274618"/>
                <a:gd name="connsiteY9" fmla="*/ 9236 h 175491"/>
                <a:gd name="connsiteX10" fmla="*/ 655782 w 1274618"/>
                <a:gd name="connsiteY10" fmla="*/ 0 h 175491"/>
                <a:gd name="connsiteX11" fmla="*/ 785091 w 1274618"/>
                <a:gd name="connsiteY11" fmla="*/ 27709 h 175491"/>
                <a:gd name="connsiteX12" fmla="*/ 840509 w 1274618"/>
                <a:gd name="connsiteY12" fmla="*/ 64654 h 175491"/>
                <a:gd name="connsiteX13" fmla="*/ 895927 w 1274618"/>
                <a:gd name="connsiteY13" fmla="*/ 83127 h 175491"/>
                <a:gd name="connsiteX14" fmla="*/ 923636 w 1274618"/>
                <a:gd name="connsiteY14" fmla="*/ 110836 h 175491"/>
                <a:gd name="connsiteX15" fmla="*/ 979055 w 1274618"/>
                <a:gd name="connsiteY15" fmla="*/ 73891 h 175491"/>
                <a:gd name="connsiteX16" fmla="*/ 988291 w 1274618"/>
                <a:gd name="connsiteY16" fmla="*/ 46182 h 175491"/>
                <a:gd name="connsiteX17" fmla="*/ 1052946 w 1274618"/>
                <a:gd name="connsiteY17" fmla="*/ 64654 h 175491"/>
                <a:gd name="connsiteX18" fmla="*/ 1145309 w 1274618"/>
                <a:gd name="connsiteY18" fmla="*/ 92363 h 175491"/>
                <a:gd name="connsiteX19" fmla="*/ 1274618 w 1274618"/>
                <a:gd name="connsiteY19" fmla="*/ 101600 h 17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4618" h="175491">
                  <a:moveTo>
                    <a:pt x="0" y="138545"/>
                  </a:moveTo>
                  <a:cubicBezTo>
                    <a:pt x="15303" y="92636"/>
                    <a:pt x="15945" y="63173"/>
                    <a:pt x="64655" y="36945"/>
                  </a:cubicBezTo>
                  <a:cubicBezTo>
                    <a:pt x="87009" y="24908"/>
                    <a:pt x="113916" y="24630"/>
                    <a:pt x="138546" y="18472"/>
                  </a:cubicBezTo>
                  <a:cubicBezTo>
                    <a:pt x="163176" y="21551"/>
                    <a:pt x="190235" y="16608"/>
                    <a:pt x="212436" y="27709"/>
                  </a:cubicBezTo>
                  <a:cubicBezTo>
                    <a:pt x="235802" y="39392"/>
                    <a:pt x="253829" y="61087"/>
                    <a:pt x="267855" y="83127"/>
                  </a:cubicBezTo>
                  <a:cubicBezTo>
                    <a:pt x="278749" y="100246"/>
                    <a:pt x="270984" y="152598"/>
                    <a:pt x="295564" y="166254"/>
                  </a:cubicBezTo>
                  <a:cubicBezTo>
                    <a:pt x="314595" y="176827"/>
                    <a:pt x="338667" y="172412"/>
                    <a:pt x="360218" y="175491"/>
                  </a:cubicBezTo>
                  <a:cubicBezTo>
                    <a:pt x="397164" y="166255"/>
                    <a:pt x="437686" y="166135"/>
                    <a:pt x="471055" y="147782"/>
                  </a:cubicBezTo>
                  <a:cubicBezTo>
                    <a:pt x="501576" y="130996"/>
                    <a:pt x="520316" y="98521"/>
                    <a:pt x="544946" y="73891"/>
                  </a:cubicBezTo>
                  <a:cubicBezTo>
                    <a:pt x="566046" y="52791"/>
                    <a:pt x="593468" y="23330"/>
                    <a:pt x="618836" y="9236"/>
                  </a:cubicBezTo>
                  <a:cubicBezTo>
                    <a:pt x="629933" y="3071"/>
                    <a:pt x="643467" y="3079"/>
                    <a:pt x="655782" y="0"/>
                  </a:cubicBezTo>
                  <a:cubicBezTo>
                    <a:pt x="698885" y="9236"/>
                    <a:pt x="743484" y="13147"/>
                    <a:pt x="785091" y="27709"/>
                  </a:cubicBezTo>
                  <a:cubicBezTo>
                    <a:pt x="806046" y="35043"/>
                    <a:pt x="820652" y="54725"/>
                    <a:pt x="840509" y="64654"/>
                  </a:cubicBezTo>
                  <a:cubicBezTo>
                    <a:pt x="857925" y="73362"/>
                    <a:pt x="877454" y="76969"/>
                    <a:pt x="895927" y="83127"/>
                  </a:cubicBezTo>
                  <a:cubicBezTo>
                    <a:pt x="905163" y="92363"/>
                    <a:pt x="911244" y="106705"/>
                    <a:pt x="923636" y="110836"/>
                  </a:cubicBezTo>
                  <a:cubicBezTo>
                    <a:pt x="943688" y="117520"/>
                    <a:pt x="971361" y="81585"/>
                    <a:pt x="979055" y="73891"/>
                  </a:cubicBezTo>
                  <a:cubicBezTo>
                    <a:pt x="982134" y="64655"/>
                    <a:pt x="979251" y="49798"/>
                    <a:pt x="988291" y="46182"/>
                  </a:cubicBezTo>
                  <a:cubicBezTo>
                    <a:pt x="993562" y="44074"/>
                    <a:pt x="1044732" y="61916"/>
                    <a:pt x="1052946" y="64654"/>
                  </a:cubicBezTo>
                  <a:cubicBezTo>
                    <a:pt x="1099596" y="95754"/>
                    <a:pt x="1068044" y="80476"/>
                    <a:pt x="1145309" y="92363"/>
                  </a:cubicBezTo>
                  <a:cubicBezTo>
                    <a:pt x="1231669" y="105649"/>
                    <a:pt x="1173257" y="101600"/>
                    <a:pt x="1274618" y="101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F045CDA4-34BD-C9A4-D340-C6A6CA0D082A}"/>
                </a:ext>
              </a:extLst>
            </p:cNvPr>
            <p:cNvCxnSpPr/>
            <p:nvPr/>
          </p:nvCxnSpPr>
          <p:spPr>
            <a:xfrm>
              <a:off x="8308109" y="2115123"/>
              <a:ext cx="0" cy="230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1299EB-B781-E698-8E95-2215FB2D8016}"/>
                </a:ext>
              </a:extLst>
            </p:cNvPr>
            <p:cNvCxnSpPr/>
            <p:nvPr/>
          </p:nvCxnSpPr>
          <p:spPr>
            <a:xfrm flipV="1">
              <a:off x="8317345" y="1671777"/>
              <a:ext cx="0" cy="193964"/>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D004372-844F-2C91-0F86-311F19B7DFD8}"/>
                </a:ext>
              </a:extLst>
            </p:cNvPr>
            <p:cNvSpPr txBox="1"/>
            <p:nvPr/>
          </p:nvSpPr>
          <p:spPr>
            <a:xfrm>
              <a:off x="8160331" y="2429039"/>
              <a:ext cx="468504" cy="492442"/>
            </a:xfrm>
            <a:prstGeom prst="rect">
              <a:avLst/>
            </a:prstGeom>
            <a:noFill/>
          </p:spPr>
          <p:txBody>
            <a:bodyPr wrap="none" rtlCol="0">
              <a:spAutoFit/>
            </a:bodyPr>
            <a:lstStyle/>
            <a:p>
              <a:r>
                <a:rPr lang="en-US" dirty="0"/>
                <a:t>R</a:t>
              </a:r>
            </a:p>
          </p:txBody>
        </p:sp>
        <p:sp>
          <p:nvSpPr>
            <p:cNvPr id="34" name="TextBox 33">
              <a:extLst>
                <a:ext uri="{FF2B5EF4-FFF2-40B4-BE49-F238E27FC236}">
                  <a16:creationId xmlns:a16="http://schemas.microsoft.com/office/drawing/2014/main" id="{21D64FC1-8A81-F646-0D41-4DC2AE363EBA}"/>
                </a:ext>
              </a:extLst>
            </p:cNvPr>
            <p:cNvSpPr txBox="1"/>
            <p:nvPr/>
          </p:nvSpPr>
          <p:spPr>
            <a:xfrm>
              <a:off x="8175111" y="1805700"/>
              <a:ext cx="468504" cy="492442"/>
            </a:xfrm>
            <a:prstGeom prst="rect">
              <a:avLst/>
            </a:prstGeom>
            <a:noFill/>
          </p:spPr>
          <p:txBody>
            <a:bodyPr wrap="none" rtlCol="0">
              <a:spAutoFit/>
            </a:bodyPr>
            <a:lstStyle/>
            <a:p>
              <a:r>
                <a:rPr lang="en-US" dirty="0"/>
                <a:t>C</a:t>
              </a:r>
            </a:p>
          </p:txBody>
        </p:sp>
        <p:sp>
          <p:nvSpPr>
            <p:cNvPr id="35" name="Oval 34">
              <a:extLst>
                <a:ext uri="{FF2B5EF4-FFF2-40B4-BE49-F238E27FC236}">
                  <a16:creationId xmlns:a16="http://schemas.microsoft.com/office/drawing/2014/main" id="{1DF6722D-55F0-6E4E-5C15-1FE9A8DDA031}"/>
                </a:ext>
              </a:extLst>
            </p:cNvPr>
            <p:cNvSpPr/>
            <p:nvPr/>
          </p:nvSpPr>
          <p:spPr>
            <a:xfrm>
              <a:off x="8470030" y="1824177"/>
              <a:ext cx="89702" cy="131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0D08CC6C-6912-37AA-A95C-09FB8C07CC04}"/>
              </a:ext>
            </a:extLst>
          </p:cNvPr>
          <p:cNvGrpSpPr/>
          <p:nvPr/>
        </p:nvGrpSpPr>
        <p:grpSpPr>
          <a:xfrm>
            <a:off x="4252407" y="1600200"/>
            <a:ext cx="940172" cy="1099681"/>
            <a:chOff x="5437339" y="1329913"/>
            <a:chExt cx="1253562" cy="1466241"/>
          </a:xfrm>
        </p:grpSpPr>
        <p:sp>
          <p:nvSpPr>
            <p:cNvPr id="36" name="Hexagon 35">
              <a:extLst>
                <a:ext uri="{FF2B5EF4-FFF2-40B4-BE49-F238E27FC236}">
                  <a16:creationId xmlns:a16="http://schemas.microsoft.com/office/drawing/2014/main" id="{2406471F-7283-1F6D-FFB6-0E427EE0F412}"/>
                </a:ext>
              </a:extLst>
            </p:cNvPr>
            <p:cNvSpPr/>
            <p:nvPr/>
          </p:nvSpPr>
          <p:spPr>
            <a:xfrm>
              <a:off x="5822685" y="1671777"/>
              <a:ext cx="868216" cy="676713"/>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40BFB2A3-9E35-EE32-0238-5441215E0DAA}"/>
                </a:ext>
              </a:extLst>
            </p:cNvPr>
            <p:cNvCxnSpPr>
              <a:stCxn id="36" idx="4"/>
            </p:cNvCxnSpPr>
            <p:nvPr/>
          </p:nvCxnSpPr>
          <p:spPr>
            <a:xfrm flipV="1">
              <a:off x="5991863" y="1329913"/>
              <a:ext cx="20167" cy="341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C9E6941-95F2-D4FD-749F-BE3EF1721B72}"/>
                </a:ext>
              </a:extLst>
            </p:cNvPr>
            <p:cNvCxnSpPr>
              <a:stCxn id="36" idx="4"/>
            </p:cNvCxnSpPr>
            <p:nvPr/>
          </p:nvCxnSpPr>
          <p:spPr>
            <a:xfrm flipH="1" flipV="1">
              <a:off x="5712300" y="1561155"/>
              <a:ext cx="279563" cy="110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F466261-008A-3F08-5AAA-2C5941280CF7}"/>
                </a:ext>
              </a:extLst>
            </p:cNvPr>
            <p:cNvCxnSpPr>
              <a:stCxn id="36" idx="2"/>
            </p:cNvCxnSpPr>
            <p:nvPr/>
          </p:nvCxnSpPr>
          <p:spPr>
            <a:xfrm>
              <a:off x="5991863" y="2348490"/>
              <a:ext cx="133836" cy="447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F882122-1EDF-C76B-8517-584AF4AC3DE8}"/>
                </a:ext>
              </a:extLst>
            </p:cNvPr>
            <p:cNvCxnSpPr>
              <a:stCxn id="36" idx="2"/>
            </p:cNvCxnSpPr>
            <p:nvPr/>
          </p:nvCxnSpPr>
          <p:spPr>
            <a:xfrm flipH="1">
              <a:off x="5712300" y="2348490"/>
              <a:ext cx="279563" cy="262998"/>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DEC6627-A4D8-22A0-448A-507C37BF4994}"/>
                </a:ext>
              </a:extLst>
            </p:cNvPr>
            <p:cNvSpPr txBox="1"/>
            <p:nvPr/>
          </p:nvSpPr>
          <p:spPr>
            <a:xfrm>
              <a:off x="5437339" y="1831069"/>
              <a:ext cx="810478" cy="492443"/>
            </a:xfrm>
            <a:prstGeom prst="rect">
              <a:avLst/>
            </a:prstGeom>
            <a:noFill/>
          </p:spPr>
          <p:txBody>
            <a:bodyPr wrap="none" rtlCol="0">
              <a:spAutoFit/>
            </a:bodyPr>
            <a:lstStyle/>
            <a:p>
              <a:r>
                <a:rPr lang="en-US" dirty="0"/>
                <a:t>O-N</a:t>
              </a:r>
            </a:p>
          </p:txBody>
        </p:sp>
        <p:sp>
          <p:nvSpPr>
            <p:cNvPr id="43" name="Oval 42">
              <a:extLst>
                <a:ext uri="{FF2B5EF4-FFF2-40B4-BE49-F238E27FC236}">
                  <a16:creationId xmlns:a16="http://schemas.microsoft.com/office/drawing/2014/main" id="{789588BB-3F0B-C1EC-45B7-19F204C35FE8}"/>
                </a:ext>
              </a:extLst>
            </p:cNvPr>
            <p:cNvSpPr/>
            <p:nvPr/>
          </p:nvSpPr>
          <p:spPr>
            <a:xfrm>
              <a:off x="5437339" y="1889823"/>
              <a:ext cx="45719" cy="86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70878339-2A09-FAE5-8292-D49F243E77CB}"/>
              </a:ext>
            </a:extLst>
          </p:cNvPr>
          <p:cNvSpPr txBox="1"/>
          <p:nvPr/>
        </p:nvSpPr>
        <p:spPr>
          <a:xfrm>
            <a:off x="5287043" y="1950250"/>
            <a:ext cx="319318" cy="369332"/>
          </a:xfrm>
          <a:prstGeom prst="rect">
            <a:avLst/>
          </a:prstGeom>
          <a:noFill/>
        </p:spPr>
        <p:txBody>
          <a:bodyPr wrap="none" rtlCol="0">
            <a:spAutoFit/>
          </a:bodyPr>
          <a:lstStyle/>
          <a:p>
            <a:r>
              <a:rPr lang="en-US" dirty="0"/>
              <a:t>+</a:t>
            </a:r>
          </a:p>
        </p:txBody>
      </p:sp>
      <p:sp>
        <p:nvSpPr>
          <p:cNvPr id="48" name="TextBox 47">
            <a:extLst>
              <a:ext uri="{FF2B5EF4-FFF2-40B4-BE49-F238E27FC236}">
                <a16:creationId xmlns:a16="http://schemas.microsoft.com/office/drawing/2014/main" id="{F7B165FE-706D-F3BE-1C28-ACE34EAE5046}"/>
              </a:ext>
            </a:extLst>
          </p:cNvPr>
          <p:cNvSpPr txBox="1"/>
          <p:nvPr/>
        </p:nvSpPr>
        <p:spPr>
          <a:xfrm>
            <a:off x="131619" y="3463392"/>
            <a:ext cx="8815729" cy="1015663"/>
          </a:xfrm>
          <a:prstGeom prst="rect">
            <a:avLst/>
          </a:prstGeom>
          <a:noFill/>
        </p:spPr>
        <p:txBody>
          <a:bodyPr wrap="square" rtlCol="0">
            <a:spAutoFit/>
          </a:bodyPr>
          <a:lstStyle/>
          <a:p>
            <a:r>
              <a:rPr lang="en-US" sz="2000" dirty="0"/>
              <a:t>2- To restart propagation, you add monomer. The monomer reacts with the growing chain free radical (GC*) to give a growing chain free radical that has one added monomer (GC+1)* and so on.</a:t>
            </a:r>
          </a:p>
        </p:txBody>
      </p:sp>
      <p:grpSp>
        <p:nvGrpSpPr>
          <p:cNvPr id="50" name="Group 49">
            <a:extLst>
              <a:ext uri="{FF2B5EF4-FFF2-40B4-BE49-F238E27FC236}">
                <a16:creationId xmlns:a16="http://schemas.microsoft.com/office/drawing/2014/main" id="{F45093B8-A078-B51F-097A-312CBDACAF26}"/>
              </a:ext>
            </a:extLst>
          </p:cNvPr>
          <p:cNvGrpSpPr/>
          <p:nvPr/>
        </p:nvGrpSpPr>
        <p:grpSpPr>
          <a:xfrm>
            <a:off x="121228" y="5100244"/>
            <a:ext cx="2028011" cy="1192014"/>
            <a:chOff x="332509" y="1332130"/>
            <a:chExt cx="2704015" cy="1589352"/>
          </a:xfrm>
        </p:grpSpPr>
        <p:sp>
          <p:nvSpPr>
            <p:cNvPr id="51" name="Hexagon 50">
              <a:extLst>
                <a:ext uri="{FF2B5EF4-FFF2-40B4-BE49-F238E27FC236}">
                  <a16:creationId xmlns:a16="http://schemas.microsoft.com/office/drawing/2014/main" id="{F641458A-893B-17BD-4D1E-4DED0A40E45F}"/>
                </a:ext>
              </a:extLst>
            </p:cNvPr>
            <p:cNvSpPr/>
            <p:nvPr/>
          </p:nvSpPr>
          <p:spPr>
            <a:xfrm>
              <a:off x="2168308" y="1673994"/>
              <a:ext cx="868216" cy="676713"/>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E54E350C-B0C3-A8F8-F53B-4A873B906903}"/>
                </a:ext>
              </a:extLst>
            </p:cNvPr>
            <p:cNvSpPr/>
            <p:nvPr/>
          </p:nvSpPr>
          <p:spPr>
            <a:xfrm>
              <a:off x="332509" y="1865741"/>
              <a:ext cx="1274618" cy="175491"/>
            </a:xfrm>
            <a:custGeom>
              <a:avLst/>
              <a:gdLst>
                <a:gd name="connsiteX0" fmla="*/ 0 w 1274618"/>
                <a:gd name="connsiteY0" fmla="*/ 138545 h 175491"/>
                <a:gd name="connsiteX1" fmla="*/ 64655 w 1274618"/>
                <a:gd name="connsiteY1" fmla="*/ 36945 h 175491"/>
                <a:gd name="connsiteX2" fmla="*/ 138546 w 1274618"/>
                <a:gd name="connsiteY2" fmla="*/ 18472 h 175491"/>
                <a:gd name="connsiteX3" fmla="*/ 212436 w 1274618"/>
                <a:gd name="connsiteY3" fmla="*/ 27709 h 175491"/>
                <a:gd name="connsiteX4" fmla="*/ 267855 w 1274618"/>
                <a:gd name="connsiteY4" fmla="*/ 83127 h 175491"/>
                <a:gd name="connsiteX5" fmla="*/ 295564 w 1274618"/>
                <a:gd name="connsiteY5" fmla="*/ 166254 h 175491"/>
                <a:gd name="connsiteX6" fmla="*/ 360218 w 1274618"/>
                <a:gd name="connsiteY6" fmla="*/ 175491 h 175491"/>
                <a:gd name="connsiteX7" fmla="*/ 471055 w 1274618"/>
                <a:gd name="connsiteY7" fmla="*/ 147782 h 175491"/>
                <a:gd name="connsiteX8" fmla="*/ 544946 w 1274618"/>
                <a:gd name="connsiteY8" fmla="*/ 73891 h 175491"/>
                <a:gd name="connsiteX9" fmla="*/ 618836 w 1274618"/>
                <a:gd name="connsiteY9" fmla="*/ 9236 h 175491"/>
                <a:gd name="connsiteX10" fmla="*/ 655782 w 1274618"/>
                <a:gd name="connsiteY10" fmla="*/ 0 h 175491"/>
                <a:gd name="connsiteX11" fmla="*/ 785091 w 1274618"/>
                <a:gd name="connsiteY11" fmla="*/ 27709 h 175491"/>
                <a:gd name="connsiteX12" fmla="*/ 840509 w 1274618"/>
                <a:gd name="connsiteY12" fmla="*/ 64654 h 175491"/>
                <a:gd name="connsiteX13" fmla="*/ 895927 w 1274618"/>
                <a:gd name="connsiteY13" fmla="*/ 83127 h 175491"/>
                <a:gd name="connsiteX14" fmla="*/ 923636 w 1274618"/>
                <a:gd name="connsiteY14" fmla="*/ 110836 h 175491"/>
                <a:gd name="connsiteX15" fmla="*/ 979055 w 1274618"/>
                <a:gd name="connsiteY15" fmla="*/ 73891 h 175491"/>
                <a:gd name="connsiteX16" fmla="*/ 988291 w 1274618"/>
                <a:gd name="connsiteY16" fmla="*/ 46182 h 175491"/>
                <a:gd name="connsiteX17" fmla="*/ 1052946 w 1274618"/>
                <a:gd name="connsiteY17" fmla="*/ 64654 h 175491"/>
                <a:gd name="connsiteX18" fmla="*/ 1145309 w 1274618"/>
                <a:gd name="connsiteY18" fmla="*/ 92363 h 175491"/>
                <a:gd name="connsiteX19" fmla="*/ 1274618 w 1274618"/>
                <a:gd name="connsiteY19" fmla="*/ 101600 h 17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4618" h="175491">
                  <a:moveTo>
                    <a:pt x="0" y="138545"/>
                  </a:moveTo>
                  <a:cubicBezTo>
                    <a:pt x="15303" y="92636"/>
                    <a:pt x="15945" y="63173"/>
                    <a:pt x="64655" y="36945"/>
                  </a:cubicBezTo>
                  <a:cubicBezTo>
                    <a:pt x="87009" y="24908"/>
                    <a:pt x="113916" y="24630"/>
                    <a:pt x="138546" y="18472"/>
                  </a:cubicBezTo>
                  <a:cubicBezTo>
                    <a:pt x="163176" y="21551"/>
                    <a:pt x="190235" y="16608"/>
                    <a:pt x="212436" y="27709"/>
                  </a:cubicBezTo>
                  <a:cubicBezTo>
                    <a:pt x="235802" y="39392"/>
                    <a:pt x="253829" y="61087"/>
                    <a:pt x="267855" y="83127"/>
                  </a:cubicBezTo>
                  <a:cubicBezTo>
                    <a:pt x="278749" y="100246"/>
                    <a:pt x="270984" y="152598"/>
                    <a:pt x="295564" y="166254"/>
                  </a:cubicBezTo>
                  <a:cubicBezTo>
                    <a:pt x="314595" y="176827"/>
                    <a:pt x="338667" y="172412"/>
                    <a:pt x="360218" y="175491"/>
                  </a:cubicBezTo>
                  <a:cubicBezTo>
                    <a:pt x="397164" y="166255"/>
                    <a:pt x="437686" y="166135"/>
                    <a:pt x="471055" y="147782"/>
                  </a:cubicBezTo>
                  <a:cubicBezTo>
                    <a:pt x="501576" y="130996"/>
                    <a:pt x="520316" y="98521"/>
                    <a:pt x="544946" y="73891"/>
                  </a:cubicBezTo>
                  <a:cubicBezTo>
                    <a:pt x="566046" y="52791"/>
                    <a:pt x="593468" y="23330"/>
                    <a:pt x="618836" y="9236"/>
                  </a:cubicBezTo>
                  <a:cubicBezTo>
                    <a:pt x="629933" y="3071"/>
                    <a:pt x="643467" y="3079"/>
                    <a:pt x="655782" y="0"/>
                  </a:cubicBezTo>
                  <a:cubicBezTo>
                    <a:pt x="698885" y="9236"/>
                    <a:pt x="743484" y="13147"/>
                    <a:pt x="785091" y="27709"/>
                  </a:cubicBezTo>
                  <a:cubicBezTo>
                    <a:pt x="806046" y="35043"/>
                    <a:pt x="820652" y="54725"/>
                    <a:pt x="840509" y="64654"/>
                  </a:cubicBezTo>
                  <a:cubicBezTo>
                    <a:pt x="857925" y="73362"/>
                    <a:pt x="877454" y="76969"/>
                    <a:pt x="895927" y="83127"/>
                  </a:cubicBezTo>
                  <a:cubicBezTo>
                    <a:pt x="905163" y="92363"/>
                    <a:pt x="911244" y="106705"/>
                    <a:pt x="923636" y="110836"/>
                  </a:cubicBezTo>
                  <a:cubicBezTo>
                    <a:pt x="943688" y="117520"/>
                    <a:pt x="971361" y="81585"/>
                    <a:pt x="979055" y="73891"/>
                  </a:cubicBezTo>
                  <a:cubicBezTo>
                    <a:pt x="982134" y="64655"/>
                    <a:pt x="979251" y="49798"/>
                    <a:pt x="988291" y="46182"/>
                  </a:cubicBezTo>
                  <a:cubicBezTo>
                    <a:pt x="993562" y="44074"/>
                    <a:pt x="1044732" y="61916"/>
                    <a:pt x="1052946" y="64654"/>
                  </a:cubicBezTo>
                  <a:cubicBezTo>
                    <a:pt x="1099596" y="95754"/>
                    <a:pt x="1068044" y="80476"/>
                    <a:pt x="1145309" y="92363"/>
                  </a:cubicBezTo>
                  <a:cubicBezTo>
                    <a:pt x="1231669" y="105649"/>
                    <a:pt x="1173257" y="101600"/>
                    <a:pt x="1274618" y="101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E396916C-3D18-D37C-E2EF-C7C94CC0341D}"/>
                </a:ext>
              </a:extLst>
            </p:cNvPr>
            <p:cNvSpPr txBox="1"/>
            <p:nvPr/>
          </p:nvSpPr>
          <p:spPr>
            <a:xfrm>
              <a:off x="1607126" y="1824177"/>
              <a:ext cx="1135353" cy="492443"/>
            </a:xfrm>
            <a:prstGeom prst="rect">
              <a:avLst/>
            </a:prstGeom>
            <a:noFill/>
          </p:spPr>
          <p:txBody>
            <a:bodyPr wrap="none" rtlCol="0">
              <a:spAutoFit/>
            </a:bodyPr>
            <a:lstStyle/>
            <a:p>
              <a:r>
                <a:rPr lang="en-US" dirty="0"/>
                <a:t>C-O-N</a:t>
              </a:r>
            </a:p>
          </p:txBody>
        </p:sp>
        <p:cxnSp>
          <p:nvCxnSpPr>
            <p:cNvPr id="54" name="Straight Connector 53">
              <a:extLst>
                <a:ext uri="{FF2B5EF4-FFF2-40B4-BE49-F238E27FC236}">
                  <a16:creationId xmlns:a16="http://schemas.microsoft.com/office/drawing/2014/main" id="{3D01A847-456C-6A9B-01A8-1C4F5E1539E5}"/>
                </a:ext>
              </a:extLst>
            </p:cNvPr>
            <p:cNvCxnSpPr/>
            <p:nvPr/>
          </p:nvCxnSpPr>
          <p:spPr>
            <a:xfrm>
              <a:off x="1745673" y="2115123"/>
              <a:ext cx="0" cy="230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BCD926B-4FAA-5725-E585-ED04E55464CC}"/>
                </a:ext>
              </a:extLst>
            </p:cNvPr>
            <p:cNvCxnSpPr/>
            <p:nvPr/>
          </p:nvCxnSpPr>
          <p:spPr>
            <a:xfrm flipV="1">
              <a:off x="1754909" y="1671777"/>
              <a:ext cx="0" cy="193964"/>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787E4BB2-8B9B-B306-0F04-064F41B36A54}"/>
                </a:ext>
              </a:extLst>
            </p:cNvPr>
            <p:cNvSpPr txBox="1"/>
            <p:nvPr/>
          </p:nvSpPr>
          <p:spPr>
            <a:xfrm>
              <a:off x="1581205" y="1332130"/>
              <a:ext cx="468504" cy="492443"/>
            </a:xfrm>
            <a:prstGeom prst="rect">
              <a:avLst/>
            </a:prstGeom>
            <a:noFill/>
          </p:spPr>
          <p:txBody>
            <a:bodyPr wrap="none" rtlCol="0">
              <a:spAutoFit/>
            </a:bodyPr>
            <a:lstStyle/>
            <a:p>
              <a:r>
                <a:rPr lang="en-US" dirty="0"/>
                <a:t>H</a:t>
              </a:r>
            </a:p>
          </p:txBody>
        </p:sp>
        <p:sp>
          <p:nvSpPr>
            <p:cNvPr id="57" name="TextBox 56">
              <a:extLst>
                <a:ext uri="{FF2B5EF4-FFF2-40B4-BE49-F238E27FC236}">
                  <a16:creationId xmlns:a16="http://schemas.microsoft.com/office/drawing/2014/main" id="{79846DA0-A093-A341-7B55-D1B50D53F007}"/>
                </a:ext>
              </a:extLst>
            </p:cNvPr>
            <p:cNvSpPr txBox="1"/>
            <p:nvPr/>
          </p:nvSpPr>
          <p:spPr>
            <a:xfrm>
              <a:off x="1597894" y="2429039"/>
              <a:ext cx="468504" cy="492443"/>
            </a:xfrm>
            <a:prstGeom prst="rect">
              <a:avLst/>
            </a:prstGeom>
            <a:noFill/>
          </p:spPr>
          <p:txBody>
            <a:bodyPr wrap="none" rtlCol="0">
              <a:spAutoFit/>
            </a:bodyPr>
            <a:lstStyle/>
            <a:p>
              <a:r>
                <a:rPr lang="en-US" dirty="0"/>
                <a:t>R</a:t>
              </a:r>
            </a:p>
          </p:txBody>
        </p:sp>
        <p:cxnSp>
          <p:nvCxnSpPr>
            <p:cNvPr id="58" name="Straight Connector 57">
              <a:extLst>
                <a:ext uri="{FF2B5EF4-FFF2-40B4-BE49-F238E27FC236}">
                  <a16:creationId xmlns:a16="http://schemas.microsoft.com/office/drawing/2014/main" id="{CCE2105D-2AA9-FD28-980D-3E780CA44AE7}"/>
                </a:ext>
              </a:extLst>
            </p:cNvPr>
            <p:cNvCxnSpPr>
              <a:cxnSpLocks/>
              <a:stCxn id="51" idx="4"/>
            </p:cNvCxnSpPr>
            <p:nvPr/>
          </p:nvCxnSpPr>
          <p:spPr>
            <a:xfrm flipV="1">
              <a:off x="2337486" y="1332130"/>
              <a:ext cx="20167" cy="341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71A866D-4829-BE84-9128-71D6553F8401}"/>
                </a:ext>
              </a:extLst>
            </p:cNvPr>
            <p:cNvCxnSpPr>
              <a:cxnSpLocks/>
              <a:stCxn id="51" idx="4"/>
            </p:cNvCxnSpPr>
            <p:nvPr/>
          </p:nvCxnSpPr>
          <p:spPr>
            <a:xfrm flipH="1" flipV="1">
              <a:off x="2057923" y="1563372"/>
              <a:ext cx="279563" cy="110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57D0AE-9A1F-FB47-AAE9-5A007E8B0491}"/>
                </a:ext>
              </a:extLst>
            </p:cNvPr>
            <p:cNvCxnSpPr>
              <a:cxnSpLocks/>
              <a:stCxn id="51" idx="2"/>
            </p:cNvCxnSpPr>
            <p:nvPr/>
          </p:nvCxnSpPr>
          <p:spPr>
            <a:xfrm>
              <a:off x="2337486" y="2350707"/>
              <a:ext cx="133836" cy="447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08DF049-3771-4C2D-F5CA-1D827A52F6B5}"/>
                </a:ext>
              </a:extLst>
            </p:cNvPr>
            <p:cNvCxnSpPr>
              <a:cxnSpLocks/>
              <a:stCxn id="51" idx="2"/>
            </p:cNvCxnSpPr>
            <p:nvPr/>
          </p:nvCxnSpPr>
          <p:spPr>
            <a:xfrm flipH="1">
              <a:off x="2057923" y="2350707"/>
              <a:ext cx="279563" cy="26299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2" name="Straight Arrow Connector 61">
            <a:extLst>
              <a:ext uri="{FF2B5EF4-FFF2-40B4-BE49-F238E27FC236}">
                <a16:creationId xmlns:a16="http://schemas.microsoft.com/office/drawing/2014/main" id="{FA0A95BA-B208-958E-B379-69C05946AF48}"/>
              </a:ext>
            </a:extLst>
          </p:cNvPr>
          <p:cNvCxnSpPr/>
          <p:nvPr/>
        </p:nvCxnSpPr>
        <p:spPr>
          <a:xfrm>
            <a:off x="2580409" y="5469279"/>
            <a:ext cx="8520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79FC842-D5E3-316C-C64D-581854264CE1}"/>
              </a:ext>
            </a:extLst>
          </p:cNvPr>
          <p:cNvCxnSpPr>
            <a:cxnSpLocks/>
          </p:cNvCxnSpPr>
          <p:nvPr/>
        </p:nvCxnSpPr>
        <p:spPr>
          <a:xfrm flipH="1">
            <a:off x="2473480" y="5583579"/>
            <a:ext cx="9693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9B051BE1-770B-32D9-8AF3-BAC8F7FE7208}"/>
              </a:ext>
            </a:extLst>
          </p:cNvPr>
          <p:cNvSpPr txBox="1"/>
          <p:nvPr/>
        </p:nvSpPr>
        <p:spPr>
          <a:xfrm>
            <a:off x="2809856" y="5176659"/>
            <a:ext cx="385042" cy="369332"/>
          </a:xfrm>
          <a:prstGeom prst="rect">
            <a:avLst/>
          </a:prstGeom>
          <a:noFill/>
        </p:spPr>
        <p:txBody>
          <a:bodyPr wrap="none" rtlCol="0">
            <a:spAutoFit/>
          </a:bodyPr>
          <a:lstStyle/>
          <a:p>
            <a:r>
              <a:rPr lang="en-US" dirty="0"/>
              <a:t>k</a:t>
            </a:r>
            <a:r>
              <a:rPr lang="en-US" baseline="-25000" dirty="0"/>
              <a:t>a</a:t>
            </a:r>
          </a:p>
        </p:txBody>
      </p:sp>
      <p:sp>
        <p:nvSpPr>
          <p:cNvPr id="65" name="TextBox 64">
            <a:extLst>
              <a:ext uri="{FF2B5EF4-FFF2-40B4-BE49-F238E27FC236}">
                <a16:creationId xmlns:a16="http://schemas.microsoft.com/office/drawing/2014/main" id="{FF888585-1BDB-736F-B7C4-D0AE897EA619}"/>
              </a:ext>
            </a:extLst>
          </p:cNvPr>
          <p:cNvSpPr txBox="1"/>
          <p:nvPr/>
        </p:nvSpPr>
        <p:spPr>
          <a:xfrm>
            <a:off x="2871952" y="5587131"/>
            <a:ext cx="385042" cy="369332"/>
          </a:xfrm>
          <a:prstGeom prst="rect">
            <a:avLst/>
          </a:prstGeom>
          <a:noFill/>
        </p:spPr>
        <p:txBody>
          <a:bodyPr wrap="none" rtlCol="0">
            <a:spAutoFit/>
          </a:bodyPr>
          <a:lstStyle/>
          <a:p>
            <a:r>
              <a:rPr lang="en-US" dirty="0" err="1"/>
              <a:t>k</a:t>
            </a:r>
            <a:r>
              <a:rPr lang="en-US" baseline="-25000" dirty="0" err="1"/>
              <a:t>d</a:t>
            </a:r>
            <a:endParaRPr lang="en-US" baseline="-25000" dirty="0"/>
          </a:p>
        </p:txBody>
      </p:sp>
      <p:sp>
        <p:nvSpPr>
          <p:cNvPr id="66" name="TextBox 65">
            <a:extLst>
              <a:ext uri="{FF2B5EF4-FFF2-40B4-BE49-F238E27FC236}">
                <a16:creationId xmlns:a16="http://schemas.microsoft.com/office/drawing/2014/main" id="{43989BCD-E4C2-1BFC-945C-CD54E2C816C4}"/>
              </a:ext>
            </a:extLst>
          </p:cNvPr>
          <p:cNvSpPr txBox="1"/>
          <p:nvPr/>
        </p:nvSpPr>
        <p:spPr>
          <a:xfrm>
            <a:off x="5979576" y="5100244"/>
            <a:ext cx="351378" cy="369332"/>
          </a:xfrm>
          <a:prstGeom prst="rect">
            <a:avLst/>
          </a:prstGeom>
          <a:noFill/>
        </p:spPr>
        <p:txBody>
          <a:bodyPr wrap="none" rtlCol="0">
            <a:spAutoFit/>
          </a:bodyPr>
          <a:lstStyle/>
          <a:p>
            <a:r>
              <a:rPr lang="en-US" dirty="0"/>
              <a:t>H</a:t>
            </a:r>
          </a:p>
        </p:txBody>
      </p:sp>
      <p:grpSp>
        <p:nvGrpSpPr>
          <p:cNvPr id="67" name="Group 66">
            <a:extLst>
              <a:ext uri="{FF2B5EF4-FFF2-40B4-BE49-F238E27FC236}">
                <a16:creationId xmlns:a16="http://schemas.microsoft.com/office/drawing/2014/main" id="{5BC5D7EA-DBA2-DDC3-5FF5-75C6678AF3BC}"/>
              </a:ext>
            </a:extLst>
          </p:cNvPr>
          <p:cNvGrpSpPr/>
          <p:nvPr/>
        </p:nvGrpSpPr>
        <p:grpSpPr>
          <a:xfrm>
            <a:off x="5043054" y="5354980"/>
            <a:ext cx="1311502" cy="937279"/>
            <a:chOff x="6894945" y="1671777"/>
            <a:chExt cx="1748670" cy="1249704"/>
          </a:xfrm>
        </p:grpSpPr>
        <p:sp>
          <p:nvSpPr>
            <p:cNvPr id="68" name="Freeform: Shape 67">
              <a:extLst>
                <a:ext uri="{FF2B5EF4-FFF2-40B4-BE49-F238E27FC236}">
                  <a16:creationId xmlns:a16="http://schemas.microsoft.com/office/drawing/2014/main" id="{425E4753-0F75-28EB-7FBC-B60D90C9CF3A}"/>
                </a:ext>
              </a:extLst>
            </p:cNvPr>
            <p:cNvSpPr/>
            <p:nvPr/>
          </p:nvSpPr>
          <p:spPr>
            <a:xfrm>
              <a:off x="6894945" y="1865741"/>
              <a:ext cx="1274618" cy="175491"/>
            </a:xfrm>
            <a:custGeom>
              <a:avLst/>
              <a:gdLst>
                <a:gd name="connsiteX0" fmla="*/ 0 w 1274618"/>
                <a:gd name="connsiteY0" fmla="*/ 138545 h 175491"/>
                <a:gd name="connsiteX1" fmla="*/ 64655 w 1274618"/>
                <a:gd name="connsiteY1" fmla="*/ 36945 h 175491"/>
                <a:gd name="connsiteX2" fmla="*/ 138546 w 1274618"/>
                <a:gd name="connsiteY2" fmla="*/ 18472 h 175491"/>
                <a:gd name="connsiteX3" fmla="*/ 212436 w 1274618"/>
                <a:gd name="connsiteY3" fmla="*/ 27709 h 175491"/>
                <a:gd name="connsiteX4" fmla="*/ 267855 w 1274618"/>
                <a:gd name="connsiteY4" fmla="*/ 83127 h 175491"/>
                <a:gd name="connsiteX5" fmla="*/ 295564 w 1274618"/>
                <a:gd name="connsiteY5" fmla="*/ 166254 h 175491"/>
                <a:gd name="connsiteX6" fmla="*/ 360218 w 1274618"/>
                <a:gd name="connsiteY6" fmla="*/ 175491 h 175491"/>
                <a:gd name="connsiteX7" fmla="*/ 471055 w 1274618"/>
                <a:gd name="connsiteY7" fmla="*/ 147782 h 175491"/>
                <a:gd name="connsiteX8" fmla="*/ 544946 w 1274618"/>
                <a:gd name="connsiteY8" fmla="*/ 73891 h 175491"/>
                <a:gd name="connsiteX9" fmla="*/ 618836 w 1274618"/>
                <a:gd name="connsiteY9" fmla="*/ 9236 h 175491"/>
                <a:gd name="connsiteX10" fmla="*/ 655782 w 1274618"/>
                <a:gd name="connsiteY10" fmla="*/ 0 h 175491"/>
                <a:gd name="connsiteX11" fmla="*/ 785091 w 1274618"/>
                <a:gd name="connsiteY11" fmla="*/ 27709 h 175491"/>
                <a:gd name="connsiteX12" fmla="*/ 840509 w 1274618"/>
                <a:gd name="connsiteY12" fmla="*/ 64654 h 175491"/>
                <a:gd name="connsiteX13" fmla="*/ 895927 w 1274618"/>
                <a:gd name="connsiteY13" fmla="*/ 83127 h 175491"/>
                <a:gd name="connsiteX14" fmla="*/ 923636 w 1274618"/>
                <a:gd name="connsiteY14" fmla="*/ 110836 h 175491"/>
                <a:gd name="connsiteX15" fmla="*/ 979055 w 1274618"/>
                <a:gd name="connsiteY15" fmla="*/ 73891 h 175491"/>
                <a:gd name="connsiteX16" fmla="*/ 988291 w 1274618"/>
                <a:gd name="connsiteY16" fmla="*/ 46182 h 175491"/>
                <a:gd name="connsiteX17" fmla="*/ 1052946 w 1274618"/>
                <a:gd name="connsiteY17" fmla="*/ 64654 h 175491"/>
                <a:gd name="connsiteX18" fmla="*/ 1145309 w 1274618"/>
                <a:gd name="connsiteY18" fmla="*/ 92363 h 175491"/>
                <a:gd name="connsiteX19" fmla="*/ 1274618 w 1274618"/>
                <a:gd name="connsiteY19" fmla="*/ 101600 h 17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4618" h="175491">
                  <a:moveTo>
                    <a:pt x="0" y="138545"/>
                  </a:moveTo>
                  <a:cubicBezTo>
                    <a:pt x="15303" y="92636"/>
                    <a:pt x="15945" y="63173"/>
                    <a:pt x="64655" y="36945"/>
                  </a:cubicBezTo>
                  <a:cubicBezTo>
                    <a:pt x="87009" y="24908"/>
                    <a:pt x="113916" y="24630"/>
                    <a:pt x="138546" y="18472"/>
                  </a:cubicBezTo>
                  <a:cubicBezTo>
                    <a:pt x="163176" y="21551"/>
                    <a:pt x="190235" y="16608"/>
                    <a:pt x="212436" y="27709"/>
                  </a:cubicBezTo>
                  <a:cubicBezTo>
                    <a:pt x="235802" y="39392"/>
                    <a:pt x="253829" y="61087"/>
                    <a:pt x="267855" y="83127"/>
                  </a:cubicBezTo>
                  <a:cubicBezTo>
                    <a:pt x="278749" y="100246"/>
                    <a:pt x="270984" y="152598"/>
                    <a:pt x="295564" y="166254"/>
                  </a:cubicBezTo>
                  <a:cubicBezTo>
                    <a:pt x="314595" y="176827"/>
                    <a:pt x="338667" y="172412"/>
                    <a:pt x="360218" y="175491"/>
                  </a:cubicBezTo>
                  <a:cubicBezTo>
                    <a:pt x="397164" y="166255"/>
                    <a:pt x="437686" y="166135"/>
                    <a:pt x="471055" y="147782"/>
                  </a:cubicBezTo>
                  <a:cubicBezTo>
                    <a:pt x="501576" y="130996"/>
                    <a:pt x="520316" y="98521"/>
                    <a:pt x="544946" y="73891"/>
                  </a:cubicBezTo>
                  <a:cubicBezTo>
                    <a:pt x="566046" y="52791"/>
                    <a:pt x="593468" y="23330"/>
                    <a:pt x="618836" y="9236"/>
                  </a:cubicBezTo>
                  <a:cubicBezTo>
                    <a:pt x="629933" y="3071"/>
                    <a:pt x="643467" y="3079"/>
                    <a:pt x="655782" y="0"/>
                  </a:cubicBezTo>
                  <a:cubicBezTo>
                    <a:pt x="698885" y="9236"/>
                    <a:pt x="743484" y="13147"/>
                    <a:pt x="785091" y="27709"/>
                  </a:cubicBezTo>
                  <a:cubicBezTo>
                    <a:pt x="806046" y="35043"/>
                    <a:pt x="820652" y="54725"/>
                    <a:pt x="840509" y="64654"/>
                  </a:cubicBezTo>
                  <a:cubicBezTo>
                    <a:pt x="857925" y="73362"/>
                    <a:pt x="877454" y="76969"/>
                    <a:pt x="895927" y="83127"/>
                  </a:cubicBezTo>
                  <a:cubicBezTo>
                    <a:pt x="905163" y="92363"/>
                    <a:pt x="911244" y="106705"/>
                    <a:pt x="923636" y="110836"/>
                  </a:cubicBezTo>
                  <a:cubicBezTo>
                    <a:pt x="943688" y="117520"/>
                    <a:pt x="971361" y="81585"/>
                    <a:pt x="979055" y="73891"/>
                  </a:cubicBezTo>
                  <a:cubicBezTo>
                    <a:pt x="982134" y="64655"/>
                    <a:pt x="979251" y="49798"/>
                    <a:pt x="988291" y="46182"/>
                  </a:cubicBezTo>
                  <a:cubicBezTo>
                    <a:pt x="993562" y="44074"/>
                    <a:pt x="1044732" y="61916"/>
                    <a:pt x="1052946" y="64654"/>
                  </a:cubicBezTo>
                  <a:cubicBezTo>
                    <a:pt x="1099596" y="95754"/>
                    <a:pt x="1068044" y="80476"/>
                    <a:pt x="1145309" y="92363"/>
                  </a:cubicBezTo>
                  <a:cubicBezTo>
                    <a:pt x="1231669" y="105649"/>
                    <a:pt x="1173257" y="101600"/>
                    <a:pt x="1274618" y="101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36447D57-20BD-7E61-A20D-AF9368AA03C1}"/>
                </a:ext>
              </a:extLst>
            </p:cNvPr>
            <p:cNvCxnSpPr/>
            <p:nvPr/>
          </p:nvCxnSpPr>
          <p:spPr>
            <a:xfrm>
              <a:off x="8308109" y="2115123"/>
              <a:ext cx="0" cy="230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9444FA9-AC86-12DE-48C3-544062A62681}"/>
                </a:ext>
              </a:extLst>
            </p:cNvPr>
            <p:cNvCxnSpPr/>
            <p:nvPr/>
          </p:nvCxnSpPr>
          <p:spPr>
            <a:xfrm flipV="1">
              <a:off x="8317345" y="1671777"/>
              <a:ext cx="0" cy="193964"/>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8D3BD69-633E-2BC8-A92A-858B4A442322}"/>
                </a:ext>
              </a:extLst>
            </p:cNvPr>
            <p:cNvSpPr txBox="1"/>
            <p:nvPr/>
          </p:nvSpPr>
          <p:spPr>
            <a:xfrm>
              <a:off x="8160331" y="2429039"/>
              <a:ext cx="468504" cy="492442"/>
            </a:xfrm>
            <a:prstGeom prst="rect">
              <a:avLst/>
            </a:prstGeom>
            <a:noFill/>
          </p:spPr>
          <p:txBody>
            <a:bodyPr wrap="none" rtlCol="0">
              <a:spAutoFit/>
            </a:bodyPr>
            <a:lstStyle/>
            <a:p>
              <a:r>
                <a:rPr lang="en-US" dirty="0"/>
                <a:t>R</a:t>
              </a:r>
            </a:p>
          </p:txBody>
        </p:sp>
        <p:sp>
          <p:nvSpPr>
            <p:cNvPr id="72" name="TextBox 71">
              <a:extLst>
                <a:ext uri="{FF2B5EF4-FFF2-40B4-BE49-F238E27FC236}">
                  <a16:creationId xmlns:a16="http://schemas.microsoft.com/office/drawing/2014/main" id="{391F85BC-A8EE-5BF6-AD9A-49DC2ABB7290}"/>
                </a:ext>
              </a:extLst>
            </p:cNvPr>
            <p:cNvSpPr txBox="1"/>
            <p:nvPr/>
          </p:nvSpPr>
          <p:spPr>
            <a:xfrm>
              <a:off x="8175111" y="1805700"/>
              <a:ext cx="468504" cy="492442"/>
            </a:xfrm>
            <a:prstGeom prst="rect">
              <a:avLst/>
            </a:prstGeom>
            <a:noFill/>
          </p:spPr>
          <p:txBody>
            <a:bodyPr wrap="none" rtlCol="0">
              <a:spAutoFit/>
            </a:bodyPr>
            <a:lstStyle/>
            <a:p>
              <a:r>
                <a:rPr lang="en-US" dirty="0"/>
                <a:t>C</a:t>
              </a:r>
            </a:p>
          </p:txBody>
        </p:sp>
        <p:sp>
          <p:nvSpPr>
            <p:cNvPr id="73" name="Oval 72">
              <a:extLst>
                <a:ext uri="{FF2B5EF4-FFF2-40B4-BE49-F238E27FC236}">
                  <a16:creationId xmlns:a16="http://schemas.microsoft.com/office/drawing/2014/main" id="{20BBFFD1-5846-668E-0977-949BC2A9CE69}"/>
                </a:ext>
              </a:extLst>
            </p:cNvPr>
            <p:cNvSpPr/>
            <p:nvPr/>
          </p:nvSpPr>
          <p:spPr>
            <a:xfrm>
              <a:off x="8470030" y="1824177"/>
              <a:ext cx="89702" cy="131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E89C4AEE-0688-6E70-5ED7-A7F4E3E98243}"/>
              </a:ext>
            </a:extLst>
          </p:cNvPr>
          <p:cNvGrpSpPr/>
          <p:nvPr/>
        </p:nvGrpSpPr>
        <p:grpSpPr>
          <a:xfrm>
            <a:off x="3672762" y="5098582"/>
            <a:ext cx="940172" cy="1099681"/>
            <a:chOff x="5437339" y="1329913"/>
            <a:chExt cx="1253562" cy="1466241"/>
          </a:xfrm>
        </p:grpSpPr>
        <p:sp>
          <p:nvSpPr>
            <p:cNvPr id="75" name="Hexagon 74">
              <a:extLst>
                <a:ext uri="{FF2B5EF4-FFF2-40B4-BE49-F238E27FC236}">
                  <a16:creationId xmlns:a16="http://schemas.microsoft.com/office/drawing/2014/main" id="{A31F82B2-16B5-E0CE-3A14-A30A57EEA052}"/>
                </a:ext>
              </a:extLst>
            </p:cNvPr>
            <p:cNvSpPr/>
            <p:nvPr/>
          </p:nvSpPr>
          <p:spPr>
            <a:xfrm>
              <a:off x="5822685" y="1671777"/>
              <a:ext cx="868216" cy="676713"/>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78940CAD-C8AC-BEBD-F04F-1BF3B64961B9}"/>
                </a:ext>
              </a:extLst>
            </p:cNvPr>
            <p:cNvCxnSpPr>
              <a:cxnSpLocks/>
              <a:stCxn id="75" idx="4"/>
            </p:cNvCxnSpPr>
            <p:nvPr/>
          </p:nvCxnSpPr>
          <p:spPr>
            <a:xfrm flipV="1">
              <a:off x="5991863" y="1329913"/>
              <a:ext cx="20167" cy="341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239A5A5-1D67-A334-80EB-0CE1BFBCE887}"/>
                </a:ext>
              </a:extLst>
            </p:cNvPr>
            <p:cNvCxnSpPr>
              <a:cxnSpLocks/>
              <a:stCxn id="75" idx="4"/>
            </p:cNvCxnSpPr>
            <p:nvPr/>
          </p:nvCxnSpPr>
          <p:spPr>
            <a:xfrm flipH="1" flipV="1">
              <a:off x="5712300" y="1561155"/>
              <a:ext cx="279563" cy="110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9697C3C-29DC-B691-4F58-DE0E03D79101}"/>
                </a:ext>
              </a:extLst>
            </p:cNvPr>
            <p:cNvCxnSpPr>
              <a:cxnSpLocks/>
              <a:stCxn id="75" idx="2"/>
            </p:cNvCxnSpPr>
            <p:nvPr/>
          </p:nvCxnSpPr>
          <p:spPr>
            <a:xfrm>
              <a:off x="5991863" y="2348490"/>
              <a:ext cx="133836" cy="447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8DE85A1-FFD1-2222-2465-1C071C611644}"/>
                </a:ext>
              </a:extLst>
            </p:cNvPr>
            <p:cNvCxnSpPr>
              <a:cxnSpLocks/>
              <a:stCxn id="75" idx="2"/>
            </p:cNvCxnSpPr>
            <p:nvPr/>
          </p:nvCxnSpPr>
          <p:spPr>
            <a:xfrm flipH="1">
              <a:off x="5712300" y="2348490"/>
              <a:ext cx="279563" cy="262998"/>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1B6DDCC-D6E0-C15F-8885-58D30C0E1882}"/>
                </a:ext>
              </a:extLst>
            </p:cNvPr>
            <p:cNvSpPr txBox="1"/>
            <p:nvPr/>
          </p:nvSpPr>
          <p:spPr>
            <a:xfrm>
              <a:off x="5437339" y="1831069"/>
              <a:ext cx="810478" cy="492443"/>
            </a:xfrm>
            <a:prstGeom prst="rect">
              <a:avLst/>
            </a:prstGeom>
            <a:noFill/>
          </p:spPr>
          <p:txBody>
            <a:bodyPr wrap="none" rtlCol="0">
              <a:spAutoFit/>
            </a:bodyPr>
            <a:lstStyle/>
            <a:p>
              <a:r>
                <a:rPr lang="en-US" dirty="0"/>
                <a:t>O-N</a:t>
              </a:r>
            </a:p>
          </p:txBody>
        </p:sp>
        <p:sp>
          <p:nvSpPr>
            <p:cNvPr id="81" name="Oval 80">
              <a:extLst>
                <a:ext uri="{FF2B5EF4-FFF2-40B4-BE49-F238E27FC236}">
                  <a16:creationId xmlns:a16="http://schemas.microsoft.com/office/drawing/2014/main" id="{B2B48434-2ECC-704A-E4B5-D99D325A176D}"/>
                </a:ext>
              </a:extLst>
            </p:cNvPr>
            <p:cNvSpPr/>
            <p:nvPr/>
          </p:nvSpPr>
          <p:spPr>
            <a:xfrm>
              <a:off x="5437339" y="1889823"/>
              <a:ext cx="45719" cy="86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a:extLst>
              <a:ext uri="{FF2B5EF4-FFF2-40B4-BE49-F238E27FC236}">
                <a16:creationId xmlns:a16="http://schemas.microsoft.com/office/drawing/2014/main" id="{050F1D2E-A556-AAD4-29B7-183DFF09AA78}"/>
              </a:ext>
            </a:extLst>
          </p:cNvPr>
          <p:cNvSpPr txBox="1"/>
          <p:nvPr/>
        </p:nvSpPr>
        <p:spPr>
          <a:xfrm>
            <a:off x="4707398" y="5448632"/>
            <a:ext cx="319318" cy="369332"/>
          </a:xfrm>
          <a:prstGeom prst="rect">
            <a:avLst/>
          </a:prstGeom>
          <a:noFill/>
        </p:spPr>
        <p:txBody>
          <a:bodyPr wrap="none" rtlCol="0">
            <a:spAutoFit/>
          </a:bodyPr>
          <a:lstStyle/>
          <a:p>
            <a:r>
              <a:rPr lang="en-US" dirty="0"/>
              <a:t>+</a:t>
            </a:r>
          </a:p>
        </p:txBody>
      </p:sp>
      <p:sp>
        <p:nvSpPr>
          <p:cNvPr id="83" name="Arrow: Down 82">
            <a:extLst>
              <a:ext uri="{FF2B5EF4-FFF2-40B4-BE49-F238E27FC236}">
                <a16:creationId xmlns:a16="http://schemas.microsoft.com/office/drawing/2014/main" id="{EACC3D88-D67C-541E-E6DA-BCAA94F5F604}"/>
              </a:ext>
            </a:extLst>
          </p:cNvPr>
          <p:cNvSpPr/>
          <p:nvPr/>
        </p:nvSpPr>
        <p:spPr>
          <a:xfrm>
            <a:off x="6679636" y="4558421"/>
            <a:ext cx="659295" cy="707495"/>
          </a:xfrm>
          <a:prstGeom prst="downArrow">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highlight>
                  <a:srgbClr val="FFFF00"/>
                </a:highlight>
              </a:rPr>
              <a:t>M</a:t>
            </a:r>
          </a:p>
        </p:txBody>
      </p:sp>
      <p:sp>
        <p:nvSpPr>
          <p:cNvPr id="84" name="TextBox 83">
            <a:extLst>
              <a:ext uri="{FF2B5EF4-FFF2-40B4-BE49-F238E27FC236}">
                <a16:creationId xmlns:a16="http://schemas.microsoft.com/office/drawing/2014/main" id="{B9B16766-6A13-A58B-5202-A26F4B9759A7}"/>
              </a:ext>
            </a:extLst>
          </p:cNvPr>
          <p:cNvSpPr txBox="1"/>
          <p:nvPr/>
        </p:nvSpPr>
        <p:spPr>
          <a:xfrm>
            <a:off x="1649911" y="2874910"/>
            <a:ext cx="543739" cy="369332"/>
          </a:xfrm>
          <a:prstGeom prst="rect">
            <a:avLst/>
          </a:prstGeom>
          <a:noFill/>
        </p:spPr>
        <p:txBody>
          <a:bodyPr wrap="none" rtlCol="0">
            <a:spAutoFit/>
          </a:bodyPr>
          <a:lstStyle/>
          <a:p>
            <a:r>
              <a:rPr lang="en-US" dirty="0">
                <a:solidFill>
                  <a:srgbClr val="FF0000"/>
                </a:solidFill>
              </a:rPr>
              <a:t>DM</a:t>
            </a:r>
          </a:p>
        </p:txBody>
      </p:sp>
      <p:sp>
        <p:nvSpPr>
          <p:cNvPr id="85" name="TextBox 84">
            <a:extLst>
              <a:ext uri="{FF2B5EF4-FFF2-40B4-BE49-F238E27FC236}">
                <a16:creationId xmlns:a16="http://schemas.microsoft.com/office/drawing/2014/main" id="{BF329F8F-616D-ECF7-BE4C-D97C6A0CCD02}"/>
              </a:ext>
            </a:extLst>
          </p:cNvPr>
          <p:cNvSpPr txBox="1"/>
          <p:nvPr/>
        </p:nvSpPr>
        <p:spPr>
          <a:xfrm>
            <a:off x="6152636" y="2839871"/>
            <a:ext cx="620683" cy="369332"/>
          </a:xfrm>
          <a:prstGeom prst="rect">
            <a:avLst/>
          </a:prstGeom>
          <a:noFill/>
        </p:spPr>
        <p:txBody>
          <a:bodyPr wrap="none" rtlCol="0">
            <a:spAutoFit/>
          </a:bodyPr>
          <a:lstStyle/>
          <a:p>
            <a:r>
              <a:rPr lang="en-US" dirty="0">
                <a:solidFill>
                  <a:srgbClr val="FF0000"/>
                </a:solidFill>
              </a:rPr>
              <a:t>GC*</a:t>
            </a:r>
          </a:p>
        </p:txBody>
      </p:sp>
      <p:cxnSp>
        <p:nvCxnSpPr>
          <p:cNvPr id="87" name="Straight Arrow Connector 86">
            <a:extLst>
              <a:ext uri="{FF2B5EF4-FFF2-40B4-BE49-F238E27FC236}">
                <a16:creationId xmlns:a16="http://schemas.microsoft.com/office/drawing/2014/main" id="{8451C3AD-B8DA-BE3B-1891-311409EB6C9F}"/>
              </a:ext>
            </a:extLst>
          </p:cNvPr>
          <p:cNvCxnSpPr/>
          <p:nvPr/>
        </p:nvCxnSpPr>
        <p:spPr>
          <a:xfrm>
            <a:off x="6552350" y="5499414"/>
            <a:ext cx="8251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E8E27AC-5C69-4E3A-C7F4-750890DCA8FC}"/>
              </a:ext>
            </a:extLst>
          </p:cNvPr>
          <p:cNvSpPr txBox="1"/>
          <p:nvPr/>
        </p:nvSpPr>
        <p:spPr>
          <a:xfrm>
            <a:off x="6872571" y="5192280"/>
            <a:ext cx="385042" cy="369332"/>
          </a:xfrm>
          <a:prstGeom prst="rect">
            <a:avLst/>
          </a:prstGeom>
          <a:noFill/>
        </p:spPr>
        <p:txBody>
          <a:bodyPr wrap="none" rtlCol="0">
            <a:spAutoFit/>
          </a:bodyPr>
          <a:lstStyle/>
          <a:p>
            <a:r>
              <a:rPr lang="en-US" dirty="0" err="1"/>
              <a:t>k</a:t>
            </a:r>
            <a:r>
              <a:rPr lang="en-US" baseline="-25000" dirty="0" err="1"/>
              <a:t>p</a:t>
            </a:r>
            <a:endParaRPr lang="en-US" baseline="-25000" dirty="0"/>
          </a:p>
        </p:txBody>
      </p:sp>
      <p:sp>
        <p:nvSpPr>
          <p:cNvPr id="89" name="TextBox 88">
            <a:extLst>
              <a:ext uri="{FF2B5EF4-FFF2-40B4-BE49-F238E27FC236}">
                <a16:creationId xmlns:a16="http://schemas.microsoft.com/office/drawing/2014/main" id="{FDA97940-6614-F338-68AB-9753D4903B22}"/>
              </a:ext>
            </a:extLst>
          </p:cNvPr>
          <p:cNvSpPr txBox="1"/>
          <p:nvPr/>
        </p:nvSpPr>
        <p:spPr>
          <a:xfrm>
            <a:off x="8351805" y="4954863"/>
            <a:ext cx="351378" cy="369332"/>
          </a:xfrm>
          <a:prstGeom prst="rect">
            <a:avLst/>
          </a:prstGeom>
          <a:noFill/>
        </p:spPr>
        <p:txBody>
          <a:bodyPr wrap="none" rtlCol="0">
            <a:spAutoFit/>
          </a:bodyPr>
          <a:lstStyle/>
          <a:p>
            <a:r>
              <a:rPr lang="en-US" dirty="0"/>
              <a:t>H</a:t>
            </a:r>
          </a:p>
        </p:txBody>
      </p:sp>
      <p:grpSp>
        <p:nvGrpSpPr>
          <p:cNvPr id="90" name="Group 89">
            <a:extLst>
              <a:ext uri="{FF2B5EF4-FFF2-40B4-BE49-F238E27FC236}">
                <a16:creationId xmlns:a16="http://schemas.microsoft.com/office/drawing/2014/main" id="{29EBED1B-6F1D-FFCA-9BE9-08F006EDEBD4}"/>
              </a:ext>
            </a:extLst>
          </p:cNvPr>
          <p:cNvGrpSpPr/>
          <p:nvPr/>
        </p:nvGrpSpPr>
        <p:grpSpPr>
          <a:xfrm>
            <a:off x="7415285" y="5209599"/>
            <a:ext cx="1311503" cy="937279"/>
            <a:chOff x="6894945" y="1671777"/>
            <a:chExt cx="1748670" cy="1249704"/>
          </a:xfrm>
        </p:grpSpPr>
        <p:sp>
          <p:nvSpPr>
            <p:cNvPr id="91" name="Freeform: Shape 90">
              <a:extLst>
                <a:ext uri="{FF2B5EF4-FFF2-40B4-BE49-F238E27FC236}">
                  <a16:creationId xmlns:a16="http://schemas.microsoft.com/office/drawing/2014/main" id="{9669B0AD-9A08-812A-A3A9-4B65C7254EFB}"/>
                </a:ext>
              </a:extLst>
            </p:cNvPr>
            <p:cNvSpPr/>
            <p:nvPr/>
          </p:nvSpPr>
          <p:spPr>
            <a:xfrm>
              <a:off x="6894945" y="1865741"/>
              <a:ext cx="1274618" cy="175491"/>
            </a:xfrm>
            <a:custGeom>
              <a:avLst/>
              <a:gdLst>
                <a:gd name="connsiteX0" fmla="*/ 0 w 1274618"/>
                <a:gd name="connsiteY0" fmla="*/ 138545 h 175491"/>
                <a:gd name="connsiteX1" fmla="*/ 64655 w 1274618"/>
                <a:gd name="connsiteY1" fmla="*/ 36945 h 175491"/>
                <a:gd name="connsiteX2" fmla="*/ 138546 w 1274618"/>
                <a:gd name="connsiteY2" fmla="*/ 18472 h 175491"/>
                <a:gd name="connsiteX3" fmla="*/ 212436 w 1274618"/>
                <a:gd name="connsiteY3" fmla="*/ 27709 h 175491"/>
                <a:gd name="connsiteX4" fmla="*/ 267855 w 1274618"/>
                <a:gd name="connsiteY4" fmla="*/ 83127 h 175491"/>
                <a:gd name="connsiteX5" fmla="*/ 295564 w 1274618"/>
                <a:gd name="connsiteY5" fmla="*/ 166254 h 175491"/>
                <a:gd name="connsiteX6" fmla="*/ 360218 w 1274618"/>
                <a:gd name="connsiteY6" fmla="*/ 175491 h 175491"/>
                <a:gd name="connsiteX7" fmla="*/ 471055 w 1274618"/>
                <a:gd name="connsiteY7" fmla="*/ 147782 h 175491"/>
                <a:gd name="connsiteX8" fmla="*/ 544946 w 1274618"/>
                <a:gd name="connsiteY8" fmla="*/ 73891 h 175491"/>
                <a:gd name="connsiteX9" fmla="*/ 618836 w 1274618"/>
                <a:gd name="connsiteY9" fmla="*/ 9236 h 175491"/>
                <a:gd name="connsiteX10" fmla="*/ 655782 w 1274618"/>
                <a:gd name="connsiteY10" fmla="*/ 0 h 175491"/>
                <a:gd name="connsiteX11" fmla="*/ 785091 w 1274618"/>
                <a:gd name="connsiteY11" fmla="*/ 27709 h 175491"/>
                <a:gd name="connsiteX12" fmla="*/ 840509 w 1274618"/>
                <a:gd name="connsiteY12" fmla="*/ 64654 h 175491"/>
                <a:gd name="connsiteX13" fmla="*/ 895927 w 1274618"/>
                <a:gd name="connsiteY13" fmla="*/ 83127 h 175491"/>
                <a:gd name="connsiteX14" fmla="*/ 923636 w 1274618"/>
                <a:gd name="connsiteY14" fmla="*/ 110836 h 175491"/>
                <a:gd name="connsiteX15" fmla="*/ 979055 w 1274618"/>
                <a:gd name="connsiteY15" fmla="*/ 73891 h 175491"/>
                <a:gd name="connsiteX16" fmla="*/ 988291 w 1274618"/>
                <a:gd name="connsiteY16" fmla="*/ 46182 h 175491"/>
                <a:gd name="connsiteX17" fmla="*/ 1052946 w 1274618"/>
                <a:gd name="connsiteY17" fmla="*/ 64654 h 175491"/>
                <a:gd name="connsiteX18" fmla="*/ 1145309 w 1274618"/>
                <a:gd name="connsiteY18" fmla="*/ 92363 h 175491"/>
                <a:gd name="connsiteX19" fmla="*/ 1274618 w 1274618"/>
                <a:gd name="connsiteY19" fmla="*/ 101600 h 17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4618" h="175491">
                  <a:moveTo>
                    <a:pt x="0" y="138545"/>
                  </a:moveTo>
                  <a:cubicBezTo>
                    <a:pt x="15303" y="92636"/>
                    <a:pt x="15945" y="63173"/>
                    <a:pt x="64655" y="36945"/>
                  </a:cubicBezTo>
                  <a:cubicBezTo>
                    <a:pt x="87009" y="24908"/>
                    <a:pt x="113916" y="24630"/>
                    <a:pt x="138546" y="18472"/>
                  </a:cubicBezTo>
                  <a:cubicBezTo>
                    <a:pt x="163176" y="21551"/>
                    <a:pt x="190235" y="16608"/>
                    <a:pt x="212436" y="27709"/>
                  </a:cubicBezTo>
                  <a:cubicBezTo>
                    <a:pt x="235802" y="39392"/>
                    <a:pt x="253829" y="61087"/>
                    <a:pt x="267855" y="83127"/>
                  </a:cubicBezTo>
                  <a:cubicBezTo>
                    <a:pt x="278749" y="100246"/>
                    <a:pt x="270984" y="152598"/>
                    <a:pt x="295564" y="166254"/>
                  </a:cubicBezTo>
                  <a:cubicBezTo>
                    <a:pt x="314595" y="176827"/>
                    <a:pt x="338667" y="172412"/>
                    <a:pt x="360218" y="175491"/>
                  </a:cubicBezTo>
                  <a:cubicBezTo>
                    <a:pt x="397164" y="166255"/>
                    <a:pt x="437686" y="166135"/>
                    <a:pt x="471055" y="147782"/>
                  </a:cubicBezTo>
                  <a:cubicBezTo>
                    <a:pt x="501576" y="130996"/>
                    <a:pt x="520316" y="98521"/>
                    <a:pt x="544946" y="73891"/>
                  </a:cubicBezTo>
                  <a:cubicBezTo>
                    <a:pt x="566046" y="52791"/>
                    <a:pt x="593468" y="23330"/>
                    <a:pt x="618836" y="9236"/>
                  </a:cubicBezTo>
                  <a:cubicBezTo>
                    <a:pt x="629933" y="3071"/>
                    <a:pt x="643467" y="3079"/>
                    <a:pt x="655782" y="0"/>
                  </a:cubicBezTo>
                  <a:cubicBezTo>
                    <a:pt x="698885" y="9236"/>
                    <a:pt x="743484" y="13147"/>
                    <a:pt x="785091" y="27709"/>
                  </a:cubicBezTo>
                  <a:cubicBezTo>
                    <a:pt x="806046" y="35043"/>
                    <a:pt x="820652" y="54725"/>
                    <a:pt x="840509" y="64654"/>
                  </a:cubicBezTo>
                  <a:cubicBezTo>
                    <a:pt x="857925" y="73362"/>
                    <a:pt x="877454" y="76969"/>
                    <a:pt x="895927" y="83127"/>
                  </a:cubicBezTo>
                  <a:cubicBezTo>
                    <a:pt x="905163" y="92363"/>
                    <a:pt x="911244" y="106705"/>
                    <a:pt x="923636" y="110836"/>
                  </a:cubicBezTo>
                  <a:cubicBezTo>
                    <a:pt x="943688" y="117520"/>
                    <a:pt x="971361" y="81585"/>
                    <a:pt x="979055" y="73891"/>
                  </a:cubicBezTo>
                  <a:cubicBezTo>
                    <a:pt x="982134" y="64655"/>
                    <a:pt x="979251" y="49798"/>
                    <a:pt x="988291" y="46182"/>
                  </a:cubicBezTo>
                  <a:cubicBezTo>
                    <a:pt x="993562" y="44074"/>
                    <a:pt x="1044732" y="61916"/>
                    <a:pt x="1052946" y="64654"/>
                  </a:cubicBezTo>
                  <a:cubicBezTo>
                    <a:pt x="1099596" y="95754"/>
                    <a:pt x="1068044" y="80476"/>
                    <a:pt x="1145309" y="92363"/>
                  </a:cubicBezTo>
                  <a:cubicBezTo>
                    <a:pt x="1231669" y="105649"/>
                    <a:pt x="1173257" y="101600"/>
                    <a:pt x="1274618" y="101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8DD11EDD-9124-0544-060E-504D9B0B235F}"/>
                </a:ext>
              </a:extLst>
            </p:cNvPr>
            <p:cNvCxnSpPr/>
            <p:nvPr/>
          </p:nvCxnSpPr>
          <p:spPr>
            <a:xfrm>
              <a:off x="8308109" y="2115123"/>
              <a:ext cx="0" cy="230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A7F794C-AA07-8CEB-4D76-FE78A057FD9E}"/>
                </a:ext>
              </a:extLst>
            </p:cNvPr>
            <p:cNvCxnSpPr/>
            <p:nvPr/>
          </p:nvCxnSpPr>
          <p:spPr>
            <a:xfrm flipV="1">
              <a:off x="8317345" y="1671777"/>
              <a:ext cx="0" cy="193964"/>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47879646-8184-6BA5-250E-5FAB973E65D8}"/>
                </a:ext>
              </a:extLst>
            </p:cNvPr>
            <p:cNvSpPr txBox="1"/>
            <p:nvPr/>
          </p:nvSpPr>
          <p:spPr>
            <a:xfrm>
              <a:off x="8160330" y="2429039"/>
              <a:ext cx="468504" cy="492442"/>
            </a:xfrm>
            <a:prstGeom prst="rect">
              <a:avLst/>
            </a:prstGeom>
            <a:noFill/>
          </p:spPr>
          <p:txBody>
            <a:bodyPr wrap="none" rtlCol="0">
              <a:spAutoFit/>
            </a:bodyPr>
            <a:lstStyle/>
            <a:p>
              <a:r>
                <a:rPr lang="en-US" dirty="0"/>
                <a:t>R</a:t>
              </a:r>
            </a:p>
          </p:txBody>
        </p:sp>
        <p:sp>
          <p:nvSpPr>
            <p:cNvPr id="95" name="TextBox 94">
              <a:extLst>
                <a:ext uri="{FF2B5EF4-FFF2-40B4-BE49-F238E27FC236}">
                  <a16:creationId xmlns:a16="http://schemas.microsoft.com/office/drawing/2014/main" id="{B305FAF5-F316-B1C3-ED44-8A5CC2FDBA81}"/>
                </a:ext>
              </a:extLst>
            </p:cNvPr>
            <p:cNvSpPr txBox="1"/>
            <p:nvPr/>
          </p:nvSpPr>
          <p:spPr>
            <a:xfrm>
              <a:off x="8175111" y="1805700"/>
              <a:ext cx="468504" cy="492442"/>
            </a:xfrm>
            <a:prstGeom prst="rect">
              <a:avLst/>
            </a:prstGeom>
            <a:noFill/>
          </p:spPr>
          <p:txBody>
            <a:bodyPr wrap="none" rtlCol="0">
              <a:spAutoFit/>
            </a:bodyPr>
            <a:lstStyle/>
            <a:p>
              <a:r>
                <a:rPr lang="en-US" dirty="0"/>
                <a:t>C</a:t>
              </a:r>
            </a:p>
          </p:txBody>
        </p:sp>
      </p:grpSp>
      <p:cxnSp>
        <p:nvCxnSpPr>
          <p:cNvPr id="98" name="Straight Connector 97">
            <a:extLst>
              <a:ext uri="{FF2B5EF4-FFF2-40B4-BE49-F238E27FC236}">
                <a16:creationId xmlns:a16="http://schemas.microsoft.com/office/drawing/2014/main" id="{B95BB44F-CF87-D373-E630-C5C43D822DA6}"/>
              </a:ext>
            </a:extLst>
          </p:cNvPr>
          <p:cNvCxnSpPr>
            <a:cxnSpLocks/>
          </p:cNvCxnSpPr>
          <p:nvPr/>
        </p:nvCxnSpPr>
        <p:spPr>
          <a:xfrm>
            <a:off x="8588674" y="5422368"/>
            <a:ext cx="167399" cy="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6E3E9551-2CAA-5EE5-47E1-E72F7983C012}"/>
              </a:ext>
            </a:extLst>
          </p:cNvPr>
          <p:cNvSpPr txBox="1"/>
          <p:nvPr/>
        </p:nvSpPr>
        <p:spPr>
          <a:xfrm>
            <a:off x="8719171" y="5297018"/>
            <a:ext cx="377026" cy="369332"/>
          </a:xfrm>
          <a:prstGeom prst="rect">
            <a:avLst/>
          </a:prstGeom>
          <a:noFill/>
        </p:spPr>
        <p:txBody>
          <a:bodyPr wrap="none" rtlCol="0">
            <a:spAutoFit/>
          </a:bodyPr>
          <a:lstStyle/>
          <a:p>
            <a:r>
              <a:rPr lang="en-US" dirty="0">
                <a:highlight>
                  <a:srgbClr val="FFFF00"/>
                </a:highlight>
              </a:rPr>
              <a:t>M</a:t>
            </a:r>
          </a:p>
        </p:txBody>
      </p:sp>
      <p:sp>
        <p:nvSpPr>
          <p:cNvPr id="101" name="TextBox 100">
            <a:extLst>
              <a:ext uri="{FF2B5EF4-FFF2-40B4-BE49-F238E27FC236}">
                <a16:creationId xmlns:a16="http://schemas.microsoft.com/office/drawing/2014/main" id="{B815EFDB-AC7C-E80C-58B4-72F456B8D777}"/>
              </a:ext>
            </a:extLst>
          </p:cNvPr>
          <p:cNvSpPr txBox="1"/>
          <p:nvPr/>
        </p:nvSpPr>
        <p:spPr>
          <a:xfrm>
            <a:off x="4490343" y="2802977"/>
            <a:ext cx="992579" cy="369332"/>
          </a:xfrm>
          <a:prstGeom prst="rect">
            <a:avLst/>
          </a:prstGeom>
          <a:noFill/>
        </p:spPr>
        <p:txBody>
          <a:bodyPr wrap="none" rtlCol="0">
            <a:spAutoFit/>
          </a:bodyPr>
          <a:lstStyle/>
          <a:p>
            <a:r>
              <a:rPr lang="en-US" dirty="0">
                <a:solidFill>
                  <a:srgbClr val="FF0000"/>
                </a:solidFill>
              </a:rPr>
              <a:t>Tempo*</a:t>
            </a:r>
          </a:p>
        </p:txBody>
      </p:sp>
      <p:sp>
        <p:nvSpPr>
          <p:cNvPr id="102" name="TextBox 101">
            <a:extLst>
              <a:ext uri="{FF2B5EF4-FFF2-40B4-BE49-F238E27FC236}">
                <a16:creationId xmlns:a16="http://schemas.microsoft.com/office/drawing/2014/main" id="{F04839FB-E246-8A2F-B804-2BB84CC49366}"/>
              </a:ext>
            </a:extLst>
          </p:cNvPr>
          <p:cNvSpPr txBox="1"/>
          <p:nvPr/>
        </p:nvSpPr>
        <p:spPr>
          <a:xfrm>
            <a:off x="1038733" y="6260068"/>
            <a:ext cx="543739" cy="369332"/>
          </a:xfrm>
          <a:prstGeom prst="rect">
            <a:avLst/>
          </a:prstGeom>
          <a:noFill/>
        </p:spPr>
        <p:txBody>
          <a:bodyPr wrap="none" rtlCol="0">
            <a:spAutoFit/>
          </a:bodyPr>
          <a:lstStyle/>
          <a:p>
            <a:r>
              <a:rPr lang="en-US" dirty="0">
                <a:solidFill>
                  <a:srgbClr val="FF0000"/>
                </a:solidFill>
              </a:rPr>
              <a:t>DM</a:t>
            </a:r>
          </a:p>
        </p:txBody>
      </p:sp>
      <p:sp>
        <p:nvSpPr>
          <p:cNvPr id="103" name="TextBox 102">
            <a:extLst>
              <a:ext uri="{FF2B5EF4-FFF2-40B4-BE49-F238E27FC236}">
                <a16:creationId xmlns:a16="http://schemas.microsoft.com/office/drawing/2014/main" id="{C703627E-3563-4D3F-0535-28B97A4AFA76}"/>
              </a:ext>
            </a:extLst>
          </p:cNvPr>
          <p:cNvSpPr txBox="1"/>
          <p:nvPr/>
        </p:nvSpPr>
        <p:spPr>
          <a:xfrm>
            <a:off x="5651641" y="6164758"/>
            <a:ext cx="620683" cy="369332"/>
          </a:xfrm>
          <a:prstGeom prst="rect">
            <a:avLst/>
          </a:prstGeom>
          <a:noFill/>
        </p:spPr>
        <p:txBody>
          <a:bodyPr wrap="none" rtlCol="0">
            <a:spAutoFit/>
          </a:bodyPr>
          <a:lstStyle/>
          <a:p>
            <a:r>
              <a:rPr lang="en-US" dirty="0">
                <a:solidFill>
                  <a:srgbClr val="FF0000"/>
                </a:solidFill>
              </a:rPr>
              <a:t>GC*</a:t>
            </a:r>
          </a:p>
        </p:txBody>
      </p:sp>
      <p:sp>
        <p:nvSpPr>
          <p:cNvPr id="104" name="TextBox 103">
            <a:extLst>
              <a:ext uri="{FF2B5EF4-FFF2-40B4-BE49-F238E27FC236}">
                <a16:creationId xmlns:a16="http://schemas.microsoft.com/office/drawing/2014/main" id="{2A5D19CF-F5B9-4ACA-70B6-62EB173A0574}"/>
              </a:ext>
            </a:extLst>
          </p:cNvPr>
          <p:cNvSpPr txBox="1"/>
          <p:nvPr/>
        </p:nvSpPr>
        <p:spPr>
          <a:xfrm>
            <a:off x="3879165" y="6188135"/>
            <a:ext cx="992579" cy="369332"/>
          </a:xfrm>
          <a:prstGeom prst="rect">
            <a:avLst/>
          </a:prstGeom>
          <a:noFill/>
        </p:spPr>
        <p:txBody>
          <a:bodyPr wrap="none" rtlCol="0">
            <a:spAutoFit/>
          </a:bodyPr>
          <a:lstStyle/>
          <a:p>
            <a:r>
              <a:rPr lang="en-US" dirty="0">
                <a:solidFill>
                  <a:srgbClr val="FF0000"/>
                </a:solidFill>
              </a:rPr>
              <a:t>Tempo*</a:t>
            </a:r>
          </a:p>
        </p:txBody>
      </p:sp>
      <p:sp>
        <p:nvSpPr>
          <p:cNvPr id="105" name="Oval 104">
            <a:extLst>
              <a:ext uri="{FF2B5EF4-FFF2-40B4-BE49-F238E27FC236}">
                <a16:creationId xmlns:a16="http://schemas.microsoft.com/office/drawing/2014/main" id="{36F096FA-1ED3-5751-FEC0-35AD635F480D}"/>
              </a:ext>
            </a:extLst>
          </p:cNvPr>
          <p:cNvSpPr/>
          <p:nvPr/>
        </p:nvSpPr>
        <p:spPr>
          <a:xfrm>
            <a:off x="8947348" y="5210911"/>
            <a:ext cx="67277" cy="98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8D253F70-EBB3-2C32-6F99-A86954C0452A}"/>
              </a:ext>
            </a:extLst>
          </p:cNvPr>
          <p:cNvSpPr txBox="1"/>
          <p:nvPr/>
        </p:nvSpPr>
        <p:spPr>
          <a:xfrm>
            <a:off x="8063905" y="6016865"/>
            <a:ext cx="1037463" cy="369332"/>
          </a:xfrm>
          <a:prstGeom prst="rect">
            <a:avLst/>
          </a:prstGeom>
          <a:noFill/>
        </p:spPr>
        <p:txBody>
          <a:bodyPr wrap="none" rtlCol="0">
            <a:spAutoFit/>
          </a:bodyPr>
          <a:lstStyle/>
          <a:p>
            <a:r>
              <a:rPr lang="en-US" dirty="0">
                <a:solidFill>
                  <a:srgbClr val="FF0000"/>
                </a:solidFill>
              </a:rPr>
              <a:t>(GC+1)*</a:t>
            </a:r>
          </a:p>
        </p:txBody>
      </p:sp>
    </p:spTree>
    <p:extLst>
      <p:ext uri="{BB962C8B-B14F-4D97-AF65-F5344CB8AC3E}">
        <p14:creationId xmlns:p14="http://schemas.microsoft.com/office/powerpoint/2010/main" val="13969730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B8DE25-5783-C8A1-42C5-A9C82AAAB7EC}"/>
              </a:ext>
            </a:extLst>
          </p:cNvPr>
          <p:cNvSpPr txBox="1"/>
          <p:nvPr/>
        </p:nvSpPr>
        <p:spPr>
          <a:xfrm>
            <a:off x="0" y="202587"/>
            <a:ext cx="8991600" cy="1938992"/>
          </a:xfrm>
          <a:prstGeom prst="rect">
            <a:avLst/>
          </a:prstGeom>
          <a:noFill/>
        </p:spPr>
        <p:txBody>
          <a:bodyPr wrap="square" rtlCol="0">
            <a:spAutoFit/>
          </a:bodyPr>
          <a:lstStyle/>
          <a:p>
            <a:r>
              <a:rPr lang="en-US" sz="2000" dirty="0"/>
              <a:t>3- by adding Monomer, you are disrupting the equilibrium since you are decreasing the concentrations of your product (GC*). The resultant action</a:t>
            </a:r>
          </a:p>
          <a:p>
            <a:r>
              <a:rPr lang="en-US" sz="2000" dirty="0"/>
              <a:t>is that the equilibrium will try to restore itself by making more product (GC*) to restore the balance of concentrations between reactants and products. So the rate of the forward (activation) reaction will overcome the rate of backward reaction (deactivation)</a:t>
            </a:r>
          </a:p>
        </p:txBody>
      </p:sp>
      <p:grpSp>
        <p:nvGrpSpPr>
          <p:cNvPr id="5" name="Group 4">
            <a:extLst>
              <a:ext uri="{FF2B5EF4-FFF2-40B4-BE49-F238E27FC236}">
                <a16:creationId xmlns:a16="http://schemas.microsoft.com/office/drawing/2014/main" id="{6547DBDC-9B89-1869-D8CE-949E8F8F13ED}"/>
              </a:ext>
            </a:extLst>
          </p:cNvPr>
          <p:cNvGrpSpPr/>
          <p:nvPr/>
        </p:nvGrpSpPr>
        <p:grpSpPr>
          <a:xfrm>
            <a:off x="838200" y="2805390"/>
            <a:ext cx="2028011" cy="1192014"/>
            <a:chOff x="332509" y="1332130"/>
            <a:chExt cx="2704015" cy="1589352"/>
          </a:xfrm>
        </p:grpSpPr>
        <p:sp>
          <p:nvSpPr>
            <p:cNvPr id="6" name="Hexagon 5">
              <a:extLst>
                <a:ext uri="{FF2B5EF4-FFF2-40B4-BE49-F238E27FC236}">
                  <a16:creationId xmlns:a16="http://schemas.microsoft.com/office/drawing/2014/main" id="{6D04936A-A43E-EDE6-9552-CCA1838D7C13}"/>
                </a:ext>
              </a:extLst>
            </p:cNvPr>
            <p:cNvSpPr/>
            <p:nvPr/>
          </p:nvSpPr>
          <p:spPr>
            <a:xfrm>
              <a:off x="2168308" y="1673994"/>
              <a:ext cx="868216" cy="676713"/>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A4CBCDBB-D193-8D2B-25BE-A9B2ECBF1E08}"/>
                </a:ext>
              </a:extLst>
            </p:cNvPr>
            <p:cNvSpPr/>
            <p:nvPr/>
          </p:nvSpPr>
          <p:spPr>
            <a:xfrm>
              <a:off x="332509" y="1865741"/>
              <a:ext cx="1274618" cy="175491"/>
            </a:xfrm>
            <a:custGeom>
              <a:avLst/>
              <a:gdLst>
                <a:gd name="connsiteX0" fmla="*/ 0 w 1274618"/>
                <a:gd name="connsiteY0" fmla="*/ 138545 h 175491"/>
                <a:gd name="connsiteX1" fmla="*/ 64655 w 1274618"/>
                <a:gd name="connsiteY1" fmla="*/ 36945 h 175491"/>
                <a:gd name="connsiteX2" fmla="*/ 138546 w 1274618"/>
                <a:gd name="connsiteY2" fmla="*/ 18472 h 175491"/>
                <a:gd name="connsiteX3" fmla="*/ 212436 w 1274618"/>
                <a:gd name="connsiteY3" fmla="*/ 27709 h 175491"/>
                <a:gd name="connsiteX4" fmla="*/ 267855 w 1274618"/>
                <a:gd name="connsiteY4" fmla="*/ 83127 h 175491"/>
                <a:gd name="connsiteX5" fmla="*/ 295564 w 1274618"/>
                <a:gd name="connsiteY5" fmla="*/ 166254 h 175491"/>
                <a:gd name="connsiteX6" fmla="*/ 360218 w 1274618"/>
                <a:gd name="connsiteY6" fmla="*/ 175491 h 175491"/>
                <a:gd name="connsiteX7" fmla="*/ 471055 w 1274618"/>
                <a:gd name="connsiteY7" fmla="*/ 147782 h 175491"/>
                <a:gd name="connsiteX8" fmla="*/ 544946 w 1274618"/>
                <a:gd name="connsiteY8" fmla="*/ 73891 h 175491"/>
                <a:gd name="connsiteX9" fmla="*/ 618836 w 1274618"/>
                <a:gd name="connsiteY9" fmla="*/ 9236 h 175491"/>
                <a:gd name="connsiteX10" fmla="*/ 655782 w 1274618"/>
                <a:gd name="connsiteY10" fmla="*/ 0 h 175491"/>
                <a:gd name="connsiteX11" fmla="*/ 785091 w 1274618"/>
                <a:gd name="connsiteY11" fmla="*/ 27709 h 175491"/>
                <a:gd name="connsiteX12" fmla="*/ 840509 w 1274618"/>
                <a:gd name="connsiteY12" fmla="*/ 64654 h 175491"/>
                <a:gd name="connsiteX13" fmla="*/ 895927 w 1274618"/>
                <a:gd name="connsiteY13" fmla="*/ 83127 h 175491"/>
                <a:gd name="connsiteX14" fmla="*/ 923636 w 1274618"/>
                <a:gd name="connsiteY14" fmla="*/ 110836 h 175491"/>
                <a:gd name="connsiteX15" fmla="*/ 979055 w 1274618"/>
                <a:gd name="connsiteY15" fmla="*/ 73891 h 175491"/>
                <a:gd name="connsiteX16" fmla="*/ 988291 w 1274618"/>
                <a:gd name="connsiteY16" fmla="*/ 46182 h 175491"/>
                <a:gd name="connsiteX17" fmla="*/ 1052946 w 1274618"/>
                <a:gd name="connsiteY17" fmla="*/ 64654 h 175491"/>
                <a:gd name="connsiteX18" fmla="*/ 1145309 w 1274618"/>
                <a:gd name="connsiteY18" fmla="*/ 92363 h 175491"/>
                <a:gd name="connsiteX19" fmla="*/ 1274618 w 1274618"/>
                <a:gd name="connsiteY19" fmla="*/ 101600 h 17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4618" h="175491">
                  <a:moveTo>
                    <a:pt x="0" y="138545"/>
                  </a:moveTo>
                  <a:cubicBezTo>
                    <a:pt x="15303" y="92636"/>
                    <a:pt x="15945" y="63173"/>
                    <a:pt x="64655" y="36945"/>
                  </a:cubicBezTo>
                  <a:cubicBezTo>
                    <a:pt x="87009" y="24908"/>
                    <a:pt x="113916" y="24630"/>
                    <a:pt x="138546" y="18472"/>
                  </a:cubicBezTo>
                  <a:cubicBezTo>
                    <a:pt x="163176" y="21551"/>
                    <a:pt x="190235" y="16608"/>
                    <a:pt x="212436" y="27709"/>
                  </a:cubicBezTo>
                  <a:cubicBezTo>
                    <a:pt x="235802" y="39392"/>
                    <a:pt x="253829" y="61087"/>
                    <a:pt x="267855" y="83127"/>
                  </a:cubicBezTo>
                  <a:cubicBezTo>
                    <a:pt x="278749" y="100246"/>
                    <a:pt x="270984" y="152598"/>
                    <a:pt x="295564" y="166254"/>
                  </a:cubicBezTo>
                  <a:cubicBezTo>
                    <a:pt x="314595" y="176827"/>
                    <a:pt x="338667" y="172412"/>
                    <a:pt x="360218" y="175491"/>
                  </a:cubicBezTo>
                  <a:cubicBezTo>
                    <a:pt x="397164" y="166255"/>
                    <a:pt x="437686" y="166135"/>
                    <a:pt x="471055" y="147782"/>
                  </a:cubicBezTo>
                  <a:cubicBezTo>
                    <a:pt x="501576" y="130996"/>
                    <a:pt x="520316" y="98521"/>
                    <a:pt x="544946" y="73891"/>
                  </a:cubicBezTo>
                  <a:cubicBezTo>
                    <a:pt x="566046" y="52791"/>
                    <a:pt x="593468" y="23330"/>
                    <a:pt x="618836" y="9236"/>
                  </a:cubicBezTo>
                  <a:cubicBezTo>
                    <a:pt x="629933" y="3071"/>
                    <a:pt x="643467" y="3079"/>
                    <a:pt x="655782" y="0"/>
                  </a:cubicBezTo>
                  <a:cubicBezTo>
                    <a:pt x="698885" y="9236"/>
                    <a:pt x="743484" y="13147"/>
                    <a:pt x="785091" y="27709"/>
                  </a:cubicBezTo>
                  <a:cubicBezTo>
                    <a:pt x="806046" y="35043"/>
                    <a:pt x="820652" y="54725"/>
                    <a:pt x="840509" y="64654"/>
                  </a:cubicBezTo>
                  <a:cubicBezTo>
                    <a:pt x="857925" y="73362"/>
                    <a:pt x="877454" y="76969"/>
                    <a:pt x="895927" y="83127"/>
                  </a:cubicBezTo>
                  <a:cubicBezTo>
                    <a:pt x="905163" y="92363"/>
                    <a:pt x="911244" y="106705"/>
                    <a:pt x="923636" y="110836"/>
                  </a:cubicBezTo>
                  <a:cubicBezTo>
                    <a:pt x="943688" y="117520"/>
                    <a:pt x="971361" y="81585"/>
                    <a:pt x="979055" y="73891"/>
                  </a:cubicBezTo>
                  <a:cubicBezTo>
                    <a:pt x="982134" y="64655"/>
                    <a:pt x="979251" y="49798"/>
                    <a:pt x="988291" y="46182"/>
                  </a:cubicBezTo>
                  <a:cubicBezTo>
                    <a:pt x="993562" y="44074"/>
                    <a:pt x="1044732" y="61916"/>
                    <a:pt x="1052946" y="64654"/>
                  </a:cubicBezTo>
                  <a:cubicBezTo>
                    <a:pt x="1099596" y="95754"/>
                    <a:pt x="1068044" y="80476"/>
                    <a:pt x="1145309" y="92363"/>
                  </a:cubicBezTo>
                  <a:cubicBezTo>
                    <a:pt x="1231669" y="105649"/>
                    <a:pt x="1173257" y="101600"/>
                    <a:pt x="1274618" y="101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EF4432C-D3B3-0294-20DB-CEEC2F976F08}"/>
                </a:ext>
              </a:extLst>
            </p:cNvPr>
            <p:cNvSpPr txBox="1"/>
            <p:nvPr/>
          </p:nvSpPr>
          <p:spPr>
            <a:xfrm>
              <a:off x="1607126" y="1824177"/>
              <a:ext cx="1135353" cy="492443"/>
            </a:xfrm>
            <a:prstGeom prst="rect">
              <a:avLst/>
            </a:prstGeom>
            <a:noFill/>
          </p:spPr>
          <p:txBody>
            <a:bodyPr wrap="none" rtlCol="0">
              <a:spAutoFit/>
            </a:bodyPr>
            <a:lstStyle/>
            <a:p>
              <a:r>
                <a:rPr lang="en-US" dirty="0"/>
                <a:t>C-O-N</a:t>
              </a:r>
            </a:p>
          </p:txBody>
        </p:sp>
        <p:cxnSp>
          <p:nvCxnSpPr>
            <p:cNvPr id="9" name="Straight Connector 8">
              <a:extLst>
                <a:ext uri="{FF2B5EF4-FFF2-40B4-BE49-F238E27FC236}">
                  <a16:creationId xmlns:a16="http://schemas.microsoft.com/office/drawing/2014/main" id="{6EB7889D-60E1-AF02-8239-2BACC1C15FA5}"/>
                </a:ext>
              </a:extLst>
            </p:cNvPr>
            <p:cNvCxnSpPr/>
            <p:nvPr/>
          </p:nvCxnSpPr>
          <p:spPr>
            <a:xfrm>
              <a:off x="1745673" y="2115123"/>
              <a:ext cx="0" cy="230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CF9792-1633-217F-27E2-B05BE3D0430E}"/>
                </a:ext>
              </a:extLst>
            </p:cNvPr>
            <p:cNvCxnSpPr/>
            <p:nvPr/>
          </p:nvCxnSpPr>
          <p:spPr>
            <a:xfrm flipV="1">
              <a:off x="1754909" y="1671777"/>
              <a:ext cx="0" cy="19396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9A31F74-C704-C56B-CFE3-0962BD342B1C}"/>
                </a:ext>
              </a:extLst>
            </p:cNvPr>
            <p:cNvSpPr txBox="1"/>
            <p:nvPr/>
          </p:nvSpPr>
          <p:spPr>
            <a:xfrm>
              <a:off x="1581205" y="1332130"/>
              <a:ext cx="468504" cy="492443"/>
            </a:xfrm>
            <a:prstGeom prst="rect">
              <a:avLst/>
            </a:prstGeom>
            <a:noFill/>
          </p:spPr>
          <p:txBody>
            <a:bodyPr wrap="none" rtlCol="0">
              <a:spAutoFit/>
            </a:bodyPr>
            <a:lstStyle/>
            <a:p>
              <a:r>
                <a:rPr lang="en-US" dirty="0"/>
                <a:t>H</a:t>
              </a:r>
            </a:p>
          </p:txBody>
        </p:sp>
        <p:sp>
          <p:nvSpPr>
            <p:cNvPr id="12" name="TextBox 11">
              <a:extLst>
                <a:ext uri="{FF2B5EF4-FFF2-40B4-BE49-F238E27FC236}">
                  <a16:creationId xmlns:a16="http://schemas.microsoft.com/office/drawing/2014/main" id="{EBE8864D-6796-E67B-0DAB-A5E1F1CFF899}"/>
                </a:ext>
              </a:extLst>
            </p:cNvPr>
            <p:cNvSpPr txBox="1"/>
            <p:nvPr/>
          </p:nvSpPr>
          <p:spPr>
            <a:xfrm>
              <a:off x="1597894" y="2429039"/>
              <a:ext cx="468504" cy="492443"/>
            </a:xfrm>
            <a:prstGeom prst="rect">
              <a:avLst/>
            </a:prstGeom>
            <a:noFill/>
          </p:spPr>
          <p:txBody>
            <a:bodyPr wrap="none" rtlCol="0">
              <a:spAutoFit/>
            </a:bodyPr>
            <a:lstStyle/>
            <a:p>
              <a:r>
                <a:rPr lang="en-US" dirty="0"/>
                <a:t>R</a:t>
              </a:r>
            </a:p>
          </p:txBody>
        </p:sp>
        <p:cxnSp>
          <p:nvCxnSpPr>
            <p:cNvPr id="13" name="Straight Connector 12">
              <a:extLst>
                <a:ext uri="{FF2B5EF4-FFF2-40B4-BE49-F238E27FC236}">
                  <a16:creationId xmlns:a16="http://schemas.microsoft.com/office/drawing/2014/main" id="{B91E6997-EF8B-4885-2946-5130BF4C73DF}"/>
                </a:ext>
              </a:extLst>
            </p:cNvPr>
            <p:cNvCxnSpPr>
              <a:stCxn id="6" idx="4"/>
            </p:cNvCxnSpPr>
            <p:nvPr/>
          </p:nvCxnSpPr>
          <p:spPr>
            <a:xfrm flipV="1">
              <a:off x="2337486" y="1332130"/>
              <a:ext cx="20167" cy="341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FEEF48-CB0B-FAE7-F88F-D1E2C2D2826D}"/>
                </a:ext>
              </a:extLst>
            </p:cNvPr>
            <p:cNvCxnSpPr>
              <a:stCxn id="6" idx="4"/>
            </p:cNvCxnSpPr>
            <p:nvPr/>
          </p:nvCxnSpPr>
          <p:spPr>
            <a:xfrm flipH="1" flipV="1">
              <a:off x="2057923" y="1563372"/>
              <a:ext cx="279563" cy="110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A216CF-377C-9A30-90A5-BA8BD7F7E172}"/>
                </a:ext>
              </a:extLst>
            </p:cNvPr>
            <p:cNvCxnSpPr>
              <a:stCxn id="6" idx="2"/>
            </p:cNvCxnSpPr>
            <p:nvPr/>
          </p:nvCxnSpPr>
          <p:spPr>
            <a:xfrm>
              <a:off x="2337486" y="2350707"/>
              <a:ext cx="133836" cy="447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64586D-013E-E972-58CE-12BEE3B19067}"/>
                </a:ext>
              </a:extLst>
            </p:cNvPr>
            <p:cNvCxnSpPr>
              <a:stCxn id="6" idx="2"/>
            </p:cNvCxnSpPr>
            <p:nvPr/>
          </p:nvCxnSpPr>
          <p:spPr>
            <a:xfrm flipH="1">
              <a:off x="2057923" y="2350707"/>
              <a:ext cx="279563" cy="26299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 name="Straight Arrow Connector 16">
            <a:extLst>
              <a:ext uri="{FF2B5EF4-FFF2-40B4-BE49-F238E27FC236}">
                <a16:creationId xmlns:a16="http://schemas.microsoft.com/office/drawing/2014/main" id="{A0EFEA6F-DA50-0B26-5C8C-B07E62FBDD92}"/>
              </a:ext>
            </a:extLst>
          </p:cNvPr>
          <p:cNvCxnSpPr/>
          <p:nvPr/>
        </p:nvCxnSpPr>
        <p:spPr>
          <a:xfrm>
            <a:off x="3297381" y="3174425"/>
            <a:ext cx="8520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9FA0C13-5BA1-2C30-B914-66681BCD5429}"/>
              </a:ext>
            </a:extLst>
          </p:cNvPr>
          <p:cNvCxnSpPr>
            <a:cxnSpLocks/>
            <a:endCxn id="20" idx="0"/>
          </p:cNvCxnSpPr>
          <p:nvPr/>
        </p:nvCxnSpPr>
        <p:spPr>
          <a:xfrm flipH="1">
            <a:off x="3724947" y="3288725"/>
            <a:ext cx="434877" cy="3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0D1E739-D56B-FE23-661E-9F2B7742D981}"/>
              </a:ext>
            </a:extLst>
          </p:cNvPr>
          <p:cNvSpPr txBox="1"/>
          <p:nvPr/>
        </p:nvSpPr>
        <p:spPr>
          <a:xfrm>
            <a:off x="3526828" y="2881805"/>
            <a:ext cx="385042" cy="369332"/>
          </a:xfrm>
          <a:prstGeom prst="rect">
            <a:avLst/>
          </a:prstGeom>
          <a:noFill/>
        </p:spPr>
        <p:txBody>
          <a:bodyPr wrap="none" rtlCol="0">
            <a:spAutoFit/>
          </a:bodyPr>
          <a:lstStyle/>
          <a:p>
            <a:r>
              <a:rPr lang="en-US" dirty="0"/>
              <a:t>k</a:t>
            </a:r>
            <a:r>
              <a:rPr lang="en-US" baseline="-25000" dirty="0"/>
              <a:t>a</a:t>
            </a:r>
          </a:p>
        </p:txBody>
      </p:sp>
      <p:sp>
        <p:nvSpPr>
          <p:cNvPr id="20" name="TextBox 19">
            <a:extLst>
              <a:ext uri="{FF2B5EF4-FFF2-40B4-BE49-F238E27FC236}">
                <a16:creationId xmlns:a16="http://schemas.microsoft.com/office/drawing/2014/main" id="{EC0D3536-5BFC-8EC3-03AD-E66ECA92D824}"/>
              </a:ext>
            </a:extLst>
          </p:cNvPr>
          <p:cNvSpPr txBox="1"/>
          <p:nvPr/>
        </p:nvSpPr>
        <p:spPr>
          <a:xfrm>
            <a:off x="3588924" y="3292277"/>
            <a:ext cx="385042" cy="369332"/>
          </a:xfrm>
          <a:prstGeom prst="rect">
            <a:avLst/>
          </a:prstGeom>
          <a:noFill/>
        </p:spPr>
        <p:txBody>
          <a:bodyPr wrap="none" rtlCol="0">
            <a:spAutoFit/>
          </a:bodyPr>
          <a:lstStyle/>
          <a:p>
            <a:r>
              <a:rPr lang="en-US" dirty="0" err="1"/>
              <a:t>k</a:t>
            </a:r>
            <a:r>
              <a:rPr lang="en-US" baseline="-25000" dirty="0" err="1"/>
              <a:t>d</a:t>
            </a:r>
            <a:endParaRPr lang="en-US" baseline="-25000" dirty="0"/>
          </a:p>
        </p:txBody>
      </p:sp>
      <p:sp>
        <p:nvSpPr>
          <p:cNvPr id="21" name="TextBox 20">
            <a:extLst>
              <a:ext uri="{FF2B5EF4-FFF2-40B4-BE49-F238E27FC236}">
                <a16:creationId xmlns:a16="http://schemas.microsoft.com/office/drawing/2014/main" id="{581F8AB1-85DE-3785-7FE9-DB00A5F53B4F}"/>
              </a:ext>
            </a:extLst>
          </p:cNvPr>
          <p:cNvSpPr txBox="1"/>
          <p:nvPr/>
        </p:nvSpPr>
        <p:spPr>
          <a:xfrm>
            <a:off x="6696548" y="2805390"/>
            <a:ext cx="351378" cy="369332"/>
          </a:xfrm>
          <a:prstGeom prst="rect">
            <a:avLst/>
          </a:prstGeom>
          <a:noFill/>
        </p:spPr>
        <p:txBody>
          <a:bodyPr wrap="none" rtlCol="0">
            <a:spAutoFit/>
          </a:bodyPr>
          <a:lstStyle/>
          <a:p>
            <a:r>
              <a:rPr lang="en-US" dirty="0"/>
              <a:t>H</a:t>
            </a:r>
          </a:p>
        </p:txBody>
      </p:sp>
      <p:grpSp>
        <p:nvGrpSpPr>
          <p:cNvPr id="22" name="Group 21">
            <a:extLst>
              <a:ext uri="{FF2B5EF4-FFF2-40B4-BE49-F238E27FC236}">
                <a16:creationId xmlns:a16="http://schemas.microsoft.com/office/drawing/2014/main" id="{FE7D564E-8567-533E-3D5E-97CE2F264B52}"/>
              </a:ext>
            </a:extLst>
          </p:cNvPr>
          <p:cNvGrpSpPr/>
          <p:nvPr/>
        </p:nvGrpSpPr>
        <p:grpSpPr>
          <a:xfrm>
            <a:off x="5760026" y="3060126"/>
            <a:ext cx="1311502" cy="937279"/>
            <a:chOff x="6894945" y="1671777"/>
            <a:chExt cx="1748670" cy="1249704"/>
          </a:xfrm>
        </p:grpSpPr>
        <p:sp>
          <p:nvSpPr>
            <p:cNvPr id="23" name="Freeform: Shape 22">
              <a:extLst>
                <a:ext uri="{FF2B5EF4-FFF2-40B4-BE49-F238E27FC236}">
                  <a16:creationId xmlns:a16="http://schemas.microsoft.com/office/drawing/2014/main" id="{9DFF0E2B-E0A7-D497-3C4F-DE8F610BC6FA}"/>
                </a:ext>
              </a:extLst>
            </p:cNvPr>
            <p:cNvSpPr/>
            <p:nvPr/>
          </p:nvSpPr>
          <p:spPr>
            <a:xfrm>
              <a:off x="6894945" y="1865741"/>
              <a:ext cx="1274618" cy="175491"/>
            </a:xfrm>
            <a:custGeom>
              <a:avLst/>
              <a:gdLst>
                <a:gd name="connsiteX0" fmla="*/ 0 w 1274618"/>
                <a:gd name="connsiteY0" fmla="*/ 138545 h 175491"/>
                <a:gd name="connsiteX1" fmla="*/ 64655 w 1274618"/>
                <a:gd name="connsiteY1" fmla="*/ 36945 h 175491"/>
                <a:gd name="connsiteX2" fmla="*/ 138546 w 1274618"/>
                <a:gd name="connsiteY2" fmla="*/ 18472 h 175491"/>
                <a:gd name="connsiteX3" fmla="*/ 212436 w 1274618"/>
                <a:gd name="connsiteY3" fmla="*/ 27709 h 175491"/>
                <a:gd name="connsiteX4" fmla="*/ 267855 w 1274618"/>
                <a:gd name="connsiteY4" fmla="*/ 83127 h 175491"/>
                <a:gd name="connsiteX5" fmla="*/ 295564 w 1274618"/>
                <a:gd name="connsiteY5" fmla="*/ 166254 h 175491"/>
                <a:gd name="connsiteX6" fmla="*/ 360218 w 1274618"/>
                <a:gd name="connsiteY6" fmla="*/ 175491 h 175491"/>
                <a:gd name="connsiteX7" fmla="*/ 471055 w 1274618"/>
                <a:gd name="connsiteY7" fmla="*/ 147782 h 175491"/>
                <a:gd name="connsiteX8" fmla="*/ 544946 w 1274618"/>
                <a:gd name="connsiteY8" fmla="*/ 73891 h 175491"/>
                <a:gd name="connsiteX9" fmla="*/ 618836 w 1274618"/>
                <a:gd name="connsiteY9" fmla="*/ 9236 h 175491"/>
                <a:gd name="connsiteX10" fmla="*/ 655782 w 1274618"/>
                <a:gd name="connsiteY10" fmla="*/ 0 h 175491"/>
                <a:gd name="connsiteX11" fmla="*/ 785091 w 1274618"/>
                <a:gd name="connsiteY11" fmla="*/ 27709 h 175491"/>
                <a:gd name="connsiteX12" fmla="*/ 840509 w 1274618"/>
                <a:gd name="connsiteY12" fmla="*/ 64654 h 175491"/>
                <a:gd name="connsiteX13" fmla="*/ 895927 w 1274618"/>
                <a:gd name="connsiteY13" fmla="*/ 83127 h 175491"/>
                <a:gd name="connsiteX14" fmla="*/ 923636 w 1274618"/>
                <a:gd name="connsiteY14" fmla="*/ 110836 h 175491"/>
                <a:gd name="connsiteX15" fmla="*/ 979055 w 1274618"/>
                <a:gd name="connsiteY15" fmla="*/ 73891 h 175491"/>
                <a:gd name="connsiteX16" fmla="*/ 988291 w 1274618"/>
                <a:gd name="connsiteY16" fmla="*/ 46182 h 175491"/>
                <a:gd name="connsiteX17" fmla="*/ 1052946 w 1274618"/>
                <a:gd name="connsiteY17" fmla="*/ 64654 h 175491"/>
                <a:gd name="connsiteX18" fmla="*/ 1145309 w 1274618"/>
                <a:gd name="connsiteY18" fmla="*/ 92363 h 175491"/>
                <a:gd name="connsiteX19" fmla="*/ 1274618 w 1274618"/>
                <a:gd name="connsiteY19" fmla="*/ 101600 h 17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4618" h="175491">
                  <a:moveTo>
                    <a:pt x="0" y="138545"/>
                  </a:moveTo>
                  <a:cubicBezTo>
                    <a:pt x="15303" y="92636"/>
                    <a:pt x="15945" y="63173"/>
                    <a:pt x="64655" y="36945"/>
                  </a:cubicBezTo>
                  <a:cubicBezTo>
                    <a:pt x="87009" y="24908"/>
                    <a:pt x="113916" y="24630"/>
                    <a:pt x="138546" y="18472"/>
                  </a:cubicBezTo>
                  <a:cubicBezTo>
                    <a:pt x="163176" y="21551"/>
                    <a:pt x="190235" y="16608"/>
                    <a:pt x="212436" y="27709"/>
                  </a:cubicBezTo>
                  <a:cubicBezTo>
                    <a:pt x="235802" y="39392"/>
                    <a:pt x="253829" y="61087"/>
                    <a:pt x="267855" y="83127"/>
                  </a:cubicBezTo>
                  <a:cubicBezTo>
                    <a:pt x="278749" y="100246"/>
                    <a:pt x="270984" y="152598"/>
                    <a:pt x="295564" y="166254"/>
                  </a:cubicBezTo>
                  <a:cubicBezTo>
                    <a:pt x="314595" y="176827"/>
                    <a:pt x="338667" y="172412"/>
                    <a:pt x="360218" y="175491"/>
                  </a:cubicBezTo>
                  <a:cubicBezTo>
                    <a:pt x="397164" y="166255"/>
                    <a:pt x="437686" y="166135"/>
                    <a:pt x="471055" y="147782"/>
                  </a:cubicBezTo>
                  <a:cubicBezTo>
                    <a:pt x="501576" y="130996"/>
                    <a:pt x="520316" y="98521"/>
                    <a:pt x="544946" y="73891"/>
                  </a:cubicBezTo>
                  <a:cubicBezTo>
                    <a:pt x="566046" y="52791"/>
                    <a:pt x="593468" y="23330"/>
                    <a:pt x="618836" y="9236"/>
                  </a:cubicBezTo>
                  <a:cubicBezTo>
                    <a:pt x="629933" y="3071"/>
                    <a:pt x="643467" y="3079"/>
                    <a:pt x="655782" y="0"/>
                  </a:cubicBezTo>
                  <a:cubicBezTo>
                    <a:pt x="698885" y="9236"/>
                    <a:pt x="743484" y="13147"/>
                    <a:pt x="785091" y="27709"/>
                  </a:cubicBezTo>
                  <a:cubicBezTo>
                    <a:pt x="806046" y="35043"/>
                    <a:pt x="820652" y="54725"/>
                    <a:pt x="840509" y="64654"/>
                  </a:cubicBezTo>
                  <a:cubicBezTo>
                    <a:pt x="857925" y="73362"/>
                    <a:pt x="877454" y="76969"/>
                    <a:pt x="895927" y="83127"/>
                  </a:cubicBezTo>
                  <a:cubicBezTo>
                    <a:pt x="905163" y="92363"/>
                    <a:pt x="911244" y="106705"/>
                    <a:pt x="923636" y="110836"/>
                  </a:cubicBezTo>
                  <a:cubicBezTo>
                    <a:pt x="943688" y="117520"/>
                    <a:pt x="971361" y="81585"/>
                    <a:pt x="979055" y="73891"/>
                  </a:cubicBezTo>
                  <a:cubicBezTo>
                    <a:pt x="982134" y="64655"/>
                    <a:pt x="979251" y="49798"/>
                    <a:pt x="988291" y="46182"/>
                  </a:cubicBezTo>
                  <a:cubicBezTo>
                    <a:pt x="993562" y="44074"/>
                    <a:pt x="1044732" y="61916"/>
                    <a:pt x="1052946" y="64654"/>
                  </a:cubicBezTo>
                  <a:cubicBezTo>
                    <a:pt x="1099596" y="95754"/>
                    <a:pt x="1068044" y="80476"/>
                    <a:pt x="1145309" y="92363"/>
                  </a:cubicBezTo>
                  <a:cubicBezTo>
                    <a:pt x="1231669" y="105649"/>
                    <a:pt x="1173257" y="101600"/>
                    <a:pt x="1274618" y="101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28A4A60-9EF3-F384-5947-CB7CCED18F82}"/>
                </a:ext>
              </a:extLst>
            </p:cNvPr>
            <p:cNvCxnSpPr/>
            <p:nvPr/>
          </p:nvCxnSpPr>
          <p:spPr>
            <a:xfrm>
              <a:off x="8308109" y="2115123"/>
              <a:ext cx="0" cy="230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50284C-8A53-C0CA-9DF8-8DCF0FE491AC}"/>
                </a:ext>
              </a:extLst>
            </p:cNvPr>
            <p:cNvCxnSpPr/>
            <p:nvPr/>
          </p:nvCxnSpPr>
          <p:spPr>
            <a:xfrm flipV="1">
              <a:off x="8317345" y="1671777"/>
              <a:ext cx="0" cy="193964"/>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1D86B1E-8B28-4382-D5D4-182D103D01DE}"/>
                </a:ext>
              </a:extLst>
            </p:cNvPr>
            <p:cNvSpPr txBox="1"/>
            <p:nvPr/>
          </p:nvSpPr>
          <p:spPr>
            <a:xfrm>
              <a:off x="8160331" y="2429039"/>
              <a:ext cx="468504" cy="492442"/>
            </a:xfrm>
            <a:prstGeom prst="rect">
              <a:avLst/>
            </a:prstGeom>
            <a:noFill/>
          </p:spPr>
          <p:txBody>
            <a:bodyPr wrap="none" rtlCol="0">
              <a:spAutoFit/>
            </a:bodyPr>
            <a:lstStyle/>
            <a:p>
              <a:r>
                <a:rPr lang="en-US" dirty="0"/>
                <a:t>R</a:t>
              </a:r>
            </a:p>
          </p:txBody>
        </p:sp>
        <p:sp>
          <p:nvSpPr>
            <p:cNvPr id="27" name="TextBox 26">
              <a:extLst>
                <a:ext uri="{FF2B5EF4-FFF2-40B4-BE49-F238E27FC236}">
                  <a16:creationId xmlns:a16="http://schemas.microsoft.com/office/drawing/2014/main" id="{34443E37-B304-0FCD-B1C1-F93D4F669FC6}"/>
                </a:ext>
              </a:extLst>
            </p:cNvPr>
            <p:cNvSpPr txBox="1"/>
            <p:nvPr/>
          </p:nvSpPr>
          <p:spPr>
            <a:xfrm>
              <a:off x="8175111" y="1805700"/>
              <a:ext cx="468504" cy="492442"/>
            </a:xfrm>
            <a:prstGeom prst="rect">
              <a:avLst/>
            </a:prstGeom>
            <a:noFill/>
          </p:spPr>
          <p:txBody>
            <a:bodyPr wrap="none" rtlCol="0">
              <a:spAutoFit/>
            </a:bodyPr>
            <a:lstStyle/>
            <a:p>
              <a:r>
                <a:rPr lang="en-US" dirty="0"/>
                <a:t>C</a:t>
              </a:r>
            </a:p>
          </p:txBody>
        </p:sp>
        <p:sp>
          <p:nvSpPr>
            <p:cNvPr id="28" name="Oval 27">
              <a:extLst>
                <a:ext uri="{FF2B5EF4-FFF2-40B4-BE49-F238E27FC236}">
                  <a16:creationId xmlns:a16="http://schemas.microsoft.com/office/drawing/2014/main" id="{E6D37138-EE30-1636-2B08-3023123DB53B}"/>
                </a:ext>
              </a:extLst>
            </p:cNvPr>
            <p:cNvSpPr/>
            <p:nvPr/>
          </p:nvSpPr>
          <p:spPr>
            <a:xfrm>
              <a:off x="8470030" y="1824177"/>
              <a:ext cx="89702" cy="131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2923A0D-AB38-757A-0382-267A373A5FDF}"/>
              </a:ext>
            </a:extLst>
          </p:cNvPr>
          <p:cNvGrpSpPr/>
          <p:nvPr/>
        </p:nvGrpSpPr>
        <p:grpSpPr>
          <a:xfrm>
            <a:off x="4389734" y="2803728"/>
            <a:ext cx="940172" cy="1099681"/>
            <a:chOff x="5437339" y="1329913"/>
            <a:chExt cx="1253562" cy="1466241"/>
          </a:xfrm>
        </p:grpSpPr>
        <p:sp>
          <p:nvSpPr>
            <p:cNvPr id="30" name="Hexagon 29">
              <a:extLst>
                <a:ext uri="{FF2B5EF4-FFF2-40B4-BE49-F238E27FC236}">
                  <a16:creationId xmlns:a16="http://schemas.microsoft.com/office/drawing/2014/main" id="{A6AEE0C5-8DF3-4673-6176-CA5D55A5F4CD}"/>
                </a:ext>
              </a:extLst>
            </p:cNvPr>
            <p:cNvSpPr/>
            <p:nvPr/>
          </p:nvSpPr>
          <p:spPr>
            <a:xfrm>
              <a:off x="5822685" y="1671777"/>
              <a:ext cx="868216" cy="676713"/>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18839F36-1BB8-0179-C023-7AD3A8B47A8D}"/>
                </a:ext>
              </a:extLst>
            </p:cNvPr>
            <p:cNvCxnSpPr>
              <a:stCxn id="30" idx="4"/>
            </p:cNvCxnSpPr>
            <p:nvPr/>
          </p:nvCxnSpPr>
          <p:spPr>
            <a:xfrm flipV="1">
              <a:off x="5991863" y="1329913"/>
              <a:ext cx="20167" cy="341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FC47706-316F-47F8-5A57-FD46939A8514}"/>
                </a:ext>
              </a:extLst>
            </p:cNvPr>
            <p:cNvCxnSpPr>
              <a:stCxn id="30" idx="4"/>
            </p:cNvCxnSpPr>
            <p:nvPr/>
          </p:nvCxnSpPr>
          <p:spPr>
            <a:xfrm flipH="1" flipV="1">
              <a:off x="5712300" y="1561155"/>
              <a:ext cx="279563" cy="110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520CE45-BD25-66F0-733C-E081F0B8C676}"/>
                </a:ext>
              </a:extLst>
            </p:cNvPr>
            <p:cNvCxnSpPr>
              <a:stCxn id="30" idx="2"/>
            </p:cNvCxnSpPr>
            <p:nvPr/>
          </p:nvCxnSpPr>
          <p:spPr>
            <a:xfrm>
              <a:off x="5991863" y="2348490"/>
              <a:ext cx="133836" cy="447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53EE7D0-FBCA-1D8C-93F6-3750E42AE356}"/>
                </a:ext>
              </a:extLst>
            </p:cNvPr>
            <p:cNvCxnSpPr>
              <a:stCxn id="30" idx="2"/>
            </p:cNvCxnSpPr>
            <p:nvPr/>
          </p:nvCxnSpPr>
          <p:spPr>
            <a:xfrm flipH="1">
              <a:off x="5712300" y="2348490"/>
              <a:ext cx="279563" cy="262998"/>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E298E41-585A-4AF6-30F9-E5790EE3DEBA}"/>
                </a:ext>
              </a:extLst>
            </p:cNvPr>
            <p:cNvSpPr txBox="1"/>
            <p:nvPr/>
          </p:nvSpPr>
          <p:spPr>
            <a:xfrm>
              <a:off x="5437339" y="1831069"/>
              <a:ext cx="810478" cy="492443"/>
            </a:xfrm>
            <a:prstGeom prst="rect">
              <a:avLst/>
            </a:prstGeom>
            <a:noFill/>
          </p:spPr>
          <p:txBody>
            <a:bodyPr wrap="none" rtlCol="0">
              <a:spAutoFit/>
            </a:bodyPr>
            <a:lstStyle/>
            <a:p>
              <a:r>
                <a:rPr lang="en-US" dirty="0"/>
                <a:t>O-N</a:t>
              </a:r>
            </a:p>
          </p:txBody>
        </p:sp>
        <p:sp>
          <p:nvSpPr>
            <p:cNvPr id="36" name="Oval 35">
              <a:extLst>
                <a:ext uri="{FF2B5EF4-FFF2-40B4-BE49-F238E27FC236}">
                  <a16:creationId xmlns:a16="http://schemas.microsoft.com/office/drawing/2014/main" id="{41FD88E3-CA1F-3DBE-8E80-8EADE772FF71}"/>
                </a:ext>
              </a:extLst>
            </p:cNvPr>
            <p:cNvSpPr/>
            <p:nvPr/>
          </p:nvSpPr>
          <p:spPr>
            <a:xfrm>
              <a:off x="5437339" y="1889823"/>
              <a:ext cx="45719" cy="86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513414D7-34FA-E3FF-F540-14AB90D8C7B5}"/>
              </a:ext>
            </a:extLst>
          </p:cNvPr>
          <p:cNvSpPr txBox="1"/>
          <p:nvPr/>
        </p:nvSpPr>
        <p:spPr>
          <a:xfrm>
            <a:off x="5424370" y="3153778"/>
            <a:ext cx="319318" cy="369332"/>
          </a:xfrm>
          <a:prstGeom prst="rect">
            <a:avLst/>
          </a:prstGeom>
          <a:noFill/>
        </p:spPr>
        <p:txBody>
          <a:bodyPr wrap="none" rtlCol="0">
            <a:spAutoFit/>
          </a:bodyPr>
          <a:lstStyle/>
          <a:p>
            <a:r>
              <a:rPr lang="en-US" dirty="0"/>
              <a:t>+</a:t>
            </a:r>
          </a:p>
        </p:txBody>
      </p:sp>
      <p:sp>
        <p:nvSpPr>
          <p:cNvPr id="38" name="TextBox 37">
            <a:extLst>
              <a:ext uri="{FF2B5EF4-FFF2-40B4-BE49-F238E27FC236}">
                <a16:creationId xmlns:a16="http://schemas.microsoft.com/office/drawing/2014/main" id="{0EBA245C-30D1-DE06-5732-9C72F8284B07}"/>
              </a:ext>
            </a:extLst>
          </p:cNvPr>
          <p:cNvSpPr txBox="1"/>
          <p:nvPr/>
        </p:nvSpPr>
        <p:spPr>
          <a:xfrm>
            <a:off x="1787239" y="4078438"/>
            <a:ext cx="543739" cy="369332"/>
          </a:xfrm>
          <a:prstGeom prst="rect">
            <a:avLst/>
          </a:prstGeom>
          <a:noFill/>
        </p:spPr>
        <p:txBody>
          <a:bodyPr wrap="none" rtlCol="0">
            <a:spAutoFit/>
          </a:bodyPr>
          <a:lstStyle/>
          <a:p>
            <a:r>
              <a:rPr lang="en-US" dirty="0">
                <a:solidFill>
                  <a:srgbClr val="FF0000"/>
                </a:solidFill>
              </a:rPr>
              <a:t>DM</a:t>
            </a:r>
          </a:p>
        </p:txBody>
      </p:sp>
      <p:sp>
        <p:nvSpPr>
          <p:cNvPr id="39" name="TextBox 38">
            <a:extLst>
              <a:ext uri="{FF2B5EF4-FFF2-40B4-BE49-F238E27FC236}">
                <a16:creationId xmlns:a16="http://schemas.microsoft.com/office/drawing/2014/main" id="{8DED7A1B-E136-9091-5294-4956F7F7162B}"/>
              </a:ext>
            </a:extLst>
          </p:cNvPr>
          <p:cNvSpPr txBox="1"/>
          <p:nvPr/>
        </p:nvSpPr>
        <p:spPr>
          <a:xfrm>
            <a:off x="6289963" y="4043399"/>
            <a:ext cx="620683" cy="369332"/>
          </a:xfrm>
          <a:prstGeom prst="rect">
            <a:avLst/>
          </a:prstGeom>
          <a:noFill/>
        </p:spPr>
        <p:txBody>
          <a:bodyPr wrap="none" rtlCol="0">
            <a:spAutoFit/>
          </a:bodyPr>
          <a:lstStyle/>
          <a:p>
            <a:r>
              <a:rPr lang="en-US" dirty="0">
                <a:solidFill>
                  <a:srgbClr val="FF0000"/>
                </a:solidFill>
              </a:rPr>
              <a:t>GC*</a:t>
            </a:r>
          </a:p>
        </p:txBody>
      </p:sp>
      <p:sp>
        <p:nvSpPr>
          <p:cNvPr id="41" name="TextBox 40">
            <a:extLst>
              <a:ext uri="{FF2B5EF4-FFF2-40B4-BE49-F238E27FC236}">
                <a16:creationId xmlns:a16="http://schemas.microsoft.com/office/drawing/2014/main" id="{8B72F3B0-5920-C475-D90D-E857A9498531}"/>
              </a:ext>
            </a:extLst>
          </p:cNvPr>
          <p:cNvSpPr txBox="1"/>
          <p:nvPr/>
        </p:nvSpPr>
        <p:spPr>
          <a:xfrm>
            <a:off x="105815" y="5154444"/>
            <a:ext cx="8909033" cy="707886"/>
          </a:xfrm>
          <a:prstGeom prst="rect">
            <a:avLst/>
          </a:prstGeom>
          <a:noFill/>
        </p:spPr>
        <p:txBody>
          <a:bodyPr wrap="square" rtlCol="0">
            <a:spAutoFit/>
          </a:bodyPr>
          <a:lstStyle/>
          <a:p>
            <a:r>
              <a:rPr lang="en-US" sz="2000" dirty="0"/>
              <a:t>4- the increased forward reaction rate will continue until there is no more monomer left. Then the equilibrium is restored</a:t>
            </a:r>
          </a:p>
        </p:txBody>
      </p:sp>
      <p:sp>
        <p:nvSpPr>
          <p:cNvPr id="42" name="TextBox 41">
            <a:extLst>
              <a:ext uri="{FF2B5EF4-FFF2-40B4-BE49-F238E27FC236}">
                <a16:creationId xmlns:a16="http://schemas.microsoft.com/office/drawing/2014/main" id="{45084F7A-1BF5-F3B0-BE86-2FF8D54C1036}"/>
              </a:ext>
            </a:extLst>
          </p:cNvPr>
          <p:cNvSpPr txBox="1"/>
          <p:nvPr/>
        </p:nvSpPr>
        <p:spPr>
          <a:xfrm>
            <a:off x="4627670" y="4006505"/>
            <a:ext cx="992579" cy="369332"/>
          </a:xfrm>
          <a:prstGeom prst="rect">
            <a:avLst/>
          </a:prstGeom>
          <a:noFill/>
        </p:spPr>
        <p:txBody>
          <a:bodyPr wrap="none" rtlCol="0">
            <a:spAutoFit/>
          </a:bodyPr>
          <a:lstStyle/>
          <a:p>
            <a:r>
              <a:rPr lang="en-US" dirty="0">
                <a:solidFill>
                  <a:srgbClr val="FF0000"/>
                </a:solidFill>
              </a:rPr>
              <a:t>Tempo*</a:t>
            </a:r>
          </a:p>
        </p:txBody>
      </p:sp>
      <p:sp>
        <p:nvSpPr>
          <p:cNvPr id="94" name="Arrow: Right 93">
            <a:extLst>
              <a:ext uri="{FF2B5EF4-FFF2-40B4-BE49-F238E27FC236}">
                <a16:creationId xmlns:a16="http://schemas.microsoft.com/office/drawing/2014/main" id="{FEFB587B-A8B6-FBCE-F33D-7A16BAAA90B4}"/>
              </a:ext>
            </a:extLst>
          </p:cNvPr>
          <p:cNvSpPr/>
          <p:nvPr/>
        </p:nvSpPr>
        <p:spPr>
          <a:xfrm>
            <a:off x="7221440" y="3023892"/>
            <a:ext cx="966981" cy="4120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18E5A6AD-5471-3383-8FD6-D8416BFBCAF9}"/>
              </a:ext>
            </a:extLst>
          </p:cNvPr>
          <p:cNvSpPr txBox="1"/>
          <p:nvPr/>
        </p:nvSpPr>
        <p:spPr>
          <a:xfrm>
            <a:off x="7208472" y="2700160"/>
            <a:ext cx="1402948" cy="369332"/>
          </a:xfrm>
          <a:prstGeom prst="rect">
            <a:avLst/>
          </a:prstGeom>
          <a:noFill/>
        </p:spPr>
        <p:txBody>
          <a:bodyPr wrap="none" rtlCol="0">
            <a:spAutoFit/>
          </a:bodyPr>
          <a:lstStyle/>
          <a:p>
            <a:r>
              <a:rPr lang="en-US" dirty="0"/>
              <a:t>propagation</a:t>
            </a:r>
          </a:p>
        </p:txBody>
      </p:sp>
      <p:sp>
        <p:nvSpPr>
          <p:cNvPr id="98" name="Arrow: Down 97">
            <a:extLst>
              <a:ext uri="{FF2B5EF4-FFF2-40B4-BE49-F238E27FC236}">
                <a16:creationId xmlns:a16="http://schemas.microsoft.com/office/drawing/2014/main" id="{DFD0523C-8EE7-97B5-6CFE-123636D96943}"/>
              </a:ext>
            </a:extLst>
          </p:cNvPr>
          <p:cNvSpPr/>
          <p:nvPr/>
        </p:nvSpPr>
        <p:spPr>
          <a:xfrm>
            <a:off x="7303091" y="1992665"/>
            <a:ext cx="659295" cy="707495"/>
          </a:xfrm>
          <a:prstGeom prst="downArrow">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highlight>
                  <a:srgbClr val="FFFF00"/>
                </a:highlight>
              </a:rPr>
              <a:t>M</a:t>
            </a:r>
          </a:p>
        </p:txBody>
      </p:sp>
    </p:spTree>
    <p:extLst>
      <p:ext uri="{BB962C8B-B14F-4D97-AF65-F5344CB8AC3E}">
        <p14:creationId xmlns:p14="http://schemas.microsoft.com/office/powerpoint/2010/main" val="21842124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95921" y="433197"/>
            <a:ext cx="1819275" cy="1133475"/>
          </a:xfrm>
          <a:prstGeom prst="rect">
            <a:avLst/>
          </a:prstGeom>
        </p:spPr>
      </p:pic>
      <p:sp>
        <p:nvSpPr>
          <p:cNvPr id="3" name="object 3"/>
          <p:cNvSpPr txBox="1"/>
          <p:nvPr/>
        </p:nvSpPr>
        <p:spPr>
          <a:xfrm>
            <a:off x="0" y="595017"/>
            <a:ext cx="7057900" cy="628377"/>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0000FF"/>
                </a:solidFill>
                <a:latin typeface="Georgia"/>
                <a:cs typeface="Georgia"/>
              </a:rPr>
              <a:t>Uno</a:t>
            </a:r>
            <a:r>
              <a:rPr sz="2000" spc="-20" dirty="0">
                <a:solidFill>
                  <a:srgbClr val="0000FF"/>
                </a:solidFill>
                <a:latin typeface="Georgia"/>
                <a:cs typeface="Georgia"/>
              </a:rPr>
              <a:t> </a:t>
            </a:r>
            <a:r>
              <a:rPr sz="2000" dirty="0">
                <a:solidFill>
                  <a:srgbClr val="0000FF"/>
                </a:solidFill>
                <a:latin typeface="Georgia"/>
                <a:cs typeface="Georgia"/>
              </a:rPr>
              <a:t>dei</a:t>
            </a:r>
            <a:r>
              <a:rPr sz="2000" spc="-10" dirty="0">
                <a:solidFill>
                  <a:srgbClr val="0000FF"/>
                </a:solidFill>
                <a:latin typeface="Georgia"/>
                <a:cs typeface="Georgia"/>
              </a:rPr>
              <a:t> </a:t>
            </a:r>
            <a:r>
              <a:rPr sz="2000" dirty="0">
                <a:solidFill>
                  <a:srgbClr val="0000FF"/>
                </a:solidFill>
                <a:latin typeface="Georgia"/>
                <a:cs typeface="Georgia"/>
              </a:rPr>
              <a:t>reagenti</a:t>
            </a:r>
            <a:r>
              <a:rPr sz="2000" spc="-5" dirty="0">
                <a:solidFill>
                  <a:srgbClr val="0000FF"/>
                </a:solidFill>
                <a:latin typeface="Georgia"/>
                <a:cs typeface="Georgia"/>
              </a:rPr>
              <a:t> </a:t>
            </a:r>
            <a:r>
              <a:rPr sz="2000" dirty="0">
                <a:solidFill>
                  <a:srgbClr val="0000FF"/>
                </a:solidFill>
                <a:latin typeface="Georgia"/>
                <a:cs typeface="Georgia"/>
              </a:rPr>
              <a:t>controllori</a:t>
            </a:r>
            <a:r>
              <a:rPr sz="2000" spc="-15" dirty="0">
                <a:solidFill>
                  <a:srgbClr val="0000FF"/>
                </a:solidFill>
                <a:latin typeface="Georgia"/>
                <a:cs typeface="Georgia"/>
              </a:rPr>
              <a:t> </a:t>
            </a:r>
            <a:r>
              <a:rPr sz="2000" dirty="0">
                <a:solidFill>
                  <a:srgbClr val="0000FF"/>
                </a:solidFill>
                <a:latin typeface="Georgia"/>
                <a:cs typeface="Georgia"/>
              </a:rPr>
              <a:t>utilizzati</a:t>
            </a:r>
            <a:r>
              <a:rPr sz="2000" spc="-20" dirty="0">
                <a:solidFill>
                  <a:srgbClr val="0000FF"/>
                </a:solidFill>
                <a:latin typeface="Georgia"/>
                <a:cs typeface="Georgia"/>
              </a:rPr>
              <a:t> </a:t>
            </a:r>
            <a:r>
              <a:rPr sz="2000" dirty="0">
                <a:solidFill>
                  <a:srgbClr val="0000FF"/>
                </a:solidFill>
                <a:latin typeface="Georgia"/>
                <a:cs typeface="Georgia"/>
              </a:rPr>
              <a:t>è</a:t>
            </a:r>
            <a:r>
              <a:rPr sz="2000" spc="-5" dirty="0">
                <a:solidFill>
                  <a:srgbClr val="0000FF"/>
                </a:solidFill>
                <a:latin typeface="Georgia"/>
                <a:cs typeface="Georgia"/>
              </a:rPr>
              <a:t> </a:t>
            </a:r>
            <a:r>
              <a:rPr sz="2000" dirty="0">
                <a:solidFill>
                  <a:srgbClr val="0000FF"/>
                </a:solidFill>
                <a:latin typeface="Georgia"/>
                <a:cs typeface="Georgia"/>
              </a:rPr>
              <a:t>il</a:t>
            </a:r>
            <a:r>
              <a:rPr sz="2000" spc="-15" dirty="0">
                <a:solidFill>
                  <a:srgbClr val="0000FF"/>
                </a:solidFill>
                <a:latin typeface="Georgia"/>
                <a:cs typeface="Georgia"/>
              </a:rPr>
              <a:t> </a:t>
            </a:r>
            <a:r>
              <a:rPr sz="2000" dirty="0">
                <a:solidFill>
                  <a:srgbClr val="0000FF"/>
                </a:solidFill>
                <a:latin typeface="Georgia"/>
                <a:cs typeface="Georgia"/>
              </a:rPr>
              <a:t>radicale</a:t>
            </a:r>
            <a:r>
              <a:rPr sz="2000" spc="20" dirty="0">
                <a:solidFill>
                  <a:srgbClr val="0000FF"/>
                </a:solidFill>
                <a:latin typeface="Georgia"/>
                <a:cs typeface="Georgia"/>
              </a:rPr>
              <a:t> </a:t>
            </a:r>
            <a:r>
              <a:rPr sz="2000" b="1" spc="-10" dirty="0">
                <a:solidFill>
                  <a:srgbClr val="FF0000"/>
                </a:solidFill>
                <a:latin typeface="Georgia"/>
                <a:cs typeface="Georgia"/>
              </a:rPr>
              <a:t>TEMPO</a:t>
            </a:r>
            <a:r>
              <a:rPr sz="2000" spc="-10" dirty="0">
                <a:solidFill>
                  <a:srgbClr val="0000FF"/>
                </a:solidFill>
                <a:latin typeface="Georgia"/>
                <a:cs typeface="Georgia"/>
              </a:rPr>
              <a:t>: (</a:t>
            </a:r>
            <a:r>
              <a:rPr sz="2000" i="1" spc="-10" dirty="0">
                <a:solidFill>
                  <a:srgbClr val="0000FF"/>
                </a:solidFill>
                <a:latin typeface="Georgia"/>
                <a:cs typeface="Georgia"/>
              </a:rPr>
              <a:t>2,2,6,6-tetramethyl-1-piperidynyl-N-</a:t>
            </a:r>
            <a:r>
              <a:rPr sz="2000" i="1" dirty="0">
                <a:solidFill>
                  <a:srgbClr val="0000FF"/>
                </a:solidFill>
                <a:latin typeface="Georgia"/>
                <a:cs typeface="Georgia"/>
              </a:rPr>
              <a:t>oxy</a:t>
            </a:r>
            <a:r>
              <a:rPr sz="2000" dirty="0">
                <a:solidFill>
                  <a:srgbClr val="0000FF"/>
                </a:solidFill>
                <a:latin typeface="Georgia"/>
                <a:cs typeface="Georgia"/>
              </a:rPr>
              <a:t>)</a:t>
            </a:r>
            <a:r>
              <a:rPr sz="2000" spc="50" dirty="0">
                <a:solidFill>
                  <a:srgbClr val="0000FF"/>
                </a:solidFill>
                <a:latin typeface="Georgia"/>
                <a:cs typeface="Georgia"/>
              </a:rPr>
              <a:t> </a:t>
            </a:r>
            <a:r>
              <a:rPr sz="2000" dirty="0">
                <a:solidFill>
                  <a:srgbClr val="0000FF"/>
                </a:solidFill>
                <a:latin typeface="Georgia"/>
                <a:cs typeface="Georgia"/>
              </a:rPr>
              <a:t>o</a:t>
            </a:r>
            <a:r>
              <a:rPr sz="2000" spc="50" dirty="0">
                <a:solidFill>
                  <a:srgbClr val="0000FF"/>
                </a:solidFill>
                <a:latin typeface="Georgia"/>
                <a:cs typeface="Georgia"/>
              </a:rPr>
              <a:t> </a:t>
            </a:r>
            <a:r>
              <a:rPr sz="2000" dirty="0">
                <a:solidFill>
                  <a:srgbClr val="0000FF"/>
                </a:solidFill>
                <a:latin typeface="Georgia"/>
                <a:cs typeface="Georgia"/>
              </a:rPr>
              <a:t>un</a:t>
            </a:r>
            <a:r>
              <a:rPr sz="2000" spc="65" dirty="0">
                <a:solidFill>
                  <a:srgbClr val="0000FF"/>
                </a:solidFill>
                <a:latin typeface="Georgia"/>
                <a:cs typeface="Georgia"/>
              </a:rPr>
              <a:t> </a:t>
            </a:r>
            <a:r>
              <a:rPr sz="2000" dirty="0">
                <a:solidFill>
                  <a:srgbClr val="0000FF"/>
                </a:solidFill>
                <a:latin typeface="Georgia"/>
                <a:cs typeface="Georgia"/>
              </a:rPr>
              <a:t>suo</a:t>
            </a:r>
            <a:r>
              <a:rPr sz="2000" spc="65" dirty="0">
                <a:solidFill>
                  <a:srgbClr val="0000FF"/>
                </a:solidFill>
                <a:latin typeface="Georgia"/>
                <a:cs typeface="Georgia"/>
              </a:rPr>
              <a:t> </a:t>
            </a:r>
            <a:r>
              <a:rPr sz="2000" spc="-10" dirty="0">
                <a:solidFill>
                  <a:srgbClr val="0000FF"/>
                </a:solidFill>
                <a:latin typeface="Georgia"/>
                <a:cs typeface="Georgia"/>
              </a:rPr>
              <a:t>derivato.</a:t>
            </a:r>
            <a:endParaRPr sz="2000" dirty="0">
              <a:latin typeface="Georgia"/>
              <a:cs typeface="Georgia"/>
            </a:endParaRPr>
          </a:p>
        </p:txBody>
      </p:sp>
      <p:sp>
        <p:nvSpPr>
          <p:cNvPr id="4" name="object 4"/>
          <p:cNvSpPr txBox="1">
            <a:spLocks noGrp="1"/>
          </p:cNvSpPr>
          <p:nvPr>
            <p:ph type="title"/>
          </p:nvPr>
        </p:nvSpPr>
        <p:spPr>
          <a:xfrm>
            <a:off x="690473" y="1725295"/>
            <a:ext cx="437896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000FF"/>
                </a:solidFill>
              </a:rPr>
              <a:t>Lo</a:t>
            </a:r>
            <a:r>
              <a:rPr sz="2000" spc="-25" dirty="0">
                <a:solidFill>
                  <a:srgbClr val="0000FF"/>
                </a:solidFill>
              </a:rPr>
              <a:t> </a:t>
            </a:r>
            <a:r>
              <a:rPr sz="2000" dirty="0">
                <a:solidFill>
                  <a:srgbClr val="0000FF"/>
                </a:solidFill>
              </a:rPr>
              <a:t>schema</a:t>
            </a:r>
            <a:r>
              <a:rPr sz="2000" spc="-15" dirty="0">
                <a:solidFill>
                  <a:srgbClr val="0000FF"/>
                </a:solidFill>
              </a:rPr>
              <a:t> </a:t>
            </a:r>
            <a:r>
              <a:rPr sz="2000" dirty="0">
                <a:solidFill>
                  <a:srgbClr val="0000FF"/>
                </a:solidFill>
              </a:rPr>
              <a:t>dell’equilibrio</a:t>
            </a:r>
            <a:r>
              <a:rPr sz="2000" spc="-35" dirty="0">
                <a:solidFill>
                  <a:srgbClr val="0000FF"/>
                </a:solidFill>
              </a:rPr>
              <a:t> </a:t>
            </a:r>
            <a:r>
              <a:rPr sz="2000" dirty="0">
                <a:solidFill>
                  <a:srgbClr val="0000FF"/>
                </a:solidFill>
              </a:rPr>
              <a:t>è</a:t>
            </a:r>
            <a:r>
              <a:rPr sz="2000" spc="-20" dirty="0">
                <a:solidFill>
                  <a:srgbClr val="0000FF"/>
                </a:solidFill>
              </a:rPr>
              <a:t> </a:t>
            </a:r>
            <a:r>
              <a:rPr sz="2000" dirty="0">
                <a:solidFill>
                  <a:srgbClr val="0000FF"/>
                </a:solidFill>
              </a:rPr>
              <a:t>il</a:t>
            </a:r>
            <a:r>
              <a:rPr sz="2000" spc="-10" dirty="0">
                <a:solidFill>
                  <a:srgbClr val="0000FF"/>
                </a:solidFill>
              </a:rPr>
              <a:t> seguente:</a:t>
            </a:r>
            <a:endParaRPr sz="2000" dirty="0"/>
          </a:p>
        </p:txBody>
      </p:sp>
      <p:grpSp>
        <p:nvGrpSpPr>
          <p:cNvPr id="5" name="object 5"/>
          <p:cNvGrpSpPr/>
          <p:nvPr/>
        </p:nvGrpSpPr>
        <p:grpSpPr>
          <a:xfrm>
            <a:off x="1115618" y="2491739"/>
            <a:ext cx="6877050" cy="1581150"/>
            <a:chOff x="1115618" y="2491739"/>
            <a:chExt cx="6877050" cy="1581150"/>
          </a:xfrm>
        </p:grpSpPr>
        <p:pic>
          <p:nvPicPr>
            <p:cNvPr id="6" name="object 6"/>
            <p:cNvPicPr/>
            <p:nvPr/>
          </p:nvPicPr>
          <p:blipFill>
            <a:blip r:embed="rId3" cstate="print"/>
            <a:stretch>
              <a:fillRect/>
            </a:stretch>
          </p:blipFill>
          <p:spPr>
            <a:xfrm>
              <a:off x="1115618" y="2491739"/>
              <a:ext cx="6877050" cy="1581150"/>
            </a:xfrm>
            <a:prstGeom prst="rect">
              <a:avLst/>
            </a:prstGeom>
          </p:spPr>
        </p:pic>
        <p:sp>
          <p:nvSpPr>
            <p:cNvPr id="7" name="object 7"/>
            <p:cNvSpPr/>
            <p:nvPr/>
          </p:nvSpPr>
          <p:spPr>
            <a:xfrm>
              <a:off x="4211955" y="2780918"/>
              <a:ext cx="380365" cy="216535"/>
            </a:xfrm>
            <a:custGeom>
              <a:avLst/>
              <a:gdLst/>
              <a:ahLst/>
              <a:cxnLst/>
              <a:rect l="l" t="t" r="r" b="b"/>
              <a:pathLst>
                <a:path w="380364" h="216535">
                  <a:moveTo>
                    <a:pt x="380276" y="0"/>
                  </a:moveTo>
                  <a:lnTo>
                    <a:pt x="0" y="0"/>
                  </a:lnTo>
                  <a:lnTo>
                    <a:pt x="0" y="216026"/>
                  </a:lnTo>
                  <a:lnTo>
                    <a:pt x="380276" y="216026"/>
                  </a:lnTo>
                  <a:lnTo>
                    <a:pt x="380276" y="0"/>
                  </a:lnTo>
                  <a:close/>
                </a:path>
              </a:pathLst>
            </a:custGeom>
            <a:solidFill>
              <a:srgbClr val="FFFFFF"/>
            </a:solidFill>
          </p:spPr>
          <p:txBody>
            <a:bodyPr wrap="square" lIns="0" tIns="0" rIns="0" bIns="0" rtlCol="0"/>
            <a:lstStyle/>
            <a:p>
              <a:endParaRPr/>
            </a:p>
          </p:txBody>
        </p:sp>
        <p:sp>
          <p:nvSpPr>
            <p:cNvPr id="8" name="object 8"/>
            <p:cNvSpPr/>
            <p:nvPr/>
          </p:nvSpPr>
          <p:spPr>
            <a:xfrm>
              <a:off x="4211955" y="2780918"/>
              <a:ext cx="380365" cy="216535"/>
            </a:xfrm>
            <a:custGeom>
              <a:avLst/>
              <a:gdLst/>
              <a:ahLst/>
              <a:cxnLst/>
              <a:rect l="l" t="t" r="r" b="b"/>
              <a:pathLst>
                <a:path w="380364" h="216535">
                  <a:moveTo>
                    <a:pt x="0" y="216026"/>
                  </a:moveTo>
                  <a:lnTo>
                    <a:pt x="380276" y="216026"/>
                  </a:lnTo>
                  <a:lnTo>
                    <a:pt x="380276" y="0"/>
                  </a:lnTo>
                  <a:lnTo>
                    <a:pt x="0" y="0"/>
                  </a:lnTo>
                  <a:lnTo>
                    <a:pt x="0" y="216026"/>
                  </a:lnTo>
                  <a:close/>
                </a:path>
              </a:pathLst>
            </a:custGeom>
            <a:ln w="25399">
              <a:solidFill>
                <a:srgbClr val="FFFFFF"/>
              </a:solidFill>
            </a:ln>
          </p:spPr>
          <p:txBody>
            <a:bodyPr wrap="square" lIns="0" tIns="0" rIns="0" bIns="0" rtlCol="0"/>
            <a:lstStyle/>
            <a:p>
              <a:endParaRPr/>
            </a:p>
          </p:txBody>
        </p:sp>
        <p:sp>
          <p:nvSpPr>
            <p:cNvPr id="9" name="object 9"/>
            <p:cNvSpPr/>
            <p:nvPr/>
          </p:nvSpPr>
          <p:spPr>
            <a:xfrm>
              <a:off x="4139946" y="3212972"/>
              <a:ext cx="380365" cy="216535"/>
            </a:xfrm>
            <a:custGeom>
              <a:avLst/>
              <a:gdLst/>
              <a:ahLst/>
              <a:cxnLst/>
              <a:rect l="l" t="t" r="r" b="b"/>
              <a:pathLst>
                <a:path w="380364" h="216535">
                  <a:moveTo>
                    <a:pt x="380276" y="0"/>
                  </a:moveTo>
                  <a:lnTo>
                    <a:pt x="0" y="0"/>
                  </a:lnTo>
                  <a:lnTo>
                    <a:pt x="0" y="216026"/>
                  </a:lnTo>
                  <a:lnTo>
                    <a:pt x="380276" y="216026"/>
                  </a:lnTo>
                  <a:lnTo>
                    <a:pt x="380276" y="0"/>
                  </a:lnTo>
                  <a:close/>
                </a:path>
              </a:pathLst>
            </a:custGeom>
            <a:solidFill>
              <a:srgbClr val="FFFFFF"/>
            </a:solidFill>
          </p:spPr>
          <p:txBody>
            <a:bodyPr wrap="square" lIns="0" tIns="0" rIns="0" bIns="0" rtlCol="0"/>
            <a:lstStyle/>
            <a:p>
              <a:endParaRPr/>
            </a:p>
          </p:txBody>
        </p:sp>
        <p:sp>
          <p:nvSpPr>
            <p:cNvPr id="10" name="object 10"/>
            <p:cNvSpPr/>
            <p:nvPr/>
          </p:nvSpPr>
          <p:spPr>
            <a:xfrm>
              <a:off x="4139946" y="3212972"/>
              <a:ext cx="380365" cy="216535"/>
            </a:xfrm>
            <a:custGeom>
              <a:avLst/>
              <a:gdLst/>
              <a:ahLst/>
              <a:cxnLst/>
              <a:rect l="l" t="t" r="r" b="b"/>
              <a:pathLst>
                <a:path w="380364" h="216535">
                  <a:moveTo>
                    <a:pt x="0" y="216026"/>
                  </a:moveTo>
                  <a:lnTo>
                    <a:pt x="380276" y="216026"/>
                  </a:lnTo>
                  <a:lnTo>
                    <a:pt x="380276" y="0"/>
                  </a:lnTo>
                  <a:lnTo>
                    <a:pt x="0" y="0"/>
                  </a:lnTo>
                  <a:lnTo>
                    <a:pt x="0" y="216026"/>
                  </a:lnTo>
                  <a:close/>
                </a:path>
              </a:pathLst>
            </a:custGeom>
            <a:ln w="25399">
              <a:solidFill>
                <a:srgbClr val="FFFFFF"/>
              </a:solidFill>
            </a:ln>
          </p:spPr>
          <p:txBody>
            <a:bodyPr wrap="square" lIns="0" tIns="0" rIns="0" bIns="0" rtlCol="0"/>
            <a:lstStyle/>
            <a:p>
              <a:endParaRPr/>
            </a:p>
          </p:txBody>
        </p:sp>
      </p:grpSp>
      <p:sp>
        <p:nvSpPr>
          <p:cNvPr id="11" name="object 11"/>
          <p:cNvSpPr/>
          <p:nvPr/>
        </p:nvSpPr>
        <p:spPr>
          <a:xfrm>
            <a:off x="4207785" y="5483194"/>
            <a:ext cx="429259" cy="0"/>
          </a:xfrm>
          <a:custGeom>
            <a:avLst/>
            <a:gdLst/>
            <a:ahLst/>
            <a:cxnLst/>
            <a:rect l="l" t="t" r="r" b="b"/>
            <a:pathLst>
              <a:path w="429260">
                <a:moveTo>
                  <a:pt x="0" y="0"/>
                </a:moveTo>
                <a:lnTo>
                  <a:pt x="429245" y="0"/>
                </a:lnTo>
              </a:path>
            </a:pathLst>
          </a:custGeom>
          <a:ln w="16981">
            <a:solidFill>
              <a:srgbClr val="000000"/>
            </a:solidFill>
          </a:ln>
        </p:spPr>
        <p:txBody>
          <a:bodyPr wrap="square" lIns="0" tIns="0" rIns="0" bIns="0" rtlCol="0"/>
          <a:lstStyle/>
          <a:p>
            <a:endParaRPr/>
          </a:p>
        </p:txBody>
      </p:sp>
      <p:sp>
        <p:nvSpPr>
          <p:cNvPr id="12" name="object 12"/>
          <p:cNvSpPr txBox="1"/>
          <p:nvPr/>
        </p:nvSpPr>
        <p:spPr>
          <a:xfrm>
            <a:off x="457200" y="4373873"/>
            <a:ext cx="8094573" cy="1623060"/>
          </a:xfrm>
          <a:prstGeom prst="rect">
            <a:avLst/>
          </a:prstGeom>
        </p:spPr>
        <p:txBody>
          <a:bodyPr vert="horz" wrap="square" lIns="0" tIns="100965" rIns="0" bIns="0" rtlCol="0">
            <a:spAutoFit/>
          </a:bodyPr>
          <a:lstStyle/>
          <a:p>
            <a:pPr marL="50800">
              <a:lnSpc>
                <a:spcPct val="100000"/>
              </a:lnSpc>
              <a:spcBef>
                <a:spcPts val="795"/>
              </a:spcBef>
            </a:pPr>
            <a:r>
              <a:rPr lang="en-CA" sz="2000" dirty="0">
                <a:solidFill>
                  <a:srgbClr val="0000FF"/>
                </a:solidFill>
                <a:latin typeface="Georgia"/>
                <a:cs typeface="Georgia"/>
              </a:rPr>
              <a:t>L</a:t>
            </a:r>
            <a:r>
              <a:rPr sz="2000" dirty="0">
                <a:solidFill>
                  <a:srgbClr val="0000FF"/>
                </a:solidFill>
                <a:latin typeface="Georgia"/>
                <a:cs typeface="Georgia"/>
              </a:rPr>
              <a:t>’</a:t>
            </a:r>
            <a:r>
              <a:rPr sz="2000" dirty="0" err="1">
                <a:solidFill>
                  <a:srgbClr val="0000FF"/>
                </a:solidFill>
                <a:latin typeface="Georgia"/>
                <a:cs typeface="Georgia"/>
              </a:rPr>
              <a:t>aspetto</a:t>
            </a:r>
            <a:r>
              <a:rPr sz="2000" spc="-50" dirty="0">
                <a:solidFill>
                  <a:srgbClr val="0000FF"/>
                </a:solidFill>
                <a:latin typeface="Georgia"/>
                <a:cs typeface="Georgia"/>
              </a:rPr>
              <a:t> </a:t>
            </a:r>
            <a:r>
              <a:rPr sz="2000" dirty="0">
                <a:solidFill>
                  <a:srgbClr val="0000FF"/>
                </a:solidFill>
                <a:latin typeface="Georgia"/>
                <a:cs typeface="Georgia"/>
              </a:rPr>
              <a:t>più</a:t>
            </a:r>
            <a:r>
              <a:rPr sz="2000" spc="-25" dirty="0">
                <a:solidFill>
                  <a:srgbClr val="0000FF"/>
                </a:solidFill>
                <a:latin typeface="Georgia"/>
                <a:cs typeface="Georgia"/>
              </a:rPr>
              <a:t> </a:t>
            </a:r>
            <a:r>
              <a:rPr sz="2000" dirty="0">
                <a:solidFill>
                  <a:srgbClr val="0000FF"/>
                </a:solidFill>
                <a:latin typeface="Georgia"/>
                <a:cs typeface="Georgia"/>
              </a:rPr>
              <a:t>importante</a:t>
            </a:r>
            <a:r>
              <a:rPr sz="2000" spc="-30" dirty="0">
                <a:solidFill>
                  <a:srgbClr val="0000FF"/>
                </a:solidFill>
                <a:latin typeface="Georgia"/>
                <a:cs typeface="Georgia"/>
              </a:rPr>
              <a:t> </a:t>
            </a:r>
            <a:r>
              <a:rPr sz="2000" dirty="0">
                <a:solidFill>
                  <a:srgbClr val="0000FF"/>
                </a:solidFill>
                <a:latin typeface="Georgia"/>
                <a:cs typeface="Georgia"/>
              </a:rPr>
              <a:t>è</a:t>
            </a:r>
            <a:r>
              <a:rPr sz="2000" spc="-20" dirty="0">
                <a:solidFill>
                  <a:srgbClr val="0000FF"/>
                </a:solidFill>
                <a:latin typeface="Georgia"/>
                <a:cs typeface="Georgia"/>
              </a:rPr>
              <a:t> </a:t>
            </a:r>
            <a:r>
              <a:rPr sz="2000" dirty="0">
                <a:solidFill>
                  <a:srgbClr val="0000FF"/>
                </a:solidFill>
                <a:latin typeface="Georgia"/>
                <a:cs typeface="Georgia"/>
              </a:rPr>
              <a:t>il</a:t>
            </a:r>
            <a:r>
              <a:rPr sz="2000" spc="-15" dirty="0">
                <a:solidFill>
                  <a:srgbClr val="0000FF"/>
                </a:solidFill>
                <a:latin typeface="Georgia"/>
                <a:cs typeface="Georgia"/>
              </a:rPr>
              <a:t> </a:t>
            </a:r>
            <a:r>
              <a:rPr sz="2000" dirty="0">
                <a:solidFill>
                  <a:srgbClr val="0000FF"/>
                </a:solidFill>
                <a:latin typeface="Georgia"/>
                <a:cs typeface="Georgia"/>
              </a:rPr>
              <a:t>rapporto</a:t>
            </a:r>
            <a:r>
              <a:rPr sz="2000" spc="-5" dirty="0">
                <a:solidFill>
                  <a:srgbClr val="0000FF"/>
                </a:solidFill>
                <a:latin typeface="Georgia"/>
                <a:cs typeface="Georgia"/>
              </a:rPr>
              <a:t> </a:t>
            </a:r>
            <a:r>
              <a:rPr sz="2000" dirty="0">
                <a:solidFill>
                  <a:srgbClr val="0000FF"/>
                </a:solidFill>
                <a:latin typeface="Georgia"/>
                <a:cs typeface="Georgia"/>
              </a:rPr>
              <a:t>fra le</a:t>
            </a:r>
            <a:r>
              <a:rPr sz="2000" spc="-15" dirty="0">
                <a:solidFill>
                  <a:srgbClr val="0000FF"/>
                </a:solidFill>
                <a:latin typeface="Georgia"/>
                <a:cs typeface="Georgia"/>
              </a:rPr>
              <a:t> </a:t>
            </a:r>
            <a:r>
              <a:rPr sz="2000" dirty="0">
                <a:solidFill>
                  <a:srgbClr val="0000FF"/>
                </a:solidFill>
                <a:latin typeface="Georgia"/>
                <a:cs typeface="Georgia"/>
              </a:rPr>
              <a:t>costanti</a:t>
            </a:r>
            <a:r>
              <a:rPr sz="2000" spc="-30" dirty="0">
                <a:solidFill>
                  <a:srgbClr val="0000FF"/>
                </a:solidFill>
                <a:latin typeface="Georgia"/>
                <a:cs typeface="Georgia"/>
              </a:rPr>
              <a:t> </a:t>
            </a:r>
            <a:r>
              <a:rPr sz="2000" dirty="0">
                <a:solidFill>
                  <a:srgbClr val="0000FF"/>
                </a:solidFill>
                <a:latin typeface="Georgia"/>
                <a:cs typeface="Georgia"/>
              </a:rPr>
              <a:t>di</a:t>
            </a:r>
            <a:r>
              <a:rPr sz="2000" spc="-20" dirty="0">
                <a:solidFill>
                  <a:srgbClr val="0000FF"/>
                </a:solidFill>
                <a:latin typeface="Georgia"/>
                <a:cs typeface="Georgia"/>
              </a:rPr>
              <a:t> </a:t>
            </a:r>
            <a:r>
              <a:rPr sz="2000" spc="-10" dirty="0" err="1">
                <a:solidFill>
                  <a:srgbClr val="0000FF"/>
                </a:solidFill>
                <a:latin typeface="Georgia"/>
                <a:cs typeface="Georgia"/>
              </a:rPr>
              <a:t>equilibrio</a:t>
            </a:r>
            <a:r>
              <a:rPr lang="en-CA" sz="2000" spc="-10" dirty="0">
                <a:solidFill>
                  <a:srgbClr val="0000FF"/>
                </a:solidFill>
                <a:latin typeface="Georgia"/>
                <a:cs typeface="Georgia"/>
              </a:rPr>
              <a:t>:</a:t>
            </a:r>
            <a:endParaRPr sz="2000" dirty="0">
              <a:latin typeface="Georgia"/>
              <a:cs typeface="Georgia"/>
            </a:endParaRPr>
          </a:p>
          <a:p>
            <a:pPr marR="410845" algn="ctr">
              <a:lnSpc>
                <a:spcPct val="100000"/>
              </a:lnSpc>
              <a:spcBef>
                <a:spcPts val="1115"/>
              </a:spcBef>
            </a:pPr>
            <a:r>
              <a:rPr sz="3200" i="1" spc="30" dirty="0">
                <a:latin typeface="Times New Roman"/>
                <a:cs typeface="Times New Roman"/>
              </a:rPr>
              <a:t>k</a:t>
            </a:r>
            <a:r>
              <a:rPr sz="2775" i="1" spc="44" baseline="-24024" dirty="0">
                <a:latin typeface="Times New Roman"/>
                <a:cs typeface="Times New Roman"/>
              </a:rPr>
              <a:t>d</a:t>
            </a:r>
            <a:endParaRPr sz="2775" baseline="-24024" dirty="0">
              <a:latin typeface="Times New Roman"/>
              <a:cs typeface="Times New Roman"/>
            </a:endParaRPr>
          </a:p>
          <a:p>
            <a:pPr marR="391795" algn="ctr">
              <a:lnSpc>
                <a:spcPct val="100000"/>
              </a:lnSpc>
              <a:spcBef>
                <a:spcPts val="685"/>
              </a:spcBef>
            </a:pPr>
            <a:r>
              <a:rPr sz="3200" i="1" spc="30" dirty="0">
                <a:latin typeface="Times New Roman"/>
                <a:cs typeface="Times New Roman"/>
              </a:rPr>
              <a:t>k</a:t>
            </a:r>
            <a:r>
              <a:rPr sz="2775" i="1" spc="44" baseline="-24024" dirty="0">
                <a:latin typeface="Times New Roman"/>
                <a:cs typeface="Times New Roman"/>
              </a:rPr>
              <a:t>a</a:t>
            </a:r>
            <a:endParaRPr sz="2775" baseline="-24024" dirty="0">
              <a:latin typeface="Times New Roman"/>
              <a:cs typeface="Times New Roman"/>
            </a:endParaRPr>
          </a:p>
        </p:txBody>
      </p:sp>
      <p:sp>
        <p:nvSpPr>
          <p:cNvPr id="13" name="object 13"/>
          <p:cNvSpPr txBox="1"/>
          <p:nvPr/>
        </p:nvSpPr>
        <p:spPr>
          <a:xfrm>
            <a:off x="1110856" y="2344166"/>
            <a:ext cx="6962775" cy="1733550"/>
          </a:xfrm>
          <a:prstGeom prst="rect">
            <a:avLst/>
          </a:prstGeom>
          <a:ln w="9525">
            <a:solidFill>
              <a:srgbClr val="FF0000"/>
            </a:solidFill>
          </a:ln>
        </p:spPr>
        <p:txBody>
          <a:bodyPr vert="horz" wrap="square" lIns="0" tIns="0" rIns="0" bIns="0" rtlCol="0">
            <a:spAutoFit/>
          </a:bodyPr>
          <a:lstStyle/>
          <a:p>
            <a:pPr>
              <a:lnSpc>
                <a:spcPct val="100000"/>
              </a:lnSpc>
            </a:pPr>
            <a:endParaRPr sz="2100">
              <a:latin typeface="Times New Roman"/>
              <a:cs typeface="Times New Roman"/>
            </a:endParaRPr>
          </a:p>
          <a:p>
            <a:pPr>
              <a:lnSpc>
                <a:spcPct val="100000"/>
              </a:lnSpc>
            </a:pPr>
            <a:endParaRPr sz="2100">
              <a:latin typeface="Times New Roman"/>
              <a:cs typeface="Times New Roman"/>
            </a:endParaRPr>
          </a:p>
          <a:p>
            <a:pPr>
              <a:lnSpc>
                <a:spcPct val="100000"/>
              </a:lnSpc>
              <a:spcBef>
                <a:spcPts val="25"/>
              </a:spcBef>
            </a:pPr>
            <a:endParaRPr sz="1900">
              <a:latin typeface="Times New Roman"/>
              <a:cs typeface="Times New Roman"/>
            </a:endParaRPr>
          </a:p>
          <a:p>
            <a:pPr marR="380365" algn="ctr">
              <a:lnSpc>
                <a:spcPct val="100000"/>
              </a:lnSpc>
            </a:pPr>
            <a:r>
              <a:rPr sz="1600" b="1" i="1" spc="-25" dirty="0">
                <a:latin typeface="Georgia"/>
                <a:cs typeface="Georgia"/>
              </a:rPr>
              <a:t>k</a:t>
            </a:r>
            <a:r>
              <a:rPr sz="1575" b="1" i="1" spc="-37" baseline="-21164" dirty="0">
                <a:latin typeface="Georgia"/>
                <a:cs typeface="Georgia"/>
              </a:rPr>
              <a:t>d</a:t>
            </a:r>
            <a:endParaRPr sz="1575" baseline="-21164">
              <a:latin typeface="Georgia"/>
              <a:cs typeface="Georgia"/>
            </a:endParaRPr>
          </a:p>
          <a:p>
            <a:pPr marL="888365">
              <a:lnSpc>
                <a:spcPct val="100000"/>
              </a:lnSpc>
              <a:spcBef>
                <a:spcPts val="1430"/>
              </a:spcBef>
            </a:pPr>
            <a:r>
              <a:rPr sz="1400" spc="-10" dirty="0">
                <a:solidFill>
                  <a:srgbClr val="FF0000"/>
                </a:solidFill>
                <a:latin typeface="Georgia"/>
                <a:cs typeface="Georgia"/>
              </a:rPr>
              <a:t>dormiente</a:t>
            </a:r>
            <a:endParaRPr sz="1400">
              <a:latin typeface="Georgia"/>
              <a:cs typeface="Georgia"/>
            </a:endParaRPr>
          </a:p>
        </p:txBody>
      </p:sp>
      <p:sp>
        <p:nvSpPr>
          <p:cNvPr id="14" name="object 14"/>
          <p:cNvSpPr txBox="1"/>
          <p:nvPr/>
        </p:nvSpPr>
        <p:spPr>
          <a:xfrm>
            <a:off x="4199254" y="2736595"/>
            <a:ext cx="405765" cy="269240"/>
          </a:xfrm>
          <a:prstGeom prst="rect">
            <a:avLst/>
          </a:prstGeom>
        </p:spPr>
        <p:txBody>
          <a:bodyPr vert="horz" wrap="square" lIns="0" tIns="12065" rIns="0" bIns="0" rtlCol="0">
            <a:spAutoFit/>
          </a:bodyPr>
          <a:lstStyle/>
          <a:p>
            <a:pPr marL="104775">
              <a:lnSpc>
                <a:spcPct val="100000"/>
              </a:lnSpc>
              <a:spcBef>
                <a:spcPts val="95"/>
              </a:spcBef>
            </a:pPr>
            <a:r>
              <a:rPr sz="1600" b="1" i="1" spc="-25" dirty="0">
                <a:latin typeface="Georgia"/>
                <a:cs typeface="Georgia"/>
              </a:rPr>
              <a:t>k</a:t>
            </a:r>
            <a:r>
              <a:rPr sz="1575" b="1" i="1" spc="-37" baseline="-21164" dirty="0">
                <a:latin typeface="Georgia"/>
                <a:cs typeface="Georgia"/>
              </a:rPr>
              <a:t>a</a:t>
            </a:r>
            <a:endParaRPr sz="1575" baseline="-21164">
              <a:latin typeface="Georgia"/>
              <a:cs typeface="Georgia"/>
            </a:endParaRPr>
          </a:p>
        </p:txBody>
      </p:sp>
      <p:sp>
        <p:nvSpPr>
          <p:cNvPr id="15" name="object 15"/>
          <p:cNvSpPr txBox="1"/>
          <p:nvPr/>
        </p:nvSpPr>
        <p:spPr>
          <a:xfrm>
            <a:off x="7527925" y="1757553"/>
            <a:ext cx="834390" cy="299720"/>
          </a:xfrm>
          <a:prstGeom prst="rect">
            <a:avLst/>
          </a:prstGeom>
        </p:spPr>
        <p:txBody>
          <a:bodyPr vert="horz" wrap="square" lIns="0" tIns="12700" rIns="0" bIns="0" rtlCol="0">
            <a:spAutoFit/>
          </a:bodyPr>
          <a:lstStyle/>
          <a:p>
            <a:pPr marL="38100">
              <a:lnSpc>
                <a:spcPct val="100000"/>
              </a:lnSpc>
              <a:spcBef>
                <a:spcPts val="100"/>
              </a:spcBef>
            </a:pPr>
            <a:r>
              <a:rPr sz="1800" b="1" spc="-10" dirty="0">
                <a:latin typeface="Georgia"/>
                <a:cs typeface="Georgia"/>
              </a:rPr>
              <a:t>R</a:t>
            </a:r>
            <a:r>
              <a:rPr sz="1800" b="1" spc="-15" baseline="-20833" dirty="0">
                <a:latin typeface="Georgia"/>
                <a:cs typeface="Georgia"/>
              </a:rPr>
              <a:t>2</a:t>
            </a:r>
            <a:r>
              <a:rPr sz="1800" b="1" spc="-10" dirty="0">
                <a:latin typeface="Georgia"/>
                <a:cs typeface="Georgia"/>
              </a:rPr>
              <a:t>NO•</a:t>
            </a:r>
            <a:endParaRPr sz="1800">
              <a:latin typeface="Georgia"/>
              <a:cs typeface="Georgia"/>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228600"/>
            <a:ext cx="8458200" cy="2236510"/>
          </a:xfrm>
          <a:prstGeom prst="rect">
            <a:avLst/>
          </a:prstGeom>
        </p:spPr>
        <p:txBody>
          <a:bodyPr vert="horz" wrap="square" lIns="0" tIns="149860" rIns="0" bIns="0" rtlCol="0">
            <a:spAutoFit/>
          </a:bodyPr>
          <a:lstStyle/>
          <a:p>
            <a:pPr marL="12700">
              <a:lnSpc>
                <a:spcPct val="100000"/>
              </a:lnSpc>
              <a:spcBef>
                <a:spcPts val="1180"/>
              </a:spcBef>
            </a:pPr>
            <a:r>
              <a:rPr sz="1800" spc="-10" dirty="0">
                <a:solidFill>
                  <a:srgbClr val="0000FF"/>
                </a:solidFill>
                <a:latin typeface="Georgia"/>
                <a:cs typeface="Georgia"/>
              </a:rPr>
              <a:t>PROPRIETA’</a:t>
            </a:r>
            <a:endParaRPr sz="1800" dirty="0">
              <a:latin typeface="Georgia"/>
              <a:cs typeface="Georgia"/>
            </a:endParaRPr>
          </a:p>
          <a:p>
            <a:pPr marL="299085" indent="-287020">
              <a:lnSpc>
                <a:spcPct val="100000"/>
              </a:lnSpc>
              <a:spcBef>
                <a:spcPts val="1080"/>
              </a:spcBef>
              <a:buFont typeface="Arial"/>
              <a:buChar char="•"/>
              <a:tabLst>
                <a:tab pos="299085" algn="l"/>
                <a:tab pos="299720" algn="l"/>
              </a:tabLst>
            </a:pPr>
            <a:r>
              <a:rPr sz="1800" dirty="0">
                <a:solidFill>
                  <a:srgbClr val="0000FF"/>
                </a:solidFill>
                <a:latin typeface="Georgia"/>
                <a:cs typeface="Georgia"/>
              </a:rPr>
              <a:t>Se non</a:t>
            </a:r>
            <a:r>
              <a:rPr sz="1800" spc="-5" dirty="0">
                <a:solidFill>
                  <a:srgbClr val="0000FF"/>
                </a:solidFill>
                <a:latin typeface="Georgia"/>
                <a:cs typeface="Georgia"/>
              </a:rPr>
              <a:t> </a:t>
            </a:r>
            <a:r>
              <a:rPr sz="1800" dirty="0">
                <a:solidFill>
                  <a:srgbClr val="0000FF"/>
                </a:solidFill>
                <a:latin typeface="Georgia"/>
                <a:cs typeface="Georgia"/>
              </a:rPr>
              <a:t>c’è</a:t>
            </a:r>
            <a:r>
              <a:rPr sz="1800" spc="-10" dirty="0">
                <a:solidFill>
                  <a:srgbClr val="0000FF"/>
                </a:solidFill>
                <a:latin typeface="Georgia"/>
                <a:cs typeface="Georgia"/>
              </a:rPr>
              <a:t> </a:t>
            </a:r>
            <a:r>
              <a:rPr sz="1800" dirty="0">
                <a:solidFill>
                  <a:srgbClr val="0000FF"/>
                </a:solidFill>
                <a:latin typeface="Georgia"/>
                <a:cs typeface="Georgia"/>
              </a:rPr>
              <a:t>la</a:t>
            </a:r>
            <a:r>
              <a:rPr sz="1800" spc="-10" dirty="0">
                <a:solidFill>
                  <a:srgbClr val="0000FF"/>
                </a:solidFill>
                <a:latin typeface="Georgia"/>
                <a:cs typeface="Georgia"/>
              </a:rPr>
              <a:t> </a:t>
            </a:r>
            <a:r>
              <a:rPr sz="1800" dirty="0">
                <a:solidFill>
                  <a:srgbClr val="0000FF"/>
                </a:solidFill>
                <a:latin typeface="Georgia"/>
                <a:cs typeface="Georgia"/>
              </a:rPr>
              <a:t>fase</a:t>
            </a:r>
            <a:r>
              <a:rPr sz="1800" spc="-5" dirty="0">
                <a:solidFill>
                  <a:srgbClr val="0000FF"/>
                </a:solidFill>
                <a:latin typeface="Georgia"/>
                <a:cs typeface="Georgia"/>
              </a:rPr>
              <a:t> </a:t>
            </a:r>
            <a:r>
              <a:rPr sz="1800" dirty="0">
                <a:solidFill>
                  <a:srgbClr val="0000FF"/>
                </a:solidFill>
                <a:latin typeface="Georgia"/>
                <a:cs typeface="Georgia"/>
              </a:rPr>
              <a:t>di</a:t>
            </a:r>
            <a:r>
              <a:rPr sz="1800" spc="-5" dirty="0">
                <a:solidFill>
                  <a:srgbClr val="0000FF"/>
                </a:solidFill>
                <a:latin typeface="Georgia"/>
                <a:cs typeface="Georgia"/>
              </a:rPr>
              <a:t> </a:t>
            </a:r>
            <a:r>
              <a:rPr sz="1800" dirty="0">
                <a:solidFill>
                  <a:srgbClr val="0000FF"/>
                </a:solidFill>
                <a:latin typeface="Georgia"/>
                <a:cs typeface="Georgia"/>
              </a:rPr>
              <a:t>terminazione</a:t>
            </a:r>
            <a:r>
              <a:rPr sz="1800" spc="20" dirty="0">
                <a:solidFill>
                  <a:srgbClr val="0000FF"/>
                </a:solidFill>
                <a:latin typeface="Georgia"/>
                <a:cs typeface="Georgia"/>
              </a:rPr>
              <a:t> </a:t>
            </a:r>
            <a:r>
              <a:rPr sz="1800" b="1" dirty="0">
                <a:solidFill>
                  <a:srgbClr val="0000FF"/>
                </a:solidFill>
                <a:latin typeface="Georgia"/>
                <a:cs typeface="Georgia"/>
              </a:rPr>
              <a:t>l’unico</a:t>
            </a:r>
            <a:r>
              <a:rPr sz="1800" b="1" spc="-5" dirty="0">
                <a:solidFill>
                  <a:srgbClr val="0000FF"/>
                </a:solidFill>
                <a:latin typeface="Georgia"/>
                <a:cs typeface="Georgia"/>
              </a:rPr>
              <a:t> </a:t>
            </a:r>
            <a:r>
              <a:rPr sz="1800" b="1" dirty="0" err="1">
                <a:solidFill>
                  <a:srgbClr val="0000FF"/>
                </a:solidFill>
                <a:latin typeface="Georgia"/>
                <a:cs typeface="Georgia"/>
              </a:rPr>
              <a:t>fattore</a:t>
            </a:r>
            <a:r>
              <a:rPr sz="1800" b="1" dirty="0">
                <a:solidFill>
                  <a:srgbClr val="0000FF"/>
                </a:solidFill>
                <a:latin typeface="Georgia"/>
                <a:cs typeface="Georgia"/>
              </a:rPr>
              <a:t> </a:t>
            </a:r>
            <a:r>
              <a:rPr sz="1800" b="1" spc="-25" dirty="0" err="1">
                <a:solidFill>
                  <a:srgbClr val="0000FF"/>
                </a:solidFill>
                <a:latin typeface="Georgia"/>
                <a:cs typeface="Georgia"/>
              </a:rPr>
              <a:t>che</a:t>
            </a:r>
            <a:r>
              <a:rPr lang="en-CA" sz="1800" b="1" spc="-25" dirty="0">
                <a:solidFill>
                  <a:srgbClr val="0000FF"/>
                </a:solidFill>
                <a:latin typeface="Georgia"/>
                <a:cs typeface="Georgia"/>
              </a:rPr>
              <a:t> </a:t>
            </a:r>
            <a:r>
              <a:rPr sz="1800" b="1" dirty="0" err="1">
                <a:solidFill>
                  <a:srgbClr val="0000FF"/>
                </a:solidFill>
                <a:latin typeface="Georgia"/>
                <a:cs typeface="Georgia"/>
              </a:rPr>
              <a:t>determina</a:t>
            </a:r>
            <a:r>
              <a:rPr sz="1800" b="1" spc="425" dirty="0">
                <a:solidFill>
                  <a:srgbClr val="0000FF"/>
                </a:solidFill>
                <a:latin typeface="Georgia"/>
                <a:cs typeface="Georgia"/>
              </a:rPr>
              <a:t> </a:t>
            </a:r>
            <a:r>
              <a:rPr sz="1800" b="1" dirty="0">
                <a:solidFill>
                  <a:srgbClr val="0000FF"/>
                </a:solidFill>
                <a:latin typeface="Georgia"/>
                <a:cs typeface="Georgia"/>
              </a:rPr>
              <a:t>la</a:t>
            </a:r>
            <a:r>
              <a:rPr sz="1800" b="1" spc="5" dirty="0">
                <a:solidFill>
                  <a:srgbClr val="0000FF"/>
                </a:solidFill>
                <a:latin typeface="Georgia"/>
                <a:cs typeface="Georgia"/>
              </a:rPr>
              <a:t> </a:t>
            </a:r>
            <a:r>
              <a:rPr sz="1800" b="1" dirty="0">
                <a:solidFill>
                  <a:srgbClr val="0000FF"/>
                </a:solidFill>
                <a:latin typeface="Georgia"/>
                <a:cs typeface="Georgia"/>
              </a:rPr>
              <a:t>lunghezza</a:t>
            </a:r>
            <a:r>
              <a:rPr sz="1800" b="1" spc="-15" dirty="0">
                <a:solidFill>
                  <a:srgbClr val="0000FF"/>
                </a:solidFill>
                <a:latin typeface="Georgia"/>
                <a:cs typeface="Georgia"/>
              </a:rPr>
              <a:t> </a:t>
            </a:r>
            <a:r>
              <a:rPr sz="1800" b="1" dirty="0">
                <a:solidFill>
                  <a:srgbClr val="0000FF"/>
                </a:solidFill>
                <a:latin typeface="Georgia"/>
                <a:cs typeface="Georgia"/>
              </a:rPr>
              <a:t>della</a:t>
            </a:r>
            <a:r>
              <a:rPr sz="1800" b="1" spc="-15" dirty="0">
                <a:solidFill>
                  <a:srgbClr val="0000FF"/>
                </a:solidFill>
                <a:latin typeface="Georgia"/>
                <a:cs typeface="Georgia"/>
              </a:rPr>
              <a:t> </a:t>
            </a:r>
            <a:r>
              <a:rPr sz="1800" b="1" dirty="0">
                <a:solidFill>
                  <a:srgbClr val="0000FF"/>
                </a:solidFill>
                <a:latin typeface="Georgia"/>
                <a:cs typeface="Georgia"/>
              </a:rPr>
              <a:t>catena</a:t>
            </a:r>
            <a:r>
              <a:rPr sz="1800" b="1" spc="-10" dirty="0">
                <a:solidFill>
                  <a:srgbClr val="0000FF"/>
                </a:solidFill>
                <a:latin typeface="Georgia"/>
                <a:cs typeface="Georgia"/>
              </a:rPr>
              <a:t> </a:t>
            </a:r>
            <a:r>
              <a:rPr sz="1800" b="1" dirty="0">
                <a:solidFill>
                  <a:srgbClr val="0000FF"/>
                </a:solidFill>
                <a:latin typeface="Georgia"/>
                <a:cs typeface="Georgia"/>
              </a:rPr>
              <a:t>è</a:t>
            </a:r>
            <a:r>
              <a:rPr sz="1800" b="1" spc="-15" dirty="0">
                <a:solidFill>
                  <a:srgbClr val="0000FF"/>
                </a:solidFill>
                <a:latin typeface="Georgia"/>
                <a:cs typeface="Georgia"/>
              </a:rPr>
              <a:t> </a:t>
            </a:r>
            <a:r>
              <a:rPr sz="1800" b="1" dirty="0">
                <a:solidFill>
                  <a:srgbClr val="0000FF"/>
                </a:solidFill>
                <a:latin typeface="Georgia"/>
                <a:cs typeface="Georgia"/>
              </a:rPr>
              <a:t>il </a:t>
            </a:r>
            <a:r>
              <a:rPr sz="1800" b="1" spc="-10" dirty="0">
                <a:solidFill>
                  <a:srgbClr val="0000FF"/>
                </a:solidFill>
                <a:latin typeface="Georgia"/>
                <a:cs typeface="Georgia"/>
              </a:rPr>
              <a:t>monomero</a:t>
            </a:r>
            <a:endParaRPr sz="1800" dirty="0">
              <a:latin typeface="Georgia"/>
              <a:cs typeface="Georgia"/>
            </a:endParaRPr>
          </a:p>
          <a:p>
            <a:pPr marL="299085" indent="-287020">
              <a:lnSpc>
                <a:spcPct val="100000"/>
              </a:lnSpc>
              <a:spcBef>
                <a:spcPts val="1085"/>
              </a:spcBef>
              <a:buFont typeface="Arial"/>
              <a:buChar char="•"/>
              <a:tabLst>
                <a:tab pos="299085" algn="l"/>
                <a:tab pos="299720" algn="l"/>
              </a:tabLst>
            </a:pPr>
            <a:r>
              <a:rPr sz="1800" dirty="0">
                <a:solidFill>
                  <a:srgbClr val="0000FF"/>
                </a:solidFill>
                <a:latin typeface="Georgia"/>
                <a:cs typeface="Georgia"/>
              </a:rPr>
              <a:t>una</a:t>
            </a:r>
            <a:r>
              <a:rPr sz="1800" spc="-30" dirty="0">
                <a:solidFill>
                  <a:srgbClr val="0000FF"/>
                </a:solidFill>
                <a:latin typeface="Georgia"/>
                <a:cs typeface="Georgia"/>
              </a:rPr>
              <a:t> </a:t>
            </a:r>
            <a:r>
              <a:rPr sz="1800" dirty="0">
                <a:solidFill>
                  <a:srgbClr val="0000FF"/>
                </a:solidFill>
                <a:latin typeface="Georgia"/>
                <a:cs typeface="Georgia"/>
              </a:rPr>
              <a:t>volta</a:t>
            </a:r>
            <a:r>
              <a:rPr sz="1800" spc="10" dirty="0">
                <a:solidFill>
                  <a:srgbClr val="0000FF"/>
                </a:solidFill>
                <a:latin typeface="Georgia"/>
                <a:cs typeface="Georgia"/>
              </a:rPr>
              <a:t> </a:t>
            </a:r>
            <a:r>
              <a:rPr sz="1800" dirty="0">
                <a:solidFill>
                  <a:srgbClr val="0000FF"/>
                </a:solidFill>
                <a:latin typeface="Georgia"/>
                <a:cs typeface="Georgia"/>
              </a:rPr>
              <a:t>esaurito</a:t>
            </a:r>
            <a:r>
              <a:rPr sz="1800" spc="-10" dirty="0">
                <a:solidFill>
                  <a:srgbClr val="0000FF"/>
                </a:solidFill>
                <a:latin typeface="Georgia"/>
                <a:cs typeface="Georgia"/>
              </a:rPr>
              <a:t> </a:t>
            </a:r>
            <a:r>
              <a:rPr sz="1800" dirty="0">
                <a:solidFill>
                  <a:srgbClr val="0000FF"/>
                </a:solidFill>
                <a:latin typeface="Georgia"/>
                <a:cs typeface="Georgia"/>
              </a:rPr>
              <a:t>il</a:t>
            </a:r>
            <a:r>
              <a:rPr sz="1800" spc="-15" dirty="0">
                <a:solidFill>
                  <a:srgbClr val="0000FF"/>
                </a:solidFill>
                <a:latin typeface="Georgia"/>
                <a:cs typeface="Georgia"/>
              </a:rPr>
              <a:t> </a:t>
            </a:r>
            <a:r>
              <a:rPr sz="1800" dirty="0">
                <a:solidFill>
                  <a:srgbClr val="0000FF"/>
                </a:solidFill>
                <a:latin typeface="Georgia"/>
                <a:cs typeface="Georgia"/>
              </a:rPr>
              <a:t>monomero, le</a:t>
            </a:r>
            <a:r>
              <a:rPr sz="1800" spc="-15" dirty="0">
                <a:solidFill>
                  <a:srgbClr val="0000FF"/>
                </a:solidFill>
                <a:latin typeface="Georgia"/>
                <a:cs typeface="Georgia"/>
              </a:rPr>
              <a:t> </a:t>
            </a:r>
            <a:r>
              <a:rPr sz="1800" dirty="0">
                <a:solidFill>
                  <a:srgbClr val="0000FF"/>
                </a:solidFill>
                <a:latin typeface="Georgia"/>
                <a:cs typeface="Georgia"/>
              </a:rPr>
              <a:t>catene</a:t>
            </a:r>
            <a:r>
              <a:rPr sz="1800" spc="-15" dirty="0">
                <a:solidFill>
                  <a:srgbClr val="0000FF"/>
                </a:solidFill>
                <a:latin typeface="Georgia"/>
                <a:cs typeface="Georgia"/>
              </a:rPr>
              <a:t> </a:t>
            </a:r>
            <a:r>
              <a:rPr sz="1800" dirty="0">
                <a:solidFill>
                  <a:srgbClr val="0000FF"/>
                </a:solidFill>
                <a:latin typeface="Georgia"/>
                <a:cs typeface="Georgia"/>
              </a:rPr>
              <a:t>risultanti</a:t>
            </a:r>
            <a:r>
              <a:rPr sz="1800" spc="-20" dirty="0">
                <a:solidFill>
                  <a:srgbClr val="0000FF"/>
                </a:solidFill>
                <a:latin typeface="Georgia"/>
                <a:cs typeface="Georgia"/>
              </a:rPr>
              <a:t> </a:t>
            </a:r>
            <a:r>
              <a:rPr sz="1800" dirty="0" err="1">
                <a:solidFill>
                  <a:srgbClr val="0000FF"/>
                </a:solidFill>
                <a:latin typeface="Georgia"/>
                <a:cs typeface="Georgia"/>
              </a:rPr>
              <a:t>hanno</a:t>
            </a:r>
            <a:r>
              <a:rPr sz="1800" spc="-15" dirty="0">
                <a:solidFill>
                  <a:srgbClr val="0000FF"/>
                </a:solidFill>
                <a:latin typeface="Georgia"/>
                <a:cs typeface="Georgia"/>
              </a:rPr>
              <a:t> </a:t>
            </a:r>
            <a:r>
              <a:rPr sz="1800" spc="-25" dirty="0">
                <a:solidFill>
                  <a:srgbClr val="0000FF"/>
                </a:solidFill>
                <a:latin typeface="Georgia"/>
                <a:cs typeface="Georgia"/>
              </a:rPr>
              <a:t>la</a:t>
            </a:r>
            <a:r>
              <a:rPr lang="en-CA" sz="1800" spc="-25" dirty="0">
                <a:solidFill>
                  <a:srgbClr val="0000FF"/>
                </a:solidFill>
                <a:latin typeface="Georgia"/>
                <a:cs typeface="Georgia"/>
              </a:rPr>
              <a:t> </a:t>
            </a:r>
            <a:r>
              <a:rPr sz="1800" dirty="0" err="1">
                <a:solidFill>
                  <a:srgbClr val="0000FF"/>
                </a:solidFill>
                <a:latin typeface="Georgia"/>
                <a:cs typeface="Georgia"/>
              </a:rPr>
              <a:t>stessa</a:t>
            </a:r>
            <a:r>
              <a:rPr sz="1800" spc="-35" dirty="0">
                <a:solidFill>
                  <a:srgbClr val="0000FF"/>
                </a:solidFill>
                <a:latin typeface="Georgia"/>
                <a:cs typeface="Georgia"/>
              </a:rPr>
              <a:t> </a:t>
            </a:r>
            <a:r>
              <a:rPr sz="1800" dirty="0">
                <a:solidFill>
                  <a:srgbClr val="0000FF"/>
                </a:solidFill>
                <a:latin typeface="Georgia"/>
                <a:cs typeface="Georgia"/>
              </a:rPr>
              <a:t>lunghezza</a:t>
            </a:r>
            <a:r>
              <a:rPr sz="1800" spc="-15" dirty="0">
                <a:solidFill>
                  <a:srgbClr val="0000FF"/>
                </a:solidFill>
                <a:latin typeface="Georgia"/>
                <a:cs typeface="Georgia"/>
              </a:rPr>
              <a:t> </a:t>
            </a:r>
            <a:r>
              <a:rPr sz="1800" dirty="0">
                <a:solidFill>
                  <a:srgbClr val="0000FF"/>
                </a:solidFill>
                <a:latin typeface="Georgia"/>
                <a:cs typeface="Georgia"/>
              </a:rPr>
              <a:t>e all’incirca</a:t>
            </a:r>
            <a:r>
              <a:rPr sz="1800" spc="-25" dirty="0">
                <a:solidFill>
                  <a:srgbClr val="0000FF"/>
                </a:solidFill>
                <a:latin typeface="Georgia"/>
                <a:cs typeface="Georgia"/>
              </a:rPr>
              <a:t> </a:t>
            </a:r>
            <a:r>
              <a:rPr sz="1800" dirty="0">
                <a:solidFill>
                  <a:srgbClr val="0000FF"/>
                </a:solidFill>
                <a:latin typeface="Georgia"/>
                <a:cs typeface="Georgia"/>
              </a:rPr>
              <a:t>lo</a:t>
            </a:r>
            <a:r>
              <a:rPr sz="1800" spc="-20" dirty="0">
                <a:solidFill>
                  <a:srgbClr val="0000FF"/>
                </a:solidFill>
                <a:latin typeface="Georgia"/>
                <a:cs typeface="Georgia"/>
              </a:rPr>
              <a:t> </a:t>
            </a:r>
            <a:r>
              <a:rPr sz="1800" dirty="0">
                <a:solidFill>
                  <a:srgbClr val="0000FF"/>
                </a:solidFill>
                <a:latin typeface="Georgia"/>
                <a:cs typeface="Georgia"/>
              </a:rPr>
              <a:t>stesso</a:t>
            </a:r>
            <a:r>
              <a:rPr sz="1800" spc="-15" dirty="0">
                <a:solidFill>
                  <a:srgbClr val="0000FF"/>
                </a:solidFill>
                <a:latin typeface="Georgia"/>
                <a:cs typeface="Georgia"/>
              </a:rPr>
              <a:t> </a:t>
            </a:r>
            <a:r>
              <a:rPr sz="1800" dirty="0">
                <a:solidFill>
                  <a:srgbClr val="0000FF"/>
                </a:solidFill>
                <a:latin typeface="Georgia"/>
                <a:cs typeface="Georgia"/>
              </a:rPr>
              <a:t>peso</a:t>
            </a:r>
            <a:r>
              <a:rPr sz="1800" spc="-20" dirty="0">
                <a:solidFill>
                  <a:srgbClr val="0000FF"/>
                </a:solidFill>
                <a:latin typeface="Georgia"/>
                <a:cs typeface="Georgia"/>
              </a:rPr>
              <a:t> </a:t>
            </a:r>
            <a:r>
              <a:rPr sz="1800" spc="-10" dirty="0">
                <a:solidFill>
                  <a:srgbClr val="0000FF"/>
                </a:solidFill>
                <a:latin typeface="Georgia"/>
                <a:cs typeface="Georgia"/>
              </a:rPr>
              <a:t>molecolare.</a:t>
            </a:r>
            <a:endParaRPr sz="1800" dirty="0">
              <a:latin typeface="Georgia"/>
              <a:cs typeface="Georgia"/>
            </a:endParaRPr>
          </a:p>
          <a:p>
            <a:pPr marL="299085" indent="-287020">
              <a:lnSpc>
                <a:spcPct val="100000"/>
              </a:lnSpc>
              <a:spcBef>
                <a:spcPts val="1080"/>
              </a:spcBef>
              <a:buFont typeface="Arial"/>
              <a:buChar char="•"/>
              <a:tabLst>
                <a:tab pos="299085" algn="l"/>
                <a:tab pos="299720" algn="l"/>
              </a:tabLst>
            </a:pPr>
            <a:r>
              <a:rPr sz="1800" b="1" dirty="0">
                <a:solidFill>
                  <a:srgbClr val="0000FF"/>
                </a:solidFill>
                <a:latin typeface="Georgia"/>
                <a:cs typeface="Georgia"/>
              </a:rPr>
              <a:t>Polidispersità</a:t>
            </a:r>
            <a:r>
              <a:rPr sz="1800" b="1" spc="445" dirty="0">
                <a:solidFill>
                  <a:srgbClr val="0000FF"/>
                </a:solidFill>
                <a:latin typeface="Georgia"/>
                <a:cs typeface="Georgia"/>
              </a:rPr>
              <a:t> </a:t>
            </a:r>
            <a:r>
              <a:rPr sz="1800" b="1" dirty="0">
                <a:solidFill>
                  <a:srgbClr val="0000FF"/>
                </a:solidFill>
                <a:latin typeface="Georgia"/>
                <a:cs typeface="Georgia"/>
              </a:rPr>
              <a:t>tendente</a:t>
            </a:r>
            <a:r>
              <a:rPr sz="1800" b="1" spc="400" dirty="0">
                <a:solidFill>
                  <a:srgbClr val="0000FF"/>
                </a:solidFill>
                <a:latin typeface="Georgia"/>
                <a:cs typeface="Georgia"/>
              </a:rPr>
              <a:t> </a:t>
            </a:r>
            <a:r>
              <a:rPr sz="1800" b="1" dirty="0">
                <a:solidFill>
                  <a:srgbClr val="0000FF"/>
                </a:solidFill>
                <a:latin typeface="Georgia"/>
                <a:cs typeface="Georgia"/>
              </a:rPr>
              <a:t>ad</a:t>
            </a:r>
            <a:r>
              <a:rPr sz="1800" b="1" spc="434" dirty="0">
                <a:solidFill>
                  <a:srgbClr val="0000FF"/>
                </a:solidFill>
                <a:latin typeface="Georgia"/>
                <a:cs typeface="Georgia"/>
              </a:rPr>
              <a:t> </a:t>
            </a:r>
            <a:r>
              <a:rPr sz="1800" b="1" spc="-50" dirty="0">
                <a:solidFill>
                  <a:srgbClr val="0000FF"/>
                </a:solidFill>
                <a:latin typeface="Georgia"/>
                <a:cs typeface="Georgia"/>
              </a:rPr>
              <a:t>1</a:t>
            </a:r>
            <a:endParaRPr sz="1800" dirty="0">
              <a:latin typeface="Georgia"/>
              <a:cs typeface="Georgia"/>
            </a:endParaRPr>
          </a:p>
        </p:txBody>
      </p:sp>
      <p:grpSp>
        <p:nvGrpSpPr>
          <p:cNvPr id="3" name="object 3"/>
          <p:cNvGrpSpPr/>
          <p:nvPr/>
        </p:nvGrpSpPr>
        <p:grpSpPr>
          <a:xfrm>
            <a:off x="2590800" y="2465110"/>
            <a:ext cx="6172200" cy="4316690"/>
            <a:chOff x="3532949" y="3131464"/>
            <a:chExt cx="4865370" cy="3335020"/>
          </a:xfrm>
        </p:grpSpPr>
        <p:pic>
          <p:nvPicPr>
            <p:cNvPr id="4" name="object 4"/>
            <p:cNvPicPr/>
            <p:nvPr/>
          </p:nvPicPr>
          <p:blipFill>
            <a:blip r:embed="rId2" cstate="print"/>
            <a:stretch>
              <a:fillRect/>
            </a:stretch>
          </p:blipFill>
          <p:spPr>
            <a:xfrm>
              <a:off x="3542537" y="3224061"/>
              <a:ext cx="4825170" cy="3232897"/>
            </a:xfrm>
            <a:prstGeom prst="rect">
              <a:avLst/>
            </a:prstGeom>
          </p:spPr>
        </p:pic>
        <p:sp>
          <p:nvSpPr>
            <p:cNvPr id="5" name="object 5"/>
            <p:cNvSpPr/>
            <p:nvPr/>
          </p:nvSpPr>
          <p:spPr>
            <a:xfrm>
              <a:off x="3537711" y="3136226"/>
              <a:ext cx="4855845" cy="3325495"/>
            </a:xfrm>
            <a:custGeom>
              <a:avLst/>
              <a:gdLst/>
              <a:ahLst/>
              <a:cxnLst/>
              <a:rect l="l" t="t" r="r" b="b"/>
              <a:pathLst>
                <a:path w="4855845" h="3325495">
                  <a:moveTo>
                    <a:pt x="0" y="3325495"/>
                  </a:moveTo>
                  <a:lnTo>
                    <a:pt x="4855464" y="3325495"/>
                  </a:lnTo>
                  <a:lnTo>
                    <a:pt x="4855464" y="0"/>
                  </a:lnTo>
                  <a:lnTo>
                    <a:pt x="0" y="0"/>
                  </a:lnTo>
                  <a:lnTo>
                    <a:pt x="0" y="3325495"/>
                  </a:lnTo>
                  <a:close/>
                </a:path>
              </a:pathLst>
            </a:custGeom>
            <a:ln w="9525">
              <a:solidFill>
                <a:srgbClr val="0000FF"/>
              </a:solidFill>
            </a:ln>
          </p:spPr>
          <p:txBody>
            <a:bodyPr wrap="square" lIns="0" tIns="0" rIns="0" bIns="0" rtlCol="0"/>
            <a:lstStyle/>
            <a:p>
              <a:endParaRPr/>
            </a:p>
          </p:txBody>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7598" y="3090474"/>
            <a:ext cx="3532098" cy="3396342"/>
          </a:xfrm>
          <a:prstGeom prst="rect">
            <a:avLst/>
          </a:prstGeom>
        </p:spPr>
      </p:pic>
      <p:pic>
        <p:nvPicPr>
          <p:cNvPr id="3" name="object 3"/>
          <p:cNvPicPr/>
          <p:nvPr/>
        </p:nvPicPr>
        <p:blipFill>
          <a:blip r:embed="rId3" cstate="print"/>
          <a:stretch>
            <a:fillRect/>
          </a:stretch>
        </p:blipFill>
        <p:spPr>
          <a:xfrm>
            <a:off x="4942733" y="2794354"/>
            <a:ext cx="3263095" cy="3692462"/>
          </a:xfrm>
          <a:prstGeom prst="rect">
            <a:avLst/>
          </a:prstGeom>
        </p:spPr>
      </p:pic>
      <p:sp>
        <p:nvSpPr>
          <p:cNvPr id="4" name="object 4"/>
          <p:cNvSpPr txBox="1"/>
          <p:nvPr/>
        </p:nvSpPr>
        <p:spPr>
          <a:xfrm>
            <a:off x="6574281" y="3893057"/>
            <a:ext cx="778510"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latin typeface="Calibri"/>
                <a:cs typeface="Calibri"/>
              </a:rPr>
              <a:t>Radicalica tradizionale</a:t>
            </a:r>
            <a:endParaRPr sz="1200">
              <a:latin typeface="Calibri"/>
              <a:cs typeface="Calibri"/>
            </a:endParaRPr>
          </a:p>
        </p:txBody>
      </p:sp>
      <p:sp>
        <p:nvSpPr>
          <p:cNvPr id="5" name="object 5"/>
          <p:cNvSpPr txBox="1">
            <a:spLocks noGrp="1"/>
          </p:cNvSpPr>
          <p:nvPr>
            <p:ph type="title"/>
          </p:nvPr>
        </p:nvSpPr>
        <p:spPr>
          <a:xfrm>
            <a:off x="228600" y="211455"/>
            <a:ext cx="1577340" cy="300355"/>
          </a:xfrm>
          <a:prstGeom prst="rect">
            <a:avLst/>
          </a:prstGeom>
        </p:spPr>
        <p:txBody>
          <a:bodyPr vert="horz" wrap="square" lIns="0" tIns="12700" rIns="0" bIns="0" rtlCol="0">
            <a:spAutoFit/>
          </a:bodyPr>
          <a:lstStyle/>
          <a:p>
            <a:pPr marL="12700">
              <a:lnSpc>
                <a:spcPct val="100000"/>
              </a:lnSpc>
              <a:spcBef>
                <a:spcPts val="100"/>
              </a:spcBef>
            </a:pPr>
            <a:r>
              <a:rPr sz="1800" b="1" i="1" dirty="0">
                <a:solidFill>
                  <a:srgbClr val="0000FF"/>
                </a:solidFill>
                <a:latin typeface="Georgia"/>
                <a:cs typeface="Georgia"/>
              </a:rPr>
              <a:t>In </a:t>
            </a:r>
            <a:r>
              <a:rPr sz="1800" b="1" i="1" spc="-10" dirty="0">
                <a:solidFill>
                  <a:srgbClr val="0000FF"/>
                </a:solidFill>
                <a:latin typeface="Georgia"/>
                <a:cs typeface="Georgia"/>
              </a:rPr>
              <a:t>definitiva</a:t>
            </a:r>
            <a:r>
              <a:rPr sz="1800" spc="-10" dirty="0">
                <a:solidFill>
                  <a:srgbClr val="0000FF"/>
                </a:solidFill>
              </a:rPr>
              <a:t>:</a:t>
            </a:r>
            <a:endParaRPr sz="1800" dirty="0">
              <a:latin typeface="Georgia"/>
              <a:cs typeface="Georgia"/>
            </a:endParaRPr>
          </a:p>
        </p:txBody>
      </p:sp>
      <p:sp>
        <p:nvSpPr>
          <p:cNvPr id="6" name="object 6"/>
          <p:cNvSpPr txBox="1"/>
          <p:nvPr/>
        </p:nvSpPr>
        <p:spPr>
          <a:xfrm>
            <a:off x="0" y="511810"/>
            <a:ext cx="9144000" cy="2546851"/>
          </a:xfrm>
          <a:prstGeom prst="rect">
            <a:avLst/>
          </a:prstGeom>
        </p:spPr>
        <p:txBody>
          <a:bodyPr vert="horz" wrap="square" lIns="0" tIns="149860" rIns="0" bIns="0" rtlCol="0">
            <a:spAutoFit/>
          </a:bodyPr>
          <a:lstStyle/>
          <a:p>
            <a:pPr marL="299085" indent="-287020">
              <a:lnSpc>
                <a:spcPct val="100000"/>
              </a:lnSpc>
              <a:spcBef>
                <a:spcPts val="1180"/>
              </a:spcBef>
              <a:buFont typeface="Arial"/>
              <a:buChar char="•"/>
              <a:tabLst>
                <a:tab pos="299085" algn="l"/>
                <a:tab pos="299720" algn="l"/>
              </a:tabLst>
            </a:pPr>
            <a:r>
              <a:rPr sz="2000" dirty="0">
                <a:solidFill>
                  <a:srgbClr val="0000FF"/>
                </a:solidFill>
                <a:latin typeface="Georgia"/>
                <a:cs typeface="Georgia"/>
              </a:rPr>
              <a:t>Il</a:t>
            </a:r>
            <a:r>
              <a:rPr sz="2000" spc="-20" dirty="0">
                <a:solidFill>
                  <a:srgbClr val="0000FF"/>
                </a:solidFill>
                <a:latin typeface="Georgia"/>
                <a:cs typeface="Georgia"/>
              </a:rPr>
              <a:t> </a:t>
            </a:r>
            <a:r>
              <a:rPr sz="2000" dirty="0">
                <a:solidFill>
                  <a:srgbClr val="0000FF"/>
                </a:solidFill>
                <a:latin typeface="Georgia"/>
                <a:cs typeface="Georgia"/>
              </a:rPr>
              <a:t>peso</a:t>
            </a:r>
            <a:r>
              <a:rPr sz="2000" spc="-5" dirty="0">
                <a:solidFill>
                  <a:srgbClr val="0000FF"/>
                </a:solidFill>
                <a:latin typeface="Georgia"/>
                <a:cs typeface="Georgia"/>
              </a:rPr>
              <a:t> </a:t>
            </a:r>
            <a:r>
              <a:rPr sz="2000" dirty="0">
                <a:solidFill>
                  <a:srgbClr val="0000FF"/>
                </a:solidFill>
                <a:latin typeface="Georgia"/>
                <a:cs typeface="Georgia"/>
              </a:rPr>
              <a:t>molecolare</a:t>
            </a:r>
            <a:r>
              <a:rPr sz="2000" spc="5" dirty="0">
                <a:solidFill>
                  <a:srgbClr val="0000FF"/>
                </a:solidFill>
                <a:latin typeface="Georgia"/>
                <a:cs typeface="Georgia"/>
              </a:rPr>
              <a:t> </a:t>
            </a:r>
            <a:r>
              <a:rPr sz="2000" dirty="0">
                <a:solidFill>
                  <a:srgbClr val="0000FF"/>
                </a:solidFill>
                <a:latin typeface="Georgia"/>
                <a:cs typeface="Georgia"/>
              </a:rPr>
              <a:t>medio</a:t>
            </a:r>
            <a:r>
              <a:rPr sz="2000" spc="5" dirty="0">
                <a:solidFill>
                  <a:srgbClr val="0000FF"/>
                </a:solidFill>
                <a:latin typeface="Georgia"/>
                <a:cs typeface="Georgia"/>
              </a:rPr>
              <a:t> </a:t>
            </a:r>
            <a:r>
              <a:rPr sz="2000" dirty="0">
                <a:solidFill>
                  <a:srgbClr val="0000FF"/>
                </a:solidFill>
                <a:latin typeface="Georgia"/>
                <a:cs typeface="Georgia"/>
              </a:rPr>
              <a:t>aumenta linearmente</a:t>
            </a:r>
            <a:r>
              <a:rPr sz="2000" spc="-10" dirty="0">
                <a:solidFill>
                  <a:srgbClr val="0000FF"/>
                </a:solidFill>
                <a:latin typeface="Georgia"/>
                <a:cs typeface="Georgia"/>
              </a:rPr>
              <a:t> </a:t>
            </a:r>
            <a:r>
              <a:rPr sz="2000" dirty="0">
                <a:solidFill>
                  <a:srgbClr val="0000FF"/>
                </a:solidFill>
                <a:latin typeface="Georgia"/>
                <a:cs typeface="Georgia"/>
              </a:rPr>
              <a:t>con la</a:t>
            </a:r>
            <a:r>
              <a:rPr sz="2000" spc="5" dirty="0">
                <a:solidFill>
                  <a:srgbClr val="0000FF"/>
                </a:solidFill>
                <a:latin typeface="Georgia"/>
                <a:cs typeface="Georgia"/>
              </a:rPr>
              <a:t> </a:t>
            </a:r>
            <a:r>
              <a:rPr sz="2000" spc="-10" dirty="0">
                <a:solidFill>
                  <a:srgbClr val="0000FF"/>
                </a:solidFill>
                <a:latin typeface="Georgia"/>
                <a:cs typeface="Georgia"/>
              </a:rPr>
              <a:t>conversione;</a:t>
            </a:r>
            <a:endParaRPr sz="2000" dirty="0">
              <a:latin typeface="Georgia"/>
              <a:cs typeface="Georgia"/>
            </a:endParaRPr>
          </a:p>
          <a:p>
            <a:pPr marL="299085" marR="128905" indent="-287020">
              <a:lnSpc>
                <a:spcPct val="150000"/>
              </a:lnSpc>
              <a:buFont typeface="Arial"/>
              <a:buChar char="•"/>
              <a:tabLst>
                <a:tab pos="299085" algn="l"/>
                <a:tab pos="299720" algn="l"/>
              </a:tabLst>
            </a:pPr>
            <a:r>
              <a:rPr sz="2000" dirty="0">
                <a:solidFill>
                  <a:srgbClr val="0000FF"/>
                </a:solidFill>
                <a:latin typeface="Georgia"/>
                <a:cs typeface="Georgia"/>
              </a:rPr>
              <a:t>la</a:t>
            </a:r>
            <a:r>
              <a:rPr sz="2000" spc="-20" dirty="0">
                <a:solidFill>
                  <a:srgbClr val="0000FF"/>
                </a:solidFill>
                <a:latin typeface="Georgia"/>
                <a:cs typeface="Georgia"/>
              </a:rPr>
              <a:t> </a:t>
            </a:r>
            <a:r>
              <a:rPr sz="2000" dirty="0">
                <a:solidFill>
                  <a:srgbClr val="0000FF"/>
                </a:solidFill>
                <a:latin typeface="Georgia"/>
                <a:cs typeface="Georgia"/>
              </a:rPr>
              <a:t>polidispersità</a:t>
            </a:r>
            <a:r>
              <a:rPr sz="2000" spc="-20" dirty="0">
                <a:solidFill>
                  <a:srgbClr val="0000FF"/>
                </a:solidFill>
                <a:latin typeface="Georgia"/>
                <a:cs typeface="Georgia"/>
              </a:rPr>
              <a:t> </a:t>
            </a:r>
            <a:r>
              <a:rPr sz="2000" dirty="0">
                <a:solidFill>
                  <a:srgbClr val="0000FF"/>
                </a:solidFill>
                <a:latin typeface="Georgia"/>
                <a:cs typeface="Georgia"/>
              </a:rPr>
              <a:t>si</a:t>
            </a:r>
            <a:r>
              <a:rPr sz="2000" spc="-10" dirty="0">
                <a:solidFill>
                  <a:srgbClr val="0000FF"/>
                </a:solidFill>
                <a:latin typeface="Georgia"/>
                <a:cs typeface="Georgia"/>
              </a:rPr>
              <a:t> </a:t>
            </a:r>
            <a:r>
              <a:rPr sz="2000" dirty="0">
                <a:solidFill>
                  <a:srgbClr val="0000FF"/>
                </a:solidFill>
                <a:latin typeface="Georgia"/>
                <a:cs typeface="Georgia"/>
              </a:rPr>
              <a:t>mantiene</a:t>
            </a:r>
            <a:r>
              <a:rPr sz="2000" spc="-20" dirty="0">
                <a:solidFill>
                  <a:srgbClr val="0000FF"/>
                </a:solidFill>
                <a:latin typeface="Georgia"/>
                <a:cs typeface="Georgia"/>
              </a:rPr>
              <a:t> </a:t>
            </a:r>
            <a:r>
              <a:rPr sz="2000" dirty="0">
                <a:solidFill>
                  <a:srgbClr val="0000FF"/>
                </a:solidFill>
                <a:latin typeface="Georgia"/>
                <a:cs typeface="Georgia"/>
              </a:rPr>
              <a:t>a</a:t>
            </a:r>
            <a:r>
              <a:rPr sz="2000" spc="5" dirty="0">
                <a:solidFill>
                  <a:srgbClr val="0000FF"/>
                </a:solidFill>
                <a:latin typeface="Georgia"/>
                <a:cs typeface="Georgia"/>
              </a:rPr>
              <a:t> </a:t>
            </a:r>
            <a:r>
              <a:rPr sz="2000" dirty="0">
                <a:solidFill>
                  <a:srgbClr val="0000FF"/>
                </a:solidFill>
                <a:latin typeface="Georgia"/>
                <a:cs typeface="Georgia"/>
              </a:rPr>
              <a:t>valori molto</a:t>
            </a:r>
            <a:r>
              <a:rPr sz="2000" spc="5" dirty="0">
                <a:solidFill>
                  <a:srgbClr val="0000FF"/>
                </a:solidFill>
                <a:latin typeface="Georgia"/>
                <a:cs typeface="Georgia"/>
              </a:rPr>
              <a:t> </a:t>
            </a:r>
            <a:r>
              <a:rPr sz="2000" dirty="0">
                <a:solidFill>
                  <a:srgbClr val="0000FF"/>
                </a:solidFill>
                <a:latin typeface="Georgia"/>
                <a:cs typeface="Georgia"/>
              </a:rPr>
              <a:t>bassi</a:t>
            </a:r>
            <a:r>
              <a:rPr sz="2000" spc="-10" dirty="0">
                <a:solidFill>
                  <a:srgbClr val="0000FF"/>
                </a:solidFill>
                <a:latin typeface="Georgia"/>
                <a:cs typeface="Georgia"/>
              </a:rPr>
              <a:t> </a:t>
            </a:r>
            <a:r>
              <a:rPr sz="2000" dirty="0">
                <a:solidFill>
                  <a:srgbClr val="0000FF"/>
                </a:solidFill>
                <a:latin typeface="Georgia"/>
                <a:cs typeface="Georgia"/>
              </a:rPr>
              <a:t>(&lt;</a:t>
            </a:r>
            <a:r>
              <a:rPr sz="2000" spc="10" dirty="0">
                <a:solidFill>
                  <a:srgbClr val="0000FF"/>
                </a:solidFill>
                <a:latin typeface="Georgia"/>
                <a:cs typeface="Georgia"/>
              </a:rPr>
              <a:t> </a:t>
            </a:r>
            <a:r>
              <a:rPr sz="2000" dirty="0">
                <a:solidFill>
                  <a:srgbClr val="0000FF"/>
                </a:solidFill>
                <a:latin typeface="Georgia"/>
                <a:cs typeface="Georgia"/>
              </a:rPr>
              <a:t>1,5</a:t>
            </a:r>
            <a:r>
              <a:rPr sz="2000" spc="10" dirty="0">
                <a:solidFill>
                  <a:srgbClr val="0000FF"/>
                </a:solidFill>
                <a:latin typeface="Georgia"/>
                <a:cs typeface="Georgia"/>
              </a:rPr>
              <a:t> </a:t>
            </a:r>
            <a:r>
              <a:rPr sz="2000" dirty="0">
                <a:solidFill>
                  <a:srgbClr val="0000FF"/>
                </a:solidFill>
                <a:latin typeface="Georgia"/>
                <a:cs typeface="Georgia"/>
              </a:rPr>
              <a:t>e</a:t>
            </a:r>
            <a:r>
              <a:rPr sz="2000" spc="-5" dirty="0">
                <a:solidFill>
                  <a:srgbClr val="0000FF"/>
                </a:solidFill>
                <a:latin typeface="Georgia"/>
                <a:cs typeface="Georgia"/>
              </a:rPr>
              <a:t> </a:t>
            </a:r>
            <a:r>
              <a:rPr sz="2000" dirty="0">
                <a:solidFill>
                  <a:srgbClr val="0000FF"/>
                </a:solidFill>
                <a:latin typeface="Georgia"/>
                <a:cs typeface="Georgia"/>
              </a:rPr>
              <a:t>spesso</a:t>
            </a:r>
            <a:r>
              <a:rPr sz="2000" spc="-15" dirty="0">
                <a:solidFill>
                  <a:srgbClr val="0000FF"/>
                </a:solidFill>
                <a:latin typeface="Georgia"/>
                <a:cs typeface="Georgia"/>
              </a:rPr>
              <a:t> </a:t>
            </a:r>
            <a:r>
              <a:rPr sz="2000" spc="-10" dirty="0">
                <a:solidFill>
                  <a:srgbClr val="0000FF"/>
                </a:solidFill>
                <a:latin typeface="Georgia"/>
                <a:cs typeface="Georgia"/>
              </a:rPr>
              <a:t>tendenti </a:t>
            </a:r>
            <a:r>
              <a:rPr sz="2000" dirty="0">
                <a:solidFill>
                  <a:srgbClr val="0000FF"/>
                </a:solidFill>
                <a:latin typeface="Georgia"/>
                <a:cs typeface="Georgia"/>
              </a:rPr>
              <a:t>ad</a:t>
            </a:r>
            <a:r>
              <a:rPr sz="2000" spc="10" dirty="0">
                <a:solidFill>
                  <a:srgbClr val="0000FF"/>
                </a:solidFill>
                <a:latin typeface="Georgia"/>
                <a:cs typeface="Georgia"/>
              </a:rPr>
              <a:t> </a:t>
            </a:r>
            <a:r>
              <a:rPr sz="2000" spc="-25" dirty="0">
                <a:solidFill>
                  <a:srgbClr val="0000FF"/>
                </a:solidFill>
                <a:latin typeface="Georgia"/>
                <a:cs typeface="Georgia"/>
              </a:rPr>
              <a:t>1);</a:t>
            </a:r>
            <a:endParaRPr sz="2000" dirty="0">
              <a:latin typeface="Georgia"/>
              <a:cs typeface="Georgia"/>
            </a:endParaRPr>
          </a:p>
          <a:p>
            <a:pPr marL="299085" marR="5080" indent="-287020">
              <a:lnSpc>
                <a:spcPct val="150000"/>
              </a:lnSpc>
              <a:buFont typeface="Arial"/>
              <a:buChar char="•"/>
              <a:tabLst>
                <a:tab pos="299085" algn="l"/>
                <a:tab pos="299720" algn="l"/>
              </a:tabLst>
            </a:pPr>
            <a:r>
              <a:rPr sz="2000" dirty="0">
                <a:solidFill>
                  <a:srgbClr val="0000FF"/>
                </a:solidFill>
                <a:latin typeface="Georgia"/>
                <a:cs typeface="Georgia"/>
              </a:rPr>
              <a:t>il</a:t>
            </a:r>
            <a:r>
              <a:rPr sz="2000" spc="-20" dirty="0">
                <a:solidFill>
                  <a:srgbClr val="0000FF"/>
                </a:solidFill>
                <a:latin typeface="Georgia"/>
                <a:cs typeface="Georgia"/>
              </a:rPr>
              <a:t> </a:t>
            </a:r>
            <a:r>
              <a:rPr sz="2000" dirty="0">
                <a:solidFill>
                  <a:srgbClr val="0000FF"/>
                </a:solidFill>
                <a:latin typeface="Georgia"/>
                <a:cs typeface="Georgia"/>
              </a:rPr>
              <a:t>massimo</a:t>
            </a:r>
            <a:r>
              <a:rPr sz="2000" spc="-5" dirty="0">
                <a:solidFill>
                  <a:srgbClr val="0000FF"/>
                </a:solidFill>
                <a:latin typeface="Georgia"/>
                <a:cs typeface="Georgia"/>
              </a:rPr>
              <a:t> </a:t>
            </a:r>
            <a:r>
              <a:rPr sz="2000" dirty="0">
                <a:solidFill>
                  <a:srgbClr val="0000FF"/>
                </a:solidFill>
                <a:latin typeface="Georgia"/>
                <a:cs typeface="Georgia"/>
              </a:rPr>
              <a:t>del peso</a:t>
            </a:r>
            <a:r>
              <a:rPr sz="2000" spc="-15" dirty="0">
                <a:solidFill>
                  <a:srgbClr val="0000FF"/>
                </a:solidFill>
                <a:latin typeface="Georgia"/>
                <a:cs typeface="Georgia"/>
              </a:rPr>
              <a:t> </a:t>
            </a:r>
            <a:r>
              <a:rPr sz="2000" dirty="0">
                <a:solidFill>
                  <a:srgbClr val="0000FF"/>
                </a:solidFill>
                <a:latin typeface="Georgia"/>
                <a:cs typeface="Georgia"/>
              </a:rPr>
              <a:t>molecolare si</a:t>
            </a:r>
            <a:r>
              <a:rPr sz="2000" spc="-5" dirty="0">
                <a:solidFill>
                  <a:srgbClr val="0000FF"/>
                </a:solidFill>
                <a:latin typeface="Georgia"/>
                <a:cs typeface="Georgia"/>
              </a:rPr>
              <a:t> </a:t>
            </a:r>
            <a:r>
              <a:rPr sz="2000" dirty="0">
                <a:solidFill>
                  <a:srgbClr val="0000FF"/>
                </a:solidFill>
                <a:latin typeface="Georgia"/>
                <a:cs typeface="Georgia"/>
              </a:rPr>
              <a:t>sposta</a:t>
            </a:r>
            <a:r>
              <a:rPr sz="2000" spc="-15" dirty="0">
                <a:solidFill>
                  <a:srgbClr val="0000FF"/>
                </a:solidFill>
                <a:latin typeface="Georgia"/>
                <a:cs typeface="Georgia"/>
              </a:rPr>
              <a:t> </a:t>
            </a:r>
            <a:r>
              <a:rPr sz="2000" dirty="0">
                <a:solidFill>
                  <a:srgbClr val="0000FF"/>
                </a:solidFill>
                <a:latin typeface="Georgia"/>
                <a:cs typeface="Georgia"/>
              </a:rPr>
              <a:t>con il</a:t>
            </a:r>
            <a:r>
              <a:rPr sz="2000" spc="-10" dirty="0">
                <a:solidFill>
                  <a:srgbClr val="0000FF"/>
                </a:solidFill>
                <a:latin typeface="Georgia"/>
                <a:cs typeface="Georgia"/>
              </a:rPr>
              <a:t> </a:t>
            </a:r>
            <a:r>
              <a:rPr sz="2000" dirty="0">
                <a:solidFill>
                  <a:srgbClr val="0000FF"/>
                </a:solidFill>
                <a:latin typeface="Georgia"/>
                <a:cs typeface="Georgia"/>
              </a:rPr>
              <a:t>tempo</a:t>
            </a:r>
            <a:r>
              <a:rPr sz="2000" spc="5" dirty="0">
                <a:solidFill>
                  <a:srgbClr val="0000FF"/>
                </a:solidFill>
                <a:latin typeface="Georgia"/>
                <a:cs typeface="Georgia"/>
              </a:rPr>
              <a:t> </a:t>
            </a:r>
            <a:r>
              <a:rPr sz="2000" dirty="0">
                <a:solidFill>
                  <a:srgbClr val="0000FF"/>
                </a:solidFill>
                <a:latin typeface="Georgia"/>
                <a:cs typeface="Georgia"/>
              </a:rPr>
              <a:t>di</a:t>
            </a:r>
            <a:r>
              <a:rPr sz="2000" spc="-10" dirty="0">
                <a:solidFill>
                  <a:srgbClr val="0000FF"/>
                </a:solidFill>
                <a:latin typeface="Georgia"/>
                <a:cs typeface="Georgia"/>
              </a:rPr>
              <a:t> polimerizzazione </a:t>
            </a:r>
            <a:r>
              <a:rPr sz="2000" dirty="0">
                <a:solidFill>
                  <a:srgbClr val="0000FF"/>
                </a:solidFill>
                <a:latin typeface="Georgia"/>
                <a:cs typeface="Georgia"/>
              </a:rPr>
              <a:t>con</a:t>
            </a:r>
            <a:r>
              <a:rPr sz="2000" spc="-5" dirty="0">
                <a:solidFill>
                  <a:srgbClr val="0000FF"/>
                </a:solidFill>
                <a:latin typeface="Georgia"/>
                <a:cs typeface="Georgia"/>
              </a:rPr>
              <a:t> </a:t>
            </a:r>
            <a:r>
              <a:rPr sz="2000" dirty="0">
                <a:solidFill>
                  <a:srgbClr val="0000FF"/>
                </a:solidFill>
                <a:latin typeface="Georgia"/>
                <a:cs typeface="Georgia"/>
              </a:rPr>
              <a:t>la</a:t>
            </a:r>
            <a:r>
              <a:rPr sz="2000" spc="-15" dirty="0">
                <a:solidFill>
                  <a:srgbClr val="0000FF"/>
                </a:solidFill>
                <a:latin typeface="Georgia"/>
                <a:cs typeface="Georgia"/>
              </a:rPr>
              <a:t> </a:t>
            </a:r>
            <a:r>
              <a:rPr sz="2000" dirty="0">
                <a:solidFill>
                  <a:srgbClr val="0000FF"/>
                </a:solidFill>
                <a:latin typeface="Georgia"/>
                <a:cs typeface="Georgia"/>
              </a:rPr>
              <a:t>possibilità</a:t>
            </a:r>
            <a:r>
              <a:rPr sz="2000" spc="-15" dirty="0">
                <a:solidFill>
                  <a:srgbClr val="0000FF"/>
                </a:solidFill>
                <a:latin typeface="Georgia"/>
                <a:cs typeface="Georgia"/>
              </a:rPr>
              <a:t> </a:t>
            </a:r>
            <a:r>
              <a:rPr sz="2000" dirty="0">
                <a:solidFill>
                  <a:srgbClr val="0000FF"/>
                </a:solidFill>
                <a:latin typeface="Georgia"/>
                <a:cs typeface="Georgia"/>
              </a:rPr>
              <a:t>di</a:t>
            </a:r>
            <a:r>
              <a:rPr sz="2000" spc="-5" dirty="0">
                <a:solidFill>
                  <a:srgbClr val="0000FF"/>
                </a:solidFill>
                <a:latin typeface="Georgia"/>
                <a:cs typeface="Georgia"/>
              </a:rPr>
              <a:t> </a:t>
            </a:r>
            <a:r>
              <a:rPr sz="2000" dirty="0">
                <a:solidFill>
                  <a:srgbClr val="0000FF"/>
                </a:solidFill>
                <a:latin typeface="Georgia"/>
                <a:cs typeface="Georgia"/>
              </a:rPr>
              <a:t>controllarlo</a:t>
            </a:r>
            <a:r>
              <a:rPr sz="2000" spc="-5" dirty="0">
                <a:solidFill>
                  <a:srgbClr val="0000FF"/>
                </a:solidFill>
                <a:latin typeface="Georgia"/>
                <a:cs typeface="Georgia"/>
              </a:rPr>
              <a:t> </a:t>
            </a:r>
            <a:r>
              <a:rPr sz="2000" dirty="0">
                <a:solidFill>
                  <a:srgbClr val="0000FF"/>
                </a:solidFill>
                <a:latin typeface="Georgia"/>
                <a:cs typeface="Georgia"/>
              </a:rPr>
              <a:t>spegnendo</a:t>
            </a:r>
            <a:r>
              <a:rPr sz="2000" spc="-25" dirty="0">
                <a:solidFill>
                  <a:srgbClr val="0000FF"/>
                </a:solidFill>
                <a:latin typeface="Georgia"/>
                <a:cs typeface="Georgia"/>
              </a:rPr>
              <a:t> </a:t>
            </a:r>
            <a:r>
              <a:rPr sz="2000" dirty="0">
                <a:solidFill>
                  <a:srgbClr val="0000FF"/>
                </a:solidFill>
                <a:latin typeface="Georgia"/>
                <a:cs typeface="Georgia"/>
              </a:rPr>
              <a:t>la reazione</a:t>
            </a:r>
            <a:r>
              <a:rPr sz="2000" spc="-5" dirty="0">
                <a:solidFill>
                  <a:srgbClr val="0000FF"/>
                </a:solidFill>
                <a:latin typeface="Georgia"/>
                <a:cs typeface="Georgia"/>
              </a:rPr>
              <a:t> </a:t>
            </a:r>
            <a:r>
              <a:rPr sz="2000" dirty="0">
                <a:solidFill>
                  <a:srgbClr val="0000FF"/>
                </a:solidFill>
                <a:latin typeface="Georgia"/>
                <a:cs typeface="Georgia"/>
              </a:rPr>
              <a:t>a</a:t>
            </a:r>
            <a:r>
              <a:rPr sz="2000" spc="-10" dirty="0">
                <a:solidFill>
                  <a:srgbClr val="0000FF"/>
                </a:solidFill>
                <a:latin typeface="Georgia"/>
                <a:cs typeface="Georgia"/>
              </a:rPr>
              <a:t> </a:t>
            </a:r>
            <a:r>
              <a:rPr sz="2000" dirty="0">
                <a:solidFill>
                  <a:srgbClr val="0000FF"/>
                </a:solidFill>
                <a:latin typeface="Georgia"/>
                <a:cs typeface="Georgia"/>
              </a:rPr>
              <a:t>tempi</a:t>
            </a:r>
            <a:r>
              <a:rPr sz="2000" spc="-10" dirty="0">
                <a:solidFill>
                  <a:srgbClr val="0000FF"/>
                </a:solidFill>
                <a:latin typeface="Georgia"/>
                <a:cs typeface="Georgia"/>
              </a:rPr>
              <a:t> definiti.</a:t>
            </a:r>
            <a:endParaRPr sz="2000" dirty="0">
              <a:latin typeface="Georgia"/>
              <a:cs typeface="Georgia"/>
            </a:endParaRPr>
          </a:p>
          <a:p>
            <a:pPr marR="1746885" algn="r">
              <a:lnSpc>
                <a:spcPct val="100000"/>
              </a:lnSpc>
              <a:spcBef>
                <a:spcPts val="185"/>
              </a:spcBef>
            </a:pPr>
            <a:r>
              <a:rPr sz="1400" b="1" spc="-25" dirty="0">
                <a:latin typeface="Georgia"/>
                <a:cs typeface="Georgia"/>
              </a:rPr>
              <a:t>LRP</a:t>
            </a:r>
            <a:endParaRPr sz="1400" dirty="0">
              <a:latin typeface="Georgia"/>
              <a:cs typeface="Georgia"/>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04800" y="1563446"/>
            <a:ext cx="8686800" cy="4444807"/>
          </a:xfrm>
          <a:prstGeom prst="rect">
            <a:avLst/>
          </a:prstGeom>
        </p:spPr>
        <p:txBody>
          <a:bodyPr vert="horz" wrap="square" lIns="0" tIns="12700" rIns="0" bIns="0" rtlCol="0">
            <a:spAutoFit/>
          </a:bodyPr>
          <a:lstStyle/>
          <a:p>
            <a:pPr marL="12700" marR="5715" algn="just">
              <a:lnSpc>
                <a:spcPct val="100000"/>
              </a:lnSpc>
              <a:spcBef>
                <a:spcPts val="100"/>
              </a:spcBef>
            </a:pPr>
            <a:r>
              <a:rPr sz="2400" dirty="0">
                <a:solidFill>
                  <a:srgbClr val="0000FF"/>
                </a:solidFill>
                <a:latin typeface="Georgia"/>
                <a:cs typeface="Georgia"/>
              </a:rPr>
              <a:t>La</a:t>
            </a:r>
            <a:r>
              <a:rPr sz="2400" spc="120" dirty="0">
                <a:solidFill>
                  <a:srgbClr val="0000FF"/>
                </a:solidFill>
                <a:latin typeface="Georgia"/>
                <a:cs typeface="Georgia"/>
              </a:rPr>
              <a:t> </a:t>
            </a:r>
            <a:r>
              <a:rPr sz="2400" dirty="0">
                <a:solidFill>
                  <a:srgbClr val="0000FF"/>
                </a:solidFill>
                <a:latin typeface="Georgia"/>
                <a:cs typeface="Georgia"/>
              </a:rPr>
              <a:t>presenza</a:t>
            </a:r>
            <a:r>
              <a:rPr sz="2400" spc="130" dirty="0">
                <a:solidFill>
                  <a:srgbClr val="0000FF"/>
                </a:solidFill>
                <a:latin typeface="Georgia"/>
                <a:cs typeface="Georgia"/>
              </a:rPr>
              <a:t> </a:t>
            </a:r>
            <a:r>
              <a:rPr sz="2400" dirty="0">
                <a:solidFill>
                  <a:srgbClr val="0000FF"/>
                </a:solidFill>
                <a:latin typeface="Georgia"/>
                <a:cs typeface="Georgia"/>
              </a:rPr>
              <a:t>di</a:t>
            </a:r>
            <a:r>
              <a:rPr sz="2400" spc="114" dirty="0">
                <a:solidFill>
                  <a:srgbClr val="0000FF"/>
                </a:solidFill>
                <a:latin typeface="Georgia"/>
                <a:cs typeface="Georgia"/>
              </a:rPr>
              <a:t> </a:t>
            </a:r>
            <a:r>
              <a:rPr sz="2400" dirty="0">
                <a:solidFill>
                  <a:srgbClr val="FF0000"/>
                </a:solidFill>
                <a:latin typeface="Georgia"/>
                <a:cs typeface="Georgia"/>
              </a:rPr>
              <a:t>catene</a:t>
            </a:r>
            <a:r>
              <a:rPr sz="2400" spc="130" dirty="0">
                <a:solidFill>
                  <a:srgbClr val="FF0000"/>
                </a:solidFill>
                <a:latin typeface="Georgia"/>
                <a:cs typeface="Georgia"/>
              </a:rPr>
              <a:t> </a:t>
            </a:r>
            <a:r>
              <a:rPr sz="2400" dirty="0">
                <a:solidFill>
                  <a:srgbClr val="FF0000"/>
                </a:solidFill>
                <a:latin typeface="Georgia"/>
                <a:cs typeface="Georgia"/>
              </a:rPr>
              <a:t>«viventi»</a:t>
            </a:r>
            <a:r>
              <a:rPr sz="2400" spc="125" dirty="0">
                <a:solidFill>
                  <a:srgbClr val="FF0000"/>
                </a:solidFill>
                <a:latin typeface="Georgia"/>
                <a:cs typeface="Georgia"/>
              </a:rPr>
              <a:t> </a:t>
            </a:r>
            <a:r>
              <a:rPr sz="2400" dirty="0">
                <a:solidFill>
                  <a:srgbClr val="0000FF"/>
                </a:solidFill>
                <a:latin typeface="Georgia"/>
                <a:cs typeface="Georgia"/>
              </a:rPr>
              <a:t>si</a:t>
            </a:r>
            <a:r>
              <a:rPr sz="2400" spc="114" dirty="0">
                <a:solidFill>
                  <a:srgbClr val="0000FF"/>
                </a:solidFill>
                <a:latin typeface="Georgia"/>
                <a:cs typeface="Georgia"/>
              </a:rPr>
              <a:t> </a:t>
            </a:r>
            <a:r>
              <a:rPr sz="2400" dirty="0">
                <a:solidFill>
                  <a:srgbClr val="0000FF"/>
                </a:solidFill>
                <a:latin typeface="Georgia"/>
                <a:cs typeface="Georgia"/>
              </a:rPr>
              <a:t>ottiene</a:t>
            </a:r>
            <a:r>
              <a:rPr sz="2400" spc="125" dirty="0">
                <a:solidFill>
                  <a:srgbClr val="0000FF"/>
                </a:solidFill>
                <a:latin typeface="Georgia"/>
                <a:cs typeface="Georgia"/>
              </a:rPr>
              <a:t> </a:t>
            </a:r>
            <a:r>
              <a:rPr sz="2400" dirty="0">
                <a:solidFill>
                  <a:srgbClr val="0000FF"/>
                </a:solidFill>
                <a:latin typeface="Georgia"/>
                <a:cs typeface="Georgia"/>
              </a:rPr>
              <a:t>con</a:t>
            </a:r>
            <a:r>
              <a:rPr sz="2400" spc="120" dirty="0">
                <a:solidFill>
                  <a:srgbClr val="0000FF"/>
                </a:solidFill>
                <a:latin typeface="Georgia"/>
                <a:cs typeface="Georgia"/>
              </a:rPr>
              <a:t> </a:t>
            </a:r>
            <a:r>
              <a:rPr sz="2400" dirty="0">
                <a:solidFill>
                  <a:srgbClr val="0000FF"/>
                </a:solidFill>
                <a:latin typeface="Georgia"/>
                <a:cs typeface="Georgia"/>
              </a:rPr>
              <a:t>un’elevata</a:t>
            </a:r>
            <a:r>
              <a:rPr sz="2400" spc="140" dirty="0">
                <a:solidFill>
                  <a:srgbClr val="0000FF"/>
                </a:solidFill>
                <a:latin typeface="Georgia"/>
                <a:cs typeface="Georgia"/>
              </a:rPr>
              <a:t> </a:t>
            </a:r>
            <a:r>
              <a:rPr sz="2400" spc="-10" dirty="0">
                <a:solidFill>
                  <a:srgbClr val="0000FF"/>
                </a:solidFill>
                <a:latin typeface="Georgia"/>
                <a:cs typeface="Georgia"/>
              </a:rPr>
              <a:t>quantità </a:t>
            </a:r>
            <a:r>
              <a:rPr sz="2400" dirty="0">
                <a:solidFill>
                  <a:srgbClr val="0000FF"/>
                </a:solidFill>
                <a:latin typeface="Georgia"/>
                <a:cs typeface="Georgia"/>
              </a:rPr>
              <a:t>di</a:t>
            </a:r>
            <a:r>
              <a:rPr sz="2400" spc="114" dirty="0">
                <a:solidFill>
                  <a:srgbClr val="0000FF"/>
                </a:solidFill>
                <a:latin typeface="Georgia"/>
                <a:cs typeface="Georgia"/>
              </a:rPr>
              <a:t> </a:t>
            </a:r>
            <a:r>
              <a:rPr sz="2400" dirty="0">
                <a:solidFill>
                  <a:srgbClr val="0000FF"/>
                </a:solidFill>
                <a:latin typeface="Georgia"/>
                <a:cs typeface="Georgia"/>
              </a:rPr>
              <a:t>iniziatore</a:t>
            </a:r>
            <a:r>
              <a:rPr sz="2400" spc="130" dirty="0">
                <a:solidFill>
                  <a:srgbClr val="0000FF"/>
                </a:solidFill>
                <a:latin typeface="Georgia"/>
                <a:cs typeface="Georgia"/>
              </a:rPr>
              <a:t> </a:t>
            </a:r>
            <a:r>
              <a:rPr sz="2400" dirty="0">
                <a:solidFill>
                  <a:srgbClr val="0000FF"/>
                </a:solidFill>
                <a:latin typeface="Georgia"/>
                <a:cs typeface="Georgia"/>
              </a:rPr>
              <a:t>che</a:t>
            </a:r>
            <a:r>
              <a:rPr sz="2400" spc="125" dirty="0">
                <a:solidFill>
                  <a:srgbClr val="0000FF"/>
                </a:solidFill>
                <a:latin typeface="Georgia"/>
                <a:cs typeface="Georgia"/>
              </a:rPr>
              <a:t> </a:t>
            </a:r>
            <a:r>
              <a:rPr sz="2400" dirty="0">
                <a:solidFill>
                  <a:srgbClr val="0000FF"/>
                </a:solidFill>
                <a:latin typeface="Georgia"/>
                <a:cs typeface="Georgia"/>
              </a:rPr>
              <a:t>aumenta</a:t>
            </a:r>
            <a:r>
              <a:rPr sz="2400" spc="130" dirty="0">
                <a:solidFill>
                  <a:srgbClr val="0000FF"/>
                </a:solidFill>
                <a:latin typeface="Georgia"/>
                <a:cs typeface="Georgia"/>
              </a:rPr>
              <a:t> </a:t>
            </a:r>
            <a:r>
              <a:rPr sz="2400" dirty="0">
                <a:solidFill>
                  <a:srgbClr val="0000FF"/>
                </a:solidFill>
                <a:latin typeface="Georgia"/>
                <a:cs typeface="Georgia"/>
              </a:rPr>
              <a:t>la</a:t>
            </a:r>
            <a:r>
              <a:rPr sz="2400" spc="130" dirty="0">
                <a:solidFill>
                  <a:srgbClr val="0000FF"/>
                </a:solidFill>
                <a:latin typeface="Georgia"/>
                <a:cs typeface="Georgia"/>
              </a:rPr>
              <a:t> </a:t>
            </a:r>
            <a:r>
              <a:rPr sz="2400" dirty="0">
                <a:solidFill>
                  <a:srgbClr val="0000FF"/>
                </a:solidFill>
                <a:latin typeface="Georgia"/>
                <a:cs typeface="Georgia"/>
              </a:rPr>
              <a:t>quantità</a:t>
            </a:r>
            <a:r>
              <a:rPr sz="2400" spc="130" dirty="0">
                <a:solidFill>
                  <a:srgbClr val="0000FF"/>
                </a:solidFill>
                <a:latin typeface="Georgia"/>
                <a:cs typeface="Georgia"/>
              </a:rPr>
              <a:t> </a:t>
            </a:r>
            <a:r>
              <a:rPr sz="2400" dirty="0">
                <a:solidFill>
                  <a:srgbClr val="0000FF"/>
                </a:solidFill>
                <a:latin typeface="Georgia"/>
                <a:cs typeface="Georgia"/>
              </a:rPr>
              <a:t>di</a:t>
            </a:r>
            <a:r>
              <a:rPr sz="2400" spc="125" dirty="0">
                <a:solidFill>
                  <a:srgbClr val="0000FF"/>
                </a:solidFill>
                <a:latin typeface="Georgia"/>
                <a:cs typeface="Georgia"/>
              </a:rPr>
              <a:t> </a:t>
            </a:r>
            <a:r>
              <a:rPr sz="2400" dirty="0">
                <a:solidFill>
                  <a:srgbClr val="0000FF"/>
                </a:solidFill>
                <a:latin typeface="Georgia"/>
                <a:cs typeface="Georgia"/>
              </a:rPr>
              <a:t>catene</a:t>
            </a:r>
            <a:r>
              <a:rPr sz="2400" spc="135" dirty="0">
                <a:solidFill>
                  <a:srgbClr val="0000FF"/>
                </a:solidFill>
                <a:latin typeface="Georgia"/>
                <a:cs typeface="Georgia"/>
              </a:rPr>
              <a:t> </a:t>
            </a:r>
            <a:r>
              <a:rPr sz="2400" dirty="0">
                <a:solidFill>
                  <a:srgbClr val="0000FF"/>
                </a:solidFill>
                <a:latin typeface="Georgia"/>
                <a:cs typeface="Georgia"/>
              </a:rPr>
              <a:t>iniziali</a:t>
            </a:r>
            <a:r>
              <a:rPr sz="2400" spc="125" dirty="0">
                <a:solidFill>
                  <a:srgbClr val="0000FF"/>
                </a:solidFill>
                <a:latin typeface="Georgia"/>
                <a:cs typeface="Georgia"/>
              </a:rPr>
              <a:t> </a:t>
            </a:r>
            <a:r>
              <a:rPr sz="2400" dirty="0">
                <a:solidFill>
                  <a:srgbClr val="0000FF"/>
                </a:solidFill>
                <a:latin typeface="Georgia"/>
                <a:cs typeface="Georgia"/>
              </a:rPr>
              <a:t>ed</a:t>
            </a:r>
            <a:r>
              <a:rPr sz="2400" spc="130" dirty="0">
                <a:solidFill>
                  <a:srgbClr val="0000FF"/>
                </a:solidFill>
                <a:latin typeface="Georgia"/>
                <a:cs typeface="Georgia"/>
              </a:rPr>
              <a:t> </a:t>
            </a:r>
            <a:r>
              <a:rPr sz="2400" spc="-10" dirty="0">
                <a:solidFill>
                  <a:srgbClr val="0000FF"/>
                </a:solidFill>
                <a:latin typeface="Georgia"/>
                <a:cs typeface="Georgia"/>
              </a:rPr>
              <a:t>abbassa </a:t>
            </a:r>
            <a:r>
              <a:rPr sz="2400" dirty="0">
                <a:solidFill>
                  <a:srgbClr val="0000FF"/>
                </a:solidFill>
                <a:latin typeface="Georgia"/>
                <a:cs typeface="Georgia"/>
              </a:rPr>
              <a:t>il</a:t>
            </a:r>
            <a:r>
              <a:rPr sz="2400" spc="-20" dirty="0">
                <a:solidFill>
                  <a:srgbClr val="0000FF"/>
                </a:solidFill>
                <a:latin typeface="Georgia"/>
                <a:cs typeface="Georgia"/>
              </a:rPr>
              <a:t> </a:t>
            </a:r>
            <a:r>
              <a:rPr sz="2400" dirty="0">
                <a:solidFill>
                  <a:srgbClr val="0000FF"/>
                </a:solidFill>
                <a:latin typeface="Georgia"/>
                <a:cs typeface="Georgia"/>
              </a:rPr>
              <a:t>numero</a:t>
            </a:r>
            <a:r>
              <a:rPr sz="2400" spc="5" dirty="0">
                <a:solidFill>
                  <a:srgbClr val="0000FF"/>
                </a:solidFill>
                <a:latin typeface="Georgia"/>
                <a:cs typeface="Georgia"/>
              </a:rPr>
              <a:t> </a:t>
            </a:r>
            <a:r>
              <a:rPr sz="2400" dirty="0">
                <a:solidFill>
                  <a:srgbClr val="0000FF"/>
                </a:solidFill>
                <a:latin typeface="Georgia"/>
                <a:cs typeface="Georgia"/>
              </a:rPr>
              <a:t>di</a:t>
            </a:r>
            <a:r>
              <a:rPr sz="2400" spc="10" dirty="0">
                <a:solidFill>
                  <a:srgbClr val="0000FF"/>
                </a:solidFill>
                <a:latin typeface="Georgia"/>
                <a:cs typeface="Georgia"/>
              </a:rPr>
              <a:t> </a:t>
            </a:r>
            <a:r>
              <a:rPr sz="2400" dirty="0">
                <a:solidFill>
                  <a:srgbClr val="0000FF"/>
                </a:solidFill>
                <a:latin typeface="Georgia"/>
                <a:cs typeface="Georgia"/>
              </a:rPr>
              <a:t>catene</a:t>
            </a:r>
            <a:r>
              <a:rPr sz="2400" spc="5" dirty="0">
                <a:solidFill>
                  <a:srgbClr val="0000FF"/>
                </a:solidFill>
                <a:latin typeface="Georgia"/>
                <a:cs typeface="Georgia"/>
              </a:rPr>
              <a:t> </a:t>
            </a:r>
            <a:r>
              <a:rPr sz="2400" dirty="0">
                <a:solidFill>
                  <a:srgbClr val="0000FF"/>
                </a:solidFill>
                <a:latin typeface="Georgia"/>
                <a:cs typeface="Georgia"/>
              </a:rPr>
              <a:t>in</a:t>
            </a:r>
            <a:r>
              <a:rPr sz="2400" spc="-10" dirty="0">
                <a:solidFill>
                  <a:srgbClr val="0000FF"/>
                </a:solidFill>
                <a:latin typeface="Georgia"/>
                <a:cs typeface="Georgia"/>
              </a:rPr>
              <a:t> accrescimento.</a:t>
            </a:r>
            <a:endParaRPr sz="2400" dirty="0">
              <a:latin typeface="Georgia"/>
              <a:cs typeface="Georgia"/>
            </a:endParaRPr>
          </a:p>
          <a:p>
            <a:pPr>
              <a:lnSpc>
                <a:spcPct val="100000"/>
              </a:lnSpc>
            </a:pPr>
            <a:endParaRPr sz="2400" dirty="0">
              <a:latin typeface="Georgia"/>
              <a:cs typeface="Georgia"/>
            </a:endParaRPr>
          </a:p>
          <a:p>
            <a:pPr marL="12700" marR="6350" algn="just">
              <a:lnSpc>
                <a:spcPct val="100000"/>
              </a:lnSpc>
            </a:pPr>
            <a:r>
              <a:rPr sz="2400" dirty="0">
                <a:solidFill>
                  <a:srgbClr val="0000FF"/>
                </a:solidFill>
                <a:latin typeface="Georgia"/>
                <a:cs typeface="Georgia"/>
              </a:rPr>
              <a:t>La</a:t>
            </a:r>
            <a:r>
              <a:rPr sz="2400" spc="170" dirty="0">
                <a:solidFill>
                  <a:srgbClr val="0000FF"/>
                </a:solidFill>
                <a:latin typeface="Georgia"/>
                <a:cs typeface="Georgia"/>
              </a:rPr>
              <a:t>  </a:t>
            </a:r>
            <a:r>
              <a:rPr sz="2400" dirty="0">
                <a:solidFill>
                  <a:srgbClr val="0000FF"/>
                </a:solidFill>
                <a:latin typeface="Georgia"/>
                <a:cs typeface="Georgia"/>
              </a:rPr>
              <a:t>polimerizzazione</a:t>
            </a:r>
            <a:r>
              <a:rPr sz="2400" spc="180" dirty="0">
                <a:solidFill>
                  <a:srgbClr val="0000FF"/>
                </a:solidFill>
                <a:latin typeface="Georgia"/>
                <a:cs typeface="Georgia"/>
              </a:rPr>
              <a:t>  </a:t>
            </a:r>
            <a:r>
              <a:rPr sz="2400" dirty="0">
                <a:solidFill>
                  <a:srgbClr val="0000FF"/>
                </a:solidFill>
                <a:latin typeface="Georgia"/>
                <a:cs typeface="Georgia"/>
              </a:rPr>
              <a:t>procede</a:t>
            </a:r>
            <a:r>
              <a:rPr sz="2400" spc="175" dirty="0">
                <a:solidFill>
                  <a:srgbClr val="0000FF"/>
                </a:solidFill>
                <a:latin typeface="Georgia"/>
                <a:cs typeface="Georgia"/>
              </a:rPr>
              <a:t>  </a:t>
            </a:r>
            <a:r>
              <a:rPr sz="2400" dirty="0">
                <a:solidFill>
                  <a:srgbClr val="0000FF"/>
                </a:solidFill>
                <a:latin typeface="Georgia"/>
                <a:cs typeface="Georgia"/>
              </a:rPr>
              <a:t>se,</a:t>
            </a:r>
            <a:r>
              <a:rPr sz="2400" spc="165" dirty="0">
                <a:solidFill>
                  <a:srgbClr val="0000FF"/>
                </a:solidFill>
                <a:latin typeface="Georgia"/>
                <a:cs typeface="Georgia"/>
              </a:rPr>
              <a:t>  </a:t>
            </a:r>
            <a:r>
              <a:rPr sz="2400" dirty="0">
                <a:solidFill>
                  <a:srgbClr val="0000FF"/>
                </a:solidFill>
                <a:latin typeface="Georgia"/>
                <a:cs typeface="Georgia"/>
              </a:rPr>
              <a:t>modulando</a:t>
            </a:r>
            <a:r>
              <a:rPr sz="2400" spc="175" dirty="0">
                <a:solidFill>
                  <a:srgbClr val="0000FF"/>
                </a:solidFill>
                <a:latin typeface="Georgia"/>
                <a:cs typeface="Georgia"/>
              </a:rPr>
              <a:t>  </a:t>
            </a:r>
            <a:r>
              <a:rPr sz="2400" dirty="0">
                <a:solidFill>
                  <a:srgbClr val="0000FF"/>
                </a:solidFill>
                <a:latin typeface="Georgia"/>
                <a:cs typeface="Georgia"/>
              </a:rPr>
              <a:t>le</a:t>
            </a:r>
            <a:r>
              <a:rPr sz="2400" spc="175" dirty="0">
                <a:solidFill>
                  <a:srgbClr val="0000FF"/>
                </a:solidFill>
                <a:latin typeface="Georgia"/>
                <a:cs typeface="Georgia"/>
              </a:rPr>
              <a:t>  </a:t>
            </a:r>
            <a:r>
              <a:rPr sz="2400" dirty="0">
                <a:solidFill>
                  <a:srgbClr val="0000FF"/>
                </a:solidFill>
                <a:latin typeface="Georgia"/>
                <a:cs typeface="Georgia"/>
              </a:rPr>
              <a:t>condizioni</a:t>
            </a:r>
            <a:r>
              <a:rPr sz="2400" spc="175" dirty="0">
                <a:solidFill>
                  <a:srgbClr val="0000FF"/>
                </a:solidFill>
                <a:latin typeface="Georgia"/>
                <a:cs typeface="Georgia"/>
              </a:rPr>
              <a:t>  </a:t>
            </a:r>
            <a:r>
              <a:rPr sz="2400" spc="-25" dirty="0">
                <a:solidFill>
                  <a:srgbClr val="0000FF"/>
                </a:solidFill>
                <a:latin typeface="Georgia"/>
                <a:cs typeface="Georgia"/>
              </a:rPr>
              <a:t>di </a:t>
            </a:r>
            <a:r>
              <a:rPr sz="2400" dirty="0">
                <a:solidFill>
                  <a:srgbClr val="0000FF"/>
                </a:solidFill>
                <a:latin typeface="Georgia"/>
                <a:cs typeface="Georgia"/>
              </a:rPr>
              <a:t>reazione,</a:t>
            </a:r>
            <a:r>
              <a:rPr sz="2400" spc="325" dirty="0">
                <a:solidFill>
                  <a:srgbClr val="0000FF"/>
                </a:solidFill>
                <a:latin typeface="Georgia"/>
                <a:cs typeface="Georgia"/>
              </a:rPr>
              <a:t> </a:t>
            </a:r>
            <a:r>
              <a:rPr sz="2400" dirty="0">
                <a:solidFill>
                  <a:srgbClr val="0000FF"/>
                </a:solidFill>
                <a:latin typeface="Georgia"/>
                <a:cs typeface="Georgia"/>
              </a:rPr>
              <a:t>si</a:t>
            </a:r>
            <a:r>
              <a:rPr sz="2400" spc="325" dirty="0">
                <a:solidFill>
                  <a:srgbClr val="0000FF"/>
                </a:solidFill>
                <a:latin typeface="Georgia"/>
                <a:cs typeface="Georgia"/>
              </a:rPr>
              <a:t> </a:t>
            </a:r>
            <a:r>
              <a:rPr sz="2400" dirty="0">
                <a:solidFill>
                  <a:srgbClr val="0000FF"/>
                </a:solidFill>
                <a:latin typeface="Georgia"/>
                <a:cs typeface="Georgia"/>
              </a:rPr>
              <a:t>raggiunge</a:t>
            </a:r>
            <a:r>
              <a:rPr sz="2400" spc="330" dirty="0">
                <a:solidFill>
                  <a:srgbClr val="0000FF"/>
                </a:solidFill>
                <a:latin typeface="Georgia"/>
                <a:cs typeface="Georgia"/>
              </a:rPr>
              <a:t> </a:t>
            </a:r>
            <a:r>
              <a:rPr sz="2400" dirty="0">
                <a:solidFill>
                  <a:srgbClr val="0000FF"/>
                </a:solidFill>
                <a:latin typeface="Georgia"/>
                <a:cs typeface="Georgia"/>
              </a:rPr>
              <a:t>un</a:t>
            </a:r>
            <a:r>
              <a:rPr sz="2400" spc="325" dirty="0">
                <a:solidFill>
                  <a:srgbClr val="0000FF"/>
                </a:solidFill>
                <a:latin typeface="Georgia"/>
                <a:cs typeface="Georgia"/>
              </a:rPr>
              <a:t> </a:t>
            </a:r>
            <a:r>
              <a:rPr sz="2400" dirty="0">
                <a:solidFill>
                  <a:srgbClr val="FF0000"/>
                </a:solidFill>
                <a:latin typeface="Georgia"/>
                <a:cs typeface="Georgia"/>
              </a:rPr>
              <a:t>equilibrio</a:t>
            </a:r>
            <a:r>
              <a:rPr sz="2400" spc="330" dirty="0">
                <a:solidFill>
                  <a:srgbClr val="FF0000"/>
                </a:solidFill>
                <a:latin typeface="Georgia"/>
                <a:cs typeface="Georgia"/>
              </a:rPr>
              <a:t> </a:t>
            </a:r>
            <a:r>
              <a:rPr sz="2400" dirty="0">
                <a:solidFill>
                  <a:srgbClr val="0000FF"/>
                </a:solidFill>
                <a:latin typeface="Georgia"/>
                <a:cs typeface="Georgia"/>
              </a:rPr>
              <a:t>fra</a:t>
            </a:r>
            <a:r>
              <a:rPr sz="2400" spc="330" dirty="0">
                <a:solidFill>
                  <a:srgbClr val="0000FF"/>
                </a:solidFill>
                <a:latin typeface="Georgia"/>
                <a:cs typeface="Georgia"/>
              </a:rPr>
              <a:t> </a:t>
            </a:r>
            <a:r>
              <a:rPr sz="2400" dirty="0">
                <a:solidFill>
                  <a:srgbClr val="0000FF"/>
                </a:solidFill>
                <a:latin typeface="Georgia"/>
                <a:cs typeface="Georgia"/>
              </a:rPr>
              <a:t>le</a:t>
            </a:r>
            <a:r>
              <a:rPr sz="2400" spc="350" dirty="0">
                <a:solidFill>
                  <a:srgbClr val="0000FF"/>
                </a:solidFill>
                <a:latin typeface="Georgia"/>
                <a:cs typeface="Georgia"/>
              </a:rPr>
              <a:t> </a:t>
            </a:r>
            <a:r>
              <a:rPr sz="2400" dirty="0">
                <a:solidFill>
                  <a:srgbClr val="0000FF"/>
                </a:solidFill>
                <a:latin typeface="Georgia"/>
                <a:cs typeface="Georgia"/>
              </a:rPr>
              <a:t>catene</a:t>
            </a:r>
            <a:r>
              <a:rPr sz="2400" spc="335" dirty="0">
                <a:solidFill>
                  <a:srgbClr val="0000FF"/>
                </a:solidFill>
                <a:latin typeface="Georgia"/>
                <a:cs typeface="Georgia"/>
              </a:rPr>
              <a:t> </a:t>
            </a:r>
            <a:r>
              <a:rPr sz="2400" dirty="0">
                <a:solidFill>
                  <a:srgbClr val="0000FF"/>
                </a:solidFill>
                <a:latin typeface="Georgia"/>
                <a:cs typeface="Georgia"/>
              </a:rPr>
              <a:t>attive</a:t>
            </a:r>
            <a:r>
              <a:rPr sz="2400" spc="330" dirty="0">
                <a:solidFill>
                  <a:srgbClr val="0000FF"/>
                </a:solidFill>
                <a:latin typeface="Georgia"/>
                <a:cs typeface="Georgia"/>
              </a:rPr>
              <a:t> </a:t>
            </a:r>
            <a:r>
              <a:rPr sz="2400" dirty="0">
                <a:solidFill>
                  <a:srgbClr val="0000FF"/>
                </a:solidFill>
                <a:latin typeface="Georgia"/>
                <a:cs typeface="Georgia"/>
              </a:rPr>
              <a:t>e</a:t>
            </a:r>
            <a:r>
              <a:rPr sz="2400" spc="350" dirty="0">
                <a:solidFill>
                  <a:srgbClr val="0000FF"/>
                </a:solidFill>
                <a:latin typeface="Georgia"/>
                <a:cs typeface="Georgia"/>
              </a:rPr>
              <a:t> </a:t>
            </a:r>
            <a:r>
              <a:rPr sz="2400" spc="-10" dirty="0">
                <a:solidFill>
                  <a:srgbClr val="0000FF"/>
                </a:solidFill>
                <a:latin typeface="Georgia"/>
                <a:cs typeface="Georgia"/>
              </a:rPr>
              <a:t>quelle dormienti.</a:t>
            </a:r>
            <a:endParaRPr sz="2400" dirty="0">
              <a:latin typeface="Georgia"/>
              <a:cs typeface="Georgia"/>
            </a:endParaRPr>
          </a:p>
          <a:p>
            <a:pPr>
              <a:lnSpc>
                <a:spcPct val="100000"/>
              </a:lnSpc>
              <a:spcBef>
                <a:spcPts val="5"/>
              </a:spcBef>
            </a:pPr>
            <a:endParaRPr sz="2400" dirty="0">
              <a:latin typeface="Georgia"/>
              <a:cs typeface="Georgia"/>
            </a:endParaRPr>
          </a:p>
          <a:p>
            <a:pPr marL="12700" marR="5080" algn="just">
              <a:lnSpc>
                <a:spcPct val="100000"/>
              </a:lnSpc>
            </a:pPr>
            <a:r>
              <a:rPr sz="2400" dirty="0">
                <a:solidFill>
                  <a:srgbClr val="0000FF"/>
                </a:solidFill>
                <a:latin typeface="Georgia"/>
                <a:cs typeface="Georgia"/>
              </a:rPr>
              <a:t>Il</a:t>
            </a:r>
            <a:r>
              <a:rPr sz="2400" spc="315" dirty="0">
                <a:solidFill>
                  <a:srgbClr val="0000FF"/>
                </a:solidFill>
                <a:latin typeface="Georgia"/>
                <a:cs typeface="Georgia"/>
              </a:rPr>
              <a:t> </a:t>
            </a:r>
            <a:r>
              <a:rPr sz="2400" dirty="0">
                <a:solidFill>
                  <a:srgbClr val="0000FF"/>
                </a:solidFill>
                <a:latin typeface="Georgia"/>
                <a:cs typeface="Georgia"/>
              </a:rPr>
              <a:t>prodotto</a:t>
            </a:r>
            <a:r>
              <a:rPr sz="2400" spc="325" dirty="0">
                <a:solidFill>
                  <a:srgbClr val="0000FF"/>
                </a:solidFill>
                <a:latin typeface="Georgia"/>
                <a:cs typeface="Georgia"/>
              </a:rPr>
              <a:t> </a:t>
            </a:r>
            <a:r>
              <a:rPr sz="2400" dirty="0">
                <a:solidFill>
                  <a:srgbClr val="0000FF"/>
                </a:solidFill>
                <a:latin typeface="Georgia"/>
                <a:cs typeface="Georgia"/>
              </a:rPr>
              <a:t>di</a:t>
            </a:r>
            <a:r>
              <a:rPr sz="2400" spc="325" dirty="0">
                <a:solidFill>
                  <a:srgbClr val="0000FF"/>
                </a:solidFill>
                <a:latin typeface="Georgia"/>
                <a:cs typeface="Georgia"/>
              </a:rPr>
              <a:t> </a:t>
            </a:r>
            <a:r>
              <a:rPr sz="2400" dirty="0">
                <a:solidFill>
                  <a:srgbClr val="0000FF"/>
                </a:solidFill>
                <a:latin typeface="Georgia"/>
                <a:cs typeface="Georgia"/>
              </a:rPr>
              <a:t>polimerizzazione</a:t>
            </a:r>
            <a:r>
              <a:rPr sz="2400" spc="335" dirty="0">
                <a:solidFill>
                  <a:srgbClr val="0000FF"/>
                </a:solidFill>
                <a:latin typeface="Georgia"/>
                <a:cs typeface="Georgia"/>
              </a:rPr>
              <a:t> </a:t>
            </a:r>
            <a:r>
              <a:rPr sz="2400" dirty="0">
                <a:solidFill>
                  <a:srgbClr val="0000FF"/>
                </a:solidFill>
                <a:latin typeface="Georgia"/>
                <a:cs typeface="Georgia"/>
              </a:rPr>
              <a:t>consiste</a:t>
            </a:r>
            <a:r>
              <a:rPr sz="2400" spc="330" dirty="0">
                <a:solidFill>
                  <a:srgbClr val="0000FF"/>
                </a:solidFill>
                <a:latin typeface="Georgia"/>
                <a:cs typeface="Georgia"/>
              </a:rPr>
              <a:t> </a:t>
            </a:r>
            <a:r>
              <a:rPr sz="2400" dirty="0">
                <a:solidFill>
                  <a:srgbClr val="0000FF"/>
                </a:solidFill>
                <a:latin typeface="Georgia"/>
                <a:cs typeface="Georgia"/>
              </a:rPr>
              <a:t>per</a:t>
            </a:r>
            <a:r>
              <a:rPr sz="2400" spc="305" dirty="0">
                <a:solidFill>
                  <a:srgbClr val="0000FF"/>
                </a:solidFill>
                <a:latin typeface="Georgia"/>
                <a:cs typeface="Georgia"/>
              </a:rPr>
              <a:t> </a:t>
            </a:r>
            <a:r>
              <a:rPr sz="2400" dirty="0">
                <a:solidFill>
                  <a:srgbClr val="0000FF"/>
                </a:solidFill>
                <a:latin typeface="Georgia"/>
                <a:cs typeface="Georgia"/>
              </a:rPr>
              <a:t>la</a:t>
            </a:r>
            <a:r>
              <a:rPr sz="2400" spc="320" dirty="0">
                <a:solidFill>
                  <a:srgbClr val="0000FF"/>
                </a:solidFill>
                <a:latin typeface="Georgia"/>
                <a:cs typeface="Georgia"/>
              </a:rPr>
              <a:t> </a:t>
            </a:r>
            <a:r>
              <a:rPr sz="2400" dirty="0">
                <a:solidFill>
                  <a:srgbClr val="0000FF"/>
                </a:solidFill>
                <a:latin typeface="Georgia"/>
                <a:cs typeface="Georgia"/>
              </a:rPr>
              <a:t>maggior</a:t>
            </a:r>
            <a:r>
              <a:rPr sz="2400" spc="310" dirty="0">
                <a:solidFill>
                  <a:srgbClr val="0000FF"/>
                </a:solidFill>
                <a:latin typeface="Georgia"/>
                <a:cs typeface="Georgia"/>
              </a:rPr>
              <a:t> </a:t>
            </a:r>
            <a:r>
              <a:rPr sz="2400" dirty="0">
                <a:solidFill>
                  <a:srgbClr val="0000FF"/>
                </a:solidFill>
                <a:latin typeface="Georgia"/>
                <a:cs typeface="Georgia"/>
              </a:rPr>
              <a:t>parte</a:t>
            </a:r>
            <a:r>
              <a:rPr sz="2400" spc="330" dirty="0">
                <a:solidFill>
                  <a:srgbClr val="0000FF"/>
                </a:solidFill>
                <a:latin typeface="Georgia"/>
                <a:cs typeface="Georgia"/>
              </a:rPr>
              <a:t> </a:t>
            </a:r>
            <a:r>
              <a:rPr sz="2400" spc="-25" dirty="0">
                <a:solidFill>
                  <a:srgbClr val="0000FF"/>
                </a:solidFill>
                <a:latin typeface="Georgia"/>
                <a:cs typeface="Georgia"/>
              </a:rPr>
              <a:t>di </a:t>
            </a:r>
            <a:r>
              <a:rPr sz="2400" dirty="0">
                <a:solidFill>
                  <a:srgbClr val="0000FF"/>
                </a:solidFill>
                <a:latin typeface="Georgia"/>
                <a:cs typeface="Georgia"/>
              </a:rPr>
              <a:t>catene</a:t>
            </a:r>
            <a:r>
              <a:rPr sz="2400" spc="25" dirty="0">
                <a:solidFill>
                  <a:srgbClr val="0000FF"/>
                </a:solidFill>
                <a:latin typeface="Georgia"/>
                <a:cs typeface="Georgia"/>
              </a:rPr>
              <a:t> </a:t>
            </a:r>
            <a:r>
              <a:rPr sz="2400" dirty="0">
                <a:solidFill>
                  <a:srgbClr val="0000FF"/>
                </a:solidFill>
                <a:latin typeface="Georgia"/>
                <a:cs typeface="Georgia"/>
              </a:rPr>
              <a:t>«</a:t>
            </a:r>
            <a:r>
              <a:rPr sz="2400" b="1" i="1" dirty="0">
                <a:solidFill>
                  <a:srgbClr val="C00000"/>
                </a:solidFill>
                <a:latin typeface="Georgia"/>
                <a:cs typeface="Georgia"/>
              </a:rPr>
              <a:t>dormienti</a:t>
            </a:r>
            <a:r>
              <a:rPr sz="2400" dirty="0">
                <a:solidFill>
                  <a:srgbClr val="0000FF"/>
                </a:solidFill>
                <a:latin typeface="Georgia"/>
                <a:cs typeface="Georgia"/>
              </a:rPr>
              <a:t>»</a:t>
            </a:r>
            <a:r>
              <a:rPr sz="2400" spc="35" dirty="0">
                <a:solidFill>
                  <a:srgbClr val="0000FF"/>
                </a:solidFill>
                <a:latin typeface="Georgia"/>
                <a:cs typeface="Georgia"/>
              </a:rPr>
              <a:t> </a:t>
            </a:r>
            <a:r>
              <a:rPr sz="2400" dirty="0">
                <a:solidFill>
                  <a:srgbClr val="0000FF"/>
                </a:solidFill>
                <a:latin typeface="Georgia"/>
                <a:cs typeface="Georgia"/>
              </a:rPr>
              <a:t>che</a:t>
            </a:r>
            <a:r>
              <a:rPr sz="2400" spc="35" dirty="0">
                <a:solidFill>
                  <a:srgbClr val="0000FF"/>
                </a:solidFill>
                <a:latin typeface="Georgia"/>
                <a:cs typeface="Georgia"/>
              </a:rPr>
              <a:t> </a:t>
            </a:r>
            <a:r>
              <a:rPr sz="2400" dirty="0">
                <a:solidFill>
                  <a:srgbClr val="0000FF"/>
                </a:solidFill>
                <a:latin typeface="Georgia"/>
                <a:cs typeface="Georgia"/>
              </a:rPr>
              <a:t>possono</a:t>
            </a:r>
            <a:r>
              <a:rPr sz="2400" spc="35" dirty="0">
                <a:solidFill>
                  <a:srgbClr val="0000FF"/>
                </a:solidFill>
                <a:latin typeface="Georgia"/>
                <a:cs typeface="Georgia"/>
              </a:rPr>
              <a:t> </a:t>
            </a:r>
            <a:r>
              <a:rPr sz="2400" dirty="0">
                <a:solidFill>
                  <a:srgbClr val="0000FF"/>
                </a:solidFill>
                <a:latin typeface="Georgia"/>
                <a:cs typeface="Georgia"/>
              </a:rPr>
              <a:t>essere</a:t>
            </a:r>
            <a:r>
              <a:rPr sz="2400" spc="35" dirty="0">
                <a:solidFill>
                  <a:srgbClr val="0000FF"/>
                </a:solidFill>
                <a:latin typeface="Georgia"/>
                <a:cs typeface="Georgia"/>
              </a:rPr>
              <a:t> </a:t>
            </a:r>
            <a:r>
              <a:rPr sz="2400" i="1" dirty="0">
                <a:solidFill>
                  <a:srgbClr val="0000FF"/>
                </a:solidFill>
                <a:latin typeface="Georgia"/>
                <a:cs typeface="Georgia"/>
              </a:rPr>
              <a:t>risvegliate</a:t>
            </a:r>
            <a:r>
              <a:rPr sz="2400" i="1" spc="35" dirty="0">
                <a:solidFill>
                  <a:srgbClr val="0000FF"/>
                </a:solidFill>
                <a:latin typeface="Georgia"/>
                <a:cs typeface="Georgia"/>
              </a:rPr>
              <a:t> </a:t>
            </a:r>
            <a:r>
              <a:rPr sz="2400" spc="-10" dirty="0">
                <a:solidFill>
                  <a:srgbClr val="0000FF"/>
                </a:solidFill>
                <a:latin typeface="Georgia"/>
                <a:cs typeface="Georgia"/>
              </a:rPr>
              <a:t>(riprendendo </a:t>
            </a:r>
            <a:r>
              <a:rPr sz="2400" dirty="0">
                <a:solidFill>
                  <a:srgbClr val="0000FF"/>
                </a:solidFill>
                <a:latin typeface="Georgia"/>
                <a:cs typeface="Georgia"/>
              </a:rPr>
              <a:t>la</a:t>
            </a:r>
            <a:r>
              <a:rPr sz="2400" spc="445" dirty="0">
                <a:solidFill>
                  <a:srgbClr val="0000FF"/>
                </a:solidFill>
                <a:latin typeface="Georgia"/>
                <a:cs typeface="Georgia"/>
              </a:rPr>
              <a:t> </a:t>
            </a:r>
            <a:r>
              <a:rPr sz="2400" dirty="0">
                <a:solidFill>
                  <a:srgbClr val="0000FF"/>
                </a:solidFill>
                <a:latin typeface="Georgia"/>
                <a:cs typeface="Georgia"/>
              </a:rPr>
              <a:t>polimerizzazione)</a:t>
            </a:r>
            <a:r>
              <a:rPr sz="2400" spc="450" dirty="0">
                <a:solidFill>
                  <a:srgbClr val="0000FF"/>
                </a:solidFill>
                <a:latin typeface="Georgia"/>
                <a:cs typeface="Georgia"/>
              </a:rPr>
              <a:t> </a:t>
            </a:r>
            <a:r>
              <a:rPr sz="2400" dirty="0">
                <a:solidFill>
                  <a:srgbClr val="0000FF"/>
                </a:solidFill>
                <a:latin typeface="Georgia"/>
                <a:cs typeface="Georgia"/>
              </a:rPr>
              <a:t>in</a:t>
            </a:r>
            <a:r>
              <a:rPr sz="2400" spc="450" dirty="0">
                <a:solidFill>
                  <a:srgbClr val="0000FF"/>
                </a:solidFill>
                <a:latin typeface="Georgia"/>
                <a:cs typeface="Georgia"/>
              </a:rPr>
              <a:t> </a:t>
            </a:r>
            <a:r>
              <a:rPr sz="2400" dirty="0">
                <a:solidFill>
                  <a:srgbClr val="0000FF"/>
                </a:solidFill>
                <a:latin typeface="Georgia"/>
                <a:cs typeface="Georgia"/>
              </a:rPr>
              <a:t>qualsiasi</a:t>
            </a:r>
            <a:r>
              <a:rPr sz="2400" spc="445" dirty="0">
                <a:solidFill>
                  <a:srgbClr val="0000FF"/>
                </a:solidFill>
                <a:latin typeface="Georgia"/>
                <a:cs typeface="Georgia"/>
              </a:rPr>
              <a:t> </a:t>
            </a:r>
            <a:r>
              <a:rPr sz="2400" dirty="0">
                <a:solidFill>
                  <a:srgbClr val="0000FF"/>
                </a:solidFill>
                <a:latin typeface="Georgia"/>
                <a:cs typeface="Georgia"/>
              </a:rPr>
              <a:t>momento</a:t>
            </a:r>
            <a:r>
              <a:rPr sz="2400" spc="450" dirty="0">
                <a:solidFill>
                  <a:srgbClr val="0000FF"/>
                </a:solidFill>
                <a:latin typeface="Georgia"/>
                <a:cs typeface="Georgia"/>
              </a:rPr>
              <a:t> </a:t>
            </a:r>
            <a:r>
              <a:rPr sz="2400" dirty="0">
                <a:solidFill>
                  <a:srgbClr val="FF0000"/>
                </a:solidFill>
                <a:latin typeface="Georgia"/>
                <a:cs typeface="Georgia"/>
              </a:rPr>
              <a:t>in</a:t>
            </a:r>
            <a:r>
              <a:rPr sz="2400" spc="450" dirty="0">
                <a:solidFill>
                  <a:srgbClr val="FF0000"/>
                </a:solidFill>
                <a:latin typeface="Georgia"/>
                <a:cs typeface="Georgia"/>
              </a:rPr>
              <a:t> </a:t>
            </a:r>
            <a:r>
              <a:rPr sz="2400" dirty="0">
                <a:solidFill>
                  <a:srgbClr val="FF0000"/>
                </a:solidFill>
                <a:latin typeface="Georgia"/>
                <a:cs typeface="Georgia"/>
              </a:rPr>
              <a:t>presenza</a:t>
            </a:r>
            <a:r>
              <a:rPr sz="2400" spc="445" dirty="0">
                <a:solidFill>
                  <a:srgbClr val="FF0000"/>
                </a:solidFill>
                <a:latin typeface="Georgia"/>
                <a:cs typeface="Georgia"/>
              </a:rPr>
              <a:t> </a:t>
            </a:r>
            <a:r>
              <a:rPr sz="2400" dirty="0">
                <a:solidFill>
                  <a:srgbClr val="FF0000"/>
                </a:solidFill>
                <a:latin typeface="Georgia"/>
                <a:cs typeface="Georgia"/>
              </a:rPr>
              <a:t>di</a:t>
            </a:r>
            <a:r>
              <a:rPr sz="2400" spc="450" dirty="0">
                <a:solidFill>
                  <a:srgbClr val="FF0000"/>
                </a:solidFill>
                <a:latin typeface="Georgia"/>
                <a:cs typeface="Georgia"/>
              </a:rPr>
              <a:t> </a:t>
            </a:r>
            <a:r>
              <a:rPr sz="2400" spc="-10" dirty="0">
                <a:solidFill>
                  <a:srgbClr val="FF0000"/>
                </a:solidFill>
                <a:latin typeface="Georgia"/>
                <a:cs typeface="Georgia"/>
              </a:rPr>
              <a:t>altro monomero</a:t>
            </a:r>
            <a:r>
              <a:rPr sz="2400" spc="-10" dirty="0">
                <a:solidFill>
                  <a:srgbClr val="0000FF"/>
                </a:solidFill>
                <a:latin typeface="Georgia"/>
                <a:cs typeface="Georgia"/>
              </a:rPr>
              <a:t>.</a:t>
            </a:r>
            <a:endParaRPr sz="2400" dirty="0">
              <a:latin typeface="Georgia"/>
              <a:cs typeface="Georgia"/>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15618" y="1906485"/>
            <a:ext cx="6677025" cy="4114800"/>
          </a:xfrm>
          <a:prstGeom prst="rect">
            <a:avLst/>
          </a:prstGeom>
        </p:spPr>
      </p:pic>
      <p:sp>
        <p:nvSpPr>
          <p:cNvPr id="4" name="object 4"/>
          <p:cNvSpPr txBox="1">
            <a:spLocks noGrp="1"/>
          </p:cNvSpPr>
          <p:nvPr>
            <p:ph type="title"/>
          </p:nvPr>
        </p:nvSpPr>
        <p:spPr>
          <a:xfrm>
            <a:off x="304800" y="1093326"/>
            <a:ext cx="8763000" cy="751488"/>
          </a:xfrm>
          <a:prstGeom prst="rect">
            <a:avLst/>
          </a:prstGeom>
        </p:spPr>
        <p:txBody>
          <a:bodyPr vert="horz" wrap="square" lIns="0" tIns="12700" rIns="0" bIns="0" rtlCol="0">
            <a:spAutoFit/>
          </a:bodyPr>
          <a:lstStyle/>
          <a:p>
            <a:pPr marL="12700" marR="5080">
              <a:lnSpc>
                <a:spcPct val="100000"/>
              </a:lnSpc>
              <a:spcBef>
                <a:spcPts val="100"/>
              </a:spcBef>
              <a:tabLst>
                <a:tab pos="690245" algn="l"/>
                <a:tab pos="2016760" algn="l"/>
                <a:tab pos="2950845" algn="l"/>
                <a:tab pos="3429635" algn="l"/>
                <a:tab pos="4758690" algn="l"/>
                <a:tab pos="5711190" algn="l"/>
              </a:tabLst>
            </a:pPr>
            <a:r>
              <a:rPr sz="2400" dirty="0">
                <a:solidFill>
                  <a:srgbClr val="0000FF"/>
                </a:solidFill>
              </a:rPr>
              <a:t>Si</a:t>
            </a:r>
            <a:r>
              <a:rPr sz="2400" spc="195" dirty="0">
                <a:solidFill>
                  <a:srgbClr val="0000FF"/>
                </a:solidFill>
              </a:rPr>
              <a:t> </a:t>
            </a:r>
            <a:r>
              <a:rPr sz="2400" dirty="0">
                <a:solidFill>
                  <a:srgbClr val="0000FF"/>
                </a:solidFill>
              </a:rPr>
              <a:t>può</a:t>
            </a:r>
            <a:r>
              <a:rPr sz="2400" spc="200" dirty="0">
                <a:solidFill>
                  <a:srgbClr val="0000FF"/>
                </a:solidFill>
              </a:rPr>
              <a:t> </a:t>
            </a:r>
            <a:r>
              <a:rPr sz="2400" dirty="0">
                <a:solidFill>
                  <a:srgbClr val="0000FF"/>
                </a:solidFill>
              </a:rPr>
              <a:t>aggiungere</a:t>
            </a:r>
            <a:r>
              <a:rPr sz="2400" spc="204" dirty="0">
                <a:solidFill>
                  <a:srgbClr val="0000FF"/>
                </a:solidFill>
              </a:rPr>
              <a:t> </a:t>
            </a:r>
            <a:r>
              <a:rPr sz="2400" dirty="0">
                <a:solidFill>
                  <a:srgbClr val="0000FF"/>
                </a:solidFill>
              </a:rPr>
              <a:t>lo</a:t>
            </a:r>
            <a:r>
              <a:rPr sz="2400" spc="200" dirty="0">
                <a:solidFill>
                  <a:srgbClr val="0000FF"/>
                </a:solidFill>
              </a:rPr>
              <a:t> </a:t>
            </a:r>
            <a:r>
              <a:rPr sz="2400" dirty="0">
                <a:solidFill>
                  <a:srgbClr val="0000FF"/>
                </a:solidFill>
              </a:rPr>
              <a:t>stesso</a:t>
            </a:r>
            <a:r>
              <a:rPr sz="2400" spc="200" dirty="0">
                <a:solidFill>
                  <a:srgbClr val="0000FF"/>
                </a:solidFill>
              </a:rPr>
              <a:t> </a:t>
            </a:r>
            <a:r>
              <a:rPr sz="2400" dirty="0">
                <a:solidFill>
                  <a:srgbClr val="0000FF"/>
                </a:solidFill>
              </a:rPr>
              <a:t>monomero</a:t>
            </a:r>
            <a:r>
              <a:rPr sz="2400" spc="204" dirty="0">
                <a:solidFill>
                  <a:srgbClr val="0000FF"/>
                </a:solidFill>
              </a:rPr>
              <a:t> </a:t>
            </a:r>
            <a:r>
              <a:rPr sz="2400" dirty="0">
                <a:solidFill>
                  <a:srgbClr val="0000FF"/>
                </a:solidFill>
              </a:rPr>
              <a:t>ottenendo</a:t>
            </a:r>
            <a:r>
              <a:rPr sz="2400" spc="210" dirty="0">
                <a:solidFill>
                  <a:srgbClr val="0000FF"/>
                </a:solidFill>
              </a:rPr>
              <a:t> </a:t>
            </a:r>
            <a:r>
              <a:rPr sz="2400" dirty="0">
                <a:solidFill>
                  <a:srgbClr val="0000FF"/>
                </a:solidFill>
              </a:rPr>
              <a:t>un</a:t>
            </a:r>
            <a:r>
              <a:rPr sz="2400" spc="204" dirty="0">
                <a:solidFill>
                  <a:srgbClr val="0000FF"/>
                </a:solidFill>
              </a:rPr>
              <a:t> </a:t>
            </a:r>
            <a:r>
              <a:rPr sz="2400" dirty="0">
                <a:solidFill>
                  <a:srgbClr val="0000FF"/>
                </a:solidFill>
              </a:rPr>
              <a:t>aumento</a:t>
            </a:r>
            <a:r>
              <a:rPr sz="2400" spc="204" dirty="0">
                <a:solidFill>
                  <a:srgbClr val="0000FF"/>
                </a:solidFill>
              </a:rPr>
              <a:t> </a:t>
            </a:r>
            <a:r>
              <a:rPr sz="2400" spc="-25" dirty="0">
                <a:solidFill>
                  <a:srgbClr val="0000FF"/>
                </a:solidFill>
              </a:rPr>
              <a:t>di </a:t>
            </a:r>
            <a:r>
              <a:rPr sz="2400" spc="-20" dirty="0">
                <a:solidFill>
                  <a:srgbClr val="0000FF"/>
                </a:solidFill>
              </a:rPr>
              <a:t>peso</a:t>
            </a:r>
            <a:r>
              <a:rPr lang="en-CA" sz="2400" spc="-20" dirty="0">
                <a:solidFill>
                  <a:srgbClr val="0000FF"/>
                </a:solidFill>
              </a:rPr>
              <a:t> </a:t>
            </a:r>
            <a:r>
              <a:rPr sz="2400" spc="-10" dirty="0" err="1">
                <a:solidFill>
                  <a:srgbClr val="0000FF"/>
                </a:solidFill>
              </a:rPr>
              <a:t>molecolare</a:t>
            </a:r>
            <a:r>
              <a:rPr lang="en-CA" sz="2400" spc="-10" dirty="0">
                <a:solidFill>
                  <a:srgbClr val="0000FF"/>
                </a:solidFill>
              </a:rPr>
              <a:t> </a:t>
            </a:r>
            <a:r>
              <a:rPr sz="2400" spc="-10" dirty="0" err="1">
                <a:solidFill>
                  <a:srgbClr val="0000FF"/>
                </a:solidFill>
              </a:rPr>
              <a:t>oppure</a:t>
            </a:r>
            <a:r>
              <a:rPr lang="en-CA" sz="2400" spc="-10" dirty="0">
                <a:solidFill>
                  <a:srgbClr val="0000FF"/>
                </a:solidFill>
              </a:rPr>
              <a:t> </a:t>
            </a:r>
            <a:r>
              <a:rPr sz="2400" spc="-25" dirty="0">
                <a:solidFill>
                  <a:srgbClr val="0000FF"/>
                </a:solidFill>
              </a:rPr>
              <a:t>un</a:t>
            </a:r>
            <a:r>
              <a:rPr lang="en-CA" sz="2400" spc="-25" dirty="0">
                <a:solidFill>
                  <a:srgbClr val="0000FF"/>
                </a:solidFill>
              </a:rPr>
              <a:t> </a:t>
            </a:r>
            <a:r>
              <a:rPr sz="2400" spc="-10" dirty="0">
                <a:solidFill>
                  <a:srgbClr val="0000FF"/>
                </a:solidFill>
              </a:rPr>
              <a:t>monomer</a:t>
            </a:r>
            <a:r>
              <a:rPr lang="en-CA" sz="2400" spc="-10" dirty="0">
                <a:solidFill>
                  <a:srgbClr val="0000FF"/>
                </a:solidFill>
              </a:rPr>
              <a:t> </a:t>
            </a:r>
            <a:r>
              <a:rPr sz="2400" spc="-10" dirty="0" err="1">
                <a:solidFill>
                  <a:srgbClr val="0000FF"/>
                </a:solidFill>
              </a:rPr>
              <a:t>diverso</a:t>
            </a:r>
            <a:r>
              <a:rPr sz="2400" dirty="0">
                <a:solidFill>
                  <a:srgbClr val="0000FF"/>
                </a:solidFill>
              </a:rPr>
              <a:t>	</a:t>
            </a:r>
            <a:r>
              <a:rPr sz="2400" spc="-10" dirty="0">
                <a:solidFill>
                  <a:srgbClr val="0000FF"/>
                </a:solidFill>
              </a:rPr>
              <a:t>ottenendo</a:t>
            </a:r>
            <a:endParaRPr sz="2400" dirty="0"/>
          </a:p>
        </p:txBody>
      </p:sp>
      <p:sp>
        <p:nvSpPr>
          <p:cNvPr id="5" name="object 5"/>
          <p:cNvSpPr txBox="1"/>
          <p:nvPr/>
        </p:nvSpPr>
        <p:spPr>
          <a:xfrm>
            <a:off x="1135380" y="1797483"/>
            <a:ext cx="3757295" cy="260350"/>
          </a:xfrm>
          <a:prstGeom prst="rect">
            <a:avLst/>
          </a:prstGeom>
        </p:spPr>
        <p:txBody>
          <a:bodyPr vert="horz" wrap="square" lIns="0" tIns="0" rIns="0" bIns="0" rtlCol="0">
            <a:spAutoFit/>
          </a:bodyPr>
          <a:lstStyle/>
          <a:p>
            <a:pPr>
              <a:lnSpc>
                <a:spcPts val="2010"/>
              </a:lnSpc>
            </a:pPr>
            <a:r>
              <a:rPr sz="1800" dirty="0">
                <a:solidFill>
                  <a:srgbClr val="FF0000"/>
                </a:solidFill>
                <a:latin typeface="Georgia"/>
                <a:cs typeface="Georgia"/>
              </a:rPr>
              <a:t>copolimeri</a:t>
            </a:r>
            <a:r>
              <a:rPr sz="1800" spc="-15" dirty="0">
                <a:solidFill>
                  <a:srgbClr val="FF0000"/>
                </a:solidFill>
                <a:latin typeface="Georgia"/>
                <a:cs typeface="Georgia"/>
              </a:rPr>
              <a:t> </a:t>
            </a:r>
            <a:r>
              <a:rPr sz="1800" dirty="0">
                <a:solidFill>
                  <a:srgbClr val="0000FF"/>
                </a:solidFill>
                <a:latin typeface="Georgia"/>
                <a:cs typeface="Georgia"/>
              </a:rPr>
              <a:t>a</a:t>
            </a:r>
            <a:r>
              <a:rPr sz="1800" spc="-10" dirty="0">
                <a:solidFill>
                  <a:srgbClr val="0000FF"/>
                </a:solidFill>
                <a:latin typeface="Georgia"/>
                <a:cs typeface="Georgia"/>
              </a:rPr>
              <a:t> </a:t>
            </a:r>
            <a:r>
              <a:rPr sz="1800" dirty="0">
                <a:solidFill>
                  <a:srgbClr val="0000FF"/>
                </a:solidFill>
                <a:latin typeface="Georgia"/>
                <a:cs typeface="Georgia"/>
              </a:rPr>
              <a:t>blocchi, a</a:t>
            </a:r>
            <a:r>
              <a:rPr sz="1800" spc="-10" dirty="0">
                <a:solidFill>
                  <a:srgbClr val="0000FF"/>
                </a:solidFill>
                <a:latin typeface="Georgia"/>
                <a:cs typeface="Georgia"/>
              </a:rPr>
              <a:t> </a:t>
            </a:r>
            <a:r>
              <a:rPr sz="1800" dirty="0">
                <a:solidFill>
                  <a:srgbClr val="0000FF"/>
                </a:solidFill>
                <a:latin typeface="Georgia"/>
                <a:cs typeface="Georgia"/>
              </a:rPr>
              <a:t>stella</a:t>
            </a:r>
            <a:r>
              <a:rPr sz="1800" spc="-5" dirty="0">
                <a:solidFill>
                  <a:srgbClr val="0000FF"/>
                </a:solidFill>
                <a:latin typeface="Georgia"/>
                <a:cs typeface="Georgia"/>
              </a:rPr>
              <a:t> </a:t>
            </a:r>
            <a:r>
              <a:rPr sz="1800" dirty="0">
                <a:solidFill>
                  <a:srgbClr val="0000FF"/>
                </a:solidFill>
                <a:latin typeface="Georgia"/>
                <a:cs typeface="Georgia"/>
              </a:rPr>
              <a:t>,</a:t>
            </a:r>
            <a:r>
              <a:rPr sz="1800" spc="-10" dirty="0">
                <a:solidFill>
                  <a:srgbClr val="0000FF"/>
                </a:solidFill>
                <a:latin typeface="Georgia"/>
                <a:cs typeface="Georgia"/>
              </a:rPr>
              <a:t> graft....</a:t>
            </a:r>
            <a:endParaRPr sz="1800">
              <a:latin typeface="Georgia"/>
              <a:cs typeface="Georgia"/>
            </a:endParaRPr>
          </a:p>
        </p:txBody>
      </p:sp>
      <p:grpSp>
        <p:nvGrpSpPr>
          <p:cNvPr id="6" name="object 6"/>
          <p:cNvGrpSpPr/>
          <p:nvPr/>
        </p:nvGrpSpPr>
        <p:grpSpPr>
          <a:xfrm>
            <a:off x="886891" y="1832114"/>
            <a:ext cx="7154545" cy="1177925"/>
            <a:chOff x="886891" y="1832114"/>
            <a:chExt cx="7154545" cy="1177925"/>
          </a:xfrm>
        </p:grpSpPr>
        <p:sp>
          <p:nvSpPr>
            <p:cNvPr id="7" name="object 7"/>
            <p:cNvSpPr/>
            <p:nvPr/>
          </p:nvSpPr>
          <p:spPr>
            <a:xfrm>
              <a:off x="899591" y="1844814"/>
              <a:ext cx="7129145" cy="1152525"/>
            </a:xfrm>
            <a:custGeom>
              <a:avLst/>
              <a:gdLst/>
              <a:ahLst/>
              <a:cxnLst/>
              <a:rect l="l" t="t" r="r" b="b"/>
              <a:pathLst>
                <a:path w="7129145" h="1152525">
                  <a:moveTo>
                    <a:pt x="7128763" y="0"/>
                  </a:moveTo>
                  <a:lnTo>
                    <a:pt x="0" y="0"/>
                  </a:lnTo>
                  <a:lnTo>
                    <a:pt x="0" y="1152131"/>
                  </a:lnTo>
                  <a:lnTo>
                    <a:pt x="7128763" y="1152131"/>
                  </a:lnTo>
                  <a:lnTo>
                    <a:pt x="7128763" y="0"/>
                  </a:lnTo>
                  <a:close/>
                </a:path>
              </a:pathLst>
            </a:custGeom>
            <a:solidFill>
              <a:srgbClr val="FFFFFF"/>
            </a:solidFill>
          </p:spPr>
          <p:txBody>
            <a:bodyPr wrap="square" lIns="0" tIns="0" rIns="0" bIns="0" rtlCol="0"/>
            <a:lstStyle/>
            <a:p>
              <a:endParaRPr/>
            </a:p>
          </p:txBody>
        </p:sp>
        <p:sp>
          <p:nvSpPr>
            <p:cNvPr id="8" name="object 8"/>
            <p:cNvSpPr/>
            <p:nvPr/>
          </p:nvSpPr>
          <p:spPr>
            <a:xfrm>
              <a:off x="899591" y="1844814"/>
              <a:ext cx="7129145" cy="1152525"/>
            </a:xfrm>
            <a:custGeom>
              <a:avLst/>
              <a:gdLst/>
              <a:ahLst/>
              <a:cxnLst/>
              <a:rect l="l" t="t" r="r" b="b"/>
              <a:pathLst>
                <a:path w="7129145" h="1152525">
                  <a:moveTo>
                    <a:pt x="0" y="1152131"/>
                  </a:moveTo>
                  <a:lnTo>
                    <a:pt x="7128763" y="1152131"/>
                  </a:lnTo>
                  <a:lnTo>
                    <a:pt x="7128763" y="0"/>
                  </a:lnTo>
                  <a:lnTo>
                    <a:pt x="0" y="0"/>
                  </a:lnTo>
                  <a:lnTo>
                    <a:pt x="0" y="1152131"/>
                  </a:lnTo>
                  <a:close/>
                </a:path>
              </a:pathLst>
            </a:custGeom>
            <a:ln w="25399">
              <a:solidFill>
                <a:srgbClr val="FFFFFF"/>
              </a:solidFill>
            </a:ln>
          </p:spPr>
          <p:txBody>
            <a:bodyPr wrap="square" lIns="0" tIns="0" rIns="0" bIns="0" rtlCol="0"/>
            <a:lstStyle/>
            <a:p>
              <a:endParaRPr/>
            </a:p>
          </p:txBody>
        </p:sp>
      </p:gr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143000"/>
            <a:ext cx="8991599" cy="4801314"/>
          </a:xfrm>
        </p:spPr>
        <p:txBody>
          <a:bodyPr/>
          <a:lstStyle/>
          <a:p>
            <a:r>
              <a:rPr lang="en-US" sz="2400" dirty="0">
                <a:solidFill>
                  <a:schemeClr val="tx1"/>
                </a:solidFill>
              </a:rPr>
              <a:t>Atom transfer radical polymerization (ATRP) and reversible addition-fragmentation chain-transfer (RAFT</a:t>
            </a:r>
            <a:r>
              <a:rPr lang="en-US" sz="2400" dirty="0" smtClean="0">
                <a:solidFill>
                  <a:schemeClr val="tx1"/>
                </a:solidFill>
              </a:rPr>
              <a:t>) polymerization </a:t>
            </a:r>
            <a:r>
              <a:rPr lang="en-US" sz="2400" dirty="0">
                <a:solidFill>
                  <a:schemeClr val="tx1"/>
                </a:solidFill>
              </a:rPr>
              <a:t>are the two most prevalent controlled radical polymerization (CRP) methods. Because of </a:t>
            </a:r>
            <a:r>
              <a:rPr lang="en-US" sz="2400" dirty="0" smtClean="0">
                <a:solidFill>
                  <a:schemeClr val="tx1"/>
                </a:solidFill>
              </a:rPr>
              <a:t>their ability </a:t>
            </a:r>
            <a:r>
              <a:rPr lang="en-US" sz="2400" dirty="0">
                <a:solidFill>
                  <a:schemeClr val="tx1"/>
                </a:solidFill>
              </a:rPr>
              <a:t>to control resultant polymers and their wide monomers and solvents scope, ATRP and RAFT</a:t>
            </a:r>
            <a:br>
              <a:rPr lang="en-US" sz="2400" dirty="0">
                <a:solidFill>
                  <a:schemeClr val="tx1"/>
                </a:solidFill>
              </a:rPr>
            </a:br>
            <a:r>
              <a:rPr lang="en-US" sz="2400" dirty="0">
                <a:solidFill>
                  <a:schemeClr val="tx1"/>
                </a:solidFill>
              </a:rPr>
              <a:t>polymerization </a:t>
            </a:r>
            <a:r>
              <a:rPr lang="en-US" sz="2400" dirty="0" smtClean="0">
                <a:solidFill>
                  <a:schemeClr val="tx1"/>
                </a:solidFill>
              </a:rPr>
              <a:t>methods </a:t>
            </a:r>
            <a:r>
              <a:rPr lang="en-US" sz="2400" dirty="0">
                <a:solidFill>
                  <a:schemeClr val="tx1"/>
                </a:solidFill>
              </a:rPr>
              <a:t>enable scientists to synthesize specialized structure polymers </a:t>
            </a:r>
            <a:r>
              <a:rPr lang="en-US" sz="2400" dirty="0" smtClean="0">
                <a:solidFill>
                  <a:schemeClr val="tx1"/>
                </a:solidFill>
              </a:rPr>
              <a:t>including star </a:t>
            </a:r>
            <a:r>
              <a:rPr lang="en-US" sz="2400" dirty="0">
                <a:solidFill>
                  <a:schemeClr val="tx1"/>
                </a:solidFill>
              </a:rPr>
              <a:t>shaped or hyper branched polymers, and grafted polymers from various substrates or nanoparticles.</a:t>
            </a:r>
            <a:br>
              <a:rPr lang="en-US" sz="2400" dirty="0">
                <a:solidFill>
                  <a:schemeClr val="tx1"/>
                </a:solidFill>
              </a:rPr>
            </a:br>
            <a:r>
              <a:rPr lang="en-US" sz="2400" dirty="0" smtClean="0">
                <a:solidFill>
                  <a:schemeClr val="tx1"/>
                </a:solidFill>
              </a:rPr>
              <a:t>ATRP </a:t>
            </a:r>
            <a:r>
              <a:rPr lang="en-US" sz="2400" dirty="0">
                <a:solidFill>
                  <a:schemeClr val="tx1"/>
                </a:solidFill>
              </a:rPr>
              <a:t>and RAFT polymerization techniques are used in research and industrial applications </a:t>
            </a:r>
            <a:r>
              <a:rPr lang="en-US" sz="2400" dirty="0" smtClean="0">
                <a:solidFill>
                  <a:schemeClr val="tx1"/>
                </a:solidFill>
              </a:rPr>
              <a:t>like lubricants </a:t>
            </a:r>
            <a:r>
              <a:rPr lang="en-US" sz="2400" dirty="0">
                <a:solidFill>
                  <a:schemeClr val="tx1"/>
                </a:solidFill>
              </a:rPr>
              <a:t>and medical applications such as </a:t>
            </a:r>
            <a:r>
              <a:rPr lang="en-US" sz="2400" dirty="0" err="1">
                <a:solidFill>
                  <a:schemeClr val="tx1"/>
                </a:solidFill>
              </a:rPr>
              <a:t>bioconjugates</a:t>
            </a:r>
            <a:r>
              <a:rPr lang="en-US" sz="2400" dirty="0">
                <a:solidFill>
                  <a:schemeClr val="tx1"/>
                </a:solidFill>
              </a:rPr>
              <a:t> and drug delivery systems (DDS).</a:t>
            </a:r>
            <a:endParaRPr lang="en-CA" sz="2400" dirty="0">
              <a:solidFill>
                <a:schemeClr val="tx1"/>
              </a:solidFill>
            </a:endParaRPr>
          </a:p>
        </p:txBody>
      </p:sp>
    </p:spTree>
    <p:extLst>
      <p:ext uri="{BB962C8B-B14F-4D97-AF65-F5344CB8AC3E}">
        <p14:creationId xmlns:p14="http://schemas.microsoft.com/office/powerpoint/2010/main" val="38487813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47800"/>
            <a:ext cx="8915400" cy="2585323"/>
          </a:xfrm>
        </p:spPr>
        <p:txBody>
          <a:bodyPr/>
          <a:lstStyle/>
          <a:p>
            <a:r>
              <a:rPr lang="en-US" sz="2400" dirty="0">
                <a:solidFill>
                  <a:schemeClr val="tx1"/>
                </a:solidFill>
              </a:rPr>
              <a:t>ATRP and RAFT polymerization techniques are both capable to synthesize polymers with controlled </a:t>
            </a:r>
            <a:r>
              <a:rPr lang="en-US" sz="2400" dirty="0" smtClean="0">
                <a:solidFill>
                  <a:schemeClr val="tx1"/>
                </a:solidFill>
              </a:rPr>
              <a:t>average molecular </a:t>
            </a:r>
            <a:r>
              <a:rPr lang="en-US" sz="2400" dirty="0">
                <a:solidFill>
                  <a:schemeClr val="tx1"/>
                </a:solidFill>
              </a:rPr>
              <a:t>weights, molecular weight distributions, and structures. In addition to that, they are </a:t>
            </a:r>
            <a:r>
              <a:rPr lang="en-US" sz="2400" dirty="0" smtClean="0">
                <a:solidFill>
                  <a:schemeClr val="tx1"/>
                </a:solidFill>
              </a:rPr>
              <a:t>beneficial to polymerize </a:t>
            </a:r>
            <a:r>
              <a:rPr lang="en-US" sz="2400" dirty="0">
                <a:solidFill>
                  <a:schemeClr val="tx1"/>
                </a:solidFill>
              </a:rPr>
              <a:t>acrylic monomers and styrene monomers which are easy to synthesize functional monomers </a:t>
            </a:r>
            <a:r>
              <a:rPr lang="en-US" sz="2400" dirty="0" smtClean="0">
                <a:solidFill>
                  <a:schemeClr val="tx1"/>
                </a:solidFill>
              </a:rPr>
              <a:t>and applicable </a:t>
            </a:r>
            <a:r>
              <a:rPr lang="en-US" sz="2400" dirty="0">
                <a:solidFill>
                  <a:schemeClr val="tx1"/>
                </a:solidFill>
              </a:rPr>
              <a:t>to conventional free radical polymerization.</a:t>
            </a:r>
            <a:endParaRPr lang="en-CA" sz="2400" dirty="0">
              <a:solidFill>
                <a:schemeClr val="tx1"/>
              </a:solidFill>
            </a:endParaRPr>
          </a:p>
        </p:txBody>
      </p:sp>
    </p:spTree>
    <p:extLst>
      <p:ext uri="{BB962C8B-B14F-4D97-AF65-F5344CB8AC3E}">
        <p14:creationId xmlns:p14="http://schemas.microsoft.com/office/powerpoint/2010/main" val="37517720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099" y="204977"/>
            <a:ext cx="1619301" cy="553998"/>
          </a:xfrm>
        </p:spPr>
        <p:txBody>
          <a:bodyPr/>
          <a:lstStyle/>
          <a:p>
            <a:r>
              <a:rPr lang="en-CA" sz="3600" dirty="0" smtClean="0">
                <a:solidFill>
                  <a:schemeClr val="tx1"/>
                </a:solidFill>
              </a:rPr>
              <a:t>ATRP</a:t>
            </a:r>
            <a:endParaRPr lang="en-CA" sz="3600" dirty="0">
              <a:solidFill>
                <a:schemeClr val="tx1"/>
              </a:solidFill>
            </a:endParaRPr>
          </a:p>
        </p:txBody>
      </p:sp>
      <p:sp>
        <p:nvSpPr>
          <p:cNvPr id="3" name="TextBox 2"/>
          <p:cNvSpPr txBox="1"/>
          <p:nvPr/>
        </p:nvSpPr>
        <p:spPr>
          <a:xfrm>
            <a:off x="228600" y="1447800"/>
            <a:ext cx="8686800" cy="1938992"/>
          </a:xfrm>
          <a:prstGeom prst="rect">
            <a:avLst/>
          </a:prstGeom>
          <a:noFill/>
        </p:spPr>
        <p:txBody>
          <a:bodyPr wrap="square" rtlCol="0">
            <a:spAutoFit/>
          </a:bodyPr>
          <a:lstStyle/>
          <a:p>
            <a:r>
              <a:rPr lang="en-US" sz="2400" b="1" dirty="0" smtClean="0"/>
              <a:t>Atom transfer radical polymerization</a:t>
            </a:r>
            <a:r>
              <a:rPr lang="en-US" sz="2400" dirty="0" smtClean="0"/>
              <a:t> (</a:t>
            </a:r>
            <a:r>
              <a:rPr lang="en-US" sz="2400" b="1" dirty="0" smtClean="0"/>
              <a:t>ATRP</a:t>
            </a:r>
            <a:r>
              <a:rPr lang="en-US" sz="2400" dirty="0" smtClean="0"/>
              <a:t>) is an example of a reversible deactivation radical polymerization. ATRP is a means of forming a carbon-carbon bond with a transition metal catalyst. As the name implies, the atom transfer step is crucial in the reaction responsible for uniform polymer chain growth.</a:t>
            </a:r>
            <a:endParaRPr lang="en-CA" sz="2400" dirty="0"/>
          </a:p>
        </p:txBody>
      </p:sp>
      <p:sp>
        <p:nvSpPr>
          <p:cNvPr id="4" name="TextBox 3"/>
          <p:cNvSpPr txBox="1"/>
          <p:nvPr/>
        </p:nvSpPr>
        <p:spPr>
          <a:xfrm>
            <a:off x="228600" y="3810000"/>
            <a:ext cx="8610600" cy="830997"/>
          </a:xfrm>
          <a:prstGeom prst="rect">
            <a:avLst/>
          </a:prstGeom>
          <a:noFill/>
        </p:spPr>
        <p:txBody>
          <a:bodyPr wrap="square" rtlCol="0">
            <a:spAutoFit/>
          </a:bodyPr>
          <a:lstStyle/>
          <a:p>
            <a:r>
              <a:rPr lang="en-US" sz="2400" dirty="0" smtClean="0"/>
              <a:t>ATRP usually employs a transition metal complex as catalyst with an alkyl halide as initiator (R-X).</a:t>
            </a:r>
            <a:endParaRPr lang="en-CA" sz="2400" dirty="0"/>
          </a:p>
        </p:txBody>
      </p:sp>
    </p:spTree>
    <p:extLst>
      <p:ext uri="{BB962C8B-B14F-4D97-AF65-F5344CB8AC3E}">
        <p14:creationId xmlns:p14="http://schemas.microsoft.com/office/powerpoint/2010/main" val="2091850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5850</TotalTime>
  <Words>7115</Words>
  <Application>Microsoft Office PowerPoint</Application>
  <PresentationFormat>On-screen Show (4:3)</PresentationFormat>
  <Paragraphs>1303</Paragraphs>
  <Slides>160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160</vt:i4>
      </vt:variant>
    </vt:vector>
  </HeadingPairs>
  <TitlesOfParts>
    <vt:vector size="169" baseType="lpstr">
      <vt:lpstr>Arial</vt:lpstr>
      <vt:lpstr>Arial Rounded MT Bold</vt:lpstr>
      <vt:lpstr>Calibri</vt:lpstr>
      <vt:lpstr>Cambria Math</vt:lpstr>
      <vt:lpstr>Georgia</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TERMODINAMICA DELLA POLIMERIZZAZIONE</vt:lpstr>
      <vt:lpstr>PowerPoint Presentation</vt:lpstr>
      <vt:lpstr>PowerPoint Presentation</vt:lpstr>
      <vt:lpstr>PowerPoint Presentation</vt:lpstr>
      <vt:lpstr>PowerPoint Presentation</vt:lpstr>
      <vt:lpstr>Fenomeni diffusivi</vt:lpstr>
      <vt:lpstr>PowerPoint Presentation</vt:lpstr>
      <vt:lpstr>PowerPoint Presentation</vt:lpstr>
      <vt:lpstr>Si definiscono polimeri di poliaddizione quei prodotti che si ottengono per concatenamento di monomeri insaturi o ad anello: dal punto di vista della composizione l'unità monomerica coincide con l'unità di ripetizione.</vt:lpstr>
      <vt:lpstr>PowerPoint Presentation</vt:lpstr>
      <vt:lpstr>POLIMERIZZAZIONE A STADI</vt:lpstr>
      <vt:lpstr>PowerPoint Presentation</vt:lpstr>
      <vt:lpstr>PowerPoint Presentation</vt:lpstr>
      <vt:lpstr>PowerPoint Presentation</vt:lpstr>
      <vt:lpstr>PowerPoint Presentation</vt:lpstr>
      <vt:lpstr>PowerPoint Presentation</vt:lpstr>
      <vt:lpstr>POLIMERIZZAZIONE A STADI</vt:lpstr>
      <vt:lpstr>POLIMERIZZAZIONE A STADI</vt:lpstr>
      <vt:lpstr>PowerPoint Presentation</vt:lpstr>
      <vt:lpstr>PowerPoint Presentation</vt:lpstr>
      <vt:lpstr>Polimerizzazione a stadi: CURVA DI DISTRIBUZIONE DEI PESI MOLECOLARI</vt:lpstr>
      <vt:lpstr>PowerPoint Presentation</vt:lpstr>
      <vt:lpstr>PowerPoint Presentation</vt:lpstr>
      <vt:lpstr>PowerPoint Presentation</vt:lpstr>
      <vt:lpstr>PowerPoint Presentation</vt:lpstr>
      <vt:lpstr>PowerPoint Presentation</vt:lpstr>
      <vt:lpstr>ESEMPI di POLIMERIZZAZIONI A STADI:</vt:lpstr>
      <vt:lpstr>Compie 55 anni nel 2020</vt:lpstr>
      <vt:lpstr>1) Polimerizzazione a stadi in soluzione</vt:lpstr>
      <vt:lpstr>POLIMERIZZAZIONE A CATENA</vt:lpstr>
      <vt:lpstr>iniziazione, propagazione e terminazione.</vt:lpstr>
      <vt:lpstr>PowerPoint Presentation</vt:lpstr>
      <vt:lpstr>PowerPoint Presentation</vt:lpstr>
      <vt:lpstr>Classificazione in base a MECCANISMO</vt:lpstr>
      <vt:lpstr>Fase di iniziazione L'iniziatore è una molecola in grado di decomporsi per scissione omolitica di un legame, con relativa formazione del radicale, secondo una reazione del tipo:</vt:lpstr>
      <vt:lpstr>PowerPoint Presentation</vt:lpstr>
      <vt:lpstr>Meccanismi cinetici</vt:lpstr>
      <vt:lpstr>kd</vt:lpstr>
      <vt:lpstr>Iniziatori</vt:lpstr>
      <vt:lpstr>Iniziatori</vt:lpstr>
      <vt:lpstr>PowerPoint Presentation</vt:lpstr>
      <vt:lpstr>PowerPoint Presentation</vt:lpstr>
      <vt:lpstr>PowerPoint Presentation</vt:lpstr>
      <vt:lpstr>Velocità della reazione di polimerizzazione radicalica</vt:lpstr>
      <vt:lpstr>PowerPoint Presentation</vt:lpstr>
      <vt:lpstr>propagazione</vt:lpstr>
      <vt:lpstr>kp</vt:lpstr>
      <vt:lpstr>kp</vt:lpstr>
      <vt:lpstr>PowerPoint Presentation</vt:lpstr>
      <vt:lpstr>Terminazione per Accoppiamento</vt:lpstr>
      <vt:lpstr>PowerPoint Presentation</vt:lpstr>
      <vt:lpstr>kt</vt:lpstr>
      <vt:lpstr>CINETICA</vt:lpstr>
      <vt:lpstr>Verifica sperimentale della legge cinetica</vt:lpstr>
      <vt:lpstr>PowerPoint Presentation</vt:lpstr>
      <vt:lpstr>Consumo iniziatore:</vt:lpstr>
      <vt:lpstr>Conversione a polimero:</vt:lpstr>
      <vt:lpstr>PowerPoint Presentation</vt:lpstr>
      <vt:lpstr>PowerPoint Presentation</vt:lpstr>
      <vt:lpstr>PowerPoint Presentation</vt:lpstr>
      <vt:lpstr>PowerPoint Presentation</vt:lpstr>
      <vt:lpstr>PowerPoint Presentation</vt:lpstr>
      <vt:lpstr>POLIMERIZZAZIONE RADICALICA «VIVENTE»</vt:lpstr>
      <vt:lpstr>PowerPoint Presentation</vt:lpstr>
      <vt:lpstr>Michael Szwarc ha descritto una reazione di polimerizzazione «indesiderata» che si verifica tra l'anione radicale di naftalene (iniziatore della reazione di polimerizzazione) e il monomero stirene.</vt:lpstr>
      <vt:lpstr>POLIMERIZZAZIONE RADICALICA «VIVENTE»</vt:lpstr>
      <vt:lpstr>Living polymerization</vt:lpstr>
      <vt:lpstr>PowerPoint Presentation</vt:lpstr>
      <vt:lpstr>PowerPoint Presentation</vt:lpstr>
      <vt:lpstr>PowerPoint Presentation</vt:lpstr>
      <vt:lpstr>Si introduce nel sistema una reazione di terminazione reversibile con una specie capping, indicata con X, attraverso le quali le catene radicaliche in crescita formano delle catene cosiddette dormienti, cioè non più in grado di propagare ma neppure di terminare.</vt:lpstr>
      <vt:lpstr>PowerPoint Presentation</vt:lpstr>
      <vt:lpstr>PowerPoint Presentation</vt:lpstr>
      <vt:lpstr>PowerPoint Presentation</vt:lpstr>
      <vt:lpstr>PowerPoint Presentation</vt:lpstr>
      <vt:lpstr>Lo schema dell’equilibrio è il seguente:</vt:lpstr>
      <vt:lpstr>PowerPoint Presentation</vt:lpstr>
      <vt:lpstr>In definitiva:</vt:lpstr>
      <vt:lpstr>PowerPoint Presentation</vt:lpstr>
      <vt:lpstr>Si può aggiungere lo stesso monomero ottenendo un aumento di peso molecolare oppure un monomer diverso ottenendo</vt:lpstr>
      <vt:lpstr>Atom transfer radical polymerization (ATRP) and reversible addition-fragmentation chain-transfer (RAFT) polymerization are the two most prevalent controlled radical polymerization (CRP) methods. Because of their ability to control resultant polymers and their wide monomers and solvents scope, ATRP and RAFT polymerization methods enable scientists to synthesize specialized structure polymers including star shaped or hyper branched polymers, and grafted polymers from various substrates or nanoparticles. ATRP and RAFT polymerization techniques are used in research and industrial applications like lubricants and medical applications such as bioconjugates and drug delivery systems (DDS).</vt:lpstr>
      <vt:lpstr>ATRP and RAFT polymerization techniques are both capable to synthesize polymers with controlled average molecular weights, molecular weight distributions, and structures. In addition to that, they are beneficial to polymerize acrylic monomers and styrene monomers which are easy to synthesize functional monomers and applicable to conventional free radical polymerization.</vt:lpstr>
      <vt:lpstr>ATRP</vt:lpstr>
      <vt:lpstr>In ATRP, the dormant species is activated by the transition metal complex to generate radicals via one electron transfer. Simultaneously the transition metal is oxidized to higher oxidation state. This reversible process rapidly establishes an equilibrium that shifts predominantly to the side with very low radical concentrations. The number of polymer chains is determined by the number of initiators. Each growing chain has the same probability to propagate with monomers to form living/dormant polymer chains (R-Pn-X).  =&gt; polymers with similar molecular weights and narrow molecular weight distribution can be prepared.   ATRP reactions are very robust in that they are tolerant of many functional groups like alkyl, amino, epoxy, hydroxy, and vinyl groups present in either the monomer or the initiator. ATRP methods are also advantageous due to the ease of preparation, commercially available and inexpensive catalysts (copper complexes), pyridine-based ligands, and initiators (alkyl halides)</vt:lpstr>
      <vt:lpstr>Monomer Monomers typically used in ATRP are molecules with substituents that can stabilize the propagating radicals; for example, styrenes, (meth)acrylates, (meth)acrylamides, and acrylonitrile.   ATRP successfully yields polymers of high number average molecular weight and low dispersity when the concentration of the propagating radical balances the rate of radical termination.   The propagating rate is unique to each individual monomer.  =&gt; it is important that the other components of the polymerization (initiator, catalyst, ligand, and solvent) are optimized for the concentration of the dormant species to be greater than that of the propagating radical while being low enough as to prevent slowing down or halting the reaction.</vt:lpstr>
      <vt:lpstr>Initiator The number of growing polymer chains is determined by the initiator. To ensure a low polydispersity and a controlled polymerization, the rate of initiation must be as fast or preferably faster than the rate of propagation.  Ideally, all chains will be initiated in a very short period of time and will be propagated at the same rate.  Initiators are typically chosen to be alkyl halides whose frameworks are similar to that of the propagating radical. Alkyl halides such as alkyl bromides are more reactive than alkyl chlorides. Both offer good molecular weight control. The shape or structure of the initiator influences polymer architecture. For example, initiators with multiple alkyl halide groups on a single core can lead to a star-like polymer shape. </vt:lpstr>
      <vt:lpstr>Catalyst The most important component of ATRP: determines the equilibrium constant between the active and dormant species. This equilibrium determines the polymerization rate. An equilibrium constant that is too small inhibits or slows the polymerization while an equilibrium constant that is too large leads to a wide distribution of chain lengths.  Several requirements for the metal catalyst:  Two accessible oxidation states that are differentiated by one electron The metal center needs to have affinity for halogens The coordination sphere of the metal needs to be expandable when it is oxidized as to accommodate the halogen The transition metal catalyst should not lead to significant side reactions (e.g. irreversible coupling with the propagating radicals and catalytic radical termination) The most studied catalysts include copper  has shown the most versatility for a wide selection of monomers. </vt:lpstr>
      <vt:lpstr>Ligand The ligand is used in combination with the copper halide catalyst to form the catalyst complex. The ligand’s main function is to solubilize the copper halide in the chosen solvent and to adjust the redox potential of the copper. This changes the activity and dynamics of the halogen exchange reaction and subsequent activation and deactivation of the polymer chains during polymerization, therefore greatly affecting the kinetics of the reaction and the degree of control over the polymerization.  Ligands should be chosen based on the activity of the monomer and the choice of metal for the catalyst. As copper halides are often used as catalyst, amine based ligands are most commonly chosen. Ligands with higher activities are studied to potentially decrease the concentration of catalyst in the reaction since a more active catalyst complex would yield a higher concentration of deactivator in the reaction.  A too active catalyst can lead to a loss of control and increase the polydispersity of the resulting polymer. </vt:lpstr>
      <vt:lpstr>Advantages ATRP enables the polymerization of a wide variety of monomers with different chemical functionalities, proving to be more tolerant of these functionalities than ionic polymerizations. It provides increased control of molecular weight, molecular architecture and polymer composition while maintaining a low polydispersity (1.05-1.2). The halogen remaining at the end of the polymer chain after polymerization allows for facile post-polymerization chain-end modification into different reactive functional groups.  The use of multi-functional initiators facilitates the synthesis of e.g. star polymers. </vt:lpstr>
      <vt:lpstr>Disadvantages The most significant drawback of ATRP is the high concentrations of catalyst (copper halide and an amine-based ligand) required for the reaction.  The removal of the copper from the polymer after polymerization is often tedious and expensive, limiting ATRP’s commercial use. However, methods are being developed which would limit the necessity of the catalyst concentration to ppm. ATRP is also a traditionally air-sensitive reaction normally requiring freeze-pump thaw cycles; it is also difficult to conduct ATRP in aqueous media. </vt:lpstr>
      <vt:lpstr>PowerPoint Presentation</vt:lpstr>
      <vt:lpstr>PowerPoint Presentation</vt:lpstr>
      <vt:lpstr>PowerPoint Presentation</vt:lpstr>
      <vt:lpstr>I leganti L maggiormente usati sono ammine polidentate aromatiche, alifatiche o cicliche.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agente RAFT (Chain Transfer Agent, CTA): composti ditio-carbonilici (ditioesteri, tritiocarbonati, ditiocarbammati,</vt:lpstr>
      <vt:lpstr>PowerPoint Presentation</vt:lpstr>
      <vt:lpstr>PowerPoint Presentation</vt:lpstr>
      <vt:lpstr>PowerPoint Presentation</vt:lpstr>
      <vt:lpstr>PowerPoint Presentation</vt:lpstr>
      <vt:lpstr>PowerPoint Presentation</vt:lpstr>
      <vt:lpstr>Polimerizzazioni ioniche</vt:lpstr>
      <vt:lpstr>I centri attivi nelle polimerizzazioni ioniche di monomeri etilenici o dienici sono: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Polimerizzazione anionica: Terminazione</vt:lpstr>
      <vt:lpstr>PowerPoint Presentation</vt:lpstr>
      <vt:lpstr>POLIMERIZZAZIONE CATIONICA</vt:lpstr>
      <vt:lpstr>PowerPoint Presentation</vt:lpstr>
      <vt:lpstr>PowerPoint Presentation</vt:lpstr>
      <vt:lpstr>PowerPoint Presentation</vt:lpstr>
      <vt:lpstr>PowerPoint Presentation</vt:lpstr>
      <vt:lpstr>Polimerizzazione ionica di composti ciclici</vt:lpstr>
      <vt:lpstr>questa polimerizzazione avviene senza espulsione di piccole molecole (poliaddizione), ma forma polimeri che si sarebbero potuti ottenere anche per</vt:lpstr>
      <vt:lpstr>PowerPoint Presentation</vt:lpstr>
      <vt:lpstr>Polimerizzabilità dipende dalla stabilità relativa del monomero ciclico e del polimero (lineare)</vt:lpstr>
      <vt:lpstr>PowerPoint Presentation</vt:lpstr>
      <vt:lpstr>Iniziazione: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Lenovo</dc:creator>
  <cp:lastModifiedBy>Windows User</cp:lastModifiedBy>
  <cp:revision>78</cp:revision>
  <dcterms:created xsi:type="dcterms:W3CDTF">2023-01-11T00:48:34Z</dcterms:created>
  <dcterms:modified xsi:type="dcterms:W3CDTF">2023-04-04T22:28:54Z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2020-10-27T00:00:00Z</vt:filetime>
  </property>
  <property fmtid="{D5CDD505-2E9C-101B-9397-08002B2CF9AE}" pid="3" name="Creator">
    <vt:lpwstr>Microsoft® PowerPoint® 2010</vt:lpwstr>
  </property>
  <property fmtid="{D5CDD505-2E9C-101B-9397-08002B2CF9AE}" pid="4" name="LastSaved">
    <vt:filetime>2023-01-11T00:00:00Z</vt:filetime>
  </property>
  <property fmtid="{D5CDD505-2E9C-101B-9397-08002B2CF9AE}" pid="5" name="Producer">
    <vt:lpwstr>Microsoft® PowerPoint® 2010</vt:lpwstr>
  </property>
</Properties>
</file>