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4" r:id="rId1"/>
  </p:sldMasterIdLst>
  <p:sldIdLst>
    <p:sldId id="256" r:id="rId2"/>
    <p:sldId id="257" r:id="rId3"/>
    <p:sldId id="311" r:id="rId4"/>
    <p:sldId id="312" r:id="rId5"/>
    <p:sldId id="315" r:id="rId6"/>
    <p:sldId id="313" r:id="rId7"/>
    <p:sldId id="301" r:id="rId8"/>
    <p:sldId id="314" r:id="rId9"/>
    <p:sldId id="316" r:id="rId10"/>
    <p:sldId id="28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5921"/>
  </p:normalViewPr>
  <p:slideViewPr>
    <p:cSldViewPr snapToGrid="0">
      <p:cViewPr varScale="1">
        <p:scale>
          <a:sx n="115" d="100"/>
          <a:sy n="115" d="100"/>
        </p:scale>
        <p:origin x="24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F7AFFB9B-9FB8-469E-96F9-4D32314110B6}" type="datetimeFigureOut">
              <a:rPr lang="en-US" smtClean="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74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44226582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40013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extLst>
      <p:ext uri="{BB962C8B-B14F-4D97-AF65-F5344CB8AC3E}">
        <p14:creationId xmlns:p14="http://schemas.microsoft.com/office/powerpoint/2010/main" val="39717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609600" y="273600"/>
            <a:ext cx="10972320" cy="1144800"/>
          </a:xfrm>
          <a:prstGeom prst="rect">
            <a:avLst/>
          </a:prstGeom>
          <a:noFill/>
          <a:ln w="0">
            <a:noFill/>
          </a:ln>
        </p:spPr>
        <p:txBody>
          <a:bodyPr lIns="0" tIns="0" rIns="0" bIns="0" anchor="ctr">
            <a:noAutofit/>
          </a:bodyPr>
          <a:lstStyle/>
          <a:p>
            <a:endParaRPr lang="it-IT" sz="1800" b="0" strike="noStrike" spc="-1">
              <a:solidFill>
                <a:srgbClr val="000000"/>
              </a:solidFill>
              <a:latin typeface="Arial"/>
            </a:endParaRPr>
          </a:p>
        </p:txBody>
      </p:sp>
      <p:sp>
        <p:nvSpPr>
          <p:cNvPr id="43" name="PlaceHolder 2"/>
          <p:cNvSpPr>
            <a:spLocks noGrp="1"/>
          </p:cNvSpPr>
          <p:nvPr>
            <p:ph type="subTitle"/>
          </p:nvPr>
        </p:nvSpPr>
        <p:spPr>
          <a:xfrm>
            <a:off x="609600" y="1604520"/>
            <a:ext cx="10972320" cy="3977280"/>
          </a:xfrm>
          <a:prstGeom prst="rect">
            <a:avLst/>
          </a:prstGeom>
          <a:noFill/>
          <a:ln w="0">
            <a:noFill/>
          </a:ln>
        </p:spPr>
        <p:txBody>
          <a:bodyPr lIns="0" tIns="0" rIns="0" bIns="0" anchor="ctr">
            <a:noAutofit/>
          </a:bodyPr>
          <a:lstStyle/>
          <a:p>
            <a:pPr algn="ctr">
              <a:buNone/>
            </a:pPr>
            <a:endParaRPr lang="en-GB" sz="3200" b="0" strike="noStrike" spc="-1">
              <a:latin typeface="Arial"/>
            </a:endParaRPr>
          </a:p>
        </p:txBody>
      </p:sp>
    </p:spTree>
    <p:extLst>
      <p:ext uri="{BB962C8B-B14F-4D97-AF65-F5344CB8AC3E}">
        <p14:creationId xmlns:p14="http://schemas.microsoft.com/office/powerpoint/2010/main" val="1797626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44455795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F7F47CF-67C9-420C-80A5-E2069FF0C2DF}" type="datetimeFigureOut">
              <a:rPr lang="en-US" smtClean="0"/>
              <a:t>4/4/23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106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4/4/23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10861952"/>
      </p:ext>
    </p:extLst>
  </p:cSld>
  <p:clrMapOvr>
    <a:masterClrMapping/>
  </p:clrMapOvr>
  <p:hf sldNum="0"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89320"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4/4/23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26463858"/>
      </p:ext>
    </p:extLst>
  </p:cSld>
  <p:clrMapOvr>
    <a:masterClrMapping/>
  </p:clrMapOvr>
  <p:hf sldNum="0"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4/4/23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049308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4/4/23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65799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35BB1C6-BF8F-4481-8AB2-603A1C8A906A}" type="datetimeFigureOut">
              <a:rPr lang="en-US" smtClean="0"/>
              <a:t>4/4/23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2518482"/>
      </p:ext>
    </p:extLst>
  </p:cSld>
  <p:clrMapOvr>
    <a:masterClrMapping/>
  </p:clrMapOvr>
  <p:hf sldNum="0"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2EF78E3-FDA3-4D28-AAA2-0B81F349A39D}" type="datetimeFigureOut">
              <a:rPr lang="en-US" smtClean="0"/>
              <a:t>4/4/23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406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35BB1C6-BF8F-4481-8AB2-603A1C8A906A}" type="datetimeFigureOut">
              <a:rPr lang="en-US" smtClean="0"/>
              <a:t>4/4/23</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22F896-40B5-4ADD-8801-0D06FADFA095}" type="slidenum">
              <a:rPr lang="en-US" smtClean="0"/>
              <a:pPr/>
              <a:t>‹N›</a:t>
            </a:fld>
            <a:endParaRPr lang="en-US" dirty="0"/>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2745489"/>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 id="2147483887" r:id="rId13"/>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jFDl7njRfOE" TargetMode="External"/><Relationship Id="rId2" Type="http://schemas.openxmlformats.org/officeDocument/2006/relationships/hyperlink" Target="https://www.youtube.com/watch?v=R-yj0GIvleg" TargetMode="Externa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oogle.com/imgres?imgurl=https%3A%2F%2Fwww.carrera-podium.it%2Fwp-content%2Fuploads%2F2019%2F10%2FCartella-clinica-elettronica.jpg&amp;imgrefurl=https%3A%2F%2Fwww.carrera-podium.it%2Fnormative-che-regolamentano-lutilizzo-della-cartella-clinica-elettronica%2F&amp;tbnid=vmjP9Rhs37-3TM&amp;vet=12ahUKEwiDtei424X9AhXOlv0HHbA0B2gQMygAegUIARC1AQ..i&amp;docid=NR6CBenPoyH89M&amp;w=1000&amp;h=600&amp;q=cartella%20clinica%20informatizzata&amp;ved=2ahUKEwiDtei424X9AhXOlv0HHbA0B2gQMygAegUIARC1AQ"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0AF209-4E98-3D20-F018-817B5E25CCEE}"/>
              </a:ext>
            </a:extLst>
          </p:cNvPr>
          <p:cNvSpPr>
            <a:spLocks noGrp="1"/>
          </p:cNvSpPr>
          <p:nvPr>
            <p:ph type="ctrTitle"/>
          </p:nvPr>
        </p:nvSpPr>
        <p:spPr>
          <a:xfrm>
            <a:off x="1876423" y="2181722"/>
            <a:ext cx="8791575" cy="2387600"/>
          </a:xfrm>
        </p:spPr>
        <p:txBody>
          <a:bodyPr>
            <a:normAutofit/>
          </a:bodyPr>
          <a:lstStyle/>
          <a:p>
            <a:r>
              <a:rPr lang="it-IT" dirty="0">
                <a:solidFill>
                  <a:schemeClr val="tx1"/>
                </a:solidFill>
              </a:rPr>
              <a:t>Sociologia dell’innovazione</a:t>
            </a:r>
            <a:br>
              <a:rPr lang="it-IT" dirty="0">
                <a:solidFill>
                  <a:schemeClr val="tx1"/>
                </a:solidFill>
              </a:rPr>
            </a:br>
            <a:r>
              <a:rPr lang="it-IT" sz="3300" dirty="0" err="1">
                <a:solidFill>
                  <a:schemeClr val="tx1"/>
                </a:solidFill>
              </a:rPr>
              <a:t>lEZIONE</a:t>
            </a:r>
            <a:r>
              <a:rPr lang="it-IT" sz="3300" dirty="0">
                <a:solidFill>
                  <a:schemeClr val="tx1"/>
                </a:solidFill>
              </a:rPr>
              <a:t> 6. organizzazione e lavoro</a:t>
            </a:r>
            <a:endParaRPr lang="it-IT" dirty="0">
              <a:solidFill>
                <a:schemeClr val="tx1"/>
              </a:solidFill>
            </a:endParaRPr>
          </a:p>
        </p:txBody>
      </p:sp>
      <p:sp>
        <p:nvSpPr>
          <p:cNvPr id="3" name="Sottotitolo 2">
            <a:extLst>
              <a:ext uri="{FF2B5EF4-FFF2-40B4-BE49-F238E27FC236}">
                <a16:creationId xmlns:a16="http://schemas.microsoft.com/office/drawing/2014/main" id="{A83A997F-DB65-A81B-C905-740A842B3E9A}"/>
              </a:ext>
            </a:extLst>
          </p:cNvPr>
          <p:cNvSpPr>
            <a:spLocks noGrp="1"/>
          </p:cNvSpPr>
          <p:nvPr>
            <p:ph type="subTitle" idx="1"/>
          </p:nvPr>
        </p:nvSpPr>
        <p:spPr>
          <a:xfrm>
            <a:off x="1976783" y="4482985"/>
            <a:ext cx="8791575" cy="1655762"/>
          </a:xfrm>
        </p:spPr>
        <p:txBody>
          <a:bodyPr/>
          <a:lstStyle/>
          <a:p>
            <a:endParaRPr lang="it-IT" dirty="0"/>
          </a:p>
          <a:p>
            <a:r>
              <a:rPr lang="it-IT" dirty="0"/>
              <a:t>LAUREA DI SCIENZE POLITICHE E DELL’AMMINISTRAZIONE </a:t>
            </a:r>
          </a:p>
          <a:p>
            <a:r>
              <a:rPr lang="it-IT" dirty="0"/>
              <a:t>Francesco Miele </a:t>
            </a:r>
          </a:p>
          <a:p>
            <a:endParaRPr lang="it-IT" dirty="0"/>
          </a:p>
        </p:txBody>
      </p:sp>
      <p:pic>
        <p:nvPicPr>
          <p:cNvPr id="1026" name="Picture 2">
            <a:extLst>
              <a:ext uri="{FF2B5EF4-FFF2-40B4-BE49-F238E27FC236}">
                <a16:creationId xmlns:a16="http://schemas.microsoft.com/office/drawing/2014/main" id="{0CF45F16-6152-33EC-5B51-C98CA9A62B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910" y="5107258"/>
            <a:ext cx="2976755" cy="1190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6578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0DB28C-7BF1-3E7F-84BC-F9CE5F9789C0}"/>
              </a:ext>
            </a:extLst>
          </p:cNvPr>
          <p:cNvSpPr>
            <a:spLocks noGrp="1"/>
          </p:cNvSpPr>
          <p:nvPr>
            <p:ph type="title"/>
          </p:nvPr>
        </p:nvSpPr>
        <p:spPr>
          <a:xfrm>
            <a:off x="7122460" y="1783959"/>
            <a:ext cx="3065480" cy="2889114"/>
          </a:xfrm>
        </p:spPr>
        <p:txBody>
          <a:bodyPr vert="horz" lIns="91440" tIns="45720" rIns="91440" bIns="45720" rtlCol="0" anchor="b">
            <a:normAutofit/>
          </a:bodyPr>
          <a:lstStyle/>
          <a:p>
            <a:r>
              <a:rPr lang="en-US" sz="4700" dirty="0" err="1"/>
              <a:t>Capitolo</a:t>
            </a:r>
            <a:r>
              <a:rPr lang="en-US" sz="4700" dirty="0"/>
              <a:t> 8 “ORGANIZZAZIONE E LAVORO”</a:t>
            </a:r>
            <a:br>
              <a:rPr lang="en-US" sz="4700" dirty="0"/>
            </a:br>
            <a:r>
              <a:rPr lang="en-US" sz="4700" dirty="0"/>
              <a:t>PP 223-236</a:t>
            </a:r>
          </a:p>
        </p:txBody>
      </p:sp>
      <p:pic>
        <p:nvPicPr>
          <p:cNvPr id="5" name="Picture 2" descr="Copertina Gli studi sociali sulla scienza e la tecnologia">
            <a:extLst>
              <a:ext uri="{FF2B5EF4-FFF2-40B4-BE49-F238E27FC236}">
                <a16:creationId xmlns:a16="http://schemas.microsoft.com/office/drawing/2014/main" id="{D7ABECB7-96A3-EB1D-1F0C-FF945355EB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205" y="408204"/>
            <a:ext cx="3923112" cy="6041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61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E4CDBB-865C-AE72-C0C6-134BC81F7E5B}"/>
              </a:ext>
            </a:extLst>
          </p:cNvPr>
          <p:cNvSpPr>
            <a:spLocks noGrp="1"/>
          </p:cNvSpPr>
          <p:nvPr>
            <p:ph type="title"/>
          </p:nvPr>
        </p:nvSpPr>
        <p:spPr/>
        <p:txBody>
          <a:bodyPr/>
          <a:lstStyle/>
          <a:p>
            <a:r>
              <a:rPr lang="it-IT" dirty="0"/>
              <a:t>Struttura lezione</a:t>
            </a:r>
          </a:p>
        </p:txBody>
      </p:sp>
      <p:sp>
        <p:nvSpPr>
          <p:cNvPr id="3" name="Segnaposto contenuto 2">
            <a:extLst>
              <a:ext uri="{FF2B5EF4-FFF2-40B4-BE49-F238E27FC236}">
                <a16:creationId xmlns:a16="http://schemas.microsoft.com/office/drawing/2014/main" id="{AACDCEEF-89A1-61A8-C478-5E3FA5D7B061}"/>
              </a:ext>
            </a:extLst>
          </p:cNvPr>
          <p:cNvSpPr>
            <a:spLocks noGrp="1"/>
          </p:cNvSpPr>
          <p:nvPr>
            <p:ph sz="quarter" idx="13"/>
          </p:nvPr>
        </p:nvSpPr>
        <p:spPr/>
        <p:txBody>
          <a:bodyPr/>
          <a:lstStyle/>
          <a:p>
            <a:pPr>
              <a:buFont typeface="Wingdings" pitchFamily="2" charset="2"/>
              <a:buChar char="q"/>
            </a:pPr>
            <a:r>
              <a:rPr lang="it-IT" dirty="0"/>
              <a:t>  Tecnologia e organizzazione nella contemporaneità; </a:t>
            </a:r>
          </a:p>
          <a:p>
            <a:pPr>
              <a:buFont typeface="Wingdings" pitchFamily="2" charset="2"/>
              <a:buChar char="q"/>
            </a:pPr>
            <a:r>
              <a:rPr lang="it-IT" dirty="0"/>
              <a:t> </a:t>
            </a:r>
            <a:r>
              <a:rPr lang="it-IT" dirty="0" err="1"/>
              <a:t>Sociomaterialità</a:t>
            </a:r>
            <a:r>
              <a:rPr lang="it-IT" dirty="0"/>
              <a:t>, tecnologia in uso e lavoro di articolazione.  </a:t>
            </a:r>
          </a:p>
        </p:txBody>
      </p:sp>
    </p:spTree>
    <p:extLst>
      <p:ext uri="{BB962C8B-B14F-4D97-AF65-F5344CB8AC3E}">
        <p14:creationId xmlns:p14="http://schemas.microsoft.com/office/powerpoint/2010/main" val="11295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F7B64-6CF2-70AC-F254-4D68D7EC5E1D}"/>
              </a:ext>
            </a:extLst>
          </p:cNvPr>
          <p:cNvSpPr>
            <a:spLocks noGrp="1"/>
          </p:cNvSpPr>
          <p:nvPr>
            <p:ph type="title"/>
          </p:nvPr>
        </p:nvSpPr>
        <p:spPr/>
        <p:txBody>
          <a:bodyPr/>
          <a:lstStyle/>
          <a:p>
            <a:r>
              <a:rPr lang="it-IT" dirty="0"/>
              <a:t>TECNOLOGIA E organizzazioni lavorative</a:t>
            </a:r>
          </a:p>
        </p:txBody>
      </p:sp>
      <p:sp>
        <p:nvSpPr>
          <p:cNvPr id="3" name="Segnaposto contenuto 2">
            <a:extLst>
              <a:ext uri="{FF2B5EF4-FFF2-40B4-BE49-F238E27FC236}">
                <a16:creationId xmlns:a16="http://schemas.microsoft.com/office/drawing/2014/main" id="{868256EA-A235-414C-3721-7EF75D8D9136}"/>
              </a:ext>
            </a:extLst>
          </p:cNvPr>
          <p:cNvSpPr>
            <a:spLocks noGrp="1"/>
          </p:cNvSpPr>
          <p:nvPr>
            <p:ph sz="quarter" idx="13"/>
          </p:nvPr>
        </p:nvSpPr>
        <p:spPr>
          <a:xfrm>
            <a:off x="685800" y="2063396"/>
            <a:ext cx="10482072" cy="3411853"/>
          </a:xfrm>
        </p:spPr>
        <p:txBody>
          <a:bodyPr>
            <a:normAutofit/>
          </a:bodyPr>
          <a:lstStyle/>
          <a:p>
            <a:pPr>
              <a:buFont typeface="Wingdings" pitchFamily="2" charset="2"/>
              <a:buChar char="q"/>
            </a:pPr>
            <a:r>
              <a:rPr lang="it-IT" b="1" dirty="0"/>
              <a:t> Perché è un ambito rilevante da studiare? </a:t>
            </a:r>
            <a:r>
              <a:rPr lang="it-IT" dirty="0"/>
              <a:t>Perché sui luoghi di lavoro le persone passano una parte considerevole del proprio tempo e le tecnologie possono influire – in positivo o in negativo – sulla loro qualità della vita. </a:t>
            </a:r>
          </a:p>
          <a:p>
            <a:pPr>
              <a:buFont typeface="Wingdings" pitchFamily="2" charset="2"/>
              <a:buChar char="q"/>
            </a:pPr>
            <a:r>
              <a:rPr lang="it-IT" dirty="0"/>
              <a:t> </a:t>
            </a:r>
            <a:r>
              <a:rPr lang="it-IT" b="1" dirty="0"/>
              <a:t>Perché è un ambito rilevante da studiare dal punto di vista sociologico? </a:t>
            </a:r>
            <a:r>
              <a:rPr lang="it-IT" dirty="0"/>
              <a:t>Per almeno due ragioni: i) le nuove tecnologie introdotte sui luoghi di lavoro danno vita a cambiamenti sociali di diverso tipo, producendo nuove occupazioni e rendendone obsolete altre, cambiando le caratteristiche di alcune professioni, cambiando gli assetti di potere </a:t>
            </a:r>
            <a:r>
              <a:rPr lang="it-IT" dirty="0" err="1"/>
              <a:t>pre</a:t>
            </a:r>
            <a:r>
              <a:rPr lang="it-IT" dirty="0"/>
              <a:t>-esistenti e portando a conflitti corrispondenti; ii) d’altra parte, lavoratori, manager e altri attori sociali iniziano a interagire attorno alla nuova tecnologia – già dalla fase della progettazione – influenzando le sue caratteristiche fisiche e definendone gli usi. </a:t>
            </a:r>
            <a:endParaRPr lang="it-IT" b="1" dirty="0"/>
          </a:p>
          <a:p>
            <a:endParaRPr lang="it-IT" dirty="0"/>
          </a:p>
        </p:txBody>
      </p:sp>
    </p:spTree>
    <p:extLst>
      <p:ext uri="{BB962C8B-B14F-4D97-AF65-F5344CB8AC3E}">
        <p14:creationId xmlns:p14="http://schemas.microsoft.com/office/powerpoint/2010/main" val="1133027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9F7610-5A5E-CD21-49E9-B5EAFAF3962D}"/>
              </a:ext>
            </a:extLst>
          </p:cNvPr>
          <p:cNvSpPr>
            <a:spLocks noGrp="1"/>
          </p:cNvSpPr>
          <p:nvPr>
            <p:ph type="title"/>
          </p:nvPr>
        </p:nvSpPr>
        <p:spPr/>
        <p:txBody>
          <a:bodyPr/>
          <a:lstStyle/>
          <a:p>
            <a:r>
              <a:rPr lang="it-IT" dirty="0"/>
              <a:t># ESERCIZIO</a:t>
            </a:r>
          </a:p>
        </p:txBody>
      </p:sp>
      <p:sp>
        <p:nvSpPr>
          <p:cNvPr id="3" name="Segnaposto contenuto 2">
            <a:extLst>
              <a:ext uri="{FF2B5EF4-FFF2-40B4-BE49-F238E27FC236}">
                <a16:creationId xmlns:a16="http://schemas.microsoft.com/office/drawing/2014/main" id="{4BA5172B-6959-E33E-7E2A-71F2A2197CDA}"/>
              </a:ext>
            </a:extLst>
          </p:cNvPr>
          <p:cNvSpPr>
            <a:spLocks noGrp="1"/>
          </p:cNvSpPr>
          <p:nvPr>
            <p:ph sz="half" idx="1"/>
          </p:nvPr>
        </p:nvSpPr>
        <p:spPr/>
        <p:txBody>
          <a:bodyPr/>
          <a:lstStyle/>
          <a:p>
            <a:endParaRPr lang="it-IT" dirty="0">
              <a:hlinkClick r:id="rId2"/>
            </a:endParaRPr>
          </a:p>
          <a:p>
            <a:endParaRPr lang="it-IT" dirty="0">
              <a:hlinkClick r:id="rId2"/>
            </a:endParaRPr>
          </a:p>
          <a:p>
            <a:endParaRPr lang="it-IT" dirty="0">
              <a:hlinkClick r:id="rId2"/>
            </a:endParaRPr>
          </a:p>
          <a:p>
            <a:endParaRPr lang="it-IT" dirty="0">
              <a:hlinkClick r:id="rId2"/>
            </a:endParaRPr>
          </a:p>
          <a:p>
            <a:endParaRPr lang="it-IT" dirty="0">
              <a:hlinkClick r:id="rId2"/>
            </a:endParaRPr>
          </a:p>
          <a:p>
            <a:r>
              <a:rPr lang="it-IT" dirty="0">
                <a:hlinkClick r:id="rId2"/>
              </a:rPr>
              <a:t>https://www.youtube.com/watch?v=R-yj0GIvleg</a:t>
            </a:r>
            <a:r>
              <a:rPr lang="it-IT" dirty="0"/>
              <a:t> </a:t>
            </a:r>
          </a:p>
          <a:p>
            <a:r>
              <a:rPr lang="it-IT" dirty="0">
                <a:hlinkClick r:id="rId3"/>
              </a:rPr>
              <a:t>https://www.youtube.com/watch?v=jFDl7njRfOE</a:t>
            </a:r>
            <a:r>
              <a:rPr lang="it-IT" dirty="0"/>
              <a:t> </a:t>
            </a:r>
          </a:p>
        </p:txBody>
      </p:sp>
      <p:sp>
        <p:nvSpPr>
          <p:cNvPr id="4" name="Segnaposto contenuto 3">
            <a:extLst>
              <a:ext uri="{FF2B5EF4-FFF2-40B4-BE49-F238E27FC236}">
                <a16:creationId xmlns:a16="http://schemas.microsoft.com/office/drawing/2014/main" id="{B4299E62-2DAD-8094-6307-E9C9492DB3CD}"/>
              </a:ext>
            </a:extLst>
          </p:cNvPr>
          <p:cNvSpPr>
            <a:spLocks noGrp="1"/>
          </p:cNvSpPr>
          <p:nvPr>
            <p:ph sz="half" idx="2"/>
          </p:nvPr>
        </p:nvSpPr>
        <p:spPr/>
        <p:txBody>
          <a:bodyPr/>
          <a:lstStyle/>
          <a:p>
            <a:r>
              <a:rPr lang="it-IT" dirty="0"/>
              <a:t>Dopo la visione dei due brevi servizi rispondere alle seguenti domande: </a:t>
            </a:r>
          </a:p>
          <a:p>
            <a:r>
              <a:rPr lang="it-IT" dirty="0"/>
              <a:t>1) Come nel caso di Amazon la tecnologia condiziona i modi di lavorare di magazzinieri e driver? </a:t>
            </a:r>
          </a:p>
          <a:p>
            <a:r>
              <a:rPr lang="it-IT" dirty="0"/>
              <a:t>2) Quali cambiamenti di ampio respiro inerenti al mondo del lavoro vi sono dietro all’affermarsi del modello Amazon?</a:t>
            </a:r>
          </a:p>
        </p:txBody>
      </p:sp>
      <p:pic>
        <p:nvPicPr>
          <p:cNvPr id="1030" name="Picture 6" descr="Amazon rolls out in-store pickup for products ordered from local retailers  | TechCrunch">
            <a:extLst>
              <a:ext uri="{FF2B5EF4-FFF2-40B4-BE49-F238E27FC236}">
                <a16:creationId xmlns:a16="http://schemas.microsoft.com/office/drawing/2014/main" id="{31499CC1-E86A-13B7-6305-3950A448C3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270763"/>
            <a:ext cx="3481040" cy="2316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8863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A2619F-172B-45EE-9DBE-2710525123B9}"/>
              </a:ext>
            </a:extLst>
          </p:cNvPr>
          <p:cNvSpPr>
            <a:spLocks noGrp="1"/>
          </p:cNvSpPr>
          <p:nvPr>
            <p:ph type="title"/>
          </p:nvPr>
        </p:nvSpPr>
        <p:spPr/>
        <p:txBody>
          <a:bodyPr/>
          <a:lstStyle/>
          <a:p>
            <a:r>
              <a:rPr lang="it-IT" dirty="0"/>
              <a:t>Lo scenario attuale</a:t>
            </a:r>
          </a:p>
        </p:txBody>
      </p:sp>
      <p:sp>
        <p:nvSpPr>
          <p:cNvPr id="3" name="Segnaposto contenuto 2">
            <a:extLst>
              <a:ext uri="{FF2B5EF4-FFF2-40B4-BE49-F238E27FC236}">
                <a16:creationId xmlns:a16="http://schemas.microsoft.com/office/drawing/2014/main" id="{004DF74C-102F-D518-FF08-B9E5CC0ABA5C}"/>
              </a:ext>
            </a:extLst>
          </p:cNvPr>
          <p:cNvSpPr>
            <a:spLocks noGrp="1"/>
          </p:cNvSpPr>
          <p:nvPr>
            <p:ph sz="half" idx="1"/>
          </p:nvPr>
        </p:nvSpPr>
        <p:spPr/>
        <p:txBody>
          <a:bodyPr>
            <a:normAutofit fontScale="92500"/>
          </a:bodyPr>
          <a:lstStyle/>
          <a:p>
            <a:pPr marL="0" indent="0">
              <a:buNone/>
            </a:pPr>
            <a:r>
              <a:rPr lang="it-IT" dirty="0"/>
              <a:t>I luoghi di lavoro contemporanei sono sempre più «tecnologicamente densi», ossia caratterizzati da (Bruni, Parolin, 2014): </a:t>
            </a:r>
          </a:p>
          <a:p>
            <a:pPr>
              <a:buFont typeface="Wingdings" pitchFamily="2" charset="2"/>
              <a:buChar char="q"/>
            </a:pPr>
            <a:r>
              <a:rPr lang="it-IT" dirty="0"/>
              <a:t> know-how tecnologici;</a:t>
            </a:r>
          </a:p>
          <a:p>
            <a:pPr>
              <a:buFont typeface="Wingdings" pitchFamily="2" charset="2"/>
              <a:buChar char="q"/>
            </a:pPr>
            <a:r>
              <a:rPr lang="it-IT" dirty="0"/>
              <a:t> cooperazione continua tra umani e tecnologia; </a:t>
            </a:r>
          </a:p>
          <a:p>
            <a:pPr>
              <a:buFont typeface="Wingdings" pitchFamily="2" charset="2"/>
              <a:buChar char="q"/>
            </a:pPr>
            <a:r>
              <a:rPr lang="it-IT" dirty="0"/>
              <a:t> l’interazione è resa possibile dalle tecnologie, che riconfigurano gli spazi e i tempi di lavoro. </a:t>
            </a:r>
          </a:p>
        </p:txBody>
      </p:sp>
      <p:sp>
        <p:nvSpPr>
          <p:cNvPr id="4" name="Segnaposto contenuto 3">
            <a:extLst>
              <a:ext uri="{FF2B5EF4-FFF2-40B4-BE49-F238E27FC236}">
                <a16:creationId xmlns:a16="http://schemas.microsoft.com/office/drawing/2014/main" id="{91AF1551-32B6-A23E-393B-A288FBA3A77F}"/>
              </a:ext>
            </a:extLst>
          </p:cNvPr>
          <p:cNvSpPr>
            <a:spLocks noGrp="1"/>
          </p:cNvSpPr>
          <p:nvPr>
            <p:ph sz="half" idx="2"/>
          </p:nvPr>
        </p:nvSpPr>
        <p:spPr/>
        <p:txBody>
          <a:bodyPr>
            <a:normAutofit fontScale="92500"/>
          </a:bodyPr>
          <a:lstStyle/>
          <a:p>
            <a:r>
              <a:rPr lang="it-IT" dirty="0"/>
              <a:t>Nei tempi più recenti, inoltre, le organizzazioni sono sempre più «algoritmiche» (Giardullo, Miele, 2020), ossia: </a:t>
            </a:r>
          </a:p>
          <a:p>
            <a:pPr>
              <a:buFont typeface="Wingdings" pitchFamily="2" charset="2"/>
              <a:buChar char="q"/>
            </a:pPr>
            <a:r>
              <a:rPr lang="it-IT" dirty="0"/>
              <a:t> i movimenti e i corpi dei lavoratori vengono </a:t>
            </a:r>
            <a:r>
              <a:rPr lang="it-IT" dirty="0" err="1"/>
              <a:t>datificati</a:t>
            </a:r>
            <a:r>
              <a:rPr lang="it-IT" dirty="0"/>
              <a:t> </a:t>
            </a:r>
          </a:p>
          <a:p>
            <a:pPr>
              <a:buFont typeface="Wingdings" pitchFamily="2" charset="2"/>
              <a:buChar char="q"/>
            </a:pPr>
            <a:r>
              <a:rPr lang="it-IT" dirty="0"/>
              <a:t> questi stessi dati vengono adoperati per misurare e migliorare le performance (neo-taylorismo?); </a:t>
            </a:r>
          </a:p>
          <a:p>
            <a:pPr>
              <a:buFont typeface="Wingdings" pitchFamily="2" charset="2"/>
              <a:buChar char="q"/>
            </a:pPr>
            <a:r>
              <a:rPr lang="it-IT" dirty="0"/>
              <a:t> parte dei dati raccolti vengono analizzati automaticamente e utilizzati dalle macchine per prendere o suggerire. </a:t>
            </a:r>
          </a:p>
        </p:txBody>
      </p:sp>
    </p:spTree>
    <p:extLst>
      <p:ext uri="{BB962C8B-B14F-4D97-AF65-F5344CB8AC3E}">
        <p14:creationId xmlns:p14="http://schemas.microsoft.com/office/powerpoint/2010/main" val="2102796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E543B-8CBA-9D79-E1E3-9071E770A2B7}"/>
              </a:ext>
            </a:extLst>
          </p:cNvPr>
          <p:cNvSpPr>
            <a:spLocks noGrp="1"/>
          </p:cNvSpPr>
          <p:nvPr>
            <p:ph type="title"/>
          </p:nvPr>
        </p:nvSpPr>
        <p:spPr/>
        <p:txBody>
          <a:bodyPr/>
          <a:lstStyle/>
          <a:p>
            <a:r>
              <a:rPr lang="it-IT" dirty="0"/>
              <a:t>Il concetto di </a:t>
            </a:r>
            <a:r>
              <a:rPr lang="it-IT" dirty="0" err="1"/>
              <a:t>sociomaterialità</a:t>
            </a:r>
            <a:r>
              <a:rPr lang="it-IT" dirty="0"/>
              <a:t>  </a:t>
            </a:r>
          </a:p>
        </p:txBody>
      </p:sp>
      <p:sp>
        <p:nvSpPr>
          <p:cNvPr id="3" name="Segnaposto contenuto 2">
            <a:extLst>
              <a:ext uri="{FF2B5EF4-FFF2-40B4-BE49-F238E27FC236}">
                <a16:creationId xmlns:a16="http://schemas.microsoft.com/office/drawing/2014/main" id="{25722B3B-0418-D958-0181-E3444D8822C0}"/>
              </a:ext>
            </a:extLst>
          </p:cNvPr>
          <p:cNvSpPr>
            <a:spLocks noGrp="1"/>
          </p:cNvSpPr>
          <p:nvPr>
            <p:ph sz="half" idx="1"/>
          </p:nvPr>
        </p:nvSpPr>
        <p:spPr/>
        <p:txBody>
          <a:bodyPr>
            <a:normAutofit lnSpcReduction="10000"/>
          </a:bodyPr>
          <a:lstStyle/>
          <a:p>
            <a:r>
              <a:rPr lang="it-IT" dirty="0"/>
              <a:t>La materialità è presente in ogni fenomeno che [gli studiosi] considerano "sociale".... parlare di </a:t>
            </a:r>
            <a:r>
              <a:rPr lang="it-IT" dirty="0" err="1"/>
              <a:t>sociomaterialità</a:t>
            </a:r>
            <a:r>
              <a:rPr lang="it-IT" dirty="0"/>
              <a:t> significa riconoscere e tenere sempre presente che </a:t>
            </a:r>
            <a:r>
              <a:rPr lang="it-IT" b="1" dirty="0"/>
              <a:t>la materialità agisce come elemento costitutivo del mondo sociale e viceversa</a:t>
            </a:r>
            <a:r>
              <a:rPr lang="it-IT" dirty="0"/>
              <a:t> (Leonardi 2012: 34).</a:t>
            </a:r>
          </a:p>
          <a:p>
            <a:r>
              <a:rPr lang="it-IT" dirty="0"/>
              <a:t>Forse materialità e socialità si producono assieme. Quando guardiamo al sociale, guardiamo allo stesso tempo alla produzione della materialità [e viceversa] (</a:t>
            </a:r>
            <a:r>
              <a:rPr lang="it-IT" dirty="0" err="1"/>
              <a:t>Law</a:t>
            </a:r>
            <a:r>
              <a:rPr lang="it-IT" dirty="0"/>
              <a:t> e Mol, 1995)</a:t>
            </a:r>
          </a:p>
          <a:p>
            <a:endParaRPr lang="it-IT" dirty="0"/>
          </a:p>
        </p:txBody>
      </p:sp>
      <p:sp>
        <p:nvSpPr>
          <p:cNvPr id="4" name="Segnaposto contenuto 3">
            <a:extLst>
              <a:ext uri="{FF2B5EF4-FFF2-40B4-BE49-F238E27FC236}">
                <a16:creationId xmlns:a16="http://schemas.microsoft.com/office/drawing/2014/main" id="{C513B659-1FA0-84B3-A7AF-3EE22B87AA61}"/>
              </a:ext>
            </a:extLst>
          </p:cNvPr>
          <p:cNvSpPr>
            <a:spLocks noGrp="1"/>
          </p:cNvSpPr>
          <p:nvPr>
            <p:ph sz="half" idx="2"/>
          </p:nvPr>
        </p:nvSpPr>
        <p:spPr/>
        <p:txBody>
          <a:bodyPr>
            <a:normAutofit lnSpcReduction="10000"/>
          </a:bodyPr>
          <a:lstStyle/>
          <a:p>
            <a:r>
              <a:rPr lang="it-IT" sz="2000" dirty="0"/>
              <a:t>Guardando al caso di Amazon si può concludere che: </a:t>
            </a:r>
          </a:p>
          <a:p>
            <a:pPr>
              <a:buFont typeface="Wingdings" pitchFamily="2" charset="2"/>
              <a:buChar char="q"/>
            </a:pPr>
            <a:r>
              <a:rPr lang="it-IT" sz="2000" dirty="0"/>
              <a:t> Il lavoro di rider e magazzinieri è inimmaginabile senza la presenza di dispositivi tecnologici miniaturizzati; </a:t>
            </a:r>
          </a:p>
          <a:p>
            <a:pPr>
              <a:buFont typeface="Wingdings" pitchFamily="2" charset="2"/>
              <a:buChar char="q"/>
            </a:pPr>
            <a:r>
              <a:rPr lang="it-IT" sz="2000" dirty="0"/>
              <a:t> Così come sarebbe difficile per il management esercitare un controllo a distanza così capillare; </a:t>
            </a:r>
          </a:p>
          <a:p>
            <a:pPr>
              <a:buFont typeface="Wingdings" pitchFamily="2" charset="2"/>
              <a:buChar char="q"/>
            </a:pPr>
            <a:r>
              <a:rPr lang="it-IT" sz="2000" dirty="0"/>
              <a:t> D’altra parte dietro all’affermazione di questo modello di lavoro «tecnologicamente centrato» vi sono alcuni fenomeni di ampio respiro che hanno investito il mondo del lavoro e la società nel suo complesso.  </a:t>
            </a:r>
          </a:p>
        </p:txBody>
      </p:sp>
    </p:spTree>
    <p:extLst>
      <p:ext uri="{BB962C8B-B14F-4D97-AF65-F5344CB8AC3E}">
        <p14:creationId xmlns:p14="http://schemas.microsoft.com/office/powerpoint/2010/main" val="58921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47010B-2FED-0369-F30F-05C9ED202642}"/>
              </a:ext>
            </a:extLst>
          </p:cNvPr>
          <p:cNvSpPr>
            <a:spLocks noGrp="1"/>
          </p:cNvSpPr>
          <p:nvPr>
            <p:ph type="title"/>
          </p:nvPr>
        </p:nvSpPr>
        <p:spPr/>
        <p:txBody>
          <a:bodyPr/>
          <a:lstStyle/>
          <a:p>
            <a:r>
              <a:rPr lang="it-IT" dirty="0"/>
              <a:t>DALLA TECNOLOGIA «IN Sé» ALLA TECNOLOGIA «IN USO»</a:t>
            </a:r>
          </a:p>
        </p:txBody>
      </p:sp>
      <p:sp>
        <p:nvSpPr>
          <p:cNvPr id="3" name="Segnaposto contenuto 2">
            <a:extLst>
              <a:ext uri="{FF2B5EF4-FFF2-40B4-BE49-F238E27FC236}">
                <a16:creationId xmlns:a16="http://schemas.microsoft.com/office/drawing/2014/main" id="{295D449E-4AF1-BC69-BA13-A1B90C4AB3A0}"/>
              </a:ext>
            </a:extLst>
          </p:cNvPr>
          <p:cNvSpPr>
            <a:spLocks noGrp="1"/>
          </p:cNvSpPr>
          <p:nvPr>
            <p:ph sz="half" idx="1"/>
          </p:nvPr>
        </p:nvSpPr>
        <p:spPr/>
        <p:txBody>
          <a:bodyPr>
            <a:normAutofit fontScale="92500" lnSpcReduction="10000"/>
          </a:bodyPr>
          <a:lstStyle/>
          <a:p>
            <a:pPr algn="just">
              <a:buFont typeface="Wingdings" pitchFamily="2" charset="2"/>
              <a:buChar char="q"/>
            </a:pPr>
            <a:r>
              <a:rPr lang="it-IT" dirty="0"/>
              <a:t> Come visto nelle lezioni precedenti, tecnologia e società co-evolvono assieme risultando inseparabili l’una dall’altra.</a:t>
            </a:r>
          </a:p>
          <a:p>
            <a:pPr algn="just">
              <a:buFont typeface="Wingdings" pitchFamily="2" charset="2"/>
              <a:buChar char="q"/>
            </a:pPr>
            <a:r>
              <a:rPr lang="it-IT" dirty="0"/>
              <a:t> Da un punto di vista sociologico, gli oggetti non sono interessanti «in sé» (per le caratteristiche fisiche che hanno) ma per l’interazione con il contesto sociale in cui sono inseriti.</a:t>
            </a:r>
          </a:p>
          <a:p>
            <a:pPr algn="just">
              <a:buFont typeface="Wingdings" pitchFamily="2" charset="2"/>
              <a:buChar char="q"/>
            </a:pPr>
            <a:r>
              <a:rPr lang="it-IT" dirty="0"/>
              <a:t> Tecnologie simili possono essere adoperate in maniere completamente diverse al variare della cultura, delle relazioni di potere e delle norme contrattuali che caratterizzano un certo luogo di lavoro. </a:t>
            </a:r>
          </a:p>
          <a:p>
            <a:pPr marL="0" indent="0">
              <a:buNone/>
            </a:pPr>
            <a:endParaRPr lang="it-IT" dirty="0"/>
          </a:p>
        </p:txBody>
      </p:sp>
      <p:sp>
        <p:nvSpPr>
          <p:cNvPr id="5" name="Segnaposto contenuto 3">
            <a:extLst>
              <a:ext uri="{FF2B5EF4-FFF2-40B4-BE49-F238E27FC236}">
                <a16:creationId xmlns:a16="http://schemas.microsoft.com/office/drawing/2014/main" id="{5FAE3B73-58EB-FEB1-53D3-14E63B6AA4DB}"/>
              </a:ext>
            </a:extLst>
          </p:cNvPr>
          <p:cNvSpPr>
            <a:spLocks noGrp="1"/>
          </p:cNvSpPr>
          <p:nvPr>
            <p:ph sz="half" idx="2"/>
          </p:nvPr>
        </p:nvSpPr>
        <p:spPr>
          <a:xfrm>
            <a:off x="6096000" y="2185638"/>
            <a:ext cx="5071872" cy="4415883"/>
          </a:xfrm>
          <a:ln>
            <a:solidFill>
              <a:srgbClr val="FF0000"/>
            </a:solidFill>
          </a:ln>
        </p:spPr>
        <p:txBody>
          <a:bodyPr>
            <a:normAutofit fontScale="92500" lnSpcReduction="10000"/>
          </a:bodyPr>
          <a:lstStyle/>
          <a:p>
            <a:pPr marL="0" indent="0" algn="just">
              <a:buNone/>
            </a:pPr>
            <a:r>
              <a:rPr lang="it-IT" b="1" dirty="0"/>
              <a:t>Il caso di wearable sui luoghi di lavoro </a:t>
            </a:r>
          </a:p>
          <a:p>
            <a:pPr marL="0" indent="0" algn="just">
              <a:buNone/>
            </a:pPr>
            <a:r>
              <a:rPr lang="it-IT" dirty="0"/>
              <a:t>I dispositivi indossabili in grado di registrare i movimenti dei lavoratori sono stati utilizzati in maniere molto differenti tra loro. A luoghi di lavoro come Amazon, se ne affiancano altri in cui l’analisi automatica dei movimenti dei lavoratori viene adoperata per garantirne la salute e la sicurezza, o in cui tali dispositivi vengono incorporati in programmi più ampli di </a:t>
            </a:r>
            <a:r>
              <a:rPr lang="it-IT" i="1" dirty="0"/>
              <a:t>corporate </a:t>
            </a:r>
            <a:r>
              <a:rPr lang="it-IT" i="1" dirty="0" err="1"/>
              <a:t>wellbeing</a:t>
            </a:r>
            <a:r>
              <a:rPr lang="it-IT" dirty="0"/>
              <a:t>. </a:t>
            </a:r>
          </a:p>
          <a:p>
            <a:pPr marL="0" indent="0" algn="just">
              <a:buNone/>
            </a:pPr>
            <a:r>
              <a:rPr lang="it-IT" dirty="0"/>
              <a:t>Così facendo, i modi di utilizzo dei </a:t>
            </a:r>
            <a:r>
              <a:rPr lang="it-IT" i="1" dirty="0"/>
              <a:t>wearable </a:t>
            </a:r>
            <a:r>
              <a:rPr lang="it-IT" dirty="0"/>
              <a:t>vengono plasmati dal tipo di relazioni industriali e di potere presenti nei settori in questione, dal background etnico ed economico della forza lavoro, dalle caratteristiche delle comunità lavorative presenti nei singoli luoghi di lavoro. </a:t>
            </a:r>
            <a:endParaRPr lang="it-IT" i="1" dirty="0"/>
          </a:p>
          <a:p>
            <a:endParaRPr lang="it-IT" dirty="0"/>
          </a:p>
        </p:txBody>
      </p:sp>
    </p:spTree>
    <p:extLst>
      <p:ext uri="{BB962C8B-B14F-4D97-AF65-F5344CB8AC3E}">
        <p14:creationId xmlns:p14="http://schemas.microsoft.com/office/powerpoint/2010/main" val="312466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BA1AA8-D040-6C5B-A3F0-D5156C6D9B91}"/>
              </a:ext>
            </a:extLst>
          </p:cNvPr>
          <p:cNvSpPr>
            <a:spLocks noGrp="1"/>
          </p:cNvSpPr>
          <p:nvPr>
            <p:ph type="title"/>
          </p:nvPr>
        </p:nvSpPr>
        <p:spPr/>
        <p:txBody>
          <a:bodyPr/>
          <a:lstStyle/>
          <a:p>
            <a:r>
              <a:rPr lang="it-IT" dirty="0"/>
              <a:t>Tecnologie in uso e lavoro di articolazione</a:t>
            </a:r>
          </a:p>
        </p:txBody>
      </p:sp>
      <p:sp>
        <p:nvSpPr>
          <p:cNvPr id="3" name="Segnaposto contenuto 2">
            <a:extLst>
              <a:ext uri="{FF2B5EF4-FFF2-40B4-BE49-F238E27FC236}">
                <a16:creationId xmlns:a16="http://schemas.microsoft.com/office/drawing/2014/main" id="{2FE6D1C2-7D88-172C-1F80-F5E426BCC491}"/>
              </a:ext>
            </a:extLst>
          </p:cNvPr>
          <p:cNvSpPr>
            <a:spLocks noGrp="1"/>
          </p:cNvSpPr>
          <p:nvPr>
            <p:ph sz="half" idx="1"/>
          </p:nvPr>
        </p:nvSpPr>
        <p:spPr/>
        <p:txBody>
          <a:bodyPr>
            <a:normAutofit lnSpcReduction="10000"/>
          </a:bodyPr>
          <a:lstStyle/>
          <a:p>
            <a:pPr>
              <a:buFont typeface="Wingdings" pitchFamily="2" charset="2"/>
              <a:buChar char="q"/>
            </a:pPr>
            <a:r>
              <a:rPr lang="it-IT" dirty="0"/>
              <a:t> Prestare attenzione agli usi delle tecnologie, significa concepire queste ultime come «risultati in corso», ossia insiemi di pratiche sociali che possono cambiare sia da contesto a contesto sia nel corso del tempo; </a:t>
            </a:r>
          </a:p>
          <a:p>
            <a:pPr>
              <a:buFont typeface="Wingdings" pitchFamily="2" charset="2"/>
              <a:buChar char="q"/>
            </a:pPr>
            <a:r>
              <a:rPr lang="it-IT" dirty="0"/>
              <a:t> Alcune di queste pratiche fanno parte del cosiddetto «lavoro di articolazione», ossia un lavoro che gli utenti fanno per integrare la nuova tecnologia in un determinato contesto lavorativo, allineandola con le sue priorità e con la cultura organizzativa di riferimento. </a:t>
            </a:r>
          </a:p>
        </p:txBody>
      </p:sp>
      <p:sp>
        <p:nvSpPr>
          <p:cNvPr id="5" name="Segnaposto contenuto 3">
            <a:extLst>
              <a:ext uri="{FF2B5EF4-FFF2-40B4-BE49-F238E27FC236}">
                <a16:creationId xmlns:a16="http://schemas.microsoft.com/office/drawing/2014/main" id="{F909DA61-F69B-3FE0-508C-E8A4CFCF89A2}"/>
              </a:ext>
            </a:extLst>
          </p:cNvPr>
          <p:cNvSpPr>
            <a:spLocks noGrp="1"/>
          </p:cNvSpPr>
          <p:nvPr>
            <p:ph sz="half" idx="2"/>
          </p:nvPr>
        </p:nvSpPr>
        <p:spPr>
          <a:xfrm>
            <a:off x="6095999" y="2185638"/>
            <a:ext cx="5289395" cy="4415883"/>
          </a:xfrm>
          <a:ln>
            <a:solidFill>
              <a:srgbClr val="FF0000"/>
            </a:solidFill>
          </a:ln>
        </p:spPr>
        <p:txBody>
          <a:bodyPr>
            <a:normAutofit lnSpcReduction="10000"/>
          </a:bodyPr>
          <a:lstStyle/>
          <a:p>
            <a:pPr marL="0" indent="0" algn="just">
              <a:buNone/>
            </a:pPr>
            <a:r>
              <a:rPr lang="it-IT" b="1" dirty="0"/>
              <a:t>Il caso della digitalizzazione «di emergenza» durante il Covid-19</a:t>
            </a:r>
          </a:p>
          <a:p>
            <a:pPr marL="0" indent="0" algn="just">
              <a:buNone/>
            </a:pPr>
            <a:r>
              <a:rPr lang="it-IT" sz="2000" dirty="0"/>
              <a:t>Durante la prima «ondata» pandemica molti lavoratori delle P.A. si sono trovati a lavorare da casa. Nonostante i datori di lavoro avessero fornito apposite tecnologie per il telelavoro, queste da sole (e senza il contatto faccia a faccia) hanno portato ad una serie di inconvenienti: chiamate a tarda sera, mancanza di informazioni su quello che avevano fatto i colleghi, incomprensioni personali. </a:t>
            </a:r>
          </a:p>
          <a:p>
            <a:pPr marL="0" indent="0" algn="just">
              <a:buNone/>
            </a:pPr>
            <a:r>
              <a:rPr lang="it-IT" sz="2000" dirty="0"/>
              <a:t>Per ovviare a queste problematiche i singoli uffici hanno provveduto a soluzioni «artigianali», quali la creazioni di fogli Excel condivisi per la suddivisione dei task, creazione di degli orari limite per le chiamate tra colleghi, attenzione particolare alla sfera emotiva prima data per scontata. </a:t>
            </a:r>
            <a:endParaRPr lang="it-IT" dirty="0"/>
          </a:p>
        </p:txBody>
      </p:sp>
    </p:spTree>
    <p:extLst>
      <p:ext uri="{BB962C8B-B14F-4D97-AF65-F5344CB8AC3E}">
        <p14:creationId xmlns:p14="http://schemas.microsoft.com/office/powerpoint/2010/main" val="248292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FEBAA3-94DE-8AA3-52A6-ABE8CDA8235D}"/>
              </a:ext>
            </a:extLst>
          </p:cNvPr>
          <p:cNvSpPr>
            <a:spLocks noGrp="1"/>
          </p:cNvSpPr>
          <p:nvPr>
            <p:ph type="title"/>
          </p:nvPr>
        </p:nvSpPr>
        <p:spPr/>
        <p:txBody>
          <a:bodyPr/>
          <a:lstStyle/>
          <a:p>
            <a:r>
              <a:rPr lang="it-IT" dirty="0"/>
              <a:t>#ESERCIZIO</a:t>
            </a:r>
          </a:p>
        </p:txBody>
      </p:sp>
      <p:sp>
        <p:nvSpPr>
          <p:cNvPr id="3" name="Segnaposto contenuto 2">
            <a:extLst>
              <a:ext uri="{FF2B5EF4-FFF2-40B4-BE49-F238E27FC236}">
                <a16:creationId xmlns:a16="http://schemas.microsoft.com/office/drawing/2014/main" id="{9358C897-244D-A565-5CE9-03C71D268C20}"/>
              </a:ext>
            </a:extLst>
          </p:cNvPr>
          <p:cNvSpPr>
            <a:spLocks noGrp="1"/>
          </p:cNvSpPr>
          <p:nvPr>
            <p:ph sz="half" idx="1"/>
          </p:nvPr>
        </p:nvSpPr>
        <p:spPr/>
        <p:txBody>
          <a:bodyPr/>
          <a:lstStyle/>
          <a:p>
            <a:pPr algn="just"/>
            <a:r>
              <a:rPr lang="it-IT" dirty="0"/>
              <a:t>Riunirsi in piccoli gruppi e leggere il caso della cartella clinica informatizzata dell’Ospedale di San Rocco. </a:t>
            </a:r>
          </a:p>
          <a:p>
            <a:pPr algn="just"/>
            <a:r>
              <a:rPr lang="it-IT" dirty="0"/>
              <a:t>Immaginando che ogni gruppo sia un team di esperti di transizione digitale: </a:t>
            </a:r>
          </a:p>
          <a:p>
            <a:pPr algn="just">
              <a:buFont typeface="Wingdings" pitchFamily="2" charset="2"/>
              <a:buChar char="q"/>
            </a:pPr>
            <a:r>
              <a:rPr lang="it-IT" dirty="0"/>
              <a:t> Dare indicazioni sulle modifiche da apportare alla struttura della cartella clinica;</a:t>
            </a:r>
          </a:p>
          <a:p>
            <a:pPr algn="just">
              <a:buFont typeface="Wingdings" pitchFamily="2" charset="2"/>
              <a:buChar char="q"/>
            </a:pPr>
            <a:r>
              <a:rPr lang="it-IT" dirty="0"/>
              <a:t> Fornire una lista di regole organizzative per il suo utilizzo. </a:t>
            </a:r>
          </a:p>
        </p:txBody>
      </p:sp>
      <p:sp>
        <p:nvSpPr>
          <p:cNvPr id="4" name="Segnaposto contenuto 3">
            <a:extLst>
              <a:ext uri="{FF2B5EF4-FFF2-40B4-BE49-F238E27FC236}">
                <a16:creationId xmlns:a16="http://schemas.microsoft.com/office/drawing/2014/main" id="{26344C34-9806-AAC5-2C90-87018D80A90A}"/>
              </a:ext>
            </a:extLst>
          </p:cNvPr>
          <p:cNvSpPr>
            <a:spLocks noGrp="1"/>
          </p:cNvSpPr>
          <p:nvPr>
            <p:ph sz="half" idx="2"/>
          </p:nvPr>
        </p:nvSpPr>
        <p:spPr/>
        <p:txBody>
          <a:bodyPr/>
          <a:lstStyle/>
          <a:p>
            <a:endParaRPr lang="it-IT" dirty="0">
              <a:hlinkClick r:id="rId2"/>
            </a:endParaRPr>
          </a:p>
          <a:p>
            <a:endParaRPr lang="it-IT" dirty="0"/>
          </a:p>
        </p:txBody>
      </p:sp>
      <p:pic>
        <p:nvPicPr>
          <p:cNvPr id="5" name="Immagine 4">
            <a:extLst>
              <a:ext uri="{FF2B5EF4-FFF2-40B4-BE49-F238E27FC236}">
                <a16:creationId xmlns:a16="http://schemas.microsoft.com/office/drawing/2014/main" id="{1E7585DB-01E0-77ED-EA5E-ED34BCBC85A0}"/>
              </a:ext>
            </a:extLst>
          </p:cNvPr>
          <p:cNvPicPr>
            <a:picLocks noChangeAspect="1"/>
          </p:cNvPicPr>
          <p:nvPr/>
        </p:nvPicPr>
        <p:blipFill>
          <a:blip r:embed="rId3"/>
          <a:stretch>
            <a:fillRect/>
          </a:stretch>
        </p:blipFill>
        <p:spPr>
          <a:xfrm>
            <a:off x="6250568" y="2892812"/>
            <a:ext cx="3683000" cy="2209800"/>
          </a:xfrm>
          <a:prstGeom prst="rect">
            <a:avLst/>
          </a:prstGeom>
        </p:spPr>
      </p:pic>
    </p:spTree>
    <p:extLst>
      <p:ext uri="{BB962C8B-B14F-4D97-AF65-F5344CB8AC3E}">
        <p14:creationId xmlns:p14="http://schemas.microsoft.com/office/powerpoint/2010/main" val="59097408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{FE6A9ED0-C332-164F-8762-191291CC227A}tf10001061</Template>
  <TotalTime>17651</TotalTime>
  <Words>1046</Words>
  <Application>Microsoft Macintosh PowerPoint</Application>
  <PresentationFormat>Widescreen</PresentationFormat>
  <Paragraphs>56</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Tw Cen MT</vt:lpstr>
      <vt:lpstr>Tw Cen MT Condensed</vt:lpstr>
      <vt:lpstr>Wingdings</vt:lpstr>
      <vt:lpstr>Wingdings 3</vt:lpstr>
      <vt:lpstr>Integrale</vt:lpstr>
      <vt:lpstr>Sociologia dell’innovazione lEZIONE 6. organizzazione e lavoro</vt:lpstr>
      <vt:lpstr>Struttura lezione</vt:lpstr>
      <vt:lpstr>TECNOLOGIA E organizzazioni lavorative</vt:lpstr>
      <vt:lpstr># ESERCIZIO</vt:lpstr>
      <vt:lpstr>Lo scenario attuale</vt:lpstr>
      <vt:lpstr>Il concetto di sociomaterialità  </vt:lpstr>
      <vt:lpstr>DALLA TECNOLOGIA «IN Sé» ALLA TECNOLOGIA «IN USO»</vt:lpstr>
      <vt:lpstr>Tecnologie in uso e lavoro di articolazione</vt:lpstr>
      <vt:lpstr>#ESERCIZIO</vt:lpstr>
      <vt:lpstr>Capitolo 8 “ORGANIZZAZIONE E LAVORO” PP 223-236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Sociologia dell’innovazione lEZIONE 1. iNNOVAZIONE TECNOLOGICA COME PROCESSO COEVOLUTIVO </dc:title>
  <dc:creator>Microsoft Office User</dc:creator>
  <cp:lastModifiedBy>Microsoft Office User</cp:lastModifiedBy>
  <cp:revision>34</cp:revision>
  <dcterms:created xsi:type="dcterms:W3CDTF">2022-11-29T10:54:23Z</dcterms:created>
  <dcterms:modified xsi:type="dcterms:W3CDTF">2023-04-04T07:55:31Z</dcterms:modified>
</cp:coreProperties>
</file>