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314" r:id="rId3"/>
    <p:sldId id="260" r:id="rId4"/>
    <p:sldId id="261" r:id="rId5"/>
    <p:sldId id="299" r:id="rId6"/>
    <p:sldId id="295" r:id="rId7"/>
    <p:sldId id="301" r:id="rId8"/>
    <p:sldId id="300" r:id="rId9"/>
    <p:sldId id="302" r:id="rId10"/>
    <p:sldId id="279" r:id="rId11"/>
    <p:sldId id="313" r:id="rId12"/>
    <p:sldId id="28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20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043" y="135925"/>
            <a:ext cx="11833081" cy="1445740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043" y="1964724"/>
            <a:ext cx="5086293" cy="464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Tasso di crescita naturale</a:t>
            </a:r>
            <a:r>
              <a:rPr lang="it-IT" sz="2400" dirty="0">
                <a:solidFill>
                  <a:schemeClr val="tx1"/>
                </a:solidFill>
              </a:rPr>
              <a:t>: percentuale annua di crescita di una popolazione, senza considerare i flussi migratori.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Cioè quando i nati sono superiori ai morti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Positivo nel mondo, ma differenziato nelle sue parti</a:t>
            </a:r>
          </a:p>
          <a:p>
            <a:pPr marL="0" indent="0">
              <a:buNone/>
            </a:pPr>
            <a:endParaRPr lang="it-IT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Italia: -3,6 per mille (2021)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Unione Europea: 0,8 per mille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6" y="2024970"/>
            <a:ext cx="6874876" cy="4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2"/>
    </mc:Choice>
    <mc:Fallback xmlns="">
      <p:transition spd="slow" advTm="2584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B9C2C-F6B4-A549-A25C-200E32C4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A8C4B-6B24-8948-ABC7-FC515A17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5DDACD-35E5-5B4C-A844-6C81D6CF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" y="0"/>
            <a:ext cx="1018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422" y="234778"/>
            <a:ext cx="10033686" cy="1445741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212" y="1779372"/>
            <a:ext cx="5931242" cy="485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Transizione demografica</a:t>
            </a:r>
            <a:r>
              <a:rPr lang="it-IT" sz="2200" dirty="0">
                <a:solidFill>
                  <a:schemeClr val="tx1"/>
                </a:solidFill>
              </a:rPr>
              <a:t>: passaggio di un paese, nel corso del tempo, da tassi di natalità e mortalità elevati a valori molto inferiori</a:t>
            </a:r>
          </a:p>
          <a:p>
            <a:r>
              <a:rPr lang="it-IT" sz="2200" dirty="0">
                <a:solidFill>
                  <a:schemeClr val="tx1"/>
                </a:solidFill>
              </a:rPr>
              <a:t>Produce modelli il cui studio evidenza i processi di sviluppo e le sue motivazioni, ma non considera le migrazioni (ed è </a:t>
            </a:r>
            <a:r>
              <a:rPr lang="it-IT" sz="2200" dirty="0" err="1">
                <a:solidFill>
                  <a:schemeClr val="tx1"/>
                </a:solidFill>
              </a:rPr>
              <a:t>europacentrica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  <a:p>
            <a:r>
              <a:rPr lang="it-IT" sz="2200" dirty="0">
                <a:solidFill>
                  <a:schemeClr val="tx1"/>
                </a:solidFill>
              </a:rPr>
              <a:t>Le transizioni demografiche implicano diversa modalità di morte (</a:t>
            </a:r>
            <a:r>
              <a:rPr lang="it-IT" sz="2200" dirty="0" err="1">
                <a:solidFill>
                  <a:schemeClr val="tx1"/>
                </a:solidFill>
              </a:rPr>
              <a:t>es.:da</a:t>
            </a:r>
            <a:r>
              <a:rPr lang="it-IT" sz="2200" dirty="0">
                <a:solidFill>
                  <a:schemeClr val="tx1"/>
                </a:solidFill>
              </a:rPr>
              <a:t> malattie infettive a malattie croniche)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53" y="1317539"/>
            <a:ext cx="6030097" cy="51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66"/>
    </mc:Choice>
    <mc:Fallback xmlns="">
      <p:transition spd="slow" advTm="3340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F405323-2D54-6249-B62E-B9BF34C8420D}"/>
              </a:ext>
            </a:extLst>
          </p:cNvPr>
          <p:cNvSpPr txBox="1">
            <a:spLocks/>
          </p:cNvSpPr>
          <p:nvPr/>
        </p:nvSpPr>
        <p:spPr>
          <a:xfrm>
            <a:off x="1222248" y="22738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Popolazione e distribuzione</a:t>
            </a:r>
          </a:p>
          <a:p>
            <a:r>
              <a:rPr lang="it-IT"/>
              <a:t>Andamento diversificato della popolazione mondiale</a:t>
            </a:r>
          </a:p>
          <a:p>
            <a:r>
              <a:rPr lang="it-IT"/>
              <a:t>Popolazione delle regioni del mondo 1950 e 2050</a:t>
            </a:r>
          </a:p>
          <a:p>
            <a:r>
              <a:rPr lang="it-IT"/>
              <a:t>Densità  della popolazione (nel mondo, in Italia e in FVG)</a:t>
            </a:r>
          </a:p>
          <a:p>
            <a:r>
              <a:rPr lang="it-IT"/>
              <a:t>Fertilità e controllo sociale</a:t>
            </a:r>
          </a:p>
          <a:p>
            <a:r>
              <a:rPr lang="it-IT"/>
              <a:t>Mortalità</a:t>
            </a:r>
          </a:p>
          <a:p>
            <a:r>
              <a:rPr lang="it-IT"/>
              <a:t>Speranza di vita (nel mondo e sua evoluzione temporale)</a:t>
            </a:r>
          </a:p>
          <a:p>
            <a:r>
              <a:rPr lang="it-IT"/>
              <a:t>Mortalità infantile</a:t>
            </a:r>
          </a:p>
          <a:p>
            <a:endParaRPr lang="it-IT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71A2DB-66DE-8E46-8419-C5C375B85A0D}"/>
              </a:ext>
            </a:extLst>
          </p:cNvPr>
          <p:cNvSpPr txBox="1"/>
          <p:nvPr/>
        </p:nvSpPr>
        <p:spPr>
          <a:xfrm>
            <a:off x="1371600" y="840259"/>
            <a:ext cx="6981568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puntata precedente…</a:t>
            </a:r>
          </a:p>
        </p:txBody>
      </p:sp>
    </p:spTree>
    <p:extLst>
      <p:ext uri="{BB962C8B-B14F-4D97-AF65-F5344CB8AC3E}">
        <p14:creationId xmlns:p14="http://schemas.microsoft.com/office/powerpoint/2010/main" val="207659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346" y="148282"/>
            <a:ext cx="10330249" cy="1470454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</a:t>
            </a:r>
            <a:br>
              <a:rPr lang="it-IT" dirty="0"/>
            </a:br>
            <a:r>
              <a:rPr lang="it-IT" dirty="0"/>
              <a:t>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1978" y="1903723"/>
            <a:ext cx="10764613" cy="4558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Ogni popolazione ha una propria composizione, data dalle caratteristiche dei gruppi che la compongono.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L’analisi dei vari elementi fornisce strumenti per ragionare sugli sviluppi futuri della società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Tra i principali: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Piramide dell’età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Indice di dipendenza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Tasso di crescita naturale</a:t>
            </a:r>
          </a:p>
          <a:p>
            <a:pPr marL="582613" indent="-538163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</a:rPr>
              <a:t>Modello di transizione demografica</a:t>
            </a:r>
          </a:p>
        </p:txBody>
      </p:sp>
    </p:spTree>
    <p:extLst>
      <p:ext uri="{BB962C8B-B14F-4D97-AF65-F5344CB8AC3E}">
        <p14:creationId xmlns:p14="http://schemas.microsoft.com/office/powerpoint/2010/main" val="8782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0"/>
    </mc:Choice>
    <mc:Fallback xmlns="">
      <p:transition spd="slow" advTm="534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994" y="0"/>
            <a:ext cx="11751276" cy="1594022"/>
          </a:xfrm>
        </p:spPr>
        <p:txBody>
          <a:bodyPr>
            <a:normAutofit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8347" y="2224216"/>
            <a:ext cx="6536724" cy="4272961"/>
          </a:xfrm>
        </p:spPr>
        <p:txBody>
          <a:bodyPr>
            <a:no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Piramide dell’età</a:t>
            </a:r>
            <a:r>
              <a:rPr lang="it-IT" sz="2200" dirty="0">
                <a:solidFill>
                  <a:schemeClr val="tx1"/>
                </a:solidFill>
              </a:rPr>
              <a:t>: istogramma che rappresenta la composizione di una popolazione divisa per classi età e per genere</a:t>
            </a:r>
          </a:p>
          <a:p>
            <a:r>
              <a:rPr lang="it-IT" sz="2200" dirty="0">
                <a:solidFill>
                  <a:schemeClr val="tx1"/>
                </a:solidFill>
              </a:rPr>
              <a:t>Di solito classi di età di 5 anni e si riferisce ai residenti (dati disponibili)</a:t>
            </a:r>
          </a:p>
          <a:p>
            <a:r>
              <a:rPr lang="it-IT" sz="2200" dirty="0">
                <a:solidFill>
                  <a:schemeClr val="tx1"/>
                </a:solidFill>
              </a:rPr>
              <a:t>La sua rappresentazione grafica consente di distinguere fra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popolazioni a forte crescita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a crescita lenta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in declino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C2DF34-551C-F54A-B293-1F03799D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71" y="1917424"/>
            <a:ext cx="5249154" cy="45797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574691-5B7B-D746-BE32-EC50965EF1CD}"/>
              </a:ext>
            </a:extLst>
          </p:cNvPr>
          <p:cNvSpPr txBox="1"/>
          <p:nvPr/>
        </p:nvSpPr>
        <p:spPr>
          <a:xfrm>
            <a:off x="9017477" y="6451247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iran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5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93"/>
    </mc:Choice>
    <mc:Fallback xmlns="">
      <p:transition spd="slow" advTm="2586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ED6F9-B2C9-BA4E-A084-C901D28B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447188"/>
            <a:ext cx="11283144" cy="970450"/>
          </a:xfrm>
        </p:spPr>
        <p:txBody>
          <a:bodyPr/>
          <a:lstStyle/>
          <a:p>
            <a:r>
              <a:rPr lang="it-IT" i="1" dirty="0"/>
              <a:t>L’Italia è un paese in declino demografico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F4E0A9A-352A-9D4A-AB85-3C3BB2C4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083" y="1931658"/>
            <a:ext cx="5702917" cy="473485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AAF24F-8982-3140-9D46-E3678E87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658"/>
            <a:ext cx="5817933" cy="47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000" y="442028"/>
            <a:ext cx="11875000" cy="1151994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930" y="2063578"/>
            <a:ext cx="11400517" cy="3892379"/>
          </a:xfrm>
        </p:spPr>
        <p:txBody>
          <a:bodyPr>
            <a:normAutofit/>
          </a:bodyPr>
          <a:lstStyle/>
          <a:p>
            <a:pPr marL="365125" indent="-354013">
              <a:buNone/>
            </a:pPr>
            <a:r>
              <a:rPr lang="it-IT" sz="2200" b="1" dirty="0">
                <a:solidFill>
                  <a:schemeClr val="tx1"/>
                </a:solidFill>
              </a:rPr>
              <a:t>Indice di dipendenza</a:t>
            </a:r>
            <a:r>
              <a:rPr lang="it-IT" sz="2200" dirty="0">
                <a:solidFill>
                  <a:schemeClr val="tx1"/>
                </a:solidFill>
              </a:rPr>
              <a:t>: rapporto fra la popolazione in età lavorativa e quella di età inferiore a 15 anni o superiore a 65 anni (</a:t>
            </a:r>
            <a:r>
              <a:rPr lang="it-IT" sz="2200" i="1" dirty="0">
                <a:solidFill>
                  <a:schemeClr val="tx1"/>
                </a:solidFill>
              </a:rPr>
              <a:t>dipendenti</a:t>
            </a:r>
            <a:r>
              <a:rPr lang="it-IT" sz="2200" dirty="0">
                <a:solidFill>
                  <a:schemeClr val="tx1"/>
                </a:solidFill>
              </a:rPr>
              <a:t>), ovvero quelli fuori dal mondo del lavoro (che </a:t>
            </a:r>
            <a:r>
              <a:rPr lang="it-IT" sz="2200" i="1" dirty="0">
                <a:solidFill>
                  <a:schemeClr val="tx1"/>
                </a:solidFill>
              </a:rPr>
              <a:t>dipendono </a:t>
            </a:r>
            <a:r>
              <a:rPr lang="it-IT" sz="2200" dirty="0">
                <a:solidFill>
                  <a:schemeClr val="tx1"/>
                </a:solidFill>
              </a:rPr>
              <a:t>dal lavoro altrui)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Consente di aver chiaro quale è il futuro della comunità cui si riferisce, quali sono le strutture necessarie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L’indice di dipendenza si calcola dividendo il numero delle persone con meno di 15 anni o più di 65 per quello di chi è in età lavorativa e moltiplicando il risultato per 100 (più ci si avvicina a 100, maggiore è l’indice di dipendenza)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Un indice di dipendenza di 100 indica che il numero dei lavoratori e quello delle persone con meno di 15 e più di 65 sono uguali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715840-B1D1-C449-B532-C1E81B32B717}"/>
              </a:ext>
            </a:extLst>
          </p:cNvPr>
          <p:cNvSpPr txBox="1"/>
          <p:nvPr/>
        </p:nvSpPr>
        <p:spPr>
          <a:xfrm>
            <a:off x="6075189" y="6240379"/>
            <a:ext cx="5935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1" indent="0">
              <a:buNone/>
            </a:pPr>
            <a:r>
              <a:rPr lang="it-IT" sz="2200" i="1" dirty="0"/>
              <a:t>Media UE: 29,9; Italia 34,8 (anno 2018)</a:t>
            </a:r>
          </a:p>
        </p:txBody>
      </p:sp>
    </p:spTree>
    <p:extLst>
      <p:ext uri="{BB962C8B-B14F-4D97-AF65-F5344CB8AC3E}">
        <p14:creationId xmlns:p14="http://schemas.microsoft.com/office/powerpoint/2010/main" val="4002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40"/>
    </mc:Choice>
    <mc:Fallback xmlns="">
      <p:transition spd="slow" advTm="2083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D556DDC-FC3E-1142-9E1F-937D10D29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3" y="939114"/>
            <a:ext cx="7852865" cy="56278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809763-40FE-BF4D-A273-60D129692F83}"/>
              </a:ext>
            </a:extLst>
          </p:cNvPr>
          <p:cNvSpPr txBox="1"/>
          <p:nvPr/>
        </p:nvSpPr>
        <p:spPr>
          <a:xfrm>
            <a:off x="7982908" y="1037969"/>
            <a:ext cx="4209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rapporto di dipendenza dell’Ue per la vecchiaia dovrebbe essere del 57% nel 2100, quasi il doppio di quello del 2019 (31%). Ciò significa che ci saranno meno di due persone in età lavorativa per ogni persona di età pari o superiore a 65 anni.</a:t>
            </a:r>
          </a:p>
          <a:p>
            <a:endParaRPr lang="it-IT" sz="2000" dirty="0"/>
          </a:p>
          <a:p>
            <a:r>
              <a:rPr lang="it-IT" sz="2000" dirty="0"/>
              <a:t>Entro il 2100, in tutti gli Stati membri dell’UE, si prevede che la Polonia avrà il rapporto di dipendenza degli anziani il più alto in Polonia (63%), seguito da Italia, Malta e Finlandia (tutto il 62%) e Croazia (61%).</a:t>
            </a:r>
          </a:p>
        </p:txBody>
      </p:sp>
    </p:spTree>
    <p:extLst>
      <p:ext uri="{BB962C8B-B14F-4D97-AF65-F5344CB8AC3E}">
        <p14:creationId xmlns:p14="http://schemas.microsoft.com/office/powerpoint/2010/main" val="363916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8F1FD-9A6F-0D48-A0B1-FF7DBDE3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4" y="333632"/>
            <a:ext cx="4664042" cy="1821894"/>
          </a:xfrm>
        </p:spPr>
        <p:txBody>
          <a:bodyPr>
            <a:normAutofit/>
          </a:bodyPr>
          <a:lstStyle/>
          <a:p>
            <a:r>
              <a:rPr lang="it-IT" dirty="0"/>
              <a:t>Indice vecchiaia</a:t>
            </a:r>
            <a:br>
              <a:rPr lang="it-IT" dirty="0"/>
            </a:br>
            <a:r>
              <a:rPr lang="it-IT" dirty="0"/>
              <a:t>Italia 2009 = 182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CE2500-1B0B-F54E-82BF-44FD6F392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255" y="333632"/>
            <a:ext cx="5572404" cy="634137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8079CF-DC73-984F-A0E5-580F1C0263D8}"/>
              </a:ext>
            </a:extLst>
          </p:cNvPr>
          <p:cNvSpPr txBox="1"/>
          <p:nvPr/>
        </p:nvSpPr>
        <p:spPr>
          <a:xfrm>
            <a:off x="2792626" y="5684109"/>
            <a:ext cx="353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Indice Italia = 100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7B247D-D74A-7E4C-A080-41ECF7A919E4}"/>
              </a:ext>
            </a:extLst>
          </p:cNvPr>
          <p:cNvSpPr txBox="1"/>
          <p:nvPr/>
        </p:nvSpPr>
        <p:spPr>
          <a:xfrm>
            <a:off x="372923" y="2904155"/>
            <a:ext cx="4384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Rapporto fra la popolazione minore di 14 anni e quella maggiore di 65</a:t>
            </a:r>
          </a:p>
          <a:p>
            <a:endParaRPr lang="it-IT" dirty="0"/>
          </a:p>
          <a:p>
            <a:r>
              <a:rPr lang="it-IT" i="1" dirty="0"/>
              <a:t> Nel 2021 l'indice di vecchiaia per il Friuli Venezia Giulia dice che ci sono 227,1 anziani ogni 100 giovani.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77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94159-C8F5-B04C-AB42-774B502F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BF67B7-B41F-944C-A9D5-3771FC5E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0"/>
            <a:ext cx="10364654" cy="622234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41D11E-94C7-6342-8DED-4CE861FBB6D8}"/>
              </a:ext>
            </a:extLst>
          </p:cNvPr>
          <p:cNvSpPr txBox="1"/>
          <p:nvPr/>
        </p:nvSpPr>
        <p:spPr>
          <a:xfrm>
            <a:off x="810000" y="6474941"/>
            <a:ext cx="1036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www.istat.it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files</a:t>
            </a:r>
            <a:r>
              <a:rPr lang="it-IT" dirty="0"/>
              <a:t>/2019/01/evoluzione-demografica-1861-2018-testo.pdf</a:t>
            </a:r>
          </a:p>
        </p:txBody>
      </p:sp>
    </p:spTree>
    <p:extLst>
      <p:ext uri="{BB962C8B-B14F-4D97-AF65-F5344CB8AC3E}">
        <p14:creationId xmlns:p14="http://schemas.microsoft.com/office/powerpoint/2010/main" val="2151591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3549</TotalTime>
  <Words>633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Presentazione standard di PowerPoint</vt:lpstr>
      <vt:lpstr>Composizione della popolazione  e suoi cambiamenti</vt:lpstr>
      <vt:lpstr>Composizione della popolazione e suoi cambiamenti</vt:lpstr>
      <vt:lpstr>L’Italia è un paese in declino demografico</vt:lpstr>
      <vt:lpstr>Composizione della popolazione e suoi cambiamenti</vt:lpstr>
      <vt:lpstr>Presentazione standard di PowerPoint</vt:lpstr>
      <vt:lpstr>Indice vecchiaia Italia 2009 = 182</vt:lpstr>
      <vt:lpstr>Presentazione standard di PowerPoint</vt:lpstr>
      <vt:lpstr>Composizione della popolazione e suoi cambiamenti</vt:lpstr>
      <vt:lpstr>Presentazione standard di PowerPoint</vt:lpstr>
      <vt:lpstr>Composizione della popolazione e suoi cambiamenti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57</cp:revision>
  <dcterms:created xsi:type="dcterms:W3CDTF">2022-03-01T08:25:09Z</dcterms:created>
  <dcterms:modified xsi:type="dcterms:W3CDTF">2023-04-05T12:21:17Z</dcterms:modified>
</cp:coreProperties>
</file>