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3" r:id="rId3"/>
    <p:sldId id="298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3" r:id="rId13"/>
    <p:sldId id="267" r:id="rId14"/>
    <p:sldId id="268" r:id="rId15"/>
    <p:sldId id="270" r:id="rId16"/>
    <p:sldId id="271" r:id="rId17"/>
    <p:sldId id="272" r:id="rId18"/>
    <p:sldId id="286" r:id="rId19"/>
    <p:sldId id="287" r:id="rId20"/>
    <p:sldId id="288" r:id="rId21"/>
    <p:sldId id="289" r:id="rId22"/>
    <p:sldId id="290" r:id="rId23"/>
    <p:sldId id="293" r:id="rId24"/>
    <p:sldId id="294" r:id="rId25"/>
    <p:sldId id="295" r:id="rId26"/>
    <p:sldId id="296" r:id="rId27"/>
    <p:sldId id="297" r:id="rId2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useppe Sacco" initials="G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6"/>
    <p:restoredTop sz="95204"/>
  </p:normalViewPr>
  <p:slideViewPr>
    <p:cSldViewPr snapToGrid="0" snapToObjects="1">
      <p:cViewPr varScale="1">
        <p:scale>
          <a:sx n="64" d="100"/>
          <a:sy n="64" d="100"/>
        </p:scale>
        <p:origin x="10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EFE70-B674-D846-9A0C-332F280B0AB1}" type="datetimeFigureOut">
              <a:rPr lang="it-IT" smtClean="0"/>
              <a:pPr/>
              <a:t>05/04/23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6EC72-F1B8-9C4C-8096-14FDE216B6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21594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25F9-B5B5-9144-9C8C-BDFEB7F799A8}" type="datetimeFigureOut">
              <a:rPr lang="it-IT" smtClean="0"/>
              <a:pPr/>
              <a:t>05/04/23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6B343-03D9-004A-9B7D-A3AF558E8B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3008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0C58-04AF-7844-97A9-77798D8CF43D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83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15509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75249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52657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829484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22796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8DE2-4B42-9840-A462-8EC47F0B9D53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1732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9476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7DE8-2C1F-E946-B8AD-1DF947532FCB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294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CE42-C657-2A4A-AD68-21118C048F5C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844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850020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8B3E-A1F5-1D49-9B09-B96A7E5C1CA4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415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204D-D8E6-7344-8BFD-6159BD5FD65B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08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10956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0255-537F-6245-984B-CFB53661B286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865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105C-25A3-CA49-A27D-6C1509C1AA1F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419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EFD00-4ED1-6A4E-9ED3-729722178ABC}" type="datetime1">
              <a:rPr lang="it-IT" smtClean="0"/>
              <a:pPr/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01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241550"/>
            <a:ext cx="7772400" cy="1470025"/>
          </a:xfrm>
        </p:spPr>
        <p:txBody>
          <a:bodyPr/>
          <a:lstStyle/>
          <a:p>
            <a:r>
              <a:rPr lang="it-IT" dirty="0"/>
              <a:t>Diritto internazionale privato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0200" y="3997325"/>
            <a:ext cx="6400800" cy="1752600"/>
          </a:xfrm>
        </p:spPr>
        <p:txBody>
          <a:bodyPr/>
          <a:lstStyle/>
          <a:p>
            <a:pPr>
              <a:buFontTx/>
              <a:buChar char="-"/>
            </a:pPr>
            <a:r>
              <a:rPr lang="it-IT" dirty="0"/>
              <a:t>prof. Sara </a:t>
            </a:r>
            <a:r>
              <a:rPr lang="it-IT" dirty="0" err="1"/>
              <a:t>Tonolo</a:t>
            </a:r>
            <a:r>
              <a:rPr lang="it-IT" dirty="0"/>
              <a:t> </a:t>
            </a:r>
            <a:r>
              <a:rPr lang="it-IT" dirty="0" err="1"/>
              <a:t>–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 GORIZIA </a:t>
            </a:r>
            <a:r>
              <a:rPr lang="it-IT"/>
              <a:t>5 aprile 2023 – I parte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951"/>
    </mc:Choice>
    <mc:Fallback xmlns="">
      <p:transition spd="slow" advTm="5795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892030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QUALIFICAZIONE DEI PROVVEDIMENTI DI GIURISDIZIONE VOLONTARIA – IN BASE AL RITO?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66667"/>
            <a:ext cx="8229600" cy="3959496"/>
          </a:xfrm>
        </p:spPr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sz="2800" dirty="0"/>
              <a:t>Es. di procedimenti di </a:t>
            </a:r>
            <a:r>
              <a:rPr lang="it-IT" sz="2800" dirty="0" err="1"/>
              <a:t>g</a:t>
            </a:r>
            <a:r>
              <a:rPr lang="it-IT" sz="2800" dirty="0"/>
              <a:t>. volontaria in cui si segue il rito camerale (art. 737 e ss. </a:t>
            </a:r>
            <a:r>
              <a:rPr lang="it-IT" sz="2800" dirty="0" err="1"/>
              <a:t>C.p.c.</a:t>
            </a:r>
            <a:r>
              <a:rPr lang="it-IT" sz="2800" dirty="0"/>
              <a:t>): ricorso, assenza di contraddittorio, decreto revocabile e modificabile</a:t>
            </a:r>
          </a:p>
          <a:p>
            <a:pPr lvl="1" algn="just"/>
            <a:r>
              <a:rPr lang="it-IT" sz="2800" b="1" dirty="0"/>
              <a:t>Tutela dei minori</a:t>
            </a:r>
            <a:r>
              <a:rPr lang="it-IT" sz="2800" dirty="0"/>
              <a:t>: art. 384 c.c.;</a:t>
            </a:r>
          </a:p>
          <a:p>
            <a:pPr lvl="1" algn="just"/>
            <a:r>
              <a:rPr lang="it-IT" sz="2800" dirty="0"/>
              <a:t>Autorizzazione a vendere beni ereditari: art. 747 </a:t>
            </a:r>
            <a:r>
              <a:rPr lang="it-IT" sz="2800" dirty="0" err="1"/>
              <a:t>c.p.c.</a:t>
            </a:r>
            <a:r>
              <a:rPr lang="it-IT" sz="2800" dirty="0"/>
              <a:t> e 460 c.c.;</a:t>
            </a:r>
          </a:p>
          <a:p>
            <a:pPr lvl="1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10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804"/>
    </mc:Choice>
    <mc:Fallback xmlns="">
      <p:transition spd="slow" advTm="888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67891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QUALIFICAZIONE DEI PROVVEDIMENTI DI GIURISDIZIONE VOLONTARIA IN BASE AL RITO?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6447" y="2105247"/>
            <a:ext cx="8410353" cy="4020916"/>
          </a:xfrm>
        </p:spPr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sz="2800" dirty="0"/>
              <a:t>Vi sono però casi in cui si segue il rito camerale (art. 737 e ss. </a:t>
            </a:r>
            <a:r>
              <a:rPr lang="it-IT" sz="2800" dirty="0" err="1"/>
              <a:t>C.p.c.</a:t>
            </a:r>
            <a:r>
              <a:rPr lang="it-IT" sz="2800" dirty="0"/>
              <a:t>) senza che si configuri un procedimento di giurisdizione volontaria: ad es. rettificazione degli atti dello stato civile (</a:t>
            </a:r>
            <a:r>
              <a:rPr lang="it-IT" sz="2800" dirty="0" err="1"/>
              <a:t>d.P.R.</a:t>
            </a:r>
            <a:r>
              <a:rPr lang="it-IT" sz="2800" dirty="0"/>
              <a:t> 3.11.2000, n. 396)</a:t>
            </a:r>
          </a:p>
          <a:p>
            <a:pPr lvl="1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11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122"/>
    </mc:Choice>
    <mc:Fallback xmlns="">
      <p:transition spd="slow" advTm="871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8977" y="255181"/>
            <a:ext cx="6638335" cy="167521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IN MATERIA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sz="2400" dirty="0"/>
              <a:t>Ampiezza della giurisdizione italiana in materia </a:t>
            </a:r>
            <a:r>
              <a:rPr lang="it-IT" sz="2400" dirty="0" err="1"/>
              <a:t>–</a:t>
            </a:r>
            <a:r>
              <a:rPr lang="it-IT" sz="2400" dirty="0"/>
              <a:t> art. </a:t>
            </a:r>
            <a:r>
              <a:rPr lang="it-IT" sz="2400" dirty="0" err="1"/>
              <a:t>9</a:t>
            </a:r>
            <a:r>
              <a:rPr lang="it-IT" sz="2400" dirty="0"/>
              <a:t>: norma generale, norma nuova, </a:t>
            </a:r>
            <a:r>
              <a:rPr lang="it-IT" sz="2400" b="1" dirty="0"/>
              <a:t>norma eclettica</a:t>
            </a:r>
            <a:r>
              <a:rPr lang="it-IT" sz="2400" dirty="0"/>
              <a:t>:</a:t>
            </a:r>
          </a:p>
          <a:p>
            <a:pPr lvl="1" algn="just"/>
            <a:r>
              <a:rPr lang="it-IT" sz="2400" dirty="0"/>
              <a:t>Competenza per territorio;</a:t>
            </a:r>
          </a:p>
          <a:p>
            <a:pPr lvl="1" algn="just"/>
            <a:r>
              <a:rPr lang="it-IT" sz="2400" dirty="0"/>
              <a:t>Cittadinanza italiana o residenza in Italia della persona cui si riferisce il provvedimento;</a:t>
            </a:r>
          </a:p>
          <a:p>
            <a:pPr lvl="1" algn="just"/>
            <a:r>
              <a:rPr lang="it-IT" sz="2400" dirty="0"/>
              <a:t>Applicabilità della l. italiana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12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659"/>
    </mc:Choice>
    <mc:Fallback xmlns="">
      <p:transition spd="slow" advTm="816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99" y="382772"/>
            <a:ext cx="6347713" cy="154762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IN MATERIA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sz="2400" dirty="0"/>
              <a:t>Vi sono anche </a:t>
            </a:r>
            <a:r>
              <a:rPr lang="it-IT" sz="2400" b="1" dirty="0"/>
              <a:t>norme speciali di giurisdizione volontaria</a:t>
            </a:r>
            <a:r>
              <a:rPr lang="it-IT" sz="2400" dirty="0"/>
              <a:t>:</a:t>
            </a:r>
          </a:p>
          <a:p>
            <a:pPr lvl="1" algn="just"/>
            <a:r>
              <a:rPr lang="it-IT" sz="2400" dirty="0"/>
              <a:t>Art. 22, 2° co l. 218/95: scomparsa, assenza e morte presunta;</a:t>
            </a:r>
          </a:p>
          <a:p>
            <a:pPr lvl="1" algn="just"/>
            <a:r>
              <a:rPr lang="it-IT" sz="2400" b="1" dirty="0"/>
              <a:t>Art. 32 l. 218/95: separazione, divorzio, annullamento del matrimonio;</a:t>
            </a:r>
          </a:p>
          <a:p>
            <a:pPr lvl="1" algn="just"/>
            <a:r>
              <a:rPr lang="it-IT" sz="2400" dirty="0"/>
              <a:t>Art. 37 l. 218/95: filiazione;</a:t>
            </a:r>
          </a:p>
          <a:p>
            <a:pPr lvl="1" algn="just"/>
            <a:r>
              <a:rPr lang="it-IT" sz="2400" dirty="0"/>
              <a:t>Art. 40 l. 218/95: adozione;</a:t>
            </a:r>
          </a:p>
          <a:p>
            <a:pPr lvl="1" algn="just"/>
            <a:r>
              <a:rPr lang="it-IT" sz="2400" dirty="0"/>
              <a:t>Art. 44 l. 218/95: protezione incapaci;</a:t>
            </a:r>
          </a:p>
          <a:p>
            <a:pPr lvl="1" algn="just"/>
            <a:r>
              <a:rPr lang="it-IT" sz="2400" b="1" dirty="0"/>
              <a:t>Art. 50 l. 218/95: successioni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13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991"/>
    </mc:Choice>
    <mc:Fallback xmlns="">
      <p:transition spd="slow" advTm="1039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7713" y="233916"/>
            <a:ext cx="6659600" cy="169648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IN MATERIA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599" y="2160590"/>
            <a:ext cx="7301024" cy="4245898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400" dirty="0"/>
          </a:p>
          <a:p>
            <a:pPr algn="just"/>
            <a:r>
              <a:rPr lang="it-IT" sz="2400" dirty="0"/>
              <a:t>Coordinamento tra norma generale e norme speciali?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b="1" u="sng" dirty="0"/>
              <a:t>Norme speciali possono applicarsi in maniera concorrente solo ove espressamente previsto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14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554"/>
    </mc:Choice>
    <mc:Fallback xmlns="">
      <p:transition spd="slow" advTm="445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4159" y="404037"/>
            <a:ext cx="6383154" cy="152636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IN MATERIA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930400"/>
            <a:ext cx="8825023" cy="4661786"/>
          </a:xfrm>
        </p:spPr>
        <p:txBody>
          <a:bodyPr>
            <a:noAutofit/>
          </a:bodyPr>
          <a:lstStyle/>
          <a:p>
            <a:pPr>
              <a:buNone/>
            </a:pPr>
            <a:endParaRPr lang="it-IT" sz="2000" dirty="0"/>
          </a:p>
          <a:p>
            <a:pPr algn="just"/>
            <a:r>
              <a:rPr lang="it-IT" sz="2000" dirty="0"/>
              <a:t>Vi sono anche norme speciali di giurisdizione volontaria:</a:t>
            </a:r>
          </a:p>
          <a:p>
            <a:pPr lvl="1" algn="just"/>
            <a:r>
              <a:rPr lang="it-IT" sz="2000" dirty="0">
                <a:solidFill>
                  <a:srgbClr val="FF0000"/>
                </a:solidFill>
              </a:rPr>
              <a:t>Art. 22, 2° co l. 218/95</a:t>
            </a:r>
            <a:r>
              <a:rPr lang="it-IT" sz="2000" dirty="0"/>
              <a:t>: scomparsa, assenza e morte presunta – </a:t>
            </a:r>
            <a:r>
              <a:rPr lang="it-IT" sz="2000" dirty="0">
                <a:solidFill>
                  <a:srgbClr val="FF0000"/>
                </a:solidFill>
              </a:rPr>
              <a:t>esclusivo</a:t>
            </a:r>
            <a:r>
              <a:rPr lang="it-IT" sz="2000" dirty="0"/>
              <a:t> perché nulla si dice di criteri generali</a:t>
            </a:r>
          </a:p>
          <a:p>
            <a:pPr lvl="1" algn="just"/>
            <a:r>
              <a:rPr lang="it-IT" sz="2000" b="1" dirty="0">
                <a:solidFill>
                  <a:srgbClr val="00B050"/>
                </a:solidFill>
              </a:rPr>
              <a:t>Art. 32 l. 218/95: </a:t>
            </a:r>
            <a:r>
              <a:rPr lang="it-IT" sz="2000" b="1" dirty="0"/>
              <a:t>separazione, divorzio, annullamento del matrimonio – </a:t>
            </a:r>
            <a:r>
              <a:rPr lang="it-IT" sz="2000" b="1" dirty="0">
                <a:solidFill>
                  <a:srgbClr val="00B050"/>
                </a:solidFill>
              </a:rPr>
              <a:t>integrativo –</a:t>
            </a:r>
            <a:r>
              <a:rPr lang="it-IT" sz="2000" b="1" dirty="0"/>
              <a:t> si richiama </a:t>
            </a:r>
            <a:r>
              <a:rPr lang="it-IT" sz="2000" b="1" u="sng" dirty="0"/>
              <a:t>l’art. </a:t>
            </a:r>
            <a:r>
              <a:rPr lang="it-IT" sz="2000" b="1" u="sng" dirty="0" err="1"/>
              <a:t>3</a:t>
            </a:r>
            <a:r>
              <a:rPr lang="it-IT" sz="2000" b="1" u="sng" dirty="0"/>
              <a:t> e non il </a:t>
            </a:r>
            <a:r>
              <a:rPr lang="it-IT" sz="2000" b="1" u="sng" dirty="0" err="1"/>
              <a:t>9</a:t>
            </a:r>
            <a:r>
              <a:rPr lang="it-IT" sz="2000" b="1" dirty="0"/>
              <a:t> ma vale anche per questo</a:t>
            </a:r>
          </a:p>
          <a:p>
            <a:pPr lvl="1" algn="just"/>
            <a:r>
              <a:rPr lang="it-IT" sz="2000" dirty="0">
                <a:solidFill>
                  <a:srgbClr val="00B050"/>
                </a:solidFill>
              </a:rPr>
              <a:t>Art. 37 l. 218/95</a:t>
            </a:r>
            <a:r>
              <a:rPr lang="it-IT" sz="2000" dirty="0"/>
              <a:t>: filiazione – </a:t>
            </a:r>
            <a:r>
              <a:rPr lang="it-IT" sz="2000" dirty="0">
                <a:solidFill>
                  <a:srgbClr val="00B050"/>
                </a:solidFill>
              </a:rPr>
              <a:t>integrativo </a:t>
            </a:r>
            <a:r>
              <a:rPr lang="it-IT" sz="2000" dirty="0"/>
              <a:t>– </a:t>
            </a:r>
            <a:r>
              <a:rPr lang="it-IT" sz="2000" b="1" u="sng" dirty="0"/>
              <a:t>si richiamano 3 e 9</a:t>
            </a:r>
            <a:r>
              <a:rPr lang="it-IT" sz="2000" dirty="0"/>
              <a:t>;</a:t>
            </a:r>
          </a:p>
          <a:p>
            <a:pPr lvl="1" algn="just"/>
            <a:r>
              <a:rPr lang="it-IT" sz="2000" dirty="0">
                <a:solidFill>
                  <a:srgbClr val="FF0000"/>
                </a:solidFill>
              </a:rPr>
              <a:t>Art. 40: </a:t>
            </a:r>
            <a:r>
              <a:rPr lang="it-IT" sz="2000" dirty="0"/>
              <a:t>adozione </a:t>
            </a:r>
            <a:r>
              <a:rPr lang="it-IT" sz="2000" dirty="0" err="1"/>
              <a:t>–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FF0000"/>
                </a:solidFill>
              </a:rPr>
              <a:t>esclusivo</a:t>
            </a:r>
            <a:r>
              <a:rPr lang="it-IT" sz="2000" dirty="0"/>
              <a:t> </a:t>
            </a:r>
            <a:r>
              <a:rPr lang="it-IT" sz="2000" dirty="0" err="1"/>
              <a:t>–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00B050"/>
                </a:solidFill>
              </a:rPr>
              <a:t>salvo 40, 2° </a:t>
            </a:r>
            <a:r>
              <a:rPr lang="it-IT" sz="2000" dirty="0" err="1">
                <a:solidFill>
                  <a:srgbClr val="00B050"/>
                </a:solidFill>
              </a:rPr>
              <a:t>co</a:t>
            </a:r>
            <a:r>
              <a:rPr lang="it-IT" sz="2000" dirty="0">
                <a:solidFill>
                  <a:srgbClr val="00B050"/>
                </a:solidFill>
              </a:rPr>
              <a:t>. Integrativo </a:t>
            </a:r>
            <a:r>
              <a:rPr lang="it-IT" sz="2000" dirty="0" err="1">
                <a:solidFill>
                  <a:srgbClr val="00B050"/>
                </a:solidFill>
              </a:rPr>
              <a:t>–</a:t>
            </a:r>
            <a:r>
              <a:rPr lang="it-IT" sz="2000" dirty="0">
                <a:solidFill>
                  <a:srgbClr val="00B050"/>
                </a:solidFill>
              </a:rPr>
              <a:t> </a:t>
            </a:r>
            <a:r>
              <a:rPr lang="it-IT" sz="2000" dirty="0"/>
              <a:t>art. </a:t>
            </a:r>
            <a:r>
              <a:rPr lang="it-IT" sz="2000" dirty="0" err="1"/>
              <a:t>3</a:t>
            </a:r>
            <a:r>
              <a:rPr lang="it-IT" sz="2000" dirty="0"/>
              <a:t> e anche </a:t>
            </a:r>
            <a:r>
              <a:rPr lang="it-IT" sz="2000" dirty="0" err="1"/>
              <a:t>9</a:t>
            </a:r>
            <a:r>
              <a:rPr lang="it-IT" sz="2000" dirty="0"/>
              <a:t>;</a:t>
            </a:r>
          </a:p>
          <a:p>
            <a:pPr lvl="1" algn="just"/>
            <a:r>
              <a:rPr lang="it-IT" sz="2000" dirty="0">
                <a:solidFill>
                  <a:srgbClr val="00B050"/>
                </a:solidFill>
              </a:rPr>
              <a:t>Art. 44</a:t>
            </a:r>
            <a:r>
              <a:rPr lang="it-IT" sz="2000" dirty="0"/>
              <a:t>: protezione incapaci </a:t>
            </a:r>
            <a:r>
              <a:rPr lang="it-IT" sz="2000" dirty="0" err="1">
                <a:solidFill>
                  <a:srgbClr val="00B050"/>
                </a:solidFill>
              </a:rPr>
              <a:t>–</a:t>
            </a:r>
            <a:r>
              <a:rPr lang="it-IT" sz="2000" dirty="0">
                <a:solidFill>
                  <a:srgbClr val="00B050"/>
                </a:solidFill>
              </a:rPr>
              <a:t> integrativo </a:t>
            </a:r>
            <a:r>
              <a:rPr lang="it-IT" sz="2000" dirty="0" err="1"/>
              <a:t>–</a:t>
            </a:r>
            <a:r>
              <a:rPr lang="it-IT" sz="2000" dirty="0"/>
              <a:t> </a:t>
            </a:r>
            <a:r>
              <a:rPr lang="it-IT" sz="2000" b="1" u="sng" dirty="0"/>
              <a:t>richiama </a:t>
            </a:r>
            <a:r>
              <a:rPr lang="it-IT" sz="2000" b="1" u="sng" dirty="0" err="1"/>
              <a:t>3</a:t>
            </a:r>
            <a:r>
              <a:rPr lang="it-IT" sz="2000" b="1" u="sng" dirty="0"/>
              <a:t> e </a:t>
            </a:r>
            <a:r>
              <a:rPr lang="it-IT" sz="2000" b="1" u="sng" dirty="0" err="1"/>
              <a:t>9</a:t>
            </a:r>
            <a:r>
              <a:rPr lang="it-IT" sz="2000" dirty="0"/>
              <a:t>;</a:t>
            </a:r>
          </a:p>
          <a:p>
            <a:pPr lvl="1" algn="just"/>
            <a:r>
              <a:rPr lang="it-IT" sz="2000" b="1" dirty="0">
                <a:solidFill>
                  <a:srgbClr val="FF0000"/>
                </a:solidFill>
              </a:rPr>
              <a:t>Art. 50</a:t>
            </a:r>
            <a:r>
              <a:rPr lang="it-IT" sz="2000" b="1" dirty="0"/>
              <a:t>: successioni - </a:t>
            </a:r>
            <a:r>
              <a:rPr lang="it-IT" sz="2000" b="1" dirty="0">
                <a:solidFill>
                  <a:srgbClr val="FF0000"/>
                </a:solidFill>
              </a:rPr>
              <a:t>esclusivo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15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221"/>
    </mc:Choice>
    <mc:Fallback xmlns="">
      <p:transition spd="slow" advTm="882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55099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DI GIURISDIZIONE IN MATERIA DI GIURISDIZIONE VOLONTARIA ART. 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it-IT" dirty="0"/>
          </a:p>
          <a:p>
            <a:r>
              <a:rPr lang="it-IT" sz="2400" dirty="0"/>
              <a:t>Affermazione ampia della giurisdizione italiana</a:t>
            </a:r>
          </a:p>
          <a:p>
            <a:endParaRPr lang="it-IT" sz="2400" dirty="0"/>
          </a:p>
          <a:p>
            <a:r>
              <a:rPr lang="it-IT" sz="2400" dirty="0"/>
              <a:t>Criteri:</a:t>
            </a:r>
          </a:p>
          <a:p>
            <a:pPr lvl="1" algn="just"/>
            <a:r>
              <a:rPr lang="it-IT" sz="2400" b="1" dirty="0"/>
              <a:t>Cittadinanza italiana</a:t>
            </a:r>
            <a:r>
              <a:rPr lang="it-IT" sz="2400" dirty="0"/>
              <a:t>: sembrava superato da art. </a:t>
            </a:r>
            <a:r>
              <a:rPr lang="it-IT" sz="2400" dirty="0" err="1"/>
              <a:t>3</a:t>
            </a:r>
            <a:r>
              <a:rPr lang="it-IT" sz="2400" dirty="0"/>
              <a:t> l. 218/95 ma questo è un caso in cui si riconferma la sua rilevanza</a:t>
            </a:r>
          </a:p>
          <a:p>
            <a:pPr lvl="1" algn="just">
              <a:buNone/>
            </a:pPr>
            <a:r>
              <a:rPr lang="it-IT" sz="2400" dirty="0"/>
              <a:t>-    Residenza in Italia</a:t>
            </a:r>
          </a:p>
          <a:p>
            <a:pPr lvl="1" algn="just"/>
            <a:r>
              <a:rPr lang="it-IT" sz="2400" dirty="0"/>
              <a:t>Competenza territoriale</a:t>
            </a:r>
          </a:p>
          <a:p>
            <a:pPr lvl="1" algn="just"/>
            <a:r>
              <a:rPr lang="it-IT" sz="2400" b="1" dirty="0"/>
              <a:t>Casi in cui si applica la legge italiana – coincidenza tra </a:t>
            </a:r>
            <a:r>
              <a:rPr lang="it-IT" sz="2400" b="1" dirty="0" err="1"/>
              <a:t>ius</a:t>
            </a:r>
            <a:r>
              <a:rPr lang="it-IT" sz="2400" b="1" dirty="0"/>
              <a:t> e forum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16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977"/>
    </mc:Choice>
    <mc:Fallback xmlns="">
      <p:transition spd="slow" advTm="439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PREVISTI DALL’ART. 22, 2° </a:t>
            </a:r>
            <a:r>
              <a:rPr lang="it-IT" dirty="0" err="1">
                <a:solidFill>
                  <a:schemeClr val="tx1"/>
                </a:solidFill>
              </a:rPr>
              <a:t>co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dirty="0"/>
              <a:t> </a:t>
            </a:r>
          </a:p>
          <a:p>
            <a:pPr algn="just">
              <a:buFontTx/>
              <a:buChar char="-"/>
            </a:pPr>
            <a:r>
              <a:rPr lang="it-IT" sz="2400" dirty="0"/>
              <a:t>Criteri esclusivi di giurisdizione: ad es. </a:t>
            </a:r>
            <a:r>
              <a:rPr lang="it-IT" sz="2400" b="1" dirty="0"/>
              <a:t>nomina del curatore dei beni dell’assente</a:t>
            </a:r>
            <a:r>
              <a:rPr lang="it-IT" sz="2400" dirty="0"/>
              <a:t>.</a:t>
            </a:r>
          </a:p>
          <a:p>
            <a:pPr algn="just">
              <a:buFontTx/>
              <a:buChar char="-"/>
            </a:pPr>
            <a:r>
              <a:rPr lang="it-IT" sz="2400" dirty="0"/>
              <a:t>Analiticità del nuovo sistema italiano di </a:t>
            </a:r>
            <a:r>
              <a:rPr lang="it-IT" sz="2400" dirty="0" err="1"/>
              <a:t>d.i.p.</a:t>
            </a:r>
            <a:r>
              <a:rPr lang="it-IT" sz="2400" dirty="0"/>
              <a:t> – forse sarebbe stato meglio differenziare ulteriormente – precisare effetti giuridici.</a:t>
            </a:r>
          </a:p>
          <a:p>
            <a:pPr algn="just">
              <a:buFontTx/>
              <a:buChar char="-"/>
            </a:pPr>
            <a:r>
              <a:rPr lang="it-IT" sz="2400" b="1" dirty="0"/>
              <a:t>Difficoltà di esecuzione </a:t>
            </a:r>
            <a:r>
              <a:rPr lang="it-IT" sz="2400" dirty="0"/>
              <a:t>dei provvedimenti in ordinamenti stranieri entro i quali risultano sconosciuti se adottati con riguardo a cittadino straniero.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17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581"/>
    </mc:Choice>
    <mc:Fallback xmlns="">
      <p:transition spd="slow" advTm="132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PREVISTI DALL’ART. 37.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sz="2400" dirty="0"/>
              <a:t> </a:t>
            </a:r>
          </a:p>
          <a:p>
            <a:pPr algn="just">
              <a:buFontTx/>
              <a:buChar char="-"/>
            </a:pPr>
            <a:r>
              <a:rPr lang="it-IT" sz="2400" dirty="0"/>
              <a:t>Criteri integrativi  di giurisdizione;</a:t>
            </a:r>
          </a:p>
          <a:p>
            <a:pPr algn="just">
              <a:buFontTx/>
              <a:buChar char="-"/>
            </a:pPr>
            <a:r>
              <a:rPr lang="it-IT" sz="2400" dirty="0"/>
              <a:t>Rilevanza della cittadinanza.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18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849"/>
    </mc:Choice>
    <mc:Fallback xmlns="">
      <p:transition spd="slow" advTm="508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PREVISTI DALL’ART. 40.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t-IT" dirty="0"/>
              <a:t> </a:t>
            </a:r>
            <a:endParaRPr lang="it-IT" sz="2400" dirty="0"/>
          </a:p>
          <a:p>
            <a:pPr algn="just">
              <a:buFontTx/>
              <a:buChar char="-"/>
            </a:pPr>
            <a:r>
              <a:rPr lang="it-IT" sz="2400" dirty="0"/>
              <a:t>Costituzione </a:t>
            </a:r>
            <a:r>
              <a:rPr lang="it-IT" sz="2400" dirty="0" err="1"/>
              <a:t>–</a:t>
            </a:r>
            <a:r>
              <a:rPr lang="it-IT" sz="2400" dirty="0"/>
              <a:t> art. 40, 1° - cittadinanza o residenza in Italia di adottanti e cittadinanza di adottando </a:t>
            </a:r>
            <a:r>
              <a:rPr lang="it-IT" sz="2400" dirty="0" err="1"/>
              <a:t>–</a:t>
            </a:r>
            <a:r>
              <a:rPr lang="it-IT" sz="2400" dirty="0"/>
              <a:t> estensione criteri art. 29 l. 184/83 – </a:t>
            </a:r>
            <a:r>
              <a:rPr lang="it-IT" sz="2400" b="1" dirty="0"/>
              <a:t>minore in stato di abbandono in Italia </a:t>
            </a:r>
            <a:r>
              <a:rPr lang="it-IT" sz="2400" dirty="0"/>
              <a:t>(criticabile)</a:t>
            </a:r>
          </a:p>
          <a:p>
            <a:pPr algn="just">
              <a:buFontTx/>
              <a:buChar char="-"/>
            </a:pPr>
            <a:endParaRPr lang="it-IT" sz="2400" dirty="0"/>
          </a:p>
          <a:p>
            <a:pPr algn="just">
              <a:buFontTx/>
              <a:buChar char="-"/>
            </a:pPr>
            <a:r>
              <a:rPr lang="it-IT" sz="2400" dirty="0"/>
              <a:t>Rapporti adottanti adottati </a:t>
            </a:r>
            <a:r>
              <a:rPr lang="it-IT" sz="2400" dirty="0" err="1"/>
              <a:t>–</a:t>
            </a:r>
            <a:r>
              <a:rPr lang="it-IT" sz="2400" dirty="0"/>
              <a:t> art. 40, 2°: integrativo di art. </a:t>
            </a:r>
            <a:r>
              <a:rPr lang="it-IT" sz="2400" dirty="0" err="1"/>
              <a:t>3</a:t>
            </a:r>
            <a:r>
              <a:rPr lang="it-IT" sz="2400" dirty="0"/>
              <a:t> e di art. </a:t>
            </a:r>
            <a:r>
              <a:rPr lang="it-IT" sz="2400" dirty="0" err="1"/>
              <a:t>9</a:t>
            </a:r>
            <a:r>
              <a:rPr lang="it-IT" sz="2400" dirty="0"/>
              <a:t> in quanto si richiama l’applicabilità della l. italiana nell’art. 40, 2° </a:t>
            </a:r>
            <a:r>
              <a:rPr lang="it-IT" sz="2400" dirty="0" err="1"/>
              <a:t>co</a:t>
            </a:r>
            <a:r>
              <a:rPr lang="it-IT" sz="2400" dirty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19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934"/>
    </mc:Choice>
    <mc:Fallback xmlns="">
      <p:transition spd="slow" advTm="559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99" y="361507"/>
            <a:ext cx="6347713" cy="1568893"/>
          </a:xfrm>
          <a:solidFill>
            <a:schemeClr val="bg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IN MATERIA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354510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Art. 9 l. 218/95: «In materia di giurisdizione volontaria, la giurisdizione sussiste, oltre che nei casi specificamente contemplati dalla presente legge e in quelli in cui è prevista </a:t>
            </a:r>
            <a:r>
              <a:rPr lang="it-IT" sz="2400" b="1" dirty="0"/>
              <a:t>la competenza per territorio di un giudice italiano </a:t>
            </a:r>
            <a:r>
              <a:rPr lang="it-IT" sz="2400" dirty="0"/>
              <a:t>quando il provvedimento richiesto concerne un </a:t>
            </a:r>
            <a:r>
              <a:rPr lang="it-IT" sz="2400" b="1" dirty="0"/>
              <a:t>cittadino italiano o una persona residente in Italia </a:t>
            </a:r>
            <a:r>
              <a:rPr lang="it-IT" sz="2400" dirty="0"/>
              <a:t>o quando esso riguarda situazioni o rapporti </a:t>
            </a:r>
            <a:r>
              <a:rPr lang="it-IT" sz="2400" b="1" dirty="0"/>
              <a:t>ai quali è applicabile la legge italiana».</a:t>
            </a:r>
          </a:p>
          <a:p>
            <a:pPr>
              <a:buNone/>
            </a:pPr>
            <a:r>
              <a:rPr lang="it-IT" sz="2400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569"/>
    </mc:Choice>
    <mc:Fallback xmlns="">
      <p:transition spd="slow" advTm="805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PREVISTI DALL’ART. 44.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 </a:t>
            </a:r>
          </a:p>
          <a:p>
            <a:pPr algn="just">
              <a:buFontTx/>
              <a:buChar char="-"/>
            </a:pPr>
            <a:r>
              <a:rPr lang="it-IT" sz="2800" dirty="0"/>
              <a:t>Criterio integrativo di art. </a:t>
            </a:r>
            <a:r>
              <a:rPr lang="it-IT" sz="2800" dirty="0" err="1"/>
              <a:t>3</a:t>
            </a:r>
            <a:r>
              <a:rPr lang="it-IT" sz="2800" dirty="0"/>
              <a:t> e </a:t>
            </a:r>
            <a:r>
              <a:rPr lang="it-IT" sz="2800" dirty="0" err="1"/>
              <a:t>9</a:t>
            </a:r>
            <a:endParaRPr lang="it-IT" sz="2800" dirty="0"/>
          </a:p>
          <a:p>
            <a:pPr algn="just">
              <a:buFontTx/>
              <a:buChar char="-"/>
            </a:pPr>
            <a:endParaRPr lang="it-IT" sz="2800" dirty="0"/>
          </a:p>
          <a:p>
            <a:pPr algn="just">
              <a:buFontTx/>
              <a:buChar char="-"/>
            </a:pPr>
            <a:r>
              <a:rPr lang="it-IT" sz="2800" dirty="0"/>
              <a:t>Presenza in Italia dei beni e della persona dell’incapace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20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030"/>
    </mc:Choice>
    <mc:Fallback xmlns="">
      <p:transition spd="slow" advTm="480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PREVISTI DALL’ART. 50.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dirty="0"/>
              <a:t> </a:t>
            </a:r>
          </a:p>
          <a:p>
            <a:pPr algn="just">
              <a:buFontTx/>
              <a:buChar char="-"/>
            </a:pPr>
            <a:r>
              <a:rPr lang="it-IT" sz="2400" dirty="0"/>
              <a:t>Criterio esclusivo</a:t>
            </a:r>
          </a:p>
          <a:p>
            <a:pPr algn="just">
              <a:buFontTx/>
              <a:buChar char="-"/>
            </a:pPr>
            <a:r>
              <a:rPr lang="it-IT" sz="2400" dirty="0"/>
              <a:t> Vari criteri</a:t>
            </a:r>
          </a:p>
          <a:p>
            <a:pPr algn="just">
              <a:buFontTx/>
              <a:buChar char="-"/>
            </a:pPr>
            <a:r>
              <a:rPr lang="it-IT" sz="2400" dirty="0"/>
              <a:t>Ampia determinazione della giurisdizione italiana</a:t>
            </a: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21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239"/>
    </mc:Choice>
    <mc:Fallback xmlns="">
      <p:transition spd="slow" advTm="292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IN MATERIA MATRIMONIALE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dirty="0"/>
              <a:t> </a:t>
            </a:r>
          </a:p>
          <a:p>
            <a:pPr algn="just">
              <a:buFontTx/>
              <a:buChar char="-"/>
            </a:pPr>
            <a:r>
              <a:rPr lang="it-IT" sz="2800" dirty="0"/>
              <a:t>Residualità art. 9 e art. 32 (luogo di celebrazione del matrimonio in Italia) l. 218/95rispetto </a:t>
            </a:r>
            <a:r>
              <a:rPr lang="it-IT" sz="2800" b="1" dirty="0"/>
              <a:t>a Reg. 2201/2003 e a Reg. 1111/2019: residenza abituale dei coniugi (o cittadinanza)</a:t>
            </a:r>
          </a:p>
          <a:p>
            <a:pPr algn="just">
              <a:buFontTx/>
              <a:buChar char="-"/>
            </a:pPr>
            <a:endParaRPr lang="it-IT" dirty="0"/>
          </a:p>
          <a:p>
            <a:pPr algn="just">
              <a:buFontTx/>
              <a:buChar char="-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22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125"/>
    </mc:Choice>
    <mc:Fallback xmlns="">
      <p:transition spd="slow" advTm="391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54864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400" dirty="0"/>
              <a:t>Foro generale:</a:t>
            </a:r>
          </a:p>
          <a:p>
            <a:pPr lvl="1" eaLnBrk="1" hangingPunct="1"/>
            <a:r>
              <a:rPr lang="it-IT" sz="2400" b="1" dirty="0"/>
              <a:t>Residenza del minore </a:t>
            </a:r>
            <a:r>
              <a:rPr lang="it-IT" sz="2400" dirty="0"/>
              <a:t>all’inizio del procedimento (art. </a:t>
            </a:r>
            <a:r>
              <a:rPr lang="it-IT" sz="2400" dirty="0" err="1"/>
              <a:t>8</a:t>
            </a:r>
            <a:r>
              <a:rPr lang="it-IT" sz="2400" dirty="0"/>
              <a:t>): anche in caso di modifica del provvedimento se chiesta entro tre mesi dal trasferimento lecito del minore </a:t>
            </a:r>
            <a:r>
              <a:rPr lang="it-IT" sz="2400" dirty="0" err="1"/>
              <a:t>–</a:t>
            </a:r>
            <a:r>
              <a:rPr lang="it-IT" sz="2400" dirty="0"/>
              <a:t> dalla notifica Cass. 21.10.2009 n. 22238</a:t>
            </a:r>
          </a:p>
          <a:p>
            <a:pPr eaLnBrk="1" hangingPunct="1"/>
            <a:r>
              <a:rPr lang="it-IT" sz="2400" b="1" dirty="0"/>
              <a:t>Foro competente in caso di sottrazione di minore </a:t>
            </a:r>
            <a:r>
              <a:rPr lang="it-IT" sz="2400" dirty="0"/>
              <a:t>(novità del Reg. 1111/2019)</a:t>
            </a:r>
          </a:p>
          <a:p>
            <a:pPr lvl="1" eaLnBrk="1" hangingPunct="1"/>
            <a:r>
              <a:rPr lang="it-IT" sz="2400" b="1" dirty="0"/>
              <a:t>Residenza del minore prima del trasferimento </a:t>
            </a:r>
            <a:r>
              <a:rPr lang="it-IT" sz="2400" dirty="0"/>
              <a:t>(art. 10), salvo</a:t>
            </a:r>
          </a:p>
          <a:p>
            <a:pPr lvl="2" eaLnBrk="1" hangingPunct="1"/>
            <a:r>
              <a:rPr lang="it-IT" sz="2400" dirty="0"/>
              <a:t>Accettazione del mancato rientro da parte del titolare dell’affidamento</a:t>
            </a:r>
          </a:p>
          <a:p>
            <a:pPr lvl="2" eaLnBrk="1" hangingPunct="1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BB2CC-4F0F-490B-B97B-729F8EB479EC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  <p:sp>
        <p:nvSpPr>
          <p:cNvPr id="19463" name="Titolo 1"/>
          <p:cNvSpPr>
            <a:spLocks/>
          </p:cNvSpPr>
          <p:nvPr/>
        </p:nvSpPr>
        <p:spPr bwMode="auto">
          <a:xfrm>
            <a:off x="457200" y="84138"/>
            <a:ext cx="8229600" cy="11430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it-IT" sz="3600" dirty="0">
                <a:latin typeface="Calibri" pitchFamily="34" charset="0"/>
              </a:rPr>
              <a:t>CRITERI DI GIURISDIZIONE IN MATERIA DI RESPONSABILITA’ GENITORIALE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260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646"/>
    </mc:Choice>
    <mc:Fallback xmlns="">
      <p:transition spd="slow" advTm="936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548640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In materia è stato adottato il regolamento 4/2009 del 18 dicembre 2008 che dispone sia in tema di </a:t>
            </a:r>
            <a:r>
              <a:rPr lang="it-IT" sz="2400" b="1" dirty="0"/>
              <a:t>giurisdizione e riconoscimento delle decisioni</a:t>
            </a:r>
            <a:r>
              <a:rPr lang="it-IT" sz="2400" dirty="0"/>
              <a:t>, sottraendo così la materia al </a:t>
            </a:r>
            <a:r>
              <a:rPr lang="it-IT" sz="2400" b="1" dirty="0"/>
              <a:t>«sistema  Bruxelles» </a:t>
            </a:r>
            <a:r>
              <a:rPr lang="it-IT" sz="2400" dirty="0"/>
              <a:t>sia con riguardo alla </a:t>
            </a:r>
            <a:r>
              <a:rPr lang="it-IT" sz="2400" b="1" dirty="0"/>
              <a:t>legge applicabile</a:t>
            </a:r>
            <a:r>
              <a:rPr lang="it-IT" sz="2400" dirty="0"/>
              <a:t>.</a:t>
            </a:r>
          </a:p>
          <a:p>
            <a:pPr algn="just"/>
            <a:r>
              <a:rPr lang="it-IT" sz="2400" dirty="0"/>
              <a:t>E’ un regolamento </a:t>
            </a:r>
            <a:r>
              <a:rPr lang="it-IT" sz="2400" i="1" dirty="0"/>
              <a:t>erga </a:t>
            </a:r>
            <a:r>
              <a:rPr lang="it-IT" sz="2400" i="1" dirty="0" err="1"/>
              <a:t>omnes</a:t>
            </a:r>
            <a:r>
              <a:rPr lang="it-IT" sz="2400" i="1" dirty="0"/>
              <a:t> – </a:t>
            </a:r>
            <a:r>
              <a:rPr lang="it-IT" sz="2400" dirty="0"/>
              <a:t>applicandosi anche a situazioni totalmente </a:t>
            </a:r>
            <a:r>
              <a:rPr lang="it-IT" sz="2400" b="1" dirty="0"/>
              <a:t>esterne all’UE.</a:t>
            </a:r>
          </a:p>
          <a:p>
            <a:pPr algn="just"/>
            <a:r>
              <a:rPr lang="it-IT" sz="2400" dirty="0"/>
              <a:t>Assorbe Convenzioni rilevanti ad es. </a:t>
            </a:r>
            <a:r>
              <a:rPr lang="it-IT" sz="2400" b="1" dirty="0" err="1"/>
              <a:t>Conv</a:t>
            </a:r>
            <a:r>
              <a:rPr lang="it-IT" sz="2400" b="1" dirty="0"/>
              <a:t>. dell’</a:t>
            </a:r>
            <a:r>
              <a:rPr lang="it-IT" sz="2400" b="1" dirty="0" err="1"/>
              <a:t>Aja</a:t>
            </a:r>
            <a:r>
              <a:rPr lang="it-IT" sz="2400" b="1" dirty="0"/>
              <a:t> del 2007 e Protocollo.</a:t>
            </a:r>
          </a:p>
          <a:p>
            <a:pPr lvl="2" eaLnBrk="1" hangingPunct="1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BB2CC-4F0F-490B-B97B-729F8EB479EC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  <p:sp>
        <p:nvSpPr>
          <p:cNvPr id="19463" name="Titolo 1"/>
          <p:cNvSpPr>
            <a:spLocks/>
          </p:cNvSpPr>
          <p:nvPr/>
        </p:nvSpPr>
        <p:spPr bwMode="auto">
          <a:xfrm>
            <a:off x="457200" y="84138"/>
            <a:ext cx="8229600" cy="11430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it-IT" sz="3600" dirty="0">
                <a:latin typeface="Calibri" pitchFamily="34" charset="0"/>
              </a:rPr>
              <a:t>CRITERI DI GIURISDIZIONE IN MATERIA DI OBBLIGAZIONI ALIMENTARI – REG.4/2009</a:t>
            </a:r>
          </a:p>
        </p:txBody>
      </p:sp>
    </p:spTree>
    <p:extLst>
      <p:ext uri="{BB962C8B-B14F-4D97-AF65-F5344CB8AC3E}">
        <p14:creationId xmlns:p14="http://schemas.microsoft.com/office/powerpoint/2010/main" val="37047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686"/>
    </mc:Choice>
    <mc:Fallback xmlns="">
      <p:transition spd="slow" advTm="1076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548640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Regolamento n. 4/2009 si applica </a:t>
            </a:r>
            <a:r>
              <a:rPr lang="it-IT" sz="2400" b="1" dirty="0"/>
              <a:t>alle «obbligazioni alimentari derivanti da rapporti di famiglia, parentela, matrimonio, affinità».</a:t>
            </a:r>
          </a:p>
          <a:p>
            <a:pPr lvl="1" algn="just"/>
            <a:r>
              <a:rPr lang="it-IT" sz="2400" dirty="0"/>
              <a:t>Obbligazioni ex </a:t>
            </a:r>
            <a:r>
              <a:rPr lang="it-IT" sz="2400" dirty="0" err="1"/>
              <a:t>lege</a:t>
            </a:r>
            <a:endParaRPr lang="it-IT" sz="2400" dirty="0"/>
          </a:p>
          <a:p>
            <a:pPr lvl="1" algn="just"/>
            <a:r>
              <a:rPr lang="it-IT" sz="2400" dirty="0"/>
              <a:t>Obbligazioni stabilite dal giudice</a:t>
            </a:r>
          </a:p>
          <a:p>
            <a:pPr lvl="1" algn="just"/>
            <a:r>
              <a:rPr lang="it-IT" sz="2400" dirty="0"/>
              <a:t>Obbligazioni derivanti dal divorzio (CGCE 6.3.1980, causa 120/70 de </a:t>
            </a:r>
            <a:r>
              <a:rPr lang="it-IT" sz="2400" dirty="0" err="1"/>
              <a:t>Cavel</a:t>
            </a:r>
            <a:r>
              <a:rPr lang="it-IT" sz="2400" dirty="0"/>
              <a:t>).</a:t>
            </a:r>
          </a:p>
          <a:p>
            <a:pPr lvl="2" eaLnBrk="1" hangingPunct="1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BB2CC-4F0F-490B-B97B-729F8EB479EC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  <p:sp>
        <p:nvSpPr>
          <p:cNvPr id="19463" name="Titolo 1"/>
          <p:cNvSpPr>
            <a:spLocks/>
          </p:cNvSpPr>
          <p:nvPr/>
        </p:nvSpPr>
        <p:spPr bwMode="auto">
          <a:xfrm>
            <a:off x="457200" y="84138"/>
            <a:ext cx="8229600" cy="11430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it-IT" sz="3600" dirty="0">
                <a:latin typeface="Calibri" pitchFamily="34" charset="0"/>
              </a:rPr>
              <a:t>CRITERI DI GIURISDIZIONE IN MATERIA DI OBBLIGAZIONI ALIMENTARI – REG.4/2009</a:t>
            </a:r>
          </a:p>
        </p:txBody>
      </p:sp>
    </p:spTree>
    <p:extLst>
      <p:ext uri="{BB962C8B-B14F-4D97-AF65-F5344CB8AC3E}">
        <p14:creationId xmlns:p14="http://schemas.microsoft.com/office/powerpoint/2010/main" val="116653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972"/>
    </mc:Choice>
    <mc:Fallback xmlns="">
      <p:transition spd="slow" advTm="859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548640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Criterio centrale:</a:t>
            </a:r>
          </a:p>
          <a:p>
            <a:pPr lvl="1" algn="just"/>
            <a:r>
              <a:rPr lang="it-IT" sz="2400" b="1" dirty="0"/>
              <a:t>RESIDENZA ABITUALE </a:t>
            </a:r>
            <a:r>
              <a:rPr lang="it-IT" sz="2400" dirty="0"/>
              <a:t>del creditore di alimenti</a:t>
            </a:r>
          </a:p>
          <a:p>
            <a:pPr lvl="1" algn="just"/>
            <a:r>
              <a:rPr lang="it-IT" sz="2400" dirty="0"/>
              <a:t>RESIDENZA ABITUALE del convenuto</a:t>
            </a:r>
          </a:p>
          <a:p>
            <a:pPr lvl="1" algn="just"/>
            <a:r>
              <a:rPr lang="it-IT" sz="2400" dirty="0"/>
              <a:t>AUTORITA’ COMPETENTE PER RESPONSABILITA’ GENITORIALE in caso di azione alimentare accessoria a tale azione.</a:t>
            </a:r>
          </a:p>
          <a:p>
            <a:pPr lvl="2" eaLnBrk="1" hangingPunct="1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BB2CC-4F0F-490B-B97B-729F8EB479EC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  <p:sp>
        <p:nvSpPr>
          <p:cNvPr id="19463" name="Titolo 1"/>
          <p:cNvSpPr>
            <a:spLocks/>
          </p:cNvSpPr>
          <p:nvPr/>
        </p:nvSpPr>
        <p:spPr bwMode="auto">
          <a:xfrm>
            <a:off x="457200" y="84138"/>
            <a:ext cx="8229600" cy="11430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it-IT" sz="3600" dirty="0">
                <a:latin typeface="Calibri" pitchFamily="34" charset="0"/>
              </a:rPr>
              <a:t>CRITERI DI GIURISDIZIONE IN MATERIA DI OBBLIGAZIONI ALIMENTARI – REG.4/2009</a:t>
            </a:r>
          </a:p>
        </p:txBody>
      </p:sp>
    </p:spTree>
    <p:extLst>
      <p:ext uri="{BB962C8B-B14F-4D97-AF65-F5344CB8AC3E}">
        <p14:creationId xmlns:p14="http://schemas.microsoft.com/office/powerpoint/2010/main" val="166600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852"/>
    </mc:Choice>
    <mc:Fallback xmlns="">
      <p:transition spd="slow" advTm="708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548640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Scelta del foro (art.4) solo tra:</a:t>
            </a:r>
          </a:p>
          <a:p>
            <a:pPr lvl="1" algn="just"/>
            <a:r>
              <a:rPr lang="it-IT" sz="2400" dirty="0"/>
              <a:t>Residenza di una delle parti</a:t>
            </a:r>
          </a:p>
          <a:p>
            <a:pPr lvl="1" algn="just"/>
            <a:r>
              <a:rPr lang="it-IT" sz="2400" dirty="0"/>
              <a:t>Cittadinanza di una delle parti</a:t>
            </a:r>
          </a:p>
          <a:p>
            <a:pPr lvl="1" algn="just"/>
            <a:r>
              <a:rPr lang="it-IT" sz="2400" dirty="0"/>
              <a:t>NO per le controversie concernenti le obbligazioni alimentari nei confronti di minori degli anni 18.</a:t>
            </a:r>
          </a:p>
          <a:p>
            <a:pPr lvl="2" eaLnBrk="1" hangingPunct="1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BB2CC-4F0F-490B-B97B-729F8EB479EC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  <p:sp>
        <p:nvSpPr>
          <p:cNvPr id="19463" name="Titolo 1"/>
          <p:cNvSpPr>
            <a:spLocks/>
          </p:cNvSpPr>
          <p:nvPr/>
        </p:nvSpPr>
        <p:spPr bwMode="auto">
          <a:xfrm>
            <a:off x="457200" y="84138"/>
            <a:ext cx="8229600" cy="11430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it-IT" sz="3600" dirty="0">
                <a:latin typeface="Calibri" pitchFamily="34" charset="0"/>
              </a:rPr>
              <a:t>CRITERI DI GIURISDIZIONE IN MATERIA DI OBBLIGAZIONI ALIMENTARI – REG.4/2009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830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591"/>
    </mc:Choice>
    <mc:Fallback xmlns="">
      <p:transition spd="slow" advTm="925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99" y="361507"/>
            <a:ext cx="6347713" cy="1568893"/>
          </a:xfrm>
          <a:solidFill>
            <a:schemeClr val="bg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IN MATERIA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it-IT" dirty="0"/>
          </a:p>
          <a:p>
            <a:pPr algn="just"/>
            <a:r>
              <a:rPr lang="it-IT" sz="2800" dirty="0"/>
              <a:t>Novità del sistema italiano precedentemente lacunoso in materia </a:t>
            </a:r>
            <a:r>
              <a:rPr lang="it-IT" sz="2800" dirty="0" err="1"/>
              <a:t>–</a:t>
            </a:r>
            <a:r>
              <a:rPr lang="it-IT" sz="2800" dirty="0"/>
              <a:t> ricerca interpretativa della soluzione (analogia con art. </a:t>
            </a:r>
            <a:r>
              <a:rPr lang="it-IT" sz="2800" dirty="0" err="1"/>
              <a:t>4</a:t>
            </a:r>
            <a:r>
              <a:rPr lang="it-IT" sz="2800" dirty="0"/>
              <a:t> </a:t>
            </a:r>
            <a:r>
              <a:rPr lang="it-IT" sz="2800" dirty="0" err="1"/>
              <a:t>c.p.c.</a:t>
            </a:r>
            <a:r>
              <a:rPr lang="it-IT" sz="2800" dirty="0"/>
              <a:t>; richiamo competenze territoriali).</a:t>
            </a:r>
          </a:p>
          <a:p>
            <a:pPr>
              <a:buNone/>
            </a:pPr>
            <a:r>
              <a:rPr lang="it-IT" sz="2800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414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445"/>
    </mc:Choice>
    <mc:Fallback xmlns="">
      <p:transition spd="slow" advTm="754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99" y="233916"/>
            <a:ext cx="6347713" cy="1696484"/>
          </a:xfrm>
          <a:solidFill>
            <a:schemeClr val="bg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CRITERI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IN MATERIA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dirty="0"/>
              <a:t>Ambito di applicazione dell’art. </a:t>
            </a:r>
            <a:r>
              <a:rPr lang="it-IT" sz="2400" dirty="0" err="1"/>
              <a:t>9</a:t>
            </a:r>
            <a:endParaRPr lang="it-IT" sz="2400" dirty="0"/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Residuale per la presenza di Convenzioni internazionali e Regolamenti UE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b="1" dirty="0"/>
              <a:t>Difficile qualificazione dei procedimenti di giurisdizione volontaria</a:t>
            </a:r>
          </a:p>
          <a:p>
            <a:pPr>
              <a:buNone/>
            </a:pPr>
            <a:r>
              <a:rPr lang="it-IT" sz="2400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4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980"/>
    </mc:Choice>
    <mc:Fallback xmlns="">
      <p:transition spd="slow" advTm="1159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99" y="233916"/>
            <a:ext cx="6347713" cy="1696484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QUALIFICAZIONE DEI PROVVEDIMENTI DI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598" y="1930400"/>
            <a:ext cx="7896449" cy="4110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it-IT" dirty="0"/>
          </a:p>
          <a:p>
            <a:r>
              <a:rPr lang="it-IT" sz="4400" dirty="0"/>
              <a:t>Difficile qualificazione </a:t>
            </a:r>
          </a:p>
          <a:p>
            <a:endParaRPr lang="it-IT" sz="4400" dirty="0"/>
          </a:p>
          <a:p>
            <a:r>
              <a:rPr lang="it-IT" sz="4400" dirty="0"/>
              <a:t>Secondo i principi e i criteri </a:t>
            </a:r>
            <a:r>
              <a:rPr lang="it-IT" sz="4400" b="1" dirty="0"/>
              <a:t>della </a:t>
            </a:r>
            <a:r>
              <a:rPr lang="it-IT" sz="4400" b="1" i="1" dirty="0" err="1"/>
              <a:t>lex</a:t>
            </a:r>
            <a:r>
              <a:rPr lang="it-IT" sz="4400" b="1" i="1" dirty="0"/>
              <a:t> fori </a:t>
            </a:r>
            <a:r>
              <a:rPr lang="it-IT" sz="4400" dirty="0"/>
              <a:t>– art. 12 l. 218/95</a:t>
            </a:r>
          </a:p>
          <a:p>
            <a:endParaRPr lang="it-IT" sz="4400" dirty="0"/>
          </a:p>
          <a:p>
            <a:r>
              <a:rPr lang="it-IT" sz="4400" dirty="0"/>
              <a:t>Assenza di definizione normativa dei provvedimenti di giurisdizione volontaria nella l. italiana</a:t>
            </a:r>
          </a:p>
          <a:p>
            <a:endParaRPr lang="it-IT" sz="4400" dirty="0"/>
          </a:p>
          <a:p>
            <a:r>
              <a:rPr lang="it-IT" sz="4400" dirty="0"/>
              <a:t>Si può chiedere un </a:t>
            </a:r>
            <a:r>
              <a:rPr lang="it-IT" sz="4400" dirty="0" err="1"/>
              <a:t>provv</a:t>
            </a:r>
            <a:r>
              <a:rPr lang="it-IT" sz="4400" dirty="0"/>
              <a:t>. di giurisdizione volontaria sconosciuto all’ordinamento Italiano?</a:t>
            </a:r>
          </a:p>
          <a:p>
            <a:pPr>
              <a:buNone/>
            </a:pPr>
            <a:r>
              <a:rPr lang="it-IT" sz="2600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5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75"/>
    </mc:Choice>
    <mc:Fallback xmlns="">
      <p:transition spd="slow" advTm="1266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5303" y="255181"/>
            <a:ext cx="6532010" cy="1675219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QUALIFICAZIONE DEI PROVVEDIMENTI DI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599" y="2160590"/>
            <a:ext cx="8130364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sz="2800" dirty="0"/>
              <a:t>Mortara e </a:t>
            </a:r>
            <a:r>
              <a:rPr lang="it-IT" sz="2800" dirty="0" err="1"/>
              <a:t>Cansacchi</a:t>
            </a:r>
            <a:r>
              <a:rPr lang="it-IT" sz="2800" dirty="0"/>
              <a:t> individuano elemento centrale dei procedimenti di volontaria giurisdizione nel fatto che il giudice imprime forma solenne a manifestazioni di privata volontà </a:t>
            </a:r>
            <a:r>
              <a:rPr lang="it-IT" sz="2800" dirty="0" err="1"/>
              <a:t>–</a:t>
            </a:r>
            <a:r>
              <a:rPr lang="it-IT" sz="2800" dirty="0"/>
              <a:t> la funzione del giudice sarebbe meramente </a:t>
            </a:r>
            <a:r>
              <a:rPr lang="it-IT" sz="2800" dirty="0" err="1"/>
              <a:t>recettizia</a:t>
            </a:r>
            <a:r>
              <a:rPr lang="it-IT" sz="2800" dirty="0"/>
              <a:t> della volontà dei privati.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6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517"/>
    </mc:Choice>
    <mc:Fallback xmlns="">
      <p:transition spd="slow" advTm="645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5303" y="446567"/>
            <a:ext cx="6532010" cy="1483833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QUALIFICAZIONE DEI PROVVEDIMENTI DI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598" y="2160590"/>
            <a:ext cx="8109099" cy="424589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sz="2800" dirty="0" err="1"/>
              <a:t>Carnelutti</a:t>
            </a:r>
            <a:r>
              <a:rPr lang="it-IT" sz="2800" dirty="0"/>
              <a:t> definisce invece i procedimenti di volontaria giurisdizione distinguendoli da quelli </a:t>
            </a:r>
            <a:r>
              <a:rPr lang="it-IT" sz="2800" b="1" dirty="0"/>
              <a:t>contenziosi: </a:t>
            </a:r>
            <a:r>
              <a:rPr lang="it-IT" sz="2800" dirty="0"/>
              <a:t>in questi ultimi la finalità è la composizione della lite attraverso </a:t>
            </a:r>
            <a:r>
              <a:rPr lang="it-IT" sz="2800" b="1" dirty="0"/>
              <a:t>l’accertamento del diritto controverso</a:t>
            </a:r>
            <a:r>
              <a:rPr lang="it-IT" sz="2800" dirty="0"/>
              <a:t>; nei procedimenti di giurisdizione volontaria la </a:t>
            </a:r>
            <a:r>
              <a:rPr lang="it-IT" sz="2800" b="1" dirty="0"/>
              <a:t>caratteristica è l’assenza della lite e la gestione di interessi </a:t>
            </a:r>
            <a:r>
              <a:rPr lang="it-IT" sz="2800" dirty="0"/>
              <a:t>(non l’accertamento del diritto).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7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862"/>
    </mc:Choice>
    <mc:Fallback xmlns="">
      <p:transition spd="slow" advTm="878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4037" y="297712"/>
            <a:ext cx="6553275" cy="1632688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QUALIFICAZIONE DEI PROVVEDIMENTI  DI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599" y="2160590"/>
            <a:ext cx="8087834" cy="388077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sz="2600" dirty="0"/>
              <a:t>Criterio dell’assenza di lite non è sufficiente a dire che si ha un procedimento di volontaria giurisdizione, perché ad es. anche in caso di </a:t>
            </a:r>
            <a:r>
              <a:rPr lang="it-IT" sz="2600" b="1" dirty="0"/>
              <a:t>divorzio congiunto </a:t>
            </a:r>
            <a:r>
              <a:rPr lang="it-IT" sz="2600" dirty="0"/>
              <a:t>vi è assenza di lite ma </a:t>
            </a:r>
            <a:r>
              <a:rPr lang="it-IT" sz="2600" b="1" dirty="0"/>
              <a:t>giurisdizione contenziosa a differenza della separazione consensuale</a:t>
            </a:r>
          </a:p>
          <a:p>
            <a:pPr marL="0" indent="0" algn="just">
              <a:buNone/>
            </a:pPr>
            <a:endParaRPr lang="it-IT" sz="2600" dirty="0"/>
          </a:p>
          <a:p>
            <a:pPr algn="just"/>
            <a:r>
              <a:rPr lang="it-IT" sz="2600" dirty="0"/>
              <a:t>Evidentemente </a:t>
            </a:r>
            <a:r>
              <a:rPr lang="it-IT" sz="2600" b="1" dirty="0"/>
              <a:t>perché è in gioco l’accertamento di uno status</a:t>
            </a:r>
            <a:r>
              <a:rPr lang="it-IT" sz="2600" dirty="0"/>
              <a:t> e dunque non di un mero interesse.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8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06"/>
    </mc:Choice>
    <mc:Fallback xmlns="">
      <p:transition spd="slow" advTm="549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1507" y="297712"/>
            <a:ext cx="6595805" cy="1632688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QUALIFICAZIONE DEI PROVVEDIMENTI DI GIURISDIZIONE VOLONTARIA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0122" y="2126512"/>
            <a:ext cx="7634176" cy="410416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it-IT" dirty="0"/>
          </a:p>
          <a:p>
            <a:pPr algn="just"/>
            <a:r>
              <a:rPr lang="it-IT" sz="2800" dirty="0"/>
              <a:t>Si deve fare riferimento </a:t>
            </a:r>
            <a:r>
              <a:rPr lang="it-IT" sz="2800" b="1" dirty="0"/>
              <a:t>al dato estrinseco dell’effetto della determinazione giudiziaria</a:t>
            </a:r>
            <a:r>
              <a:rPr lang="it-IT" sz="2800" dirty="0"/>
              <a:t>: se ha idoneità di giudicato allora si ha giurisdizione contenziosa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Ampio uso della procedura contenziosa nell’</a:t>
            </a:r>
            <a:r>
              <a:rPr lang="it-IT" sz="2800" dirty="0" err="1"/>
              <a:t>ord</a:t>
            </a:r>
            <a:r>
              <a:rPr lang="it-IT" sz="2800" dirty="0"/>
              <a:t>. Italiano per esigenze di certezza del diritto a garanzia delle situazioni giuridiche soggettive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9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322"/>
    </mc:Choice>
    <mc:Fallback xmlns="">
      <p:transition spd="slow" advTm="773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3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0.8|0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0.7|0.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6|0.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9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5|0.4|0.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9|0.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6|37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9|28.9|2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2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3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theme1.xml><?xml version="1.0" encoding="utf-8"?>
<a:theme xmlns:a="http://schemas.openxmlformats.org/drawingml/2006/main" name="Sfaccettatura">
  <a:themeElements>
    <a:clrScheme name="Gia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{CA0B89E2-5C5F-644F-A679-40450666FC36}tf10001060</Template>
  <TotalTime>795</TotalTime>
  <Words>1545</Words>
  <Application>Microsoft Macintosh PowerPoint</Application>
  <PresentationFormat>Presentazione su schermo (4:3)</PresentationFormat>
  <Paragraphs>168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2" baseType="lpstr">
      <vt:lpstr>Arial</vt:lpstr>
      <vt:lpstr>Calibri</vt:lpstr>
      <vt:lpstr>Trebuchet MS</vt:lpstr>
      <vt:lpstr>Wingdings 3</vt:lpstr>
      <vt:lpstr>Sfaccettatura</vt:lpstr>
      <vt:lpstr>Diritto internazionale privato</vt:lpstr>
      <vt:lpstr>CRITERI DI GIURISDIZIONE IN MATERIA DI GIURISDIZIONE VOLONTARIA</vt:lpstr>
      <vt:lpstr>CRITERI DI GIURISDIZIONE IN MATERIA DI GIURISDIZIONE VOLONTARIA</vt:lpstr>
      <vt:lpstr>CRITERI DI GIURISDIZIONE IN MATERIA DI GIURISDIZIONE VOLONTARIA</vt:lpstr>
      <vt:lpstr>QUALIFICAZIONE DEI PROVVEDIMENTI DI GIURISDIZIONE VOLONTARIA</vt:lpstr>
      <vt:lpstr>QUALIFICAZIONE DEI PROVVEDIMENTI DI GIURISDIZIONE VOLONTARIA</vt:lpstr>
      <vt:lpstr>QUALIFICAZIONE DEI PROVVEDIMENTI DI GIURISDIZIONE VOLONTARIA</vt:lpstr>
      <vt:lpstr>QUALIFICAZIONE DEI PROVVEDIMENTI  DI GIURISDIZIONE VOLONTARIA</vt:lpstr>
      <vt:lpstr>QUALIFICAZIONE DEI PROVVEDIMENTI DI GIURISDIZIONE VOLONTARIA</vt:lpstr>
      <vt:lpstr>QUALIFICAZIONE DEI PROVVEDIMENTI DI GIURISDIZIONE VOLONTARIA – IN BASE AL RITO?</vt:lpstr>
      <vt:lpstr>QUALIFICAZIONE DEI PROVVEDIMENTI DI GIURISDIZIONE VOLONTARIA IN BASE AL RITO?</vt:lpstr>
      <vt:lpstr>CRITERI DI GIURISDIZIONE IN MATERIA DI GIURISDIZIONE VOLONTARIA</vt:lpstr>
      <vt:lpstr>CRITERI DI GIURISDIZIONE IN MATERIA DI GIURISDIZIONE VOLONTARIA</vt:lpstr>
      <vt:lpstr>CRITERI DI GIURISDIZIONE IN MATERIA DI GIURISDIZIONE VOLONTARIA</vt:lpstr>
      <vt:lpstr>CRITERI DI GIURISDIZIONE IN MATERIA DI GIURISDIZIONE VOLONTARIA</vt:lpstr>
      <vt:lpstr>CRITERI DI GIURISDIZIONE IN MATERIA DI GIURISDIZIONE VOLONTARIA ART. 9</vt:lpstr>
      <vt:lpstr>CRITERI DI GIURISDIZIONE PREVISTI DALL’ART. 22, 2° co.</vt:lpstr>
      <vt:lpstr>CRITERI DI GIURISDIZIONE PREVISTI DALL’ART. 37.</vt:lpstr>
      <vt:lpstr>CRITERI DI GIURISDIZIONE PREVISTI DALL’ART. 40.</vt:lpstr>
      <vt:lpstr>CRITERI DI GIURISDIZIONE PREVISTI DALL’ART. 44.</vt:lpstr>
      <vt:lpstr>CRITERI DI GIURISDIZIONE PREVISTI DALL’ART. 50.</vt:lpstr>
      <vt:lpstr>CRITERI DI GIURISDIZIONE IN MATERIA MATRIMONIALE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HAL 9000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internazionale privato</dc:title>
  <dc:creator>Giuseppe Sacco</dc:creator>
  <cp:lastModifiedBy>TONOLO SARA</cp:lastModifiedBy>
  <cp:revision>67</cp:revision>
  <dcterms:created xsi:type="dcterms:W3CDTF">2010-04-08T11:38:26Z</dcterms:created>
  <dcterms:modified xsi:type="dcterms:W3CDTF">2023-04-05T07:13:23Z</dcterms:modified>
</cp:coreProperties>
</file>