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sldIdLst>
    <p:sldId id="296" r:id="rId2"/>
    <p:sldId id="264" r:id="rId3"/>
    <p:sldId id="266" r:id="rId4"/>
    <p:sldId id="267" r:id="rId5"/>
    <p:sldId id="280" r:id="rId6"/>
    <p:sldId id="297" r:id="rId7"/>
    <p:sldId id="284" r:id="rId8"/>
    <p:sldId id="303" r:id="rId9"/>
    <p:sldId id="274" r:id="rId10"/>
    <p:sldId id="272" r:id="rId11"/>
    <p:sldId id="298" r:id="rId12"/>
    <p:sldId id="300" r:id="rId13"/>
    <p:sldId id="299" r:id="rId14"/>
    <p:sldId id="273" r:id="rId15"/>
    <p:sldId id="268" r:id="rId16"/>
    <p:sldId id="269" r:id="rId17"/>
    <p:sldId id="270" r:id="rId18"/>
    <p:sldId id="259" r:id="rId19"/>
    <p:sldId id="265" r:id="rId20"/>
    <p:sldId id="282" r:id="rId21"/>
    <p:sldId id="283" r:id="rId22"/>
    <p:sldId id="301" r:id="rId23"/>
    <p:sldId id="302" r:id="rId24"/>
    <p:sldId id="271" r:id="rId25"/>
    <p:sldId id="279" r:id="rId26"/>
  </p:sldIdLst>
  <p:sldSz cx="9144000" cy="6858000" type="screen4x3"/>
  <p:notesSz cx="7099300" cy="10234613"/>
  <p:defaultTextStyle>
    <a:defPPr>
      <a:defRPr lang="it-IT"/>
    </a:defPPr>
    <a:lvl1pPr algn="l"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3300"/>
    <a:srgbClr val="3333CC"/>
    <a:srgbClr val="FF5050"/>
    <a:srgbClr val="990099"/>
    <a:srgbClr val="FF3399"/>
    <a:srgbClr val="6633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2" autoAdjust="0"/>
    <p:restoredTop sz="94689" autoAdjust="0"/>
  </p:normalViewPr>
  <p:slideViewPr>
    <p:cSldViewPr snapToGrid="0">
      <p:cViewPr varScale="1">
        <p:scale>
          <a:sx n="59" d="100"/>
          <a:sy n="59" d="100"/>
        </p:scale>
        <p:origin x="157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1" d="100"/>
          <a:sy n="61" d="100"/>
        </p:scale>
        <p:origin x="-1752" y="-7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GB"/>
          </a:p>
        </p:txBody>
      </p:sp>
      <p:sp>
        <p:nvSpPr>
          <p:cNvPr id="36867"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GB"/>
          </a:p>
        </p:txBody>
      </p:sp>
      <p:sp>
        <p:nvSpPr>
          <p:cNvPr id="1946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GB" noProof="0"/>
              <a:t>Fare clic per modificare gli stili del testo dello schema</a:t>
            </a:r>
          </a:p>
          <a:p>
            <a:pPr lvl="1"/>
            <a:r>
              <a:rPr lang="en-GB" noProof="0"/>
              <a:t>Secondo livello</a:t>
            </a:r>
          </a:p>
          <a:p>
            <a:pPr lvl="2"/>
            <a:r>
              <a:rPr lang="en-GB" noProof="0"/>
              <a:t>Terzo livello</a:t>
            </a:r>
          </a:p>
          <a:p>
            <a:pPr lvl="3"/>
            <a:r>
              <a:rPr lang="en-GB" noProof="0"/>
              <a:t>Quarto livello</a:t>
            </a:r>
          </a:p>
          <a:p>
            <a:pPr lvl="4"/>
            <a:r>
              <a:rPr lang="en-GB" noProof="0"/>
              <a:t>Quinto livello</a:t>
            </a:r>
          </a:p>
        </p:txBody>
      </p:sp>
      <p:sp>
        <p:nvSpPr>
          <p:cNvPr id="36870"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GB"/>
          </a:p>
        </p:txBody>
      </p:sp>
      <p:sp>
        <p:nvSpPr>
          <p:cNvPr id="36871"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E7A3D743-8B05-4124-ADCD-21E8DBEB298A}" type="slidenum">
              <a:rPr lang="en-GB"/>
              <a:pPr>
                <a:defRPr/>
              </a:pPr>
              <a:t>‹N›</a:t>
            </a:fld>
            <a:endParaRPr lang="en-GB"/>
          </a:p>
        </p:txBody>
      </p:sp>
    </p:spTree>
    <p:extLst>
      <p:ext uri="{BB962C8B-B14F-4D97-AF65-F5344CB8AC3E}">
        <p14:creationId xmlns:p14="http://schemas.microsoft.com/office/powerpoint/2010/main" val="2638225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3200">
                <a:solidFill>
                  <a:schemeClr val="tx1"/>
                </a:solidFill>
                <a:latin typeface="Times New Roman" pitchFamily="18" charset="0"/>
              </a:defRPr>
            </a:lvl1pPr>
            <a:lvl2pPr marL="742950" indent="-285750" defTabSz="990600">
              <a:defRPr sz="3200">
                <a:solidFill>
                  <a:schemeClr val="tx1"/>
                </a:solidFill>
                <a:latin typeface="Times New Roman" pitchFamily="18" charset="0"/>
              </a:defRPr>
            </a:lvl2pPr>
            <a:lvl3pPr marL="1143000" indent="-228600" defTabSz="990600">
              <a:defRPr sz="3200">
                <a:solidFill>
                  <a:schemeClr val="tx1"/>
                </a:solidFill>
                <a:latin typeface="Times New Roman" pitchFamily="18" charset="0"/>
              </a:defRPr>
            </a:lvl3pPr>
            <a:lvl4pPr marL="1600200" indent="-228600" defTabSz="990600">
              <a:defRPr sz="3200">
                <a:solidFill>
                  <a:schemeClr val="tx1"/>
                </a:solidFill>
                <a:latin typeface="Times New Roman" pitchFamily="18" charset="0"/>
              </a:defRPr>
            </a:lvl4pPr>
            <a:lvl5pPr marL="2057400" indent="-228600" defTabSz="990600">
              <a:defRPr sz="3200">
                <a:solidFill>
                  <a:schemeClr val="tx1"/>
                </a:solidFill>
                <a:latin typeface="Times New Roman" pitchFamily="18" charset="0"/>
              </a:defRPr>
            </a:lvl5pPr>
            <a:lvl6pPr marL="2514600" indent="-228600" defTabSz="990600" eaLnBrk="0" fontAlgn="base" hangingPunct="0">
              <a:spcBef>
                <a:spcPct val="0"/>
              </a:spcBef>
              <a:spcAft>
                <a:spcPct val="0"/>
              </a:spcAft>
              <a:defRPr sz="3200">
                <a:solidFill>
                  <a:schemeClr val="tx1"/>
                </a:solidFill>
                <a:latin typeface="Times New Roman" pitchFamily="18" charset="0"/>
              </a:defRPr>
            </a:lvl6pPr>
            <a:lvl7pPr marL="2971800" indent="-228600" defTabSz="990600" eaLnBrk="0" fontAlgn="base" hangingPunct="0">
              <a:spcBef>
                <a:spcPct val="0"/>
              </a:spcBef>
              <a:spcAft>
                <a:spcPct val="0"/>
              </a:spcAft>
              <a:defRPr sz="3200">
                <a:solidFill>
                  <a:schemeClr val="tx1"/>
                </a:solidFill>
                <a:latin typeface="Times New Roman" pitchFamily="18" charset="0"/>
              </a:defRPr>
            </a:lvl7pPr>
            <a:lvl8pPr marL="3429000" indent="-228600" defTabSz="990600" eaLnBrk="0" fontAlgn="base" hangingPunct="0">
              <a:spcBef>
                <a:spcPct val="0"/>
              </a:spcBef>
              <a:spcAft>
                <a:spcPct val="0"/>
              </a:spcAft>
              <a:defRPr sz="3200">
                <a:solidFill>
                  <a:schemeClr val="tx1"/>
                </a:solidFill>
                <a:latin typeface="Times New Roman" pitchFamily="18" charset="0"/>
              </a:defRPr>
            </a:lvl8pPr>
            <a:lvl9pPr marL="3886200" indent="-228600" defTabSz="990600" eaLnBrk="0" fontAlgn="base" hangingPunct="0">
              <a:spcBef>
                <a:spcPct val="0"/>
              </a:spcBef>
              <a:spcAft>
                <a:spcPct val="0"/>
              </a:spcAft>
              <a:defRPr sz="3200">
                <a:solidFill>
                  <a:schemeClr val="tx1"/>
                </a:solidFill>
                <a:latin typeface="Times New Roman" pitchFamily="18" charset="0"/>
              </a:defRPr>
            </a:lvl9pPr>
          </a:lstStyle>
          <a:p>
            <a:fld id="{1369A0DC-4182-4823-823B-4E0F4A842DA9}" type="slidenum">
              <a:rPr lang="en-GB" sz="1300" smtClean="0"/>
              <a:pPr/>
              <a:t>5</a:t>
            </a:fld>
            <a:endParaRPr lang="en-GB" sz="1300"/>
          </a:p>
        </p:txBody>
      </p:sp>
      <p:sp>
        <p:nvSpPr>
          <p:cNvPr id="22531" name="Rectangle 2"/>
          <p:cNvSpPr>
            <a:spLocks noGrp="1" noRot="1" noChangeAspect="1" noChangeArrowheads="1" noTextEdit="1"/>
          </p:cNvSpPr>
          <p:nvPr>
            <p:ph type="sldImg"/>
          </p:nvPr>
        </p:nvSpPr>
        <p:spPr>
          <a:xfrm>
            <a:off x="992188" y="768350"/>
            <a:ext cx="5114925" cy="3836988"/>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88080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3200">
                <a:solidFill>
                  <a:schemeClr val="tx1"/>
                </a:solidFill>
                <a:latin typeface="Times New Roman" pitchFamily="18" charset="0"/>
              </a:defRPr>
            </a:lvl1pPr>
            <a:lvl2pPr marL="742950" indent="-285750" defTabSz="990600">
              <a:defRPr sz="3200">
                <a:solidFill>
                  <a:schemeClr val="tx1"/>
                </a:solidFill>
                <a:latin typeface="Times New Roman" pitchFamily="18" charset="0"/>
              </a:defRPr>
            </a:lvl2pPr>
            <a:lvl3pPr marL="1143000" indent="-228600" defTabSz="990600">
              <a:defRPr sz="3200">
                <a:solidFill>
                  <a:schemeClr val="tx1"/>
                </a:solidFill>
                <a:latin typeface="Times New Roman" pitchFamily="18" charset="0"/>
              </a:defRPr>
            </a:lvl3pPr>
            <a:lvl4pPr marL="1600200" indent="-228600" defTabSz="990600">
              <a:defRPr sz="3200">
                <a:solidFill>
                  <a:schemeClr val="tx1"/>
                </a:solidFill>
                <a:latin typeface="Times New Roman" pitchFamily="18" charset="0"/>
              </a:defRPr>
            </a:lvl4pPr>
            <a:lvl5pPr marL="2057400" indent="-228600" defTabSz="990600">
              <a:defRPr sz="3200">
                <a:solidFill>
                  <a:schemeClr val="tx1"/>
                </a:solidFill>
                <a:latin typeface="Times New Roman" pitchFamily="18" charset="0"/>
              </a:defRPr>
            </a:lvl5pPr>
            <a:lvl6pPr marL="2514600" indent="-228600" defTabSz="990600" eaLnBrk="0" fontAlgn="base" hangingPunct="0">
              <a:spcBef>
                <a:spcPct val="0"/>
              </a:spcBef>
              <a:spcAft>
                <a:spcPct val="0"/>
              </a:spcAft>
              <a:defRPr sz="3200">
                <a:solidFill>
                  <a:schemeClr val="tx1"/>
                </a:solidFill>
                <a:latin typeface="Times New Roman" pitchFamily="18" charset="0"/>
              </a:defRPr>
            </a:lvl6pPr>
            <a:lvl7pPr marL="2971800" indent="-228600" defTabSz="990600" eaLnBrk="0" fontAlgn="base" hangingPunct="0">
              <a:spcBef>
                <a:spcPct val="0"/>
              </a:spcBef>
              <a:spcAft>
                <a:spcPct val="0"/>
              </a:spcAft>
              <a:defRPr sz="3200">
                <a:solidFill>
                  <a:schemeClr val="tx1"/>
                </a:solidFill>
                <a:latin typeface="Times New Roman" pitchFamily="18" charset="0"/>
              </a:defRPr>
            </a:lvl7pPr>
            <a:lvl8pPr marL="3429000" indent="-228600" defTabSz="990600" eaLnBrk="0" fontAlgn="base" hangingPunct="0">
              <a:spcBef>
                <a:spcPct val="0"/>
              </a:spcBef>
              <a:spcAft>
                <a:spcPct val="0"/>
              </a:spcAft>
              <a:defRPr sz="3200">
                <a:solidFill>
                  <a:schemeClr val="tx1"/>
                </a:solidFill>
                <a:latin typeface="Times New Roman" pitchFamily="18" charset="0"/>
              </a:defRPr>
            </a:lvl8pPr>
            <a:lvl9pPr marL="3886200" indent="-228600" defTabSz="990600" eaLnBrk="0" fontAlgn="base" hangingPunct="0">
              <a:spcBef>
                <a:spcPct val="0"/>
              </a:spcBef>
              <a:spcAft>
                <a:spcPct val="0"/>
              </a:spcAft>
              <a:defRPr sz="3200">
                <a:solidFill>
                  <a:schemeClr val="tx1"/>
                </a:solidFill>
                <a:latin typeface="Times New Roman" pitchFamily="18" charset="0"/>
              </a:defRPr>
            </a:lvl9pPr>
          </a:lstStyle>
          <a:p>
            <a:fld id="{CB930ECF-BEAC-4F63-ADB0-E9071BE30754}" type="slidenum">
              <a:rPr lang="en-GB" sz="1300" smtClean="0"/>
              <a:pPr/>
              <a:t>9</a:t>
            </a:fld>
            <a:endParaRPr lang="en-GB" sz="1300"/>
          </a:p>
        </p:txBody>
      </p:sp>
      <p:sp>
        <p:nvSpPr>
          <p:cNvPr id="21507" name="Rectangle 2"/>
          <p:cNvSpPr>
            <a:spLocks noGrp="1" noRot="1" noChangeAspect="1" noChangeArrowheads="1" noTextEdit="1"/>
          </p:cNvSpPr>
          <p:nvPr>
            <p:ph type="sldImg"/>
          </p:nvPr>
        </p:nvSpPr>
        <p:spPr>
          <a:xfrm>
            <a:off x="992188" y="768350"/>
            <a:ext cx="5114925" cy="3836988"/>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950839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3200">
                <a:solidFill>
                  <a:schemeClr val="tx1"/>
                </a:solidFill>
                <a:latin typeface="Times New Roman" pitchFamily="18" charset="0"/>
              </a:defRPr>
            </a:lvl1pPr>
            <a:lvl2pPr marL="742950" indent="-285750" defTabSz="990600">
              <a:defRPr sz="3200">
                <a:solidFill>
                  <a:schemeClr val="tx1"/>
                </a:solidFill>
                <a:latin typeface="Times New Roman" pitchFamily="18" charset="0"/>
              </a:defRPr>
            </a:lvl2pPr>
            <a:lvl3pPr marL="1143000" indent="-228600" defTabSz="990600">
              <a:defRPr sz="3200">
                <a:solidFill>
                  <a:schemeClr val="tx1"/>
                </a:solidFill>
                <a:latin typeface="Times New Roman" pitchFamily="18" charset="0"/>
              </a:defRPr>
            </a:lvl3pPr>
            <a:lvl4pPr marL="1600200" indent="-228600" defTabSz="990600">
              <a:defRPr sz="3200">
                <a:solidFill>
                  <a:schemeClr val="tx1"/>
                </a:solidFill>
                <a:latin typeface="Times New Roman" pitchFamily="18" charset="0"/>
              </a:defRPr>
            </a:lvl4pPr>
            <a:lvl5pPr marL="2057400" indent="-228600" defTabSz="990600">
              <a:defRPr sz="3200">
                <a:solidFill>
                  <a:schemeClr val="tx1"/>
                </a:solidFill>
                <a:latin typeface="Times New Roman" pitchFamily="18" charset="0"/>
              </a:defRPr>
            </a:lvl5pPr>
            <a:lvl6pPr marL="2514600" indent="-228600" defTabSz="990600" eaLnBrk="0" fontAlgn="base" hangingPunct="0">
              <a:spcBef>
                <a:spcPct val="0"/>
              </a:spcBef>
              <a:spcAft>
                <a:spcPct val="0"/>
              </a:spcAft>
              <a:defRPr sz="3200">
                <a:solidFill>
                  <a:schemeClr val="tx1"/>
                </a:solidFill>
                <a:latin typeface="Times New Roman" pitchFamily="18" charset="0"/>
              </a:defRPr>
            </a:lvl6pPr>
            <a:lvl7pPr marL="2971800" indent="-228600" defTabSz="990600" eaLnBrk="0" fontAlgn="base" hangingPunct="0">
              <a:spcBef>
                <a:spcPct val="0"/>
              </a:spcBef>
              <a:spcAft>
                <a:spcPct val="0"/>
              </a:spcAft>
              <a:defRPr sz="3200">
                <a:solidFill>
                  <a:schemeClr val="tx1"/>
                </a:solidFill>
                <a:latin typeface="Times New Roman" pitchFamily="18" charset="0"/>
              </a:defRPr>
            </a:lvl7pPr>
            <a:lvl8pPr marL="3429000" indent="-228600" defTabSz="990600" eaLnBrk="0" fontAlgn="base" hangingPunct="0">
              <a:spcBef>
                <a:spcPct val="0"/>
              </a:spcBef>
              <a:spcAft>
                <a:spcPct val="0"/>
              </a:spcAft>
              <a:defRPr sz="3200">
                <a:solidFill>
                  <a:schemeClr val="tx1"/>
                </a:solidFill>
                <a:latin typeface="Times New Roman" pitchFamily="18" charset="0"/>
              </a:defRPr>
            </a:lvl8pPr>
            <a:lvl9pPr marL="3886200" indent="-228600" defTabSz="990600" eaLnBrk="0" fontAlgn="base" hangingPunct="0">
              <a:spcBef>
                <a:spcPct val="0"/>
              </a:spcBef>
              <a:spcAft>
                <a:spcPct val="0"/>
              </a:spcAft>
              <a:defRPr sz="3200">
                <a:solidFill>
                  <a:schemeClr val="tx1"/>
                </a:solidFill>
                <a:latin typeface="Times New Roman" pitchFamily="18" charset="0"/>
              </a:defRPr>
            </a:lvl9pPr>
          </a:lstStyle>
          <a:p>
            <a:fld id="{6C05FFEF-547C-44EC-9282-5DED1A678280}" type="slidenum">
              <a:rPr lang="en-GB" sz="1300" smtClean="0"/>
              <a:pPr/>
              <a:t>10</a:t>
            </a:fld>
            <a:endParaRPr lang="en-GB" sz="1300"/>
          </a:p>
        </p:txBody>
      </p:sp>
      <p:sp>
        <p:nvSpPr>
          <p:cNvPr id="20483" name="Rectangle 2"/>
          <p:cNvSpPr>
            <a:spLocks noGrp="1" noRot="1" noChangeAspect="1" noChangeArrowheads="1" noTextEdit="1"/>
          </p:cNvSpPr>
          <p:nvPr>
            <p:ph type="sldImg"/>
          </p:nvPr>
        </p:nvSpPr>
        <p:spPr>
          <a:xfrm>
            <a:off x="992188" y="768350"/>
            <a:ext cx="5114925" cy="3836988"/>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dirty="0"/>
              <a:t>Quindi per il sodio la disidratazione necessaria per il passaggio attraverso il poro non può venire compensata, risultando in una situazione energeticamente favorevole.</a:t>
            </a:r>
          </a:p>
          <a:p>
            <a:r>
              <a:rPr lang="it-IT" dirty="0"/>
              <a:t>sensori di potenziale:  Le eliche cariche positivamente (una per ciascuna delle 4 subunità) fungono da sensore di potenziale. Si muovono attraverso il doppio strato di membrana quando cambia il potenziale di membrana causano l'apertura/chiusura del poro.</a:t>
            </a:r>
          </a:p>
          <a:p>
            <a:r>
              <a:rPr lang="it-IT" dirty="0"/>
              <a:t>disattivazione: I canali possono essere inattivati mediante l'occlusione del poro da parte di un apposito dominio citoplasmatico: modello palla e catena.</a:t>
            </a:r>
          </a:p>
          <a:p>
            <a:endParaRPr lang="en-GB" dirty="0"/>
          </a:p>
        </p:txBody>
      </p:sp>
    </p:spTree>
    <p:extLst>
      <p:ext uri="{BB962C8B-B14F-4D97-AF65-F5344CB8AC3E}">
        <p14:creationId xmlns:p14="http://schemas.microsoft.com/office/powerpoint/2010/main" val="2018891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E987AD8-AD26-4C5F-BA84-FE3EDBBB51A4}" type="slidenum">
              <a:rPr lang="it-IT"/>
              <a:pPr>
                <a:defRPr/>
              </a:pPr>
              <a:t>‹N›</a:t>
            </a:fld>
            <a:endParaRPr lang="it-IT"/>
          </a:p>
        </p:txBody>
      </p:sp>
    </p:spTree>
    <p:extLst>
      <p:ext uri="{BB962C8B-B14F-4D97-AF65-F5344CB8AC3E}">
        <p14:creationId xmlns:p14="http://schemas.microsoft.com/office/powerpoint/2010/main" val="1247401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4E0A35B-463B-4CE7-8209-25DBE8FB5339}" type="slidenum">
              <a:rPr lang="it-IT"/>
              <a:pPr>
                <a:defRPr/>
              </a:pPr>
              <a:t>‹N›</a:t>
            </a:fld>
            <a:endParaRPr lang="it-IT"/>
          </a:p>
        </p:txBody>
      </p:sp>
    </p:spTree>
    <p:extLst>
      <p:ext uri="{BB962C8B-B14F-4D97-AF65-F5344CB8AC3E}">
        <p14:creationId xmlns:p14="http://schemas.microsoft.com/office/powerpoint/2010/main" val="271738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11188"/>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11188"/>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1A821F1-C970-4682-A14F-C4116EB9FDCD}" type="slidenum">
              <a:rPr lang="it-IT"/>
              <a:pPr>
                <a:defRPr/>
              </a:pPr>
              <a:t>‹N›</a:t>
            </a:fld>
            <a:endParaRPr lang="it-IT"/>
          </a:p>
        </p:txBody>
      </p:sp>
    </p:spTree>
    <p:extLst>
      <p:ext uri="{BB962C8B-B14F-4D97-AF65-F5344CB8AC3E}">
        <p14:creationId xmlns:p14="http://schemas.microsoft.com/office/powerpoint/2010/main" val="268541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11188"/>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F96DE099-178D-4BB4-9498-E2FFC8A37117}" type="slidenum">
              <a:rPr lang="it-IT"/>
              <a:pPr>
                <a:defRPr/>
              </a:pPr>
              <a:t>‹N›</a:t>
            </a:fld>
            <a:endParaRPr lang="it-IT"/>
          </a:p>
        </p:txBody>
      </p:sp>
    </p:spTree>
    <p:extLst>
      <p:ext uri="{BB962C8B-B14F-4D97-AF65-F5344CB8AC3E}">
        <p14:creationId xmlns:p14="http://schemas.microsoft.com/office/powerpoint/2010/main" val="3219892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8B184922-D220-4238-8FF8-2785BC34CC50}" type="slidenum">
              <a:rPr lang="it-IT"/>
              <a:pPr>
                <a:defRPr/>
              </a:pPr>
              <a:t>‹N›</a:t>
            </a:fld>
            <a:endParaRPr lang="it-IT"/>
          </a:p>
        </p:txBody>
      </p:sp>
    </p:spTree>
    <p:extLst>
      <p:ext uri="{BB962C8B-B14F-4D97-AF65-F5344CB8AC3E}">
        <p14:creationId xmlns:p14="http://schemas.microsoft.com/office/powerpoint/2010/main" val="127793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1FF87DD-9CD6-4A7B-95FA-BC7BBA6ECA8F}" type="slidenum">
              <a:rPr lang="it-IT"/>
              <a:pPr>
                <a:defRPr/>
              </a:pPr>
              <a:t>‹N›</a:t>
            </a:fld>
            <a:endParaRPr lang="it-IT"/>
          </a:p>
        </p:txBody>
      </p:sp>
    </p:spTree>
    <p:extLst>
      <p:ext uri="{BB962C8B-B14F-4D97-AF65-F5344CB8AC3E}">
        <p14:creationId xmlns:p14="http://schemas.microsoft.com/office/powerpoint/2010/main" val="3074269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27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27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290B94C0-305E-498D-859F-A0D78862E3A7}" type="slidenum">
              <a:rPr lang="it-IT"/>
              <a:pPr>
                <a:defRPr/>
              </a:pPr>
              <a:t>‹N›</a:t>
            </a:fld>
            <a:endParaRPr lang="it-IT"/>
          </a:p>
        </p:txBody>
      </p:sp>
    </p:spTree>
    <p:extLst>
      <p:ext uri="{BB962C8B-B14F-4D97-AF65-F5344CB8AC3E}">
        <p14:creationId xmlns:p14="http://schemas.microsoft.com/office/powerpoint/2010/main" val="2136759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B21CC79F-7902-4068-A211-2DBD9597E923}" type="slidenum">
              <a:rPr lang="it-IT"/>
              <a:pPr>
                <a:defRPr/>
              </a:pPr>
              <a:t>‹N›</a:t>
            </a:fld>
            <a:endParaRPr lang="it-IT"/>
          </a:p>
        </p:txBody>
      </p:sp>
    </p:spTree>
    <p:extLst>
      <p:ext uri="{BB962C8B-B14F-4D97-AF65-F5344CB8AC3E}">
        <p14:creationId xmlns:p14="http://schemas.microsoft.com/office/powerpoint/2010/main" val="172509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A7321C99-5389-4279-92B5-06F02AF46A52}" type="slidenum">
              <a:rPr lang="it-IT"/>
              <a:pPr>
                <a:defRPr/>
              </a:pPr>
              <a:t>‹N›</a:t>
            </a:fld>
            <a:endParaRPr lang="it-IT"/>
          </a:p>
        </p:txBody>
      </p:sp>
    </p:spTree>
    <p:extLst>
      <p:ext uri="{BB962C8B-B14F-4D97-AF65-F5344CB8AC3E}">
        <p14:creationId xmlns:p14="http://schemas.microsoft.com/office/powerpoint/2010/main" val="3913428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DE311F8F-6619-4488-B908-FF35576D6181}" type="slidenum">
              <a:rPr lang="it-IT"/>
              <a:pPr>
                <a:defRPr/>
              </a:pPr>
              <a:t>‹N›</a:t>
            </a:fld>
            <a:endParaRPr lang="it-IT"/>
          </a:p>
        </p:txBody>
      </p:sp>
    </p:spTree>
    <p:extLst>
      <p:ext uri="{BB962C8B-B14F-4D97-AF65-F5344CB8AC3E}">
        <p14:creationId xmlns:p14="http://schemas.microsoft.com/office/powerpoint/2010/main" val="3041517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EB1B96DA-4F70-437D-8685-D31D1C62D343}" type="slidenum">
              <a:rPr lang="it-IT"/>
              <a:pPr>
                <a:defRPr/>
              </a:pPr>
              <a:t>‹N›</a:t>
            </a:fld>
            <a:endParaRPr lang="it-IT"/>
          </a:p>
        </p:txBody>
      </p:sp>
    </p:spTree>
    <p:extLst>
      <p:ext uri="{BB962C8B-B14F-4D97-AF65-F5344CB8AC3E}">
        <p14:creationId xmlns:p14="http://schemas.microsoft.com/office/powerpoint/2010/main" val="65540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C478364-22AE-42AB-99A8-94332DAE72E6}" type="slidenum">
              <a:rPr lang="it-IT"/>
              <a:pPr>
                <a:defRPr/>
              </a:pPr>
              <a:t>‹N›</a:t>
            </a:fld>
            <a:endParaRPr lang="it-IT"/>
          </a:p>
        </p:txBody>
      </p:sp>
    </p:spTree>
    <p:extLst>
      <p:ext uri="{BB962C8B-B14F-4D97-AF65-F5344CB8AC3E}">
        <p14:creationId xmlns:p14="http://schemas.microsoft.com/office/powerpoint/2010/main" val="2394624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111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954" tIns="54478" rIns="108954" bIns="54478" numCol="1" anchor="ctr" anchorCtr="0" compatLnSpc="1">
            <a:prstTxWarp prst="textNoShape">
              <a:avLst/>
            </a:prstTxWarp>
          </a:bodyPr>
          <a:lstStyle/>
          <a:p>
            <a:pPr lvl="0"/>
            <a:r>
              <a:rPr lang="it-IT"/>
              <a:t>Fare clic per modificare lo stile del titolo dello schema</a:t>
            </a:r>
          </a:p>
        </p:txBody>
      </p:sp>
      <p:sp>
        <p:nvSpPr>
          <p:cNvPr id="2051" name="Rectangle 3"/>
          <p:cNvSpPr>
            <a:spLocks noGrp="1" noChangeArrowheads="1"/>
          </p:cNvSpPr>
          <p:nvPr>
            <p:ph type="body" idx="1"/>
          </p:nvPr>
        </p:nvSpPr>
        <p:spPr bwMode="auto">
          <a:xfrm>
            <a:off x="685800" y="19827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954" tIns="54478" rIns="108954" bIns="54478"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85800" y="6246813"/>
            <a:ext cx="1905000" cy="457200"/>
          </a:xfrm>
          <a:prstGeom prst="rect">
            <a:avLst/>
          </a:prstGeom>
          <a:noFill/>
          <a:ln w="9525">
            <a:noFill/>
            <a:miter lim="800000"/>
            <a:headEnd/>
            <a:tailEnd/>
          </a:ln>
          <a:effectLst/>
        </p:spPr>
        <p:txBody>
          <a:bodyPr vert="horz" wrap="square" lIns="108954" tIns="54478" rIns="108954" bIns="54478" numCol="1" anchor="t" anchorCtr="0" compatLnSpc="1">
            <a:prstTxWarp prst="textNoShape">
              <a:avLst/>
            </a:prstTxWarp>
          </a:bodyPr>
          <a:lstStyle>
            <a:lvl1pPr>
              <a:defRPr sz="1500"/>
            </a:lvl1pPr>
          </a:lstStyle>
          <a:p>
            <a:pPr>
              <a:defRPr/>
            </a:pPr>
            <a:endParaRPr lang="it-IT"/>
          </a:p>
        </p:txBody>
      </p:sp>
      <p:sp>
        <p:nvSpPr>
          <p:cNvPr id="1029" name="Rectangle 5"/>
          <p:cNvSpPr>
            <a:spLocks noGrp="1" noChangeArrowheads="1"/>
          </p:cNvSpPr>
          <p:nvPr>
            <p:ph type="ftr" sz="quarter" idx="3"/>
          </p:nvPr>
        </p:nvSpPr>
        <p:spPr bwMode="auto">
          <a:xfrm>
            <a:off x="3124200" y="6246813"/>
            <a:ext cx="2895600" cy="457200"/>
          </a:xfrm>
          <a:prstGeom prst="rect">
            <a:avLst/>
          </a:prstGeom>
          <a:noFill/>
          <a:ln w="9525">
            <a:noFill/>
            <a:miter lim="800000"/>
            <a:headEnd/>
            <a:tailEnd/>
          </a:ln>
          <a:effectLst/>
        </p:spPr>
        <p:txBody>
          <a:bodyPr vert="horz" wrap="square" lIns="108954" tIns="54478" rIns="108954" bIns="54478" numCol="1" anchor="t" anchorCtr="0" compatLnSpc="1">
            <a:prstTxWarp prst="textNoShape">
              <a:avLst/>
            </a:prstTxWarp>
          </a:bodyPr>
          <a:lstStyle>
            <a:lvl1pPr algn="ctr">
              <a:defRPr sz="1500"/>
            </a:lvl1pPr>
          </a:lstStyle>
          <a:p>
            <a:pPr>
              <a:defRPr/>
            </a:pPr>
            <a:endParaRPr lang="it-IT"/>
          </a:p>
        </p:txBody>
      </p:sp>
      <p:sp>
        <p:nvSpPr>
          <p:cNvPr id="1030" name="Rectangle 6"/>
          <p:cNvSpPr>
            <a:spLocks noGrp="1" noChangeArrowheads="1"/>
          </p:cNvSpPr>
          <p:nvPr>
            <p:ph type="sldNum" sz="quarter" idx="4"/>
          </p:nvPr>
        </p:nvSpPr>
        <p:spPr bwMode="auto">
          <a:xfrm>
            <a:off x="6553200" y="6246813"/>
            <a:ext cx="1905000" cy="457200"/>
          </a:xfrm>
          <a:prstGeom prst="rect">
            <a:avLst/>
          </a:prstGeom>
          <a:noFill/>
          <a:ln w="9525">
            <a:noFill/>
            <a:miter lim="800000"/>
            <a:headEnd/>
            <a:tailEnd/>
          </a:ln>
          <a:effectLst/>
        </p:spPr>
        <p:txBody>
          <a:bodyPr vert="horz" wrap="square" lIns="108954" tIns="54478" rIns="108954" bIns="54478" numCol="1" anchor="t" anchorCtr="0" compatLnSpc="1">
            <a:prstTxWarp prst="textNoShape">
              <a:avLst/>
            </a:prstTxWarp>
          </a:bodyPr>
          <a:lstStyle>
            <a:lvl1pPr algn="r">
              <a:defRPr sz="1500"/>
            </a:lvl1pPr>
          </a:lstStyle>
          <a:p>
            <a:pPr>
              <a:defRPr/>
            </a:pPr>
            <a:fld id="{B57401A7-D407-42CB-B41B-C2C769DAC91D}"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1087438" rtl="0" eaLnBrk="0" fontAlgn="base" hangingPunct="0">
        <a:spcBef>
          <a:spcPct val="0"/>
        </a:spcBef>
        <a:spcAft>
          <a:spcPct val="0"/>
        </a:spcAft>
        <a:defRPr sz="5500">
          <a:solidFill>
            <a:schemeClr val="tx2"/>
          </a:solidFill>
          <a:latin typeface="+mj-lt"/>
          <a:ea typeface="+mj-ea"/>
          <a:cs typeface="+mj-cs"/>
        </a:defRPr>
      </a:lvl1pPr>
      <a:lvl2pPr algn="ctr" defTabSz="1087438" rtl="0" eaLnBrk="0" fontAlgn="base" hangingPunct="0">
        <a:spcBef>
          <a:spcPct val="0"/>
        </a:spcBef>
        <a:spcAft>
          <a:spcPct val="0"/>
        </a:spcAft>
        <a:defRPr sz="5500">
          <a:solidFill>
            <a:schemeClr val="tx2"/>
          </a:solidFill>
          <a:latin typeface="Times New Roman" pitchFamily="18" charset="0"/>
        </a:defRPr>
      </a:lvl2pPr>
      <a:lvl3pPr algn="ctr" defTabSz="1087438" rtl="0" eaLnBrk="0" fontAlgn="base" hangingPunct="0">
        <a:spcBef>
          <a:spcPct val="0"/>
        </a:spcBef>
        <a:spcAft>
          <a:spcPct val="0"/>
        </a:spcAft>
        <a:defRPr sz="5500">
          <a:solidFill>
            <a:schemeClr val="tx2"/>
          </a:solidFill>
          <a:latin typeface="Times New Roman" pitchFamily="18" charset="0"/>
        </a:defRPr>
      </a:lvl3pPr>
      <a:lvl4pPr algn="ctr" defTabSz="1087438" rtl="0" eaLnBrk="0" fontAlgn="base" hangingPunct="0">
        <a:spcBef>
          <a:spcPct val="0"/>
        </a:spcBef>
        <a:spcAft>
          <a:spcPct val="0"/>
        </a:spcAft>
        <a:defRPr sz="5500">
          <a:solidFill>
            <a:schemeClr val="tx2"/>
          </a:solidFill>
          <a:latin typeface="Times New Roman" pitchFamily="18" charset="0"/>
        </a:defRPr>
      </a:lvl4pPr>
      <a:lvl5pPr algn="ctr" defTabSz="1087438" rtl="0" eaLnBrk="0" fontAlgn="base" hangingPunct="0">
        <a:spcBef>
          <a:spcPct val="0"/>
        </a:spcBef>
        <a:spcAft>
          <a:spcPct val="0"/>
        </a:spcAft>
        <a:defRPr sz="5500">
          <a:solidFill>
            <a:schemeClr val="tx2"/>
          </a:solidFill>
          <a:latin typeface="Times New Roman" pitchFamily="18" charset="0"/>
        </a:defRPr>
      </a:lvl5pPr>
      <a:lvl6pPr marL="457200" algn="ctr" defTabSz="1087438" rtl="0" eaLnBrk="0" fontAlgn="base" hangingPunct="0">
        <a:spcBef>
          <a:spcPct val="0"/>
        </a:spcBef>
        <a:spcAft>
          <a:spcPct val="0"/>
        </a:spcAft>
        <a:defRPr sz="5500">
          <a:solidFill>
            <a:schemeClr val="tx2"/>
          </a:solidFill>
          <a:latin typeface="Times New Roman" pitchFamily="18" charset="0"/>
        </a:defRPr>
      </a:lvl6pPr>
      <a:lvl7pPr marL="914400" algn="ctr" defTabSz="1087438" rtl="0" eaLnBrk="0" fontAlgn="base" hangingPunct="0">
        <a:spcBef>
          <a:spcPct val="0"/>
        </a:spcBef>
        <a:spcAft>
          <a:spcPct val="0"/>
        </a:spcAft>
        <a:defRPr sz="5500">
          <a:solidFill>
            <a:schemeClr val="tx2"/>
          </a:solidFill>
          <a:latin typeface="Times New Roman" pitchFamily="18" charset="0"/>
        </a:defRPr>
      </a:lvl7pPr>
      <a:lvl8pPr marL="1371600" algn="ctr" defTabSz="1087438" rtl="0" eaLnBrk="0" fontAlgn="base" hangingPunct="0">
        <a:spcBef>
          <a:spcPct val="0"/>
        </a:spcBef>
        <a:spcAft>
          <a:spcPct val="0"/>
        </a:spcAft>
        <a:defRPr sz="5500">
          <a:solidFill>
            <a:schemeClr val="tx2"/>
          </a:solidFill>
          <a:latin typeface="Times New Roman" pitchFamily="18" charset="0"/>
        </a:defRPr>
      </a:lvl8pPr>
      <a:lvl9pPr marL="1828800" algn="ctr" defTabSz="1087438" rtl="0" eaLnBrk="0" fontAlgn="base" hangingPunct="0">
        <a:spcBef>
          <a:spcPct val="0"/>
        </a:spcBef>
        <a:spcAft>
          <a:spcPct val="0"/>
        </a:spcAft>
        <a:defRPr sz="5500">
          <a:solidFill>
            <a:schemeClr val="tx2"/>
          </a:solidFill>
          <a:latin typeface="Times New Roman" pitchFamily="18" charset="0"/>
        </a:defRPr>
      </a:lvl9pPr>
    </p:titleStyle>
    <p:bodyStyle>
      <a:lvl1pPr marL="409575" indent="-409575" algn="l" defTabSz="1087438" rtl="0" eaLnBrk="0" fontAlgn="base" hangingPunct="0">
        <a:spcBef>
          <a:spcPct val="20000"/>
        </a:spcBef>
        <a:spcAft>
          <a:spcPct val="0"/>
        </a:spcAft>
        <a:buChar char="•"/>
        <a:defRPr sz="3800">
          <a:solidFill>
            <a:schemeClr val="tx1"/>
          </a:solidFill>
          <a:latin typeface="+mn-lt"/>
          <a:ea typeface="+mn-ea"/>
          <a:cs typeface="+mn-cs"/>
        </a:defRPr>
      </a:lvl1pPr>
      <a:lvl2pPr marL="887413" indent="-344488" algn="l" defTabSz="1087438" rtl="0" eaLnBrk="0" fontAlgn="base" hangingPunct="0">
        <a:spcBef>
          <a:spcPct val="20000"/>
        </a:spcBef>
        <a:spcAft>
          <a:spcPct val="0"/>
        </a:spcAft>
        <a:buChar char="–"/>
        <a:defRPr sz="3400">
          <a:solidFill>
            <a:schemeClr val="tx1"/>
          </a:solidFill>
          <a:latin typeface="+mn-lt"/>
        </a:defRPr>
      </a:lvl2pPr>
      <a:lvl3pPr marL="1363663" indent="-276225" algn="l" defTabSz="1087438" rtl="0" eaLnBrk="0" fontAlgn="base" hangingPunct="0">
        <a:spcBef>
          <a:spcPct val="20000"/>
        </a:spcBef>
        <a:spcAft>
          <a:spcPct val="0"/>
        </a:spcAft>
        <a:buChar char="•"/>
        <a:defRPr sz="2900">
          <a:solidFill>
            <a:schemeClr val="tx1"/>
          </a:solidFill>
          <a:latin typeface="+mn-lt"/>
        </a:defRPr>
      </a:lvl3pPr>
      <a:lvl4pPr marL="1906588" indent="-273050" algn="l" defTabSz="1087438" rtl="0" eaLnBrk="0" fontAlgn="base" hangingPunct="0">
        <a:spcBef>
          <a:spcPct val="20000"/>
        </a:spcBef>
        <a:spcAft>
          <a:spcPct val="0"/>
        </a:spcAft>
        <a:buChar char="–"/>
        <a:defRPr sz="2300">
          <a:solidFill>
            <a:schemeClr val="tx1"/>
          </a:solidFill>
          <a:latin typeface="+mn-lt"/>
        </a:defRPr>
      </a:lvl4pPr>
      <a:lvl5pPr marL="2451100" indent="-271463" algn="l" defTabSz="1087438" rtl="0" eaLnBrk="0" fontAlgn="base" hangingPunct="0">
        <a:spcBef>
          <a:spcPct val="20000"/>
        </a:spcBef>
        <a:spcAft>
          <a:spcPct val="0"/>
        </a:spcAft>
        <a:buChar char="»"/>
        <a:defRPr sz="2300">
          <a:solidFill>
            <a:schemeClr val="tx1"/>
          </a:solidFill>
          <a:latin typeface="+mn-lt"/>
        </a:defRPr>
      </a:lvl5pPr>
      <a:lvl6pPr marL="2908300" indent="-271463" algn="l" defTabSz="1087438" rtl="0" eaLnBrk="0" fontAlgn="base" hangingPunct="0">
        <a:spcBef>
          <a:spcPct val="20000"/>
        </a:spcBef>
        <a:spcAft>
          <a:spcPct val="0"/>
        </a:spcAft>
        <a:buChar char="»"/>
        <a:defRPr sz="2300">
          <a:solidFill>
            <a:schemeClr val="tx1"/>
          </a:solidFill>
          <a:latin typeface="+mn-lt"/>
        </a:defRPr>
      </a:lvl6pPr>
      <a:lvl7pPr marL="3365500" indent="-271463" algn="l" defTabSz="1087438" rtl="0" eaLnBrk="0" fontAlgn="base" hangingPunct="0">
        <a:spcBef>
          <a:spcPct val="20000"/>
        </a:spcBef>
        <a:spcAft>
          <a:spcPct val="0"/>
        </a:spcAft>
        <a:buChar char="»"/>
        <a:defRPr sz="2300">
          <a:solidFill>
            <a:schemeClr val="tx1"/>
          </a:solidFill>
          <a:latin typeface="+mn-lt"/>
        </a:defRPr>
      </a:lvl7pPr>
      <a:lvl8pPr marL="3822700" indent="-271463" algn="l" defTabSz="1087438" rtl="0" eaLnBrk="0" fontAlgn="base" hangingPunct="0">
        <a:spcBef>
          <a:spcPct val="20000"/>
        </a:spcBef>
        <a:spcAft>
          <a:spcPct val="0"/>
        </a:spcAft>
        <a:buChar char="»"/>
        <a:defRPr sz="2300">
          <a:solidFill>
            <a:schemeClr val="tx1"/>
          </a:solidFill>
          <a:latin typeface="+mn-lt"/>
        </a:defRPr>
      </a:lvl8pPr>
      <a:lvl9pPr marL="4279900" indent="-271463" algn="l" defTabSz="1087438" rtl="0" eaLnBrk="0" fontAlgn="base" hangingPunct="0">
        <a:spcBef>
          <a:spcPct val="20000"/>
        </a:spcBef>
        <a:spcAft>
          <a:spcPct val="0"/>
        </a:spcAft>
        <a:buChar char="»"/>
        <a:defRPr sz="2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5.jpeg"/><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04" name="Group 40"/>
          <p:cNvGraphicFramePr>
            <a:graphicFrameLocks noGrp="1"/>
          </p:cNvGraphicFramePr>
          <p:nvPr>
            <p:extLst>
              <p:ext uri="{D42A27DB-BD31-4B8C-83A1-F6EECF244321}">
                <p14:modId xmlns:p14="http://schemas.microsoft.com/office/powerpoint/2010/main" val="3827675956"/>
              </p:ext>
            </p:extLst>
          </p:nvPr>
        </p:nvGraphicFramePr>
        <p:xfrm>
          <a:off x="735013" y="2838450"/>
          <a:ext cx="7691437" cy="3227389"/>
        </p:xfrm>
        <a:graphic>
          <a:graphicData uri="http://schemas.openxmlformats.org/drawingml/2006/table">
            <a:tbl>
              <a:tblPr/>
              <a:tblGrid>
                <a:gridCol w="1924050">
                  <a:extLst>
                    <a:ext uri="{9D8B030D-6E8A-4147-A177-3AD203B41FA5}">
                      <a16:colId xmlns:a16="http://schemas.microsoft.com/office/drawing/2014/main" val="20000"/>
                    </a:ext>
                  </a:extLst>
                </a:gridCol>
                <a:gridCol w="2035175">
                  <a:extLst>
                    <a:ext uri="{9D8B030D-6E8A-4147-A177-3AD203B41FA5}">
                      <a16:colId xmlns:a16="http://schemas.microsoft.com/office/drawing/2014/main" val="20001"/>
                    </a:ext>
                  </a:extLst>
                </a:gridCol>
                <a:gridCol w="2006600">
                  <a:extLst>
                    <a:ext uri="{9D8B030D-6E8A-4147-A177-3AD203B41FA5}">
                      <a16:colId xmlns:a16="http://schemas.microsoft.com/office/drawing/2014/main" val="20002"/>
                    </a:ext>
                  </a:extLst>
                </a:gridCol>
                <a:gridCol w="1725612">
                  <a:extLst>
                    <a:ext uri="{9D8B030D-6E8A-4147-A177-3AD203B41FA5}">
                      <a16:colId xmlns:a16="http://schemas.microsoft.com/office/drawing/2014/main" val="20003"/>
                    </a:ext>
                  </a:extLst>
                </a:gridCol>
              </a:tblGrid>
              <a:tr h="8937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Ione</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Fluido extracellulare</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Fluido intracellulare</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rapporto</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5826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Na</a:t>
                      </a:r>
                      <a:r>
                        <a:rPr kumimoji="0" lang="it-IT" sz="1600" b="1" i="0" u="none" strike="noStrike" cap="none" normalizeH="0" baseline="30000">
                          <a:ln>
                            <a:noFill/>
                          </a:ln>
                          <a:solidFill>
                            <a:schemeClr val="tx1"/>
                          </a:solidFill>
                          <a:effectLst/>
                          <a:latin typeface="Arial" charset="0"/>
                          <a:cs typeface="Times New Roman" pitchFamily="18" charset="0"/>
                        </a:rPr>
                        <a:t>+</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140 mM</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10 mM</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14</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584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K</a:t>
                      </a:r>
                      <a:r>
                        <a:rPr kumimoji="0" lang="it-IT" sz="1600" b="1" i="0" u="none" strike="noStrike" cap="none" normalizeH="0" baseline="30000">
                          <a:ln>
                            <a:noFill/>
                          </a:ln>
                          <a:solidFill>
                            <a:schemeClr val="tx1"/>
                          </a:solidFill>
                          <a:effectLst/>
                          <a:latin typeface="Arial" charset="0"/>
                          <a:cs typeface="Times New Roman" pitchFamily="18" charset="0"/>
                        </a:rPr>
                        <a:t>+</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4 mM</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140 mM</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1/35</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r h="5826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Ca</a:t>
                      </a:r>
                      <a:r>
                        <a:rPr kumimoji="0" lang="it-IT" sz="1600" b="1" i="0" u="none" strike="noStrike" cap="none" normalizeH="0" baseline="30000">
                          <a:ln>
                            <a:noFill/>
                          </a:ln>
                          <a:solidFill>
                            <a:schemeClr val="tx1"/>
                          </a:solidFill>
                          <a:effectLst/>
                          <a:latin typeface="Arial" charset="0"/>
                          <a:cs typeface="Times New Roman" pitchFamily="18" charset="0"/>
                        </a:rPr>
                        <a:t>++</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2.5 mM</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0.1 </a:t>
                      </a:r>
                      <a:r>
                        <a:rPr kumimoji="0" lang="it-IT" sz="1600" b="1" i="0" u="none" strike="noStrike" cap="none" normalizeH="0" baseline="0">
                          <a:ln>
                            <a:noFill/>
                          </a:ln>
                          <a:solidFill>
                            <a:schemeClr val="tx1"/>
                          </a:solidFill>
                          <a:effectLst/>
                          <a:latin typeface="Arial" charset="0"/>
                          <a:cs typeface="Times New Roman" pitchFamily="18" charset="0"/>
                          <a:sym typeface="Symbol" pitchFamily="18" charset="2"/>
                        </a:rPr>
                        <a:t></a:t>
                      </a:r>
                      <a:r>
                        <a:rPr kumimoji="0" lang="it-IT" sz="1600" b="1" i="0" u="none" strike="noStrike" cap="none" normalizeH="0" baseline="0">
                          <a:ln>
                            <a:noFill/>
                          </a:ln>
                          <a:solidFill>
                            <a:schemeClr val="tx1"/>
                          </a:solidFill>
                          <a:effectLst/>
                          <a:latin typeface="Arial" charset="0"/>
                          <a:cs typeface="Times New Roman" pitchFamily="18" charset="0"/>
                        </a:rPr>
                        <a:t>M</a:t>
                      </a:r>
                      <a:endParaRPr kumimoji="0" lang="it-IT" sz="1600" b="1" i="0" u="none" strike="noStrike" cap="none" normalizeH="0" baseline="0">
                        <a:ln>
                          <a:noFill/>
                        </a:ln>
                        <a:solidFill>
                          <a:schemeClr val="tx1"/>
                        </a:solidFill>
                        <a:effectLst/>
                        <a:latin typeface="Arial"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25000</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3"/>
                  </a:ext>
                </a:extLst>
              </a:tr>
              <a:tr h="584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Cl</a:t>
                      </a:r>
                      <a:r>
                        <a:rPr kumimoji="0" lang="it-IT" sz="1600" b="1" i="0" u="none" strike="noStrike" cap="none" normalizeH="0" baseline="30000">
                          <a:ln>
                            <a:noFill/>
                          </a:ln>
                          <a:solidFill>
                            <a:schemeClr val="tx1"/>
                          </a:solidFill>
                          <a:effectLst/>
                          <a:latin typeface="Arial" charset="0"/>
                          <a:cs typeface="Times New Roman" pitchFamily="18" charset="0"/>
                        </a:rPr>
                        <a:t>-</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100 mM</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4 mM</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dirty="0">
                          <a:ln>
                            <a:noFill/>
                          </a:ln>
                          <a:solidFill>
                            <a:schemeClr val="tx1"/>
                          </a:solidFill>
                          <a:effectLst/>
                          <a:latin typeface="Arial" charset="0"/>
                          <a:cs typeface="Times New Roman" pitchFamily="18" charset="0"/>
                        </a:rPr>
                        <a:t>25</a:t>
                      </a:r>
                      <a:endParaRPr kumimoji="0" lang="it-IT" sz="16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4"/>
                  </a:ext>
                </a:extLst>
              </a:tr>
            </a:tbl>
          </a:graphicData>
        </a:graphic>
      </p:graphicFrame>
      <p:sp>
        <p:nvSpPr>
          <p:cNvPr id="11298" name="Rectangle 135"/>
          <p:cNvSpPr>
            <a:spLocks noChangeArrowheads="1"/>
          </p:cNvSpPr>
          <p:nvPr/>
        </p:nvSpPr>
        <p:spPr bwMode="auto">
          <a:xfrm>
            <a:off x="258763" y="966788"/>
            <a:ext cx="9148762" cy="1465262"/>
          </a:xfrm>
          <a:prstGeom prst="rect">
            <a:avLst/>
          </a:prstGeom>
          <a:noFill/>
          <a:ln w="9525">
            <a:noFill/>
            <a:miter lim="800000"/>
            <a:headEnd/>
            <a:tailEnd/>
          </a:ln>
        </p:spPr>
        <p:txBody>
          <a:bodyPr anchor="ctr">
            <a:spAutoFit/>
          </a:bodyPr>
          <a:lstStyle/>
          <a:p>
            <a:pPr>
              <a:buFontTx/>
              <a:buChar char="-"/>
            </a:pPr>
            <a:r>
              <a:rPr lang="en-GB" sz="1800" dirty="0">
                <a:latin typeface="Arial" charset="0"/>
              </a:rPr>
              <a:t> Le </a:t>
            </a:r>
            <a:r>
              <a:rPr lang="en-GB" sz="1800" dirty="0" err="1">
                <a:latin typeface="Arial" charset="0"/>
              </a:rPr>
              <a:t>concentrazioni</a:t>
            </a:r>
            <a:r>
              <a:rPr lang="en-GB" sz="1800" dirty="0">
                <a:latin typeface="Arial" charset="0"/>
              </a:rPr>
              <a:t> di </a:t>
            </a:r>
            <a:r>
              <a:rPr lang="en-GB" sz="1800" dirty="0" err="1">
                <a:latin typeface="Arial" charset="0"/>
              </a:rPr>
              <a:t>ioni</a:t>
            </a:r>
            <a:r>
              <a:rPr lang="en-GB" sz="1800" dirty="0">
                <a:latin typeface="Arial" charset="0"/>
              </a:rPr>
              <a:t> e </a:t>
            </a:r>
            <a:r>
              <a:rPr lang="en-GB" sz="1800" dirty="0" err="1">
                <a:latin typeface="Arial" charset="0"/>
              </a:rPr>
              <a:t>molecole</a:t>
            </a:r>
            <a:r>
              <a:rPr lang="en-GB" sz="1800" dirty="0">
                <a:latin typeface="Arial" charset="0"/>
              </a:rPr>
              <a:t> </a:t>
            </a:r>
            <a:r>
              <a:rPr lang="en-GB" sz="1800" dirty="0" err="1">
                <a:latin typeface="Arial" charset="0"/>
              </a:rPr>
              <a:t>all’esterno</a:t>
            </a:r>
            <a:r>
              <a:rPr lang="en-GB" sz="1800" dirty="0">
                <a:latin typeface="Arial" charset="0"/>
              </a:rPr>
              <a:t> </a:t>
            </a:r>
            <a:r>
              <a:rPr lang="en-GB" sz="1800" dirty="0" err="1">
                <a:latin typeface="Arial" charset="0"/>
              </a:rPr>
              <a:t>delle</a:t>
            </a:r>
            <a:r>
              <a:rPr lang="en-GB" sz="1800" dirty="0">
                <a:latin typeface="Arial" charset="0"/>
              </a:rPr>
              <a:t> cellule  </a:t>
            </a:r>
            <a:r>
              <a:rPr lang="en-GB" sz="1800" dirty="0" err="1">
                <a:latin typeface="Arial" charset="0"/>
              </a:rPr>
              <a:t>sono</a:t>
            </a:r>
            <a:r>
              <a:rPr lang="en-GB" sz="1800" dirty="0">
                <a:latin typeface="Arial" charset="0"/>
              </a:rPr>
              <a:t> diverse da </a:t>
            </a:r>
          </a:p>
          <a:p>
            <a:r>
              <a:rPr lang="en-GB" sz="1800" dirty="0">
                <a:latin typeface="Arial" charset="0"/>
              </a:rPr>
              <a:t>  quelle </a:t>
            </a:r>
            <a:r>
              <a:rPr lang="en-GB" sz="1800" dirty="0" err="1">
                <a:latin typeface="Arial" charset="0"/>
              </a:rPr>
              <a:t>all’interno</a:t>
            </a:r>
            <a:r>
              <a:rPr lang="en-GB" sz="1800" dirty="0">
                <a:latin typeface="Arial" charset="0"/>
              </a:rPr>
              <a:t>. </a:t>
            </a:r>
          </a:p>
          <a:p>
            <a:endParaRPr lang="en-GB" sz="1800" dirty="0">
              <a:latin typeface="Arial" charset="0"/>
            </a:endParaRPr>
          </a:p>
          <a:p>
            <a:pPr>
              <a:buFontTx/>
              <a:buChar char="-"/>
            </a:pPr>
            <a:r>
              <a:rPr lang="en-GB" sz="1800" dirty="0">
                <a:latin typeface="Arial" charset="0"/>
              </a:rPr>
              <a:t> Si </a:t>
            </a:r>
            <a:r>
              <a:rPr lang="en-GB" sz="1800" dirty="0" err="1">
                <a:latin typeface="Arial" charset="0"/>
              </a:rPr>
              <a:t>formano</a:t>
            </a:r>
            <a:r>
              <a:rPr lang="en-GB" sz="1800" dirty="0">
                <a:latin typeface="Arial" charset="0"/>
              </a:rPr>
              <a:t> </a:t>
            </a:r>
            <a:r>
              <a:rPr lang="en-GB" sz="1800" dirty="0" err="1">
                <a:latin typeface="Arial" charset="0"/>
              </a:rPr>
              <a:t>gradienti</a:t>
            </a:r>
            <a:r>
              <a:rPr lang="en-GB" sz="1800" dirty="0">
                <a:latin typeface="Arial" charset="0"/>
              </a:rPr>
              <a:t> </a:t>
            </a:r>
            <a:r>
              <a:rPr lang="en-GB" sz="1800" dirty="0" err="1">
                <a:latin typeface="Arial" charset="0"/>
              </a:rPr>
              <a:t>chimici</a:t>
            </a:r>
            <a:r>
              <a:rPr lang="en-GB" sz="1800" dirty="0">
                <a:latin typeface="Arial" charset="0"/>
              </a:rPr>
              <a:t> e </a:t>
            </a:r>
            <a:r>
              <a:rPr lang="en-GB" sz="1800" dirty="0" err="1">
                <a:latin typeface="Arial" charset="0"/>
              </a:rPr>
              <a:t>potenziali</a:t>
            </a:r>
            <a:r>
              <a:rPr lang="en-GB" sz="1800" dirty="0">
                <a:latin typeface="Arial" charset="0"/>
              </a:rPr>
              <a:t> </a:t>
            </a:r>
            <a:r>
              <a:rPr lang="en-GB" sz="1800" dirty="0" err="1">
                <a:latin typeface="Arial" charset="0"/>
              </a:rPr>
              <a:t>elettrochimici</a:t>
            </a:r>
            <a:r>
              <a:rPr lang="en-GB" sz="1800" dirty="0">
                <a:latin typeface="Arial" charset="0"/>
              </a:rPr>
              <a:t> </a:t>
            </a:r>
            <a:r>
              <a:rPr lang="en-GB" sz="1800" dirty="0" err="1">
                <a:latin typeface="Arial" charset="0"/>
              </a:rPr>
              <a:t>che</a:t>
            </a:r>
            <a:r>
              <a:rPr lang="en-GB" sz="1800" dirty="0">
                <a:latin typeface="Arial" charset="0"/>
              </a:rPr>
              <a:t> </a:t>
            </a:r>
            <a:r>
              <a:rPr lang="en-GB" sz="1800" dirty="0" err="1">
                <a:latin typeface="Arial" charset="0"/>
              </a:rPr>
              <a:t>sono</a:t>
            </a:r>
            <a:r>
              <a:rPr lang="en-GB" sz="1800" dirty="0">
                <a:latin typeface="Arial" charset="0"/>
              </a:rPr>
              <a:t> </a:t>
            </a:r>
            <a:r>
              <a:rPr lang="en-GB" sz="1800" dirty="0" err="1">
                <a:latin typeface="Arial" charset="0"/>
              </a:rPr>
              <a:t>molto</a:t>
            </a:r>
            <a:r>
              <a:rPr lang="en-GB" sz="1800" dirty="0">
                <a:latin typeface="Arial" charset="0"/>
              </a:rPr>
              <a:t> </a:t>
            </a:r>
          </a:p>
          <a:p>
            <a:r>
              <a:rPr lang="en-GB" sz="1800" dirty="0">
                <a:latin typeface="Arial" charset="0"/>
              </a:rPr>
              <a:t>  </a:t>
            </a:r>
            <a:r>
              <a:rPr lang="en-GB" sz="1800" dirty="0" err="1">
                <a:latin typeface="Arial" charset="0"/>
              </a:rPr>
              <a:t>importanti</a:t>
            </a:r>
            <a:r>
              <a:rPr lang="en-GB" sz="1800" dirty="0">
                <a:latin typeface="Arial" charset="0"/>
              </a:rPr>
              <a:t> per diverse </a:t>
            </a:r>
            <a:r>
              <a:rPr lang="en-GB" sz="1800" dirty="0" err="1">
                <a:latin typeface="Arial" charset="0"/>
              </a:rPr>
              <a:t>funzioni</a:t>
            </a:r>
            <a:r>
              <a:rPr lang="en-GB" sz="1800" dirty="0">
                <a:latin typeface="Arial" charset="0"/>
              </a:rPr>
              <a:t> </a:t>
            </a:r>
            <a:r>
              <a:rPr lang="en-GB" sz="1800" dirty="0" err="1">
                <a:latin typeface="Arial" charset="0"/>
              </a:rPr>
              <a:t>cellulari</a:t>
            </a:r>
            <a:r>
              <a:rPr lang="it-IT" sz="1800" dirty="0"/>
              <a:t> </a:t>
            </a:r>
          </a:p>
        </p:txBody>
      </p:sp>
      <p:sp>
        <p:nvSpPr>
          <p:cNvPr id="39050" name="Text Box 138"/>
          <p:cNvSpPr txBox="1">
            <a:spLocks noChangeArrowheads="1"/>
          </p:cNvSpPr>
          <p:nvPr/>
        </p:nvSpPr>
        <p:spPr bwMode="auto">
          <a:xfrm>
            <a:off x="200025" y="125413"/>
            <a:ext cx="8791575" cy="406400"/>
          </a:xfrm>
          <a:prstGeom prst="rect">
            <a:avLst/>
          </a:prstGeom>
          <a:solidFill>
            <a:schemeClr val="bg1"/>
          </a:solidFill>
          <a:ln w="9525">
            <a:solidFill>
              <a:srgbClr val="FF3300"/>
            </a:solidFill>
            <a:miter lim="800000"/>
            <a:headEnd/>
            <a:tailEnd/>
          </a:ln>
          <a:effectLst/>
        </p:spPr>
        <p:txBody>
          <a:bodyPr>
            <a:spAutoFit/>
          </a:bodyPr>
          <a:lstStyle/>
          <a:p>
            <a:pPr algn="ctr">
              <a:defRPr/>
            </a:pPr>
            <a:r>
              <a:rPr lang="it-IT" sz="2000" b="1" dirty="0">
                <a:latin typeface="Arial" pitchFamily="34" charset="0"/>
              </a:rPr>
              <a:t>GRADIENTI E TRASPORTO TRANSMEMBRANA</a:t>
            </a:r>
            <a:endParaRPr lang="it-IT" sz="2000" dirty="0">
              <a:solidFill>
                <a:srgbClr val="FF3300"/>
              </a:solidFill>
              <a:effectLst>
                <a:outerShdw blurRad="38100" dist="38100" dir="2700000" algn="tl">
                  <a:srgbClr val="C0C0C0"/>
                </a:outerShdw>
              </a:effectLst>
              <a:latin typeface="Arial" charset="0"/>
            </a:endParaRPr>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3804938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ChangeArrowheads="1"/>
          </p:cNvSpPr>
          <p:nvPr/>
        </p:nvSpPr>
        <p:spPr bwMode="auto">
          <a:xfrm>
            <a:off x="185738" y="223838"/>
            <a:ext cx="8788400" cy="314325"/>
          </a:xfrm>
          <a:prstGeom prst="rect">
            <a:avLst/>
          </a:prstGeom>
          <a:solidFill>
            <a:schemeClr val="bg1"/>
          </a:solidFill>
          <a:ln w="9525">
            <a:solidFill>
              <a:srgbClr val="FF3300"/>
            </a:solidFill>
            <a:miter lim="800000"/>
            <a:headEnd/>
            <a:tailEnd/>
          </a:ln>
          <a:effectLst/>
        </p:spPr>
        <p:txBody>
          <a:bodyPr lIns="0" tIns="0" rIns="0" bIns="0">
            <a:spAutoFit/>
          </a:bodyPr>
          <a:lstStyle/>
          <a:p>
            <a:pPr marL="381000" lvl="2" defTabSz="1087438">
              <a:spcBef>
                <a:spcPts val="575"/>
              </a:spcBef>
              <a:spcAft>
                <a:spcPts val="575"/>
              </a:spcAft>
              <a:defRPr/>
            </a:pPr>
            <a:r>
              <a:rPr lang="it-IT" sz="2000" b="1">
                <a:solidFill>
                  <a:schemeClr val="accent2"/>
                </a:solidFill>
                <a:effectLst>
                  <a:outerShdw blurRad="38100" dist="38100" dir="2700000" algn="tl">
                    <a:srgbClr val="C0C0C0"/>
                  </a:outerShdw>
                </a:effectLst>
                <a:latin typeface="Arial" pitchFamily="34" charset="0"/>
              </a:rPr>
              <a:t>Canali ionici attivati dal potenziale di membrana</a:t>
            </a:r>
          </a:p>
        </p:txBody>
      </p:sp>
      <p:sp>
        <p:nvSpPr>
          <p:cNvPr id="11267" name="Rectangle 8"/>
          <p:cNvSpPr>
            <a:spLocks noChangeArrowheads="1"/>
          </p:cNvSpPr>
          <p:nvPr/>
        </p:nvSpPr>
        <p:spPr bwMode="auto">
          <a:xfrm>
            <a:off x="200025" y="601663"/>
            <a:ext cx="868997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FontTx/>
              <a:buChar char="•"/>
            </a:pPr>
            <a:r>
              <a:rPr lang="it-IT" sz="1600" dirty="0">
                <a:latin typeface="Arial" pitchFamily="34" charset="0"/>
              </a:rPr>
              <a:t> </a:t>
            </a:r>
            <a:r>
              <a:rPr lang="it-IT" sz="1600" b="1" dirty="0">
                <a:solidFill>
                  <a:srgbClr val="FF0000"/>
                </a:solidFill>
                <a:latin typeface="Arial" pitchFamily="34" charset="0"/>
              </a:rPr>
              <a:t>Struttura</a:t>
            </a:r>
            <a:r>
              <a:rPr lang="it-IT" sz="1600" dirty="0">
                <a:solidFill>
                  <a:srgbClr val="FF0000"/>
                </a:solidFill>
                <a:latin typeface="Arial" pitchFamily="34" charset="0"/>
              </a:rPr>
              <a:t>:</a:t>
            </a:r>
            <a:r>
              <a:rPr lang="it-IT" sz="1600" dirty="0">
                <a:latin typeface="Arial" pitchFamily="34" charset="0"/>
              </a:rPr>
              <a:t> Es. i canali per il K</a:t>
            </a:r>
            <a:r>
              <a:rPr lang="it-IT" sz="1600" baseline="30000" dirty="0">
                <a:latin typeface="Arial" pitchFamily="34" charset="0"/>
              </a:rPr>
              <a:t>+</a:t>
            </a:r>
            <a:r>
              <a:rPr lang="it-IT" sz="1600" dirty="0">
                <a:latin typeface="Arial" pitchFamily="34" charset="0"/>
              </a:rPr>
              <a:t> attivati dal potenziale (</a:t>
            </a:r>
            <a:r>
              <a:rPr lang="it-IT" sz="1600" dirty="0" err="1">
                <a:latin typeface="Arial" pitchFamily="34" charset="0"/>
              </a:rPr>
              <a:t>voltage-gated</a:t>
            </a:r>
            <a:r>
              <a:rPr lang="it-IT" sz="1600" dirty="0">
                <a:latin typeface="Arial" pitchFamily="34" charset="0"/>
              </a:rPr>
              <a:t>) sono composti da 4 subunità (o da 4 domini) transmembrana. Ciascuna subunità/dominio è formata da 6 </a:t>
            </a:r>
            <a:r>
              <a:rPr lang="it-IT" sz="1600" dirty="0">
                <a:latin typeface="Arial" pitchFamily="34" charset="0"/>
                <a:sym typeface="Symbol" pitchFamily="18" charset="2"/>
              </a:rPr>
              <a:t>-</a:t>
            </a:r>
            <a:r>
              <a:rPr lang="it-IT" sz="1600" dirty="0">
                <a:latin typeface="Arial" pitchFamily="34" charset="0"/>
              </a:rPr>
              <a:t>eliche; 5 di queste sono costituite principalmente da residui idrofobici (situazione tipica per segmenti TM) mentre una (la S4) è ricca di residui carichi positivamente (una Lys o Arg ogni tre residui – situazione inusuale per segmenti TM).  Queste sequenze sono molto conservate nei canali presenti in diverse specie, indicando un’importanza funzionale.</a:t>
            </a:r>
          </a:p>
        </p:txBody>
      </p:sp>
      <p:pic>
        <p:nvPicPr>
          <p:cNvPr id="11313" name="Picture 302" descr="f1320_ISBN88-08-07893-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1713" y="2484438"/>
            <a:ext cx="72342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14" name="Oval 303"/>
          <p:cNvSpPr>
            <a:spLocks noChangeArrowheads="1"/>
          </p:cNvSpPr>
          <p:nvPr/>
        </p:nvSpPr>
        <p:spPr bwMode="auto">
          <a:xfrm>
            <a:off x="2222500" y="3222625"/>
            <a:ext cx="114300" cy="127000"/>
          </a:xfrm>
          <a:prstGeom prst="ellipse">
            <a:avLst/>
          </a:prstGeom>
          <a:solidFill>
            <a:schemeClr val="bg1"/>
          </a:solidFill>
          <a:ln w="9525">
            <a:solidFill>
              <a:schemeClr val="tx1"/>
            </a:solidFill>
            <a:round/>
            <a:headEnd/>
            <a:tailEnd/>
          </a:ln>
        </p:spPr>
        <p:txBody>
          <a:bodyPr wrap="none" anchor="ctr"/>
          <a:lstStyle/>
          <a:p>
            <a:pPr algn="ctr"/>
            <a:r>
              <a:rPr lang="it-IT" sz="1200" b="1">
                <a:latin typeface="Arial" pitchFamily="34" charset="0"/>
              </a:rPr>
              <a:t>+</a:t>
            </a:r>
          </a:p>
        </p:txBody>
      </p:sp>
      <p:sp>
        <p:nvSpPr>
          <p:cNvPr id="11315" name="Oval 304"/>
          <p:cNvSpPr>
            <a:spLocks noChangeArrowheads="1"/>
          </p:cNvSpPr>
          <p:nvPr/>
        </p:nvSpPr>
        <p:spPr bwMode="auto">
          <a:xfrm>
            <a:off x="5384800" y="3248025"/>
            <a:ext cx="114300" cy="127000"/>
          </a:xfrm>
          <a:prstGeom prst="ellipse">
            <a:avLst/>
          </a:prstGeom>
          <a:solidFill>
            <a:schemeClr val="bg1"/>
          </a:solidFill>
          <a:ln w="9525">
            <a:solidFill>
              <a:schemeClr val="tx1"/>
            </a:solidFill>
            <a:round/>
            <a:headEnd/>
            <a:tailEnd/>
          </a:ln>
        </p:spPr>
        <p:txBody>
          <a:bodyPr wrap="none" anchor="ctr"/>
          <a:lstStyle/>
          <a:p>
            <a:pPr algn="ctr"/>
            <a:r>
              <a:rPr lang="it-IT" sz="1200" b="1">
                <a:latin typeface="Arial" pitchFamily="34" charset="0"/>
              </a:rPr>
              <a:t>+</a:t>
            </a:r>
          </a:p>
        </p:txBody>
      </p:sp>
      <p:sp>
        <p:nvSpPr>
          <p:cNvPr id="11316" name="Oval 305"/>
          <p:cNvSpPr>
            <a:spLocks noChangeArrowheads="1"/>
          </p:cNvSpPr>
          <p:nvPr/>
        </p:nvSpPr>
        <p:spPr bwMode="auto">
          <a:xfrm>
            <a:off x="6959600" y="3197225"/>
            <a:ext cx="114300" cy="127000"/>
          </a:xfrm>
          <a:prstGeom prst="ellipse">
            <a:avLst/>
          </a:prstGeom>
          <a:solidFill>
            <a:schemeClr val="bg1"/>
          </a:solidFill>
          <a:ln w="9525">
            <a:solidFill>
              <a:schemeClr val="tx1"/>
            </a:solidFill>
            <a:round/>
            <a:headEnd/>
            <a:tailEnd/>
          </a:ln>
        </p:spPr>
        <p:txBody>
          <a:bodyPr wrap="none" anchor="ctr"/>
          <a:lstStyle/>
          <a:p>
            <a:pPr algn="ctr"/>
            <a:r>
              <a:rPr lang="it-IT" sz="1200" b="1">
                <a:latin typeface="Arial" pitchFamily="34" charset="0"/>
              </a:rPr>
              <a:t>+</a:t>
            </a:r>
          </a:p>
        </p:txBody>
      </p:sp>
      <p:sp>
        <p:nvSpPr>
          <p:cNvPr id="11317" name="Oval 306"/>
          <p:cNvSpPr>
            <a:spLocks noChangeArrowheads="1"/>
          </p:cNvSpPr>
          <p:nvPr/>
        </p:nvSpPr>
        <p:spPr bwMode="auto">
          <a:xfrm>
            <a:off x="3810000" y="3260725"/>
            <a:ext cx="114300" cy="127000"/>
          </a:xfrm>
          <a:prstGeom prst="ellipse">
            <a:avLst/>
          </a:prstGeom>
          <a:solidFill>
            <a:schemeClr val="bg1"/>
          </a:solidFill>
          <a:ln w="9525">
            <a:solidFill>
              <a:schemeClr val="tx1"/>
            </a:solidFill>
            <a:round/>
            <a:headEnd/>
            <a:tailEnd/>
          </a:ln>
        </p:spPr>
        <p:txBody>
          <a:bodyPr wrap="none" anchor="ctr"/>
          <a:lstStyle/>
          <a:p>
            <a:pPr algn="ctr"/>
            <a:r>
              <a:rPr lang="it-IT" sz="1200" b="1">
                <a:latin typeface="Arial" pitchFamily="34" charset="0"/>
              </a:rPr>
              <a:t>+</a:t>
            </a:r>
          </a:p>
        </p:txBody>
      </p:sp>
      <p:grpSp>
        <p:nvGrpSpPr>
          <p:cNvPr id="3" name="Gruppo 2"/>
          <p:cNvGrpSpPr/>
          <p:nvPr/>
        </p:nvGrpSpPr>
        <p:grpSpPr>
          <a:xfrm>
            <a:off x="3669755" y="4551363"/>
            <a:ext cx="5390108" cy="2082800"/>
            <a:chOff x="3669755" y="4551363"/>
            <a:chExt cx="5390108" cy="2082800"/>
          </a:xfrm>
        </p:grpSpPr>
        <p:sp>
          <p:nvSpPr>
            <p:cNvPr id="11268" name="Rectangle 232"/>
            <p:cNvSpPr>
              <a:spLocks noChangeArrowheads="1"/>
            </p:cNvSpPr>
            <p:nvPr/>
          </p:nvSpPr>
          <p:spPr bwMode="auto">
            <a:xfrm>
              <a:off x="7634288" y="5895975"/>
              <a:ext cx="14255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sz="1400" b="1">
                  <a:latin typeface="Arial" pitchFamily="34" charset="0"/>
                </a:rPr>
                <a:t>disattivazione:</a:t>
              </a:r>
            </a:p>
            <a:p>
              <a:pPr algn="ctr"/>
              <a:r>
                <a:rPr lang="it-IT" sz="1400" b="1">
                  <a:solidFill>
                    <a:srgbClr val="FF0000"/>
                  </a:solidFill>
                  <a:latin typeface="Arial" pitchFamily="34" charset="0"/>
                </a:rPr>
                <a:t>modello </a:t>
              </a:r>
            </a:p>
            <a:p>
              <a:pPr algn="ctr"/>
              <a:r>
                <a:rPr lang="it-IT" sz="1400" b="1">
                  <a:solidFill>
                    <a:srgbClr val="FF0000"/>
                  </a:solidFill>
                  <a:latin typeface="Arial" pitchFamily="34" charset="0"/>
                </a:rPr>
                <a:t>palla/catena</a:t>
              </a:r>
              <a:endParaRPr lang="en-GB" sz="1400" b="1">
                <a:solidFill>
                  <a:srgbClr val="FF0000"/>
                </a:solidFill>
                <a:latin typeface="Arial" pitchFamily="34" charset="0"/>
              </a:endParaRPr>
            </a:p>
          </p:txBody>
        </p:sp>
        <p:sp>
          <p:nvSpPr>
            <p:cNvPr id="11269" name="Oval 233"/>
            <p:cNvSpPr>
              <a:spLocks noChangeArrowheads="1"/>
            </p:cNvSpPr>
            <p:nvPr/>
          </p:nvSpPr>
          <p:spPr bwMode="auto">
            <a:xfrm>
              <a:off x="6319838" y="4584700"/>
              <a:ext cx="255587" cy="231775"/>
            </a:xfrm>
            <a:prstGeom prst="ellipse">
              <a:avLst/>
            </a:prstGeom>
            <a:solidFill>
              <a:srgbClr val="00A000"/>
            </a:solidFill>
            <a:ln w="0">
              <a:solidFill>
                <a:srgbClr val="FF4040"/>
              </a:solidFill>
              <a:round/>
              <a:headEnd/>
              <a:tailEnd/>
            </a:ln>
          </p:spPr>
          <p:txBody>
            <a:bodyPr/>
            <a:lstStyle/>
            <a:p>
              <a:endParaRPr lang="en-GB"/>
            </a:p>
          </p:txBody>
        </p:sp>
        <p:sp>
          <p:nvSpPr>
            <p:cNvPr id="11270" name="Rectangle 234"/>
            <p:cNvSpPr>
              <a:spLocks noChangeArrowheads="1"/>
            </p:cNvSpPr>
            <p:nvPr/>
          </p:nvSpPr>
          <p:spPr bwMode="auto">
            <a:xfrm>
              <a:off x="6394450" y="4637088"/>
              <a:ext cx="2111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it-IT" sz="1100" b="1">
                  <a:solidFill>
                    <a:schemeClr val="bg1"/>
                  </a:solidFill>
                  <a:latin typeface="Arial" pitchFamily="34" charset="0"/>
                </a:rPr>
                <a:t>Na</a:t>
              </a:r>
              <a:endParaRPr lang="en-GB" sz="1100" b="1">
                <a:solidFill>
                  <a:schemeClr val="bg1"/>
                </a:solidFill>
              </a:endParaRPr>
            </a:p>
          </p:txBody>
        </p:sp>
        <p:sp>
          <p:nvSpPr>
            <p:cNvPr id="11271" name="Freeform 235"/>
            <p:cNvSpPr>
              <a:spLocks/>
            </p:cNvSpPr>
            <p:nvPr/>
          </p:nvSpPr>
          <p:spPr bwMode="auto">
            <a:xfrm>
              <a:off x="4994275" y="5289550"/>
              <a:ext cx="3025775" cy="387350"/>
            </a:xfrm>
            <a:custGeom>
              <a:avLst/>
              <a:gdLst>
                <a:gd name="T0" fmla="*/ 0 w 5772"/>
                <a:gd name="T1" fmla="*/ 2147483647 h 863"/>
                <a:gd name="T2" fmla="*/ 2147483647 w 5772"/>
                <a:gd name="T3" fmla="*/ 0 h 863"/>
                <a:gd name="T4" fmla="*/ 2147483647 w 5772"/>
                <a:gd name="T5" fmla="*/ 0 h 863"/>
                <a:gd name="T6" fmla="*/ 2147483647 w 5772"/>
                <a:gd name="T7" fmla="*/ 2147483647 h 863"/>
                <a:gd name="T8" fmla="*/ 0 w 5772"/>
                <a:gd name="T9" fmla="*/ 2147483647 h 863"/>
                <a:gd name="T10" fmla="*/ 0 60000 65536"/>
                <a:gd name="T11" fmla="*/ 0 60000 65536"/>
                <a:gd name="T12" fmla="*/ 0 60000 65536"/>
                <a:gd name="T13" fmla="*/ 0 60000 65536"/>
                <a:gd name="T14" fmla="*/ 0 60000 65536"/>
                <a:gd name="T15" fmla="*/ 0 w 5772"/>
                <a:gd name="T16" fmla="*/ 0 h 863"/>
                <a:gd name="T17" fmla="*/ 5772 w 5772"/>
                <a:gd name="T18" fmla="*/ 863 h 863"/>
              </a:gdLst>
              <a:ahLst/>
              <a:cxnLst>
                <a:cxn ang="T10">
                  <a:pos x="T0" y="T1"/>
                </a:cxn>
                <a:cxn ang="T11">
                  <a:pos x="T2" y="T3"/>
                </a:cxn>
                <a:cxn ang="T12">
                  <a:pos x="T4" y="T5"/>
                </a:cxn>
                <a:cxn ang="T13">
                  <a:pos x="T6" y="T7"/>
                </a:cxn>
                <a:cxn ang="T14">
                  <a:pos x="T8" y="T9"/>
                </a:cxn>
              </a:cxnLst>
              <a:rect l="T15" t="T16" r="T17" b="T18"/>
              <a:pathLst>
                <a:path w="5772" h="863">
                  <a:moveTo>
                    <a:pt x="0" y="863"/>
                  </a:moveTo>
                  <a:lnTo>
                    <a:pt x="1251" y="0"/>
                  </a:lnTo>
                  <a:lnTo>
                    <a:pt x="5772" y="0"/>
                  </a:lnTo>
                  <a:lnTo>
                    <a:pt x="4714" y="863"/>
                  </a:lnTo>
                  <a:lnTo>
                    <a:pt x="0" y="863"/>
                  </a:lnTo>
                  <a:close/>
                </a:path>
              </a:pathLst>
            </a:custGeom>
            <a:solidFill>
              <a:srgbClr val="FFFF00"/>
            </a:solidFill>
            <a:ln w="10160">
              <a:solidFill>
                <a:srgbClr val="000000"/>
              </a:solidFill>
              <a:prstDash val="solid"/>
              <a:round/>
              <a:headEnd/>
              <a:tailEnd/>
            </a:ln>
          </p:spPr>
          <p:txBody>
            <a:bodyPr/>
            <a:lstStyle/>
            <a:p>
              <a:endParaRPr lang="it-IT"/>
            </a:p>
          </p:txBody>
        </p:sp>
        <p:sp>
          <p:nvSpPr>
            <p:cNvPr id="11272" name="Freeform 236"/>
            <p:cNvSpPr>
              <a:spLocks/>
            </p:cNvSpPr>
            <p:nvPr/>
          </p:nvSpPr>
          <p:spPr bwMode="auto">
            <a:xfrm>
              <a:off x="7466013" y="5289550"/>
              <a:ext cx="554037" cy="601663"/>
            </a:xfrm>
            <a:custGeom>
              <a:avLst/>
              <a:gdLst>
                <a:gd name="T0" fmla="*/ 0 w 1058"/>
                <a:gd name="T1" fmla="*/ 2147483647 h 1342"/>
                <a:gd name="T2" fmla="*/ 0 w 1058"/>
                <a:gd name="T3" fmla="*/ 2147483647 h 1342"/>
                <a:gd name="T4" fmla="*/ 2147483647 w 1058"/>
                <a:gd name="T5" fmla="*/ 2147483647 h 1342"/>
                <a:gd name="T6" fmla="*/ 2147483647 w 1058"/>
                <a:gd name="T7" fmla="*/ 0 h 1342"/>
                <a:gd name="T8" fmla="*/ 0 w 1058"/>
                <a:gd name="T9" fmla="*/ 2147483647 h 1342"/>
                <a:gd name="T10" fmla="*/ 0 60000 65536"/>
                <a:gd name="T11" fmla="*/ 0 60000 65536"/>
                <a:gd name="T12" fmla="*/ 0 60000 65536"/>
                <a:gd name="T13" fmla="*/ 0 60000 65536"/>
                <a:gd name="T14" fmla="*/ 0 60000 65536"/>
                <a:gd name="T15" fmla="*/ 0 w 1058"/>
                <a:gd name="T16" fmla="*/ 0 h 1342"/>
                <a:gd name="T17" fmla="*/ 1058 w 1058"/>
                <a:gd name="T18" fmla="*/ 1342 h 1342"/>
              </a:gdLst>
              <a:ahLst/>
              <a:cxnLst>
                <a:cxn ang="T10">
                  <a:pos x="T0" y="T1"/>
                </a:cxn>
                <a:cxn ang="T11">
                  <a:pos x="T2" y="T3"/>
                </a:cxn>
                <a:cxn ang="T12">
                  <a:pos x="T4" y="T5"/>
                </a:cxn>
                <a:cxn ang="T13">
                  <a:pos x="T6" y="T7"/>
                </a:cxn>
                <a:cxn ang="T14">
                  <a:pos x="T8" y="T9"/>
                </a:cxn>
              </a:cxnLst>
              <a:rect l="T15" t="T16" r="T17" b="T18"/>
              <a:pathLst>
                <a:path w="1058" h="1342">
                  <a:moveTo>
                    <a:pt x="0" y="863"/>
                  </a:moveTo>
                  <a:lnTo>
                    <a:pt x="0" y="1342"/>
                  </a:lnTo>
                  <a:lnTo>
                    <a:pt x="1058" y="383"/>
                  </a:lnTo>
                  <a:lnTo>
                    <a:pt x="1058" y="0"/>
                  </a:lnTo>
                  <a:lnTo>
                    <a:pt x="0" y="863"/>
                  </a:lnTo>
                  <a:close/>
                </a:path>
              </a:pathLst>
            </a:custGeom>
            <a:solidFill>
              <a:srgbClr val="FFFF00"/>
            </a:solidFill>
            <a:ln w="10160">
              <a:solidFill>
                <a:srgbClr val="000000"/>
              </a:solidFill>
              <a:prstDash val="solid"/>
              <a:round/>
              <a:headEnd/>
              <a:tailEnd/>
            </a:ln>
          </p:spPr>
          <p:txBody>
            <a:bodyPr/>
            <a:lstStyle/>
            <a:p>
              <a:endParaRPr lang="it-IT"/>
            </a:p>
          </p:txBody>
        </p:sp>
        <p:sp>
          <p:nvSpPr>
            <p:cNvPr id="11273" name="Line 237"/>
            <p:cNvSpPr>
              <a:spLocks noChangeShapeType="1"/>
            </p:cNvSpPr>
            <p:nvPr/>
          </p:nvSpPr>
          <p:spPr bwMode="auto">
            <a:xfrm>
              <a:off x="6137275" y="5672138"/>
              <a:ext cx="250825" cy="0"/>
            </a:xfrm>
            <a:prstGeom prst="line">
              <a:avLst/>
            </a:prstGeom>
            <a:noFill/>
            <a:ln w="1016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274" name="Line 238"/>
            <p:cNvSpPr>
              <a:spLocks noChangeShapeType="1"/>
            </p:cNvSpPr>
            <p:nvPr/>
          </p:nvSpPr>
          <p:spPr bwMode="auto">
            <a:xfrm>
              <a:off x="6129338" y="5891213"/>
              <a:ext cx="492125" cy="0"/>
            </a:xfrm>
            <a:prstGeom prst="line">
              <a:avLst/>
            </a:prstGeom>
            <a:noFill/>
            <a:ln w="1016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275" name="Oval 239"/>
            <p:cNvSpPr>
              <a:spLocks noChangeArrowheads="1"/>
            </p:cNvSpPr>
            <p:nvPr/>
          </p:nvSpPr>
          <p:spPr bwMode="auto">
            <a:xfrm>
              <a:off x="6235700" y="4922838"/>
              <a:ext cx="403225" cy="1122362"/>
            </a:xfrm>
            <a:prstGeom prst="ellipse">
              <a:avLst/>
            </a:prstGeom>
            <a:solidFill>
              <a:srgbClr val="C0C0C0"/>
            </a:solidFill>
            <a:ln w="10160">
              <a:solidFill>
                <a:srgbClr val="000000"/>
              </a:solidFill>
              <a:round/>
              <a:headEnd/>
              <a:tailEnd/>
            </a:ln>
          </p:spPr>
          <p:txBody>
            <a:bodyPr/>
            <a:lstStyle/>
            <a:p>
              <a:endParaRPr lang="en-GB"/>
            </a:p>
          </p:txBody>
        </p:sp>
        <p:sp>
          <p:nvSpPr>
            <p:cNvPr id="11276" name="Rectangle 240"/>
            <p:cNvSpPr>
              <a:spLocks noChangeArrowheads="1"/>
            </p:cNvSpPr>
            <p:nvPr/>
          </p:nvSpPr>
          <p:spPr bwMode="auto">
            <a:xfrm>
              <a:off x="6235700" y="5432425"/>
              <a:ext cx="403225" cy="407988"/>
            </a:xfrm>
            <a:prstGeom prst="rect">
              <a:avLst/>
            </a:prstGeom>
            <a:solidFill>
              <a:srgbClr val="FFFF00"/>
            </a:solidFill>
            <a:ln w="10160">
              <a:solidFill>
                <a:srgbClr val="FFFF00"/>
              </a:solidFill>
              <a:miter lim="800000"/>
              <a:headEnd/>
              <a:tailEnd/>
            </a:ln>
          </p:spPr>
          <p:txBody>
            <a:bodyPr/>
            <a:lstStyle/>
            <a:p>
              <a:endParaRPr lang="en-GB"/>
            </a:p>
          </p:txBody>
        </p:sp>
        <p:sp>
          <p:nvSpPr>
            <p:cNvPr id="11277" name="Line 241"/>
            <p:cNvSpPr>
              <a:spLocks noChangeShapeType="1"/>
            </p:cNvSpPr>
            <p:nvPr/>
          </p:nvSpPr>
          <p:spPr bwMode="auto">
            <a:xfrm>
              <a:off x="6235700" y="5842000"/>
              <a:ext cx="404813" cy="0"/>
            </a:xfrm>
            <a:prstGeom prst="line">
              <a:avLst/>
            </a:prstGeom>
            <a:noFill/>
            <a:ln w="1016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278" name="Oval 242"/>
            <p:cNvSpPr>
              <a:spLocks noChangeArrowheads="1"/>
            </p:cNvSpPr>
            <p:nvPr/>
          </p:nvSpPr>
          <p:spPr bwMode="auto">
            <a:xfrm>
              <a:off x="6224588" y="5407025"/>
              <a:ext cx="427037" cy="50800"/>
            </a:xfrm>
            <a:prstGeom prst="ellipse">
              <a:avLst/>
            </a:prstGeom>
            <a:solidFill>
              <a:srgbClr val="808080"/>
            </a:solidFill>
            <a:ln w="10160">
              <a:solidFill>
                <a:srgbClr val="808080"/>
              </a:solidFill>
              <a:round/>
              <a:headEnd/>
              <a:tailEnd/>
            </a:ln>
          </p:spPr>
          <p:txBody>
            <a:bodyPr/>
            <a:lstStyle/>
            <a:p>
              <a:endParaRPr lang="en-GB"/>
            </a:p>
          </p:txBody>
        </p:sp>
        <p:sp>
          <p:nvSpPr>
            <p:cNvPr id="11279" name="Oval 243"/>
            <p:cNvSpPr>
              <a:spLocks noChangeArrowheads="1"/>
            </p:cNvSpPr>
            <p:nvPr/>
          </p:nvSpPr>
          <p:spPr bwMode="auto">
            <a:xfrm>
              <a:off x="5972175" y="4973638"/>
              <a:ext cx="401638" cy="1122362"/>
            </a:xfrm>
            <a:prstGeom prst="ellipse">
              <a:avLst/>
            </a:prstGeom>
            <a:solidFill>
              <a:srgbClr val="C0C0C0"/>
            </a:solidFill>
            <a:ln w="10160">
              <a:solidFill>
                <a:srgbClr val="000000"/>
              </a:solidFill>
              <a:round/>
              <a:headEnd/>
              <a:tailEnd/>
            </a:ln>
          </p:spPr>
          <p:txBody>
            <a:bodyPr/>
            <a:lstStyle/>
            <a:p>
              <a:endParaRPr lang="en-GB"/>
            </a:p>
          </p:txBody>
        </p:sp>
        <p:sp>
          <p:nvSpPr>
            <p:cNvPr id="11280" name="Rectangle 244"/>
            <p:cNvSpPr>
              <a:spLocks noChangeArrowheads="1"/>
            </p:cNvSpPr>
            <p:nvPr/>
          </p:nvSpPr>
          <p:spPr bwMode="auto">
            <a:xfrm>
              <a:off x="5972175" y="5483225"/>
              <a:ext cx="401638" cy="407988"/>
            </a:xfrm>
            <a:prstGeom prst="rect">
              <a:avLst/>
            </a:prstGeom>
            <a:solidFill>
              <a:srgbClr val="FFFF00"/>
            </a:solidFill>
            <a:ln w="10160">
              <a:solidFill>
                <a:srgbClr val="FFFF00"/>
              </a:solidFill>
              <a:miter lim="800000"/>
              <a:headEnd/>
              <a:tailEnd/>
            </a:ln>
          </p:spPr>
          <p:txBody>
            <a:bodyPr/>
            <a:lstStyle/>
            <a:p>
              <a:endParaRPr lang="en-GB"/>
            </a:p>
          </p:txBody>
        </p:sp>
        <p:sp>
          <p:nvSpPr>
            <p:cNvPr id="11281" name="Oval 245"/>
            <p:cNvSpPr>
              <a:spLocks noChangeArrowheads="1"/>
            </p:cNvSpPr>
            <p:nvPr/>
          </p:nvSpPr>
          <p:spPr bwMode="auto">
            <a:xfrm>
              <a:off x="5986463" y="5459413"/>
              <a:ext cx="400050" cy="47625"/>
            </a:xfrm>
            <a:prstGeom prst="ellipse">
              <a:avLst/>
            </a:prstGeom>
            <a:solidFill>
              <a:srgbClr val="808080"/>
            </a:solidFill>
            <a:ln w="10160">
              <a:solidFill>
                <a:srgbClr val="808080"/>
              </a:solidFill>
              <a:round/>
              <a:headEnd/>
              <a:tailEnd/>
            </a:ln>
          </p:spPr>
          <p:txBody>
            <a:bodyPr/>
            <a:lstStyle/>
            <a:p>
              <a:endParaRPr lang="en-GB"/>
            </a:p>
          </p:txBody>
        </p:sp>
        <p:sp>
          <p:nvSpPr>
            <p:cNvPr id="11282" name="Oval 246"/>
            <p:cNvSpPr>
              <a:spLocks noChangeArrowheads="1"/>
            </p:cNvSpPr>
            <p:nvPr/>
          </p:nvSpPr>
          <p:spPr bwMode="auto">
            <a:xfrm>
              <a:off x="6526213" y="4973638"/>
              <a:ext cx="401637" cy="1122362"/>
            </a:xfrm>
            <a:prstGeom prst="ellipse">
              <a:avLst/>
            </a:prstGeom>
            <a:solidFill>
              <a:srgbClr val="C0C0C0"/>
            </a:solidFill>
            <a:ln w="10160">
              <a:solidFill>
                <a:srgbClr val="000000"/>
              </a:solidFill>
              <a:round/>
              <a:headEnd/>
              <a:tailEnd/>
            </a:ln>
          </p:spPr>
          <p:txBody>
            <a:bodyPr/>
            <a:lstStyle/>
            <a:p>
              <a:endParaRPr lang="en-GB"/>
            </a:p>
          </p:txBody>
        </p:sp>
        <p:sp>
          <p:nvSpPr>
            <p:cNvPr id="11283" name="Rectangle 247"/>
            <p:cNvSpPr>
              <a:spLocks noChangeArrowheads="1"/>
            </p:cNvSpPr>
            <p:nvPr/>
          </p:nvSpPr>
          <p:spPr bwMode="auto">
            <a:xfrm>
              <a:off x="6526213" y="5483225"/>
              <a:ext cx="420687" cy="407988"/>
            </a:xfrm>
            <a:prstGeom prst="rect">
              <a:avLst/>
            </a:prstGeom>
            <a:solidFill>
              <a:srgbClr val="FFFF00"/>
            </a:solidFill>
            <a:ln w="10160">
              <a:solidFill>
                <a:srgbClr val="FFFF00"/>
              </a:solidFill>
              <a:miter lim="800000"/>
              <a:headEnd/>
              <a:tailEnd/>
            </a:ln>
          </p:spPr>
          <p:txBody>
            <a:bodyPr/>
            <a:lstStyle/>
            <a:p>
              <a:endParaRPr lang="en-GB"/>
            </a:p>
          </p:txBody>
        </p:sp>
        <p:sp>
          <p:nvSpPr>
            <p:cNvPr id="11284" name="Oval 248"/>
            <p:cNvSpPr>
              <a:spLocks noChangeArrowheads="1"/>
            </p:cNvSpPr>
            <p:nvPr/>
          </p:nvSpPr>
          <p:spPr bwMode="auto">
            <a:xfrm>
              <a:off x="6515100" y="5459413"/>
              <a:ext cx="400050" cy="49212"/>
            </a:xfrm>
            <a:prstGeom prst="ellipse">
              <a:avLst/>
            </a:prstGeom>
            <a:solidFill>
              <a:srgbClr val="808080"/>
            </a:solidFill>
            <a:ln w="10160">
              <a:solidFill>
                <a:srgbClr val="808080"/>
              </a:solidFill>
              <a:round/>
              <a:headEnd/>
              <a:tailEnd/>
            </a:ln>
          </p:spPr>
          <p:txBody>
            <a:bodyPr/>
            <a:lstStyle/>
            <a:p>
              <a:endParaRPr lang="en-GB"/>
            </a:p>
          </p:txBody>
        </p:sp>
        <p:sp>
          <p:nvSpPr>
            <p:cNvPr id="11285" name="Oval 249"/>
            <p:cNvSpPr>
              <a:spLocks noChangeArrowheads="1"/>
            </p:cNvSpPr>
            <p:nvPr/>
          </p:nvSpPr>
          <p:spPr bwMode="auto">
            <a:xfrm>
              <a:off x="6235700" y="5024438"/>
              <a:ext cx="403225" cy="1123950"/>
            </a:xfrm>
            <a:prstGeom prst="ellipse">
              <a:avLst/>
            </a:prstGeom>
            <a:solidFill>
              <a:srgbClr val="C0C0C0"/>
            </a:solidFill>
            <a:ln w="10160">
              <a:solidFill>
                <a:srgbClr val="000000"/>
              </a:solidFill>
              <a:round/>
              <a:headEnd/>
              <a:tailEnd/>
            </a:ln>
          </p:spPr>
          <p:txBody>
            <a:bodyPr/>
            <a:lstStyle/>
            <a:p>
              <a:endParaRPr lang="en-GB"/>
            </a:p>
          </p:txBody>
        </p:sp>
        <p:sp>
          <p:nvSpPr>
            <p:cNvPr id="11286" name="Rectangle 250"/>
            <p:cNvSpPr>
              <a:spLocks noChangeArrowheads="1"/>
            </p:cNvSpPr>
            <p:nvPr/>
          </p:nvSpPr>
          <p:spPr bwMode="auto">
            <a:xfrm>
              <a:off x="6210300" y="5541963"/>
              <a:ext cx="461963" cy="355600"/>
            </a:xfrm>
            <a:prstGeom prst="rect">
              <a:avLst/>
            </a:prstGeom>
            <a:solidFill>
              <a:srgbClr val="FFFF00"/>
            </a:solidFill>
            <a:ln w="10160">
              <a:solidFill>
                <a:srgbClr val="FFFF00"/>
              </a:solidFill>
              <a:miter lim="800000"/>
              <a:headEnd/>
              <a:tailEnd/>
            </a:ln>
          </p:spPr>
          <p:txBody>
            <a:bodyPr/>
            <a:lstStyle/>
            <a:p>
              <a:endParaRPr lang="en-GB"/>
            </a:p>
          </p:txBody>
        </p:sp>
        <p:sp>
          <p:nvSpPr>
            <p:cNvPr id="11287" name="Oval 251"/>
            <p:cNvSpPr>
              <a:spLocks noChangeArrowheads="1"/>
            </p:cNvSpPr>
            <p:nvPr/>
          </p:nvSpPr>
          <p:spPr bwMode="auto">
            <a:xfrm>
              <a:off x="6256338" y="5508625"/>
              <a:ext cx="368300" cy="50800"/>
            </a:xfrm>
            <a:prstGeom prst="ellipse">
              <a:avLst/>
            </a:prstGeom>
            <a:solidFill>
              <a:srgbClr val="808080"/>
            </a:solidFill>
            <a:ln w="10160">
              <a:solidFill>
                <a:srgbClr val="808080"/>
              </a:solidFill>
              <a:round/>
              <a:headEnd/>
              <a:tailEnd/>
            </a:ln>
          </p:spPr>
          <p:txBody>
            <a:bodyPr/>
            <a:lstStyle/>
            <a:p>
              <a:endParaRPr lang="en-GB"/>
            </a:p>
          </p:txBody>
        </p:sp>
        <p:sp>
          <p:nvSpPr>
            <p:cNvPr id="11288" name="Oval 252"/>
            <p:cNvSpPr>
              <a:spLocks noChangeArrowheads="1"/>
            </p:cNvSpPr>
            <p:nvPr/>
          </p:nvSpPr>
          <p:spPr bwMode="auto">
            <a:xfrm>
              <a:off x="6146800" y="5011738"/>
              <a:ext cx="128588" cy="68262"/>
            </a:xfrm>
            <a:prstGeom prst="ellipse">
              <a:avLst/>
            </a:prstGeom>
            <a:solidFill>
              <a:srgbClr val="FF0000"/>
            </a:solidFill>
            <a:ln w="10160">
              <a:solidFill>
                <a:srgbClr val="800000"/>
              </a:solidFill>
              <a:round/>
              <a:headEnd/>
              <a:tailEnd/>
            </a:ln>
          </p:spPr>
          <p:txBody>
            <a:bodyPr/>
            <a:lstStyle/>
            <a:p>
              <a:endParaRPr lang="en-GB"/>
            </a:p>
          </p:txBody>
        </p:sp>
        <p:sp>
          <p:nvSpPr>
            <p:cNvPr id="11289" name="Oval 253"/>
            <p:cNvSpPr>
              <a:spLocks noChangeArrowheads="1"/>
            </p:cNvSpPr>
            <p:nvPr/>
          </p:nvSpPr>
          <p:spPr bwMode="auto">
            <a:xfrm>
              <a:off x="6375400" y="4954588"/>
              <a:ext cx="123825" cy="68262"/>
            </a:xfrm>
            <a:prstGeom prst="ellipse">
              <a:avLst/>
            </a:prstGeom>
            <a:solidFill>
              <a:srgbClr val="FF0000"/>
            </a:solidFill>
            <a:ln w="10160">
              <a:solidFill>
                <a:srgbClr val="800000"/>
              </a:solidFill>
              <a:round/>
              <a:headEnd/>
              <a:tailEnd/>
            </a:ln>
          </p:spPr>
          <p:txBody>
            <a:bodyPr/>
            <a:lstStyle/>
            <a:p>
              <a:endParaRPr lang="en-GB"/>
            </a:p>
          </p:txBody>
        </p:sp>
        <p:sp>
          <p:nvSpPr>
            <p:cNvPr id="11290" name="Oval 254"/>
            <p:cNvSpPr>
              <a:spLocks noChangeArrowheads="1"/>
            </p:cNvSpPr>
            <p:nvPr/>
          </p:nvSpPr>
          <p:spPr bwMode="auto">
            <a:xfrm>
              <a:off x="6375400" y="5084763"/>
              <a:ext cx="123825" cy="68262"/>
            </a:xfrm>
            <a:prstGeom prst="ellipse">
              <a:avLst/>
            </a:prstGeom>
            <a:solidFill>
              <a:srgbClr val="FF8080"/>
            </a:solidFill>
            <a:ln w="10160">
              <a:solidFill>
                <a:srgbClr val="FF8080"/>
              </a:solidFill>
              <a:round/>
              <a:headEnd/>
              <a:tailEnd/>
            </a:ln>
          </p:spPr>
          <p:txBody>
            <a:bodyPr/>
            <a:lstStyle/>
            <a:p>
              <a:endParaRPr lang="en-GB"/>
            </a:p>
          </p:txBody>
        </p:sp>
        <p:sp>
          <p:nvSpPr>
            <p:cNvPr id="11291" name="Oval 255"/>
            <p:cNvSpPr>
              <a:spLocks noChangeArrowheads="1"/>
            </p:cNvSpPr>
            <p:nvPr/>
          </p:nvSpPr>
          <p:spPr bwMode="auto">
            <a:xfrm>
              <a:off x="6613525" y="5003800"/>
              <a:ext cx="127000" cy="69850"/>
            </a:xfrm>
            <a:prstGeom prst="ellipse">
              <a:avLst/>
            </a:prstGeom>
            <a:solidFill>
              <a:srgbClr val="FF0000"/>
            </a:solidFill>
            <a:ln w="10160">
              <a:solidFill>
                <a:srgbClr val="800000"/>
              </a:solidFill>
              <a:round/>
              <a:headEnd/>
              <a:tailEnd/>
            </a:ln>
          </p:spPr>
          <p:txBody>
            <a:bodyPr/>
            <a:lstStyle/>
            <a:p>
              <a:endParaRPr lang="en-GB"/>
            </a:p>
          </p:txBody>
        </p:sp>
        <p:sp>
          <p:nvSpPr>
            <p:cNvPr id="11292" name="Oval 256"/>
            <p:cNvSpPr>
              <a:spLocks noChangeArrowheads="1"/>
            </p:cNvSpPr>
            <p:nvPr/>
          </p:nvSpPr>
          <p:spPr bwMode="auto">
            <a:xfrm>
              <a:off x="6388100" y="6026150"/>
              <a:ext cx="125413" cy="69850"/>
            </a:xfrm>
            <a:prstGeom prst="ellipse">
              <a:avLst/>
            </a:prstGeom>
            <a:solidFill>
              <a:srgbClr val="FF8080"/>
            </a:solidFill>
            <a:ln w="10160">
              <a:solidFill>
                <a:srgbClr val="FF8080"/>
              </a:solidFill>
              <a:round/>
              <a:headEnd/>
              <a:tailEnd/>
            </a:ln>
          </p:spPr>
          <p:txBody>
            <a:bodyPr/>
            <a:lstStyle/>
            <a:p>
              <a:endParaRPr lang="en-GB"/>
            </a:p>
          </p:txBody>
        </p:sp>
        <p:sp>
          <p:nvSpPr>
            <p:cNvPr id="11293" name="Oval 257"/>
            <p:cNvSpPr>
              <a:spLocks noChangeArrowheads="1"/>
            </p:cNvSpPr>
            <p:nvPr/>
          </p:nvSpPr>
          <p:spPr bwMode="auto">
            <a:xfrm>
              <a:off x="6640513" y="5983288"/>
              <a:ext cx="125412" cy="68262"/>
            </a:xfrm>
            <a:prstGeom prst="ellipse">
              <a:avLst/>
            </a:prstGeom>
            <a:solidFill>
              <a:srgbClr val="FF0000"/>
            </a:solidFill>
            <a:ln w="10160">
              <a:solidFill>
                <a:srgbClr val="FF0000"/>
              </a:solidFill>
              <a:round/>
              <a:headEnd/>
              <a:tailEnd/>
            </a:ln>
          </p:spPr>
          <p:txBody>
            <a:bodyPr/>
            <a:lstStyle/>
            <a:p>
              <a:endParaRPr lang="en-GB"/>
            </a:p>
          </p:txBody>
        </p:sp>
        <p:sp>
          <p:nvSpPr>
            <p:cNvPr id="11294" name="Oval 258"/>
            <p:cNvSpPr>
              <a:spLocks noChangeArrowheads="1"/>
            </p:cNvSpPr>
            <p:nvPr/>
          </p:nvSpPr>
          <p:spPr bwMode="auto">
            <a:xfrm>
              <a:off x="6137275" y="5983288"/>
              <a:ext cx="123825" cy="68262"/>
            </a:xfrm>
            <a:prstGeom prst="ellipse">
              <a:avLst/>
            </a:prstGeom>
            <a:solidFill>
              <a:srgbClr val="FF0000"/>
            </a:solidFill>
            <a:ln w="10160">
              <a:solidFill>
                <a:srgbClr val="FF0000"/>
              </a:solidFill>
              <a:round/>
              <a:headEnd/>
              <a:tailEnd/>
            </a:ln>
          </p:spPr>
          <p:txBody>
            <a:bodyPr/>
            <a:lstStyle/>
            <a:p>
              <a:endParaRPr lang="en-GB"/>
            </a:p>
          </p:txBody>
        </p:sp>
        <p:sp>
          <p:nvSpPr>
            <p:cNvPr id="11295" name="Freeform 259"/>
            <p:cNvSpPr>
              <a:spLocks/>
            </p:cNvSpPr>
            <p:nvPr/>
          </p:nvSpPr>
          <p:spPr bwMode="auto">
            <a:xfrm>
              <a:off x="5934075" y="5995988"/>
              <a:ext cx="554038" cy="465137"/>
            </a:xfrm>
            <a:custGeom>
              <a:avLst/>
              <a:gdLst>
                <a:gd name="T0" fmla="*/ 2147483647 w 1058"/>
                <a:gd name="T1" fmla="*/ 0 h 1037"/>
                <a:gd name="T2" fmla="*/ 2147483647 w 1058"/>
                <a:gd name="T3" fmla="*/ 2147483647 h 1037"/>
                <a:gd name="T4" fmla="*/ 2147483647 w 1058"/>
                <a:gd name="T5" fmla="*/ 2147483647 h 1037"/>
                <a:gd name="T6" fmla="*/ 2147483647 w 1058"/>
                <a:gd name="T7" fmla="*/ 2147483647 h 1037"/>
                <a:gd name="T8" fmla="*/ 2147483647 w 1058"/>
                <a:gd name="T9" fmla="*/ 2147483647 h 1037"/>
                <a:gd name="T10" fmla="*/ 2147483647 w 1058"/>
                <a:gd name="T11" fmla="*/ 2147483647 h 1037"/>
                <a:gd name="T12" fmla="*/ 2147483647 w 1058"/>
                <a:gd name="T13" fmla="*/ 2147483647 h 1037"/>
                <a:gd name="T14" fmla="*/ 2147483647 w 1058"/>
                <a:gd name="T15" fmla="*/ 2147483647 h 1037"/>
                <a:gd name="T16" fmla="*/ 2147483647 w 1058"/>
                <a:gd name="T17" fmla="*/ 2147483647 h 1037"/>
                <a:gd name="T18" fmla="*/ 2147483647 w 1058"/>
                <a:gd name="T19" fmla="*/ 2147483647 h 1037"/>
                <a:gd name="T20" fmla="*/ 2147483647 w 1058"/>
                <a:gd name="T21" fmla="*/ 2147483647 h 1037"/>
                <a:gd name="T22" fmla="*/ 2147483647 w 1058"/>
                <a:gd name="T23" fmla="*/ 2147483647 h 1037"/>
                <a:gd name="T24" fmla="*/ 2147483647 w 1058"/>
                <a:gd name="T25" fmla="*/ 2147483647 h 1037"/>
                <a:gd name="T26" fmla="*/ 2147483647 w 1058"/>
                <a:gd name="T27" fmla="*/ 2147483647 h 1037"/>
                <a:gd name="T28" fmla="*/ 0 w 1058"/>
                <a:gd name="T29" fmla="*/ 2147483647 h 1037"/>
                <a:gd name="T30" fmla="*/ 0 w 1058"/>
                <a:gd name="T31" fmla="*/ 2147483647 h 1037"/>
                <a:gd name="T32" fmla="*/ 0 w 1058"/>
                <a:gd name="T33" fmla="*/ 2147483647 h 1037"/>
                <a:gd name="T34" fmla="*/ 2147483647 w 1058"/>
                <a:gd name="T35" fmla="*/ 2147483647 h 1037"/>
                <a:gd name="T36" fmla="*/ 2147483647 w 1058"/>
                <a:gd name="T37" fmla="*/ 2147483647 h 1037"/>
                <a:gd name="T38" fmla="*/ 2147483647 w 1058"/>
                <a:gd name="T39" fmla="*/ 2147483647 h 1037"/>
                <a:gd name="T40" fmla="*/ 2147483647 w 1058"/>
                <a:gd name="T41" fmla="*/ 2147483647 h 1037"/>
                <a:gd name="T42" fmla="*/ 2147483647 w 1058"/>
                <a:gd name="T43" fmla="*/ 2147483647 h 1037"/>
                <a:gd name="T44" fmla="*/ 2147483647 w 1058"/>
                <a:gd name="T45" fmla="*/ 2147483647 h 1037"/>
                <a:gd name="T46" fmla="*/ 2147483647 w 1058"/>
                <a:gd name="T47" fmla="*/ 2147483647 h 1037"/>
                <a:gd name="T48" fmla="*/ 2147483647 w 1058"/>
                <a:gd name="T49" fmla="*/ 2147483647 h 1037"/>
                <a:gd name="T50" fmla="*/ 2147483647 w 1058"/>
                <a:gd name="T51" fmla="*/ 2147483647 h 1037"/>
                <a:gd name="T52" fmla="*/ 2147483647 w 1058"/>
                <a:gd name="T53" fmla="*/ 2147483647 h 1037"/>
                <a:gd name="T54" fmla="*/ 2147483647 w 1058"/>
                <a:gd name="T55" fmla="*/ 2147483647 h 1037"/>
                <a:gd name="T56" fmla="*/ 2147483647 w 1058"/>
                <a:gd name="T57" fmla="*/ 2147483647 h 1037"/>
                <a:gd name="T58" fmla="*/ 2147483647 w 1058"/>
                <a:gd name="T59" fmla="*/ 2147483647 h 1037"/>
                <a:gd name="T60" fmla="*/ 2147483647 w 1058"/>
                <a:gd name="T61" fmla="*/ 2147483647 h 1037"/>
                <a:gd name="T62" fmla="*/ 2147483647 w 1058"/>
                <a:gd name="T63" fmla="*/ 2147483647 h 1037"/>
                <a:gd name="T64" fmla="*/ 2147483647 w 1058"/>
                <a:gd name="T65" fmla="*/ 2147483647 h 1037"/>
                <a:gd name="T66" fmla="*/ 2147483647 w 1058"/>
                <a:gd name="T67" fmla="*/ 2147483647 h 1037"/>
                <a:gd name="T68" fmla="*/ 2147483647 w 1058"/>
                <a:gd name="T69" fmla="*/ 2147483647 h 1037"/>
                <a:gd name="T70" fmla="*/ 2147483647 w 1058"/>
                <a:gd name="T71" fmla="*/ 2147483647 h 1037"/>
                <a:gd name="T72" fmla="*/ 2147483647 w 1058"/>
                <a:gd name="T73" fmla="*/ 2147483647 h 1037"/>
                <a:gd name="T74" fmla="*/ 2147483647 w 1058"/>
                <a:gd name="T75" fmla="*/ 2147483647 h 1037"/>
                <a:gd name="T76" fmla="*/ 2147483647 w 1058"/>
                <a:gd name="T77" fmla="*/ 2147483647 h 1037"/>
                <a:gd name="T78" fmla="*/ 2147483647 w 1058"/>
                <a:gd name="T79" fmla="*/ 2147483647 h 1037"/>
                <a:gd name="T80" fmla="*/ 2147483647 w 1058"/>
                <a:gd name="T81" fmla="*/ 2147483647 h 1037"/>
                <a:gd name="T82" fmla="*/ 2147483647 w 1058"/>
                <a:gd name="T83" fmla="*/ 2147483647 h 1037"/>
                <a:gd name="T84" fmla="*/ 2147483647 w 1058"/>
                <a:gd name="T85" fmla="*/ 2147483647 h 1037"/>
                <a:gd name="T86" fmla="*/ 2147483647 w 1058"/>
                <a:gd name="T87" fmla="*/ 2147483647 h 1037"/>
                <a:gd name="T88" fmla="*/ 2147483647 w 1058"/>
                <a:gd name="T89" fmla="*/ 2147483647 h 1037"/>
                <a:gd name="T90" fmla="*/ 2147483647 w 1058"/>
                <a:gd name="T91" fmla="*/ 2147483647 h 1037"/>
                <a:gd name="T92" fmla="*/ 2147483647 w 1058"/>
                <a:gd name="T93" fmla="*/ 2147483647 h 1037"/>
                <a:gd name="T94" fmla="*/ 2147483647 w 1058"/>
                <a:gd name="T95" fmla="*/ 2147483647 h 1037"/>
                <a:gd name="T96" fmla="*/ 2147483647 w 1058"/>
                <a:gd name="T97" fmla="*/ 2147483647 h 1037"/>
                <a:gd name="T98" fmla="*/ 2147483647 w 1058"/>
                <a:gd name="T99" fmla="*/ 2147483647 h 10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8"/>
                <a:gd name="T151" fmla="*/ 0 h 1037"/>
                <a:gd name="T152" fmla="*/ 1058 w 1058"/>
                <a:gd name="T153" fmla="*/ 1037 h 10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8" h="1037">
                  <a:moveTo>
                    <a:pt x="216" y="0"/>
                  </a:moveTo>
                  <a:lnTo>
                    <a:pt x="288" y="100"/>
                  </a:lnTo>
                  <a:lnTo>
                    <a:pt x="288" y="128"/>
                  </a:lnTo>
                  <a:lnTo>
                    <a:pt x="264" y="156"/>
                  </a:lnTo>
                  <a:lnTo>
                    <a:pt x="216" y="184"/>
                  </a:lnTo>
                  <a:lnTo>
                    <a:pt x="144" y="212"/>
                  </a:lnTo>
                  <a:lnTo>
                    <a:pt x="96" y="242"/>
                  </a:lnTo>
                  <a:lnTo>
                    <a:pt x="96" y="269"/>
                  </a:lnTo>
                  <a:lnTo>
                    <a:pt x="96" y="297"/>
                  </a:lnTo>
                  <a:lnTo>
                    <a:pt x="96" y="325"/>
                  </a:lnTo>
                  <a:lnTo>
                    <a:pt x="120" y="355"/>
                  </a:lnTo>
                  <a:lnTo>
                    <a:pt x="120" y="383"/>
                  </a:lnTo>
                  <a:lnTo>
                    <a:pt x="96" y="411"/>
                  </a:lnTo>
                  <a:lnTo>
                    <a:pt x="24" y="439"/>
                  </a:lnTo>
                  <a:lnTo>
                    <a:pt x="0" y="469"/>
                  </a:lnTo>
                  <a:lnTo>
                    <a:pt x="0" y="497"/>
                  </a:lnTo>
                  <a:lnTo>
                    <a:pt x="0" y="525"/>
                  </a:lnTo>
                  <a:lnTo>
                    <a:pt x="48" y="553"/>
                  </a:lnTo>
                  <a:lnTo>
                    <a:pt x="96" y="567"/>
                  </a:lnTo>
                  <a:lnTo>
                    <a:pt x="96" y="597"/>
                  </a:lnTo>
                  <a:lnTo>
                    <a:pt x="96" y="639"/>
                  </a:lnTo>
                  <a:lnTo>
                    <a:pt x="48" y="681"/>
                  </a:lnTo>
                  <a:lnTo>
                    <a:pt x="48" y="709"/>
                  </a:lnTo>
                  <a:lnTo>
                    <a:pt x="48" y="739"/>
                  </a:lnTo>
                  <a:lnTo>
                    <a:pt x="96" y="753"/>
                  </a:lnTo>
                  <a:lnTo>
                    <a:pt x="192" y="767"/>
                  </a:lnTo>
                  <a:lnTo>
                    <a:pt x="264" y="781"/>
                  </a:lnTo>
                  <a:lnTo>
                    <a:pt x="336" y="809"/>
                  </a:lnTo>
                  <a:lnTo>
                    <a:pt x="384" y="809"/>
                  </a:lnTo>
                  <a:lnTo>
                    <a:pt x="384" y="839"/>
                  </a:lnTo>
                  <a:lnTo>
                    <a:pt x="384" y="867"/>
                  </a:lnTo>
                  <a:lnTo>
                    <a:pt x="384" y="909"/>
                  </a:lnTo>
                  <a:lnTo>
                    <a:pt x="384" y="951"/>
                  </a:lnTo>
                  <a:lnTo>
                    <a:pt x="433" y="981"/>
                  </a:lnTo>
                  <a:lnTo>
                    <a:pt x="481" y="981"/>
                  </a:lnTo>
                  <a:lnTo>
                    <a:pt x="481" y="1009"/>
                  </a:lnTo>
                  <a:lnTo>
                    <a:pt x="529" y="1023"/>
                  </a:lnTo>
                  <a:lnTo>
                    <a:pt x="577" y="1037"/>
                  </a:lnTo>
                  <a:lnTo>
                    <a:pt x="553" y="1009"/>
                  </a:lnTo>
                  <a:lnTo>
                    <a:pt x="577" y="981"/>
                  </a:lnTo>
                  <a:lnTo>
                    <a:pt x="577" y="951"/>
                  </a:lnTo>
                  <a:lnTo>
                    <a:pt x="649" y="923"/>
                  </a:lnTo>
                  <a:lnTo>
                    <a:pt x="745" y="895"/>
                  </a:lnTo>
                  <a:lnTo>
                    <a:pt x="793" y="909"/>
                  </a:lnTo>
                  <a:lnTo>
                    <a:pt x="841" y="923"/>
                  </a:lnTo>
                  <a:lnTo>
                    <a:pt x="865" y="951"/>
                  </a:lnTo>
                  <a:lnTo>
                    <a:pt x="938" y="981"/>
                  </a:lnTo>
                  <a:lnTo>
                    <a:pt x="1010" y="981"/>
                  </a:lnTo>
                  <a:lnTo>
                    <a:pt x="1058" y="995"/>
                  </a:lnTo>
                  <a:lnTo>
                    <a:pt x="986" y="1009"/>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296" name="Line 260"/>
            <p:cNvSpPr>
              <a:spLocks noChangeShapeType="1"/>
            </p:cNvSpPr>
            <p:nvPr/>
          </p:nvSpPr>
          <p:spPr bwMode="auto">
            <a:xfrm>
              <a:off x="5530850" y="4638675"/>
              <a:ext cx="485775" cy="333375"/>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11297" name="Line 261"/>
            <p:cNvSpPr>
              <a:spLocks noChangeShapeType="1"/>
            </p:cNvSpPr>
            <p:nvPr/>
          </p:nvSpPr>
          <p:spPr bwMode="auto">
            <a:xfrm flipV="1">
              <a:off x="6832600" y="4638675"/>
              <a:ext cx="493713" cy="365125"/>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11298" name="Oval 262"/>
            <p:cNvSpPr>
              <a:spLocks noChangeArrowheads="1"/>
            </p:cNvSpPr>
            <p:nvPr/>
          </p:nvSpPr>
          <p:spPr bwMode="auto">
            <a:xfrm>
              <a:off x="5522913" y="4551363"/>
              <a:ext cx="1790700" cy="155575"/>
            </a:xfrm>
            <a:prstGeom prst="ellipse">
              <a:avLst/>
            </a:prstGeom>
            <a:noFill/>
            <a:ln w="28575">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299" name="Line 263"/>
            <p:cNvSpPr>
              <a:spLocks noChangeShapeType="1"/>
            </p:cNvSpPr>
            <p:nvPr/>
          </p:nvSpPr>
          <p:spPr bwMode="auto">
            <a:xfrm>
              <a:off x="5783263" y="5897563"/>
              <a:ext cx="134778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300" name="Line 264"/>
            <p:cNvSpPr>
              <a:spLocks noChangeShapeType="1"/>
            </p:cNvSpPr>
            <p:nvPr/>
          </p:nvSpPr>
          <p:spPr bwMode="auto">
            <a:xfrm>
              <a:off x="5799138" y="5676900"/>
              <a:ext cx="134778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301" name="Oval 265"/>
            <p:cNvSpPr>
              <a:spLocks noChangeArrowheads="1"/>
            </p:cNvSpPr>
            <p:nvPr/>
          </p:nvSpPr>
          <p:spPr bwMode="auto">
            <a:xfrm>
              <a:off x="6462713" y="6334125"/>
              <a:ext cx="288925" cy="241300"/>
            </a:xfrm>
            <a:prstGeom prst="ellipse">
              <a:avLst/>
            </a:prstGeom>
            <a:solidFill>
              <a:srgbClr val="808080"/>
            </a:solidFill>
            <a:ln w="10160">
              <a:solidFill>
                <a:srgbClr val="808080"/>
              </a:solidFill>
              <a:round/>
              <a:headEnd/>
              <a:tailEnd/>
            </a:ln>
          </p:spPr>
          <p:txBody>
            <a:bodyPr/>
            <a:lstStyle/>
            <a:p>
              <a:endParaRPr lang="en-GB"/>
            </a:p>
          </p:txBody>
        </p:sp>
        <p:sp>
          <p:nvSpPr>
            <p:cNvPr id="11302" name="Rectangle 266"/>
            <p:cNvSpPr>
              <a:spLocks noChangeArrowheads="1"/>
            </p:cNvSpPr>
            <p:nvPr/>
          </p:nvSpPr>
          <p:spPr bwMode="auto">
            <a:xfrm>
              <a:off x="5000625" y="5681663"/>
              <a:ext cx="2470150" cy="214312"/>
            </a:xfrm>
            <a:prstGeom prst="rect">
              <a:avLst/>
            </a:prstGeom>
            <a:solidFill>
              <a:srgbClr val="FFFF00"/>
            </a:solidFill>
            <a:ln w="10160">
              <a:solidFill>
                <a:srgbClr val="000000"/>
              </a:solidFill>
              <a:miter lim="800000"/>
              <a:headEnd/>
              <a:tailEnd/>
            </a:ln>
          </p:spPr>
          <p:txBody>
            <a:bodyPr/>
            <a:lstStyle/>
            <a:p>
              <a:endParaRPr lang="en-GB"/>
            </a:p>
          </p:txBody>
        </p:sp>
        <p:sp>
          <p:nvSpPr>
            <p:cNvPr id="11319" name="Line 268"/>
            <p:cNvSpPr>
              <a:spLocks noChangeShapeType="1"/>
            </p:cNvSpPr>
            <p:nvPr/>
          </p:nvSpPr>
          <p:spPr bwMode="auto">
            <a:xfrm>
              <a:off x="3669755" y="5755640"/>
              <a:ext cx="1225550" cy="22225"/>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2" name="Gruppo 1"/>
          <p:cNvGrpSpPr/>
          <p:nvPr/>
        </p:nvGrpSpPr>
        <p:grpSpPr>
          <a:xfrm>
            <a:off x="403225" y="3644900"/>
            <a:ext cx="3225800" cy="2741613"/>
            <a:chOff x="403225" y="3644900"/>
            <a:chExt cx="3225800" cy="2741613"/>
          </a:xfrm>
        </p:grpSpPr>
        <p:sp>
          <p:nvSpPr>
            <p:cNvPr id="11303" name="Rectangle 267"/>
            <p:cNvSpPr>
              <a:spLocks noChangeArrowheads="1"/>
            </p:cNvSpPr>
            <p:nvPr/>
          </p:nvSpPr>
          <p:spPr bwMode="auto">
            <a:xfrm>
              <a:off x="403225" y="4300538"/>
              <a:ext cx="19177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400" b="1" dirty="0">
                  <a:solidFill>
                    <a:srgbClr val="FF3300"/>
                  </a:solidFill>
                  <a:latin typeface="Arial" pitchFamily="34" charset="0"/>
                  <a:sym typeface="Symbol" pitchFamily="18" charset="2"/>
                </a:rPr>
                <a:t>-</a:t>
              </a:r>
              <a:r>
                <a:rPr lang="it-IT" sz="1400" b="1" dirty="0">
                  <a:solidFill>
                    <a:srgbClr val="FF3300"/>
                  </a:solidFill>
                  <a:latin typeface="Arial" pitchFamily="34" charset="0"/>
                </a:rPr>
                <a:t>eliche cationiche</a:t>
              </a:r>
            </a:p>
            <a:p>
              <a:r>
                <a:rPr lang="it-IT" sz="1400" dirty="0">
                  <a:solidFill>
                    <a:srgbClr val="FF3300"/>
                  </a:solidFill>
                  <a:latin typeface="Arial" pitchFamily="34" charset="0"/>
                </a:rPr>
                <a:t>(sensori di potenziale)</a:t>
              </a:r>
              <a:endParaRPr lang="en-GB" sz="1400" dirty="0">
                <a:solidFill>
                  <a:srgbClr val="FF3300"/>
                </a:solidFill>
                <a:latin typeface="Arial" pitchFamily="34" charset="0"/>
              </a:endParaRPr>
            </a:p>
          </p:txBody>
        </p:sp>
        <p:sp>
          <p:nvSpPr>
            <p:cNvPr id="11304" name="Line 268"/>
            <p:cNvSpPr>
              <a:spLocks noChangeShapeType="1"/>
            </p:cNvSpPr>
            <p:nvPr/>
          </p:nvSpPr>
          <p:spPr bwMode="auto">
            <a:xfrm>
              <a:off x="1927225" y="4749800"/>
              <a:ext cx="130175" cy="4953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1305" name="Freeform 271"/>
            <p:cNvSpPr>
              <a:spLocks/>
            </p:cNvSpPr>
            <p:nvPr/>
          </p:nvSpPr>
          <p:spPr bwMode="auto">
            <a:xfrm>
              <a:off x="2133600" y="4948238"/>
              <a:ext cx="352425" cy="411162"/>
            </a:xfrm>
            <a:custGeom>
              <a:avLst/>
              <a:gdLst>
                <a:gd name="T0" fmla="*/ 2147483647 w 553"/>
                <a:gd name="T1" fmla="*/ 2147483647 h 647"/>
                <a:gd name="T2" fmla="*/ 2147483647 w 553"/>
                <a:gd name="T3" fmla="*/ 2147483647 h 647"/>
                <a:gd name="T4" fmla="*/ 2147483647 w 553"/>
                <a:gd name="T5" fmla="*/ 2147483647 h 647"/>
                <a:gd name="T6" fmla="*/ 2147483647 w 553"/>
                <a:gd name="T7" fmla="*/ 2147483647 h 647"/>
                <a:gd name="T8" fmla="*/ 2147483647 w 553"/>
                <a:gd name="T9" fmla="*/ 2147483647 h 647"/>
                <a:gd name="T10" fmla="*/ 2147483647 w 553"/>
                <a:gd name="T11" fmla="*/ 2147483647 h 647"/>
                <a:gd name="T12" fmla="*/ 0 w 553"/>
                <a:gd name="T13" fmla="*/ 2147483647 h 647"/>
                <a:gd name="T14" fmla="*/ 2147483647 w 553"/>
                <a:gd name="T15" fmla="*/ 2147483647 h 647"/>
                <a:gd name="T16" fmla="*/ 2147483647 w 553"/>
                <a:gd name="T17" fmla="*/ 2147483647 h 647"/>
                <a:gd name="T18" fmla="*/ 2147483647 w 553"/>
                <a:gd name="T19" fmla="*/ 2147483647 h 647"/>
                <a:gd name="T20" fmla="*/ 2147483647 w 553"/>
                <a:gd name="T21" fmla="*/ 2147483647 h 647"/>
                <a:gd name="T22" fmla="*/ 2147483647 w 553"/>
                <a:gd name="T23" fmla="*/ 2147483647 h 647"/>
                <a:gd name="T24" fmla="*/ 2147483647 w 553"/>
                <a:gd name="T25" fmla="*/ 2147483647 h 647"/>
                <a:gd name="T26" fmla="*/ 2147483647 w 553"/>
                <a:gd name="T27" fmla="*/ 2147483647 h 647"/>
                <a:gd name="T28" fmla="*/ 2147483647 w 553"/>
                <a:gd name="T29" fmla="*/ 2147483647 h 647"/>
                <a:gd name="T30" fmla="*/ 2147483647 w 553"/>
                <a:gd name="T31" fmla="*/ 2147483647 h 647"/>
                <a:gd name="T32" fmla="*/ 2147483647 w 553"/>
                <a:gd name="T33" fmla="*/ 2147483647 h 647"/>
                <a:gd name="T34" fmla="*/ 2147483647 w 553"/>
                <a:gd name="T35" fmla="*/ 0 h 647"/>
                <a:gd name="T36" fmla="*/ 2147483647 w 553"/>
                <a:gd name="T37" fmla="*/ 2147483647 h 647"/>
                <a:gd name="T38" fmla="*/ 2147483647 w 553"/>
                <a:gd name="T39" fmla="*/ 2147483647 h 647"/>
                <a:gd name="T40" fmla="*/ 2147483647 w 553"/>
                <a:gd name="T41" fmla="*/ 2147483647 h 647"/>
                <a:gd name="T42" fmla="*/ 2147483647 w 553"/>
                <a:gd name="T43" fmla="*/ 2147483647 h 647"/>
                <a:gd name="T44" fmla="*/ 2147483647 w 553"/>
                <a:gd name="T45" fmla="*/ 2147483647 h 647"/>
                <a:gd name="T46" fmla="*/ 2147483647 w 553"/>
                <a:gd name="T47" fmla="*/ 2147483647 h 647"/>
                <a:gd name="T48" fmla="*/ 2147483647 w 553"/>
                <a:gd name="T49" fmla="*/ 2147483647 h 647"/>
                <a:gd name="T50" fmla="*/ 2147483647 w 553"/>
                <a:gd name="T51" fmla="*/ 2147483647 h 647"/>
                <a:gd name="T52" fmla="*/ 2147483647 w 553"/>
                <a:gd name="T53" fmla="*/ 2147483647 h 647"/>
                <a:gd name="T54" fmla="*/ 2147483647 w 553"/>
                <a:gd name="T55" fmla="*/ 2147483647 h 647"/>
                <a:gd name="T56" fmla="*/ 2147483647 w 553"/>
                <a:gd name="T57" fmla="*/ 2147483647 h 647"/>
                <a:gd name="T58" fmla="*/ 2147483647 w 553"/>
                <a:gd name="T59" fmla="*/ 2147483647 h 647"/>
                <a:gd name="T60" fmla="*/ 2147483647 w 553"/>
                <a:gd name="T61" fmla="*/ 2147483647 h 647"/>
                <a:gd name="T62" fmla="*/ 2147483647 w 553"/>
                <a:gd name="T63" fmla="*/ 2147483647 h 647"/>
                <a:gd name="T64" fmla="*/ 2147483647 w 553"/>
                <a:gd name="T65" fmla="*/ 2147483647 h 647"/>
                <a:gd name="T66" fmla="*/ 2147483647 w 553"/>
                <a:gd name="T67" fmla="*/ 2147483647 h 647"/>
                <a:gd name="T68" fmla="*/ 2147483647 w 553"/>
                <a:gd name="T69" fmla="*/ 2147483647 h 647"/>
                <a:gd name="T70" fmla="*/ 2147483647 w 553"/>
                <a:gd name="T71" fmla="*/ 2147483647 h 647"/>
                <a:gd name="T72" fmla="*/ 2147483647 w 553"/>
                <a:gd name="T73" fmla="*/ 2147483647 h 647"/>
                <a:gd name="T74" fmla="*/ 2147483647 w 553"/>
                <a:gd name="T75" fmla="*/ 2147483647 h 647"/>
                <a:gd name="T76" fmla="*/ 2147483647 w 553"/>
                <a:gd name="T77" fmla="*/ 2147483647 h 647"/>
                <a:gd name="T78" fmla="*/ 2147483647 w 553"/>
                <a:gd name="T79" fmla="*/ 2147483647 h 647"/>
                <a:gd name="T80" fmla="*/ 2147483647 w 553"/>
                <a:gd name="T81" fmla="*/ 2147483647 h 647"/>
                <a:gd name="T82" fmla="*/ 2147483647 w 553"/>
                <a:gd name="T83" fmla="*/ 2147483647 h 647"/>
                <a:gd name="T84" fmla="*/ 2147483647 w 553"/>
                <a:gd name="T85" fmla="*/ 2147483647 h 647"/>
                <a:gd name="T86" fmla="*/ 2147483647 w 553"/>
                <a:gd name="T87" fmla="*/ 2147483647 h 6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3"/>
                <a:gd name="T133" fmla="*/ 0 h 647"/>
                <a:gd name="T134" fmla="*/ 553 w 553"/>
                <a:gd name="T135" fmla="*/ 647 h 6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3" h="647">
                  <a:moveTo>
                    <a:pt x="85" y="635"/>
                  </a:moveTo>
                  <a:lnTo>
                    <a:pt x="109" y="551"/>
                  </a:lnTo>
                  <a:lnTo>
                    <a:pt x="97" y="515"/>
                  </a:lnTo>
                  <a:lnTo>
                    <a:pt x="97" y="479"/>
                  </a:lnTo>
                  <a:lnTo>
                    <a:pt x="73" y="455"/>
                  </a:lnTo>
                  <a:lnTo>
                    <a:pt x="73" y="431"/>
                  </a:lnTo>
                  <a:lnTo>
                    <a:pt x="48" y="419"/>
                  </a:lnTo>
                  <a:lnTo>
                    <a:pt x="36" y="383"/>
                  </a:lnTo>
                  <a:lnTo>
                    <a:pt x="24" y="360"/>
                  </a:lnTo>
                  <a:lnTo>
                    <a:pt x="24" y="336"/>
                  </a:lnTo>
                  <a:lnTo>
                    <a:pt x="12" y="312"/>
                  </a:lnTo>
                  <a:lnTo>
                    <a:pt x="12" y="288"/>
                  </a:lnTo>
                  <a:lnTo>
                    <a:pt x="0" y="264"/>
                  </a:lnTo>
                  <a:lnTo>
                    <a:pt x="0" y="240"/>
                  </a:lnTo>
                  <a:lnTo>
                    <a:pt x="0" y="204"/>
                  </a:lnTo>
                  <a:lnTo>
                    <a:pt x="12" y="168"/>
                  </a:lnTo>
                  <a:lnTo>
                    <a:pt x="24" y="144"/>
                  </a:lnTo>
                  <a:lnTo>
                    <a:pt x="60" y="108"/>
                  </a:lnTo>
                  <a:lnTo>
                    <a:pt x="97" y="96"/>
                  </a:lnTo>
                  <a:lnTo>
                    <a:pt x="145" y="96"/>
                  </a:lnTo>
                  <a:lnTo>
                    <a:pt x="181" y="96"/>
                  </a:lnTo>
                  <a:lnTo>
                    <a:pt x="193" y="120"/>
                  </a:lnTo>
                  <a:lnTo>
                    <a:pt x="217" y="144"/>
                  </a:lnTo>
                  <a:lnTo>
                    <a:pt x="229" y="168"/>
                  </a:lnTo>
                  <a:lnTo>
                    <a:pt x="229" y="192"/>
                  </a:lnTo>
                  <a:lnTo>
                    <a:pt x="205" y="192"/>
                  </a:lnTo>
                  <a:lnTo>
                    <a:pt x="193" y="168"/>
                  </a:lnTo>
                  <a:lnTo>
                    <a:pt x="157" y="144"/>
                  </a:lnTo>
                  <a:lnTo>
                    <a:pt x="145" y="120"/>
                  </a:lnTo>
                  <a:lnTo>
                    <a:pt x="145" y="96"/>
                  </a:lnTo>
                  <a:lnTo>
                    <a:pt x="121" y="72"/>
                  </a:lnTo>
                  <a:lnTo>
                    <a:pt x="121" y="48"/>
                  </a:lnTo>
                  <a:lnTo>
                    <a:pt x="169" y="48"/>
                  </a:lnTo>
                  <a:lnTo>
                    <a:pt x="337" y="12"/>
                  </a:lnTo>
                  <a:lnTo>
                    <a:pt x="385" y="0"/>
                  </a:lnTo>
                  <a:lnTo>
                    <a:pt x="409" y="0"/>
                  </a:lnTo>
                  <a:lnTo>
                    <a:pt x="421" y="36"/>
                  </a:lnTo>
                  <a:lnTo>
                    <a:pt x="433" y="60"/>
                  </a:lnTo>
                  <a:lnTo>
                    <a:pt x="445" y="96"/>
                  </a:lnTo>
                  <a:lnTo>
                    <a:pt x="445" y="120"/>
                  </a:lnTo>
                  <a:lnTo>
                    <a:pt x="445" y="156"/>
                  </a:lnTo>
                  <a:lnTo>
                    <a:pt x="433" y="192"/>
                  </a:lnTo>
                  <a:lnTo>
                    <a:pt x="397" y="204"/>
                  </a:lnTo>
                  <a:lnTo>
                    <a:pt x="373" y="192"/>
                  </a:lnTo>
                  <a:lnTo>
                    <a:pt x="361" y="156"/>
                  </a:lnTo>
                  <a:lnTo>
                    <a:pt x="337" y="120"/>
                  </a:lnTo>
                  <a:lnTo>
                    <a:pt x="325" y="96"/>
                  </a:lnTo>
                  <a:lnTo>
                    <a:pt x="325" y="72"/>
                  </a:lnTo>
                  <a:lnTo>
                    <a:pt x="349" y="60"/>
                  </a:lnTo>
                  <a:lnTo>
                    <a:pt x="373" y="72"/>
                  </a:lnTo>
                  <a:lnTo>
                    <a:pt x="409" y="84"/>
                  </a:lnTo>
                  <a:lnTo>
                    <a:pt x="433" y="96"/>
                  </a:lnTo>
                  <a:lnTo>
                    <a:pt x="481" y="132"/>
                  </a:lnTo>
                  <a:lnTo>
                    <a:pt x="505" y="144"/>
                  </a:lnTo>
                  <a:lnTo>
                    <a:pt x="517" y="168"/>
                  </a:lnTo>
                  <a:lnTo>
                    <a:pt x="517" y="192"/>
                  </a:lnTo>
                  <a:lnTo>
                    <a:pt x="517" y="240"/>
                  </a:lnTo>
                  <a:lnTo>
                    <a:pt x="505" y="264"/>
                  </a:lnTo>
                  <a:lnTo>
                    <a:pt x="481" y="276"/>
                  </a:lnTo>
                  <a:lnTo>
                    <a:pt x="445" y="288"/>
                  </a:lnTo>
                  <a:lnTo>
                    <a:pt x="421" y="300"/>
                  </a:lnTo>
                  <a:lnTo>
                    <a:pt x="397" y="300"/>
                  </a:lnTo>
                  <a:lnTo>
                    <a:pt x="373" y="288"/>
                  </a:lnTo>
                  <a:lnTo>
                    <a:pt x="349" y="288"/>
                  </a:lnTo>
                  <a:lnTo>
                    <a:pt x="313" y="264"/>
                  </a:lnTo>
                  <a:lnTo>
                    <a:pt x="289" y="240"/>
                  </a:lnTo>
                  <a:lnTo>
                    <a:pt x="265" y="204"/>
                  </a:lnTo>
                  <a:lnTo>
                    <a:pt x="253" y="156"/>
                  </a:lnTo>
                  <a:lnTo>
                    <a:pt x="277" y="144"/>
                  </a:lnTo>
                  <a:lnTo>
                    <a:pt x="325" y="156"/>
                  </a:lnTo>
                  <a:lnTo>
                    <a:pt x="373" y="180"/>
                  </a:lnTo>
                  <a:lnTo>
                    <a:pt x="385" y="216"/>
                  </a:lnTo>
                  <a:lnTo>
                    <a:pt x="409" y="240"/>
                  </a:lnTo>
                  <a:lnTo>
                    <a:pt x="421" y="288"/>
                  </a:lnTo>
                  <a:lnTo>
                    <a:pt x="433" y="312"/>
                  </a:lnTo>
                  <a:lnTo>
                    <a:pt x="445" y="336"/>
                  </a:lnTo>
                  <a:lnTo>
                    <a:pt x="469" y="372"/>
                  </a:lnTo>
                  <a:lnTo>
                    <a:pt x="481" y="431"/>
                  </a:lnTo>
                  <a:lnTo>
                    <a:pt x="493" y="455"/>
                  </a:lnTo>
                  <a:lnTo>
                    <a:pt x="517" y="455"/>
                  </a:lnTo>
                  <a:lnTo>
                    <a:pt x="541" y="479"/>
                  </a:lnTo>
                  <a:lnTo>
                    <a:pt x="553" y="503"/>
                  </a:lnTo>
                  <a:lnTo>
                    <a:pt x="553" y="527"/>
                  </a:lnTo>
                  <a:lnTo>
                    <a:pt x="553" y="551"/>
                  </a:lnTo>
                  <a:lnTo>
                    <a:pt x="541" y="575"/>
                  </a:lnTo>
                  <a:lnTo>
                    <a:pt x="529" y="599"/>
                  </a:lnTo>
                  <a:lnTo>
                    <a:pt x="517" y="623"/>
                  </a:lnTo>
                  <a:lnTo>
                    <a:pt x="517" y="64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06" name="Freeform 272"/>
            <p:cNvSpPr>
              <a:spLocks/>
            </p:cNvSpPr>
            <p:nvPr/>
          </p:nvSpPr>
          <p:spPr bwMode="auto">
            <a:xfrm>
              <a:off x="3214688" y="6070600"/>
              <a:ext cx="258762" cy="312738"/>
            </a:xfrm>
            <a:custGeom>
              <a:avLst/>
              <a:gdLst>
                <a:gd name="T0" fmla="*/ 2147483647 w 828"/>
                <a:gd name="T1" fmla="*/ 2147483647 h 491"/>
                <a:gd name="T2" fmla="*/ 2147483647 w 828"/>
                <a:gd name="T3" fmla="*/ 2147483647 h 491"/>
                <a:gd name="T4" fmla="*/ 2147483647 w 828"/>
                <a:gd name="T5" fmla="*/ 2147483647 h 491"/>
                <a:gd name="T6" fmla="*/ 2147483647 w 828"/>
                <a:gd name="T7" fmla="*/ 2147483647 h 491"/>
                <a:gd name="T8" fmla="*/ 2147483647 w 828"/>
                <a:gd name="T9" fmla="*/ 2147483647 h 491"/>
                <a:gd name="T10" fmla="*/ 2147483647 w 828"/>
                <a:gd name="T11" fmla="*/ 2147483647 h 491"/>
                <a:gd name="T12" fmla="*/ 2147483647 w 828"/>
                <a:gd name="T13" fmla="*/ 2147483647 h 491"/>
                <a:gd name="T14" fmla="*/ 2147483647 w 828"/>
                <a:gd name="T15" fmla="*/ 2147483647 h 491"/>
                <a:gd name="T16" fmla="*/ 2147483647 w 828"/>
                <a:gd name="T17" fmla="*/ 2147483647 h 491"/>
                <a:gd name="T18" fmla="*/ 2147483647 w 828"/>
                <a:gd name="T19" fmla="*/ 2147483647 h 491"/>
                <a:gd name="T20" fmla="*/ 2147483647 w 828"/>
                <a:gd name="T21" fmla="*/ 2147483647 h 491"/>
                <a:gd name="T22" fmla="*/ 2147483647 w 828"/>
                <a:gd name="T23" fmla="*/ 2147483647 h 491"/>
                <a:gd name="T24" fmla="*/ 2147483647 w 828"/>
                <a:gd name="T25" fmla="*/ 2147483647 h 491"/>
                <a:gd name="T26" fmla="*/ 2147483647 w 828"/>
                <a:gd name="T27" fmla="*/ 2147483647 h 491"/>
                <a:gd name="T28" fmla="*/ 2147483647 w 828"/>
                <a:gd name="T29" fmla="*/ 2147483647 h 491"/>
                <a:gd name="T30" fmla="*/ 2147483647 w 828"/>
                <a:gd name="T31" fmla="*/ 2147483647 h 491"/>
                <a:gd name="T32" fmla="*/ 2147483647 w 828"/>
                <a:gd name="T33" fmla="*/ 2147483647 h 491"/>
                <a:gd name="T34" fmla="*/ 2147483647 w 828"/>
                <a:gd name="T35" fmla="*/ 2147483647 h 491"/>
                <a:gd name="T36" fmla="*/ 2147483647 w 828"/>
                <a:gd name="T37" fmla="*/ 2147483647 h 491"/>
                <a:gd name="T38" fmla="*/ 2147483647 w 828"/>
                <a:gd name="T39" fmla="*/ 2147483647 h 491"/>
                <a:gd name="T40" fmla="*/ 2147483647 w 828"/>
                <a:gd name="T41" fmla="*/ 2147483647 h 491"/>
                <a:gd name="T42" fmla="*/ 2147483647 w 828"/>
                <a:gd name="T43" fmla="*/ 2147483647 h 491"/>
                <a:gd name="T44" fmla="*/ 2147483647 w 828"/>
                <a:gd name="T45" fmla="*/ 2147483647 h 491"/>
                <a:gd name="T46" fmla="*/ 2147483647 w 828"/>
                <a:gd name="T47" fmla="*/ 2147483647 h 491"/>
                <a:gd name="T48" fmla="*/ 2147483647 w 828"/>
                <a:gd name="T49" fmla="*/ 2147483647 h 491"/>
                <a:gd name="T50" fmla="*/ 2147483647 w 828"/>
                <a:gd name="T51" fmla="*/ 2147483647 h 491"/>
                <a:gd name="T52" fmla="*/ 2147483647 w 828"/>
                <a:gd name="T53" fmla="*/ 2147483647 h 491"/>
                <a:gd name="T54" fmla="*/ 2147483647 w 828"/>
                <a:gd name="T55" fmla="*/ 2147483647 h 491"/>
                <a:gd name="T56" fmla="*/ 2147483647 w 828"/>
                <a:gd name="T57" fmla="*/ 2147483647 h 491"/>
                <a:gd name="T58" fmla="*/ 2147483647 w 828"/>
                <a:gd name="T59" fmla="*/ 2147483647 h 491"/>
                <a:gd name="T60" fmla="*/ 2147483647 w 828"/>
                <a:gd name="T61" fmla="*/ 2147483647 h 491"/>
                <a:gd name="T62" fmla="*/ 2147483647 w 828"/>
                <a:gd name="T63" fmla="*/ 2147483647 h 491"/>
                <a:gd name="T64" fmla="*/ 2147483647 w 828"/>
                <a:gd name="T65" fmla="*/ 2147483647 h 491"/>
                <a:gd name="T66" fmla="*/ 2147483647 w 828"/>
                <a:gd name="T67" fmla="*/ 2147483647 h 491"/>
                <a:gd name="T68" fmla="*/ 2147483647 w 828"/>
                <a:gd name="T69" fmla="*/ 2147483647 h 491"/>
                <a:gd name="T70" fmla="*/ 2147483647 w 828"/>
                <a:gd name="T71" fmla="*/ 2147483647 h 491"/>
                <a:gd name="T72" fmla="*/ 2147483647 w 828"/>
                <a:gd name="T73" fmla="*/ 2147483647 h 491"/>
                <a:gd name="T74" fmla="*/ 2147483647 w 828"/>
                <a:gd name="T75" fmla="*/ 2147483647 h 491"/>
                <a:gd name="T76" fmla="*/ 2147483647 w 828"/>
                <a:gd name="T77" fmla="*/ 2147483647 h 491"/>
                <a:gd name="T78" fmla="*/ 2147483647 w 828"/>
                <a:gd name="T79" fmla="*/ 2147483647 h 491"/>
                <a:gd name="T80" fmla="*/ 2147483647 w 828"/>
                <a:gd name="T81" fmla="*/ 2147483647 h 491"/>
                <a:gd name="T82" fmla="*/ 2147483647 w 828"/>
                <a:gd name="T83" fmla="*/ 2147483647 h 491"/>
                <a:gd name="T84" fmla="*/ 2147483647 w 828"/>
                <a:gd name="T85" fmla="*/ 2147483647 h 491"/>
                <a:gd name="T86" fmla="*/ 2147483647 w 828"/>
                <a:gd name="T87" fmla="*/ 2147483647 h 491"/>
                <a:gd name="T88" fmla="*/ 2147483647 w 828"/>
                <a:gd name="T89" fmla="*/ 2147483647 h 491"/>
                <a:gd name="T90" fmla="*/ 2147483647 w 828"/>
                <a:gd name="T91" fmla="*/ 2147483647 h 491"/>
                <a:gd name="T92" fmla="*/ 2147483647 w 828"/>
                <a:gd name="T93" fmla="*/ 2147483647 h 491"/>
                <a:gd name="T94" fmla="*/ 2147483647 w 828"/>
                <a:gd name="T95" fmla="*/ 2147483647 h 491"/>
                <a:gd name="T96" fmla="*/ 2147483647 w 828"/>
                <a:gd name="T97" fmla="*/ 2147483647 h 491"/>
                <a:gd name="T98" fmla="*/ 2147483647 w 828"/>
                <a:gd name="T99" fmla="*/ 2147483647 h 491"/>
                <a:gd name="T100" fmla="*/ 2147483647 w 828"/>
                <a:gd name="T101" fmla="*/ 2147483647 h 491"/>
                <a:gd name="T102" fmla="*/ 2147483647 w 828"/>
                <a:gd name="T103" fmla="*/ 0 h 4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8"/>
                <a:gd name="T157" fmla="*/ 0 h 491"/>
                <a:gd name="T158" fmla="*/ 828 w 828"/>
                <a:gd name="T159" fmla="*/ 491 h 4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8" h="491">
                  <a:moveTo>
                    <a:pt x="24" y="0"/>
                  </a:moveTo>
                  <a:lnTo>
                    <a:pt x="98" y="116"/>
                  </a:lnTo>
                  <a:lnTo>
                    <a:pt x="80" y="139"/>
                  </a:lnTo>
                  <a:lnTo>
                    <a:pt x="56" y="128"/>
                  </a:lnTo>
                  <a:lnTo>
                    <a:pt x="40" y="116"/>
                  </a:lnTo>
                  <a:lnTo>
                    <a:pt x="16" y="94"/>
                  </a:lnTo>
                  <a:lnTo>
                    <a:pt x="0" y="82"/>
                  </a:lnTo>
                  <a:lnTo>
                    <a:pt x="32" y="82"/>
                  </a:lnTo>
                  <a:lnTo>
                    <a:pt x="56" y="82"/>
                  </a:lnTo>
                  <a:lnTo>
                    <a:pt x="80" y="128"/>
                  </a:lnTo>
                  <a:lnTo>
                    <a:pt x="98" y="163"/>
                  </a:lnTo>
                  <a:lnTo>
                    <a:pt x="98" y="185"/>
                  </a:lnTo>
                  <a:lnTo>
                    <a:pt x="98" y="233"/>
                  </a:lnTo>
                  <a:lnTo>
                    <a:pt x="98" y="279"/>
                  </a:lnTo>
                  <a:lnTo>
                    <a:pt x="115" y="327"/>
                  </a:lnTo>
                  <a:lnTo>
                    <a:pt x="131" y="361"/>
                  </a:lnTo>
                  <a:lnTo>
                    <a:pt x="221" y="373"/>
                  </a:lnTo>
                  <a:lnTo>
                    <a:pt x="303" y="373"/>
                  </a:lnTo>
                  <a:lnTo>
                    <a:pt x="311" y="349"/>
                  </a:lnTo>
                  <a:lnTo>
                    <a:pt x="303" y="315"/>
                  </a:lnTo>
                  <a:lnTo>
                    <a:pt x="279" y="267"/>
                  </a:lnTo>
                  <a:lnTo>
                    <a:pt x="279" y="245"/>
                  </a:lnTo>
                  <a:lnTo>
                    <a:pt x="261" y="233"/>
                  </a:lnTo>
                  <a:lnTo>
                    <a:pt x="245" y="257"/>
                  </a:lnTo>
                  <a:lnTo>
                    <a:pt x="229" y="303"/>
                  </a:lnTo>
                  <a:lnTo>
                    <a:pt x="221" y="327"/>
                  </a:lnTo>
                  <a:lnTo>
                    <a:pt x="205" y="373"/>
                  </a:lnTo>
                  <a:lnTo>
                    <a:pt x="189" y="409"/>
                  </a:lnTo>
                  <a:lnTo>
                    <a:pt x="181" y="443"/>
                  </a:lnTo>
                  <a:lnTo>
                    <a:pt x="163" y="455"/>
                  </a:lnTo>
                  <a:lnTo>
                    <a:pt x="147" y="455"/>
                  </a:lnTo>
                  <a:lnTo>
                    <a:pt x="123" y="443"/>
                  </a:lnTo>
                  <a:lnTo>
                    <a:pt x="107" y="409"/>
                  </a:lnTo>
                  <a:lnTo>
                    <a:pt x="90" y="409"/>
                  </a:lnTo>
                  <a:lnTo>
                    <a:pt x="80" y="373"/>
                  </a:lnTo>
                  <a:lnTo>
                    <a:pt x="80" y="349"/>
                  </a:lnTo>
                  <a:lnTo>
                    <a:pt x="98" y="315"/>
                  </a:lnTo>
                  <a:lnTo>
                    <a:pt x="181" y="303"/>
                  </a:lnTo>
                  <a:lnTo>
                    <a:pt x="213" y="303"/>
                  </a:lnTo>
                  <a:lnTo>
                    <a:pt x="229" y="315"/>
                  </a:lnTo>
                  <a:lnTo>
                    <a:pt x="253" y="361"/>
                  </a:lnTo>
                  <a:lnTo>
                    <a:pt x="253" y="385"/>
                  </a:lnTo>
                  <a:lnTo>
                    <a:pt x="287" y="431"/>
                  </a:lnTo>
                  <a:lnTo>
                    <a:pt x="319" y="455"/>
                  </a:lnTo>
                  <a:lnTo>
                    <a:pt x="335" y="491"/>
                  </a:lnTo>
                  <a:lnTo>
                    <a:pt x="361" y="491"/>
                  </a:lnTo>
                  <a:lnTo>
                    <a:pt x="377" y="467"/>
                  </a:lnTo>
                  <a:lnTo>
                    <a:pt x="385" y="421"/>
                  </a:lnTo>
                  <a:lnTo>
                    <a:pt x="385" y="385"/>
                  </a:lnTo>
                  <a:lnTo>
                    <a:pt x="385" y="339"/>
                  </a:lnTo>
                  <a:lnTo>
                    <a:pt x="369" y="303"/>
                  </a:lnTo>
                  <a:lnTo>
                    <a:pt x="351" y="279"/>
                  </a:lnTo>
                  <a:lnTo>
                    <a:pt x="335" y="267"/>
                  </a:lnTo>
                  <a:lnTo>
                    <a:pt x="319" y="267"/>
                  </a:lnTo>
                  <a:lnTo>
                    <a:pt x="303" y="267"/>
                  </a:lnTo>
                  <a:lnTo>
                    <a:pt x="279" y="257"/>
                  </a:lnTo>
                  <a:lnTo>
                    <a:pt x="253" y="233"/>
                  </a:lnTo>
                  <a:lnTo>
                    <a:pt x="237" y="221"/>
                  </a:lnTo>
                  <a:lnTo>
                    <a:pt x="237" y="197"/>
                  </a:lnTo>
                  <a:lnTo>
                    <a:pt x="229" y="163"/>
                  </a:lnTo>
                  <a:lnTo>
                    <a:pt x="237" y="139"/>
                  </a:lnTo>
                  <a:lnTo>
                    <a:pt x="253" y="139"/>
                  </a:lnTo>
                  <a:lnTo>
                    <a:pt x="287" y="139"/>
                  </a:lnTo>
                  <a:lnTo>
                    <a:pt x="319" y="163"/>
                  </a:lnTo>
                  <a:lnTo>
                    <a:pt x="343" y="175"/>
                  </a:lnTo>
                  <a:lnTo>
                    <a:pt x="351" y="209"/>
                  </a:lnTo>
                  <a:lnTo>
                    <a:pt x="369" y="245"/>
                  </a:lnTo>
                  <a:lnTo>
                    <a:pt x="377" y="279"/>
                  </a:lnTo>
                  <a:lnTo>
                    <a:pt x="393" y="327"/>
                  </a:lnTo>
                  <a:lnTo>
                    <a:pt x="417" y="361"/>
                  </a:lnTo>
                  <a:lnTo>
                    <a:pt x="451" y="373"/>
                  </a:lnTo>
                  <a:lnTo>
                    <a:pt x="533" y="373"/>
                  </a:lnTo>
                  <a:lnTo>
                    <a:pt x="557" y="361"/>
                  </a:lnTo>
                  <a:lnTo>
                    <a:pt x="557" y="327"/>
                  </a:lnTo>
                  <a:lnTo>
                    <a:pt x="541" y="279"/>
                  </a:lnTo>
                  <a:lnTo>
                    <a:pt x="523" y="245"/>
                  </a:lnTo>
                  <a:lnTo>
                    <a:pt x="491" y="233"/>
                  </a:lnTo>
                  <a:lnTo>
                    <a:pt x="475" y="257"/>
                  </a:lnTo>
                  <a:lnTo>
                    <a:pt x="467" y="291"/>
                  </a:lnTo>
                  <a:lnTo>
                    <a:pt x="459" y="339"/>
                  </a:lnTo>
                  <a:lnTo>
                    <a:pt x="459" y="373"/>
                  </a:lnTo>
                  <a:lnTo>
                    <a:pt x="433" y="385"/>
                  </a:lnTo>
                  <a:lnTo>
                    <a:pt x="401" y="373"/>
                  </a:lnTo>
                  <a:lnTo>
                    <a:pt x="377" y="349"/>
                  </a:lnTo>
                  <a:lnTo>
                    <a:pt x="361" y="315"/>
                  </a:lnTo>
                  <a:lnTo>
                    <a:pt x="361" y="267"/>
                  </a:lnTo>
                  <a:lnTo>
                    <a:pt x="361" y="233"/>
                  </a:lnTo>
                  <a:lnTo>
                    <a:pt x="377" y="209"/>
                  </a:lnTo>
                  <a:lnTo>
                    <a:pt x="459" y="197"/>
                  </a:lnTo>
                  <a:lnTo>
                    <a:pt x="557" y="197"/>
                  </a:lnTo>
                  <a:lnTo>
                    <a:pt x="581" y="221"/>
                  </a:lnTo>
                  <a:lnTo>
                    <a:pt x="597" y="233"/>
                  </a:lnTo>
                  <a:lnTo>
                    <a:pt x="614" y="267"/>
                  </a:lnTo>
                  <a:lnTo>
                    <a:pt x="640" y="303"/>
                  </a:lnTo>
                  <a:lnTo>
                    <a:pt x="656" y="327"/>
                  </a:lnTo>
                  <a:lnTo>
                    <a:pt x="680" y="349"/>
                  </a:lnTo>
                  <a:lnTo>
                    <a:pt x="696" y="349"/>
                  </a:lnTo>
                  <a:lnTo>
                    <a:pt x="722" y="315"/>
                  </a:lnTo>
                  <a:lnTo>
                    <a:pt x="722" y="267"/>
                  </a:lnTo>
                  <a:lnTo>
                    <a:pt x="714" y="221"/>
                  </a:lnTo>
                  <a:lnTo>
                    <a:pt x="696" y="175"/>
                  </a:lnTo>
                  <a:lnTo>
                    <a:pt x="688" y="151"/>
                  </a:lnTo>
                  <a:lnTo>
                    <a:pt x="688" y="185"/>
                  </a:lnTo>
                  <a:lnTo>
                    <a:pt x="688" y="233"/>
                  </a:lnTo>
                  <a:lnTo>
                    <a:pt x="688" y="279"/>
                  </a:lnTo>
                  <a:lnTo>
                    <a:pt x="688" y="397"/>
                  </a:lnTo>
                  <a:lnTo>
                    <a:pt x="680" y="431"/>
                  </a:lnTo>
                  <a:lnTo>
                    <a:pt x="680" y="455"/>
                  </a:lnTo>
                  <a:lnTo>
                    <a:pt x="648" y="467"/>
                  </a:lnTo>
                  <a:lnTo>
                    <a:pt x="614" y="467"/>
                  </a:lnTo>
                  <a:lnTo>
                    <a:pt x="581" y="455"/>
                  </a:lnTo>
                  <a:lnTo>
                    <a:pt x="565" y="409"/>
                  </a:lnTo>
                  <a:lnTo>
                    <a:pt x="549" y="361"/>
                  </a:lnTo>
                  <a:lnTo>
                    <a:pt x="549" y="315"/>
                  </a:lnTo>
                  <a:lnTo>
                    <a:pt x="573" y="291"/>
                  </a:lnTo>
                  <a:lnTo>
                    <a:pt x="597" y="279"/>
                  </a:lnTo>
                  <a:lnTo>
                    <a:pt x="624" y="303"/>
                  </a:lnTo>
                  <a:lnTo>
                    <a:pt x="656" y="327"/>
                  </a:lnTo>
                  <a:lnTo>
                    <a:pt x="680" y="361"/>
                  </a:lnTo>
                  <a:lnTo>
                    <a:pt x="696" y="397"/>
                  </a:lnTo>
                  <a:lnTo>
                    <a:pt x="722" y="421"/>
                  </a:lnTo>
                  <a:lnTo>
                    <a:pt x="754" y="443"/>
                  </a:lnTo>
                  <a:lnTo>
                    <a:pt x="778" y="431"/>
                  </a:lnTo>
                  <a:lnTo>
                    <a:pt x="794" y="409"/>
                  </a:lnTo>
                  <a:lnTo>
                    <a:pt x="812" y="361"/>
                  </a:lnTo>
                  <a:lnTo>
                    <a:pt x="804" y="315"/>
                  </a:lnTo>
                  <a:lnTo>
                    <a:pt x="778" y="197"/>
                  </a:lnTo>
                  <a:lnTo>
                    <a:pt x="770" y="163"/>
                  </a:lnTo>
                  <a:lnTo>
                    <a:pt x="746" y="128"/>
                  </a:lnTo>
                  <a:lnTo>
                    <a:pt x="738" y="106"/>
                  </a:lnTo>
                  <a:lnTo>
                    <a:pt x="730" y="82"/>
                  </a:lnTo>
                  <a:lnTo>
                    <a:pt x="754" y="70"/>
                  </a:lnTo>
                  <a:lnTo>
                    <a:pt x="778" y="94"/>
                  </a:lnTo>
                  <a:lnTo>
                    <a:pt x="812" y="139"/>
                  </a:lnTo>
                  <a:lnTo>
                    <a:pt x="828" y="163"/>
                  </a:lnTo>
                  <a:lnTo>
                    <a:pt x="812" y="197"/>
                  </a:lnTo>
                  <a:lnTo>
                    <a:pt x="778" y="197"/>
                  </a:lnTo>
                  <a:lnTo>
                    <a:pt x="754" y="185"/>
                  </a:lnTo>
                  <a:lnTo>
                    <a:pt x="672" y="175"/>
                  </a:lnTo>
                  <a:lnTo>
                    <a:pt x="648" y="163"/>
                  </a:lnTo>
                  <a:lnTo>
                    <a:pt x="632" y="151"/>
                  </a:lnTo>
                  <a:lnTo>
                    <a:pt x="624" y="128"/>
                  </a:lnTo>
                  <a:lnTo>
                    <a:pt x="614" y="106"/>
                  </a:lnTo>
                  <a:lnTo>
                    <a:pt x="640" y="82"/>
                  </a:lnTo>
                  <a:lnTo>
                    <a:pt x="672" y="82"/>
                  </a:lnTo>
                  <a:lnTo>
                    <a:pt x="754" y="116"/>
                  </a:lnTo>
                  <a:lnTo>
                    <a:pt x="778" y="116"/>
                  </a:lnTo>
                  <a:lnTo>
                    <a:pt x="778" y="139"/>
                  </a:lnTo>
                  <a:lnTo>
                    <a:pt x="794" y="139"/>
                  </a:lnTo>
                  <a:lnTo>
                    <a:pt x="812" y="139"/>
                  </a:lnTo>
                  <a:lnTo>
                    <a:pt x="828" y="116"/>
                  </a:lnTo>
                  <a:lnTo>
                    <a:pt x="828" y="94"/>
                  </a:lnTo>
                  <a:lnTo>
                    <a:pt x="828" y="70"/>
                  </a:lnTo>
                  <a:lnTo>
                    <a:pt x="828" y="46"/>
                  </a:lnTo>
                  <a:lnTo>
                    <a:pt x="828" y="24"/>
                  </a:lnTo>
                  <a:lnTo>
                    <a:pt x="812" y="0"/>
                  </a:lnTo>
                  <a:lnTo>
                    <a:pt x="82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07" name="Freeform 274"/>
            <p:cNvSpPr>
              <a:spLocks/>
            </p:cNvSpPr>
            <p:nvPr/>
          </p:nvSpPr>
          <p:spPr bwMode="auto">
            <a:xfrm>
              <a:off x="2463800" y="6011863"/>
              <a:ext cx="230188" cy="339725"/>
            </a:xfrm>
            <a:custGeom>
              <a:avLst/>
              <a:gdLst>
                <a:gd name="T0" fmla="*/ 2147483647 w 828"/>
                <a:gd name="T1" fmla="*/ 2147483647 h 489"/>
                <a:gd name="T2" fmla="*/ 2147483647 w 828"/>
                <a:gd name="T3" fmla="*/ 2147483647 h 489"/>
                <a:gd name="T4" fmla="*/ 2147483647 w 828"/>
                <a:gd name="T5" fmla="*/ 2147483647 h 489"/>
                <a:gd name="T6" fmla="*/ 2147483647 w 828"/>
                <a:gd name="T7" fmla="*/ 2147483647 h 489"/>
                <a:gd name="T8" fmla="*/ 2147483647 w 828"/>
                <a:gd name="T9" fmla="*/ 2147483647 h 489"/>
                <a:gd name="T10" fmla="*/ 2147483647 w 828"/>
                <a:gd name="T11" fmla="*/ 2147483647 h 489"/>
                <a:gd name="T12" fmla="*/ 2147483647 w 828"/>
                <a:gd name="T13" fmla="*/ 2147483647 h 489"/>
                <a:gd name="T14" fmla="*/ 2147483647 w 828"/>
                <a:gd name="T15" fmla="*/ 2147483647 h 489"/>
                <a:gd name="T16" fmla="*/ 2147483647 w 828"/>
                <a:gd name="T17" fmla="*/ 2147483647 h 489"/>
                <a:gd name="T18" fmla="*/ 2147483647 w 828"/>
                <a:gd name="T19" fmla="*/ 2147483647 h 489"/>
                <a:gd name="T20" fmla="*/ 2147483647 w 828"/>
                <a:gd name="T21" fmla="*/ 2147483647 h 489"/>
                <a:gd name="T22" fmla="*/ 2147483647 w 828"/>
                <a:gd name="T23" fmla="*/ 2147483647 h 489"/>
                <a:gd name="T24" fmla="*/ 2147483647 w 828"/>
                <a:gd name="T25" fmla="*/ 2147483647 h 489"/>
                <a:gd name="T26" fmla="*/ 2147483647 w 828"/>
                <a:gd name="T27" fmla="*/ 2147483647 h 489"/>
                <a:gd name="T28" fmla="*/ 2147483647 w 828"/>
                <a:gd name="T29" fmla="*/ 2147483647 h 489"/>
                <a:gd name="T30" fmla="*/ 2147483647 w 828"/>
                <a:gd name="T31" fmla="*/ 2147483647 h 489"/>
                <a:gd name="T32" fmla="*/ 2147483647 w 828"/>
                <a:gd name="T33" fmla="*/ 2147483647 h 489"/>
                <a:gd name="T34" fmla="*/ 2147483647 w 828"/>
                <a:gd name="T35" fmla="*/ 2147483647 h 489"/>
                <a:gd name="T36" fmla="*/ 2147483647 w 828"/>
                <a:gd name="T37" fmla="*/ 2147483647 h 489"/>
                <a:gd name="T38" fmla="*/ 2147483647 w 828"/>
                <a:gd name="T39" fmla="*/ 2147483647 h 489"/>
                <a:gd name="T40" fmla="*/ 2147483647 w 828"/>
                <a:gd name="T41" fmla="*/ 2147483647 h 489"/>
                <a:gd name="T42" fmla="*/ 2147483647 w 828"/>
                <a:gd name="T43" fmla="*/ 2147483647 h 489"/>
                <a:gd name="T44" fmla="*/ 2147483647 w 828"/>
                <a:gd name="T45" fmla="*/ 2147483647 h 489"/>
                <a:gd name="T46" fmla="*/ 2147483647 w 828"/>
                <a:gd name="T47" fmla="*/ 2147483647 h 489"/>
                <a:gd name="T48" fmla="*/ 2147483647 w 828"/>
                <a:gd name="T49" fmla="*/ 2147483647 h 489"/>
                <a:gd name="T50" fmla="*/ 2147483647 w 828"/>
                <a:gd name="T51" fmla="*/ 2147483647 h 489"/>
                <a:gd name="T52" fmla="*/ 2147483647 w 828"/>
                <a:gd name="T53" fmla="*/ 2147483647 h 489"/>
                <a:gd name="T54" fmla="*/ 2147483647 w 828"/>
                <a:gd name="T55" fmla="*/ 2147483647 h 489"/>
                <a:gd name="T56" fmla="*/ 2147483647 w 828"/>
                <a:gd name="T57" fmla="*/ 2147483647 h 489"/>
                <a:gd name="T58" fmla="*/ 2147483647 w 828"/>
                <a:gd name="T59" fmla="*/ 2147483647 h 489"/>
                <a:gd name="T60" fmla="*/ 2147483647 w 828"/>
                <a:gd name="T61" fmla="*/ 2147483647 h 489"/>
                <a:gd name="T62" fmla="*/ 2147483647 w 828"/>
                <a:gd name="T63" fmla="*/ 2147483647 h 489"/>
                <a:gd name="T64" fmla="*/ 2147483647 w 828"/>
                <a:gd name="T65" fmla="*/ 2147483647 h 489"/>
                <a:gd name="T66" fmla="*/ 2147483647 w 828"/>
                <a:gd name="T67" fmla="*/ 2147483647 h 489"/>
                <a:gd name="T68" fmla="*/ 2147483647 w 828"/>
                <a:gd name="T69" fmla="*/ 2147483647 h 489"/>
                <a:gd name="T70" fmla="*/ 2147483647 w 828"/>
                <a:gd name="T71" fmla="*/ 2147483647 h 489"/>
                <a:gd name="T72" fmla="*/ 2147483647 w 828"/>
                <a:gd name="T73" fmla="*/ 2147483647 h 489"/>
                <a:gd name="T74" fmla="*/ 2147483647 w 828"/>
                <a:gd name="T75" fmla="*/ 2147483647 h 489"/>
                <a:gd name="T76" fmla="*/ 2147483647 w 828"/>
                <a:gd name="T77" fmla="*/ 2147483647 h 489"/>
                <a:gd name="T78" fmla="*/ 2147483647 w 828"/>
                <a:gd name="T79" fmla="*/ 2147483647 h 489"/>
                <a:gd name="T80" fmla="*/ 2147483647 w 828"/>
                <a:gd name="T81" fmla="*/ 2147483647 h 489"/>
                <a:gd name="T82" fmla="*/ 2147483647 w 828"/>
                <a:gd name="T83" fmla="*/ 2147483647 h 489"/>
                <a:gd name="T84" fmla="*/ 2147483647 w 828"/>
                <a:gd name="T85" fmla="*/ 2147483647 h 489"/>
                <a:gd name="T86" fmla="*/ 2147483647 w 828"/>
                <a:gd name="T87" fmla="*/ 2147483647 h 489"/>
                <a:gd name="T88" fmla="*/ 2147483647 w 828"/>
                <a:gd name="T89" fmla="*/ 2147483647 h 489"/>
                <a:gd name="T90" fmla="*/ 2147483647 w 828"/>
                <a:gd name="T91" fmla="*/ 2147483647 h 489"/>
                <a:gd name="T92" fmla="*/ 2147483647 w 828"/>
                <a:gd name="T93" fmla="*/ 2147483647 h 489"/>
                <a:gd name="T94" fmla="*/ 2147483647 w 828"/>
                <a:gd name="T95" fmla="*/ 2147483647 h 489"/>
                <a:gd name="T96" fmla="*/ 2147483647 w 828"/>
                <a:gd name="T97" fmla="*/ 2147483647 h 489"/>
                <a:gd name="T98" fmla="*/ 2147483647 w 828"/>
                <a:gd name="T99" fmla="*/ 2147483647 h 489"/>
                <a:gd name="T100" fmla="*/ 2147483647 w 828"/>
                <a:gd name="T101" fmla="*/ 2147483647 h 489"/>
                <a:gd name="T102" fmla="*/ 2147483647 w 828"/>
                <a:gd name="T103" fmla="*/ 0 h 4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8"/>
                <a:gd name="T157" fmla="*/ 0 h 489"/>
                <a:gd name="T158" fmla="*/ 828 w 828"/>
                <a:gd name="T159" fmla="*/ 489 h 48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8" h="489">
                  <a:moveTo>
                    <a:pt x="24" y="0"/>
                  </a:moveTo>
                  <a:lnTo>
                    <a:pt x="98" y="116"/>
                  </a:lnTo>
                  <a:lnTo>
                    <a:pt x="82" y="139"/>
                  </a:lnTo>
                  <a:lnTo>
                    <a:pt x="56" y="127"/>
                  </a:lnTo>
                  <a:lnTo>
                    <a:pt x="40" y="116"/>
                  </a:lnTo>
                  <a:lnTo>
                    <a:pt x="16" y="94"/>
                  </a:lnTo>
                  <a:lnTo>
                    <a:pt x="0" y="82"/>
                  </a:lnTo>
                  <a:lnTo>
                    <a:pt x="32" y="82"/>
                  </a:lnTo>
                  <a:lnTo>
                    <a:pt x="56" y="82"/>
                  </a:lnTo>
                  <a:lnTo>
                    <a:pt x="82" y="127"/>
                  </a:lnTo>
                  <a:lnTo>
                    <a:pt x="98" y="163"/>
                  </a:lnTo>
                  <a:lnTo>
                    <a:pt x="98" y="185"/>
                  </a:lnTo>
                  <a:lnTo>
                    <a:pt x="98" y="233"/>
                  </a:lnTo>
                  <a:lnTo>
                    <a:pt x="98" y="279"/>
                  </a:lnTo>
                  <a:lnTo>
                    <a:pt x="114" y="327"/>
                  </a:lnTo>
                  <a:lnTo>
                    <a:pt x="130" y="361"/>
                  </a:lnTo>
                  <a:lnTo>
                    <a:pt x="221" y="373"/>
                  </a:lnTo>
                  <a:lnTo>
                    <a:pt x="303" y="373"/>
                  </a:lnTo>
                  <a:lnTo>
                    <a:pt x="311" y="349"/>
                  </a:lnTo>
                  <a:lnTo>
                    <a:pt x="303" y="315"/>
                  </a:lnTo>
                  <a:lnTo>
                    <a:pt x="279" y="267"/>
                  </a:lnTo>
                  <a:lnTo>
                    <a:pt x="279" y="245"/>
                  </a:lnTo>
                  <a:lnTo>
                    <a:pt x="263" y="233"/>
                  </a:lnTo>
                  <a:lnTo>
                    <a:pt x="245" y="255"/>
                  </a:lnTo>
                  <a:lnTo>
                    <a:pt x="229" y="303"/>
                  </a:lnTo>
                  <a:lnTo>
                    <a:pt x="221" y="327"/>
                  </a:lnTo>
                  <a:lnTo>
                    <a:pt x="205" y="373"/>
                  </a:lnTo>
                  <a:lnTo>
                    <a:pt x="188" y="409"/>
                  </a:lnTo>
                  <a:lnTo>
                    <a:pt x="180" y="443"/>
                  </a:lnTo>
                  <a:lnTo>
                    <a:pt x="164" y="455"/>
                  </a:lnTo>
                  <a:lnTo>
                    <a:pt x="146" y="455"/>
                  </a:lnTo>
                  <a:lnTo>
                    <a:pt x="122" y="443"/>
                  </a:lnTo>
                  <a:lnTo>
                    <a:pt x="106" y="409"/>
                  </a:lnTo>
                  <a:lnTo>
                    <a:pt x="90" y="409"/>
                  </a:lnTo>
                  <a:lnTo>
                    <a:pt x="82" y="373"/>
                  </a:lnTo>
                  <a:lnTo>
                    <a:pt x="82" y="349"/>
                  </a:lnTo>
                  <a:lnTo>
                    <a:pt x="98" y="315"/>
                  </a:lnTo>
                  <a:lnTo>
                    <a:pt x="180" y="303"/>
                  </a:lnTo>
                  <a:lnTo>
                    <a:pt x="213" y="303"/>
                  </a:lnTo>
                  <a:lnTo>
                    <a:pt x="229" y="315"/>
                  </a:lnTo>
                  <a:lnTo>
                    <a:pt x="255" y="361"/>
                  </a:lnTo>
                  <a:lnTo>
                    <a:pt x="255" y="385"/>
                  </a:lnTo>
                  <a:lnTo>
                    <a:pt x="287" y="431"/>
                  </a:lnTo>
                  <a:lnTo>
                    <a:pt x="319" y="455"/>
                  </a:lnTo>
                  <a:lnTo>
                    <a:pt x="337" y="489"/>
                  </a:lnTo>
                  <a:lnTo>
                    <a:pt x="361" y="489"/>
                  </a:lnTo>
                  <a:lnTo>
                    <a:pt x="377" y="467"/>
                  </a:lnTo>
                  <a:lnTo>
                    <a:pt x="385" y="419"/>
                  </a:lnTo>
                  <a:lnTo>
                    <a:pt x="385" y="385"/>
                  </a:lnTo>
                  <a:lnTo>
                    <a:pt x="385" y="337"/>
                  </a:lnTo>
                  <a:lnTo>
                    <a:pt x="369" y="303"/>
                  </a:lnTo>
                  <a:lnTo>
                    <a:pt x="353" y="279"/>
                  </a:lnTo>
                  <a:lnTo>
                    <a:pt x="337" y="267"/>
                  </a:lnTo>
                  <a:lnTo>
                    <a:pt x="319" y="267"/>
                  </a:lnTo>
                  <a:lnTo>
                    <a:pt x="303" y="267"/>
                  </a:lnTo>
                  <a:lnTo>
                    <a:pt x="279" y="255"/>
                  </a:lnTo>
                  <a:lnTo>
                    <a:pt x="255" y="233"/>
                  </a:lnTo>
                  <a:lnTo>
                    <a:pt x="237" y="221"/>
                  </a:lnTo>
                  <a:lnTo>
                    <a:pt x="237" y="197"/>
                  </a:lnTo>
                  <a:lnTo>
                    <a:pt x="229" y="163"/>
                  </a:lnTo>
                  <a:lnTo>
                    <a:pt x="237" y="139"/>
                  </a:lnTo>
                  <a:lnTo>
                    <a:pt x="255" y="139"/>
                  </a:lnTo>
                  <a:lnTo>
                    <a:pt x="287" y="139"/>
                  </a:lnTo>
                  <a:lnTo>
                    <a:pt x="319" y="163"/>
                  </a:lnTo>
                  <a:lnTo>
                    <a:pt x="345" y="173"/>
                  </a:lnTo>
                  <a:lnTo>
                    <a:pt x="353" y="209"/>
                  </a:lnTo>
                  <a:lnTo>
                    <a:pt x="369" y="245"/>
                  </a:lnTo>
                  <a:lnTo>
                    <a:pt x="377" y="279"/>
                  </a:lnTo>
                  <a:lnTo>
                    <a:pt x="393" y="327"/>
                  </a:lnTo>
                  <a:lnTo>
                    <a:pt x="417" y="361"/>
                  </a:lnTo>
                  <a:lnTo>
                    <a:pt x="451" y="373"/>
                  </a:lnTo>
                  <a:lnTo>
                    <a:pt x="533" y="373"/>
                  </a:lnTo>
                  <a:lnTo>
                    <a:pt x="557" y="361"/>
                  </a:lnTo>
                  <a:lnTo>
                    <a:pt x="557" y="327"/>
                  </a:lnTo>
                  <a:lnTo>
                    <a:pt x="541" y="279"/>
                  </a:lnTo>
                  <a:lnTo>
                    <a:pt x="525" y="245"/>
                  </a:lnTo>
                  <a:lnTo>
                    <a:pt x="491" y="233"/>
                  </a:lnTo>
                  <a:lnTo>
                    <a:pt x="475" y="255"/>
                  </a:lnTo>
                  <a:lnTo>
                    <a:pt x="467" y="291"/>
                  </a:lnTo>
                  <a:lnTo>
                    <a:pt x="459" y="337"/>
                  </a:lnTo>
                  <a:lnTo>
                    <a:pt x="459" y="373"/>
                  </a:lnTo>
                  <a:lnTo>
                    <a:pt x="435" y="385"/>
                  </a:lnTo>
                  <a:lnTo>
                    <a:pt x="401" y="373"/>
                  </a:lnTo>
                  <a:lnTo>
                    <a:pt x="377" y="349"/>
                  </a:lnTo>
                  <a:lnTo>
                    <a:pt x="361" y="315"/>
                  </a:lnTo>
                  <a:lnTo>
                    <a:pt x="361" y="267"/>
                  </a:lnTo>
                  <a:lnTo>
                    <a:pt x="361" y="233"/>
                  </a:lnTo>
                  <a:lnTo>
                    <a:pt x="377" y="209"/>
                  </a:lnTo>
                  <a:lnTo>
                    <a:pt x="459" y="197"/>
                  </a:lnTo>
                  <a:lnTo>
                    <a:pt x="557" y="197"/>
                  </a:lnTo>
                  <a:lnTo>
                    <a:pt x="581" y="221"/>
                  </a:lnTo>
                  <a:lnTo>
                    <a:pt x="597" y="233"/>
                  </a:lnTo>
                  <a:lnTo>
                    <a:pt x="615" y="267"/>
                  </a:lnTo>
                  <a:lnTo>
                    <a:pt x="639" y="303"/>
                  </a:lnTo>
                  <a:lnTo>
                    <a:pt x="655" y="327"/>
                  </a:lnTo>
                  <a:lnTo>
                    <a:pt x="679" y="349"/>
                  </a:lnTo>
                  <a:lnTo>
                    <a:pt x="698" y="349"/>
                  </a:lnTo>
                  <a:lnTo>
                    <a:pt x="722" y="315"/>
                  </a:lnTo>
                  <a:lnTo>
                    <a:pt x="722" y="267"/>
                  </a:lnTo>
                  <a:lnTo>
                    <a:pt x="714" y="221"/>
                  </a:lnTo>
                  <a:lnTo>
                    <a:pt x="698" y="173"/>
                  </a:lnTo>
                  <a:lnTo>
                    <a:pt x="687" y="151"/>
                  </a:lnTo>
                  <a:lnTo>
                    <a:pt x="687" y="185"/>
                  </a:lnTo>
                  <a:lnTo>
                    <a:pt x="687" y="233"/>
                  </a:lnTo>
                  <a:lnTo>
                    <a:pt x="687" y="279"/>
                  </a:lnTo>
                  <a:lnTo>
                    <a:pt x="687" y="397"/>
                  </a:lnTo>
                  <a:lnTo>
                    <a:pt x="679" y="431"/>
                  </a:lnTo>
                  <a:lnTo>
                    <a:pt x="679" y="455"/>
                  </a:lnTo>
                  <a:lnTo>
                    <a:pt x="647" y="467"/>
                  </a:lnTo>
                  <a:lnTo>
                    <a:pt x="615" y="467"/>
                  </a:lnTo>
                  <a:lnTo>
                    <a:pt x="581" y="455"/>
                  </a:lnTo>
                  <a:lnTo>
                    <a:pt x="565" y="409"/>
                  </a:lnTo>
                  <a:lnTo>
                    <a:pt x="549" y="361"/>
                  </a:lnTo>
                  <a:lnTo>
                    <a:pt x="549" y="315"/>
                  </a:lnTo>
                  <a:lnTo>
                    <a:pt x="573" y="291"/>
                  </a:lnTo>
                  <a:lnTo>
                    <a:pt x="597" y="279"/>
                  </a:lnTo>
                  <a:lnTo>
                    <a:pt x="623" y="303"/>
                  </a:lnTo>
                  <a:lnTo>
                    <a:pt x="655" y="327"/>
                  </a:lnTo>
                  <a:lnTo>
                    <a:pt x="679" y="361"/>
                  </a:lnTo>
                  <a:lnTo>
                    <a:pt x="698" y="397"/>
                  </a:lnTo>
                  <a:lnTo>
                    <a:pt x="722" y="419"/>
                  </a:lnTo>
                  <a:lnTo>
                    <a:pt x="754" y="443"/>
                  </a:lnTo>
                  <a:lnTo>
                    <a:pt x="780" y="431"/>
                  </a:lnTo>
                  <a:lnTo>
                    <a:pt x="796" y="409"/>
                  </a:lnTo>
                  <a:lnTo>
                    <a:pt x="812" y="361"/>
                  </a:lnTo>
                  <a:lnTo>
                    <a:pt x="804" y="315"/>
                  </a:lnTo>
                  <a:lnTo>
                    <a:pt x="780" y="197"/>
                  </a:lnTo>
                  <a:lnTo>
                    <a:pt x="770" y="163"/>
                  </a:lnTo>
                  <a:lnTo>
                    <a:pt x="746" y="127"/>
                  </a:lnTo>
                  <a:lnTo>
                    <a:pt x="738" y="104"/>
                  </a:lnTo>
                  <a:lnTo>
                    <a:pt x="730" y="82"/>
                  </a:lnTo>
                  <a:lnTo>
                    <a:pt x="754" y="70"/>
                  </a:lnTo>
                  <a:lnTo>
                    <a:pt x="780" y="94"/>
                  </a:lnTo>
                  <a:lnTo>
                    <a:pt x="812" y="139"/>
                  </a:lnTo>
                  <a:lnTo>
                    <a:pt x="828" y="163"/>
                  </a:lnTo>
                  <a:lnTo>
                    <a:pt x="812" y="197"/>
                  </a:lnTo>
                  <a:lnTo>
                    <a:pt x="780" y="197"/>
                  </a:lnTo>
                  <a:lnTo>
                    <a:pt x="754" y="185"/>
                  </a:lnTo>
                  <a:lnTo>
                    <a:pt x="671" y="173"/>
                  </a:lnTo>
                  <a:lnTo>
                    <a:pt x="647" y="163"/>
                  </a:lnTo>
                  <a:lnTo>
                    <a:pt x="631" y="151"/>
                  </a:lnTo>
                  <a:lnTo>
                    <a:pt x="623" y="127"/>
                  </a:lnTo>
                  <a:lnTo>
                    <a:pt x="615" y="104"/>
                  </a:lnTo>
                  <a:lnTo>
                    <a:pt x="639" y="82"/>
                  </a:lnTo>
                  <a:lnTo>
                    <a:pt x="671" y="82"/>
                  </a:lnTo>
                  <a:lnTo>
                    <a:pt x="754" y="116"/>
                  </a:lnTo>
                  <a:lnTo>
                    <a:pt x="780" y="116"/>
                  </a:lnTo>
                  <a:lnTo>
                    <a:pt x="780" y="139"/>
                  </a:lnTo>
                  <a:lnTo>
                    <a:pt x="796" y="139"/>
                  </a:lnTo>
                  <a:lnTo>
                    <a:pt x="812" y="139"/>
                  </a:lnTo>
                  <a:lnTo>
                    <a:pt x="828" y="116"/>
                  </a:lnTo>
                  <a:lnTo>
                    <a:pt x="828" y="94"/>
                  </a:lnTo>
                  <a:lnTo>
                    <a:pt x="828" y="70"/>
                  </a:lnTo>
                  <a:lnTo>
                    <a:pt x="828" y="46"/>
                  </a:lnTo>
                  <a:lnTo>
                    <a:pt x="828" y="22"/>
                  </a:lnTo>
                  <a:lnTo>
                    <a:pt x="812" y="0"/>
                  </a:lnTo>
                  <a:lnTo>
                    <a:pt x="82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08" name="Freeform 276"/>
            <p:cNvSpPr>
              <a:spLocks/>
            </p:cNvSpPr>
            <p:nvPr/>
          </p:nvSpPr>
          <p:spPr bwMode="auto">
            <a:xfrm>
              <a:off x="2827338" y="6051550"/>
              <a:ext cx="231775" cy="312738"/>
            </a:xfrm>
            <a:custGeom>
              <a:avLst/>
              <a:gdLst>
                <a:gd name="T0" fmla="*/ 2147483647 w 830"/>
                <a:gd name="T1" fmla="*/ 2147483647 h 491"/>
                <a:gd name="T2" fmla="*/ 2147483647 w 830"/>
                <a:gd name="T3" fmla="*/ 2147483647 h 491"/>
                <a:gd name="T4" fmla="*/ 2147483647 w 830"/>
                <a:gd name="T5" fmla="*/ 2147483647 h 491"/>
                <a:gd name="T6" fmla="*/ 2147483647 w 830"/>
                <a:gd name="T7" fmla="*/ 2147483647 h 491"/>
                <a:gd name="T8" fmla="*/ 2147483647 w 830"/>
                <a:gd name="T9" fmla="*/ 2147483647 h 491"/>
                <a:gd name="T10" fmla="*/ 2147483647 w 830"/>
                <a:gd name="T11" fmla="*/ 2147483647 h 491"/>
                <a:gd name="T12" fmla="*/ 2147483647 w 830"/>
                <a:gd name="T13" fmla="*/ 2147483647 h 491"/>
                <a:gd name="T14" fmla="*/ 2147483647 w 830"/>
                <a:gd name="T15" fmla="*/ 2147483647 h 491"/>
                <a:gd name="T16" fmla="*/ 2147483647 w 830"/>
                <a:gd name="T17" fmla="*/ 2147483647 h 491"/>
                <a:gd name="T18" fmla="*/ 2147483647 w 830"/>
                <a:gd name="T19" fmla="*/ 2147483647 h 491"/>
                <a:gd name="T20" fmla="*/ 2147483647 w 830"/>
                <a:gd name="T21" fmla="*/ 2147483647 h 491"/>
                <a:gd name="T22" fmla="*/ 2147483647 w 830"/>
                <a:gd name="T23" fmla="*/ 2147483647 h 491"/>
                <a:gd name="T24" fmla="*/ 2147483647 w 830"/>
                <a:gd name="T25" fmla="*/ 2147483647 h 491"/>
                <a:gd name="T26" fmla="*/ 2147483647 w 830"/>
                <a:gd name="T27" fmla="*/ 2147483647 h 491"/>
                <a:gd name="T28" fmla="*/ 2147483647 w 830"/>
                <a:gd name="T29" fmla="*/ 2147483647 h 491"/>
                <a:gd name="T30" fmla="*/ 2147483647 w 830"/>
                <a:gd name="T31" fmla="*/ 2147483647 h 491"/>
                <a:gd name="T32" fmla="*/ 2147483647 w 830"/>
                <a:gd name="T33" fmla="*/ 2147483647 h 491"/>
                <a:gd name="T34" fmla="*/ 2147483647 w 830"/>
                <a:gd name="T35" fmla="*/ 2147483647 h 491"/>
                <a:gd name="T36" fmla="*/ 2147483647 w 830"/>
                <a:gd name="T37" fmla="*/ 2147483647 h 491"/>
                <a:gd name="T38" fmla="*/ 2147483647 w 830"/>
                <a:gd name="T39" fmla="*/ 2147483647 h 491"/>
                <a:gd name="T40" fmla="*/ 2147483647 w 830"/>
                <a:gd name="T41" fmla="*/ 2147483647 h 491"/>
                <a:gd name="T42" fmla="*/ 2147483647 w 830"/>
                <a:gd name="T43" fmla="*/ 2147483647 h 491"/>
                <a:gd name="T44" fmla="*/ 2147483647 w 830"/>
                <a:gd name="T45" fmla="*/ 2147483647 h 491"/>
                <a:gd name="T46" fmla="*/ 2147483647 w 830"/>
                <a:gd name="T47" fmla="*/ 2147483647 h 491"/>
                <a:gd name="T48" fmla="*/ 2147483647 w 830"/>
                <a:gd name="T49" fmla="*/ 2147483647 h 491"/>
                <a:gd name="T50" fmla="*/ 2147483647 w 830"/>
                <a:gd name="T51" fmla="*/ 2147483647 h 491"/>
                <a:gd name="T52" fmla="*/ 2147483647 w 830"/>
                <a:gd name="T53" fmla="*/ 2147483647 h 491"/>
                <a:gd name="T54" fmla="*/ 2147483647 w 830"/>
                <a:gd name="T55" fmla="*/ 2147483647 h 491"/>
                <a:gd name="T56" fmla="*/ 2147483647 w 830"/>
                <a:gd name="T57" fmla="*/ 2147483647 h 491"/>
                <a:gd name="T58" fmla="*/ 2147483647 w 830"/>
                <a:gd name="T59" fmla="*/ 2147483647 h 491"/>
                <a:gd name="T60" fmla="*/ 2147483647 w 830"/>
                <a:gd name="T61" fmla="*/ 2147483647 h 491"/>
                <a:gd name="T62" fmla="*/ 2147483647 w 830"/>
                <a:gd name="T63" fmla="*/ 2147483647 h 491"/>
                <a:gd name="T64" fmla="*/ 2147483647 w 830"/>
                <a:gd name="T65" fmla="*/ 2147483647 h 491"/>
                <a:gd name="T66" fmla="*/ 2147483647 w 830"/>
                <a:gd name="T67" fmla="*/ 2147483647 h 491"/>
                <a:gd name="T68" fmla="*/ 2147483647 w 830"/>
                <a:gd name="T69" fmla="*/ 2147483647 h 491"/>
                <a:gd name="T70" fmla="*/ 2147483647 w 830"/>
                <a:gd name="T71" fmla="*/ 2147483647 h 491"/>
                <a:gd name="T72" fmla="*/ 2147483647 w 830"/>
                <a:gd name="T73" fmla="*/ 2147483647 h 491"/>
                <a:gd name="T74" fmla="*/ 2147483647 w 830"/>
                <a:gd name="T75" fmla="*/ 2147483647 h 491"/>
                <a:gd name="T76" fmla="*/ 2147483647 w 830"/>
                <a:gd name="T77" fmla="*/ 2147483647 h 491"/>
                <a:gd name="T78" fmla="*/ 2147483647 w 830"/>
                <a:gd name="T79" fmla="*/ 2147483647 h 491"/>
                <a:gd name="T80" fmla="*/ 2147483647 w 830"/>
                <a:gd name="T81" fmla="*/ 2147483647 h 491"/>
                <a:gd name="T82" fmla="*/ 2147483647 w 830"/>
                <a:gd name="T83" fmla="*/ 2147483647 h 491"/>
                <a:gd name="T84" fmla="*/ 2147483647 w 830"/>
                <a:gd name="T85" fmla="*/ 2147483647 h 491"/>
                <a:gd name="T86" fmla="*/ 2147483647 w 830"/>
                <a:gd name="T87" fmla="*/ 2147483647 h 491"/>
                <a:gd name="T88" fmla="*/ 2147483647 w 830"/>
                <a:gd name="T89" fmla="*/ 2147483647 h 491"/>
                <a:gd name="T90" fmla="*/ 2147483647 w 830"/>
                <a:gd name="T91" fmla="*/ 2147483647 h 491"/>
                <a:gd name="T92" fmla="*/ 2147483647 w 830"/>
                <a:gd name="T93" fmla="*/ 2147483647 h 491"/>
                <a:gd name="T94" fmla="*/ 2147483647 w 830"/>
                <a:gd name="T95" fmla="*/ 2147483647 h 491"/>
                <a:gd name="T96" fmla="*/ 2147483647 w 830"/>
                <a:gd name="T97" fmla="*/ 2147483647 h 491"/>
                <a:gd name="T98" fmla="*/ 2147483647 w 830"/>
                <a:gd name="T99" fmla="*/ 2147483647 h 491"/>
                <a:gd name="T100" fmla="*/ 2147483647 w 830"/>
                <a:gd name="T101" fmla="*/ 2147483647 h 491"/>
                <a:gd name="T102" fmla="*/ 2147483647 w 830"/>
                <a:gd name="T103" fmla="*/ 0 h 4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30"/>
                <a:gd name="T157" fmla="*/ 0 h 491"/>
                <a:gd name="T158" fmla="*/ 830 w 830"/>
                <a:gd name="T159" fmla="*/ 491 h 4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30" h="491">
                  <a:moveTo>
                    <a:pt x="26" y="0"/>
                  </a:moveTo>
                  <a:lnTo>
                    <a:pt x="98" y="116"/>
                  </a:lnTo>
                  <a:lnTo>
                    <a:pt x="82" y="139"/>
                  </a:lnTo>
                  <a:lnTo>
                    <a:pt x="58" y="128"/>
                  </a:lnTo>
                  <a:lnTo>
                    <a:pt x="42" y="116"/>
                  </a:lnTo>
                  <a:lnTo>
                    <a:pt x="18" y="94"/>
                  </a:lnTo>
                  <a:lnTo>
                    <a:pt x="0" y="82"/>
                  </a:lnTo>
                  <a:lnTo>
                    <a:pt x="34" y="82"/>
                  </a:lnTo>
                  <a:lnTo>
                    <a:pt x="58" y="82"/>
                  </a:lnTo>
                  <a:lnTo>
                    <a:pt x="82" y="128"/>
                  </a:lnTo>
                  <a:lnTo>
                    <a:pt x="98" y="163"/>
                  </a:lnTo>
                  <a:lnTo>
                    <a:pt x="98" y="185"/>
                  </a:lnTo>
                  <a:lnTo>
                    <a:pt x="98" y="233"/>
                  </a:lnTo>
                  <a:lnTo>
                    <a:pt x="98" y="279"/>
                  </a:lnTo>
                  <a:lnTo>
                    <a:pt x="116" y="327"/>
                  </a:lnTo>
                  <a:lnTo>
                    <a:pt x="132" y="361"/>
                  </a:lnTo>
                  <a:lnTo>
                    <a:pt x="222" y="373"/>
                  </a:lnTo>
                  <a:lnTo>
                    <a:pt x="305" y="373"/>
                  </a:lnTo>
                  <a:lnTo>
                    <a:pt x="313" y="349"/>
                  </a:lnTo>
                  <a:lnTo>
                    <a:pt x="305" y="315"/>
                  </a:lnTo>
                  <a:lnTo>
                    <a:pt x="281" y="267"/>
                  </a:lnTo>
                  <a:lnTo>
                    <a:pt x="281" y="245"/>
                  </a:lnTo>
                  <a:lnTo>
                    <a:pt x="263" y="233"/>
                  </a:lnTo>
                  <a:lnTo>
                    <a:pt x="246" y="257"/>
                  </a:lnTo>
                  <a:lnTo>
                    <a:pt x="230" y="303"/>
                  </a:lnTo>
                  <a:lnTo>
                    <a:pt x="222" y="327"/>
                  </a:lnTo>
                  <a:lnTo>
                    <a:pt x="206" y="373"/>
                  </a:lnTo>
                  <a:lnTo>
                    <a:pt x="190" y="409"/>
                  </a:lnTo>
                  <a:lnTo>
                    <a:pt x="180" y="443"/>
                  </a:lnTo>
                  <a:lnTo>
                    <a:pt x="164" y="455"/>
                  </a:lnTo>
                  <a:lnTo>
                    <a:pt x="148" y="455"/>
                  </a:lnTo>
                  <a:lnTo>
                    <a:pt x="124" y="443"/>
                  </a:lnTo>
                  <a:lnTo>
                    <a:pt x="108" y="409"/>
                  </a:lnTo>
                  <a:lnTo>
                    <a:pt x="90" y="409"/>
                  </a:lnTo>
                  <a:lnTo>
                    <a:pt x="82" y="373"/>
                  </a:lnTo>
                  <a:lnTo>
                    <a:pt x="82" y="349"/>
                  </a:lnTo>
                  <a:lnTo>
                    <a:pt x="98" y="315"/>
                  </a:lnTo>
                  <a:lnTo>
                    <a:pt x="180" y="303"/>
                  </a:lnTo>
                  <a:lnTo>
                    <a:pt x="214" y="303"/>
                  </a:lnTo>
                  <a:lnTo>
                    <a:pt x="230" y="315"/>
                  </a:lnTo>
                  <a:lnTo>
                    <a:pt x="255" y="361"/>
                  </a:lnTo>
                  <a:lnTo>
                    <a:pt x="255" y="385"/>
                  </a:lnTo>
                  <a:lnTo>
                    <a:pt x="289" y="431"/>
                  </a:lnTo>
                  <a:lnTo>
                    <a:pt x="321" y="455"/>
                  </a:lnTo>
                  <a:lnTo>
                    <a:pt x="337" y="491"/>
                  </a:lnTo>
                  <a:lnTo>
                    <a:pt x="361" y="491"/>
                  </a:lnTo>
                  <a:lnTo>
                    <a:pt x="379" y="467"/>
                  </a:lnTo>
                  <a:lnTo>
                    <a:pt x="387" y="421"/>
                  </a:lnTo>
                  <a:lnTo>
                    <a:pt x="387" y="385"/>
                  </a:lnTo>
                  <a:lnTo>
                    <a:pt x="387" y="339"/>
                  </a:lnTo>
                  <a:lnTo>
                    <a:pt x="371" y="303"/>
                  </a:lnTo>
                  <a:lnTo>
                    <a:pt x="353" y="279"/>
                  </a:lnTo>
                  <a:lnTo>
                    <a:pt x="337" y="267"/>
                  </a:lnTo>
                  <a:lnTo>
                    <a:pt x="321" y="267"/>
                  </a:lnTo>
                  <a:lnTo>
                    <a:pt x="305" y="267"/>
                  </a:lnTo>
                  <a:lnTo>
                    <a:pt x="281" y="257"/>
                  </a:lnTo>
                  <a:lnTo>
                    <a:pt x="255" y="233"/>
                  </a:lnTo>
                  <a:lnTo>
                    <a:pt x="238" y="221"/>
                  </a:lnTo>
                  <a:lnTo>
                    <a:pt x="238" y="197"/>
                  </a:lnTo>
                  <a:lnTo>
                    <a:pt x="230" y="163"/>
                  </a:lnTo>
                  <a:lnTo>
                    <a:pt x="238" y="139"/>
                  </a:lnTo>
                  <a:lnTo>
                    <a:pt x="255" y="139"/>
                  </a:lnTo>
                  <a:lnTo>
                    <a:pt x="289" y="139"/>
                  </a:lnTo>
                  <a:lnTo>
                    <a:pt x="321" y="163"/>
                  </a:lnTo>
                  <a:lnTo>
                    <a:pt x="345" y="175"/>
                  </a:lnTo>
                  <a:lnTo>
                    <a:pt x="353" y="209"/>
                  </a:lnTo>
                  <a:lnTo>
                    <a:pt x="371" y="245"/>
                  </a:lnTo>
                  <a:lnTo>
                    <a:pt x="379" y="279"/>
                  </a:lnTo>
                  <a:lnTo>
                    <a:pt x="395" y="327"/>
                  </a:lnTo>
                  <a:lnTo>
                    <a:pt x="419" y="361"/>
                  </a:lnTo>
                  <a:lnTo>
                    <a:pt x="451" y="373"/>
                  </a:lnTo>
                  <a:lnTo>
                    <a:pt x="533" y="373"/>
                  </a:lnTo>
                  <a:lnTo>
                    <a:pt x="559" y="361"/>
                  </a:lnTo>
                  <a:lnTo>
                    <a:pt x="559" y="327"/>
                  </a:lnTo>
                  <a:lnTo>
                    <a:pt x="541" y="279"/>
                  </a:lnTo>
                  <a:lnTo>
                    <a:pt x="525" y="245"/>
                  </a:lnTo>
                  <a:lnTo>
                    <a:pt x="493" y="233"/>
                  </a:lnTo>
                  <a:lnTo>
                    <a:pt x="477" y="257"/>
                  </a:lnTo>
                  <a:lnTo>
                    <a:pt x="469" y="291"/>
                  </a:lnTo>
                  <a:lnTo>
                    <a:pt x="461" y="339"/>
                  </a:lnTo>
                  <a:lnTo>
                    <a:pt x="461" y="373"/>
                  </a:lnTo>
                  <a:lnTo>
                    <a:pt x="435" y="385"/>
                  </a:lnTo>
                  <a:lnTo>
                    <a:pt x="403" y="373"/>
                  </a:lnTo>
                  <a:lnTo>
                    <a:pt x="379" y="349"/>
                  </a:lnTo>
                  <a:lnTo>
                    <a:pt x="361" y="315"/>
                  </a:lnTo>
                  <a:lnTo>
                    <a:pt x="361" y="267"/>
                  </a:lnTo>
                  <a:lnTo>
                    <a:pt x="361" y="233"/>
                  </a:lnTo>
                  <a:lnTo>
                    <a:pt x="379" y="209"/>
                  </a:lnTo>
                  <a:lnTo>
                    <a:pt x="461" y="197"/>
                  </a:lnTo>
                  <a:lnTo>
                    <a:pt x="559" y="197"/>
                  </a:lnTo>
                  <a:lnTo>
                    <a:pt x="583" y="221"/>
                  </a:lnTo>
                  <a:lnTo>
                    <a:pt x="599" y="233"/>
                  </a:lnTo>
                  <a:lnTo>
                    <a:pt x="615" y="267"/>
                  </a:lnTo>
                  <a:lnTo>
                    <a:pt x="641" y="303"/>
                  </a:lnTo>
                  <a:lnTo>
                    <a:pt x="657" y="327"/>
                  </a:lnTo>
                  <a:lnTo>
                    <a:pt x="681" y="349"/>
                  </a:lnTo>
                  <a:lnTo>
                    <a:pt x="697" y="349"/>
                  </a:lnTo>
                  <a:lnTo>
                    <a:pt x="723" y="315"/>
                  </a:lnTo>
                  <a:lnTo>
                    <a:pt x="723" y="267"/>
                  </a:lnTo>
                  <a:lnTo>
                    <a:pt x="713" y="221"/>
                  </a:lnTo>
                  <a:lnTo>
                    <a:pt x="697" y="175"/>
                  </a:lnTo>
                  <a:lnTo>
                    <a:pt x="689" y="151"/>
                  </a:lnTo>
                  <a:lnTo>
                    <a:pt x="689" y="185"/>
                  </a:lnTo>
                  <a:lnTo>
                    <a:pt x="689" y="233"/>
                  </a:lnTo>
                  <a:lnTo>
                    <a:pt x="689" y="279"/>
                  </a:lnTo>
                  <a:lnTo>
                    <a:pt x="689" y="397"/>
                  </a:lnTo>
                  <a:lnTo>
                    <a:pt x="681" y="431"/>
                  </a:lnTo>
                  <a:lnTo>
                    <a:pt x="681" y="455"/>
                  </a:lnTo>
                  <a:lnTo>
                    <a:pt x="649" y="467"/>
                  </a:lnTo>
                  <a:lnTo>
                    <a:pt x="615" y="467"/>
                  </a:lnTo>
                  <a:lnTo>
                    <a:pt x="583" y="455"/>
                  </a:lnTo>
                  <a:lnTo>
                    <a:pt x="567" y="409"/>
                  </a:lnTo>
                  <a:lnTo>
                    <a:pt x="551" y="361"/>
                  </a:lnTo>
                  <a:lnTo>
                    <a:pt x="551" y="315"/>
                  </a:lnTo>
                  <a:lnTo>
                    <a:pt x="575" y="291"/>
                  </a:lnTo>
                  <a:lnTo>
                    <a:pt x="599" y="279"/>
                  </a:lnTo>
                  <a:lnTo>
                    <a:pt x="623" y="303"/>
                  </a:lnTo>
                  <a:lnTo>
                    <a:pt x="657" y="327"/>
                  </a:lnTo>
                  <a:lnTo>
                    <a:pt x="681" y="361"/>
                  </a:lnTo>
                  <a:lnTo>
                    <a:pt x="697" y="397"/>
                  </a:lnTo>
                  <a:lnTo>
                    <a:pt x="723" y="421"/>
                  </a:lnTo>
                  <a:lnTo>
                    <a:pt x="756" y="443"/>
                  </a:lnTo>
                  <a:lnTo>
                    <a:pt x="780" y="431"/>
                  </a:lnTo>
                  <a:lnTo>
                    <a:pt x="796" y="409"/>
                  </a:lnTo>
                  <a:lnTo>
                    <a:pt x="814" y="361"/>
                  </a:lnTo>
                  <a:lnTo>
                    <a:pt x="804" y="315"/>
                  </a:lnTo>
                  <a:lnTo>
                    <a:pt x="780" y="197"/>
                  </a:lnTo>
                  <a:lnTo>
                    <a:pt x="772" y="163"/>
                  </a:lnTo>
                  <a:lnTo>
                    <a:pt x="747" y="128"/>
                  </a:lnTo>
                  <a:lnTo>
                    <a:pt x="739" y="106"/>
                  </a:lnTo>
                  <a:lnTo>
                    <a:pt x="731" y="82"/>
                  </a:lnTo>
                  <a:lnTo>
                    <a:pt x="756" y="70"/>
                  </a:lnTo>
                  <a:lnTo>
                    <a:pt x="780" y="94"/>
                  </a:lnTo>
                  <a:lnTo>
                    <a:pt x="814" y="139"/>
                  </a:lnTo>
                  <a:lnTo>
                    <a:pt x="830" y="163"/>
                  </a:lnTo>
                  <a:lnTo>
                    <a:pt x="814" y="197"/>
                  </a:lnTo>
                  <a:lnTo>
                    <a:pt x="780" y="197"/>
                  </a:lnTo>
                  <a:lnTo>
                    <a:pt x="756" y="185"/>
                  </a:lnTo>
                  <a:lnTo>
                    <a:pt x="673" y="175"/>
                  </a:lnTo>
                  <a:lnTo>
                    <a:pt x="649" y="163"/>
                  </a:lnTo>
                  <a:lnTo>
                    <a:pt x="633" y="151"/>
                  </a:lnTo>
                  <a:lnTo>
                    <a:pt x="623" y="128"/>
                  </a:lnTo>
                  <a:lnTo>
                    <a:pt x="615" y="106"/>
                  </a:lnTo>
                  <a:lnTo>
                    <a:pt x="641" y="82"/>
                  </a:lnTo>
                  <a:lnTo>
                    <a:pt x="673" y="82"/>
                  </a:lnTo>
                  <a:lnTo>
                    <a:pt x="756" y="116"/>
                  </a:lnTo>
                  <a:lnTo>
                    <a:pt x="780" y="116"/>
                  </a:lnTo>
                  <a:lnTo>
                    <a:pt x="780" y="139"/>
                  </a:lnTo>
                  <a:lnTo>
                    <a:pt x="796" y="139"/>
                  </a:lnTo>
                  <a:lnTo>
                    <a:pt x="814" y="139"/>
                  </a:lnTo>
                  <a:lnTo>
                    <a:pt x="830" y="116"/>
                  </a:lnTo>
                  <a:lnTo>
                    <a:pt x="830" y="94"/>
                  </a:lnTo>
                  <a:lnTo>
                    <a:pt x="830" y="70"/>
                  </a:lnTo>
                  <a:lnTo>
                    <a:pt x="830" y="46"/>
                  </a:lnTo>
                  <a:lnTo>
                    <a:pt x="830" y="24"/>
                  </a:lnTo>
                  <a:lnTo>
                    <a:pt x="814" y="0"/>
                  </a:lnTo>
                  <a:lnTo>
                    <a:pt x="822"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09" name="Freeform 292"/>
            <p:cNvSpPr>
              <a:spLocks/>
            </p:cNvSpPr>
            <p:nvPr/>
          </p:nvSpPr>
          <p:spPr bwMode="auto">
            <a:xfrm>
              <a:off x="2540000" y="4973638"/>
              <a:ext cx="352425" cy="411162"/>
            </a:xfrm>
            <a:custGeom>
              <a:avLst/>
              <a:gdLst>
                <a:gd name="T0" fmla="*/ 2147483647 w 553"/>
                <a:gd name="T1" fmla="*/ 2147483647 h 647"/>
                <a:gd name="T2" fmla="*/ 2147483647 w 553"/>
                <a:gd name="T3" fmla="*/ 2147483647 h 647"/>
                <a:gd name="T4" fmla="*/ 2147483647 w 553"/>
                <a:gd name="T5" fmla="*/ 2147483647 h 647"/>
                <a:gd name="T6" fmla="*/ 2147483647 w 553"/>
                <a:gd name="T7" fmla="*/ 2147483647 h 647"/>
                <a:gd name="T8" fmla="*/ 2147483647 w 553"/>
                <a:gd name="T9" fmla="*/ 2147483647 h 647"/>
                <a:gd name="T10" fmla="*/ 2147483647 w 553"/>
                <a:gd name="T11" fmla="*/ 2147483647 h 647"/>
                <a:gd name="T12" fmla="*/ 0 w 553"/>
                <a:gd name="T13" fmla="*/ 2147483647 h 647"/>
                <a:gd name="T14" fmla="*/ 2147483647 w 553"/>
                <a:gd name="T15" fmla="*/ 2147483647 h 647"/>
                <a:gd name="T16" fmla="*/ 2147483647 w 553"/>
                <a:gd name="T17" fmla="*/ 2147483647 h 647"/>
                <a:gd name="T18" fmla="*/ 2147483647 w 553"/>
                <a:gd name="T19" fmla="*/ 2147483647 h 647"/>
                <a:gd name="T20" fmla="*/ 2147483647 w 553"/>
                <a:gd name="T21" fmla="*/ 2147483647 h 647"/>
                <a:gd name="T22" fmla="*/ 2147483647 w 553"/>
                <a:gd name="T23" fmla="*/ 2147483647 h 647"/>
                <a:gd name="T24" fmla="*/ 2147483647 w 553"/>
                <a:gd name="T25" fmla="*/ 2147483647 h 647"/>
                <a:gd name="T26" fmla="*/ 2147483647 w 553"/>
                <a:gd name="T27" fmla="*/ 2147483647 h 647"/>
                <a:gd name="T28" fmla="*/ 2147483647 w 553"/>
                <a:gd name="T29" fmla="*/ 2147483647 h 647"/>
                <a:gd name="T30" fmla="*/ 2147483647 w 553"/>
                <a:gd name="T31" fmla="*/ 2147483647 h 647"/>
                <a:gd name="T32" fmla="*/ 2147483647 w 553"/>
                <a:gd name="T33" fmla="*/ 2147483647 h 647"/>
                <a:gd name="T34" fmla="*/ 2147483647 w 553"/>
                <a:gd name="T35" fmla="*/ 0 h 647"/>
                <a:gd name="T36" fmla="*/ 2147483647 w 553"/>
                <a:gd name="T37" fmla="*/ 2147483647 h 647"/>
                <a:gd name="T38" fmla="*/ 2147483647 w 553"/>
                <a:gd name="T39" fmla="*/ 2147483647 h 647"/>
                <a:gd name="T40" fmla="*/ 2147483647 w 553"/>
                <a:gd name="T41" fmla="*/ 2147483647 h 647"/>
                <a:gd name="T42" fmla="*/ 2147483647 w 553"/>
                <a:gd name="T43" fmla="*/ 2147483647 h 647"/>
                <a:gd name="T44" fmla="*/ 2147483647 w 553"/>
                <a:gd name="T45" fmla="*/ 2147483647 h 647"/>
                <a:gd name="T46" fmla="*/ 2147483647 w 553"/>
                <a:gd name="T47" fmla="*/ 2147483647 h 647"/>
                <a:gd name="T48" fmla="*/ 2147483647 w 553"/>
                <a:gd name="T49" fmla="*/ 2147483647 h 647"/>
                <a:gd name="T50" fmla="*/ 2147483647 w 553"/>
                <a:gd name="T51" fmla="*/ 2147483647 h 647"/>
                <a:gd name="T52" fmla="*/ 2147483647 w 553"/>
                <a:gd name="T53" fmla="*/ 2147483647 h 647"/>
                <a:gd name="T54" fmla="*/ 2147483647 w 553"/>
                <a:gd name="T55" fmla="*/ 2147483647 h 647"/>
                <a:gd name="T56" fmla="*/ 2147483647 w 553"/>
                <a:gd name="T57" fmla="*/ 2147483647 h 647"/>
                <a:gd name="T58" fmla="*/ 2147483647 w 553"/>
                <a:gd name="T59" fmla="*/ 2147483647 h 647"/>
                <a:gd name="T60" fmla="*/ 2147483647 w 553"/>
                <a:gd name="T61" fmla="*/ 2147483647 h 647"/>
                <a:gd name="T62" fmla="*/ 2147483647 w 553"/>
                <a:gd name="T63" fmla="*/ 2147483647 h 647"/>
                <a:gd name="T64" fmla="*/ 2147483647 w 553"/>
                <a:gd name="T65" fmla="*/ 2147483647 h 647"/>
                <a:gd name="T66" fmla="*/ 2147483647 w 553"/>
                <a:gd name="T67" fmla="*/ 2147483647 h 647"/>
                <a:gd name="T68" fmla="*/ 2147483647 w 553"/>
                <a:gd name="T69" fmla="*/ 2147483647 h 647"/>
                <a:gd name="T70" fmla="*/ 2147483647 w 553"/>
                <a:gd name="T71" fmla="*/ 2147483647 h 647"/>
                <a:gd name="T72" fmla="*/ 2147483647 w 553"/>
                <a:gd name="T73" fmla="*/ 2147483647 h 647"/>
                <a:gd name="T74" fmla="*/ 2147483647 w 553"/>
                <a:gd name="T75" fmla="*/ 2147483647 h 647"/>
                <a:gd name="T76" fmla="*/ 2147483647 w 553"/>
                <a:gd name="T77" fmla="*/ 2147483647 h 647"/>
                <a:gd name="T78" fmla="*/ 2147483647 w 553"/>
                <a:gd name="T79" fmla="*/ 2147483647 h 647"/>
                <a:gd name="T80" fmla="*/ 2147483647 w 553"/>
                <a:gd name="T81" fmla="*/ 2147483647 h 647"/>
                <a:gd name="T82" fmla="*/ 2147483647 w 553"/>
                <a:gd name="T83" fmla="*/ 2147483647 h 647"/>
                <a:gd name="T84" fmla="*/ 2147483647 w 553"/>
                <a:gd name="T85" fmla="*/ 2147483647 h 647"/>
                <a:gd name="T86" fmla="*/ 2147483647 w 553"/>
                <a:gd name="T87" fmla="*/ 2147483647 h 6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3"/>
                <a:gd name="T133" fmla="*/ 0 h 647"/>
                <a:gd name="T134" fmla="*/ 553 w 553"/>
                <a:gd name="T135" fmla="*/ 647 h 6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3" h="647">
                  <a:moveTo>
                    <a:pt x="85" y="635"/>
                  </a:moveTo>
                  <a:lnTo>
                    <a:pt x="109" y="551"/>
                  </a:lnTo>
                  <a:lnTo>
                    <a:pt x="97" y="515"/>
                  </a:lnTo>
                  <a:lnTo>
                    <a:pt x="97" y="479"/>
                  </a:lnTo>
                  <a:lnTo>
                    <a:pt x="73" y="455"/>
                  </a:lnTo>
                  <a:lnTo>
                    <a:pt x="73" y="431"/>
                  </a:lnTo>
                  <a:lnTo>
                    <a:pt x="48" y="419"/>
                  </a:lnTo>
                  <a:lnTo>
                    <a:pt x="36" y="383"/>
                  </a:lnTo>
                  <a:lnTo>
                    <a:pt x="24" y="360"/>
                  </a:lnTo>
                  <a:lnTo>
                    <a:pt x="24" y="336"/>
                  </a:lnTo>
                  <a:lnTo>
                    <a:pt x="12" y="312"/>
                  </a:lnTo>
                  <a:lnTo>
                    <a:pt x="12" y="288"/>
                  </a:lnTo>
                  <a:lnTo>
                    <a:pt x="0" y="264"/>
                  </a:lnTo>
                  <a:lnTo>
                    <a:pt x="0" y="240"/>
                  </a:lnTo>
                  <a:lnTo>
                    <a:pt x="0" y="204"/>
                  </a:lnTo>
                  <a:lnTo>
                    <a:pt x="12" y="168"/>
                  </a:lnTo>
                  <a:lnTo>
                    <a:pt x="24" y="144"/>
                  </a:lnTo>
                  <a:lnTo>
                    <a:pt x="60" y="108"/>
                  </a:lnTo>
                  <a:lnTo>
                    <a:pt x="97" y="96"/>
                  </a:lnTo>
                  <a:lnTo>
                    <a:pt x="145" y="96"/>
                  </a:lnTo>
                  <a:lnTo>
                    <a:pt x="181" y="96"/>
                  </a:lnTo>
                  <a:lnTo>
                    <a:pt x="193" y="120"/>
                  </a:lnTo>
                  <a:lnTo>
                    <a:pt x="217" y="144"/>
                  </a:lnTo>
                  <a:lnTo>
                    <a:pt x="229" y="168"/>
                  </a:lnTo>
                  <a:lnTo>
                    <a:pt x="229" y="192"/>
                  </a:lnTo>
                  <a:lnTo>
                    <a:pt x="205" y="192"/>
                  </a:lnTo>
                  <a:lnTo>
                    <a:pt x="193" y="168"/>
                  </a:lnTo>
                  <a:lnTo>
                    <a:pt x="157" y="144"/>
                  </a:lnTo>
                  <a:lnTo>
                    <a:pt x="145" y="120"/>
                  </a:lnTo>
                  <a:lnTo>
                    <a:pt x="145" y="96"/>
                  </a:lnTo>
                  <a:lnTo>
                    <a:pt x="121" y="72"/>
                  </a:lnTo>
                  <a:lnTo>
                    <a:pt x="121" y="48"/>
                  </a:lnTo>
                  <a:lnTo>
                    <a:pt x="169" y="48"/>
                  </a:lnTo>
                  <a:lnTo>
                    <a:pt x="337" y="12"/>
                  </a:lnTo>
                  <a:lnTo>
                    <a:pt x="385" y="0"/>
                  </a:lnTo>
                  <a:lnTo>
                    <a:pt x="409" y="0"/>
                  </a:lnTo>
                  <a:lnTo>
                    <a:pt x="421" y="36"/>
                  </a:lnTo>
                  <a:lnTo>
                    <a:pt x="433" y="60"/>
                  </a:lnTo>
                  <a:lnTo>
                    <a:pt x="445" y="96"/>
                  </a:lnTo>
                  <a:lnTo>
                    <a:pt x="445" y="120"/>
                  </a:lnTo>
                  <a:lnTo>
                    <a:pt x="445" y="156"/>
                  </a:lnTo>
                  <a:lnTo>
                    <a:pt x="433" y="192"/>
                  </a:lnTo>
                  <a:lnTo>
                    <a:pt x="397" y="204"/>
                  </a:lnTo>
                  <a:lnTo>
                    <a:pt x="373" y="192"/>
                  </a:lnTo>
                  <a:lnTo>
                    <a:pt x="361" y="156"/>
                  </a:lnTo>
                  <a:lnTo>
                    <a:pt x="337" y="120"/>
                  </a:lnTo>
                  <a:lnTo>
                    <a:pt x="325" y="96"/>
                  </a:lnTo>
                  <a:lnTo>
                    <a:pt x="325" y="72"/>
                  </a:lnTo>
                  <a:lnTo>
                    <a:pt x="349" y="60"/>
                  </a:lnTo>
                  <a:lnTo>
                    <a:pt x="373" y="72"/>
                  </a:lnTo>
                  <a:lnTo>
                    <a:pt x="409" y="84"/>
                  </a:lnTo>
                  <a:lnTo>
                    <a:pt x="433" y="96"/>
                  </a:lnTo>
                  <a:lnTo>
                    <a:pt x="481" y="132"/>
                  </a:lnTo>
                  <a:lnTo>
                    <a:pt x="505" y="144"/>
                  </a:lnTo>
                  <a:lnTo>
                    <a:pt x="517" y="168"/>
                  </a:lnTo>
                  <a:lnTo>
                    <a:pt x="517" y="192"/>
                  </a:lnTo>
                  <a:lnTo>
                    <a:pt x="517" y="240"/>
                  </a:lnTo>
                  <a:lnTo>
                    <a:pt x="505" y="264"/>
                  </a:lnTo>
                  <a:lnTo>
                    <a:pt x="481" y="276"/>
                  </a:lnTo>
                  <a:lnTo>
                    <a:pt x="445" y="288"/>
                  </a:lnTo>
                  <a:lnTo>
                    <a:pt x="421" y="300"/>
                  </a:lnTo>
                  <a:lnTo>
                    <a:pt x="397" y="300"/>
                  </a:lnTo>
                  <a:lnTo>
                    <a:pt x="373" y="288"/>
                  </a:lnTo>
                  <a:lnTo>
                    <a:pt x="349" y="288"/>
                  </a:lnTo>
                  <a:lnTo>
                    <a:pt x="313" y="264"/>
                  </a:lnTo>
                  <a:lnTo>
                    <a:pt x="289" y="240"/>
                  </a:lnTo>
                  <a:lnTo>
                    <a:pt x="265" y="204"/>
                  </a:lnTo>
                  <a:lnTo>
                    <a:pt x="253" y="156"/>
                  </a:lnTo>
                  <a:lnTo>
                    <a:pt x="277" y="144"/>
                  </a:lnTo>
                  <a:lnTo>
                    <a:pt x="325" y="156"/>
                  </a:lnTo>
                  <a:lnTo>
                    <a:pt x="373" y="180"/>
                  </a:lnTo>
                  <a:lnTo>
                    <a:pt x="385" y="216"/>
                  </a:lnTo>
                  <a:lnTo>
                    <a:pt x="409" y="240"/>
                  </a:lnTo>
                  <a:lnTo>
                    <a:pt x="421" y="288"/>
                  </a:lnTo>
                  <a:lnTo>
                    <a:pt x="433" y="312"/>
                  </a:lnTo>
                  <a:lnTo>
                    <a:pt x="445" y="336"/>
                  </a:lnTo>
                  <a:lnTo>
                    <a:pt x="469" y="372"/>
                  </a:lnTo>
                  <a:lnTo>
                    <a:pt x="481" y="431"/>
                  </a:lnTo>
                  <a:lnTo>
                    <a:pt x="493" y="455"/>
                  </a:lnTo>
                  <a:lnTo>
                    <a:pt x="517" y="455"/>
                  </a:lnTo>
                  <a:lnTo>
                    <a:pt x="541" y="479"/>
                  </a:lnTo>
                  <a:lnTo>
                    <a:pt x="553" y="503"/>
                  </a:lnTo>
                  <a:lnTo>
                    <a:pt x="553" y="527"/>
                  </a:lnTo>
                  <a:lnTo>
                    <a:pt x="553" y="551"/>
                  </a:lnTo>
                  <a:lnTo>
                    <a:pt x="541" y="575"/>
                  </a:lnTo>
                  <a:lnTo>
                    <a:pt x="529" y="599"/>
                  </a:lnTo>
                  <a:lnTo>
                    <a:pt x="517" y="623"/>
                  </a:lnTo>
                  <a:lnTo>
                    <a:pt x="517" y="64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10" name="Freeform 293"/>
            <p:cNvSpPr>
              <a:spLocks/>
            </p:cNvSpPr>
            <p:nvPr/>
          </p:nvSpPr>
          <p:spPr bwMode="auto">
            <a:xfrm>
              <a:off x="2908300" y="4951413"/>
              <a:ext cx="352425" cy="411162"/>
            </a:xfrm>
            <a:custGeom>
              <a:avLst/>
              <a:gdLst>
                <a:gd name="T0" fmla="*/ 2147483647 w 553"/>
                <a:gd name="T1" fmla="*/ 2147483647 h 647"/>
                <a:gd name="T2" fmla="*/ 2147483647 w 553"/>
                <a:gd name="T3" fmla="*/ 2147483647 h 647"/>
                <a:gd name="T4" fmla="*/ 2147483647 w 553"/>
                <a:gd name="T5" fmla="*/ 2147483647 h 647"/>
                <a:gd name="T6" fmla="*/ 2147483647 w 553"/>
                <a:gd name="T7" fmla="*/ 2147483647 h 647"/>
                <a:gd name="T8" fmla="*/ 2147483647 w 553"/>
                <a:gd name="T9" fmla="*/ 2147483647 h 647"/>
                <a:gd name="T10" fmla="*/ 2147483647 w 553"/>
                <a:gd name="T11" fmla="*/ 2147483647 h 647"/>
                <a:gd name="T12" fmla="*/ 0 w 553"/>
                <a:gd name="T13" fmla="*/ 2147483647 h 647"/>
                <a:gd name="T14" fmla="*/ 2147483647 w 553"/>
                <a:gd name="T15" fmla="*/ 2147483647 h 647"/>
                <a:gd name="T16" fmla="*/ 2147483647 w 553"/>
                <a:gd name="T17" fmla="*/ 2147483647 h 647"/>
                <a:gd name="T18" fmla="*/ 2147483647 w 553"/>
                <a:gd name="T19" fmla="*/ 2147483647 h 647"/>
                <a:gd name="T20" fmla="*/ 2147483647 w 553"/>
                <a:gd name="T21" fmla="*/ 2147483647 h 647"/>
                <a:gd name="T22" fmla="*/ 2147483647 w 553"/>
                <a:gd name="T23" fmla="*/ 2147483647 h 647"/>
                <a:gd name="T24" fmla="*/ 2147483647 w 553"/>
                <a:gd name="T25" fmla="*/ 2147483647 h 647"/>
                <a:gd name="T26" fmla="*/ 2147483647 w 553"/>
                <a:gd name="T27" fmla="*/ 2147483647 h 647"/>
                <a:gd name="T28" fmla="*/ 2147483647 w 553"/>
                <a:gd name="T29" fmla="*/ 2147483647 h 647"/>
                <a:gd name="T30" fmla="*/ 2147483647 w 553"/>
                <a:gd name="T31" fmla="*/ 2147483647 h 647"/>
                <a:gd name="T32" fmla="*/ 2147483647 w 553"/>
                <a:gd name="T33" fmla="*/ 2147483647 h 647"/>
                <a:gd name="T34" fmla="*/ 2147483647 w 553"/>
                <a:gd name="T35" fmla="*/ 0 h 647"/>
                <a:gd name="T36" fmla="*/ 2147483647 w 553"/>
                <a:gd name="T37" fmla="*/ 2147483647 h 647"/>
                <a:gd name="T38" fmla="*/ 2147483647 w 553"/>
                <a:gd name="T39" fmla="*/ 2147483647 h 647"/>
                <a:gd name="T40" fmla="*/ 2147483647 w 553"/>
                <a:gd name="T41" fmla="*/ 2147483647 h 647"/>
                <a:gd name="T42" fmla="*/ 2147483647 w 553"/>
                <a:gd name="T43" fmla="*/ 2147483647 h 647"/>
                <a:gd name="T44" fmla="*/ 2147483647 w 553"/>
                <a:gd name="T45" fmla="*/ 2147483647 h 647"/>
                <a:gd name="T46" fmla="*/ 2147483647 w 553"/>
                <a:gd name="T47" fmla="*/ 2147483647 h 647"/>
                <a:gd name="T48" fmla="*/ 2147483647 w 553"/>
                <a:gd name="T49" fmla="*/ 2147483647 h 647"/>
                <a:gd name="T50" fmla="*/ 2147483647 w 553"/>
                <a:gd name="T51" fmla="*/ 2147483647 h 647"/>
                <a:gd name="T52" fmla="*/ 2147483647 w 553"/>
                <a:gd name="T53" fmla="*/ 2147483647 h 647"/>
                <a:gd name="T54" fmla="*/ 2147483647 w 553"/>
                <a:gd name="T55" fmla="*/ 2147483647 h 647"/>
                <a:gd name="T56" fmla="*/ 2147483647 w 553"/>
                <a:gd name="T57" fmla="*/ 2147483647 h 647"/>
                <a:gd name="T58" fmla="*/ 2147483647 w 553"/>
                <a:gd name="T59" fmla="*/ 2147483647 h 647"/>
                <a:gd name="T60" fmla="*/ 2147483647 w 553"/>
                <a:gd name="T61" fmla="*/ 2147483647 h 647"/>
                <a:gd name="T62" fmla="*/ 2147483647 w 553"/>
                <a:gd name="T63" fmla="*/ 2147483647 h 647"/>
                <a:gd name="T64" fmla="*/ 2147483647 w 553"/>
                <a:gd name="T65" fmla="*/ 2147483647 h 647"/>
                <a:gd name="T66" fmla="*/ 2147483647 w 553"/>
                <a:gd name="T67" fmla="*/ 2147483647 h 647"/>
                <a:gd name="T68" fmla="*/ 2147483647 w 553"/>
                <a:gd name="T69" fmla="*/ 2147483647 h 647"/>
                <a:gd name="T70" fmla="*/ 2147483647 w 553"/>
                <a:gd name="T71" fmla="*/ 2147483647 h 647"/>
                <a:gd name="T72" fmla="*/ 2147483647 w 553"/>
                <a:gd name="T73" fmla="*/ 2147483647 h 647"/>
                <a:gd name="T74" fmla="*/ 2147483647 w 553"/>
                <a:gd name="T75" fmla="*/ 2147483647 h 647"/>
                <a:gd name="T76" fmla="*/ 2147483647 w 553"/>
                <a:gd name="T77" fmla="*/ 2147483647 h 647"/>
                <a:gd name="T78" fmla="*/ 2147483647 w 553"/>
                <a:gd name="T79" fmla="*/ 2147483647 h 647"/>
                <a:gd name="T80" fmla="*/ 2147483647 w 553"/>
                <a:gd name="T81" fmla="*/ 2147483647 h 647"/>
                <a:gd name="T82" fmla="*/ 2147483647 w 553"/>
                <a:gd name="T83" fmla="*/ 2147483647 h 647"/>
                <a:gd name="T84" fmla="*/ 2147483647 w 553"/>
                <a:gd name="T85" fmla="*/ 2147483647 h 647"/>
                <a:gd name="T86" fmla="*/ 2147483647 w 553"/>
                <a:gd name="T87" fmla="*/ 2147483647 h 6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3"/>
                <a:gd name="T133" fmla="*/ 0 h 647"/>
                <a:gd name="T134" fmla="*/ 553 w 553"/>
                <a:gd name="T135" fmla="*/ 647 h 6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3" h="647">
                  <a:moveTo>
                    <a:pt x="85" y="635"/>
                  </a:moveTo>
                  <a:lnTo>
                    <a:pt x="109" y="551"/>
                  </a:lnTo>
                  <a:lnTo>
                    <a:pt x="97" y="515"/>
                  </a:lnTo>
                  <a:lnTo>
                    <a:pt x="97" y="479"/>
                  </a:lnTo>
                  <a:lnTo>
                    <a:pt x="73" y="455"/>
                  </a:lnTo>
                  <a:lnTo>
                    <a:pt x="73" y="431"/>
                  </a:lnTo>
                  <a:lnTo>
                    <a:pt x="48" y="419"/>
                  </a:lnTo>
                  <a:lnTo>
                    <a:pt x="36" y="383"/>
                  </a:lnTo>
                  <a:lnTo>
                    <a:pt x="24" y="360"/>
                  </a:lnTo>
                  <a:lnTo>
                    <a:pt x="24" y="336"/>
                  </a:lnTo>
                  <a:lnTo>
                    <a:pt x="12" y="312"/>
                  </a:lnTo>
                  <a:lnTo>
                    <a:pt x="12" y="288"/>
                  </a:lnTo>
                  <a:lnTo>
                    <a:pt x="0" y="264"/>
                  </a:lnTo>
                  <a:lnTo>
                    <a:pt x="0" y="240"/>
                  </a:lnTo>
                  <a:lnTo>
                    <a:pt x="0" y="204"/>
                  </a:lnTo>
                  <a:lnTo>
                    <a:pt x="12" y="168"/>
                  </a:lnTo>
                  <a:lnTo>
                    <a:pt x="24" y="144"/>
                  </a:lnTo>
                  <a:lnTo>
                    <a:pt x="60" y="108"/>
                  </a:lnTo>
                  <a:lnTo>
                    <a:pt x="97" y="96"/>
                  </a:lnTo>
                  <a:lnTo>
                    <a:pt x="145" y="96"/>
                  </a:lnTo>
                  <a:lnTo>
                    <a:pt x="181" y="96"/>
                  </a:lnTo>
                  <a:lnTo>
                    <a:pt x="193" y="120"/>
                  </a:lnTo>
                  <a:lnTo>
                    <a:pt x="217" y="144"/>
                  </a:lnTo>
                  <a:lnTo>
                    <a:pt x="229" y="168"/>
                  </a:lnTo>
                  <a:lnTo>
                    <a:pt x="229" y="192"/>
                  </a:lnTo>
                  <a:lnTo>
                    <a:pt x="205" y="192"/>
                  </a:lnTo>
                  <a:lnTo>
                    <a:pt x="193" y="168"/>
                  </a:lnTo>
                  <a:lnTo>
                    <a:pt x="157" y="144"/>
                  </a:lnTo>
                  <a:lnTo>
                    <a:pt x="145" y="120"/>
                  </a:lnTo>
                  <a:lnTo>
                    <a:pt x="145" y="96"/>
                  </a:lnTo>
                  <a:lnTo>
                    <a:pt x="121" y="72"/>
                  </a:lnTo>
                  <a:lnTo>
                    <a:pt x="121" y="48"/>
                  </a:lnTo>
                  <a:lnTo>
                    <a:pt x="169" y="48"/>
                  </a:lnTo>
                  <a:lnTo>
                    <a:pt x="337" y="12"/>
                  </a:lnTo>
                  <a:lnTo>
                    <a:pt x="385" y="0"/>
                  </a:lnTo>
                  <a:lnTo>
                    <a:pt x="409" y="0"/>
                  </a:lnTo>
                  <a:lnTo>
                    <a:pt x="421" y="36"/>
                  </a:lnTo>
                  <a:lnTo>
                    <a:pt x="433" y="60"/>
                  </a:lnTo>
                  <a:lnTo>
                    <a:pt x="445" y="96"/>
                  </a:lnTo>
                  <a:lnTo>
                    <a:pt x="445" y="120"/>
                  </a:lnTo>
                  <a:lnTo>
                    <a:pt x="445" y="156"/>
                  </a:lnTo>
                  <a:lnTo>
                    <a:pt x="433" y="192"/>
                  </a:lnTo>
                  <a:lnTo>
                    <a:pt x="397" y="204"/>
                  </a:lnTo>
                  <a:lnTo>
                    <a:pt x="373" y="192"/>
                  </a:lnTo>
                  <a:lnTo>
                    <a:pt x="361" y="156"/>
                  </a:lnTo>
                  <a:lnTo>
                    <a:pt x="337" y="120"/>
                  </a:lnTo>
                  <a:lnTo>
                    <a:pt x="325" y="96"/>
                  </a:lnTo>
                  <a:lnTo>
                    <a:pt x="325" y="72"/>
                  </a:lnTo>
                  <a:lnTo>
                    <a:pt x="349" y="60"/>
                  </a:lnTo>
                  <a:lnTo>
                    <a:pt x="373" y="72"/>
                  </a:lnTo>
                  <a:lnTo>
                    <a:pt x="409" y="84"/>
                  </a:lnTo>
                  <a:lnTo>
                    <a:pt x="433" y="96"/>
                  </a:lnTo>
                  <a:lnTo>
                    <a:pt x="481" y="132"/>
                  </a:lnTo>
                  <a:lnTo>
                    <a:pt x="505" y="144"/>
                  </a:lnTo>
                  <a:lnTo>
                    <a:pt x="517" y="168"/>
                  </a:lnTo>
                  <a:lnTo>
                    <a:pt x="517" y="192"/>
                  </a:lnTo>
                  <a:lnTo>
                    <a:pt x="517" y="240"/>
                  </a:lnTo>
                  <a:lnTo>
                    <a:pt x="505" y="264"/>
                  </a:lnTo>
                  <a:lnTo>
                    <a:pt x="481" y="276"/>
                  </a:lnTo>
                  <a:lnTo>
                    <a:pt x="445" y="288"/>
                  </a:lnTo>
                  <a:lnTo>
                    <a:pt x="421" y="300"/>
                  </a:lnTo>
                  <a:lnTo>
                    <a:pt x="397" y="300"/>
                  </a:lnTo>
                  <a:lnTo>
                    <a:pt x="373" y="288"/>
                  </a:lnTo>
                  <a:lnTo>
                    <a:pt x="349" y="288"/>
                  </a:lnTo>
                  <a:lnTo>
                    <a:pt x="313" y="264"/>
                  </a:lnTo>
                  <a:lnTo>
                    <a:pt x="289" y="240"/>
                  </a:lnTo>
                  <a:lnTo>
                    <a:pt x="265" y="204"/>
                  </a:lnTo>
                  <a:lnTo>
                    <a:pt x="253" y="156"/>
                  </a:lnTo>
                  <a:lnTo>
                    <a:pt x="277" y="144"/>
                  </a:lnTo>
                  <a:lnTo>
                    <a:pt x="325" y="156"/>
                  </a:lnTo>
                  <a:lnTo>
                    <a:pt x="373" y="180"/>
                  </a:lnTo>
                  <a:lnTo>
                    <a:pt x="385" y="216"/>
                  </a:lnTo>
                  <a:lnTo>
                    <a:pt x="409" y="240"/>
                  </a:lnTo>
                  <a:lnTo>
                    <a:pt x="421" y="288"/>
                  </a:lnTo>
                  <a:lnTo>
                    <a:pt x="433" y="312"/>
                  </a:lnTo>
                  <a:lnTo>
                    <a:pt x="445" y="336"/>
                  </a:lnTo>
                  <a:lnTo>
                    <a:pt x="469" y="372"/>
                  </a:lnTo>
                  <a:lnTo>
                    <a:pt x="481" y="431"/>
                  </a:lnTo>
                  <a:lnTo>
                    <a:pt x="493" y="455"/>
                  </a:lnTo>
                  <a:lnTo>
                    <a:pt x="517" y="455"/>
                  </a:lnTo>
                  <a:lnTo>
                    <a:pt x="541" y="479"/>
                  </a:lnTo>
                  <a:lnTo>
                    <a:pt x="553" y="503"/>
                  </a:lnTo>
                  <a:lnTo>
                    <a:pt x="553" y="527"/>
                  </a:lnTo>
                  <a:lnTo>
                    <a:pt x="553" y="551"/>
                  </a:lnTo>
                  <a:lnTo>
                    <a:pt x="541" y="575"/>
                  </a:lnTo>
                  <a:lnTo>
                    <a:pt x="529" y="599"/>
                  </a:lnTo>
                  <a:lnTo>
                    <a:pt x="517" y="623"/>
                  </a:lnTo>
                  <a:lnTo>
                    <a:pt x="517" y="64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11" name="Freeform 294"/>
            <p:cNvSpPr>
              <a:spLocks/>
            </p:cNvSpPr>
            <p:nvPr/>
          </p:nvSpPr>
          <p:spPr bwMode="auto">
            <a:xfrm>
              <a:off x="3276600" y="4967288"/>
              <a:ext cx="352425" cy="411162"/>
            </a:xfrm>
            <a:custGeom>
              <a:avLst/>
              <a:gdLst>
                <a:gd name="T0" fmla="*/ 2147483647 w 553"/>
                <a:gd name="T1" fmla="*/ 2147483647 h 647"/>
                <a:gd name="T2" fmla="*/ 2147483647 w 553"/>
                <a:gd name="T3" fmla="*/ 2147483647 h 647"/>
                <a:gd name="T4" fmla="*/ 2147483647 w 553"/>
                <a:gd name="T5" fmla="*/ 2147483647 h 647"/>
                <a:gd name="T6" fmla="*/ 2147483647 w 553"/>
                <a:gd name="T7" fmla="*/ 2147483647 h 647"/>
                <a:gd name="T8" fmla="*/ 2147483647 w 553"/>
                <a:gd name="T9" fmla="*/ 2147483647 h 647"/>
                <a:gd name="T10" fmla="*/ 2147483647 w 553"/>
                <a:gd name="T11" fmla="*/ 2147483647 h 647"/>
                <a:gd name="T12" fmla="*/ 0 w 553"/>
                <a:gd name="T13" fmla="*/ 2147483647 h 647"/>
                <a:gd name="T14" fmla="*/ 2147483647 w 553"/>
                <a:gd name="T15" fmla="*/ 2147483647 h 647"/>
                <a:gd name="T16" fmla="*/ 2147483647 w 553"/>
                <a:gd name="T17" fmla="*/ 2147483647 h 647"/>
                <a:gd name="T18" fmla="*/ 2147483647 w 553"/>
                <a:gd name="T19" fmla="*/ 2147483647 h 647"/>
                <a:gd name="T20" fmla="*/ 2147483647 w 553"/>
                <a:gd name="T21" fmla="*/ 2147483647 h 647"/>
                <a:gd name="T22" fmla="*/ 2147483647 w 553"/>
                <a:gd name="T23" fmla="*/ 2147483647 h 647"/>
                <a:gd name="T24" fmla="*/ 2147483647 w 553"/>
                <a:gd name="T25" fmla="*/ 2147483647 h 647"/>
                <a:gd name="T26" fmla="*/ 2147483647 w 553"/>
                <a:gd name="T27" fmla="*/ 2147483647 h 647"/>
                <a:gd name="T28" fmla="*/ 2147483647 w 553"/>
                <a:gd name="T29" fmla="*/ 2147483647 h 647"/>
                <a:gd name="T30" fmla="*/ 2147483647 w 553"/>
                <a:gd name="T31" fmla="*/ 2147483647 h 647"/>
                <a:gd name="T32" fmla="*/ 2147483647 w 553"/>
                <a:gd name="T33" fmla="*/ 2147483647 h 647"/>
                <a:gd name="T34" fmla="*/ 2147483647 w 553"/>
                <a:gd name="T35" fmla="*/ 0 h 647"/>
                <a:gd name="T36" fmla="*/ 2147483647 w 553"/>
                <a:gd name="T37" fmla="*/ 2147483647 h 647"/>
                <a:gd name="T38" fmla="*/ 2147483647 w 553"/>
                <a:gd name="T39" fmla="*/ 2147483647 h 647"/>
                <a:gd name="T40" fmla="*/ 2147483647 w 553"/>
                <a:gd name="T41" fmla="*/ 2147483647 h 647"/>
                <a:gd name="T42" fmla="*/ 2147483647 w 553"/>
                <a:gd name="T43" fmla="*/ 2147483647 h 647"/>
                <a:gd name="T44" fmla="*/ 2147483647 w 553"/>
                <a:gd name="T45" fmla="*/ 2147483647 h 647"/>
                <a:gd name="T46" fmla="*/ 2147483647 w 553"/>
                <a:gd name="T47" fmla="*/ 2147483647 h 647"/>
                <a:gd name="T48" fmla="*/ 2147483647 w 553"/>
                <a:gd name="T49" fmla="*/ 2147483647 h 647"/>
                <a:gd name="T50" fmla="*/ 2147483647 w 553"/>
                <a:gd name="T51" fmla="*/ 2147483647 h 647"/>
                <a:gd name="T52" fmla="*/ 2147483647 w 553"/>
                <a:gd name="T53" fmla="*/ 2147483647 h 647"/>
                <a:gd name="T54" fmla="*/ 2147483647 w 553"/>
                <a:gd name="T55" fmla="*/ 2147483647 h 647"/>
                <a:gd name="T56" fmla="*/ 2147483647 w 553"/>
                <a:gd name="T57" fmla="*/ 2147483647 h 647"/>
                <a:gd name="T58" fmla="*/ 2147483647 w 553"/>
                <a:gd name="T59" fmla="*/ 2147483647 h 647"/>
                <a:gd name="T60" fmla="*/ 2147483647 w 553"/>
                <a:gd name="T61" fmla="*/ 2147483647 h 647"/>
                <a:gd name="T62" fmla="*/ 2147483647 w 553"/>
                <a:gd name="T63" fmla="*/ 2147483647 h 647"/>
                <a:gd name="T64" fmla="*/ 2147483647 w 553"/>
                <a:gd name="T65" fmla="*/ 2147483647 h 647"/>
                <a:gd name="T66" fmla="*/ 2147483647 w 553"/>
                <a:gd name="T67" fmla="*/ 2147483647 h 647"/>
                <a:gd name="T68" fmla="*/ 2147483647 w 553"/>
                <a:gd name="T69" fmla="*/ 2147483647 h 647"/>
                <a:gd name="T70" fmla="*/ 2147483647 w 553"/>
                <a:gd name="T71" fmla="*/ 2147483647 h 647"/>
                <a:gd name="T72" fmla="*/ 2147483647 w 553"/>
                <a:gd name="T73" fmla="*/ 2147483647 h 647"/>
                <a:gd name="T74" fmla="*/ 2147483647 w 553"/>
                <a:gd name="T75" fmla="*/ 2147483647 h 647"/>
                <a:gd name="T76" fmla="*/ 2147483647 w 553"/>
                <a:gd name="T77" fmla="*/ 2147483647 h 647"/>
                <a:gd name="T78" fmla="*/ 2147483647 w 553"/>
                <a:gd name="T79" fmla="*/ 2147483647 h 647"/>
                <a:gd name="T80" fmla="*/ 2147483647 w 553"/>
                <a:gd name="T81" fmla="*/ 2147483647 h 647"/>
                <a:gd name="T82" fmla="*/ 2147483647 w 553"/>
                <a:gd name="T83" fmla="*/ 2147483647 h 647"/>
                <a:gd name="T84" fmla="*/ 2147483647 w 553"/>
                <a:gd name="T85" fmla="*/ 2147483647 h 647"/>
                <a:gd name="T86" fmla="*/ 2147483647 w 553"/>
                <a:gd name="T87" fmla="*/ 2147483647 h 6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3"/>
                <a:gd name="T133" fmla="*/ 0 h 647"/>
                <a:gd name="T134" fmla="*/ 553 w 553"/>
                <a:gd name="T135" fmla="*/ 647 h 6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3" h="647">
                  <a:moveTo>
                    <a:pt x="85" y="635"/>
                  </a:moveTo>
                  <a:lnTo>
                    <a:pt x="109" y="551"/>
                  </a:lnTo>
                  <a:lnTo>
                    <a:pt x="97" y="515"/>
                  </a:lnTo>
                  <a:lnTo>
                    <a:pt x="97" y="479"/>
                  </a:lnTo>
                  <a:lnTo>
                    <a:pt x="73" y="455"/>
                  </a:lnTo>
                  <a:lnTo>
                    <a:pt x="73" y="431"/>
                  </a:lnTo>
                  <a:lnTo>
                    <a:pt x="48" y="419"/>
                  </a:lnTo>
                  <a:lnTo>
                    <a:pt x="36" y="383"/>
                  </a:lnTo>
                  <a:lnTo>
                    <a:pt x="24" y="360"/>
                  </a:lnTo>
                  <a:lnTo>
                    <a:pt x="24" y="336"/>
                  </a:lnTo>
                  <a:lnTo>
                    <a:pt x="12" y="312"/>
                  </a:lnTo>
                  <a:lnTo>
                    <a:pt x="12" y="288"/>
                  </a:lnTo>
                  <a:lnTo>
                    <a:pt x="0" y="264"/>
                  </a:lnTo>
                  <a:lnTo>
                    <a:pt x="0" y="240"/>
                  </a:lnTo>
                  <a:lnTo>
                    <a:pt x="0" y="204"/>
                  </a:lnTo>
                  <a:lnTo>
                    <a:pt x="12" y="168"/>
                  </a:lnTo>
                  <a:lnTo>
                    <a:pt x="24" y="144"/>
                  </a:lnTo>
                  <a:lnTo>
                    <a:pt x="60" y="108"/>
                  </a:lnTo>
                  <a:lnTo>
                    <a:pt x="97" y="96"/>
                  </a:lnTo>
                  <a:lnTo>
                    <a:pt x="145" y="96"/>
                  </a:lnTo>
                  <a:lnTo>
                    <a:pt x="181" y="96"/>
                  </a:lnTo>
                  <a:lnTo>
                    <a:pt x="193" y="120"/>
                  </a:lnTo>
                  <a:lnTo>
                    <a:pt x="217" y="144"/>
                  </a:lnTo>
                  <a:lnTo>
                    <a:pt x="229" y="168"/>
                  </a:lnTo>
                  <a:lnTo>
                    <a:pt x="229" y="192"/>
                  </a:lnTo>
                  <a:lnTo>
                    <a:pt x="205" y="192"/>
                  </a:lnTo>
                  <a:lnTo>
                    <a:pt x="193" y="168"/>
                  </a:lnTo>
                  <a:lnTo>
                    <a:pt x="157" y="144"/>
                  </a:lnTo>
                  <a:lnTo>
                    <a:pt x="145" y="120"/>
                  </a:lnTo>
                  <a:lnTo>
                    <a:pt x="145" y="96"/>
                  </a:lnTo>
                  <a:lnTo>
                    <a:pt x="121" y="72"/>
                  </a:lnTo>
                  <a:lnTo>
                    <a:pt x="121" y="48"/>
                  </a:lnTo>
                  <a:lnTo>
                    <a:pt x="169" y="48"/>
                  </a:lnTo>
                  <a:lnTo>
                    <a:pt x="337" y="12"/>
                  </a:lnTo>
                  <a:lnTo>
                    <a:pt x="385" y="0"/>
                  </a:lnTo>
                  <a:lnTo>
                    <a:pt x="409" y="0"/>
                  </a:lnTo>
                  <a:lnTo>
                    <a:pt x="421" y="36"/>
                  </a:lnTo>
                  <a:lnTo>
                    <a:pt x="433" y="60"/>
                  </a:lnTo>
                  <a:lnTo>
                    <a:pt x="445" y="96"/>
                  </a:lnTo>
                  <a:lnTo>
                    <a:pt x="445" y="120"/>
                  </a:lnTo>
                  <a:lnTo>
                    <a:pt x="445" y="156"/>
                  </a:lnTo>
                  <a:lnTo>
                    <a:pt x="433" y="192"/>
                  </a:lnTo>
                  <a:lnTo>
                    <a:pt x="397" y="204"/>
                  </a:lnTo>
                  <a:lnTo>
                    <a:pt x="373" y="192"/>
                  </a:lnTo>
                  <a:lnTo>
                    <a:pt x="361" y="156"/>
                  </a:lnTo>
                  <a:lnTo>
                    <a:pt x="337" y="120"/>
                  </a:lnTo>
                  <a:lnTo>
                    <a:pt x="325" y="96"/>
                  </a:lnTo>
                  <a:lnTo>
                    <a:pt x="325" y="72"/>
                  </a:lnTo>
                  <a:lnTo>
                    <a:pt x="349" y="60"/>
                  </a:lnTo>
                  <a:lnTo>
                    <a:pt x="373" y="72"/>
                  </a:lnTo>
                  <a:lnTo>
                    <a:pt x="409" y="84"/>
                  </a:lnTo>
                  <a:lnTo>
                    <a:pt x="433" y="96"/>
                  </a:lnTo>
                  <a:lnTo>
                    <a:pt x="481" y="132"/>
                  </a:lnTo>
                  <a:lnTo>
                    <a:pt x="505" y="144"/>
                  </a:lnTo>
                  <a:lnTo>
                    <a:pt x="517" y="168"/>
                  </a:lnTo>
                  <a:lnTo>
                    <a:pt x="517" y="192"/>
                  </a:lnTo>
                  <a:lnTo>
                    <a:pt x="517" y="240"/>
                  </a:lnTo>
                  <a:lnTo>
                    <a:pt x="505" y="264"/>
                  </a:lnTo>
                  <a:lnTo>
                    <a:pt x="481" y="276"/>
                  </a:lnTo>
                  <a:lnTo>
                    <a:pt x="445" y="288"/>
                  </a:lnTo>
                  <a:lnTo>
                    <a:pt x="421" y="300"/>
                  </a:lnTo>
                  <a:lnTo>
                    <a:pt x="397" y="300"/>
                  </a:lnTo>
                  <a:lnTo>
                    <a:pt x="373" y="288"/>
                  </a:lnTo>
                  <a:lnTo>
                    <a:pt x="349" y="288"/>
                  </a:lnTo>
                  <a:lnTo>
                    <a:pt x="313" y="264"/>
                  </a:lnTo>
                  <a:lnTo>
                    <a:pt x="289" y="240"/>
                  </a:lnTo>
                  <a:lnTo>
                    <a:pt x="265" y="204"/>
                  </a:lnTo>
                  <a:lnTo>
                    <a:pt x="253" y="156"/>
                  </a:lnTo>
                  <a:lnTo>
                    <a:pt x="277" y="144"/>
                  </a:lnTo>
                  <a:lnTo>
                    <a:pt x="325" y="156"/>
                  </a:lnTo>
                  <a:lnTo>
                    <a:pt x="373" y="180"/>
                  </a:lnTo>
                  <a:lnTo>
                    <a:pt x="385" y="216"/>
                  </a:lnTo>
                  <a:lnTo>
                    <a:pt x="409" y="240"/>
                  </a:lnTo>
                  <a:lnTo>
                    <a:pt x="421" y="288"/>
                  </a:lnTo>
                  <a:lnTo>
                    <a:pt x="433" y="312"/>
                  </a:lnTo>
                  <a:lnTo>
                    <a:pt x="445" y="336"/>
                  </a:lnTo>
                  <a:lnTo>
                    <a:pt x="469" y="372"/>
                  </a:lnTo>
                  <a:lnTo>
                    <a:pt x="481" y="431"/>
                  </a:lnTo>
                  <a:lnTo>
                    <a:pt x="493" y="455"/>
                  </a:lnTo>
                  <a:lnTo>
                    <a:pt x="517" y="455"/>
                  </a:lnTo>
                  <a:lnTo>
                    <a:pt x="541" y="479"/>
                  </a:lnTo>
                  <a:lnTo>
                    <a:pt x="553" y="503"/>
                  </a:lnTo>
                  <a:lnTo>
                    <a:pt x="553" y="527"/>
                  </a:lnTo>
                  <a:lnTo>
                    <a:pt x="553" y="551"/>
                  </a:lnTo>
                  <a:lnTo>
                    <a:pt x="541" y="575"/>
                  </a:lnTo>
                  <a:lnTo>
                    <a:pt x="529" y="599"/>
                  </a:lnTo>
                  <a:lnTo>
                    <a:pt x="517" y="623"/>
                  </a:lnTo>
                  <a:lnTo>
                    <a:pt x="517" y="64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12" name="Freeform 296"/>
            <p:cNvSpPr>
              <a:spLocks/>
            </p:cNvSpPr>
            <p:nvPr/>
          </p:nvSpPr>
          <p:spPr bwMode="auto">
            <a:xfrm>
              <a:off x="2098675" y="6046788"/>
              <a:ext cx="230188" cy="339725"/>
            </a:xfrm>
            <a:custGeom>
              <a:avLst/>
              <a:gdLst>
                <a:gd name="T0" fmla="*/ 2147483647 w 828"/>
                <a:gd name="T1" fmla="*/ 2147483647 h 489"/>
                <a:gd name="T2" fmla="*/ 2147483647 w 828"/>
                <a:gd name="T3" fmla="*/ 2147483647 h 489"/>
                <a:gd name="T4" fmla="*/ 2147483647 w 828"/>
                <a:gd name="T5" fmla="*/ 2147483647 h 489"/>
                <a:gd name="T6" fmla="*/ 2147483647 w 828"/>
                <a:gd name="T7" fmla="*/ 2147483647 h 489"/>
                <a:gd name="T8" fmla="*/ 2147483647 w 828"/>
                <a:gd name="T9" fmla="*/ 2147483647 h 489"/>
                <a:gd name="T10" fmla="*/ 2147483647 w 828"/>
                <a:gd name="T11" fmla="*/ 2147483647 h 489"/>
                <a:gd name="T12" fmla="*/ 2147483647 w 828"/>
                <a:gd name="T13" fmla="*/ 2147483647 h 489"/>
                <a:gd name="T14" fmla="*/ 2147483647 w 828"/>
                <a:gd name="T15" fmla="*/ 2147483647 h 489"/>
                <a:gd name="T16" fmla="*/ 2147483647 w 828"/>
                <a:gd name="T17" fmla="*/ 2147483647 h 489"/>
                <a:gd name="T18" fmla="*/ 2147483647 w 828"/>
                <a:gd name="T19" fmla="*/ 2147483647 h 489"/>
                <a:gd name="T20" fmla="*/ 2147483647 w 828"/>
                <a:gd name="T21" fmla="*/ 2147483647 h 489"/>
                <a:gd name="T22" fmla="*/ 2147483647 w 828"/>
                <a:gd name="T23" fmla="*/ 2147483647 h 489"/>
                <a:gd name="T24" fmla="*/ 2147483647 w 828"/>
                <a:gd name="T25" fmla="*/ 2147483647 h 489"/>
                <a:gd name="T26" fmla="*/ 2147483647 w 828"/>
                <a:gd name="T27" fmla="*/ 2147483647 h 489"/>
                <a:gd name="T28" fmla="*/ 2147483647 w 828"/>
                <a:gd name="T29" fmla="*/ 2147483647 h 489"/>
                <a:gd name="T30" fmla="*/ 2147483647 w 828"/>
                <a:gd name="T31" fmla="*/ 2147483647 h 489"/>
                <a:gd name="T32" fmla="*/ 2147483647 w 828"/>
                <a:gd name="T33" fmla="*/ 2147483647 h 489"/>
                <a:gd name="T34" fmla="*/ 2147483647 w 828"/>
                <a:gd name="T35" fmla="*/ 2147483647 h 489"/>
                <a:gd name="T36" fmla="*/ 2147483647 w 828"/>
                <a:gd name="T37" fmla="*/ 2147483647 h 489"/>
                <a:gd name="T38" fmla="*/ 2147483647 w 828"/>
                <a:gd name="T39" fmla="*/ 2147483647 h 489"/>
                <a:gd name="T40" fmla="*/ 2147483647 w 828"/>
                <a:gd name="T41" fmla="*/ 2147483647 h 489"/>
                <a:gd name="T42" fmla="*/ 2147483647 w 828"/>
                <a:gd name="T43" fmla="*/ 2147483647 h 489"/>
                <a:gd name="T44" fmla="*/ 2147483647 w 828"/>
                <a:gd name="T45" fmla="*/ 2147483647 h 489"/>
                <a:gd name="T46" fmla="*/ 2147483647 w 828"/>
                <a:gd name="T47" fmla="*/ 2147483647 h 489"/>
                <a:gd name="T48" fmla="*/ 2147483647 w 828"/>
                <a:gd name="T49" fmla="*/ 2147483647 h 489"/>
                <a:gd name="T50" fmla="*/ 2147483647 w 828"/>
                <a:gd name="T51" fmla="*/ 2147483647 h 489"/>
                <a:gd name="T52" fmla="*/ 2147483647 w 828"/>
                <a:gd name="T53" fmla="*/ 2147483647 h 489"/>
                <a:gd name="T54" fmla="*/ 2147483647 w 828"/>
                <a:gd name="T55" fmla="*/ 2147483647 h 489"/>
                <a:gd name="T56" fmla="*/ 2147483647 w 828"/>
                <a:gd name="T57" fmla="*/ 2147483647 h 489"/>
                <a:gd name="T58" fmla="*/ 2147483647 w 828"/>
                <a:gd name="T59" fmla="*/ 2147483647 h 489"/>
                <a:gd name="T60" fmla="*/ 2147483647 w 828"/>
                <a:gd name="T61" fmla="*/ 2147483647 h 489"/>
                <a:gd name="T62" fmla="*/ 2147483647 w 828"/>
                <a:gd name="T63" fmla="*/ 2147483647 h 489"/>
                <a:gd name="T64" fmla="*/ 2147483647 w 828"/>
                <a:gd name="T65" fmla="*/ 2147483647 h 489"/>
                <a:gd name="T66" fmla="*/ 2147483647 w 828"/>
                <a:gd name="T67" fmla="*/ 2147483647 h 489"/>
                <a:gd name="T68" fmla="*/ 2147483647 w 828"/>
                <a:gd name="T69" fmla="*/ 2147483647 h 489"/>
                <a:gd name="T70" fmla="*/ 2147483647 w 828"/>
                <a:gd name="T71" fmla="*/ 2147483647 h 489"/>
                <a:gd name="T72" fmla="*/ 2147483647 w 828"/>
                <a:gd name="T73" fmla="*/ 2147483647 h 489"/>
                <a:gd name="T74" fmla="*/ 2147483647 w 828"/>
                <a:gd name="T75" fmla="*/ 2147483647 h 489"/>
                <a:gd name="T76" fmla="*/ 2147483647 w 828"/>
                <a:gd name="T77" fmla="*/ 2147483647 h 489"/>
                <a:gd name="T78" fmla="*/ 2147483647 w 828"/>
                <a:gd name="T79" fmla="*/ 2147483647 h 489"/>
                <a:gd name="T80" fmla="*/ 2147483647 w 828"/>
                <a:gd name="T81" fmla="*/ 2147483647 h 489"/>
                <a:gd name="T82" fmla="*/ 2147483647 w 828"/>
                <a:gd name="T83" fmla="*/ 2147483647 h 489"/>
                <a:gd name="T84" fmla="*/ 2147483647 w 828"/>
                <a:gd name="T85" fmla="*/ 2147483647 h 489"/>
                <a:gd name="T86" fmla="*/ 2147483647 w 828"/>
                <a:gd name="T87" fmla="*/ 2147483647 h 489"/>
                <a:gd name="T88" fmla="*/ 2147483647 w 828"/>
                <a:gd name="T89" fmla="*/ 2147483647 h 489"/>
                <a:gd name="T90" fmla="*/ 2147483647 w 828"/>
                <a:gd name="T91" fmla="*/ 2147483647 h 489"/>
                <a:gd name="T92" fmla="*/ 2147483647 w 828"/>
                <a:gd name="T93" fmla="*/ 2147483647 h 489"/>
                <a:gd name="T94" fmla="*/ 2147483647 w 828"/>
                <a:gd name="T95" fmla="*/ 2147483647 h 489"/>
                <a:gd name="T96" fmla="*/ 2147483647 w 828"/>
                <a:gd name="T97" fmla="*/ 2147483647 h 489"/>
                <a:gd name="T98" fmla="*/ 2147483647 w 828"/>
                <a:gd name="T99" fmla="*/ 2147483647 h 489"/>
                <a:gd name="T100" fmla="*/ 2147483647 w 828"/>
                <a:gd name="T101" fmla="*/ 2147483647 h 489"/>
                <a:gd name="T102" fmla="*/ 2147483647 w 828"/>
                <a:gd name="T103" fmla="*/ 0 h 4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8"/>
                <a:gd name="T157" fmla="*/ 0 h 489"/>
                <a:gd name="T158" fmla="*/ 828 w 828"/>
                <a:gd name="T159" fmla="*/ 489 h 48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8" h="489">
                  <a:moveTo>
                    <a:pt x="24" y="0"/>
                  </a:moveTo>
                  <a:lnTo>
                    <a:pt x="98" y="116"/>
                  </a:lnTo>
                  <a:lnTo>
                    <a:pt x="82" y="139"/>
                  </a:lnTo>
                  <a:lnTo>
                    <a:pt x="56" y="127"/>
                  </a:lnTo>
                  <a:lnTo>
                    <a:pt x="40" y="116"/>
                  </a:lnTo>
                  <a:lnTo>
                    <a:pt x="16" y="94"/>
                  </a:lnTo>
                  <a:lnTo>
                    <a:pt x="0" y="82"/>
                  </a:lnTo>
                  <a:lnTo>
                    <a:pt x="32" y="82"/>
                  </a:lnTo>
                  <a:lnTo>
                    <a:pt x="56" y="82"/>
                  </a:lnTo>
                  <a:lnTo>
                    <a:pt x="82" y="127"/>
                  </a:lnTo>
                  <a:lnTo>
                    <a:pt x="98" y="163"/>
                  </a:lnTo>
                  <a:lnTo>
                    <a:pt x="98" y="185"/>
                  </a:lnTo>
                  <a:lnTo>
                    <a:pt x="98" y="233"/>
                  </a:lnTo>
                  <a:lnTo>
                    <a:pt x="98" y="279"/>
                  </a:lnTo>
                  <a:lnTo>
                    <a:pt x="114" y="327"/>
                  </a:lnTo>
                  <a:lnTo>
                    <a:pt x="130" y="361"/>
                  </a:lnTo>
                  <a:lnTo>
                    <a:pt x="221" y="373"/>
                  </a:lnTo>
                  <a:lnTo>
                    <a:pt x="303" y="373"/>
                  </a:lnTo>
                  <a:lnTo>
                    <a:pt x="311" y="349"/>
                  </a:lnTo>
                  <a:lnTo>
                    <a:pt x="303" y="315"/>
                  </a:lnTo>
                  <a:lnTo>
                    <a:pt x="279" y="267"/>
                  </a:lnTo>
                  <a:lnTo>
                    <a:pt x="279" y="245"/>
                  </a:lnTo>
                  <a:lnTo>
                    <a:pt x="263" y="233"/>
                  </a:lnTo>
                  <a:lnTo>
                    <a:pt x="245" y="255"/>
                  </a:lnTo>
                  <a:lnTo>
                    <a:pt x="229" y="303"/>
                  </a:lnTo>
                  <a:lnTo>
                    <a:pt x="221" y="327"/>
                  </a:lnTo>
                  <a:lnTo>
                    <a:pt x="205" y="373"/>
                  </a:lnTo>
                  <a:lnTo>
                    <a:pt x="188" y="409"/>
                  </a:lnTo>
                  <a:lnTo>
                    <a:pt x="180" y="443"/>
                  </a:lnTo>
                  <a:lnTo>
                    <a:pt x="164" y="455"/>
                  </a:lnTo>
                  <a:lnTo>
                    <a:pt x="146" y="455"/>
                  </a:lnTo>
                  <a:lnTo>
                    <a:pt x="122" y="443"/>
                  </a:lnTo>
                  <a:lnTo>
                    <a:pt x="106" y="409"/>
                  </a:lnTo>
                  <a:lnTo>
                    <a:pt x="90" y="409"/>
                  </a:lnTo>
                  <a:lnTo>
                    <a:pt x="82" y="373"/>
                  </a:lnTo>
                  <a:lnTo>
                    <a:pt x="82" y="349"/>
                  </a:lnTo>
                  <a:lnTo>
                    <a:pt x="98" y="315"/>
                  </a:lnTo>
                  <a:lnTo>
                    <a:pt x="180" y="303"/>
                  </a:lnTo>
                  <a:lnTo>
                    <a:pt x="213" y="303"/>
                  </a:lnTo>
                  <a:lnTo>
                    <a:pt x="229" y="315"/>
                  </a:lnTo>
                  <a:lnTo>
                    <a:pt x="255" y="361"/>
                  </a:lnTo>
                  <a:lnTo>
                    <a:pt x="255" y="385"/>
                  </a:lnTo>
                  <a:lnTo>
                    <a:pt x="287" y="431"/>
                  </a:lnTo>
                  <a:lnTo>
                    <a:pt x="319" y="455"/>
                  </a:lnTo>
                  <a:lnTo>
                    <a:pt x="337" y="489"/>
                  </a:lnTo>
                  <a:lnTo>
                    <a:pt x="361" y="489"/>
                  </a:lnTo>
                  <a:lnTo>
                    <a:pt x="377" y="467"/>
                  </a:lnTo>
                  <a:lnTo>
                    <a:pt x="385" y="419"/>
                  </a:lnTo>
                  <a:lnTo>
                    <a:pt x="385" y="385"/>
                  </a:lnTo>
                  <a:lnTo>
                    <a:pt x="385" y="337"/>
                  </a:lnTo>
                  <a:lnTo>
                    <a:pt x="369" y="303"/>
                  </a:lnTo>
                  <a:lnTo>
                    <a:pt x="353" y="279"/>
                  </a:lnTo>
                  <a:lnTo>
                    <a:pt x="337" y="267"/>
                  </a:lnTo>
                  <a:lnTo>
                    <a:pt x="319" y="267"/>
                  </a:lnTo>
                  <a:lnTo>
                    <a:pt x="303" y="267"/>
                  </a:lnTo>
                  <a:lnTo>
                    <a:pt x="279" y="255"/>
                  </a:lnTo>
                  <a:lnTo>
                    <a:pt x="255" y="233"/>
                  </a:lnTo>
                  <a:lnTo>
                    <a:pt x="237" y="221"/>
                  </a:lnTo>
                  <a:lnTo>
                    <a:pt x="237" y="197"/>
                  </a:lnTo>
                  <a:lnTo>
                    <a:pt x="229" y="163"/>
                  </a:lnTo>
                  <a:lnTo>
                    <a:pt x="237" y="139"/>
                  </a:lnTo>
                  <a:lnTo>
                    <a:pt x="255" y="139"/>
                  </a:lnTo>
                  <a:lnTo>
                    <a:pt x="287" y="139"/>
                  </a:lnTo>
                  <a:lnTo>
                    <a:pt x="319" y="163"/>
                  </a:lnTo>
                  <a:lnTo>
                    <a:pt x="345" y="173"/>
                  </a:lnTo>
                  <a:lnTo>
                    <a:pt x="353" y="209"/>
                  </a:lnTo>
                  <a:lnTo>
                    <a:pt x="369" y="245"/>
                  </a:lnTo>
                  <a:lnTo>
                    <a:pt x="377" y="279"/>
                  </a:lnTo>
                  <a:lnTo>
                    <a:pt x="393" y="327"/>
                  </a:lnTo>
                  <a:lnTo>
                    <a:pt x="417" y="361"/>
                  </a:lnTo>
                  <a:lnTo>
                    <a:pt x="451" y="373"/>
                  </a:lnTo>
                  <a:lnTo>
                    <a:pt x="533" y="373"/>
                  </a:lnTo>
                  <a:lnTo>
                    <a:pt x="557" y="361"/>
                  </a:lnTo>
                  <a:lnTo>
                    <a:pt x="557" y="327"/>
                  </a:lnTo>
                  <a:lnTo>
                    <a:pt x="541" y="279"/>
                  </a:lnTo>
                  <a:lnTo>
                    <a:pt x="525" y="245"/>
                  </a:lnTo>
                  <a:lnTo>
                    <a:pt x="491" y="233"/>
                  </a:lnTo>
                  <a:lnTo>
                    <a:pt x="475" y="255"/>
                  </a:lnTo>
                  <a:lnTo>
                    <a:pt x="467" y="291"/>
                  </a:lnTo>
                  <a:lnTo>
                    <a:pt x="459" y="337"/>
                  </a:lnTo>
                  <a:lnTo>
                    <a:pt x="459" y="373"/>
                  </a:lnTo>
                  <a:lnTo>
                    <a:pt x="435" y="385"/>
                  </a:lnTo>
                  <a:lnTo>
                    <a:pt x="401" y="373"/>
                  </a:lnTo>
                  <a:lnTo>
                    <a:pt x="377" y="349"/>
                  </a:lnTo>
                  <a:lnTo>
                    <a:pt x="361" y="315"/>
                  </a:lnTo>
                  <a:lnTo>
                    <a:pt x="361" y="267"/>
                  </a:lnTo>
                  <a:lnTo>
                    <a:pt x="361" y="233"/>
                  </a:lnTo>
                  <a:lnTo>
                    <a:pt x="377" y="209"/>
                  </a:lnTo>
                  <a:lnTo>
                    <a:pt x="459" y="197"/>
                  </a:lnTo>
                  <a:lnTo>
                    <a:pt x="557" y="197"/>
                  </a:lnTo>
                  <a:lnTo>
                    <a:pt x="581" y="221"/>
                  </a:lnTo>
                  <a:lnTo>
                    <a:pt x="597" y="233"/>
                  </a:lnTo>
                  <a:lnTo>
                    <a:pt x="615" y="267"/>
                  </a:lnTo>
                  <a:lnTo>
                    <a:pt x="639" y="303"/>
                  </a:lnTo>
                  <a:lnTo>
                    <a:pt x="655" y="327"/>
                  </a:lnTo>
                  <a:lnTo>
                    <a:pt x="679" y="349"/>
                  </a:lnTo>
                  <a:lnTo>
                    <a:pt x="698" y="349"/>
                  </a:lnTo>
                  <a:lnTo>
                    <a:pt x="722" y="315"/>
                  </a:lnTo>
                  <a:lnTo>
                    <a:pt x="722" y="267"/>
                  </a:lnTo>
                  <a:lnTo>
                    <a:pt x="714" y="221"/>
                  </a:lnTo>
                  <a:lnTo>
                    <a:pt x="698" y="173"/>
                  </a:lnTo>
                  <a:lnTo>
                    <a:pt x="687" y="151"/>
                  </a:lnTo>
                  <a:lnTo>
                    <a:pt x="687" y="185"/>
                  </a:lnTo>
                  <a:lnTo>
                    <a:pt x="687" y="233"/>
                  </a:lnTo>
                  <a:lnTo>
                    <a:pt x="687" y="279"/>
                  </a:lnTo>
                  <a:lnTo>
                    <a:pt x="687" y="397"/>
                  </a:lnTo>
                  <a:lnTo>
                    <a:pt x="679" y="431"/>
                  </a:lnTo>
                  <a:lnTo>
                    <a:pt x="679" y="455"/>
                  </a:lnTo>
                  <a:lnTo>
                    <a:pt x="647" y="467"/>
                  </a:lnTo>
                  <a:lnTo>
                    <a:pt x="615" y="467"/>
                  </a:lnTo>
                  <a:lnTo>
                    <a:pt x="581" y="455"/>
                  </a:lnTo>
                  <a:lnTo>
                    <a:pt x="565" y="409"/>
                  </a:lnTo>
                  <a:lnTo>
                    <a:pt x="549" y="361"/>
                  </a:lnTo>
                  <a:lnTo>
                    <a:pt x="549" y="315"/>
                  </a:lnTo>
                  <a:lnTo>
                    <a:pt x="573" y="291"/>
                  </a:lnTo>
                  <a:lnTo>
                    <a:pt x="597" y="279"/>
                  </a:lnTo>
                  <a:lnTo>
                    <a:pt x="623" y="303"/>
                  </a:lnTo>
                  <a:lnTo>
                    <a:pt x="655" y="327"/>
                  </a:lnTo>
                  <a:lnTo>
                    <a:pt x="679" y="361"/>
                  </a:lnTo>
                  <a:lnTo>
                    <a:pt x="698" y="397"/>
                  </a:lnTo>
                  <a:lnTo>
                    <a:pt x="722" y="419"/>
                  </a:lnTo>
                  <a:lnTo>
                    <a:pt x="754" y="443"/>
                  </a:lnTo>
                  <a:lnTo>
                    <a:pt x="780" y="431"/>
                  </a:lnTo>
                  <a:lnTo>
                    <a:pt x="796" y="409"/>
                  </a:lnTo>
                  <a:lnTo>
                    <a:pt x="812" y="361"/>
                  </a:lnTo>
                  <a:lnTo>
                    <a:pt x="804" y="315"/>
                  </a:lnTo>
                  <a:lnTo>
                    <a:pt x="780" y="197"/>
                  </a:lnTo>
                  <a:lnTo>
                    <a:pt x="770" y="163"/>
                  </a:lnTo>
                  <a:lnTo>
                    <a:pt x="746" y="127"/>
                  </a:lnTo>
                  <a:lnTo>
                    <a:pt x="738" y="104"/>
                  </a:lnTo>
                  <a:lnTo>
                    <a:pt x="730" y="82"/>
                  </a:lnTo>
                  <a:lnTo>
                    <a:pt x="754" y="70"/>
                  </a:lnTo>
                  <a:lnTo>
                    <a:pt x="780" y="94"/>
                  </a:lnTo>
                  <a:lnTo>
                    <a:pt x="812" y="139"/>
                  </a:lnTo>
                  <a:lnTo>
                    <a:pt x="828" y="163"/>
                  </a:lnTo>
                  <a:lnTo>
                    <a:pt x="812" y="197"/>
                  </a:lnTo>
                  <a:lnTo>
                    <a:pt x="780" y="197"/>
                  </a:lnTo>
                  <a:lnTo>
                    <a:pt x="754" y="185"/>
                  </a:lnTo>
                  <a:lnTo>
                    <a:pt x="671" y="173"/>
                  </a:lnTo>
                  <a:lnTo>
                    <a:pt x="647" y="163"/>
                  </a:lnTo>
                  <a:lnTo>
                    <a:pt x="631" y="151"/>
                  </a:lnTo>
                  <a:lnTo>
                    <a:pt x="623" y="127"/>
                  </a:lnTo>
                  <a:lnTo>
                    <a:pt x="615" y="104"/>
                  </a:lnTo>
                  <a:lnTo>
                    <a:pt x="639" y="82"/>
                  </a:lnTo>
                  <a:lnTo>
                    <a:pt x="671" y="82"/>
                  </a:lnTo>
                  <a:lnTo>
                    <a:pt x="754" y="116"/>
                  </a:lnTo>
                  <a:lnTo>
                    <a:pt x="780" y="116"/>
                  </a:lnTo>
                  <a:lnTo>
                    <a:pt x="780" y="139"/>
                  </a:lnTo>
                  <a:lnTo>
                    <a:pt x="796" y="139"/>
                  </a:lnTo>
                  <a:lnTo>
                    <a:pt x="812" y="139"/>
                  </a:lnTo>
                  <a:lnTo>
                    <a:pt x="828" y="116"/>
                  </a:lnTo>
                  <a:lnTo>
                    <a:pt x="828" y="94"/>
                  </a:lnTo>
                  <a:lnTo>
                    <a:pt x="828" y="70"/>
                  </a:lnTo>
                  <a:lnTo>
                    <a:pt x="828" y="46"/>
                  </a:lnTo>
                  <a:lnTo>
                    <a:pt x="828" y="22"/>
                  </a:lnTo>
                  <a:lnTo>
                    <a:pt x="812" y="0"/>
                  </a:lnTo>
                  <a:lnTo>
                    <a:pt x="82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18" name="Line 307"/>
            <p:cNvSpPr>
              <a:spLocks noChangeShapeType="1"/>
            </p:cNvSpPr>
            <p:nvPr/>
          </p:nvSpPr>
          <p:spPr bwMode="auto">
            <a:xfrm flipV="1">
              <a:off x="2028825" y="3644900"/>
              <a:ext cx="180975" cy="6731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nvGrpSpPr>
            <p:cNvPr id="11320" name="Gruppo 103"/>
            <p:cNvGrpSpPr>
              <a:grpSpLocks/>
            </p:cNvGrpSpPr>
            <p:nvPr/>
          </p:nvGrpSpPr>
          <p:grpSpPr bwMode="auto">
            <a:xfrm>
              <a:off x="2005013" y="5311775"/>
              <a:ext cx="349250" cy="758825"/>
              <a:chOff x="2004219" y="5311777"/>
              <a:chExt cx="349250" cy="758824"/>
            </a:xfrm>
          </p:grpSpPr>
          <p:sp>
            <p:nvSpPr>
              <p:cNvPr id="90" name="Rectangle 298"/>
              <p:cNvSpPr>
                <a:spLocks noChangeArrowheads="1"/>
              </p:cNvSpPr>
              <p:nvPr/>
            </p:nvSpPr>
            <p:spPr bwMode="auto">
              <a:xfrm>
                <a:off x="2167731" y="5345115"/>
                <a:ext cx="123825" cy="638174"/>
              </a:xfrm>
              <a:prstGeom prst="rect">
                <a:avLst/>
              </a:prstGeom>
              <a:solidFill>
                <a:schemeClr val="accent2">
                  <a:lumMod val="60000"/>
                  <a:lumOff val="40000"/>
                </a:schemeClr>
              </a:solidFill>
              <a:ln w="10160">
                <a:solidFill>
                  <a:schemeClr val="accent2">
                    <a:lumMod val="60000"/>
                    <a:lumOff val="40000"/>
                  </a:schemeClr>
                </a:solidFill>
                <a:miter lim="800000"/>
                <a:headEnd/>
                <a:tailEnd/>
              </a:ln>
            </p:spPr>
            <p:txBody>
              <a:bodyPr/>
              <a:lstStyle/>
              <a:p>
                <a:pPr>
                  <a:defRPr/>
                </a:pPr>
                <a:endParaRPr lang="en-GB"/>
              </a:p>
            </p:txBody>
          </p:sp>
          <p:sp>
            <p:nvSpPr>
              <p:cNvPr id="91" name="Oval 299"/>
              <p:cNvSpPr>
                <a:spLocks noChangeArrowheads="1"/>
              </p:cNvSpPr>
              <p:nvPr/>
            </p:nvSpPr>
            <p:spPr bwMode="auto">
              <a:xfrm>
                <a:off x="2167731" y="5319715"/>
                <a:ext cx="123825" cy="74612"/>
              </a:xfrm>
              <a:prstGeom prst="ellipse">
                <a:avLst/>
              </a:prstGeom>
              <a:solidFill>
                <a:schemeClr val="accent2">
                  <a:lumMod val="60000"/>
                  <a:lumOff val="40000"/>
                </a:schemeClr>
              </a:solidFill>
              <a:ln w="10160">
                <a:solidFill>
                  <a:schemeClr val="tx1"/>
                </a:solidFill>
                <a:round/>
                <a:headEnd/>
                <a:tailEnd/>
              </a:ln>
            </p:spPr>
            <p:txBody>
              <a:bodyPr/>
              <a:lstStyle/>
              <a:p>
                <a:pPr>
                  <a:defRPr/>
                </a:pPr>
                <a:endParaRPr lang="en-GB"/>
              </a:p>
            </p:txBody>
          </p:sp>
          <p:sp>
            <p:nvSpPr>
              <p:cNvPr id="11381" name="Oval 297"/>
              <p:cNvSpPr>
                <a:spLocks noChangeArrowheads="1"/>
              </p:cNvSpPr>
              <p:nvPr/>
            </p:nvSpPr>
            <p:spPr bwMode="auto">
              <a:xfrm>
                <a:off x="2035175" y="5915026"/>
                <a:ext cx="125413" cy="79375"/>
              </a:xfrm>
              <a:prstGeom prst="ellipse">
                <a:avLst/>
              </a:prstGeom>
              <a:solidFill>
                <a:srgbClr val="FF0000"/>
              </a:solidFill>
              <a:ln w="10160">
                <a:solidFill>
                  <a:srgbClr val="000000"/>
                </a:solidFill>
                <a:round/>
                <a:headEnd/>
                <a:tailEnd/>
              </a:ln>
            </p:spPr>
            <p:txBody>
              <a:bodyPr/>
              <a:lstStyle/>
              <a:p>
                <a:endParaRPr lang="en-GB"/>
              </a:p>
            </p:txBody>
          </p:sp>
          <p:sp>
            <p:nvSpPr>
              <p:cNvPr id="11382" name="Rectangle 298"/>
              <p:cNvSpPr>
                <a:spLocks noChangeArrowheads="1"/>
              </p:cNvSpPr>
              <p:nvPr/>
            </p:nvSpPr>
            <p:spPr bwMode="auto">
              <a:xfrm>
                <a:off x="2035175" y="5335588"/>
                <a:ext cx="123825" cy="638175"/>
              </a:xfrm>
              <a:prstGeom prst="rect">
                <a:avLst/>
              </a:prstGeom>
              <a:solidFill>
                <a:srgbClr val="FF5050"/>
              </a:solidFill>
              <a:ln w="10160">
                <a:solidFill>
                  <a:srgbClr val="FF0000"/>
                </a:solidFill>
                <a:miter lim="800000"/>
                <a:headEnd/>
                <a:tailEnd/>
              </a:ln>
            </p:spPr>
            <p:txBody>
              <a:bodyPr/>
              <a:lstStyle/>
              <a:p>
                <a:endParaRPr lang="en-GB"/>
              </a:p>
            </p:txBody>
          </p:sp>
          <p:sp>
            <p:nvSpPr>
              <p:cNvPr id="11383" name="Oval 299"/>
              <p:cNvSpPr>
                <a:spLocks noChangeArrowheads="1"/>
              </p:cNvSpPr>
              <p:nvPr/>
            </p:nvSpPr>
            <p:spPr bwMode="auto">
              <a:xfrm>
                <a:off x="2035175" y="5311777"/>
                <a:ext cx="122238" cy="74613"/>
              </a:xfrm>
              <a:prstGeom prst="ellipse">
                <a:avLst/>
              </a:prstGeom>
              <a:solidFill>
                <a:srgbClr val="FF5050"/>
              </a:solidFill>
              <a:ln w="10160">
                <a:solidFill>
                  <a:srgbClr val="000000"/>
                </a:solidFill>
                <a:round/>
                <a:headEnd/>
                <a:tailEnd/>
              </a:ln>
            </p:spPr>
            <p:txBody>
              <a:bodyPr/>
              <a:lstStyle/>
              <a:p>
                <a:endParaRPr lang="en-GB"/>
              </a:p>
            </p:txBody>
          </p:sp>
          <p:sp>
            <p:nvSpPr>
              <p:cNvPr id="11384" name="Oval 297"/>
              <p:cNvSpPr>
                <a:spLocks noChangeArrowheads="1"/>
              </p:cNvSpPr>
              <p:nvPr/>
            </p:nvSpPr>
            <p:spPr bwMode="auto">
              <a:xfrm>
                <a:off x="2101850" y="5991226"/>
                <a:ext cx="125413" cy="79375"/>
              </a:xfrm>
              <a:prstGeom prst="ellipse">
                <a:avLst/>
              </a:prstGeom>
              <a:solidFill>
                <a:srgbClr val="990099"/>
              </a:solidFill>
              <a:ln w="10160">
                <a:solidFill>
                  <a:srgbClr val="000000"/>
                </a:solidFill>
                <a:round/>
                <a:headEnd/>
                <a:tailEnd/>
              </a:ln>
            </p:spPr>
            <p:txBody>
              <a:bodyPr/>
              <a:lstStyle/>
              <a:p>
                <a:endParaRPr lang="en-GB"/>
              </a:p>
            </p:txBody>
          </p:sp>
          <p:sp>
            <p:nvSpPr>
              <p:cNvPr id="11385" name="Rectangle 298"/>
              <p:cNvSpPr>
                <a:spLocks noChangeArrowheads="1"/>
              </p:cNvSpPr>
              <p:nvPr/>
            </p:nvSpPr>
            <p:spPr bwMode="auto">
              <a:xfrm>
                <a:off x="2101850" y="5373688"/>
                <a:ext cx="123825" cy="638175"/>
              </a:xfrm>
              <a:prstGeom prst="rect">
                <a:avLst/>
              </a:prstGeom>
              <a:solidFill>
                <a:srgbClr val="990099"/>
              </a:solidFill>
              <a:ln w="10160">
                <a:solidFill>
                  <a:srgbClr val="990099"/>
                </a:solidFill>
                <a:miter lim="800000"/>
                <a:headEnd/>
                <a:tailEnd/>
              </a:ln>
            </p:spPr>
            <p:txBody>
              <a:bodyPr/>
              <a:lstStyle/>
              <a:p>
                <a:endParaRPr lang="en-GB"/>
              </a:p>
            </p:txBody>
          </p:sp>
          <p:sp>
            <p:nvSpPr>
              <p:cNvPr id="11386" name="Oval 299"/>
              <p:cNvSpPr>
                <a:spLocks noChangeArrowheads="1"/>
              </p:cNvSpPr>
              <p:nvPr/>
            </p:nvSpPr>
            <p:spPr bwMode="auto">
              <a:xfrm>
                <a:off x="2101850" y="5335588"/>
                <a:ext cx="122238" cy="74613"/>
              </a:xfrm>
              <a:prstGeom prst="ellipse">
                <a:avLst/>
              </a:prstGeom>
              <a:solidFill>
                <a:srgbClr val="990099"/>
              </a:solidFill>
              <a:ln w="10160">
                <a:solidFill>
                  <a:srgbClr val="000000"/>
                </a:solidFill>
                <a:round/>
                <a:headEnd/>
                <a:tailEnd/>
              </a:ln>
            </p:spPr>
            <p:txBody>
              <a:bodyPr/>
              <a:lstStyle/>
              <a:p>
                <a:endParaRPr lang="en-GB"/>
              </a:p>
            </p:txBody>
          </p:sp>
          <p:sp>
            <p:nvSpPr>
              <p:cNvPr id="11387" name="Oval 300"/>
              <p:cNvSpPr>
                <a:spLocks noChangeArrowheads="1"/>
              </p:cNvSpPr>
              <p:nvPr/>
            </p:nvSpPr>
            <p:spPr bwMode="auto">
              <a:xfrm>
                <a:off x="2101850" y="5657851"/>
                <a:ext cx="133350" cy="127000"/>
              </a:xfrm>
              <a:prstGeom prst="ellipse">
                <a:avLst/>
              </a:prstGeom>
              <a:solidFill>
                <a:srgbClr val="FFFFFF"/>
              </a:solidFill>
              <a:ln w="10160">
                <a:solidFill>
                  <a:srgbClr val="000000"/>
                </a:solidFill>
                <a:round/>
                <a:headEnd/>
                <a:tailEnd/>
              </a:ln>
            </p:spPr>
            <p:txBody>
              <a:bodyPr/>
              <a:lstStyle/>
              <a:p>
                <a:endParaRPr lang="en-GB"/>
              </a:p>
            </p:txBody>
          </p:sp>
          <p:sp>
            <p:nvSpPr>
              <p:cNvPr id="11388" name="Rectangle 301"/>
              <p:cNvSpPr>
                <a:spLocks noChangeArrowheads="1"/>
              </p:cNvSpPr>
              <p:nvPr/>
            </p:nvSpPr>
            <p:spPr bwMode="auto">
              <a:xfrm>
                <a:off x="2128838" y="5630863"/>
                <a:ext cx="904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000000"/>
                    </a:solidFill>
                    <a:latin typeface="System" charset="0"/>
                  </a:rPr>
                  <a:t>+</a:t>
                </a:r>
                <a:endParaRPr lang="en-GB"/>
              </a:p>
            </p:txBody>
          </p:sp>
          <p:sp>
            <p:nvSpPr>
              <p:cNvPr id="97" name="Rectangle 298"/>
              <p:cNvSpPr>
                <a:spLocks noChangeArrowheads="1"/>
              </p:cNvSpPr>
              <p:nvPr/>
            </p:nvSpPr>
            <p:spPr bwMode="auto">
              <a:xfrm>
                <a:off x="2224881" y="5392740"/>
                <a:ext cx="123825" cy="638174"/>
              </a:xfrm>
              <a:prstGeom prst="rect">
                <a:avLst/>
              </a:prstGeom>
              <a:solidFill>
                <a:schemeClr val="accent5">
                  <a:lumMod val="50000"/>
                </a:schemeClr>
              </a:solidFill>
              <a:ln w="10160">
                <a:solidFill>
                  <a:schemeClr val="tx1"/>
                </a:solidFill>
                <a:miter lim="800000"/>
                <a:headEnd/>
                <a:tailEnd/>
              </a:ln>
            </p:spPr>
            <p:txBody>
              <a:bodyPr/>
              <a:lstStyle/>
              <a:p>
                <a:pPr>
                  <a:defRPr/>
                </a:pPr>
                <a:endParaRPr lang="en-GB"/>
              </a:p>
            </p:txBody>
          </p:sp>
          <p:sp>
            <p:nvSpPr>
              <p:cNvPr id="98" name="Oval 299"/>
              <p:cNvSpPr>
                <a:spLocks noChangeArrowheads="1"/>
              </p:cNvSpPr>
              <p:nvPr/>
            </p:nvSpPr>
            <p:spPr bwMode="auto">
              <a:xfrm>
                <a:off x="2228056" y="5360990"/>
                <a:ext cx="122238" cy="76200"/>
              </a:xfrm>
              <a:prstGeom prst="ellipse">
                <a:avLst/>
              </a:prstGeom>
              <a:solidFill>
                <a:schemeClr val="accent5">
                  <a:lumMod val="50000"/>
                </a:schemeClr>
              </a:solidFill>
              <a:ln w="10160">
                <a:solidFill>
                  <a:srgbClr val="000000"/>
                </a:solidFill>
                <a:round/>
                <a:headEnd/>
                <a:tailEnd/>
              </a:ln>
            </p:spPr>
            <p:txBody>
              <a:bodyPr/>
              <a:lstStyle/>
              <a:p>
                <a:pPr>
                  <a:defRPr/>
                </a:pPr>
                <a:endParaRPr lang="en-GB"/>
              </a:p>
            </p:txBody>
          </p:sp>
          <p:sp>
            <p:nvSpPr>
              <p:cNvPr id="99" name="Oval 297"/>
              <p:cNvSpPr>
                <a:spLocks noChangeArrowheads="1"/>
              </p:cNvSpPr>
              <p:nvPr/>
            </p:nvSpPr>
            <p:spPr bwMode="auto">
              <a:xfrm>
                <a:off x="2228056" y="5981701"/>
                <a:ext cx="125413" cy="79375"/>
              </a:xfrm>
              <a:prstGeom prst="ellipse">
                <a:avLst/>
              </a:prstGeom>
              <a:solidFill>
                <a:schemeClr val="accent5">
                  <a:lumMod val="50000"/>
                </a:schemeClr>
              </a:solidFill>
              <a:ln w="10160">
                <a:solidFill>
                  <a:schemeClr val="tx1"/>
                </a:solidFill>
                <a:round/>
                <a:headEnd/>
                <a:tailEnd/>
              </a:ln>
            </p:spPr>
            <p:txBody>
              <a:bodyPr/>
              <a:lstStyle/>
              <a:p>
                <a:pPr>
                  <a:defRPr/>
                </a:pPr>
                <a:endParaRPr lang="en-GB"/>
              </a:p>
            </p:txBody>
          </p:sp>
          <p:sp>
            <p:nvSpPr>
              <p:cNvPr id="100" name="Rettangolo 99"/>
              <p:cNvSpPr/>
              <p:nvPr/>
            </p:nvSpPr>
            <p:spPr bwMode="auto">
              <a:xfrm>
                <a:off x="2237581" y="5838826"/>
                <a:ext cx="104775" cy="171450"/>
              </a:xfrm>
              <a:prstGeom prst="rect">
                <a:avLst/>
              </a:prstGeom>
              <a:solidFill>
                <a:schemeClr val="accent5">
                  <a:lumMod val="50000"/>
                </a:schemeClr>
              </a:solidFill>
              <a:ln w="9525" cap="flat" cmpd="sng" algn="ctr">
                <a:solidFill>
                  <a:schemeClr val="accent5">
                    <a:lumMod val="50000"/>
                  </a:schemeClr>
                </a:solidFill>
                <a:prstDash val="solid"/>
                <a:round/>
                <a:headEnd type="none" w="med" len="med"/>
                <a:tailEnd type="none" w="med" len="med"/>
              </a:ln>
              <a:effectLst/>
            </p:spPr>
            <p:txBody>
              <a:bodyPr/>
              <a:lstStyle/>
              <a:p>
                <a:pPr>
                  <a:defRPr/>
                </a:pPr>
                <a:endParaRPr lang="it-IT"/>
              </a:p>
            </p:txBody>
          </p:sp>
          <p:sp>
            <p:nvSpPr>
              <p:cNvPr id="11393" name="Rectangle 298"/>
              <p:cNvSpPr>
                <a:spLocks noChangeArrowheads="1"/>
              </p:cNvSpPr>
              <p:nvPr/>
            </p:nvSpPr>
            <p:spPr bwMode="auto">
              <a:xfrm>
                <a:off x="2006600" y="5392738"/>
                <a:ext cx="123825" cy="638175"/>
              </a:xfrm>
              <a:prstGeom prst="rect">
                <a:avLst/>
              </a:prstGeom>
              <a:solidFill>
                <a:srgbClr val="FFFF00"/>
              </a:solidFill>
              <a:ln w="10160">
                <a:solidFill>
                  <a:schemeClr val="tx1"/>
                </a:solidFill>
                <a:miter lim="800000"/>
                <a:headEnd/>
                <a:tailEnd/>
              </a:ln>
            </p:spPr>
            <p:txBody>
              <a:bodyPr/>
              <a:lstStyle/>
              <a:p>
                <a:endParaRPr lang="en-GB"/>
              </a:p>
            </p:txBody>
          </p:sp>
          <p:sp>
            <p:nvSpPr>
              <p:cNvPr id="11394" name="Oval 299"/>
              <p:cNvSpPr>
                <a:spLocks noChangeArrowheads="1"/>
              </p:cNvSpPr>
              <p:nvPr/>
            </p:nvSpPr>
            <p:spPr bwMode="auto">
              <a:xfrm>
                <a:off x="2004219" y="5364164"/>
                <a:ext cx="122238" cy="74613"/>
              </a:xfrm>
              <a:prstGeom prst="ellipse">
                <a:avLst/>
              </a:prstGeom>
              <a:solidFill>
                <a:srgbClr val="FFFF00"/>
              </a:solidFill>
              <a:ln w="10160">
                <a:solidFill>
                  <a:srgbClr val="000000"/>
                </a:solidFill>
                <a:round/>
                <a:headEnd/>
                <a:tailEnd/>
              </a:ln>
            </p:spPr>
            <p:txBody>
              <a:bodyPr/>
              <a:lstStyle/>
              <a:p>
                <a:endParaRPr lang="en-GB"/>
              </a:p>
            </p:txBody>
          </p:sp>
          <p:sp>
            <p:nvSpPr>
              <p:cNvPr id="11395" name="Oval 297"/>
              <p:cNvSpPr>
                <a:spLocks noChangeArrowheads="1"/>
              </p:cNvSpPr>
              <p:nvPr/>
            </p:nvSpPr>
            <p:spPr bwMode="auto">
              <a:xfrm>
                <a:off x="2004219" y="5984081"/>
                <a:ext cx="125413" cy="79375"/>
              </a:xfrm>
              <a:prstGeom prst="ellipse">
                <a:avLst/>
              </a:prstGeom>
              <a:solidFill>
                <a:srgbClr val="FFFF00"/>
              </a:solidFill>
              <a:ln w="10160">
                <a:solidFill>
                  <a:schemeClr val="tx1"/>
                </a:solidFill>
                <a:round/>
                <a:headEnd/>
                <a:tailEnd/>
              </a:ln>
            </p:spPr>
            <p:txBody>
              <a:bodyPr/>
              <a:lstStyle/>
              <a:p>
                <a:endParaRPr lang="en-GB"/>
              </a:p>
            </p:txBody>
          </p:sp>
          <p:sp>
            <p:nvSpPr>
              <p:cNvPr id="11396" name="Rettangolo 101"/>
              <p:cNvSpPr>
                <a:spLocks noChangeArrowheads="1"/>
              </p:cNvSpPr>
              <p:nvPr/>
            </p:nvSpPr>
            <p:spPr bwMode="auto">
              <a:xfrm>
                <a:off x="2016919" y="5915025"/>
                <a:ext cx="107156" cy="104775"/>
              </a:xfrm>
              <a:prstGeom prst="rect">
                <a:avLst/>
              </a:prstGeom>
              <a:solidFill>
                <a:srgbClr val="FFFF00"/>
              </a:solidFill>
              <a:ln w="9525" algn="ctr">
                <a:solidFill>
                  <a:srgbClr val="FFFF00"/>
                </a:solidFill>
                <a:round/>
                <a:headEnd/>
                <a:tailEnd/>
              </a:ln>
            </p:spPr>
            <p:txBody>
              <a:bodyPr/>
              <a:lstStyle/>
              <a:p>
                <a:endParaRPr lang="en-US"/>
              </a:p>
            </p:txBody>
          </p:sp>
        </p:grpSp>
        <p:grpSp>
          <p:nvGrpSpPr>
            <p:cNvPr id="11321" name="Gruppo 104"/>
            <p:cNvGrpSpPr>
              <a:grpSpLocks/>
            </p:cNvGrpSpPr>
            <p:nvPr/>
          </p:nvGrpSpPr>
          <p:grpSpPr bwMode="auto">
            <a:xfrm>
              <a:off x="2386013" y="5349875"/>
              <a:ext cx="349250" cy="758825"/>
              <a:chOff x="2004219" y="5311777"/>
              <a:chExt cx="349250" cy="758824"/>
            </a:xfrm>
          </p:grpSpPr>
          <p:sp>
            <p:nvSpPr>
              <p:cNvPr id="106" name="Rectangle 298"/>
              <p:cNvSpPr>
                <a:spLocks noChangeArrowheads="1"/>
              </p:cNvSpPr>
              <p:nvPr/>
            </p:nvSpPr>
            <p:spPr bwMode="auto">
              <a:xfrm>
                <a:off x="2167731" y="5345115"/>
                <a:ext cx="123825" cy="638174"/>
              </a:xfrm>
              <a:prstGeom prst="rect">
                <a:avLst/>
              </a:prstGeom>
              <a:solidFill>
                <a:schemeClr val="accent2">
                  <a:lumMod val="60000"/>
                  <a:lumOff val="40000"/>
                </a:schemeClr>
              </a:solidFill>
              <a:ln w="10160">
                <a:solidFill>
                  <a:schemeClr val="accent2">
                    <a:lumMod val="60000"/>
                    <a:lumOff val="40000"/>
                  </a:schemeClr>
                </a:solidFill>
                <a:miter lim="800000"/>
                <a:headEnd/>
                <a:tailEnd/>
              </a:ln>
            </p:spPr>
            <p:txBody>
              <a:bodyPr/>
              <a:lstStyle/>
              <a:p>
                <a:pPr>
                  <a:defRPr/>
                </a:pPr>
                <a:endParaRPr lang="en-GB"/>
              </a:p>
            </p:txBody>
          </p:sp>
          <p:sp>
            <p:nvSpPr>
              <p:cNvPr id="107" name="Oval 299"/>
              <p:cNvSpPr>
                <a:spLocks noChangeArrowheads="1"/>
              </p:cNvSpPr>
              <p:nvPr/>
            </p:nvSpPr>
            <p:spPr bwMode="auto">
              <a:xfrm>
                <a:off x="2167731" y="5319715"/>
                <a:ext cx="123825" cy="74612"/>
              </a:xfrm>
              <a:prstGeom prst="ellipse">
                <a:avLst/>
              </a:prstGeom>
              <a:solidFill>
                <a:schemeClr val="accent2">
                  <a:lumMod val="60000"/>
                  <a:lumOff val="40000"/>
                </a:schemeClr>
              </a:solidFill>
              <a:ln w="10160">
                <a:solidFill>
                  <a:schemeClr val="tx1"/>
                </a:solidFill>
                <a:round/>
                <a:headEnd/>
                <a:tailEnd/>
              </a:ln>
            </p:spPr>
            <p:txBody>
              <a:bodyPr/>
              <a:lstStyle/>
              <a:p>
                <a:pPr>
                  <a:defRPr/>
                </a:pPr>
                <a:endParaRPr lang="en-GB"/>
              </a:p>
            </p:txBody>
          </p:sp>
          <p:sp>
            <p:nvSpPr>
              <p:cNvPr id="11363" name="Oval 297"/>
              <p:cNvSpPr>
                <a:spLocks noChangeArrowheads="1"/>
              </p:cNvSpPr>
              <p:nvPr/>
            </p:nvSpPr>
            <p:spPr bwMode="auto">
              <a:xfrm>
                <a:off x="2035175" y="5915026"/>
                <a:ext cx="125413" cy="79375"/>
              </a:xfrm>
              <a:prstGeom prst="ellipse">
                <a:avLst/>
              </a:prstGeom>
              <a:solidFill>
                <a:srgbClr val="FF0000"/>
              </a:solidFill>
              <a:ln w="10160">
                <a:solidFill>
                  <a:srgbClr val="000000"/>
                </a:solidFill>
                <a:round/>
                <a:headEnd/>
                <a:tailEnd/>
              </a:ln>
            </p:spPr>
            <p:txBody>
              <a:bodyPr/>
              <a:lstStyle/>
              <a:p>
                <a:endParaRPr lang="en-GB"/>
              </a:p>
            </p:txBody>
          </p:sp>
          <p:sp>
            <p:nvSpPr>
              <p:cNvPr id="11364" name="Rectangle 298"/>
              <p:cNvSpPr>
                <a:spLocks noChangeArrowheads="1"/>
              </p:cNvSpPr>
              <p:nvPr/>
            </p:nvSpPr>
            <p:spPr bwMode="auto">
              <a:xfrm>
                <a:off x="2035175" y="5335588"/>
                <a:ext cx="123825" cy="638175"/>
              </a:xfrm>
              <a:prstGeom prst="rect">
                <a:avLst/>
              </a:prstGeom>
              <a:solidFill>
                <a:srgbClr val="FF5050"/>
              </a:solidFill>
              <a:ln w="10160">
                <a:solidFill>
                  <a:srgbClr val="FF0000"/>
                </a:solidFill>
                <a:miter lim="800000"/>
                <a:headEnd/>
                <a:tailEnd/>
              </a:ln>
            </p:spPr>
            <p:txBody>
              <a:bodyPr/>
              <a:lstStyle/>
              <a:p>
                <a:endParaRPr lang="en-GB"/>
              </a:p>
            </p:txBody>
          </p:sp>
          <p:sp>
            <p:nvSpPr>
              <p:cNvPr id="11365" name="Oval 299"/>
              <p:cNvSpPr>
                <a:spLocks noChangeArrowheads="1"/>
              </p:cNvSpPr>
              <p:nvPr/>
            </p:nvSpPr>
            <p:spPr bwMode="auto">
              <a:xfrm>
                <a:off x="2035175" y="5311777"/>
                <a:ext cx="122238" cy="74613"/>
              </a:xfrm>
              <a:prstGeom prst="ellipse">
                <a:avLst/>
              </a:prstGeom>
              <a:solidFill>
                <a:srgbClr val="FF5050"/>
              </a:solidFill>
              <a:ln w="10160">
                <a:solidFill>
                  <a:srgbClr val="000000"/>
                </a:solidFill>
                <a:round/>
                <a:headEnd/>
                <a:tailEnd/>
              </a:ln>
            </p:spPr>
            <p:txBody>
              <a:bodyPr/>
              <a:lstStyle/>
              <a:p>
                <a:endParaRPr lang="en-GB"/>
              </a:p>
            </p:txBody>
          </p:sp>
          <p:sp>
            <p:nvSpPr>
              <p:cNvPr id="11366" name="Oval 297"/>
              <p:cNvSpPr>
                <a:spLocks noChangeArrowheads="1"/>
              </p:cNvSpPr>
              <p:nvPr/>
            </p:nvSpPr>
            <p:spPr bwMode="auto">
              <a:xfrm>
                <a:off x="2101850" y="5991226"/>
                <a:ext cx="125413" cy="79375"/>
              </a:xfrm>
              <a:prstGeom prst="ellipse">
                <a:avLst/>
              </a:prstGeom>
              <a:solidFill>
                <a:srgbClr val="990099"/>
              </a:solidFill>
              <a:ln w="10160">
                <a:solidFill>
                  <a:srgbClr val="000000"/>
                </a:solidFill>
                <a:round/>
                <a:headEnd/>
                <a:tailEnd/>
              </a:ln>
            </p:spPr>
            <p:txBody>
              <a:bodyPr/>
              <a:lstStyle/>
              <a:p>
                <a:endParaRPr lang="en-GB"/>
              </a:p>
            </p:txBody>
          </p:sp>
          <p:sp>
            <p:nvSpPr>
              <p:cNvPr id="11367" name="Rectangle 298"/>
              <p:cNvSpPr>
                <a:spLocks noChangeArrowheads="1"/>
              </p:cNvSpPr>
              <p:nvPr/>
            </p:nvSpPr>
            <p:spPr bwMode="auto">
              <a:xfrm>
                <a:off x="2101850" y="5373688"/>
                <a:ext cx="123825" cy="638175"/>
              </a:xfrm>
              <a:prstGeom prst="rect">
                <a:avLst/>
              </a:prstGeom>
              <a:solidFill>
                <a:srgbClr val="990099"/>
              </a:solidFill>
              <a:ln w="10160">
                <a:solidFill>
                  <a:srgbClr val="990099"/>
                </a:solidFill>
                <a:miter lim="800000"/>
                <a:headEnd/>
                <a:tailEnd/>
              </a:ln>
            </p:spPr>
            <p:txBody>
              <a:bodyPr/>
              <a:lstStyle/>
              <a:p>
                <a:endParaRPr lang="en-GB"/>
              </a:p>
            </p:txBody>
          </p:sp>
          <p:sp>
            <p:nvSpPr>
              <p:cNvPr id="11368" name="Oval 299"/>
              <p:cNvSpPr>
                <a:spLocks noChangeArrowheads="1"/>
              </p:cNvSpPr>
              <p:nvPr/>
            </p:nvSpPr>
            <p:spPr bwMode="auto">
              <a:xfrm>
                <a:off x="2101850" y="5335588"/>
                <a:ext cx="122238" cy="74613"/>
              </a:xfrm>
              <a:prstGeom prst="ellipse">
                <a:avLst/>
              </a:prstGeom>
              <a:solidFill>
                <a:srgbClr val="990099"/>
              </a:solidFill>
              <a:ln w="10160">
                <a:solidFill>
                  <a:srgbClr val="000000"/>
                </a:solidFill>
                <a:round/>
                <a:headEnd/>
                <a:tailEnd/>
              </a:ln>
            </p:spPr>
            <p:txBody>
              <a:bodyPr/>
              <a:lstStyle/>
              <a:p>
                <a:endParaRPr lang="en-GB"/>
              </a:p>
            </p:txBody>
          </p:sp>
          <p:sp>
            <p:nvSpPr>
              <p:cNvPr id="11369" name="Oval 300"/>
              <p:cNvSpPr>
                <a:spLocks noChangeArrowheads="1"/>
              </p:cNvSpPr>
              <p:nvPr/>
            </p:nvSpPr>
            <p:spPr bwMode="auto">
              <a:xfrm>
                <a:off x="2101850" y="5657851"/>
                <a:ext cx="133350" cy="127000"/>
              </a:xfrm>
              <a:prstGeom prst="ellipse">
                <a:avLst/>
              </a:prstGeom>
              <a:solidFill>
                <a:srgbClr val="FFFFFF"/>
              </a:solidFill>
              <a:ln w="10160">
                <a:solidFill>
                  <a:srgbClr val="000000"/>
                </a:solidFill>
                <a:round/>
                <a:headEnd/>
                <a:tailEnd/>
              </a:ln>
            </p:spPr>
            <p:txBody>
              <a:bodyPr/>
              <a:lstStyle/>
              <a:p>
                <a:endParaRPr lang="en-GB"/>
              </a:p>
            </p:txBody>
          </p:sp>
          <p:sp>
            <p:nvSpPr>
              <p:cNvPr id="11370" name="Rectangle 301"/>
              <p:cNvSpPr>
                <a:spLocks noChangeArrowheads="1"/>
              </p:cNvSpPr>
              <p:nvPr/>
            </p:nvSpPr>
            <p:spPr bwMode="auto">
              <a:xfrm>
                <a:off x="2128838" y="5630863"/>
                <a:ext cx="904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000000"/>
                    </a:solidFill>
                    <a:latin typeface="System" charset="0"/>
                  </a:rPr>
                  <a:t>+</a:t>
                </a:r>
                <a:endParaRPr lang="en-GB"/>
              </a:p>
            </p:txBody>
          </p:sp>
          <p:sp>
            <p:nvSpPr>
              <p:cNvPr id="116" name="Rectangle 298"/>
              <p:cNvSpPr>
                <a:spLocks noChangeArrowheads="1"/>
              </p:cNvSpPr>
              <p:nvPr/>
            </p:nvSpPr>
            <p:spPr bwMode="auto">
              <a:xfrm>
                <a:off x="2224881" y="5392740"/>
                <a:ext cx="123825" cy="638174"/>
              </a:xfrm>
              <a:prstGeom prst="rect">
                <a:avLst/>
              </a:prstGeom>
              <a:solidFill>
                <a:schemeClr val="accent5">
                  <a:lumMod val="50000"/>
                </a:schemeClr>
              </a:solidFill>
              <a:ln w="10160">
                <a:solidFill>
                  <a:schemeClr val="tx1"/>
                </a:solidFill>
                <a:miter lim="800000"/>
                <a:headEnd/>
                <a:tailEnd/>
              </a:ln>
            </p:spPr>
            <p:txBody>
              <a:bodyPr/>
              <a:lstStyle/>
              <a:p>
                <a:pPr>
                  <a:defRPr/>
                </a:pPr>
                <a:endParaRPr lang="en-GB"/>
              </a:p>
            </p:txBody>
          </p:sp>
          <p:sp>
            <p:nvSpPr>
              <p:cNvPr id="117" name="Oval 299"/>
              <p:cNvSpPr>
                <a:spLocks noChangeArrowheads="1"/>
              </p:cNvSpPr>
              <p:nvPr/>
            </p:nvSpPr>
            <p:spPr bwMode="auto">
              <a:xfrm>
                <a:off x="2228056" y="5360990"/>
                <a:ext cx="122238" cy="76200"/>
              </a:xfrm>
              <a:prstGeom prst="ellipse">
                <a:avLst/>
              </a:prstGeom>
              <a:solidFill>
                <a:schemeClr val="accent5">
                  <a:lumMod val="50000"/>
                </a:schemeClr>
              </a:solidFill>
              <a:ln w="10160">
                <a:solidFill>
                  <a:srgbClr val="000000"/>
                </a:solidFill>
                <a:round/>
                <a:headEnd/>
                <a:tailEnd/>
              </a:ln>
            </p:spPr>
            <p:txBody>
              <a:bodyPr/>
              <a:lstStyle/>
              <a:p>
                <a:pPr>
                  <a:defRPr/>
                </a:pPr>
                <a:endParaRPr lang="en-GB"/>
              </a:p>
            </p:txBody>
          </p:sp>
          <p:sp>
            <p:nvSpPr>
              <p:cNvPr id="118" name="Oval 297"/>
              <p:cNvSpPr>
                <a:spLocks noChangeArrowheads="1"/>
              </p:cNvSpPr>
              <p:nvPr/>
            </p:nvSpPr>
            <p:spPr bwMode="auto">
              <a:xfrm>
                <a:off x="2228056" y="5981701"/>
                <a:ext cx="125413" cy="79375"/>
              </a:xfrm>
              <a:prstGeom prst="ellipse">
                <a:avLst/>
              </a:prstGeom>
              <a:solidFill>
                <a:schemeClr val="accent5">
                  <a:lumMod val="50000"/>
                </a:schemeClr>
              </a:solidFill>
              <a:ln w="10160">
                <a:solidFill>
                  <a:schemeClr val="tx1"/>
                </a:solidFill>
                <a:round/>
                <a:headEnd/>
                <a:tailEnd/>
              </a:ln>
            </p:spPr>
            <p:txBody>
              <a:bodyPr/>
              <a:lstStyle/>
              <a:p>
                <a:pPr>
                  <a:defRPr/>
                </a:pPr>
                <a:endParaRPr lang="en-GB"/>
              </a:p>
            </p:txBody>
          </p:sp>
          <p:sp>
            <p:nvSpPr>
              <p:cNvPr id="119" name="Rettangolo 118"/>
              <p:cNvSpPr/>
              <p:nvPr/>
            </p:nvSpPr>
            <p:spPr bwMode="auto">
              <a:xfrm>
                <a:off x="2237581" y="5838826"/>
                <a:ext cx="104775" cy="171450"/>
              </a:xfrm>
              <a:prstGeom prst="rect">
                <a:avLst/>
              </a:prstGeom>
              <a:solidFill>
                <a:schemeClr val="accent5">
                  <a:lumMod val="50000"/>
                </a:schemeClr>
              </a:solidFill>
              <a:ln w="9525" cap="flat" cmpd="sng" algn="ctr">
                <a:solidFill>
                  <a:schemeClr val="accent5">
                    <a:lumMod val="50000"/>
                  </a:schemeClr>
                </a:solidFill>
                <a:prstDash val="solid"/>
                <a:round/>
                <a:headEnd type="none" w="med" len="med"/>
                <a:tailEnd type="none" w="med" len="med"/>
              </a:ln>
              <a:effectLst/>
            </p:spPr>
            <p:txBody>
              <a:bodyPr/>
              <a:lstStyle/>
              <a:p>
                <a:pPr>
                  <a:defRPr/>
                </a:pPr>
                <a:endParaRPr lang="it-IT"/>
              </a:p>
            </p:txBody>
          </p:sp>
          <p:sp>
            <p:nvSpPr>
              <p:cNvPr id="11375" name="Rectangle 298"/>
              <p:cNvSpPr>
                <a:spLocks noChangeArrowheads="1"/>
              </p:cNvSpPr>
              <p:nvPr/>
            </p:nvSpPr>
            <p:spPr bwMode="auto">
              <a:xfrm>
                <a:off x="2006600" y="5392738"/>
                <a:ext cx="123825" cy="638175"/>
              </a:xfrm>
              <a:prstGeom prst="rect">
                <a:avLst/>
              </a:prstGeom>
              <a:solidFill>
                <a:srgbClr val="FFFF00"/>
              </a:solidFill>
              <a:ln w="10160">
                <a:solidFill>
                  <a:schemeClr val="tx1"/>
                </a:solidFill>
                <a:miter lim="800000"/>
                <a:headEnd/>
                <a:tailEnd/>
              </a:ln>
            </p:spPr>
            <p:txBody>
              <a:bodyPr/>
              <a:lstStyle/>
              <a:p>
                <a:endParaRPr lang="en-GB"/>
              </a:p>
            </p:txBody>
          </p:sp>
          <p:sp>
            <p:nvSpPr>
              <p:cNvPr id="11376" name="Oval 299"/>
              <p:cNvSpPr>
                <a:spLocks noChangeArrowheads="1"/>
              </p:cNvSpPr>
              <p:nvPr/>
            </p:nvSpPr>
            <p:spPr bwMode="auto">
              <a:xfrm>
                <a:off x="2004219" y="5364164"/>
                <a:ext cx="122238" cy="74613"/>
              </a:xfrm>
              <a:prstGeom prst="ellipse">
                <a:avLst/>
              </a:prstGeom>
              <a:solidFill>
                <a:srgbClr val="FFFF00"/>
              </a:solidFill>
              <a:ln w="10160">
                <a:solidFill>
                  <a:srgbClr val="000000"/>
                </a:solidFill>
                <a:round/>
                <a:headEnd/>
                <a:tailEnd/>
              </a:ln>
            </p:spPr>
            <p:txBody>
              <a:bodyPr/>
              <a:lstStyle/>
              <a:p>
                <a:endParaRPr lang="en-GB"/>
              </a:p>
            </p:txBody>
          </p:sp>
          <p:sp>
            <p:nvSpPr>
              <p:cNvPr id="11377" name="Oval 297"/>
              <p:cNvSpPr>
                <a:spLocks noChangeArrowheads="1"/>
              </p:cNvSpPr>
              <p:nvPr/>
            </p:nvSpPr>
            <p:spPr bwMode="auto">
              <a:xfrm>
                <a:off x="2004219" y="5984081"/>
                <a:ext cx="125413" cy="79375"/>
              </a:xfrm>
              <a:prstGeom prst="ellipse">
                <a:avLst/>
              </a:prstGeom>
              <a:solidFill>
                <a:srgbClr val="FFFF00"/>
              </a:solidFill>
              <a:ln w="10160">
                <a:solidFill>
                  <a:schemeClr val="tx1"/>
                </a:solidFill>
                <a:round/>
                <a:headEnd/>
                <a:tailEnd/>
              </a:ln>
            </p:spPr>
            <p:txBody>
              <a:bodyPr/>
              <a:lstStyle/>
              <a:p>
                <a:endParaRPr lang="en-GB"/>
              </a:p>
            </p:txBody>
          </p:sp>
          <p:sp>
            <p:nvSpPr>
              <p:cNvPr id="11378" name="Rettangolo 122"/>
              <p:cNvSpPr>
                <a:spLocks noChangeArrowheads="1"/>
              </p:cNvSpPr>
              <p:nvPr/>
            </p:nvSpPr>
            <p:spPr bwMode="auto">
              <a:xfrm>
                <a:off x="2016919" y="5915025"/>
                <a:ext cx="107156" cy="104775"/>
              </a:xfrm>
              <a:prstGeom prst="rect">
                <a:avLst/>
              </a:prstGeom>
              <a:solidFill>
                <a:srgbClr val="FFFF00"/>
              </a:solidFill>
              <a:ln w="9525" algn="ctr">
                <a:solidFill>
                  <a:srgbClr val="FFFF00"/>
                </a:solidFill>
                <a:round/>
                <a:headEnd/>
                <a:tailEnd/>
              </a:ln>
            </p:spPr>
            <p:txBody>
              <a:bodyPr/>
              <a:lstStyle/>
              <a:p>
                <a:endParaRPr lang="en-US"/>
              </a:p>
            </p:txBody>
          </p:sp>
        </p:grpSp>
        <p:grpSp>
          <p:nvGrpSpPr>
            <p:cNvPr id="11322" name="Gruppo 123"/>
            <p:cNvGrpSpPr>
              <a:grpSpLocks/>
            </p:cNvGrpSpPr>
            <p:nvPr/>
          </p:nvGrpSpPr>
          <p:grpSpPr bwMode="auto">
            <a:xfrm>
              <a:off x="2786063" y="5330825"/>
              <a:ext cx="349250" cy="758825"/>
              <a:chOff x="2004219" y="5311777"/>
              <a:chExt cx="349250" cy="758824"/>
            </a:xfrm>
          </p:grpSpPr>
          <p:sp>
            <p:nvSpPr>
              <p:cNvPr id="125" name="Rectangle 298"/>
              <p:cNvSpPr>
                <a:spLocks noChangeArrowheads="1"/>
              </p:cNvSpPr>
              <p:nvPr/>
            </p:nvSpPr>
            <p:spPr bwMode="auto">
              <a:xfrm>
                <a:off x="2167731" y="5345115"/>
                <a:ext cx="123825" cy="638174"/>
              </a:xfrm>
              <a:prstGeom prst="rect">
                <a:avLst/>
              </a:prstGeom>
              <a:solidFill>
                <a:schemeClr val="accent2">
                  <a:lumMod val="60000"/>
                  <a:lumOff val="40000"/>
                </a:schemeClr>
              </a:solidFill>
              <a:ln w="10160">
                <a:solidFill>
                  <a:schemeClr val="accent2">
                    <a:lumMod val="60000"/>
                    <a:lumOff val="40000"/>
                  </a:schemeClr>
                </a:solidFill>
                <a:miter lim="800000"/>
                <a:headEnd/>
                <a:tailEnd/>
              </a:ln>
            </p:spPr>
            <p:txBody>
              <a:bodyPr/>
              <a:lstStyle/>
              <a:p>
                <a:pPr>
                  <a:defRPr/>
                </a:pPr>
                <a:endParaRPr lang="en-GB"/>
              </a:p>
            </p:txBody>
          </p:sp>
          <p:sp>
            <p:nvSpPr>
              <p:cNvPr id="126" name="Oval 299"/>
              <p:cNvSpPr>
                <a:spLocks noChangeArrowheads="1"/>
              </p:cNvSpPr>
              <p:nvPr/>
            </p:nvSpPr>
            <p:spPr bwMode="auto">
              <a:xfrm>
                <a:off x="2167731" y="5319715"/>
                <a:ext cx="123825" cy="74612"/>
              </a:xfrm>
              <a:prstGeom prst="ellipse">
                <a:avLst/>
              </a:prstGeom>
              <a:solidFill>
                <a:schemeClr val="accent2">
                  <a:lumMod val="60000"/>
                  <a:lumOff val="40000"/>
                </a:schemeClr>
              </a:solidFill>
              <a:ln w="10160">
                <a:solidFill>
                  <a:schemeClr val="tx1"/>
                </a:solidFill>
                <a:round/>
                <a:headEnd/>
                <a:tailEnd/>
              </a:ln>
            </p:spPr>
            <p:txBody>
              <a:bodyPr/>
              <a:lstStyle/>
              <a:p>
                <a:pPr>
                  <a:defRPr/>
                </a:pPr>
                <a:endParaRPr lang="en-GB"/>
              </a:p>
            </p:txBody>
          </p:sp>
          <p:sp>
            <p:nvSpPr>
              <p:cNvPr id="11345" name="Oval 297"/>
              <p:cNvSpPr>
                <a:spLocks noChangeArrowheads="1"/>
              </p:cNvSpPr>
              <p:nvPr/>
            </p:nvSpPr>
            <p:spPr bwMode="auto">
              <a:xfrm>
                <a:off x="2035175" y="5915026"/>
                <a:ext cx="125413" cy="79375"/>
              </a:xfrm>
              <a:prstGeom prst="ellipse">
                <a:avLst/>
              </a:prstGeom>
              <a:solidFill>
                <a:srgbClr val="FF0000"/>
              </a:solidFill>
              <a:ln w="10160">
                <a:solidFill>
                  <a:srgbClr val="000000"/>
                </a:solidFill>
                <a:round/>
                <a:headEnd/>
                <a:tailEnd/>
              </a:ln>
            </p:spPr>
            <p:txBody>
              <a:bodyPr/>
              <a:lstStyle/>
              <a:p>
                <a:endParaRPr lang="en-GB"/>
              </a:p>
            </p:txBody>
          </p:sp>
          <p:sp>
            <p:nvSpPr>
              <p:cNvPr id="11346" name="Rectangle 298"/>
              <p:cNvSpPr>
                <a:spLocks noChangeArrowheads="1"/>
              </p:cNvSpPr>
              <p:nvPr/>
            </p:nvSpPr>
            <p:spPr bwMode="auto">
              <a:xfrm>
                <a:off x="2035175" y="5335588"/>
                <a:ext cx="123825" cy="638175"/>
              </a:xfrm>
              <a:prstGeom prst="rect">
                <a:avLst/>
              </a:prstGeom>
              <a:solidFill>
                <a:srgbClr val="FF5050"/>
              </a:solidFill>
              <a:ln w="10160">
                <a:solidFill>
                  <a:srgbClr val="FF0000"/>
                </a:solidFill>
                <a:miter lim="800000"/>
                <a:headEnd/>
                <a:tailEnd/>
              </a:ln>
            </p:spPr>
            <p:txBody>
              <a:bodyPr/>
              <a:lstStyle/>
              <a:p>
                <a:endParaRPr lang="en-GB"/>
              </a:p>
            </p:txBody>
          </p:sp>
          <p:sp>
            <p:nvSpPr>
              <p:cNvPr id="11347" name="Oval 299"/>
              <p:cNvSpPr>
                <a:spLocks noChangeArrowheads="1"/>
              </p:cNvSpPr>
              <p:nvPr/>
            </p:nvSpPr>
            <p:spPr bwMode="auto">
              <a:xfrm>
                <a:off x="2035175" y="5311777"/>
                <a:ext cx="122238" cy="74613"/>
              </a:xfrm>
              <a:prstGeom prst="ellipse">
                <a:avLst/>
              </a:prstGeom>
              <a:solidFill>
                <a:srgbClr val="FF5050"/>
              </a:solidFill>
              <a:ln w="10160">
                <a:solidFill>
                  <a:srgbClr val="000000"/>
                </a:solidFill>
                <a:round/>
                <a:headEnd/>
                <a:tailEnd/>
              </a:ln>
            </p:spPr>
            <p:txBody>
              <a:bodyPr/>
              <a:lstStyle/>
              <a:p>
                <a:endParaRPr lang="en-GB"/>
              </a:p>
            </p:txBody>
          </p:sp>
          <p:sp>
            <p:nvSpPr>
              <p:cNvPr id="11348" name="Oval 297"/>
              <p:cNvSpPr>
                <a:spLocks noChangeArrowheads="1"/>
              </p:cNvSpPr>
              <p:nvPr/>
            </p:nvSpPr>
            <p:spPr bwMode="auto">
              <a:xfrm>
                <a:off x="2101850" y="5991226"/>
                <a:ext cx="125413" cy="79375"/>
              </a:xfrm>
              <a:prstGeom prst="ellipse">
                <a:avLst/>
              </a:prstGeom>
              <a:solidFill>
                <a:srgbClr val="990099"/>
              </a:solidFill>
              <a:ln w="10160">
                <a:solidFill>
                  <a:srgbClr val="000000"/>
                </a:solidFill>
                <a:round/>
                <a:headEnd/>
                <a:tailEnd/>
              </a:ln>
            </p:spPr>
            <p:txBody>
              <a:bodyPr/>
              <a:lstStyle/>
              <a:p>
                <a:endParaRPr lang="en-GB"/>
              </a:p>
            </p:txBody>
          </p:sp>
          <p:sp>
            <p:nvSpPr>
              <p:cNvPr id="11349" name="Rectangle 298"/>
              <p:cNvSpPr>
                <a:spLocks noChangeArrowheads="1"/>
              </p:cNvSpPr>
              <p:nvPr/>
            </p:nvSpPr>
            <p:spPr bwMode="auto">
              <a:xfrm>
                <a:off x="2101850" y="5373688"/>
                <a:ext cx="123825" cy="638175"/>
              </a:xfrm>
              <a:prstGeom prst="rect">
                <a:avLst/>
              </a:prstGeom>
              <a:solidFill>
                <a:srgbClr val="990099"/>
              </a:solidFill>
              <a:ln w="10160">
                <a:solidFill>
                  <a:srgbClr val="990099"/>
                </a:solidFill>
                <a:miter lim="800000"/>
                <a:headEnd/>
                <a:tailEnd/>
              </a:ln>
            </p:spPr>
            <p:txBody>
              <a:bodyPr/>
              <a:lstStyle/>
              <a:p>
                <a:endParaRPr lang="en-GB"/>
              </a:p>
            </p:txBody>
          </p:sp>
          <p:sp>
            <p:nvSpPr>
              <p:cNvPr id="11350" name="Oval 299"/>
              <p:cNvSpPr>
                <a:spLocks noChangeArrowheads="1"/>
              </p:cNvSpPr>
              <p:nvPr/>
            </p:nvSpPr>
            <p:spPr bwMode="auto">
              <a:xfrm>
                <a:off x="2101850" y="5335588"/>
                <a:ext cx="122238" cy="74613"/>
              </a:xfrm>
              <a:prstGeom prst="ellipse">
                <a:avLst/>
              </a:prstGeom>
              <a:solidFill>
                <a:srgbClr val="990099"/>
              </a:solidFill>
              <a:ln w="10160">
                <a:solidFill>
                  <a:srgbClr val="000000"/>
                </a:solidFill>
                <a:round/>
                <a:headEnd/>
                <a:tailEnd/>
              </a:ln>
            </p:spPr>
            <p:txBody>
              <a:bodyPr/>
              <a:lstStyle/>
              <a:p>
                <a:endParaRPr lang="en-GB"/>
              </a:p>
            </p:txBody>
          </p:sp>
          <p:sp>
            <p:nvSpPr>
              <p:cNvPr id="11351" name="Oval 300"/>
              <p:cNvSpPr>
                <a:spLocks noChangeArrowheads="1"/>
              </p:cNvSpPr>
              <p:nvPr/>
            </p:nvSpPr>
            <p:spPr bwMode="auto">
              <a:xfrm>
                <a:off x="2101850" y="5657851"/>
                <a:ext cx="133350" cy="127000"/>
              </a:xfrm>
              <a:prstGeom prst="ellipse">
                <a:avLst/>
              </a:prstGeom>
              <a:solidFill>
                <a:srgbClr val="FFFFFF"/>
              </a:solidFill>
              <a:ln w="10160">
                <a:solidFill>
                  <a:srgbClr val="000000"/>
                </a:solidFill>
                <a:round/>
                <a:headEnd/>
                <a:tailEnd/>
              </a:ln>
            </p:spPr>
            <p:txBody>
              <a:bodyPr/>
              <a:lstStyle/>
              <a:p>
                <a:endParaRPr lang="en-GB"/>
              </a:p>
            </p:txBody>
          </p:sp>
          <p:sp>
            <p:nvSpPr>
              <p:cNvPr id="11352" name="Rectangle 301"/>
              <p:cNvSpPr>
                <a:spLocks noChangeArrowheads="1"/>
              </p:cNvSpPr>
              <p:nvPr/>
            </p:nvSpPr>
            <p:spPr bwMode="auto">
              <a:xfrm>
                <a:off x="2128838" y="5630863"/>
                <a:ext cx="904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000000"/>
                    </a:solidFill>
                    <a:latin typeface="System" charset="0"/>
                  </a:rPr>
                  <a:t>+</a:t>
                </a:r>
                <a:endParaRPr lang="en-GB"/>
              </a:p>
            </p:txBody>
          </p:sp>
          <p:sp>
            <p:nvSpPr>
              <p:cNvPr id="135" name="Rectangle 298"/>
              <p:cNvSpPr>
                <a:spLocks noChangeArrowheads="1"/>
              </p:cNvSpPr>
              <p:nvPr/>
            </p:nvSpPr>
            <p:spPr bwMode="auto">
              <a:xfrm>
                <a:off x="2224881" y="5392740"/>
                <a:ext cx="123825" cy="638174"/>
              </a:xfrm>
              <a:prstGeom prst="rect">
                <a:avLst/>
              </a:prstGeom>
              <a:solidFill>
                <a:schemeClr val="accent5">
                  <a:lumMod val="50000"/>
                </a:schemeClr>
              </a:solidFill>
              <a:ln w="10160">
                <a:solidFill>
                  <a:schemeClr val="tx1"/>
                </a:solidFill>
                <a:miter lim="800000"/>
                <a:headEnd/>
                <a:tailEnd/>
              </a:ln>
            </p:spPr>
            <p:txBody>
              <a:bodyPr/>
              <a:lstStyle/>
              <a:p>
                <a:pPr>
                  <a:defRPr/>
                </a:pPr>
                <a:endParaRPr lang="en-GB"/>
              </a:p>
            </p:txBody>
          </p:sp>
          <p:sp>
            <p:nvSpPr>
              <p:cNvPr id="136" name="Oval 299"/>
              <p:cNvSpPr>
                <a:spLocks noChangeArrowheads="1"/>
              </p:cNvSpPr>
              <p:nvPr/>
            </p:nvSpPr>
            <p:spPr bwMode="auto">
              <a:xfrm>
                <a:off x="2228056" y="5360990"/>
                <a:ext cx="122238" cy="76200"/>
              </a:xfrm>
              <a:prstGeom prst="ellipse">
                <a:avLst/>
              </a:prstGeom>
              <a:solidFill>
                <a:schemeClr val="accent5">
                  <a:lumMod val="50000"/>
                </a:schemeClr>
              </a:solidFill>
              <a:ln w="10160">
                <a:solidFill>
                  <a:srgbClr val="000000"/>
                </a:solidFill>
                <a:round/>
                <a:headEnd/>
                <a:tailEnd/>
              </a:ln>
            </p:spPr>
            <p:txBody>
              <a:bodyPr/>
              <a:lstStyle/>
              <a:p>
                <a:pPr>
                  <a:defRPr/>
                </a:pPr>
                <a:endParaRPr lang="en-GB"/>
              </a:p>
            </p:txBody>
          </p:sp>
          <p:sp>
            <p:nvSpPr>
              <p:cNvPr id="137" name="Oval 297"/>
              <p:cNvSpPr>
                <a:spLocks noChangeArrowheads="1"/>
              </p:cNvSpPr>
              <p:nvPr/>
            </p:nvSpPr>
            <p:spPr bwMode="auto">
              <a:xfrm>
                <a:off x="2228056" y="5981701"/>
                <a:ext cx="125413" cy="79375"/>
              </a:xfrm>
              <a:prstGeom prst="ellipse">
                <a:avLst/>
              </a:prstGeom>
              <a:solidFill>
                <a:schemeClr val="accent5">
                  <a:lumMod val="50000"/>
                </a:schemeClr>
              </a:solidFill>
              <a:ln w="10160">
                <a:solidFill>
                  <a:schemeClr val="tx1"/>
                </a:solidFill>
                <a:round/>
                <a:headEnd/>
                <a:tailEnd/>
              </a:ln>
            </p:spPr>
            <p:txBody>
              <a:bodyPr/>
              <a:lstStyle/>
              <a:p>
                <a:pPr>
                  <a:defRPr/>
                </a:pPr>
                <a:endParaRPr lang="en-GB"/>
              </a:p>
            </p:txBody>
          </p:sp>
          <p:sp>
            <p:nvSpPr>
              <p:cNvPr id="138" name="Rettangolo 137"/>
              <p:cNvSpPr/>
              <p:nvPr/>
            </p:nvSpPr>
            <p:spPr bwMode="auto">
              <a:xfrm>
                <a:off x="2237581" y="5838826"/>
                <a:ext cx="104775" cy="171450"/>
              </a:xfrm>
              <a:prstGeom prst="rect">
                <a:avLst/>
              </a:prstGeom>
              <a:solidFill>
                <a:schemeClr val="accent5">
                  <a:lumMod val="50000"/>
                </a:schemeClr>
              </a:solidFill>
              <a:ln w="9525" cap="flat" cmpd="sng" algn="ctr">
                <a:solidFill>
                  <a:schemeClr val="accent5">
                    <a:lumMod val="50000"/>
                  </a:schemeClr>
                </a:solidFill>
                <a:prstDash val="solid"/>
                <a:round/>
                <a:headEnd type="none" w="med" len="med"/>
                <a:tailEnd type="none" w="med" len="med"/>
              </a:ln>
              <a:effectLst/>
            </p:spPr>
            <p:txBody>
              <a:bodyPr/>
              <a:lstStyle/>
              <a:p>
                <a:pPr>
                  <a:defRPr/>
                </a:pPr>
                <a:endParaRPr lang="it-IT"/>
              </a:p>
            </p:txBody>
          </p:sp>
          <p:sp>
            <p:nvSpPr>
              <p:cNvPr id="11357" name="Rectangle 298"/>
              <p:cNvSpPr>
                <a:spLocks noChangeArrowheads="1"/>
              </p:cNvSpPr>
              <p:nvPr/>
            </p:nvSpPr>
            <p:spPr bwMode="auto">
              <a:xfrm>
                <a:off x="2006600" y="5392738"/>
                <a:ext cx="123825" cy="638175"/>
              </a:xfrm>
              <a:prstGeom prst="rect">
                <a:avLst/>
              </a:prstGeom>
              <a:solidFill>
                <a:srgbClr val="FFFF00"/>
              </a:solidFill>
              <a:ln w="10160">
                <a:solidFill>
                  <a:schemeClr val="tx1"/>
                </a:solidFill>
                <a:miter lim="800000"/>
                <a:headEnd/>
                <a:tailEnd/>
              </a:ln>
            </p:spPr>
            <p:txBody>
              <a:bodyPr/>
              <a:lstStyle/>
              <a:p>
                <a:endParaRPr lang="en-GB"/>
              </a:p>
            </p:txBody>
          </p:sp>
          <p:sp>
            <p:nvSpPr>
              <p:cNvPr id="11358" name="Oval 299"/>
              <p:cNvSpPr>
                <a:spLocks noChangeArrowheads="1"/>
              </p:cNvSpPr>
              <p:nvPr/>
            </p:nvSpPr>
            <p:spPr bwMode="auto">
              <a:xfrm>
                <a:off x="2004219" y="5364164"/>
                <a:ext cx="122238" cy="74613"/>
              </a:xfrm>
              <a:prstGeom prst="ellipse">
                <a:avLst/>
              </a:prstGeom>
              <a:solidFill>
                <a:srgbClr val="FFFF00"/>
              </a:solidFill>
              <a:ln w="10160">
                <a:solidFill>
                  <a:srgbClr val="000000"/>
                </a:solidFill>
                <a:round/>
                <a:headEnd/>
                <a:tailEnd/>
              </a:ln>
            </p:spPr>
            <p:txBody>
              <a:bodyPr/>
              <a:lstStyle/>
              <a:p>
                <a:endParaRPr lang="en-GB"/>
              </a:p>
            </p:txBody>
          </p:sp>
          <p:sp>
            <p:nvSpPr>
              <p:cNvPr id="11359" name="Oval 297"/>
              <p:cNvSpPr>
                <a:spLocks noChangeArrowheads="1"/>
              </p:cNvSpPr>
              <p:nvPr/>
            </p:nvSpPr>
            <p:spPr bwMode="auto">
              <a:xfrm>
                <a:off x="2004219" y="5984081"/>
                <a:ext cx="125413" cy="79375"/>
              </a:xfrm>
              <a:prstGeom prst="ellipse">
                <a:avLst/>
              </a:prstGeom>
              <a:solidFill>
                <a:srgbClr val="FFFF00"/>
              </a:solidFill>
              <a:ln w="10160">
                <a:solidFill>
                  <a:schemeClr val="tx1"/>
                </a:solidFill>
                <a:round/>
                <a:headEnd/>
                <a:tailEnd/>
              </a:ln>
            </p:spPr>
            <p:txBody>
              <a:bodyPr/>
              <a:lstStyle/>
              <a:p>
                <a:endParaRPr lang="en-GB"/>
              </a:p>
            </p:txBody>
          </p:sp>
          <p:sp>
            <p:nvSpPr>
              <p:cNvPr id="11360" name="Rettangolo 141"/>
              <p:cNvSpPr>
                <a:spLocks noChangeArrowheads="1"/>
              </p:cNvSpPr>
              <p:nvPr/>
            </p:nvSpPr>
            <p:spPr bwMode="auto">
              <a:xfrm>
                <a:off x="2016919" y="5915025"/>
                <a:ext cx="107156" cy="104775"/>
              </a:xfrm>
              <a:prstGeom prst="rect">
                <a:avLst/>
              </a:prstGeom>
              <a:solidFill>
                <a:srgbClr val="FFFF00"/>
              </a:solidFill>
              <a:ln w="9525" algn="ctr">
                <a:solidFill>
                  <a:srgbClr val="FFFF00"/>
                </a:solidFill>
                <a:round/>
                <a:headEnd/>
                <a:tailEnd/>
              </a:ln>
            </p:spPr>
            <p:txBody>
              <a:bodyPr/>
              <a:lstStyle/>
              <a:p>
                <a:endParaRPr lang="en-US"/>
              </a:p>
            </p:txBody>
          </p:sp>
        </p:grpSp>
        <p:grpSp>
          <p:nvGrpSpPr>
            <p:cNvPr id="11323" name="Gruppo 161"/>
            <p:cNvGrpSpPr>
              <a:grpSpLocks/>
            </p:cNvGrpSpPr>
            <p:nvPr/>
          </p:nvGrpSpPr>
          <p:grpSpPr bwMode="auto">
            <a:xfrm>
              <a:off x="3176588" y="5330825"/>
              <a:ext cx="349250" cy="758825"/>
              <a:chOff x="2004219" y="5311777"/>
              <a:chExt cx="349250" cy="758824"/>
            </a:xfrm>
          </p:grpSpPr>
          <p:sp>
            <p:nvSpPr>
              <p:cNvPr id="163" name="Rectangle 298"/>
              <p:cNvSpPr>
                <a:spLocks noChangeArrowheads="1"/>
              </p:cNvSpPr>
              <p:nvPr/>
            </p:nvSpPr>
            <p:spPr bwMode="auto">
              <a:xfrm>
                <a:off x="2167731" y="5345115"/>
                <a:ext cx="123825" cy="638174"/>
              </a:xfrm>
              <a:prstGeom prst="rect">
                <a:avLst/>
              </a:prstGeom>
              <a:solidFill>
                <a:schemeClr val="accent2">
                  <a:lumMod val="60000"/>
                  <a:lumOff val="40000"/>
                </a:schemeClr>
              </a:solidFill>
              <a:ln w="10160">
                <a:solidFill>
                  <a:schemeClr val="accent2">
                    <a:lumMod val="60000"/>
                    <a:lumOff val="40000"/>
                  </a:schemeClr>
                </a:solidFill>
                <a:miter lim="800000"/>
                <a:headEnd/>
                <a:tailEnd/>
              </a:ln>
            </p:spPr>
            <p:txBody>
              <a:bodyPr/>
              <a:lstStyle/>
              <a:p>
                <a:pPr>
                  <a:defRPr/>
                </a:pPr>
                <a:endParaRPr lang="en-GB"/>
              </a:p>
            </p:txBody>
          </p:sp>
          <p:sp>
            <p:nvSpPr>
              <p:cNvPr id="164" name="Oval 299"/>
              <p:cNvSpPr>
                <a:spLocks noChangeArrowheads="1"/>
              </p:cNvSpPr>
              <p:nvPr/>
            </p:nvSpPr>
            <p:spPr bwMode="auto">
              <a:xfrm>
                <a:off x="2167731" y="5319715"/>
                <a:ext cx="123825" cy="74612"/>
              </a:xfrm>
              <a:prstGeom prst="ellipse">
                <a:avLst/>
              </a:prstGeom>
              <a:solidFill>
                <a:schemeClr val="accent2">
                  <a:lumMod val="60000"/>
                  <a:lumOff val="40000"/>
                </a:schemeClr>
              </a:solidFill>
              <a:ln w="10160">
                <a:solidFill>
                  <a:schemeClr val="tx1"/>
                </a:solidFill>
                <a:round/>
                <a:headEnd/>
                <a:tailEnd/>
              </a:ln>
            </p:spPr>
            <p:txBody>
              <a:bodyPr/>
              <a:lstStyle/>
              <a:p>
                <a:pPr>
                  <a:defRPr/>
                </a:pPr>
                <a:endParaRPr lang="en-GB"/>
              </a:p>
            </p:txBody>
          </p:sp>
          <p:sp>
            <p:nvSpPr>
              <p:cNvPr id="11327" name="Oval 297"/>
              <p:cNvSpPr>
                <a:spLocks noChangeArrowheads="1"/>
              </p:cNvSpPr>
              <p:nvPr/>
            </p:nvSpPr>
            <p:spPr bwMode="auto">
              <a:xfrm>
                <a:off x="2035175" y="5915026"/>
                <a:ext cx="125413" cy="79375"/>
              </a:xfrm>
              <a:prstGeom prst="ellipse">
                <a:avLst/>
              </a:prstGeom>
              <a:solidFill>
                <a:srgbClr val="FF0000"/>
              </a:solidFill>
              <a:ln w="10160">
                <a:solidFill>
                  <a:srgbClr val="000000"/>
                </a:solidFill>
                <a:round/>
                <a:headEnd/>
                <a:tailEnd/>
              </a:ln>
            </p:spPr>
            <p:txBody>
              <a:bodyPr/>
              <a:lstStyle/>
              <a:p>
                <a:endParaRPr lang="en-GB"/>
              </a:p>
            </p:txBody>
          </p:sp>
          <p:sp>
            <p:nvSpPr>
              <p:cNvPr id="11328" name="Rectangle 298"/>
              <p:cNvSpPr>
                <a:spLocks noChangeArrowheads="1"/>
              </p:cNvSpPr>
              <p:nvPr/>
            </p:nvSpPr>
            <p:spPr bwMode="auto">
              <a:xfrm>
                <a:off x="2035175" y="5335588"/>
                <a:ext cx="123825" cy="638175"/>
              </a:xfrm>
              <a:prstGeom prst="rect">
                <a:avLst/>
              </a:prstGeom>
              <a:solidFill>
                <a:srgbClr val="FF5050"/>
              </a:solidFill>
              <a:ln w="10160">
                <a:solidFill>
                  <a:srgbClr val="FF0000"/>
                </a:solidFill>
                <a:miter lim="800000"/>
                <a:headEnd/>
                <a:tailEnd/>
              </a:ln>
            </p:spPr>
            <p:txBody>
              <a:bodyPr/>
              <a:lstStyle/>
              <a:p>
                <a:endParaRPr lang="en-GB"/>
              </a:p>
            </p:txBody>
          </p:sp>
          <p:sp>
            <p:nvSpPr>
              <p:cNvPr id="11329" name="Oval 299"/>
              <p:cNvSpPr>
                <a:spLocks noChangeArrowheads="1"/>
              </p:cNvSpPr>
              <p:nvPr/>
            </p:nvSpPr>
            <p:spPr bwMode="auto">
              <a:xfrm>
                <a:off x="2035175" y="5311777"/>
                <a:ext cx="122238" cy="74613"/>
              </a:xfrm>
              <a:prstGeom prst="ellipse">
                <a:avLst/>
              </a:prstGeom>
              <a:solidFill>
                <a:srgbClr val="FF5050"/>
              </a:solidFill>
              <a:ln w="10160">
                <a:solidFill>
                  <a:srgbClr val="000000"/>
                </a:solidFill>
                <a:round/>
                <a:headEnd/>
                <a:tailEnd/>
              </a:ln>
            </p:spPr>
            <p:txBody>
              <a:bodyPr/>
              <a:lstStyle/>
              <a:p>
                <a:endParaRPr lang="en-GB"/>
              </a:p>
            </p:txBody>
          </p:sp>
          <p:sp>
            <p:nvSpPr>
              <p:cNvPr id="11330" name="Oval 297"/>
              <p:cNvSpPr>
                <a:spLocks noChangeArrowheads="1"/>
              </p:cNvSpPr>
              <p:nvPr/>
            </p:nvSpPr>
            <p:spPr bwMode="auto">
              <a:xfrm>
                <a:off x="2101850" y="5991226"/>
                <a:ext cx="125413" cy="79375"/>
              </a:xfrm>
              <a:prstGeom prst="ellipse">
                <a:avLst/>
              </a:prstGeom>
              <a:solidFill>
                <a:srgbClr val="990099"/>
              </a:solidFill>
              <a:ln w="10160">
                <a:solidFill>
                  <a:srgbClr val="000000"/>
                </a:solidFill>
                <a:round/>
                <a:headEnd/>
                <a:tailEnd/>
              </a:ln>
            </p:spPr>
            <p:txBody>
              <a:bodyPr/>
              <a:lstStyle/>
              <a:p>
                <a:endParaRPr lang="en-GB"/>
              </a:p>
            </p:txBody>
          </p:sp>
          <p:sp>
            <p:nvSpPr>
              <p:cNvPr id="11331" name="Rectangle 298"/>
              <p:cNvSpPr>
                <a:spLocks noChangeArrowheads="1"/>
              </p:cNvSpPr>
              <p:nvPr/>
            </p:nvSpPr>
            <p:spPr bwMode="auto">
              <a:xfrm>
                <a:off x="2101850" y="5373688"/>
                <a:ext cx="123825" cy="638175"/>
              </a:xfrm>
              <a:prstGeom prst="rect">
                <a:avLst/>
              </a:prstGeom>
              <a:solidFill>
                <a:srgbClr val="990099"/>
              </a:solidFill>
              <a:ln w="10160">
                <a:solidFill>
                  <a:srgbClr val="990099"/>
                </a:solidFill>
                <a:miter lim="800000"/>
                <a:headEnd/>
                <a:tailEnd/>
              </a:ln>
            </p:spPr>
            <p:txBody>
              <a:bodyPr/>
              <a:lstStyle/>
              <a:p>
                <a:endParaRPr lang="en-GB"/>
              </a:p>
            </p:txBody>
          </p:sp>
          <p:sp>
            <p:nvSpPr>
              <p:cNvPr id="11332" name="Oval 299"/>
              <p:cNvSpPr>
                <a:spLocks noChangeArrowheads="1"/>
              </p:cNvSpPr>
              <p:nvPr/>
            </p:nvSpPr>
            <p:spPr bwMode="auto">
              <a:xfrm>
                <a:off x="2101850" y="5335588"/>
                <a:ext cx="122238" cy="74613"/>
              </a:xfrm>
              <a:prstGeom prst="ellipse">
                <a:avLst/>
              </a:prstGeom>
              <a:solidFill>
                <a:srgbClr val="990099"/>
              </a:solidFill>
              <a:ln w="10160">
                <a:solidFill>
                  <a:srgbClr val="000000"/>
                </a:solidFill>
                <a:round/>
                <a:headEnd/>
                <a:tailEnd/>
              </a:ln>
            </p:spPr>
            <p:txBody>
              <a:bodyPr/>
              <a:lstStyle/>
              <a:p>
                <a:endParaRPr lang="en-GB"/>
              </a:p>
            </p:txBody>
          </p:sp>
          <p:sp>
            <p:nvSpPr>
              <p:cNvPr id="11333" name="Oval 300"/>
              <p:cNvSpPr>
                <a:spLocks noChangeArrowheads="1"/>
              </p:cNvSpPr>
              <p:nvPr/>
            </p:nvSpPr>
            <p:spPr bwMode="auto">
              <a:xfrm>
                <a:off x="2101850" y="5657851"/>
                <a:ext cx="133350" cy="127000"/>
              </a:xfrm>
              <a:prstGeom prst="ellipse">
                <a:avLst/>
              </a:prstGeom>
              <a:solidFill>
                <a:srgbClr val="FFFFFF"/>
              </a:solidFill>
              <a:ln w="10160">
                <a:solidFill>
                  <a:srgbClr val="000000"/>
                </a:solidFill>
                <a:round/>
                <a:headEnd/>
                <a:tailEnd/>
              </a:ln>
            </p:spPr>
            <p:txBody>
              <a:bodyPr/>
              <a:lstStyle/>
              <a:p>
                <a:endParaRPr lang="en-GB"/>
              </a:p>
            </p:txBody>
          </p:sp>
          <p:sp>
            <p:nvSpPr>
              <p:cNvPr id="11334" name="Rectangle 301"/>
              <p:cNvSpPr>
                <a:spLocks noChangeArrowheads="1"/>
              </p:cNvSpPr>
              <p:nvPr/>
            </p:nvSpPr>
            <p:spPr bwMode="auto">
              <a:xfrm>
                <a:off x="2128838" y="5630863"/>
                <a:ext cx="904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000000"/>
                    </a:solidFill>
                    <a:latin typeface="System" charset="0"/>
                  </a:rPr>
                  <a:t>+</a:t>
                </a:r>
                <a:endParaRPr lang="en-GB" dirty="0"/>
              </a:p>
            </p:txBody>
          </p:sp>
          <p:sp>
            <p:nvSpPr>
              <p:cNvPr id="173" name="Rectangle 298"/>
              <p:cNvSpPr>
                <a:spLocks noChangeArrowheads="1"/>
              </p:cNvSpPr>
              <p:nvPr/>
            </p:nvSpPr>
            <p:spPr bwMode="auto">
              <a:xfrm>
                <a:off x="2224881" y="5392740"/>
                <a:ext cx="123825" cy="638174"/>
              </a:xfrm>
              <a:prstGeom prst="rect">
                <a:avLst/>
              </a:prstGeom>
              <a:solidFill>
                <a:schemeClr val="accent5">
                  <a:lumMod val="50000"/>
                </a:schemeClr>
              </a:solidFill>
              <a:ln w="10160">
                <a:solidFill>
                  <a:schemeClr val="tx1"/>
                </a:solidFill>
                <a:miter lim="800000"/>
                <a:headEnd/>
                <a:tailEnd/>
              </a:ln>
            </p:spPr>
            <p:txBody>
              <a:bodyPr/>
              <a:lstStyle/>
              <a:p>
                <a:pPr>
                  <a:defRPr/>
                </a:pPr>
                <a:endParaRPr lang="en-GB"/>
              </a:p>
            </p:txBody>
          </p:sp>
          <p:sp>
            <p:nvSpPr>
              <p:cNvPr id="174" name="Oval 299"/>
              <p:cNvSpPr>
                <a:spLocks noChangeArrowheads="1"/>
              </p:cNvSpPr>
              <p:nvPr/>
            </p:nvSpPr>
            <p:spPr bwMode="auto">
              <a:xfrm>
                <a:off x="2228056" y="5360990"/>
                <a:ext cx="122238" cy="76200"/>
              </a:xfrm>
              <a:prstGeom prst="ellipse">
                <a:avLst/>
              </a:prstGeom>
              <a:solidFill>
                <a:schemeClr val="accent5">
                  <a:lumMod val="50000"/>
                </a:schemeClr>
              </a:solidFill>
              <a:ln w="10160">
                <a:solidFill>
                  <a:srgbClr val="000000"/>
                </a:solidFill>
                <a:round/>
                <a:headEnd/>
                <a:tailEnd/>
              </a:ln>
            </p:spPr>
            <p:txBody>
              <a:bodyPr/>
              <a:lstStyle/>
              <a:p>
                <a:pPr>
                  <a:defRPr/>
                </a:pPr>
                <a:endParaRPr lang="en-GB"/>
              </a:p>
            </p:txBody>
          </p:sp>
          <p:sp>
            <p:nvSpPr>
              <p:cNvPr id="175" name="Oval 297"/>
              <p:cNvSpPr>
                <a:spLocks noChangeArrowheads="1"/>
              </p:cNvSpPr>
              <p:nvPr/>
            </p:nvSpPr>
            <p:spPr bwMode="auto">
              <a:xfrm>
                <a:off x="2228056" y="5981701"/>
                <a:ext cx="125413" cy="79375"/>
              </a:xfrm>
              <a:prstGeom prst="ellipse">
                <a:avLst/>
              </a:prstGeom>
              <a:solidFill>
                <a:schemeClr val="accent5">
                  <a:lumMod val="50000"/>
                </a:schemeClr>
              </a:solidFill>
              <a:ln w="10160">
                <a:solidFill>
                  <a:schemeClr val="tx1"/>
                </a:solidFill>
                <a:round/>
                <a:headEnd/>
                <a:tailEnd/>
              </a:ln>
            </p:spPr>
            <p:txBody>
              <a:bodyPr/>
              <a:lstStyle/>
              <a:p>
                <a:pPr>
                  <a:defRPr/>
                </a:pPr>
                <a:endParaRPr lang="en-GB"/>
              </a:p>
            </p:txBody>
          </p:sp>
          <p:sp>
            <p:nvSpPr>
              <p:cNvPr id="176" name="Rettangolo 175"/>
              <p:cNvSpPr/>
              <p:nvPr/>
            </p:nvSpPr>
            <p:spPr bwMode="auto">
              <a:xfrm>
                <a:off x="2237581" y="5838826"/>
                <a:ext cx="104775" cy="171450"/>
              </a:xfrm>
              <a:prstGeom prst="rect">
                <a:avLst/>
              </a:prstGeom>
              <a:solidFill>
                <a:schemeClr val="accent5">
                  <a:lumMod val="50000"/>
                </a:schemeClr>
              </a:solidFill>
              <a:ln w="9525" cap="flat" cmpd="sng" algn="ctr">
                <a:solidFill>
                  <a:schemeClr val="accent5">
                    <a:lumMod val="50000"/>
                  </a:schemeClr>
                </a:solidFill>
                <a:prstDash val="solid"/>
                <a:round/>
                <a:headEnd type="none" w="med" len="med"/>
                <a:tailEnd type="none" w="med" len="med"/>
              </a:ln>
              <a:effectLst/>
            </p:spPr>
            <p:txBody>
              <a:bodyPr/>
              <a:lstStyle/>
              <a:p>
                <a:pPr>
                  <a:defRPr/>
                </a:pPr>
                <a:endParaRPr lang="it-IT"/>
              </a:p>
            </p:txBody>
          </p:sp>
          <p:sp>
            <p:nvSpPr>
              <p:cNvPr id="11339" name="Rectangle 298"/>
              <p:cNvSpPr>
                <a:spLocks noChangeArrowheads="1"/>
              </p:cNvSpPr>
              <p:nvPr/>
            </p:nvSpPr>
            <p:spPr bwMode="auto">
              <a:xfrm>
                <a:off x="2006600" y="5392738"/>
                <a:ext cx="123825" cy="638175"/>
              </a:xfrm>
              <a:prstGeom prst="rect">
                <a:avLst/>
              </a:prstGeom>
              <a:solidFill>
                <a:srgbClr val="FFFF00"/>
              </a:solidFill>
              <a:ln w="10160">
                <a:solidFill>
                  <a:schemeClr val="tx1"/>
                </a:solidFill>
                <a:miter lim="800000"/>
                <a:headEnd/>
                <a:tailEnd/>
              </a:ln>
            </p:spPr>
            <p:txBody>
              <a:bodyPr/>
              <a:lstStyle/>
              <a:p>
                <a:endParaRPr lang="en-GB"/>
              </a:p>
            </p:txBody>
          </p:sp>
          <p:sp>
            <p:nvSpPr>
              <p:cNvPr id="11340" name="Oval 299"/>
              <p:cNvSpPr>
                <a:spLocks noChangeArrowheads="1"/>
              </p:cNvSpPr>
              <p:nvPr/>
            </p:nvSpPr>
            <p:spPr bwMode="auto">
              <a:xfrm>
                <a:off x="2004219" y="5364164"/>
                <a:ext cx="122238" cy="74613"/>
              </a:xfrm>
              <a:prstGeom prst="ellipse">
                <a:avLst/>
              </a:prstGeom>
              <a:solidFill>
                <a:srgbClr val="FFFF00"/>
              </a:solidFill>
              <a:ln w="10160">
                <a:solidFill>
                  <a:srgbClr val="000000"/>
                </a:solidFill>
                <a:round/>
                <a:headEnd/>
                <a:tailEnd/>
              </a:ln>
            </p:spPr>
            <p:txBody>
              <a:bodyPr/>
              <a:lstStyle/>
              <a:p>
                <a:endParaRPr lang="en-GB"/>
              </a:p>
            </p:txBody>
          </p:sp>
          <p:sp>
            <p:nvSpPr>
              <p:cNvPr id="11341" name="Oval 297"/>
              <p:cNvSpPr>
                <a:spLocks noChangeArrowheads="1"/>
              </p:cNvSpPr>
              <p:nvPr/>
            </p:nvSpPr>
            <p:spPr bwMode="auto">
              <a:xfrm>
                <a:off x="2004219" y="5984081"/>
                <a:ext cx="125413" cy="79375"/>
              </a:xfrm>
              <a:prstGeom prst="ellipse">
                <a:avLst/>
              </a:prstGeom>
              <a:solidFill>
                <a:srgbClr val="FFFF00"/>
              </a:solidFill>
              <a:ln w="10160">
                <a:solidFill>
                  <a:schemeClr val="tx1"/>
                </a:solidFill>
                <a:round/>
                <a:headEnd/>
                <a:tailEnd/>
              </a:ln>
            </p:spPr>
            <p:txBody>
              <a:bodyPr/>
              <a:lstStyle/>
              <a:p>
                <a:endParaRPr lang="en-GB"/>
              </a:p>
            </p:txBody>
          </p:sp>
          <p:sp>
            <p:nvSpPr>
              <p:cNvPr id="11342" name="Rettangolo 179"/>
              <p:cNvSpPr>
                <a:spLocks noChangeArrowheads="1"/>
              </p:cNvSpPr>
              <p:nvPr/>
            </p:nvSpPr>
            <p:spPr bwMode="auto">
              <a:xfrm>
                <a:off x="2016919" y="5915025"/>
                <a:ext cx="107156" cy="104775"/>
              </a:xfrm>
              <a:prstGeom prst="rect">
                <a:avLst/>
              </a:prstGeom>
              <a:solidFill>
                <a:srgbClr val="FFFF00"/>
              </a:solidFill>
              <a:ln w="9525" algn="ctr">
                <a:solidFill>
                  <a:srgbClr val="FFFF00"/>
                </a:solidFill>
                <a:round/>
                <a:headEnd/>
                <a:tailEnd/>
              </a:ln>
            </p:spPr>
            <p:txBody>
              <a:bodyPr/>
              <a:lstStyle/>
              <a:p>
                <a:endParaRPr lang="en-US"/>
              </a:p>
            </p:txBody>
          </p:sp>
        </p:grpSp>
      </p:grpSp>
      <p:sp>
        <p:nvSpPr>
          <p:cNvPr id="11324" name="Rectangle 232"/>
          <p:cNvSpPr>
            <a:spLocks noChangeArrowheads="1"/>
          </p:cNvSpPr>
          <p:nvPr/>
        </p:nvSpPr>
        <p:spPr bwMode="auto">
          <a:xfrm>
            <a:off x="7646988" y="4371975"/>
            <a:ext cx="1343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sz="1400" b="1">
                <a:latin typeface="Arial" pitchFamily="34" charset="0"/>
              </a:rPr>
              <a:t>attivazione:</a:t>
            </a:r>
          </a:p>
          <a:p>
            <a:pPr algn="ctr"/>
            <a:r>
              <a:rPr lang="it-IT" sz="1400" b="1">
                <a:solidFill>
                  <a:srgbClr val="FF0000"/>
                </a:solidFill>
                <a:latin typeface="Arial" pitchFamily="34" charset="0"/>
              </a:rPr>
              <a:t>voltage gated</a:t>
            </a:r>
            <a:endParaRPr lang="en-GB" sz="1400" b="1">
              <a:solidFill>
                <a:srgbClr val="FF0000"/>
              </a:solidFill>
              <a:latin typeface="Arial" pitchFamily="34" charset="0"/>
            </a:endParaRPr>
          </a:p>
        </p:txBody>
      </p:sp>
      <p:sp>
        <p:nvSpPr>
          <p:cNvPr id="139" name="Rectangle 301"/>
          <p:cNvSpPr>
            <a:spLocks noChangeArrowheads="1"/>
          </p:cNvSpPr>
          <p:nvPr/>
        </p:nvSpPr>
        <p:spPr bwMode="auto">
          <a:xfrm>
            <a:off x="6044150" y="5456689"/>
            <a:ext cx="904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000000"/>
                </a:solidFill>
                <a:latin typeface="System" charset="0"/>
              </a:rPr>
              <a:t>+</a:t>
            </a:r>
            <a:endParaRPr lang="en-GB" dirty="0"/>
          </a:p>
        </p:txBody>
      </p:sp>
      <p:sp>
        <p:nvSpPr>
          <p:cNvPr id="140" name="Rectangle 301"/>
          <p:cNvSpPr>
            <a:spLocks noChangeArrowheads="1"/>
          </p:cNvSpPr>
          <p:nvPr/>
        </p:nvSpPr>
        <p:spPr bwMode="auto">
          <a:xfrm>
            <a:off x="6385962" y="5481726"/>
            <a:ext cx="904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000000"/>
                </a:solidFill>
                <a:latin typeface="System" charset="0"/>
              </a:rPr>
              <a:t>+</a:t>
            </a:r>
            <a:endParaRPr lang="en-GB" dirty="0"/>
          </a:p>
        </p:txBody>
      </p:sp>
      <p:sp>
        <p:nvSpPr>
          <p:cNvPr id="141" name="Rectangle 301"/>
          <p:cNvSpPr>
            <a:spLocks noChangeArrowheads="1"/>
          </p:cNvSpPr>
          <p:nvPr/>
        </p:nvSpPr>
        <p:spPr bwMode="auto">
          <a:xfrm>
            <a:off x="6746823" y="5462676"/>
            <a:ext cx="904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000000"/>
                </a:solidFill>
                <a:latin typeface="System" charset="0"/>
              </a:rPr>
              <a:t>+</a:t>
            </a:r>
            <a:endParaRPr lang="en-GB" dirty="0"/>
          </a:p>
        </p:txBody>
      </p:sp>
    </p:spTree>
    <p:extLst>
      <p:ext uri="{BB962C8B-B14F-4D97-AF65-F5344CB8AC3E}">
        <p14:creationId xmlns:p14="http://schemas.microsoft.com/office/powerpoint/2010/main" val="417150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lavagnabianca&#10;&#10;Descrizione generata automaticamente">
            <a:extLst>
              <a:ext uri="{FF2B5EF4-FFF2-40B4-BE49-F238E27FC236}">
                <a16:creationId xmlns:a16="http://schemas.microsoft.com/office/drawing/2014/main" id="{D7D21657-9581-43B4-8BA3-A43517AD53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604" t="9619" r="30846" b="7596"/>
          <a:stretch/>
        </p:blipFill>
        <p:spPr>
          <a:xfrm rot="5400000">
            <a:off x="866396" y="341927"/>
            <a:ext cx="4145494" cy="5007428"/>
          </a:xfrm>
          <a:prstGeom prst="rect">
            <a:avLst/>
          </a:prstGeom>
        </p:spPr>
      </p:pic>
      <p:sp>
        <p:nvSpPr>
          <p:cNvPr id="4" name="CasellaDiTesto 3">
            <a:extLst>
              <a:ext uri="{FF2B5EF4-FFF2-40B4-BE49-F238E27FC236}">
                <a16:creationId xmlns:a16="http://schemas.microsoft.com/office/drawing/2014/main" id="{0CDF1595-B7B4-42B4-B9A9-93AABEFCCEC0}"/>
              </a:ext>
            </a:extLst>
          </p:cNvPr>
          <p:cNvSpPr txBox="1"/>
          <p:nvPr/>
        </p:nvSpPr>
        <p:spPr>
          <a:xfrm>
            <a:off x="435429" y="152389"/>
            <a:ext cx="10580914" cy="523220"/>
          </a:xfrm>
          <a:prstGeom prst="rect">
            <a:avLst/>
          </a:prstGeom>
          <a:noFill/>
        </p:spPr>
        <p:txBody>
          <a:bodyPr wrap="square" rtlCol="0">
            <a:spAutoFit/>
          </a:bodyPr>
          <a:lstStyle/>
          <a:p>
            <a:r>
              <a:rPr lang="it-IT" sz="2800" b="1" dirty="0"/>
              <a:t>La struttura del canale per il K</a:t>
            </a:r>
            <a:r>
              <a:rPr lang="it-IT" sz="2800" b="1" baseline="30000" dirty="0"/>
              <a:t>+</a:t>
            </a:r>
            <a:r>
              <a:rPr lang="it-IT" sz="2800" b="1" dirty="0"/>
              <a:t> ne spiega la selettività</a:t>
            </a:r>
          </a:p>
        </p:txBody>
      </p:sp>
      <p:sp>
        <p:nvSpPr>
          <p:cNvPr id="6" name="CasellaDiTesto 5">
            <a:extLst>
              <a:ext uri="{FF2B5EF4-FFF2-40B4-BE49-F238E27FC236}">
                <a16:creationId xmlns:a16="http://schemas.microsoft.com/office/drawing/2014/main" id="{CCBB0713-59D8-4CAD-9AA4-B5DACA977D75}"/>
              </a:ext>
            </a:extLst>
          </p:cNvPr>
          <p:cNvSpPr txBox="1"/>
          <p:nvPr/>
        </p:nvSpPr>
        <p:spPr>
          <a:xfrm flipH="1">
            <a:off x="6139545" y="1621971"/>
            <a:ext cx="1981199" cy="830997"/>
          </a:xfrm>
          <a:prstGeom prst="rect">
            <a:avLst/>
          </a:prstGeom>
          <a:noFill/>
          <a:ln>
            <a:solidFill>
              <a:srgbClr val="FF3300"/>
            </a:solidFill>
          </a:ln>
        </p:spPr>
        <p:txBody>
          <a:bodyPr wrap="square" rtlCol="0">
            <a:spAutoFit/>
          </a:bodyPr>
          <a:lstStyle/>
          <a:p>
            <a:r>
              <a:rPr lang="it-IT" sz="2400" b="1" dirty="0"/>
              <a:t>Sbarramento </a:t>
            </a:r>
          </a:p>
          <a:p>
            <a:r>
              <a:rPr lang="it-IT" sz="2400" b="1" dirty="0"/>
              <a:t>a 1,5 Å  </a:t>
            </a:r>
          </a:p>
        </p:txBody>
      </p:sp>
      <p:cxnSp>
        <p:nvCxnSpPr>
          <p:cNvPr id="8" name="Connettore 2 7">
            <a:extLst>
              <a:ext uri="{FF2B5EF4-FFF2-40B4-BE49-F238E27FC236}">
                <a16:creationId xmlns:a16="http://schemas.microsoft.com/office/drawing/2014/main" id="{6777B570-D1B5-4CB4-8A78-D7546E8CD5FA}"/>
              </a:ext>
            </a:extLst>
          </p:cNvPr>
          <p:cNvCxnSpPr>
            <a:cxnSpLocks/>
          </p:cNvCxnSpPr>
          <p:nvPr/>
        </p:nvCxnSpPr>
        <p:spPr bwMode="auto">
          <a:xfrm flipH="1">
            <a:off x="3624943" y="2037470"/>
            <a:ext cx="2514602" cy="0"/>
          </a:xfrm>
          <a:prstGeom prst="straightConnector1">
            <a:avLst/>
          </a:prstGeom>
          <a:solidFill>
            <a:schemeClr val="accent1"/>
          </a:solidFill>
          <a:ln w="31750" cap="flat" cmpd="sng" algn="ctr">
            <a:solidFill>
              <a:srgbClr val="FF3300"/>
            </a:solidFill>
            <a:prstDash val="solid"/>
            <a:round/>
            <a:headEnd type="none" w="med" len="med"/>
            <a:tailEnd type="triangle"/>
          </a:ln>
          <a:effectLst/>
        </p:spPr>
      </p:cxnSp>
      <p:sp>
        <p:nvSpPr>
          <p:cNvPr id="13" name="Text Box 48">
            <a:extLst>
              <a:ext uri="{FF2B5EF4-FFF2-40B4-BE49-F238E27FC236}">
                <a16:creationId xmlns:a16="http://schemas.microsoft.com/office/drawing/2014/main" id="{C1511616-645E-4C29-82E2-0FBF78F3CD07}"/>
              </a:ext>
            </a:extLst>
          </p:cNvPr>
          <p:cNvSpPr txBox="1">
            <a:spLocks noChangeArrowheads="1"/>
          </p:cNvSpPr>
          <p:nvPr/>
        </p:nvSpPr>
        <p:spPr bwMode="auto">
          <a:xfrm>
            <a:off x="6372225" y="5180012"/>
            <a:ext cx="22987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just"/>
            <a:r>
              <a:rPr lang="it-IT" sz="1400" dirty="0">
                <a:solidFill>
                  <a:srgbClr val="FF0000"/>
                </a:solidFill>
                <a:latin typeface="Arial" pitchFamily="34" charset="0"/>
              </a:rPr>
              <a:t>NB:</a:t>
            </a:r>
            <a:r>
              <a:rPr lang="it-IT" sz="1400" dirty="0">
                <a:latin typeface="Arial" pitchFamily="34" charset="0"/>
              </a:rPr>
              <a:t> le dimensioni di uno ione devono tener conto della sua </a:t>
            </a:r>
            <a:r>
              <a:rPr lang="it-IT" sz="1400" dirty="0">
                <a:solidFill>
                  <a:srgbClr val="FF0000"/>
                </a:solidFill>
                <a:latin typeface="Arial" pitchFamily="34" charset="0"/>
              </a:rPr>
              <a:t>idratazione</a:t>
            </a:r>
          </a:p>
        </p:txBody>
      </p:sp>
      <p:pic>
        <p:nvPicPr>
          <p:cNvPr id="14" name="Picture 70" descr="f1327_ISBN88-08-07893-0">
            <a:extLst>
              <a:ext uri="{FF2B5EF4-FFF2-40B4-BE49-F238E27FC236}">
                <a16:creationId xmlns:a16="http://schemas.microsoft.com/office/drawing/2014/main" id="{FD11A418-145E-42BD-ADC7-8C3AA65D9675}"/>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65138" y="5060949"/>
            <a:ext cx="5556250" cy="1787525"/>
          </a:xfrm>
          <a:prstGeom prst="rect">
            <a:avLst/>
          </a:prstGeom>
          <a:noFill/>
        </p:spPr>
      </p:pic>
    </p:spTree>
    <p:extLst>
      <p:ext uri="{BB962C8B-B14F-4D97-AF65-F5344CB8AC3E}">
        <p14:creationId xmlns:p14="http://schemas.microsoft.com/office/powerpoint/2010/main" val="2707261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21C007E-55A0-4CF0-A7B3-0CA1E7855E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175427"/>
            <a:ext cx="6291944" cy="5704344"/>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0271EB6A-10AB-4D97-95BE-AEBDBDDACBD4}"/>
              </a:ext>
            </a:extLst>
          </p:cNvPr>
          <p:cNvSpPr txBox="1"/>
          <p:nvPr/>
        </p:nvSpPr>
        <p:spPr>
          <a:xfrm flipH="1">
            <a:off x="1219198" y="185056"/>
            <a:ext cx="7739743" cy="584775"/>
          </a:xfrm>
          <a:prstGeom prst="rect">
            <a:avLst/>
          </a:prstGeom>
          <a:noFill/>
        </p:spPr>
        <p:txBody>
          <a:bodyPr wrap="square" rtlCol="0">
            <a:spAutoFit/>
          </a:bodyPr>
          <a:lstStyle/>
          <a:p>
            <a:r>
              <a:rPr lang="it-IT" dirty="0"/>
              <a:t>OK potassio… ma perché non sodio?</a:t>
            </a:r>
          </a:p>
        </p:txBody>
      </p:sp>
      <p:sp>
        <p:nvSpPr>
          <p:cNvPr id="3" name="CasellaDiTesto 2">
            <a:extLst>
              <a:ext uri="{FF2B5EF4-FFF2-40B4-BE49-F238E27FC236}">
                <a16:creationId xmlns:a16="http://schemas.microsoft.com/office/drawing/2014/main" id="{8586C873-A033-46BE-AE6B-55DCC9EBE22A}"/>
              </a:ext>
            </a:extLst>
          </p:cNvPr>
          <p:cNvSpPr txBox="1"/>
          <p:nvPr/>
        </p:nvSpPr>
        <p:spPr>
          <a:xfrm flipH="1">
            <a:off x="7108371" y="1534885"/>
            <a:ext cx="2599510" cy="1015663"/>
          </a:xfrm>
          <a:prstGeom prst="rect">
            <a:avLst/>
          </a:prstGeom>
          <a:noFill/>
        </p:spPr>
        <p:txBody>
          <a:bodyPr wrap="square" rtlCol="0">
            <a:spAutoFit/>
          </a:bodyPr>
          <a:lstStyle/>
          <a:p>
            <a:r>
              <a:rPr lang="it-IT" sz="2000" dirty="0"/>
              <a:t>Gruppi carbonilici </a:t>
            </a:r>
          </a:p>
          <a:p>
            <a:r>
              <a:rPr lang="it-IT" sz="2000" dirty="0"/>
              <a:t>di residui molti</a:t>
            </a:r>
          </a:p>
          <a:p>
            <a:r>
              <a:rPr lang="it-IT" sz="2000" dirty="0"/>
              <a:t>conservati </a:t>
            </a:r>
          </a:p>
        </p:txBody>
      </p:sp>
      <p:cxnSp>
        <p:nvCxnSpPr>
          <p:cNvPr id="5" name="Connettore 2 4">
            <a:extLst>
              <a:ext uri="{FF2B5EF4-FFF2-40B4-BE49-F238E27FC236}">
                <a16:creationId xmlns:a16="http://schemas.microsoft.com/office/drawing/2014/main" id="{06C6AB91-8FDE-416C-B93E-AC8EC5FA375F}"/>
              </a:ext>
            </a:extLst>
          </p:cNvPr>
          <p:cNvCxnSpPr>
            <a:cxnSpLocks/>
          </p:cNvCxnSpPr>
          <p:nvPr/>
        </p:nvCxnSpPr>
        <p:spPr bwMode="auto">
          <a:xfrm flipH="1">
            <a:off x="6411687" y="1915886"/>
            <a:ext cx="642258" cy="38099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 name="Connettore 2 6">
            <a:extLst>
              <a:ext uri="{FF2B5EF4-FFF2-40B4-BE49-F238E27FC236}">
                <a16:creationId xmlns:a16="http://schemas.microsoft.com/office/drawing/2014/main" id="{572C930F-8064-40BF-A64F-FDDE594E23D7}"/>
              </a:ext>
            </a:extLst>
          </p:cNvPr>
          <p:cNvCxnSpPr>
            <a:cxnSpLocks/>
          </p:cNvCxnSpPr>
          <p:nvPr/>
        </p:nvCxnSpPr>
        <p:spPr bwMode="auto">
          <a:xfrm flipH="1">
            <a:off x="6411687" y="2395088"/>
            <a:ext cx="642258" cy="8164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541597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53BAF8B-BE7A-40D5-ACE9-B4ECECA0AA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825" r="9524" b="6543"/>
          <a:stretch/>
        </p:blipFill>
        <p:spPr>
          <a:xfrm rot="10800000">
            <a:off x="229522" y="1320340"/>
            <a:ext cx="8684955" cy="4677688"/>
          </a:xfrm>
          <a:prstGeom prst="rect">
            <a:avLst/>
          </a:prstGeom>
        </p:spPr>
      </p:pic>
    </p:spTree>
    <p:extLst>
      <p:ext uri="{BB962C8B-B14F-4D97-AF65-F5344CB8AC3E}">
        <p14:creationId xmlns:p14="http://schemas.microsoft.com/office/powerpoint/2010/main" val="4099046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0"/>
          <p:cNvSpPr>
            <a:spLocks noChangeArrowheads="1"/>
          </p:cNvSpPr>
          <p:nvPr/>
        </p:nvSpPr>
        <p:spPr bwMode="auto">
          <a:xfrm>
            <a:off x="177800" y="134938"/>
            <a:ext cx="8794750" cy="319087"/>
          </a:xfrm>
          <a:prstGeom prst="rect">
            <a:avLst/>
          </a:prstGeom>
          <a:solidFill>
            <a:schemeClr val="bg1"/>
          </a:solidFill>
          <a:ln w="9525">
            <a:solidFill>
              <a:srgbClr val="FF0000"/>
            </a:solidFill>
            <a:miter lim="800000"/>
            <a:headEnd/>
            <a:tailEnd/>
          </a:ln>
        </p:spPr>
        <p:txBody>
          <a:bodyPr tIns="18000" bIns="18000">
            <a:spAutoFit/>
          </a:bodyPr>
          <a:lstStyle/>
          <a:p>
            <a:r>
              <a:rPr lang="it-IT" sz="1800">
                <a:solidFill>
                  <a:srgbClr val="FF0000"/>
                </a:solidFill>
                <a:latin typeface="Arial" pitchFamily="34" charset="0"/>
              </a:rPr>
              <a:t>Selettività e disattivazione nei canali per ioni - modello palla e catena</a:t>
            </a:r>
          </a:p>
        </p:txBody>
      </p:sp>
      <p:pic>
        <p:nvPicPr>
          <p:cNvPr id="13315" name="Picture 31" descr="404881a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812" y="550863"/>
            <a:ext cx="4110037"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o 1"/>
          <p:cNvGrpSpPr/>
          <p:nvPr/>
        </p:nvGrpSpPr>
        <p:grpSpPr>
          <a:xfrm>
            <a:off x="2092870" y="4519204"/>
            <a:ext cx="4589463" cy="1776413"/>
            <a:chOff x="15875" y="4819650"/>
            <a:chExt cx="4589463" cy="1776413"/>
          </a:xfrm>
        </p:grpSpPr>
        <p:pic>
          <p:nvPicPr>
            <p:cNvPr id="13323" name="Picture 40" descr="f1329_ISBN88-08-07893-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875" y="4819650"/>
              <a:ext cx="4589463"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CasellaDiTesto 14"/>
            <p:cNvSpPr txBox="1">
              <a:spLocks noChangeArrowheads="1"/>
            </p:cNvSpPr>
            <p:nvPr/>
          </p:nvSpPr>
          <p:spPr bwMode="auto">
            <a:xfrm>
              <a:off x="838200" y="523875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000" b="1">
                  <a:solidFill>
                    <a:srgbClr val="FF0000"/>
                  </a:solidFill>
                  <a:latin typeface="Arial Black" pitchFamily="34" charset="0"/>
                </a:rPr>
                <a:t>+</a:t>
              </a:r>
            </a:p>
          </p:txBody>
        </p:sp>
        <p:sp>
          <p:nvSpPr>
            <p:cNvPr id="13325" name="CasellaDiTesto 15"/>
            <p:cNvSpPr txBox="1">
              <a:spLocks noChangeArrowheads="1"/>
            </p:cNvSpPr>
            <p:nvPr/>
          </p:nvSpPr>
          <p:spPr bwMode="auto">
            <a:xfrm>
              <a:off x="2057400" y="5076825"/>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000" b="1">
                  <a:solidFill>
                    <a:srgbClr val="FF0000"/>
                  </a:solidFill>
                  <a:latin typeface="Arial Black" pitchFamily="34" charset="0"/>
                </a:rPr>
                <a:t>+</a:t>
              </a:r>
            </a:p>
          </p:txBody>
        </p:sp>
        <p:sp>
          <p:nvSpPr>
            <p:cNvPr id="13326" name="CasellaDiTesto 16"/>
            <p:cNvSpPr txBox="1">
              <a:spLocks noChangeArrowheads="1"/>
            </p:cNvSpPr>
            <p:nvPr/>
          </p:nvSpPr>
          <p:spPr bwMode="auto">
            <a:xfrm>
              <a:off x="1181100" y="600075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000" b="1">
                  <a:solidFill>
                    <a:srgbClr val="FF0000"/>
                  </a:solidFill>
                  <a:latin typeface="Arial Black" pitchFamily="34" charset="0"/>
                </a:rPr>
                <a:t>+</a:t>
              </a:r>
            </a:p>
          </p:txBody>
        </p:sp>
        <p:sp>
          <p:nvSpPr>
            <p:cNvPr id="13327" name="CasellaDiTesto 17"/>
            <p:cNvSpPr txBox="1">
              <a:spLocks noChangeArrowheads="1"/>
            </p:cNvSpPr>
            <p:nvPr/>
          </p:nvSpPr>
          <p:spPr bwMode="auto">
            <a:xfrm>
              <a:off x="3695700" y="5076825"/>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000" b="1">
                  <a:solidFill>
                    <a:srgbClr val="FF0000"/>
                  </a:solidFill>
                  <a:latin typeface="Arial Black" pitchFamily="34" charset="0"/>
                </a:rPr>
                <a:t>+</a:t>
              </a:r>
            </a:p>
          </p:txBody>
        </p:sp>
        <p:sp>
          <p:nvSpPr>
            <p:cNvPr id="13328" name="CasellaDiTesto 20"/>
            <p:cNvSpPr txBox="1">
              <a:spLocks noChangeArrowheads="1"/>
            </p:cNvSpPr>
            <p:nvPr/>
          </p:nvSpPr>
          <p:spPr bwMode="auto">
            <a:xfrm>
              <a:off x="352425" y="5705475"/>
              <a:ext cx="244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solidFill>
                    <a:srgbClr val="FF0000"/>
                  </a:solidFill>
                  <a:latin typeface="Arial Black" pitchFamily="34" charset="0"/>
                </a:rPr>
                <a:t>-</a:t>
              </a:r>
            </a:p>
          </p:txBody>
        </p:sp>
        <p:sp>
          <p:nvSpPr>
            <p:cNvPr id="13329" name="CasellaDiTesto 21"/>
            <p:cNvSpPr txBox="1">
              <a:spLocks noChangeArrowheads="1"/>
            </p:cNvSpPr>
            <p:nvPr/>
          </p:nvSpPr>
          <p:spPr bwMode="auto">
            <a:xfrm>
              <a:off x="2524125" y="5715000"/>
              <a:ext cx="244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solidFill>
                    <a:srgbClr val="FF0000"/>
                  </a:solidFill>
                  <a:latin typeface="Arial Black" pitchFamily="34" charset="0"/>
                </a:rPr>
                <a:t>-</a:t>
              </a:r>
            </a:p>
          </p:txBody>
        </p:sp>
        <p:sp>
          <p:nvSpPr>
            <p:cNvPr id="13330" name="CasellaDiTesto 22"/>
            <p:cNvSpPr txBox="1">
              <a:spLocks noChangeArrowheads="1"/>
            </p:cNvSpPr>
            <p:nvPr/>
          </p:nvSpPr>
          <p:spPr bwMode="auto">
            <a:xfrm>
              <a:off x="4171950" y="5705475"/>
              <a:ext cx="244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solidFill>
                    <a:srgbClr val="FF0000"/>
                  </a:solidFill>
                  <a:latin typeface="Arial Black" pitchFamily="34" charset="0"/>
                </a:rPr>
                <a:t>-</a:t>
              </a:r>
            </a:p>
          </p:txBody>
        </p:sp>
        <p:sp>
          <p:nvSpPr>
            <p:cNvPr id="13331" name="Ovale 23"/>
            <p:cNvSpPr>
              <a:spLocks noChangeArrowheads="1"/>
            </p:cNvSpPr>
            <p:nvPr/>
          </p:nvSpPr>
          <p:spPr bwMode="auto">
            <a:xfrm>
              <a:off x="4343400" y="5619750"/>
              <a:ext cx="114300" cy="85725"/>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13332" name="CasellaDiTesto 19"/>
            <p:cNvSpPr txBox="1">
              <a:spLocks noChangeArrowheads="1"/>
            </p:cNvSpPr>
            <p:nvPr/>
          </p:nvSpPr>
          <p:spPr bwMode="auto">
            <a:xfrm>
              <a:off x="4257675" y="5553075"/>
              <a:ext cx="1809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000" b="1">
                  <a:solidFill>
                    <a:srgbClr val="FF0000"/>
                  </a:solidFill>
                  <a:latin typeface="Arial Black" pitchFamily="34" charset="0"/>
                </a:rPr>
                <a:t>+</a:t>
              </a:r>
            </a:p>
          </p:txBody>
        </p:sp>
        <p:sp>
          <p:nvSpPr>
            <p:cNvPr id="13333" name="Ovale 24"/>
            <p:cNvSpPr>
              <a:spLocks noChangeArrowheads="1"/>
            </p:cNvSpPr>
            <p:nvPr/>
          </p:nvSpPr>
          <p:spPr bwMode="auto">
            <a:xfrm>
              <a:off x="2895600" y="5924550"/>
              <a:ext cx="114300" cy="85725"/>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13334" name="CasellaDiTesto 18"/>
            <p:cNvSpPr txBox="1">
              <a:spLocks noChangeArrowheads="1"/>
            </p:cNvSpPr>
            <p:nvPr/>
          </p:nvSpPr>
          <p:spPr bwMode="auto">
            <a:xfrm>
              <a:off x="2828925" y="5857875"/>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000" b="1">
                  <a:solidFill>
                    <a:srgbClr val="FF0000"/>
                  </a:solidFill>
                  <a:latin typeface="Arial Black" pitchFamily="34" charset="0"/>
                </a:rPr>
                <a:t>+</a:t>
              </a:r>
            </a:p>
          </p:txBody>
        </p:sp>
        <p:sp>
          <p:nvSpPr>
            <p:cNvPr id="13335" name="Ovale 25"/>
            <p:cNvSpPr>
              <a:spLocks noChangeArrowheads="1"/>
            </p:cNvSpPr>
            <p:nvPr/>
          </p:nvSpPr>
          <p:spPr bwMode="auto">
            <a:xfrm>
              <a:off x="1266825" y="6067425"/>
              <a:ext cx="114300" cy="85725"/>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13336" name="CasellaDiTesto 26"/>
            <p:cNvSpPr txBox="1">
              <a:spLocks noChangeArrowheads="1"/>
            </p:cNvSpPr>
            <p:nvPr/>
          </p:nvSpPr>
          <p:spPr bwMode="auto">
            <a:xfrm>
              <a:off x="1200150" y="600075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000" b="1">
                  <a:solidFill>
                    <a:srgbClr val="FF0000"/>
                  </a:solidFill>
                  <a:latin typeface="Arial Black" pitchFamily="34" charset="0"/>
                </a:rPr>
                <a:t>+</a:t>
              </a:r>
            </a:p>
          </p:txBody>
        </p:sp>
      </p:grpSp>
    </p:spTree>
    <p:extLst>
      <p:ext uri="{BB962C8B-B14F-4D97-AF65-F5344CB8AC3E}">
        <p14:creationId xmlns:p14="http://schemas.microsoft.com/office/powerpoint/2010/main" val="152755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85738" y="122238"/>
            <a:ext cx="8788400" cy="314325"/>
          </a:xfrm>
          <a:prstGeom prst="rect">
            <a:avLst/>
          </a:prstGeom>
          <a:solidFill>
            <a:schemeClr val="bg1"/>
          </a:solidFill>
          <a:ln w="9525">
            <a:solidFill>
              <a:srgbClr val="FF3300"/>
            </a:solidFill>
            <a:miter lim="800000"/>
            <a:headEnd/>
            <a:tailEnd/>
          </a:ln>
          <a:effectLst/>
        </p:spPr>
        <p:txBody>
          <a:bodyPr lIns="0" tIns="0" rIns="0" bIns="0">
            <a:spAutoFit/>
          </a:bodyPr>
          <a:lstStyle/>
          <a:p>
            <a:pPr marL="1087438" lvl="2" defTabSz="1087438">
              <a:spcBef>
                <a:spcPts val="575"/>
              </a:spcBef>
              <a:spcAft>
                <a:spcPts val="575"/>
              </a:spcAft>
              <a:defRPr/>
            </a:pPr>
            <a:r>
              <a:rPr lang="it-IT" sz="2000" b="1">
                <a:solidFill>
                  <a:schemeClr val="accent2"/>
                </a:solidFill>
                <a:effectLst>
                  <a:outerShdw blurRad="38100" dist="38100" dir="2700000" algn="tl">
                    <a:srgbClr val="C0C0C0"/>
                  </a:outerShdw>
                </a:effectLst>
                <a:latin typeface="Arial" pitchFamily="34" charset="0"/>
              </a:rPr>
              <a:t>canali per ioni</a:t>
            </a:r>
          </a:p>
        </p:txBody>
      </p:sp>
      <p:sp>
        <p:nvSpPr>
          <p:cNvPr id="6150" name="Text Box 4"/>
          <p:cNvSpPr txBox="1">
            <a:spLocks noChangeArrowheads="1"/>
          </p:cNvSpPr>
          <p:nvPr/>
        </p:nvSpPr>
        <p:spPr bwMode="auto">
          <a:xfrm>
            <a:off x="147638" y="515938"/>
            <a:ext cx="8843962" cy="4524375"/>
          </a:xfrm>
          <a:prstGeom prst="rect">
            <a:avLst/>
          </a:prstGeom>
          <a:noFill/>
          <a:ln w="9525">
            <a:noFill/>
            <a:miter lim="800000"/>
            <a:headEnd/>
            <a:tailEnd/>
          </a:ln>
        </p:spPr>
        <p:txBody>
          <a:bodyPr>
            <a:spAutoFit/>
          </a:bodyPr>
          <a:lstStyle/>
          <a:p>
            <a:pPr marL="180975" indent="-180975" algn="just">
              <a:buFontTx/>
              <a:buChar char="•"/>
              <a:defRPr/>
            </a:pPr>
            <a:r>
              <a:rPr lang="it-IT" sz="1600" b="1" dirty="0">
                <a:solidFill>
                  <a:srgbClr val="FF3300"/>
                </a:solidFill>
                <a:latin typeface="Arial" pitchFamily="34" charset="0"/>
              </a:rPr>
              <a:t>proteine integrali di membrana </a:t>
            </a:r>
            <a:r>
              <a:rPr lang="it-IT" sz="1600" dirty="0">
                <a:latin typeface="Arial" pitchFamily="34" charset="0"/>
              </a:rPr>
              <a:t>strutturate in modo da formare </a:t>
            </a:r>
            <a:r>
              <a:rPr lang="it-IT" sz="1600" b="1" dirty="0">
                <a:solidFill>
                  <a:srgbClr val="FF0000"/>
                </a:solidFill>
                <a:latin typeface="Arial" pitchFamily="34" charset="0"/>
              </a:rPr>
              <a:t>pori</a:t>
            </a:r>
            <a:r>
              <a:rPr lang="it-IT" sz="1600" dirty="0">
                <a:latin typeface="Arial" pitchFamily="34" charset="0"/>
              </a:rPr>
              <a:t> che permettono il flusso di ioni in direzione del loro gradiente chimico</a:t>
            </a:r>
            <a:r>
              <a:rPr lang="it-IT" sz="1600" b="1" dirty="0">
                <a:latin typeface="Arial" pitchFamily="34" charset="0"/>
              </a:rPr>
              <a:t>:</a:t>
            </a:r>
          </a:p>
          <a:p>
            <a:pPr algn="just">
              <a:buFontTx/>
              <a:buChar char="•"/>
              <a:defRPr/>
            </a:pPr>
            <a:endParaRPr lang="it-IT" sz="1600" b="1" dirty="0">
              <a:latin typeface="Arial" pitchFamily="34" charset="0"/>
            </a:endParaRPr>
          </a:p>
          <a:p>
            <a:pPr marL="714375" algn="just">
              <a:defRPr/>
            </a:pPr>
            <a:r>
              <a:rPr lang="it-IT" sz="1600" b="1" dirty="0" err="1">
                <a:latin typeface="Arial" pitchFamily="34" charset="0"/>
                <a:cs typeface="Times New Roman" pitchFamily="18" charset="0"/>
              </a:rPr>
              <a:t>Na</a:t>
            </a:r>
            <a:r>
              <a:rPr lang="it-IT" sz="1600" b="1" baseline="30000" dirty="0" err="1">
                <a:latin typeface="Arial" pitchFamily="34" charset="0"/>
                <a:cs typeface="Times New Roman" pitchFamily="18" charset="0"/>
              </a:rPr>
              <a:t>+</a:t>
            </a:r>
            <a:r>
              <a:rPr lang="it-IT" sz="1600" b="1" baseline="30000" dirty="0">
                <a:latin typeface="Arial" pitchFamily="34" charset="0"/>
                <a:cs typeface="Times New Roman" pitchFamily="18" charset="0"/>
              </a:rPr>
              <a:t> </a:t>
            </a:r>
            <a:r>
              <a:rPr lang="it-IT" sz="1600" b="1" dirty="0">
                <a:latin typeface="Arial" pitchFamily="34" charset="0"/>
                <a:cs typeface="Times New Roman" pitchFamily="18" charset="0"/>
              </a:rPr>
              <a:t>  extracellulare </a:t>
            </a:r>
            <a:r>
              <a:rPr lang="it-IT" sz="1600" b="1" dirty="0">
                <a:latin typeface="Arial" pitchFamily="34" charset="0"/>
                <a:cs typeface="Times New Roman" pitchFamily="18" charset="0"/>
                <a:sym typeface="Wingdings" pitchFamily="2" charset="2"/>
              </a:rPr>
              <a:t>  intracellulare</a:t>
            </a:r>
            <a:endParaRPr lang="it-IT" sz="1600" b="1" dirty="0">
              <a:latin typeface="Arial" pitchFamily="34" charset="0"/>
            </a:endParaRPr>
          </a:p>
          <a:p>
            <a:pPr algn="just">
              <a:spcBef>
                <a:spcPts val="600"/>
              </a:spcBef>
              <a:defRPr/>
            </a:pPr>
            <a:r>
              <a:rPr lang="it-IT" sz="1600" b="1" dirty="0">
                <a:latin typeface="Arial" pitchFamily="34" charset="0"/>
                <a:cs typeface="Times New Roman" pitchFamily="18" charset="0"/>
              </a:rPr>
              <a:t>             </a:t>
            </a:r>
            <a:r>
              <a:rPr lang="it-IT" sz="1600" b="1" dirty="0" err="1">
                <a:latin typeface="Arial" pitchFamily="34" charset="0"/>
                <a:cs typeface="Times New Roman" pitchFamily="18" charset="0"/>
              </a:rPr>
              <a:t>K</a:t>
            </a:r>
            <a:r>
              <a:rPr lang="it-IT" sz="1600" b="1" baseline="30000" dirty="0" err="1">
                <a:latin typeface="Arial" pitchFamily="34" charset="0"/>
                <a:cs typeface="Times New Roman" pitchFamily="18" charset="0"/>
              </a:rPr>
              <a:t>+</a:t>
            </a:r>
            <a:r>
              <a:rPr lang="it-IT" sz="1600" b="1" dirty="0">
                <a:latin typeface="Arial" pitchFamily="34" charset="0"/>
              </a:rPr>
              <a:t>     </a:t>
            </a:r>
            <a:r>
              <a:rPr lang="it-IT" sz="1600" b="1" dirty="0">
                <a:latin typeface="Arial" pitchFamily="34" charset="0"/>
                <a:cs typeface="Times New Roman" pitchFamily="18" charset="0"/>
                <a:sym typeface="Wingdings" pitchFamily="2" charset="2"/>
              </a:rPr>
              <a:t>intracellulare  </a:t>
            </a:r>
            <a:r>
              <a:rPr lang="it-IT" sz="1600" b="1" dirty="0">
                <a:latin typeface="Arial" pitchFamily="34" charset="0"/>
                <a:cs typeface="Times New Roman" pitchFamily="18" charset="0"/>
              </a:rPr>
              <a:t> extracellulare </a:t>
            </a:r>
            <a:endParaRPr lang="it-IT" sz="1600" b="1" dirty="0">
              <a:latin typeface="Arial" pitchFamily="34" charset="0"/>
            </a:endParaRPr>
          </a:p>
          <a:p>
            <a:pPr algn="just">
              <a:defRPr/>
            </a:pPr>
            <a:r>
              <a:rPr lang="it-IT" sz="1600" b="1" dirty="0">
                <a:latin typeface="Arial" pitchFamily="34" charset="0"/>
                <a:cs typeface="Times New Roman" pitchFamily="18" charset="0"/>
              </a:rPr>
              <a:t>            Ca</a:t>
            </a:r>
            <a:r>
              <a:rPr lang="it-IT" sz="1600" b="1" baseline="30000" dirty="0">
                <a:latin typeface="Arial" pitchFamily="34" charset="0"/>
                <a:cs typeface="Times New Roman" pitchFamily="18" charset="0"/>
              </a:rPr>
              <a:t>++  </a:t>
            </a:r>
            <a:r>
              <a:rPr lang="it-IT" sz="1600" b="1" dirty="0">
                <a:latin typeface="Arial" pitchFamily="34" charset="0"/>
                <a:cs typeface="Times New Roman" pitchFamily="18" charset="0"/>
              </a:rPr>
              <a:t>extracellulare </a:t>
            </a:r>
            <a:r>
              <a:rPr lang="it-IT" sz="1600" b="1" dirty="0">
                <a:latin typeface="Arial" pitchFamily="34" charset="0"/>
                <a:cs typeface="Times New Roman" pitchFamily="18" charset="0"/>
                <a:sym typeface="Wingdings" pitchFamily="2" charset="2"/>
              </a:rPr>
              <a:t>  intracellulare  reticolo endoplasmatico</a:t>
            </a:r>
          </a:p>
          <a:p>
            <a:pPr algn="just">
              <a:defRPr/>
            </a:pPr>
            <a:endParaRPr lang="it-IT" sz="1600" b="1" dirty="0">
              <a:latin typeface="Arial" pitchFamily="34" charset="0"/>
            </a:endParaRPr>
          </a:p>
          <a:p>
            <a:pPr algn="just">
              <a:buFontTx/>
              <a:buChar char="•"/>
              <a:defRPr/>
            </a:pPr>
            <a:r>
              <a:rPr lang="it-IT" sz="1600" b="1" dirty="0">
                <a:solidFill>
                  <a:srgbClr val="FF3300"/>
                </a:solidFill>
                <a:latin typeface="Arial" pitchFamily="34" charset="0"/>
              </a:rPr>
              <a:t> </a:t>
            </a:r>
            <a:r>
              <a:rPr lang="it-IT" sz="1600" dirty="0">
                <a:latin typeface="Arial" pitchFamily="34" charset="0"/>
              </a:rPr>
              <a:t>I canali ionici si aprono in maniera controllata</a:t>
            </a:r>
            <a:r>
              <a:rPr lang="it-IT" sz="1600" dirty="0">
                <a:solidFill>
                  <a:srgbClr val="FF3300"/>
                </a:solidFill>
                <a:latin typeface="Arial" pitchFamily="34" charset="0"/>
              </a:rPr>
              <a:t> </a:t>
            </a:r>
            <a:r>
              <a:rPr lang="it-IT" sz="1600" dirty="0">
                <a:solidFill>
                  <a:srgbClr val="FF0000"/>
                </a:solidFill>
                <a:latin typeface="Arial" pitchFamily="34" charset="0"/>
              </a:rPr>
              <a:t>(</a:t>
            </a:r>
            <a:r>
              <a:rPr lang="it-IT" sz="1600" i="1" dirty="0" err="1">
                <a:solidFill>
                  <a:srgbClr val="FF0000"/>
                </a:solidFill>
                <a:latin typeface="Arial" pitchFamily="34" charset="0"/>
              </a:rPr>
              <a:t>gated</a:t>
            </a:r>
            <a:r>
              <a:rPr lang="it-IT" sz="1600" i="1" dirty="0">
                <a:solidFill>
                  <a:srgbClr val="FF0000"/>
                </a:solidFill>
                <a:latin typeface="Arial" pitchFamily="34" charset="0"/>
              </a:rPr>
              <a:t> </a:t>
            </a:r>
            <a:r>
              <a:rPr lang="it-IT" sz="1600" i="1" dirty="0" err="1">
                <a:solidFill>
                  <a:srgbClr val="FF0000"/>
                </a:solidFill>
                <a:latin typeface="Arial" pitchFamily="34" charset="0"/>
              </a:rPr>
              <a:t>pores</a:t>
            </a:r>
            <a:r>
              <a:rPr lang="it-IT" sz="1600" i="1" dirty="0">
                <a:solidFill>
                  <a:srgbClr val="FF0000"/>
                </a:solidFill>
                <a:latin typeface="Arial" pitchFamily="34" charset="0"/>
              </a:rPr>
              <a:t> / pori con sbarramento</a:t>
            </a:r>
            <a:r>
              <a:rPr lang="it-IT" sz="1600" dirty="0">
                <a:solidFill>
                  <a:srgbClr val="FF0000"/>
                </a:solidFill>
                <a:latin typeface="Arial" pitchFamily="34" charset="0"/>
              </a:rPr>
              <a:t>). </a:t>
            </a:r>
          </a:p>
          <a:p>
            <a:pPr algn="just">
              <a:spcBef>
                <a:spcPts val="1200"/>
              </a:spcBef>
              <a:defRPr/>
            </a:pPr>
            <a:r>
              <a:rPr lang="it-IT" sz="1600" b="1" dirty="0">
                <a:solidFill>
                  <a:srgbClr val="FF3300"/>
                </a:solidFill>
                <a:latin typeface="Arial" pitchFamily="34" charset="0"/>
              </a:rPr>
              <a:t> </a:t>
            </a:r>
            <a:r>
              <a:rPr lang="it-IT" sz="1600" b="1" i="1" dirty="0">
                <a:solidFill>
                  <a:srgbClr val="FF0000"/>
                </a:solidFill>
                <a:latin typeface="Arial" pitchFamily="34" charset="0"/>
              </a:rPr>
              <a:t>Due tipi di controllo</a:t>
            </a:r>
            <a:r>
              <a:rPr lang="it-IT" sz="1600" b="1" i="1" dirty="0">
                <a:latin typeface="Arial" pitchFamily="34" charset="0"/>
              </a:rPr>
              <a:t>:</a:t>
            </a:r>
          </a:p>
          <a:p>
            <a:pPr algn="just">
              <a:buFontTx/>
              <a:buChar char="–"/>
              <a:defRPr/>
            </a:pPr>
            <a:r>
              <a:rPr lang="it-IT" sz="1800" b="1" dirty="0">
                <a:latin typeface="Arial" pitchFamily="34" charset="0"/>
              </a:rPr>
              <a:t> </a:t>
            </a:r>
            <a:r>
              <a:rPr lang="it-IT" sz="1600" dirty="0">
                <a:latin typeface="Arial" pitchFamily="34" charset="0"/>
              </a:rPr>
              <a:t>da parte di una molecola che si lega ad un sito recettoriale       </a:t>
            </a:r>
            <a:r>
              <a:rPr lang="it-IT" sz="1600" b="1" dirty="0">
                <a:latin typeface="Arial" pitchFamily="34" charset="0"/>
              </a:rPr>
              <a:t>(</a:t>
            </a:r>
            <a:r>
              <a:rPr lang="it-IT" sz="1600" b="1" dirty="0">
                <a:solidFill>
                  <a:srgbClr val="FF3300"/>
                </a:solidFill>
                <a:latin typeface="Arial" pitchFamily="34" charset="0"/>
              </a:rPr>
              <a:t>canale attivato da </a:t>
            </a:r>
            <a:r>
              <a:rPr lang="it-IT" sz="1600" b="1" dirty="0" err="1">
                <a:solidFill>
                  <a:srgbClr val="FF3300"/>
                </a:solidFill>
                <a:latin typeface="Arial" pitchFamily="34" charset="0"/>
              </a:rPr>
              <a:t>ligando</a:t>
            </a:r>
            <a:r>
              <a:rPr lang="it-IT" sz="1600" b="1" dirty="0">
                <a:latin typeface="Arial" pitchFamily="34" charset="0"/>
              </a:rPr>
              <a:t>)</a:t>
            </a:r>
          </a:p>
          <a:p>
            <a:pPr algn="just">
              <a:buFontTx/>
              <a:buChar char="–"/>
              <a:defRPr/>
            </a:pPr>
            <a:r>
              <a:rPr lang="it-IT" sz="1800" b="1" dirty="0">
                <a:latin typeface="Arial" pitchFamily="34" charset="0"/>
              </a:rPr>
              <a:t> </a:t>
            </a:r>
            <a:r>
              <a:rPr lang="it-IT" sz="1600" dirty="0">
                <a:latin typeface="Arial" pitchFamily="34" charset="0"/>
              </a:rPr>
              <a:t>dalla variazione del potenziale elettrico di membrana             </a:t>
            </a:r>
            <a:r>
              <a:rPr lang="it-IT" sz="1600" b="1" dirty="0">
                <a:latin typeface="Arial" pitchFamily="34" charset="0"/>
              </a:rPr>
              <a:t>(</a:t>
            </a:r>
            <a:r>
              <a:rPr lang="it-IT" sz="1600" b="1" dirty="0">
                <a:solidFill>
                  <a:srgbClr val="FF3300"/>
                </a:solidFill>
                <a:latin typeface="Arial" pitchFamily="34" charset="0"/>
              </a:rPr>
              <a:t>canale attivato dal potenziale</a:t>
            </a:r>
            <a:r>
              <a:rPr lang="it-IT" sz="1600" b="1" dirty="0">
                <a:latin typeface="Arial" pitchFamily="34" charset="0"/>
              </a:rPr>
              <a:t>)</a:t>
            </a:r>
          </a:p>
          <a:p>
            <a:pPr algn="just">
              <a:spcBef>
                <a:spcPts val="1200"/>
              </a:spcBef>
              <a:defRPr/>
            </a:pPr>
            <a:r>
              <a:rPr lang="it-IT" sz="1600" dirty="0">
                <a:latin typeface="Arial" pitchFamily="34" charset="0"/>
              </a:rPr>
              <a:t>Esempio</a:t>
            </a:r>
            <a:r>
              <a:rPr lang="it-IT" sz="1600" b="1" dirty="0">
                <a:latin typeface="Arial" pitchFamily="34" charset="0"/>
              </a:rPr>
              <a:t>: </a:t>
            </a:r>
            <a:r>
              <a:rPr lang="it-IT" sz="1600" dirty="0">
                <a:latin typeface="Arial" pitchFamily="34" charset="0"/>
              </a:rPr>
              <a:t>canali necessari alla propagazione degli impulsi nervosi nei neuroni.</a:t>
            </a:r>
          </a:p>
          <a:p>
            <a:pPr marL="180975" indent="-180975" algn="just">
              <a:spcBef>
                <a:spcPts val="300"/>
              </a:spcBef>
              <a:defRPr/>
            </a:pPr>
            <a:r>
              <a:rPr lang="it-IT" sz="1600" b="1" dirty="0">
                <a:latin typeface="Arial" pitchFamily="34" charset="0"/>
              </a:rPr>
              <a:t>- </a:t>
            </a:r>
            <a:r>
              <a:rPr lang="it-IT" sz="1600" dirty="0">
                <a:latin typeface="Arial" pitchFamily="34" charset="0"/>
              </a:rPr>
              <a:t>Il potenziale d’azione dipende dalla variazione transitoria del potenziale di membrana che si propaga rapidamente lungo le cellule nervose.  </a:t>
            </a:r>
          </a:p>
          <a:p>
            <a:pPr marL="180975" indent="-180975" algn="just">
              <a:spcBef>
                <a:spcPts val="300"/>
              </a:spcBef>
              <a:defRPr/>
            </a:pPr>
            <a:r>
              <a:rPr lang="it-IT" sz="1600" dirty="0">
                <a:latin typeface="Arial" pitchFamily="34" charset="0"/>
              </a:rPr>
              <a:t>- Questa variazione è generata dalla depolarizzazione/</a:t>
            </a:r>
            <a:r>
              <a:rPr lang="it-IT" sz="1600" dirty="0" err="1">
                <a:latin typeface="Arial" pitchFamily="34" charset="0"/>
              </a:rPr>
              <a:t>ripolarizzazione</a:t>
            </a:r>
            <a:r>
              <a:rPr lang="it-IT" sz="1600" dirty="0">
                <a:latin typeface="Arial" pitchFamily="34" charset="0"/>
              </a:rPr>
              <a:t> locale mediante l’apertura e la chiusura di canali per il sodio(controllo </a:t>
            </a:r>
            <a:r>
              <a:rPr lang="it-IT" sz="1600" dirty="0" err="1">
                <a:latin typeface="Arial" pitchFamily="34" charset="0"/>
              </a:rPr>
              <a:t>ligando</a:t>
            </a:r>
            <a:r>
              <a:rPr lang="it-IT" sz="1600" dirty="0">
                <a:latin typeface="Arial" pitchFamily="34" charset="0"/>
              </a:rPr>
              <a:t>) e per il potassio (voltaico).</a:t>
            </a:r>
            <a:endParaRPr lang="it-IT" sz="1600" dirty="0">
              <a:solidFill>
                <a:srgbClr val="FF3300"/>
              </a:solidFill>
              <a:latin typeface="Arial" pitchFamily="34" charset="0"/>
            </a:endParaRPr>
          </a:p>
        </p:txBody>
      </p:sp>
      <p:grpSp>
        <p:nvGrpSpPr>
          <p:cNvPr id="3" name="Gruppo 2"/>
          <p:cNvGrpSpPr/>
          <p:nvPr/>
        </p:nvGrpSpPr>
        <p:grpSpPr>
          <a:xfrm>
            <a:off x="346075" y="5378450"/>
            <a:ext cx="8610600" cy="1352550"/>
            <a:chOff x="346075" y="5378450"/>
            <a:chExt cx="8610600" cy="1352550"/>
          </a:xfrm>
        </p:grpSpPr>
        <p:pic>
          <p:nvPicPr>
            <p:cNvPr id="6148" name="Picture 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075" y="5378450"/>
              <a:ext cx="86106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ttangolo 39"/>
            <p:cNvSpPr>
              <a:spLocks noChangeArrowheads="1"/>
            </p:cNvSpPr>
            <p:nvPr/>
          </p:nvSpPr>
          <p:spPr bwMode="auto">
            <a:xfrm>
              <a:off x="7513638" y="5899150"/>
              <a:ext cx="1165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600">
                  <a:latin typeface="Arial" pitchFamily="34" charset="0"/>
                </a:rPr>
                <a:t>membrana</a:t>
              </a:r>
              <a:endParaRPr lang="it-IT" sz="1600"/>
            </a:p>
          </p:txBody>
        </p:sp>
        <p:sp>
          <p:nvSpPr>
            <p:cNvPr id="2" name="Rettangolo 40"/>
            <p:cNvSpPr>
              <a:spLocks noChangeArrowheads="1"/>
            </p:cNvSpPr>
            <p:nvPr/>
          </p:nvSpPr>
          <p:spPr bwMode="auto">
            <a:xfrm>
              <a:off x="2079625" y="6356350"/>
              <a:ext cx="334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200">
                  <a:latin typeface="Arial" pitchFamily="34" charset="0"/>
                  <a:sym typeface="Wingdings" pitchFamily="2" charset="2"/>
                </a:rPr>
                <a:t></a:t>
              </a:r>
              <a:endParaRPr lang="it-IT" sz="1200"/>
            </a:p>
          </p:txBody>
        </p:sp>
        <p:sp>
          <p:nvSpPr>
            <p:cNvPr id="6151" name="Rettangolo 41"/>
            <p:cNvSpPr>
              <a:spLocks noChangeArrowheads="1"/>
            </p:cNvSpPr>
            <p:nvPr/>
          </p:nvSpPr>
          <p:spPr bwMode="auto">
            <a:xfrm>
              <a:off x="3394075" y="6346825"/>
              <a:ext cx="334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200">
                  <a:latin typeface="Arial" pitchFamily="34" charset="0"/>
                  <a:sym typeface="Wingdings" pitchFamily="2" charset="2"/>
                </a:rPr>
                <a:t></a:t>
              </a:r>
              <a:endParaRPr lang="it-IT" sz="1200"/>
            </a:p>
          </p:txBody>
        </p:sp>
        <p:sp>
          <p:nvSpPr>
            <p:cNvPr id="6152" name="Rettangolo 42"/>
            <p:cNvSpPr>
              <a:spLocks noChangeArrowheads="1"/>
            </p:cNvSpPr>
            <p:nvPr/>
          </p:nvSpPr>
          <p:spPr bwMode="auto">
            <a:xfrm>
              <a:off x="5146675" y="6365875"/>
              <a:ext cx="334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200">
                  <a:latin typeface="Arial" pitchFamily="34" charset="0"/>
                  <a:sym typeface="Wingdings" pitchFamily="2" charset="2"/>
                </a:rPr>
                <a:t></a:t>
              </a:r>
              <a:endParaRPr lang="it-IT" sz="1200"/>
            </a:p>
          </p:txBody>
        </p:sp>
      </p:grpSp>
      <p:pic>
        <p:nvPicPr>
          <p:cNvPr id="1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09538"/>
            <a:ext cx="8743950" cy="663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0">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0">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50">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50">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0">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50">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50">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0788" y="2525713"/>
            <a:ext cx="5202237"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Rectangle 8"/>
          <p:cNvSpPr>
            <a:spLocks noChangeArrowheads="1"/>
          </p:cNvSpPr>
          <p:nvPr/>
        </p:nvSpPr>
        <p:spPr bwMode="auto">
          <a:xfrm>
            <a:off x="185738" y="147638"/>
            <a:ext cx="8788400" cy="314325"/>
          </a:xfrm>
          <a:prstGeom prst="rect">
            <a:avLst/>
          </a:prstGeom>
          <a:solidFill>
            <a:schemeClr val="bg1"/>
          </a:solidFill>
          <a:ln w="9525">
            <a:solidFill>
              <a:srgbClr val="FF3300"/>
            </a:solidFill>
            <a:miter lim="800000"/>
            <a:headEnd/>
            <a:tailEnd/>
          </a:ln>
          <a:effectLst/>
        </p:spPr>
        <p:txBody>
          <a:bodyPr lIns="0" tIns="0" rIns="0" bIns="0">
            <a:spAutoFit/>
          </a:bodyPr>
          <a:lstStyle/>
          <a:p>
            <a:pPr marL="358775" lvl="2" defTabSz="1087438">
              <a:spcBef>
                <a:spcPts val="575"/>
              </a:spcBef>
              <a:spcAft>
                <a:spcPts val="575"/>
              </a:spcAft>
              <a:defRPr/>
            </a:pPr>
            <a:r>
              <a:rPr lang="it-IT" sz="1800" b="1">
                <a:solidFill>
                  <a:srgbClr val="FF3300"/>
                </a:solidFill>
                <a:latin typeface="Arial" pitchFamily="34" charset="0"/>
              </a:rPr>
              <a:t>   </a:t>
            </a:r>
            <a:r>
              <a:rPr lang="it-IT" sz="2000" b="1">
                <a:solidFill>
                  <a:srgbClr val="FF3300"/>
                </a:solidFill>
                <a:effectLst>
                  <a:outerShdw blurRad="38100" dist="38100" dir="2700000" algn="tl">
                    <a:srgbClr val="C0C0C0"/>
                  </a:outerShdw>
                </a:effectLst>
                <a:latin typeface="Arial" pitchFamily="34" charset="0"/>
              </a:rPr>
              <a:t>canale attivato da ligando - il recettore nicotinico per l’acetilcolina</a:t>
            </a:r>
          </a:p>
        </p:txBody>
      </p:sp>
      <p:sp>
        <p:nvSpPr>
          <p:cNvPr id="7171" name="Rectangle 12"/>
          <p:cNvSpPr>
            <a:spLocks noChangeArrowheads="1"/>
          </p:cNvSpPr>
          <p:nvPr/>
        </p:nvSpPr>
        <p:spPr bwMode="auto">
          <a:xfrm>
            <a:off x="177800" y="555625"/>
            <a:ext cx="87757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80975" indent="-180975" algn="just">
              <a:spcBef>
                <a:spcPts val="1200"/>
              </a:spcBef>
              <a:buFontTx/>
              <a:buChar char="•"/>
            </a:pPr>
            <a:r>
              <a:rPr lang="it-IT" sz="1400" dirty="0">
                <a:latin typeface="Arial" pitchFamily="34" charset="0"/>
              </a:rPr>
              <a:t>L'acetilcolina (AC) è un neurotrasmettitore. Quando il potenziale d’azione giunge alla membrana </a:t>
            </a:r>
            <a:r>
              <a:rPr lang="it-IT" sz="1400" dirty="0" err="1">
                <a:latin typeface="Arial" pitchFamily="34" charset="0"/>
              </a:rPr>
              <a:t>pre</a:t>
            </a:r>
            <a:r>
              <a:rPr lang="it-IT" sz="1400" dirty="0">
                <a:latin typeface="Arial" pitchFamily="34" charset="0"/>
              </a:rPr>
              <a:t>-sinaptica di un neurone, causa l’apertura di canali per il Ca</a:t>
            </a:r>
            <a:r>
              <a:rPr lang="it-IT" sz="1400" baseline="30000" dirty="0">
                <a:latin typeface="Arial" pitchFamily="34" charset="0"/>
              </a:rPr>
              <a:t>++</a:t>
            </a:r>
            <a:r>
              <a:rPr lang="it-IT" sz="1400" dirty="0">
                <a:latin typeface="Arial" pitchFamily="34" charset="0"/>
              </a:rPr>
              <a:t>. L’aumento della [Ca</a:t>
            </a:r>
            <a:r>
              <a:rPr lang="it-IT" sz="1400" baseline="30000" dirty="0">
                <a:latin typeface="Arial" pitchFamily="34" charset="0"/>
              </a:rPr>
              <a:t>++</a:t>
            </a:r>
            <a:r>
              <a:rPr lang="it-IT" sz="1400" dirty="0">
                <a:latin typeface="Arial" pitchFamily="34" charset="0"/>
              </a:rPr>
              <a:t>] causa la fusione di vescicole contenenti AC con la membrana plasmatica e rilascio di AC nella fessura sinaptica.</a:t>
            </a:r>
          </a:p>
          <a:p>
            <a:pPr marL="180975" indent="-180975" algn="just">
              <a:spcBef>
                <a:spcPts val="1200"/>
              </a:spcBef>
              <a:buFontTx/>
              <a:buChar char="•"/>
            </a:pPr>
            <a:r>
              <a:rPr lang="it-IT" sz="1400" dirty="0">
                <a:latin typeface="Arial" pitchFamily="34" charset="0"/>
              </a:rPr>
              <a:t>Ogni impulso causa la fusione di </a:t>
            </a:r>
            <a:r>
              <a:rPr lang="it-IT" sz="1400" i="1" dirty="0">
                <a:latin typeface="Arial" pitchFamily="34" charset="0"/>
              </a:rPr>
              <a:t>ca</a:t>
            </a:r>
            <a:r>
              <a:rPr lang="it-IT" sz="1400" dirty="0">
                <a:latin typeface="Arial" pitchFamily="34" charset="0"/>
              </a:rPr>
              <a:t>. 300/400 vescicole, la [AC] nella fessura sinaptica aumenta velocemente da 10 </a:t>
            </a:r>
            <a:r>
              <a:rPr lang="it-IT" sz="1400" dirty="0" err="1">
                <a:latin typeface="Arial" pitchFamily="34" charset="0"/>
              </a:rPr>
              <a:t>nM</a:t>
            </a:r>
            <a:r>
              <a:rPr lang="it-IT" sz="1400" dirty="0">
                <a:latin typeface="Arial" pitchFamily="34" charset="0"/>
              </a:rPr>
              <a:t> ad oltre 500 </a:t>
            </a:r>
            <a:r>
              <a:rPr lang="it-IT" sz="1400" dirty="0">
                <a:latin typeface="Arial" pitchFamily="34" charset="0"/>
                <a:sym typeface="Symbol" pitchFamily="18" charset="2"/>
              </a:rPr>
              <a:t></a:t>
            </a:r>
            <a:r>
              <a:rPr lang="it-IT" sz="1400" dirty="0">
                <a:latin typeface="Arial" pitchFamily="34" charset="0"/>
              </a:rPr>
              <a:t>M. </a:t>
            </a:r>
          </a:p>
          <a:p>
            <a:pPr marL="180975" indent="-180975" algn="just">
              <a:spcBef>
                <a:spcPts val="1200"/>
              </a:spcBef>
              <a:buFontTx/>
              <a:buChar char="•"/>
            </a:pPr>
            <a:r>
              <a:rPr lang="it-IT" sz="1400" dirty="0">
                <a:latin typeface="Arial" pitchFamily="34" charset="0"/>
              </a:rPr>
              <a:t> AC attraversa rapidamente la fessura raggiungendo la membrana post-sinaptica di un secondo neurone, dove attiva  specifici recettori che sono canali per Na</a:t>
            </a:r>
            <a:r>
              <a:rPr lang="it-IT" sz="1400" baseline="30000" dirty="0">
                <a:latin typeface="Arial" pitchFamily="34" charset="0"/>
              </a:rPr>
              <a:t>+  </a:t>
            </a:r>
            <a:r>
              <a:rPr lang="it-IT" sz="1400" dirty="0">
                <a:latin typeface="Arial" pitchFamily="34" charset="0"/>
              </a:rPr>
              <a:t>(attivati da ligando). </a:t>
            </a:r>
          </a:p>
        </p:txBody>
      </p:sp>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7300" y="3089275"/>
            <a:ext cx="5213350"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8088" y="3086100"/>
            <a:ext cx="5580062"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7150" y="2955925"/>
            <a:ext cx="54356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CasellaDiTesto 11"/>
          <p:cNvSpPr txBox="1">
            <a:spLocks noChangeArrowheads="1"/>
          </p:cNvSpPr>
          <p:nvPr/>
        </p:nvSpPr>
        <p:spPr bwMode="auto">
          <a:xfrm>
            <a:off x="211138" y="2495550"/>
            <a:ext cx="33797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just">
              <a:spcBef>
                <a:spcPts val="1200"/>
              </a:spcBef>
              <a:buFontTx/>
              <a:buChar char="•"/>
            </a:pPr>
            <a:r>
              <a:rPr lang="it-IT" sz="1400" dirty="0">
                <a:latin typeface="Arial" pitchFamily="34" charset="0"/>
              </a:rPr>
              <a:t>La depolarizzazione locale della membrana a sua volta causa  l’apertura di canali per Na</a:t>
            </a:r>
            <a:r>
              <a:rPr lang="it-IT" sz="1400" baseline="30000" dirty="0">
                <a:latin typeface="Arial" pitchFamily="34" charset="0"/>
              </a:rPr>
              <a:t>+  </a:t>
            </a:r>
            <a:r>
              <a:rPr lang="it-IT" sz="1400" dirty="0">
                <a:latin typeface="Arial" pitchFamily="34" charset="0"/>
              </a:rPr>
              <a:t>attivati dal potenziale, e permettono la propagazione del segnale. </a:t>
            </a:r>
          </a:p>
          <a:p>
            <a:pPr algn="just">
              <a:spcBef>
                <a:spcPts val="1200"/>
              </a:spcBef>
              <a:buFontTx/>
              <a:buChar char="•"/>
            </a:pPr>
            <a:r>
              <a:rPr lang="it-IT" sz="1400" dirty="0">
                <a:latin typeface="Arial" pitchFamily="34" charset="0"/>
              </a:rPr>
              <a:t> Ad un certo livello di depolarizzazione si attivano i canali per il K</a:t>
            </a:r>
            <a:r>
              <a:rPr lang="it-IT" sz="1400" baseline="30000" dirty="0">
                <a:latin typeface="Arial" pitchFamily="34" charset="0"/>
              </a:rPr>
              <a:t>+</a:t>
            </a:r>
            <a:r>
              <a:rPr lang="it-IT" sz="1400" dirty="0">
                <a:latin typeface="Arial" pitchFamily="34" charset="0"/>
              </a:rPr>
              <a:t> attivati dal potenziale che permettono il ripristino del potenziale di membrana</a:t>
            </a:r>
          </a:p>
          <a:p>
            <a:pPr algn="just">
              <a:spcBef>
                <a:spcPts val="1200"/>
              </a:spcBef>
              <a:buFontTx/>
              <a:buChar char="•"/>
            </a:pPr>
            <a:r>
              <a:rPr lang="it-IT" sz="1400" dirty="0">
                <a:latin typeface="Arial" pitchFamily="34" charset="0"/>
              </a:rPr>
              <a:t>  Il gradiente chimico è ripristinato dalla Na/K ATPasi (trasporto attivo)</a:t>
            </a:r>
          </a:p>
          <a:p>
            <a:pPr algn="just"/>
            <a:endParaRPr lang="it-IT" sz="1400" b="1" dirty="0">
              <a:latin typeface="Arial" pitchFamily="34" charset="0"/>
            </a:endParaRPr>
          </a:p>
          <a:p>
            <a:pPr algn="just"/>
            <a:endParaRPr lang="it-IT" sz="1400" b="1" dirty="0">
              <a:latin typeface="Arial" pitchFamily="34" charset="0"/>
            </a:endParaRPr>
          </a:p>
          <a:p>
            <a:pPr algn="just"/>
            <a:endParaRPr lang="it-IT"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172"/>
                                        </p:tgtEl>
                                      </p:cBhvr>
                                    </p:animEffect>
                                    <p:set>
                                      <p:cBhvr>
                                        <p:cTn id="7" dur="1" fill="hold">
                                          <p:stCondLst>
                                            <p:cond delay="499"/>
                                          </p:stCondLst>
                                        </p:cTn>
                                        <p:tgtEl>
                                          <p:spTgt spid="717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childTnLst>
                                </p:cTn>
                              </p:par>
                              <p:par>
                                <p:cTn id="12" presetID="10" presetClass="exit" presetSubtype="0" fill="hold" nodeType="withEffect">
                                  <p:stCondLst>
                                    <p:cond delay="0"/>
                                  </p:stCondLst>
                                  <p:childTnLst>
                                    <p:animEffect transition="out" filter="fade">
                                      <p:cBhvr>
                                        <p:cTn id="13" dur="500"/>
                                        <p:tgtEl>
                                          <p:spTgt spid="32770"/>
                                        </p:tgtEl>
                                      </p:cBhvr>
                                    </p:animEffect>
                                    <p:set>
                                      <p:cBhvr>
                                        <p:cTn id="14" dur="1" fill="hold">
                                          <p:stCondLst>
                                            <p:cond delay="499"/>
                                          </p:stCondLst>
                                        </p:cTn>
                                        <p:tgtEl>
                                          <p:spTgt spid="3277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childTnLst>
                                </p:cTn>
                              </p:par>
                              <p:par>
                                <p:cTn id="19" presetID="10" presetClass="exit" presetSubtype="0" fill="hold" nodeType="withEffect">
                                  <p:stCondLst>
                                    <p:cond delay="0"/>
                                  </p:stCondLst>
                                  <p:childTnLst>
                                    <p:animEffect transition="out" filter="fade">
                                      <p:cBhvr>
                                        <p:cTn id="20" dur="500"/>
                                        <p:tgtEl>
                                          <p:spTgt spid="32771"/>
                                        </p:tgtEl>
                                      </p:cBhvr>
                                    </p:animEffect>
                                    <p:set>
                                      <p:cBhvr>
                                        <p:cTn id="21" dur="1" fill="hold">
                                          <p:stCondLst>
                                            <p:cond delay="499"/>
                                          </p:stCondLst>
                                        </p:cTn>
                                        <p:tgtEl>
                                          <p:spTgt spid="3277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71650"/>
            <a:ext cx="9585325"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4"/>
          <p:cNvSpPr>
            <a:spLocks noChangeArrowheads="1"/>
          </p:cNvSpPr>
          <p:nvPr/>
        </p:nvSpPr>
        <p:spPr bwMode="auto">
          <a:xfrm>
            <a:off x="185738" y="223838"/>
            <a:ext cx="8788400" cy="284162"/>
          </a:xfrm>
          <a:prstGeom prst="rect">
            <a:avLst/>
          </a:prstGeom>
          <a:solidFill>
            <a:schemeClr val="bg1"/>
          </a:solidFill>
          <a:ln w="9525">
            <a:solidFill>
              <a:srgbClr val="FF3300"/>
            </a:solidFill>
            <a:miter lim="800000"/>
            <a:headEnd/>
            <a:tailEnd/>
          </a:ln>
        </p:spPr>
        <p:txBody>
          <a:bodyPr lIns="0" tIns="0" rIns="0" bIns="0">
            <a:spAutoFit/>
          </a:bodyPr>
          <a:lstStyle/>
          <a:p>
            <a:pPr marL="381000" lvl="2" defTabSz="1087438">
              <a:spcBef>
                <a:spcPts val="575"/>
              </a:spcBef>
              <a:spcAft>
                <a:spcPts val="575"/>
              </a:spcAft>
            </a:pPr>
            <a:r>
              <a:rPr lang="it-IT" sz="1800" b="1">
                <a:solidFill>
                  <a:srgbClr val="FF3300"/>
                </a:solidFill>
                <a:latin typeface="Arial" pitchFamily="34" charset="0"/>
              </a:rPr>
              <a:t>struttura del recettore nicotinico dell’acetilcolina</a:t>
            </a:r>
          </a:p>
        </p:txBody>
      </p:sp>
      <p:sp>
        <p:nvSpPr>
          <p:cNvPr id="10244" name="Rectangle 8"/>
          <p:cNvSpPr>
            <a:spLocks noChangeArrowheads="1"/>
          </p:cNvSpPr>
          <p:nvPr/>
        </p:nvSpPr>
        <p:spPr bwMode="auto">
          <a:xfrm>
            <a:off x="112713" y="992415"/>
            <a:ext cx="88773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Tx/>
              <a:buChar char="•"/>
            </a:pPr>
            <a:r>
              <a:rPr lang="it-IT" sz="1600" b="1" dirty="0">
                <a:latin typeface="Arial" pitchFamily="34" charset="0"/>
              </a:rPr>
              <a:t> </a:t>
            </a:r>
            <a:r>
              <a:rPr lang="it-IT" sz="1600" dirty="0">
                <a:latin typeface="Arial" pitchFamily="34" charset="0"/>
              </a:rPr>
              <a:t>Il recettore per l’acetilcolina (</a:t>
            </a:r>
            <a:r>
              <a:rPr lang="it-IT" sz="1600" dirty="0" err="1">
                <a:latin typeface="Arial" pitchFamily="34" charset="0"/>
              </a:rPr>
              <a:t>AcR</a:t>
            </a:r>
            <a:r>
              <a:rPr lang="it-IT" sz="1600" dirty="0">
                <a:latin typeface="Arial" pitchFamily="34" charset="0"/>
              </a:rPr>
              <a:t>) è un pentamero di subunità </a:t>
            </a:r>
            <a:r>
              <a:rPr lang="it-IT" sz="1600" dirty="0">
                <a:latin typeface="Symbol" pitchFamily="18" charset="2"/>
              </a:rPr>
              <a:t>a</a:t>
            </a:r>
            <a:r>
              <a:rPr lang="it-IT" sz="1800" baseline="-25000" dirty="0">
                <a:latin typeface="Symbol" pitchFamily="18" charset="2"/>
              </a:rPr>
              <a:t>2</a:t>
            </a:r>
            <a:r>
              <a:rPr lang="it-IT" sz="1600" dirty="0">
                <a:latin typeface="Symbol" pitchFamily="18" charset="2"/>
              </a:rPr>
              <a:t>bgd </a:t>
            </a:r>
            <a:r>
              <a:rPr lang="it-IT" sz="1600" dirty="0">
                <a:latin typeface="Arial" pitchFamily="34" charset="0"/>
                <a:cs typeface="Arial" pitchFamily="34" charset="0"/>
              </a:rPr>
              <a:t>con </a:t>
            </a:r>
            <a:r>
              <a:rPr lang="it-IT" sz="1600" dirty="0">
                <a:latin typeface="Arial" pitchFamily="34" charset="0"/>
              </a:rPr>
              <a:t>sequenze omologhe.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Picture 532"/>
          <p:cNvPicPr>
            <a:picLocks noChangeAspect="1" noChangeArrowheads="1"/>
          </p:cNvPicPr>
          <p:nvPr/>
        </p:nvPicPr>
        <p:blipFill>
          <a:blip r:embed="rId2"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4826000" y="3386138"/>
            <a:ext cx="406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 name="Picture 532"/>
          <p:cNvPicPr>
            <a:picLocks noChangeAspect="1" noChangeArrowheads="1"/>
          </p:cNvPicPr>
          <p:nvPr/>
        </p:nvPicPr>
        <p:blipFill>
          <a:blip r:embed="rId2"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4464050" y="3386138"/>
            <a:ext cx="406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 name="Picture 532"/>
          <p:cNvPicPr>
            <a:picLocks noChangeAspect="1" noChangeArrowheads="1"/>
          </p:cNvPicPr>
          <p:nvPr/>
        </p:nvPicPr>
        <p:blipFill>
          <a:blip r:embed="rId2"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7921625" y="3395663"/>
            <a:ext cx="406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 name="Picture 532"/>
          <p:cNvPicPr>
            <a:picLocks noChangeAspect="1" noChangeArrowheads="1"/>
          </p:cNvPicPr>
          <p:nvPr/>
        </p:nvPicPr>
        <p:blipFill>
          <a:blip r:embed="rId2"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7559675" y="3395663"/>
            <a:ext cx="406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 name="Figura a mano libera 248"/>
          <p:cNvSpPr/>
          <p:nvPr/>
        </p:nvSpPr>
        <p:spPr bwMode="auto">
          <a:xfrm>
            <a:off x="46037" y="3365500"/>
            <a:ext cx="2917826" cy="3098800"/>
          </a:xfrm>
          <a:custGeom>
            <a:avLst/>
            <a:gdLst>
              <a:gd name="connsiteX0" fmla="*/ 896937 w 3074987"/>
              <a:gd name="connsiteY0" fmla="*/ 1076325 h 3135312"/>
              <a:gd name="connsiteX1" fmla="*/ 620712 w 3074987"/>
              <a:gd name="connsiteY1" fmla="*/ 600075 h 3135312"/>
              <a:gd name="connsiteX2" fmla="*/ 858837 w 3074987"/>
              <a:gd name="connsiteY2" fmla="*/ 85725 h 3135312"/>
              <a:gd name="connsiteX3" fmla="*/ 1487487 w 3074987"/>
              <a:gd name="connsiteY3" fmla="*/ 85725 h 3135312"/>
              <a:gd name="connsiteX4" fmla="*/ 1735137 w 3074987"/>
              <a:gd name="connsiteY4" fmla="*/ 552450 h 3135312"/>
              <a:gd name="connsiteX5" fmla="*/ 2249487 w 3074987"/>
              <a:gd name="connsiteY5" fmla="*/ 600075 h 3135312"/>
              <a:gd name="connsiteX6" fmla="*/ 2592387 w 3074987"/>
              <a:gd name="connsiteY6" fmla="*/ 742950 h 3135312"/>
              <a:gd name="connsiteX7" fmla="*/ 2754312 w 3074987"/>
              <a:gd name="connsiteY7" fmla="*/ 1133475 h 3135312"/>
              <a:gd name="connsiteX8" fmla="*/ 2763837 w 3074987"/>
              <a:gd name="connsiteY8" fmla="*/ 1743075 h 3135312"/>
              <a:gd name="connsiteX9" fmla="*/ 2468562 w 3074987"/>
              <a:gd name="connsiteY9" fmla="*/ 1971675 h 3135312"/>
              <a:gd name="connsiteX10" fmla="*/ 2925762 w 3074987"/>
              <a:gd name="connsiteY10" fmla="*/ 2400300 h 3135312"/>
              <a:gd name="connsiteX11" fmla="*/ 3030537 w 3074987"/>
              <a:gd name="connsiteY11" fmla="*/ 2762250 h 3135312"/>
              <a:gd name="connsiteX12" fmla="*/ 2659062 w 3074987"/>
              <a:gd name="connsiteY12" fmla="*/ 3038475 h 3135312"/>
              <a:gd name="connsiteX13" fmla="*/ 1868487 w 3074987"/>
              <a:gd name="connsiteY13" fmla="*/ 3114675 h 3135312"/>
              <a:gd name="connsiteX14" fmla="*/ 1477962 w 3074987"/>
              <a:gd name="connsiteY14" fmla="*/ 2914650 h 3135312"/>
              <a:gd name="connsiteX15" fmla="*/ 1030287 w 3074987"/>
              <a:gd name="connsiteY15" fmla="*/ 3095625 h 3135312"/>
              <a:gd name="connsiteX16" fmla="*/ 373062 w 3074987"/>
              <a:gd name="connsiteY16" fmla="*/ 3076575 h 3135312"/>
              <a:gd name="connsiteX17" fmla="*/ 163512 w 3074987"/>
              <a:gd name="connsiteY17" fmla="*/ 2752725 h 3135312"/>
              <a:gd name="connsiteX18" fmla="*/ 306387 w 3074987"/>
              <a:gd name="connsiteY18" fmla="*/ 2295525 h 3135312"/>
              <a:gd name="connsiteX19" fmla="*/ 277812 w 3074987"/>
              <a:gd name="connsiteY19" fmla="*/ 2009775 h 3135312"/>
              <a:gd name="connsiteX20" fmla="*/ 20637 w 3074987"/>
              <a:gd name="connsiteY20" fmla="*/ 1704975 h 3135312"/>
              <a:gd name="connsiteX21" fmla="*/ 153987 w 3074987"/>
              <a:gd name="connsiteY21" fmla="*/ 895350 h 3135312"/>
              <a:gd name="connsiteX22" fmla="*/ 592137 w 3074987"/>
              <a:gd name="connsiteY22" fmla="*/ 971550 h 3135312"/>
              <a:gd name="connsiteX23" fmla="*/ 763587 w 3074987"/>
              <a:gd name="connsiteY23" fmla="*/ 1247775 h 3135312"/>
              <a:gd name="connsiteX24" fmla="*/ 896937 w 3074987"/>
              <a:gd name="connsiteY24" fmla="*/ 1076325 h 3135312"/>
              <a:gd name="connsiteX0" fmla="*/ 896937 w 3074987"/>
              <a:gd name="connsiteY0" fmla="*/ 1076325 h 3135312"/>
              <a:gd name="connsiteX1" fmla="*/ 620712 w 3074987"/>
              <a:gd name="connsiteY1" fmla="*/ 600075 h 3135312"/>
              <a:gd name="connsiteX2" fmla="*/ 858837 w 3074987"/>
              <a:gd name="connsiteY2" fmla="*/ 85725 h 3135312"/>
              <a:gd name="connsiteX3" fmla="*/ 1487487 w 3074987"/>
              <a:gd name="connsiteY3" fmla="*/ 85725 h 3135312"/>
              <a:gd name="connsiteX4" fmla="*/ 1735137 w 3074987"/>
              <a:gd name="connsiteY4" fmla="*/ 552450 h 3135312"/>
              <a:gd name="connsiteX5" fmla="*/ 2249487 w 3074987"/>
              <a:gd name="connsiteY5" fmla="*/ 600075 h 3135312"/>
              <a:gd name="connsiteX6" fmla="*/ 2592387 w 3074987"/>
              <a:gd name="connsiteY6" fmla="*/ 742950 h 3135312"/>
              <a:gd name="connsiteX7" fmla="*/ 2754312 w 3074987"/>
              <a:gd name="connsiteY7" fmla="*/ 1133475 h 3135312"/>
              <a:gd name="connsiteX8" fmla="*/ 2763837 w 3074987"/>
              <a:gd name="connsiteY8" fmla="*/ 1743075 h 3135312"/>
              <a:gd name="connsiteX9" fmla="*/ 2468562 w 3074987"/>
              <a:gd name="connsiteY9" fmla="*/ 1971675 h 3135312"/>
              <a:gd name="connsiteX10" fmla="*/ 2925762 w 3074987"/>
              <a:gd name="connsiteY10" fmla="*/ 2400300 h 3135312"/>
              <a:gd name="connsiteX11" fmla="*/ 3030537 w 3074987"/>
              <a:gd name="connsiteY11" fmla="*/ 2762250 h 3135312"/>
              <a:gd name="connsiteX12" fmla="*/ 2659062 w 3074987"/>
              <a:gd name="connsiteY12" fmla="*/ 3038475 h 3135312"/>
              <a:gd name="connsiteX13" fmla="*/ 1868487 w 3074987"/>
              <a:gd name="connsiteY13" fmla="*/ 3114675 h 3135312"/>
              <a:gd name="connsiteX14" fmla="*/ 1477962 w 3074987"/>
              <a:gd name="connsiteY14" fmla="*/ 2914650 h 3135312"/>
              <a:gd name="connsiteX15" fmla="*/ 1030287 w 3074987"/>
              <a:gd name="connsiteY15" fmla="*/ 3095625 h 3135312"/>
              <a:gd name="connsiteX16" fmla="*/ 373062 w 3074987"/>
              <a:gd name="connsiteY16" fmla="*/ 3076575 h 3135312"/>
              <a:gd name="connsiteX17" fmla="*/ 163512 w 3074987"/>
              <a:gd name="connsiteY17" fmla="*/ 2752725 h 3135312"/>
              <a:gd name="connsiteX18" fmla="*/ 306387 w 3074987"/>
              <a:gd name="connsiteY18" fmla="*/ 2295525 h 3135312"/>
              <a:gd name="connsiteX19" fmla="*/ 277812 w 3074987"/>
              <a:gd name="connsiteY19" fmla="*/ 2009775 h 3135312"/>
              <a:gd name="connsiteX20" fmla="*/ 20637 w 3074987"/>
              <a:gd name="connsiteY20" fmla="*/ 1704975 h 3135312"/>
              <a:gd name="connsiteX21" fmla="*/ 153987 w 3074987"/>
              <a:gd name="connsiteY21" fmla="*/ 895350 h 3135312"/>
              <a:gd name="connsiteX22" fmla="*/ 592137 w 3074987"/>
              <a:gd name="connsiteY22" fmla="*/ 971550 h 3135312"/>
              <a:gd name="connsiteX23" fmla="*/ 858837 w 3074987"/>
              <a:gd name="connsiteY23" fmla="*/ 1171575 h 3135312"/>
              <a:gd name="connsiteX24" fmla="*/ 896937 w 3074987"/>
              <a:gd name="connsiteY24" fmla="*/ 1076325 h 3135312"/>
              <a:gd name="connsiteX0" fmla="*/ 839787 w 3074987"/>
              <a:gd name="connsiteY0" fmla="*/ 838200 h 3135312"/>
              <a:gd name="connsiteX1" fmla="*/ 620712 w 3074987"/>
              <a:gd name="connsiteY1" fmla="*/ 600075 h 3135312"/>
              <a:gd name="connsiteX2" fmla="*/ 858837 w 3074987"/>
              <a:gd name="connsiteY2" fmla="*/ 85725 h 3135312"/>
              <a:gd name="connsiteX3" fmla="*/ 1487487 w 3074987"/>
              <a:gd name="connsiteY3" fmla="*/ 85725 h 3135312"/>
              <a:gd name="connsiteX4" fmla="*/ 1735137 w 3074987"/>
              <a:gd name="connsiteY4" fmla="*/ 552450 h 3135312"/>
              <a:gd name="connsiteX5" fmla="*/ 2249487 w 3074987"/>
              <a:gd name="connsiteY5" fmla="*/ 600075 h 3135312"/>
              <a:gd name="connsiteX6" fmla="*/ 2592387 w 3074987"/>
              <a:gd name="connsiteY6" fmla="*/ 742950 h 3135312"/>
              <a:gd name="connsiteX7" fmla="*/ 2754312 w 3074987"/>
              <a:gd name="connsiteY7" fmla="*/ 1133475 h 3135312"/>
              <a:gd name="connsiteX8" fmla="*/ 2763837 w 3074987"/>
              <a:gd name="connsiteY8" fmla="*/ 1743075 h 3135312"/>
              <a:gd name="connsiteX9" fmla="*/ 2468562 w 3074987"/>
              <a:gd name="connsiteY9" fmla="*/ 1971675 h 3135312"/>
              <a:gd name="connsiteX10" fmla="*/ 2925762 w 3074987"/>
              <a:gd name="connsiteY10" fmla="*/ 2400300 h 3135312"/>
              <a:gd name="connsiteX11" fmla="*/ 3030537 w 3074987"/>
              <a:gd name="connsiteY11" fmla="*/ 2762250 h 3135312"/>
              <a:gd name="connsiteX12" fmla="*/ 2659062 w 3074987"/>
              <a:gd name="connsiteY12" fmla="*/ 3038475 h 3135312"/>
              <a:gd name="connsiteX13" fmla="*/ 1868487 w 3074987"/>
              <a:gd name="connsiteY13" fmla="*/ 3114675 h 3135312"/>
              <a:gd name="connsiteX14" fmla="*/ 1477962 w 3074987"/>
              <a:gd name="connsiteY14" fmla="*/ 2914650 h 3135312"/>
              <a:gd name="connsiteX15" fmla="*/ 1030287 w 3074987"/>
              <a:gd name="connsiteY15" fmla="*/ 3095625 h 3135312"/>
              <a:gd name="connsiteX16" fmla="*/ 373062 w 3074987"/>
              <a:gd name="connsiteY16" fmla="*/ 3076575 h 3135312"/>
              <a:gd name="connsiteX17" fmla="*/ 163512 w 3074987"/>
              <a:gd name="connsiteY17" fmla="*/ 2752725 h 3135312"/>
              <a:gd name="connsiteX18" fmla="*/ 306387 w 3074987"/>
              <a:gd name="connsiteY18" fmla="*/ 2295525 h 3135312"/>
              <a:gd name="connsiteX19" fmla="*/ 277812 w 3074987"/>
              <a:gd name="connsiteY19" fmla="*/ 2009775 h 3135312"/>
              <a:gd name="connsiteX20" fmla="*/ 20637 w 3074987"/>
              <a:gd name="connsiteY20" fmla="*/ 1704975 h 3135312"/>
              <a:gd name="connsiteX21" fmla="*/ 153987 w 3074987"/>
              <a:gd name="connsiteY21" fmla="*/ 895350 h 3135312"/>
              <a:gd name="connsiteX22" fmla="*/ 592137 w 3074987"/>
              <a:gd name="connsiteY22" fmla="*/ 971550 h 3135312"/>
              <a:gd name="connsiteX23" fmla="*/ 858837 w 3074987"/>
              <a:gd name="connsiteY23" fmla="*/ 1171575 h 3135312"/>
              <a:gd name="connsiteX24" fmla="*/ 839787 w 3074987"/>
              <a:gd name="connsiteY24" fmla="*/ 838200 h 3135312"/>
              <a:gd name="connsiteX0" fmla="*/ 839787 w 3074987"/>
              <a:gd name="connsiteY0" fmla="*/ 838200 h 3135312"/>
              <a:gd name="connsiteX1" fmla="*/ 620712 w 3074987"/>
              <a:gd name="connsiteY1" fmla="*/ 600075 h 3135312"/>
              <a:gd name="connsiteX2" fmla="*/ 858837 w 3074987"/>
              <a:gd name="connsiteY2" fmla="*/ 85725 h 3135312"/>
              <a:gd name="connsiteX3" fmla="*/ 1487487 w 3074987"/>
              <a:gd name="connsiteY3" fmla="*/ 85725 h 3135312"/>
              <a:gd name="connsiteX4" fmla="*/ 1735137 w 3074987"/>
              <a:gd name="connsiteY4" fmla="*/ 552450 h 3135312"/>
              <a:gd name="connsiteX5" fmla="*/ 2249487 w 3074987"/>
              <a:gd name="connsiteY5" fmla="*/ 600075 h 3135312"/>
              <a:gd name="connsiteX6" fmla="*/ 2592387 w 3074987"/>
              <a:gd name="connsiteY6" fmla="*/ 742950 h 3135312"/>
              <a:gd name="connsiteX7" fmla="*/ 2754312 w 3074987"/>
              <a:gd name="connsiteY7" fmla="*/ 1133475 h 3135312"/>
              <a:gd name="connsiteX8" fmla="*/ 2763837 w 3074987"/>
              <a:gd name="connsiteY8" fmla="*/ 1743075 h 3135312"/>
              <a:gd name="connsiteX9" fmla="*/ 2468562 w 3074987"/>
              <a:gd name="connsiteY9" fmla="*/ 1971675 h 3135312"/>
              <a:gd name="connsiteX10" fmla="*/ 2925762 w 3074987"/>
              <a:gd name="connsiteY10" fmla="*/ 2400300 h 3135312"/>
              <a:gd name="connsiteX11" fmla="*/ 3030537 w 3074987"/>
              <a:gd name="connsiteY11" fmla="*/ 2762250 h 3135312"/>
              <a:gd name="connsiteX12" fmla="*/ 2659062 w 3074987"/>
              <a:gd name="connsiteY12" fmla="*/ 3038475 h 3135312"/>
              <a:gd name="connsiteX13" fmla="*/ 1868487 w 3074987"/>
              <a:gd name="connsiteY13" fmla="*/ 3114675 h 3135312"/>
              <a:gd name="connsiteX14" fmla="*/ 1477962 w 3074987"/>
              <a:gd name="connsiteY14" fmla="*/ 2914650 h 3135312"/>
              <a:gd name="connsiteX15" fmla="*/ 1030287 w 3074987"/>
              <a:gd name="connsiteY15" fmla="*/ 3095625 h 3135312"/>
              <a:gd name="connsiteX16" fmla="*/ 373062 w 3074987"/>
              <a:gd name="connsiteY16" fmla="*/ 3076575 h 3135312"/>
              <a:gd name="connsiteX17" fmla="*/ 163512 w 3074987"/>
              <a:gd name="connsiteY17" fmla="*/ 2752725 h 3135312"/>
              <a:gd name="connsiteX18" fmla="*/ 306387 w 3074987"/>
              <a:gd name="connsiteY18" fmla="*/ 2295525 h 3135312"/>
              <a:gd name="connsiteX19" fmla="*/ 277812 w 3074987"/>
              <a:gd name="connsiteY19" fmla="*/ 2009775 h 3135312"/>
              <a:gd name="connsiteX20" fmla="*/ 20637 w 3074987"/>
              <a:gd name="connsiteY20" fmla="*/ 1704975 h 3135312"/>
              <a:gd name="connsiteX21" fmla="*/ 153987 w 3074987"/>
              <a:gd name="connsiteY21" fmla="*/ 895350 h 3135312"/>
              <a:gd name="connsiteX22" fmla="*/ 592137 w 3074987"/>
              <a:gd name="connsiteY22" fmla="*/ 971550 h 3135312"/>
              <a:gd name="connsiteX23" fmla="*/ 763587 w 3074987"/>
              <a:gd name="connsiteY23" fmla="*/ 904875 h 3135312"/>
              <a:gd name="connsiteX24" fmla="*/ 839787 w 3074987"/>
              <a:gd name="connsiteY24" fmla="*/ 838200 h 3135312"/>
              <a:gd name="connsiteX0" fmla="*/ 839787 w 3074987"/>
              <a:gd name="connsiteY0" fmla="*/ 846137 h 3143249"/>
              <a:gd name="connsiteX1" fmla="*/ 620712 w 3074987"/>
              <a:gd name="connsiteY1" fmla="*/ 608012 h 3143249"/>
              <a:gd name="connsiteX2" fmla="*/ 858837 w 3074987"/>
              <a:gd name="connsiteY2" fmla="*/ 93662 h 3143249"/>
              <a:gd name="connsiteX3" fmla="*/ 1487487 w 3074987"/>
              <a:gd name="connsiteY3" fmla="*/ 93662 h 3143249"/>
              <a:gd name="connsiteX4" fmla="*/ 1830387 w 3074987"/>
              <a:gd name="connsiteY4" fmla="*/ 655637 h 3143249"/>
              <a:gd name="connsiteX5" fmla="*/ 2249487 w 3074987"/>
              <a:gd name="connsiteY5" fmla="*/ 608012 h 3143249"/>
              <a:gd name="connsiteX6" fmla="*/ 2592387 w 3074987"/>
              <a:gd name="connsiteY6" fmla="*/ 750887 h 3143249"/>
              <a:gd name="connsiteX7" fmla="*/ 2754312 w 3074987"/>
              <a:gd name="connsiteY7" fmla="*/ 1141412 h 3143249"/>
              <a:gd name="connsiteX8" fmla="*/ 2763837 w 3074987"/>
              <a:gd name="connsiteY8" fmla="*/ 1751012 h 3143249"/>
              <a:gd name="connsiteX9" fmla="*/ 2468562 w 3074987"/>
              <a:gd name="connsiteY9" fmla="*/ 1979612 h 3143249"/>
              <a:gd name="connsiteX10" fmla="*/ 2925762 w 3074987"/>
              <a:gd name="connsiteY10" fmla="*/ 2408237 h 3143249"/>
              <a:gd name="connsiteX11" fmla="*/ 3030537 w 3074987"/>
              <a:gd name="connsiteY11" fmla="*/ 2770187 h 3143249"/>
              <a:gd name="connsiteX12" fmla="*/ 2659062 w 3074987"/>
              <a:gd name="connsiteY12" fmla="*/ 3046412 h 3143249"/>
              <a:gd name="connsiteX13" fmla="*/ 1868487 w 3074987"/>
              <a:gd name="connsiteY13" fmla="*/ 3122612 h 3143249"/>
              <a:gd name="connsiteX14" fmla="*/ 1477962 w 3074987"/>
              <a:gd name="connsiteY14" fmla="*/ 2922587 h 3143249"/>
              <a:gd name="connsiteX15" fmla="*/ 1030287 w 3074987"/>
              <a:gd name="connsiteY15" fmla="*/ 3103562 h 3143249"/>
              <a:gd name="connsiteX16" fmla="*/ 373062 w 3074987"/>
              <a:gd name="connsiteY16" fmla="*/ 3084512 h 3143249"/>
              <a:gd name="connsiteX17" fmla="*/ 163512 w 3074987"/>
              <a:gd name="connsiteY17" fmla="*/ 2760662 h 3143249"/>
              <a:gd name="connsiteX18" fmla="*/ 306387 w 3074987"/>
              <a:gd name="connsiteY18" fmla="*/ 2303462 h 3143249"/>
              <a:gd name="connsiteX19" fmla="*/ 277812 w 3074987"/>
              <a:gd name="connsiteY19" fmla="*/ 2017712 h 3143249"/>
              <a:gd name="connsiteX20" fmla="*/ 20637 w 3074987"/>
              <a:gd name="connsiteY20" fmla="*/ 1712912 h 3143249"/>
              <a:gd name="connsiteX21" fmla="*/ 153987 w 3074987"/>
              <a:gd name="connsiteY21" fmla="*/ 903287 h 3143249"/>
              <a:gd name="connsiteX22" fmla="*/ 592137 w 3074987"/>
              <a:gd name="connsiteY22" fmla="*/ 979487 h 3143249"/>
              <a:gd name="connsiteX23" fmla="*/ 763587 w 3074987"/>
              <a:gd name="connsiteY23" fmla="*/ 912812 h 3143249"/>
              <a:gd name="connsiteX24" fmla="*/ 839787 w 3074987"/>
              <a:gd name="connsiteY24" fmla="*/ 846137 h 3143249"/>
              <a:gd name="connsiteX0" fmla="*/ 839787 w 3074987"/>
              <a:gd name="connsiteY0" fmla="*/ 865187 h 3162299"/>
              <a:gd name="connsiteX1" fmla="*/ 620712 w 3074987"/>
              <a:gd name="connsiteY1" fmla="*/ 627062 h 3162299"/>
              <a:gd name="connsiteX2" fmla="*/ 858837 w 3074987"/>
              <a:gd name="connsiteY2" fmla="*/ 112712 h 3162299"/>
              <a:gd name="connsiteX3" fmla="*/ 1687512 w 3074987"/>
              <a:gd name="connsiteY3" fmla="*/ 93662 h 3162299"/>
              <a:gd name="connsiteX4" fmla="*/ 1830387 w 3074987"/>
              <a:gd name="connsiteY4" fmla="*/ 674687 h 3162299"/>
              <a:gd name="connsiteX5" fmla="*/ 2249487 w 3074987"/>
              <a:gd name="connsiteY5" fmla="*/ 627062 h 3162299"/>
              <a:gd name="connsiteX6" fmla="*/ 2592387 w 3074987"/>
              <a:gd name="connsiteY6" fmla="*/ 769937 h 3162299"/>
              <a:gd name="connsiteX7" fmla="*/ 2754312 w 3074987"/>
              <a:gd name="connsiteY7" fmla="*/ 1160462 h 3162299"/>
              <a:gd name="connsiteX8" fmla="*/ 2763837 w 3074987"/>
              <a:gd name="connsiteY8" fmla="*/ 1770062 h 3162299"/>
              <a:gd name="connsiteX9" fmla="*/ 2468562 w 3074987"/>
              <a:gd name="connsiteY9" fmla="*/ 1998662 h 3162299"/>
              <a:gd name="connsiteX10" fmla="*/ 2925762 w 3074987"/>
              <a:gd name="connsiteY10" fmla="*/ 2427287 h 3162299"/>
              <a:gd name="connsiteX11" fmla="*/ 3030537 w 3074987"/>
              <a:gd name="connsiteY11" fmla="*/ 2789237 h 3162299"/>
              <a:gd name="connsiteX12" fmla="*/ 2659062 w 3074987"/>
              <a:gd name="connsiteY12" fmla="*/ 3065462 h 3162299"/>
              <a:gd name="connsiteX13" fmla="*/ 1868487 w 3074987"/>
              <a:gd name="connsiteY13" fmla="*/ 3141662 h 3162299"/>
              <a:gd name="connsiteX14" fmla="*/ 1477962 w 3074987"/>
              <a:gd name="connsiteY14" fmla="*/ 2941637 h 3162299"/>
              <a:gd name="connsiteX15" fmla="*/ 1030287 w 3074987"/>
              <a:gd name="connsiteY15" fmla="*/ 3122612 h 3162299"/>
              <a:gd name="connsiteX16" fmla="*/ 373062 w 3074987"/>
              <a:gd name="connsiteY16" fmla="*/ 3103562 h 3162299"/>
              <a:gd name="connsiteX17" fmla="*/ 163512 w 3074987"/>
              <a:gd name="connsiteY17" fmla="*/ 2779712 h 3162299"/>
              <a:gd name="connsiteX18" fmla="*/ 306387 w 3074987"/>
              <a:gd name="connsiteY18" fmla="*/ 2322512 h 3162299"/>
              <a:gd name="connsiteX19" fmla="*/ 277812 w 3074987"/>
              <a:gd name="connsiteY19" fmla="*/ 2036762 h 3162299"/>
              <a:gd name="connsiteX20" fmla="*/ 20637 w 3074987"/>
              <a:gd name="connsiteY20" fmla="*/ 1731962 h 3162299"/>
              <a:gd name="connsiteX21" fmla="*/ 153987 w 3074987"/>
              <a:gd name="connsiteY21" fmla="*/ 922337 h 3162299"/>
              <a:gd name="connsiteX22" fmla="*/ 592137 w 3074987"/>
              <a:gd name="connsiteY22" fmla="*/ 998537 h 3162299"/>
              <a:gd name="connsiteX23" fmla="*/ 763587 w 3074987"/>
              <a:gd name="connsiteY23" fmla="*/ 931862 h 3162299"/>
              <a:gd name="connsiteX24" fmla="*/ 839787 w 3074987"/>
              <a:gd name="connsiteY24" fmla="*/ 865187 h 3162299"/>
              <a:gd name="connsiteX0" fmla="*/ 839787 w 3074987"/>
              <a:gd name="connsiteY0" fmla="*/ 863600 h 3160712"/>
              <a:gd name="connsiteX1" fmla="*/ 620712 w 3074987"/>
              <a:gd name="connsiteY1" fmla="*/ 625475 h 3160712"/>
              <a:gd name="connsiteX2" fmla="*/ 1020762 w 3074987"/>
              <a:gd name="connsiteY2" fmla="*/ 120650 h 3160712"/>
              <a:gd name="connsiteX3" fmla="*/ 1687512 w 3074987"/>
              <a:gd name="connsiteY3" fmla="*/ 92075 h 3160712"/>
              <a:gd name="connsiteX4" fmla="*/ 1830387 w 3074987"/>
              <a:gd name="connsiteY4" fmla="*/ 673100 h 3160712"/>
              <a:gd name="connsiteX5" fmla="*/ 2249487 w 3074987"/>
              <a:gd name="connsiteY5" fmla="*/ 625475 h 3160712"/>
              <a:gd name="connsiteX6" fmla="*/ 2592387 w 3074987"/>
              <a:gd name="connsiteY6" fmla="*/ 768350 h 3160712"/>
              <a:gd name="connsiteX7" fmla="*/ 2754312 w 3074987"/>
              <a:gd name="connsiteY7" fmla="*/ 1158875 h 3160712"/>
              <a:gd name="connsiteX8" fmla="*/ 2763837 w 3074987"/>
              <a:gd name="connsiteY8" fmla="*/ 1768475 h 3160712"/>
              <a:gd name="connsiteX9" fmla="*/ 2468562 w 3074987"/>
              <a:gd name="connsiteY9" fmla="*/ 1997075 h 3160712"/>
              <a:gd name="connsiteX10" fmla="*/ 2925762 w 3074987"/>
              <a:gd name="connsiteY10" fmla="*/ 2425700 h 3160712"/>
              <a:gd name="connsiteX11" fmla="*/ 3030537 w 3074987"/>
              <a:gd name="connsiteY11" fmla="*/ 2787650 h 3160712"/>
              <a:gd name="connsiteX12" fmla="*/ 2659062 w 3074987"/>
              <a:gd name="connsiteY12" fmla="*/ 3063875 h 3160712"/>
              <a:gd name="connsiteX13" fmla="*/ 1868487 w 3074987"/>
              <a:gd name="connsiteY13" fmla="*/ 3140075 h 3160712"/>
              <a:gd name="connsiteX14" fmla="*/ 1477962 w 3074987"/>
              <a:gd name="connsiteY14" fmla="*/ 2940050 h 3160712"/>
              <a:gd name="connsiteX15" fmla="*/ 1030287 w 3074987"/>
              <a:gd name="connsiteY15" fmla="*/ 3121025 h 3160712"/>
              <a:gd name="connsiteX16" fmla="*/ 373062 w 3074987"/>
              <a:gd name="connsiteY16" fmla="*/ 3101975 h 3160712"/>
              <a:gd name="connsiteX17" fmla="*/ 163512 w 3074987"/>
              <a:gd name="connsiteY17" fmla="*/ 2778125 h 3160712"/>
              <a:gd name="connsiteX18" fmla="*/ 306387 w 3074987"/>
              <a:gd name="connsiteY18" fmla="*/ 2320925 h 3160712"/>
              <a:gd name="connsiteX19" fmla="*/ 277812 w 3074987"/>
              <a:gd name="connsiteY19" fmla="*/ 2035175 h 3160712"/>
              <a:gd name="connsiteX20" fmla="*/ 20637 w 3074987"/>
              <a:gd name="connsiteY20" fmla="*/ 1730375 h 3160712"/>
              <a:gd name="connsiteX21" fmla="*/ 153987 w 3074987"/>
              <a:gd name="connsiteY21" fmla="*/ 920750 h 3160712"/>
              <a:gd name="connsiteX22" fmla="*/ 592137 w 3074987"/>
              <a:gd name="connsiteY22" fmla="*/ 996950 h 3160712"/>
              <a:gd name="connsiteX23" fmla="*/ 763587 w 3074987"/>
              <a:gd name="connsiteY23" fmla="*/ 930275 h 3160712"/>
              <a:gd name="connsiteX24" fmla="*/ 839787 w 3074987"/>
              <a:gd name="connsiteY24" fmla="*/ 863600 h 3160712"/>
              <a:gd name="connsiteX0" fmla="*/ 839787 w 3048000"/>
              <a:gd name="connsiteY0" fmla="*/ 863600 h 3160712"/>
              <a:gd name="connsiteX1" fmla="*/ 620712 w 3048000"/>
              <a:gd name="connsiteY1" fmla="*/ 625475 h 3160712"/>
              <a:gd name="connsiteX2" fmla="*/ 1020762 w 3048000"/>
              <a:gd name="connsiteY2" fmla="*/ 120650 h 3160712"/>
              <a:gd name="connsiteX3" fmla="*/ 1687512 w 3048000"/>
              <a:gd name="connsiteY3" fmla="*/ 92075 h 3160712"/>
              <a:gd name="connsiteX4" fmla="*/ 1830387 w 3048000"/>
              <a:gd name="connsiteY4" fmla="*/ 673100 h 3160712"/>
              <a:gd name="connsiteX5" fmla="*/ 2249487 w 3048000"/>
              <a:gd name="connsiteY5" fmla="*/ 625475 h 3160712"/>
              <a:gd name="connsiteX6" fmla="*/ 2592387 w 3048000"/>
              <a:gd name="connsiteY6" fmla="*/ 768350 h 3160712"/>
              <a:gd name="connsiteX7" fmla="*/ 2754312 w 3048000"/>
              <a:gd name="connsiteY7" fmla="*/ 1158875 h 3160712"/>
              <a:gd name="connsiteX8" fmla="*/ 2763837 w 3048000"/>
              <a:gd name="connsiteY8" fmla="*/ 1768475 h 3160712"/>
              <a:gd name="connsiteX9" fmla="*/ 2468562 w 3048000"/>
              <a:gd name="connsiteY9" fmla="*/ 1997075 h 3160712"/>
              <a:gd name="connsiteX10" fmla="*/ 2763837 w 3048000"/>
              <a:gd name="connsiteY10" fmla="*/ 2339975 h 3160712"/>
              <a:gd name="connsiteX11" fmla="*/ 3030537 w 3048000"/>
              <a:gd name="connsiteY11" fmla="*/ 2787650 h 3160712"/>
              <a:gd name="connsiteX12" fmla="*/ 2659062 w 3048000"/>
              <a:gd name="connsiteY12" fmla="*/ 3063875 h 3160712"/>
              <a:gd name="connsiteX13" fmla="*/ 1868487 w 3048000"/>
              <a:gd name="connsiteY13" fmla="*/ 3140075 h 3160712"/>
              <a:gd name="connsiteX14" fmla="*/ 1477962 w 3048000"/>
              <a:gd name="connsiteY14" fmla="*/ 2940050 h 3160712"/>
              <a:gd name="connsiteX15" fmla="*/ 1030287 w 3048000"/>
              <a:gd name="connsiteY15" fmla="*/ 3121025 h 3160712"/>
              <a:gd name="connsiteX16" fmla="*/ 373062 w 3048000"/>
              <a:gd name="connsiteY16" fmla="*/ 3101975 h 3160712"/>
              <a:gd name="connsiteX17" fmla="*/ 163512 w 3048000"/>
              <a:gd name="connsiteY17" fmla="*/ 2778125 h 3160712"/>
              <a:gd name="connsiteX18" fmla="*/ 306387 w 3048000"/>
              <a:gd name="connsiteY18" fmla="*/ 2320925 h 3160712"/>
              <a:gd name="connsiteX19" fmla="*/ 277812 w 3048000"/>
              <a:gd name="connsiteY19" fmla="*/ 2035175 h 3160712"/>
              <a:gd name="connsiteX20" fmla="*/ 20637 w 3048000"/>
              <a:gd name="connsiteY20" fmla="*/ 1730375 h 3160712"/>
              <a:gd name="connsiteX21" fmla="*/ 153987 w 3048000"/>
              <a:gd name="connsiteY21" fmla="*/ 920750 h 3160712"/>
              <a:gd name="connsiteX22" fmla="*/ 592137 w 3048000"/>
              <a:gd name="connsiteY22" fmla="*/ 996950 h 3160712"/>
              <a:gd name="connsiteX23" fmla="*/ 763587 w 3048000"/>
              <a:gd name="connsiteY23" fmla="*/ 930275 h 3160712"/>
              <a:gd name="connsiteX24" fmla="*/ 839787 w 3048000"/>
              <a:gd name="connsiteY24" fmla="*/ 863600 h 3160712"/>
              <a:gd name="connsiteX0" fmla="*/ 839787 w 2811462"/>
              <a:gd name="connsiteY0" fmla="*/ 863600 h 3160712"/>
              <a:gd name="connsiteX1" fmla="*/ 620712 w 2811462"/>
              <a:gd name="connsiteY1" fmla="*/ 625475 h 3160712"/>
              <a:gd name="connsiteX2" fmla="*/ 1020762 w 2811462"/>
              <a:gd name="connsiteY2" fmla="*/ 120650 h 3160712"/>
              <a:gd name="connsiteX3" fmla="*/ 1687512 w 2811462"/>
              <a:gd name="connsiteY3" fmla="*/ 92075 h 3160712"/>
              <a:gd name="connsiteX4" fmla="*/ 1830387 w 2811462"/>
              <a:gd name="connsiteY4" fmla="*/ 673100 h 3160712"/>
              <a:gd name="connsiteX5" fmla="*/ 2249487 w 2811462"/>
              <a:gd name="connsiteY5" fmla="*/ 625475 h 3160712"/>
              <a:gd name="connsiteX6" fmla="*/ 2592387 w 2811462"/>
              <a:gd name="connsiteY6" fmla="*/ 768350 h 3160712"/>
              <a:gd name="connsiteX7" fmla="*/ 2754312 w 2811462"/>
              <a:gd name="connsiteY7" fmla="*/ 1158875 h 3160712"/>
              <a:gd name="connsiteX8" fmla="*/ 2763837 w 2811462"/>
              <a:gd name="connsiteY8" fmla="*/ 1768475 h 3160712"/>
              <a:gd name="connsiteX9" fmla="*/ 2468562 w 2811462"/>
              <a:gd name="connsiteY9" fmla="*/ 1997075 h 3160712"/>
              <a:gd name="connsiteX10" fmla="*/ 2763837 w 2811462"/>
              <a:gd name="connsiteY10" fmla="*/ 2339975 h 3160712"/>
              <a:gd name="connsiteX11" fmla="*/ 2659062 w 2811462"/>
              <a:gd name="connsiteY11" fmla="*/ 2778125 h 3160712"/>
              <a:gd name="connsiteX12" fmla="*/ 2659062 w 2811462"/>
              <a:gd name="connsiteY12" fmla="*/ 3063875 h 3160712"/>
              <a:gd name="connsiteX13" fmla="*/ 1868487 w 2811462"/>
              <a:gd name="connsiteY13" fmla="*/ 3140075 h 3160712"/>
              <a:gd name="connsiteX14" fmla="*/ 1477962 w 2811462"/>
              <a:gd name="connsiteY14" fmla="*/ 2940050 h 3160712"/>
              <a:gd name="connsiteX15" fmla="*/ 1030287 w 2811462"/>
              <a:gd name="connsiteY15" fmla="*/ 3121025 h 3160712"/>
              <a:gd name="connsiteX16" fmla="*/ 373062 w 2811462"/>
              <a:gd name="connsiteY16" fmla="*/ 3101975 h 3160712"/>
              <a:gd name="connsiteX17" fmla="*/ 163512 w 2811462"/>
              <a:gd name="connsiteY17" fmla="*/ 2778125 h 3160712"/>
              <a:gd name="connsiteX18" fmla="*/ 306387 w 2811462"/>
              <a:gd name="connsiteY18" fmla="*/ 2320925 h 3160712"/>
              <a:gd name="connsiteX19" fmla="*/ 277812 w 2811462"/>
              <a:gd name="connsiteY19" fmla="*/ 2035175 h 3160712"/>
              <a:gd name="connsiteX20" fmla="*/ 20637 w 2811462"/>
              <a:gd name="connsiteY20" fmla="*/ 1730375 h 3160712"/>
              <a:gd name="connsiteX21" fmla="*/ 153987 w 2811462"/>
              <a:gd name="connsiteY21" fmla="*/ 920750 h 3160712"/>
              <a:gd name="connsiteX22" fmla="*/ 592137 w 2811462"/>
              <a:gd name="connsiteY22" fmla="*/ 996950 h 3160712"/>
              <a:gd name="connsiteX23" fmla="*/ 763587 w 2811462"/>
              <a:gd name="connsiteY23" fmla="*/ 930275 h 3160712"/>
              <a:gd name="connsiteX24" fmla="*/ 839787 w 2811462"/>
              <a:gd name="connsiteY24" fmla="*/ 863600 h 3160712"/>
              <a:gd name="connsiteX0" fmla="*/ 839787 w 2811462"/>
              <a:gd name="connsiteY0" fmla="*/ 863600 h 3159125"/>
              <a:gd name="connsiteX1" fmla="*/ 620712 w 2811462"/>
              <a:gd name="connsiteY1" fmla="*/ 625475 h 3159125"/>
              <a:gd name="connsiteX2" fmla="*/ 1020762 w 2811462"/>
              <a:gd name="connsiteY2" fmla="*/ 120650 h 3159125"/>
              <a:gd name="connsiteX3" fmla="*/ 1687512 w 2811462"/>
              <a:gd name="connsiteY3" fmla="*/ 92075 h 3159125"/>
              <a:gd name="connsiteX4" fmla="*/ 1830387 w 2811462"/>
              <a:gd name="connsiteY4" fmla="*/ 673100 h 3159125"/>
              <a:gd name="connsiteX5" fmla="*/ 2249487 w 2811462"/>
              <a:gd name="connsiteY5" fmla="*/ 625475 h 3159125"/>
              <a:gd name="connsiteX6" fmla="*/ 2592387 w 2811462"/>
              <a:gd name="connsiteY6" fmla="*/ 768350 h 3159125"/>
              <a:gd name="connsiteX7" fmla="*/ 2754312 w 2811462"/>
              <a:gd name="connsiteY7" fmla="*/ 1158875 h 3159125"/>
              <a:gd name="connsiteX8" fmla="*/ 2763837 w 2811462"/>
              <a:gd name="connsiteY8" fmla="*/ 1768475 h 3159125"/>
              <a:gd name="connsiteX9" fmla="*/ 2468562 w 2811462"/>
              <a:gd name="connsiteY9" fmla="*/ 1997075 h 3159125"/>
              <a:gd name="connsiteX10" fmla="*/ 2763837 w 2811462"/>
              <a:gd name="connsiteY10" fmla="*/ 2339975 h 3159125"/>
              <a:gd name="connsiteX11" fmla="*/ 2659062 w 2811462"/>
              <a:gd name="connsiteY11" fmla="*/ 2778125 h 3159125"/>
              <a:gd name="connsiteX12" fmla="*/ 2306637 w 2811462"/>
              <a:gd name="connsiteY12" fmla="*/ 3035300 h 3159125"/>
              <a:gd name="connsiteX13" fmla="*/ 1868487 w 2811462"/>
              <a:gd name="connsiteY13" fmla="*/ 3140075 h 3159125"/>
              <a:gd name="connsiteX14" fmla="*/ 1477962 w 2811462"/>
              <a:gd name="connsiteY14" fmla="*/ 2940050 h 3159125"/>
              <a:gd name="connsiteX15" fmla="*/ 1030287 w 2811462"/>
              <a:gd name="connsiteY15" fmla="*/ 3121025 h 3159125"/>
              <a:gd name="connsiteX16" fmla="*/ 373062 w 2811462"/>
              <a:gd name="connsiteY16" fmla="*/ 3101975 h 3159125"/>
              <a:gd name="connsiteX17" fmla="*/ 163512 w 2811462"/>
              <a:gd name="connsiteY17" fmla="*/ 2778125 h 3159125"/>
              <a:gd name="connsiteX18" fmla="*/ 306387 w 2811462"/>
              <a:gd name="connsiteY18" fmla="*/ 2320925 h 3159125"/>
              <a:gd name="connsiteX19" fmla="*/ 277812 w 2811462"/>
              <a:gd name="connsiteY19" fmla="*/ 2035175 h 3159125"/>
              <a:gd name="connsiteX20" fmla="*/ 20637 w 2811462"/>
              <a:gd name="connsiteY20" fmla="*/ 1730375 h 3159125"/>
              <a:gd name="connsiteX21" fmla="*/ 153987 w 2811462"/>
              <a:gd name="connsiteY21" fmla="*/ 920750 h 3159125"/>
              <a:gd name="connsiteX22" fmla="*/ 592137 w 2811462"/>
              <a:gd name="connsiteY22" fmla="*/ 996950 h 3159125"/>
              <a:gd name="connsiteX23" fmla="*/ 763587 w 2811462"/>
              <a:gd name="connsiteY23" fmla="*/ 930275 h 3159125"/>
              <a:gd name="connsiteX24" fmla="*/ 839787 w 2811462"/>
              <a:gd name="connsiteY24" fmla="*/ 863600 h 3159125"/>
              <a:gd name="connsiteX0" fmla="*/ 839787 w 2811462"/>
              <a:gd name="connsiteY0" fmla="*/ 863600 h 3159125"/>
              <a:gd name="connsiteX1" fmla="*/ 620712 w 2811462"/>
              <a:gd name="connsiteY1" fmla="*/ 625475 h 3159125"/>
              <a:gd name="connsiteX2" fmla="*/ 1020762 w 2811462"/>
              <a:gd name="connsiteY2" fmla="*/ 120650 h 3159125"/>
              <a:gd name="connsiteX3" fmla="*/ 1687512 w 2811462"/>
              <a:gd name="connsiteY3" fmla="*/ 92075 h 3159125"/>
              <a:gd name="connsiteX4" fmla="*/ 1830387 w 2811462"/>
              <a:gd name="connsiteY4" fmla="*/ 673100 h 3159125"/>
              <a:gd name="connsiteX5" fmla="*/ 2249487 w 2811462"/>
              <a:gd name="connsiteY5" fmla="*/ 625475 h 3159125"/>
              <a:gd name="connsiteX6" fmla="*/ 2592387 w 2811462"/>
              <a:gd name="connsiteY6" fmla="*/ 768350 h 3159125"/>
              <a:gd name="connsiteX7" fmla="*/ 2754312 w 2811462"/>
              <a:gd name="connsiteY7" fmla="*/ 1158875 h 3159125"/>
              <a:gd name="connsiteX8" fmla="*/ 2763837 w 2811462"/>
              <a:gd name="connsiteY8" fmla="*/ 1768475 h 3159125"/>
              <a:gd name="connsiteX9" fmla="*/ 2468562 w 2811462"/>
              <a:gd name="connsiteY9" fmla="*/ 1997075 h 3159125"/>
              <a:gd name="connsiteX10" fmla="*/ 2763837 w 2811462"/>
              <a:gd name="connsiteY10" fmla="*/ 2339975 h 3159125"/>
              <a:gd name="connsiteX11" fmla="*/ 2659062 w 2811462"/>
              <a:gd name="connsiteY11" fmla="*/ 2778125 h 3159125"/>
              <a:gd name="connsiteX12" fmla="*/ 2306637 w 2811462"/>
              <a:gd name="connsiteY12" fmla="*/ 3035300 h 3159125"/>
              <a:gd name="connsiteX13" fmla="*/ 1878012 w 2811462"/>
              <a:gd name="connsiteY13" fmla="*/ 3035301 h 3159125"/>
              <a:gd name="connsiteX14" fmla="*/ 1477962 w 2811462"/>
              <a:gd name="connsiteY14" fmla="*/ 2940050 h 3159125"/>
              <a:gd name="connsiteX15" fmla="*/ 1030287 w 2811462"/>
              <a:gd name="connsiteY15" fmla="*/ 3121025 h 3159125"/>
              <a:gd name="connsiteX16" fmla="*/ 373062 w 2811462"/>
              <a:gd name="connsiteY16" fmla="*/ 3101975 h 3159125"/>
              <a:gd name="connsiteX17" fmla="*/ 163512 w 2811462"/>
              <a:gd name="connsiteY17" fmla="*/ 2778125 h 3159125"/>
              <a:gd name="connsiteX18" fmla="*/ 306387 w 2811462"/>
              <a:gd name="connsiteY18" fmla="*/ 2320925 h 3159125"/>
              <a:gd name="connsiteX19" fmla="*/ 277812 w 2811462"/>
              <a:gd name="connsiteY19" fmla="*/ 2035175 h 3159125"/>
              <a:gd name="connsiteX20" fmla="*/ 20637 w 2811462"/>
              <a:gd name="connsiteY20" fmla="*/ 1730375 h 3159125"/>
              <a:gd name="connsiteX21" fmla="*/ 153987 w 2811462"/>
              <a:gd name="connsiteY21" fmla="*/ 920750 h 3159125"/>
              <a:gd name="connsiteX22" fmla="*/ 592137 w 2811462"/>
              <a:gd name="connsiteY22" fmla="*/ 996950 h 3159125"/>
              <a:gd name="connsiteX23" fmla="*/ 763587 w 2811462"/>
              <a:gd name="connsiteY23" fmla="*/ 930275 h 3159125"/>
              <a:gd name="connsiteX24" fmla="*/ 839787 w 2811462"/>
              <a:gd name="connsiteY24" fmla="*/ 863600 h 3159125"/>
              <a:gd name="connsiteX0" fmla="*/ 839787 w 2811462"/>
              <a:gd name="connsiteY0" fmla="*/ 863600 h 3165475"/>
              <a:gd name="connsiteX1" fmla="*/ 620712 w 2811462"/>
              <a:gd name="connsiteY1" fmla="*/ 625475 h 3165475"/>
              <a:gd name="connsiteX2" fmla="*/ 1020762 w 2811462"/>
              <a:gd name="connsiteY2" fmla="*/ 120650 h 3165475"/>
              <a:gd name="connsiteX3" fmla="*/ 1687512 w 2811462"/>
              <a:gd name="connsiteY3" fmla="*/ 92075 h 3165475"/>
              <a:gd name="connsiteX4" fmla="*/ 1830387 w 2811462"/>
              <a:gd name="connsiteY4" fmla="*/ 673100 h 3165475"/>
              <a:gd name="connsiteX5" fmla="*/ 2249487 w 2811462"/>
              <a:gd name="connsiteY5" fmla="*/ 625475 h 3165475"/>
              <a:gd name="connsiteX6" fmla="*/ 2592387 w 2811462"/>
              <a:gd name="connsiteY6" fmla="*/ 768350 h 3165475"/>
              <a:gd name="connsiteX7" fmla="*/ 2754312 w 2811462"/>
              <a:gd name="connsiteY7" fmla="*/ 1158875 h 3165475"/>
              <a:gd name="connsiteX8" fmla="*/ 2763837 w 2811462"/>
              <a:gd name="connsiteY8" fmla="*/ 1768475 h 3165475"/>
              <a:gd name="connsiteX9" fmla="*/ 2468562 w 2811462"/>
              <a:gd name="connsiteY9" fmla="*/ 1997075 h 3165475"/>
              <a:gd name="connsiteX10" fmla="*/ 2763837 w 2811462"/>
              <a:gd name="connsiteY10" fmla="*/ 2339975 h 3165475"/>
              <a:gd name="connsiteX11" fmla="*/ 2659062 w 2811462"/>
              <a:gd name="connsiteY11" fmla="*/ 2778125 h 3165475"/>
              <a:gd name="connsiteX12" fmla="*/ 2306637 w 2811462"/>
              <a:gd name="connsiteY12" fmla="*/ 3035300 h 3165475"/>
              <a:gd name="connsiteX13" fmla="*/ 1878012 w 2811462"/>
              <a:gd name="connsiteY13" fmla="*/ 3035301 h 3165475"/>
              <a:gd name="connsiteX14" fmla="*/ 1458912 w 2811462"/>
              <a:gd name="connsiteY14" fmla="*/ 2835275 h 3165475"/>
              <a:gd name="connsiteX15" fmla="*/ 1030287 w 2811462"/>
              <a:gd name="connsiteY15" fmla="*/ 3121025 h 3165475"/>
              <a:gd name="connsiteX16" fmla="*/ 373062 w 2811462"/>
              <a:gd name="connsiteY16" fmla="*/ 3101975 h 3165475"/>
              <a:gd name="connsiteX17" fmla="*/ 163512 w 2811462"/>
              <a:gd name="connsiteY17" fmla="*/ 2778125 h 3165475"/>
              <a:gd name="connsiteX18" fmla="*/ 306387 w 2811462"/>
              <a:gd name="connsiteY18" fmla="*/ 2320925 h 3165475"/>
              <a:gd name="connsiteX19" fmla="*/ 277812 w 2811462"/>
              <a:gd name="connsiteY19" fmla="*/ 2035175 h 3165475"/>
              <a:gd name="connsiteX20" fmla="*/ 20637 w 2811462"/>
              <a:gd name="connsiteY20" fmla="*/ 1730375 h 3165475"/>
              <a:gd name="connsiteX21" fmla="*/ 153987 w 2811462"/>
              <a:gd name="connsiteY21" fmla="*/ 920750 h 3165475"/>
              <a:gd name="connsiteX22" fmla="*/ 592137 w 2811462"/>
              <a:gd name="connsiteY22" fmla="*/ 996950 h 3165475"/>
              <a:gd name="connsiteX23" fmla="*/ 763587 w 2811462"/>
              <a:gd name="connsiteY23" fmla="*/ 930275 h 3165475"/>
              <a:gd name="connsiteX24" fmla="*/ 839787 w 2811462"/>
              <a:gd name="connsiteY24" fmla="*/ 863600 h 3165475"/>
              <a:gd name="connsiteX0" fmla="*/ 839787 w 2811462"/>
              <a:gd name="connsiteY0" fmla="*/ 863600 h 3144838"/>
              <a:gd name="connsiteX1" fmla="*/ 620712 w 2811462"/>
              <a:gd name="connsiteY1" fmla="*/ 625475 h 3144838"/>
              <a:gd name="connsiteX2" fmla="*/ 1020762 w 2811462"/>
              <a:gd name="connsiteY2" fmla="*/ 120650 h 3144838"/>
              <a:gd name="connsiteX3" fmla="*/ 1687512 w 2811462"/>
              <a:gd name="connsiteY3" fmla="*/ 92075 h 3144838"/>
              <a:gd name="connsiteX4" fmla="*/ 1830387 w 2811462"/>
              <a:gd name="connsiteY4" fmla="*/ 673100 h 3144838"/>
              <a:gd name="connsiteX5" fmla="*/ 2249487 w 2811462"/>
              <a:gd name="connsiteY5" fmla="*/ 625475 h 3144838"/>
              <a:gd name="connsiteX6" fmla="*/ 2592387 w 2811462"/>
              <a:gd name="connsiteY6" fmla="*/ 768350 h 3144838"/>
              <a:gd name="connsiteX7" fmla="*/ 2754312 w 2811462"/>
              <a:gd name="connsiteY7" fmla="*/ 1158875 h 3144838"/>
              <a:gd name="connsiteX8" fmla="*/ 2763837 w 2811462"/>
              <a:gd name="connsiteY8" fmla="*/ 1768475 h 3144838"/>
              <a:gd name="connsiteX9" fmla="*/ 2468562 w 2811462"/>
              <a:gd name="connsiteY9" fmla="*/ 1997075 h 3144838"/>
              <a:gd name="connsiteX10" fmla="*/ 2763837 w 2811462"/>
              <a:gd name="connsiteY10" fmla="*/ 2339975 h 3144838"/>
              <a:gd name="connsiteX11" fmla="*/ 2659062 w 2811462"/>
              <a:gd name="connsiteY11" fmla="*/ 2778125 h 3144838"/>
              <a:gd name="connsiteX12" fmla="*/ 2306637 w 2811462"/>
              <a:gd name="connsiteY12" fmla="*/ 3035300 h 3144838"/>
              <a:gd name="connsiteX13" fmla="*/ 1878012 w 2811462"/>
              <a:gd name="connsiteY13" fmla="*/ 3035301 h 3144838"/>
              <a:gd name="connsiteX14" fmla="*/ 1458912 w 2811462"/>
              <a:gd name="connsiteY14" fmla="*/ 2835275 h 3144838"/>
              <a:gd name="connsiteX15" fmla="*/ 992187 w 2811462"/>
              <a:gd name="connsiteY15" fmla="*/ 3035301 h 3144838"/>
              <a:gd name="connsiteX16" fmla="*/ 373062 w 2811462"/>
              <a:gd name="connsiteY16" fmla="*/ 3101975 h 3144838"/>
              <a:gd name="connsiteX17" fmla="*/ 163512 w 2811462"/>
              <a:gd name="connsiteY17" fmla="*/ 2778125 h 3144838"/>
              <a:gd name="connsiteX18" fmla="*/ 306387 w 2811462"/>
              <a:gd name="connsiteY18" fmla="*/ 2320925 h 3144838"/>
              <a:gd name="connsiteX19" fmla="*/ 277812 w 2811462"/>
              <a:gd name="connsiteY19" fmla="*/ 2035175 h 3144838"/>
              <a:gd name="connsiteX20" fmla="*/ 20637 w 2811462"/>
              <a:gd name="connsiteY20" fmla="*/ 1730375 h 3144838"/>
              <a:gd name="connsiteX21" fmla="*/ 153987 w 2811462"/>
              <a:gd name="connsiteY21" fmla="*/ 920750 h 3144838"/>
              <a:gd name="connsiteX22" fmla="*/ 592137 w 2811462"/>
              <a:gd name="connsiteY22" fmla="*/ 996950 h 3144838"/>
              <a:gd name="connsiteX23" fmla="*/ 763587 w 2811462"/>
              <a:gd name="connsiteY23" fmla="*/ 930275 h 3144838"/>
              <a:gd name="connsiteX24" fmla="*/ 839787 w 2811462"/>
              <a:gd name="connsiteY24" fmla="*/ 863600 h 3144838"/>
              <a:gd name="connsiteX0" fmla="*/ 839787 w 2811462"/>
              <a:gd name="connsiteY0" fmla="*/ 863600 h 3078164"/>
              <a:gd name="connsiteX1" fmla="*/ 620712 w 2811462"/>
              <a:gd name="connsiteY1" fmla="*/ 625475 h 3078164"/>
              <a:gd name="connsiteX2" fmla="*/ 1020762 w 2811462"/>
              <a:gd name="connsiteY2" fmla="*/ 120650 h 3078164"/>
              <a:gd name="connsiteX3" fmla="*/ 1687512 w 2811462"/>
              <a:gd name="connsiteY3" fmla="*/ 92075 h 3078164"/>
              <a:gd name="connsiteX4" fmla="*/ 1830387 w 2811462"/>
              <a:gd name="connsiteY4" fmla="*/ 673100 h 3078164"/>
              <a:gd name="connsiteX5" fmla="*/ 2249487 w 2811462"/>
              <a:gd name="connsiteY5" fmla="*/ 625475 h 3078164"/>
              <a:gd name="connsiteX6" fmla="*/ 2592387 w 2811462"/>
              <a:gd name="connsiteY6" fmla="*/ 768350 h 3078164"/>
              <a:gd name="connsiteX7" fmla="*/ 2754312 w 2811462"/>
              <a:gd name="connsiteY7" fmla="*/ 1158875 h 3078164"/>
              <a:gd name="connsiteX8" fmla="*/ 2763837 w 2811462"/>
              <a:gd name="connsiteY8" fmla="*/ 1768475 h 3078164"/>
              <a:gd name="connsiteX9" fmla="*/ 2468562 w 2811462"/>
              <a:gd name="connsiteY9" fmla="*/ 1997075 h 3078164"/>
              <a:gd name="connsiteX10" fmla="*/ 2763837 w 2811462"/>
              <a:gd name="connsiteY10" fmla="*/ 2339975 h 3078164"/>
              <a:gd name="connsiteX11" fmla="*/ 2659062 w 2811462"/>
              <a:gd name="connsiteY11" fmla="*/ 2778125 h 3078164"/>
              <a:gd name="connsiteX12" fmla="*/ 2306637 w 2811462"/>
              <a:gd name="connsiteY12" fmla="*/ 3035300 h 3078164"/>
              <a:gd name="connsiteX13" fmla="*/ 1878012 w 2811462"/>
              <a:gd name="connsiteY13" fmla="*/ 3035301 h 3078164"/>
              <a:gd name="connsiteX14" fmla="*/ 1458912 w 2811462"/>
              <a:gd name="connsiteY14" fmla="*/ 2835275 h 3078164"/>
              <a:gd name="connsiteX15" fmla="*/ 992187 w 2811462"/>
              <a:gd name="connsiteY15" fmla="*/ 3035301 h 3078164"/>
              <a:gd name="connsiteX16" fmla="*/ 344487 w 2811462"/>
              <a:gd name="connsiteY16" fmla="*/ 3035301 h 3078164"/>
              <a:gd name="connsiteX17" fmla="*/ 163512 w 2811462"/>
              <a:gd name="connsiteY17" fmla="*/ 2778125 h 3078164"/>
              <a:gd name="connsiteX18" fmla="*/ 306387 w 2811462"/>
              <a:gd name="connsiteY18" fmla="*/ 2320925 h 3078164"/>
              <a:gd name="connsiteX19" fmla="*/ 277812 w 2811462"/>
              <a:gd name="connsiteY19" fmla="*/ 2035175 h 3078164"/>
              <a:gd name="connsiteX20" fmla="*/ 20637 w 2811462"/>
              <a:gd name="connsiteY20" fmla="*/ 1730375 h 3078164"/>
              <a:gd name="connsiteX21" fmla="*/ 153987 w 2811462"/>
              <a:gd name="connsiteY21" fmla="*/ 920750 h 3078164"/>
              <a:gd name="connsiteX22" fmla="*/ 592137 w 2811462"/>
              <a:gd name="connsiteY22" fmla="*/ 996950 h 3078164"/>
              <a:gd name="connsiteX23" fmla="*/ 763587 w 2811462"/>
              <a:gd name="connsiteY23" fmla="*/ 930275 h 3078164"/>
              <a:gd name="connsiteX24" fmla="*/ 839787 w 2811462"/>
              <a:gd name="connsiteY24" fmla="*/ 863600 h 3078164"/>
              <a:gd name="connsiteX0" fmla="*/ 839787 w 2811462"/>
              <a:gd name="connsiteY0" fmla="*/ 863600 h 3098801"/>
              <a:gd name="connsiteX1" fmla="*/ 620712 w 2811462"/>
              <a:gd name="connsiteY1" fmla="*/ 625475 h 3098801"/>
              <a:gd name="connsiteX2" fmla="*/ 1020762 w 2811462"/>
              <a:gd name="connsiteY2" fmla="*/ 120650 h 3098801"/>
              <a:gd name="connsiteX3" fmla="*/ 1687512 w 2811462"/>
              <a:gd name="connsiteY3" fmla="*/ 92075 h 3098801"/>
              <a:gd name="connsiteX4" fmla="*/ 1830387 w 2811462"/>
              <a:gd name="connsiteY4" fmla="*/ 673100 h 3098801"/>
              <a:gd name="connsiteX5" fmla="*/ 2249487 w 2811462"/>
              <a:gd name="connsiteY5" fmla="*/ 625475 h 3098801"/>
              <a:gd name="connsiteX6" fmla="*/ 2592387 w 2811462"/>
              <a:gd name="connsiteY6" fmla="*/ 768350 h 3098801"/>
              <a:gd name="connsiteX7" fmla="*/ 2754312 w 2811462"/>
              <a:gd name="connsiteY7" fmla="*/ 1158875 h 3098801"/>
              <a:gd name="connsiteX8" fmla="*/ 2763837 w 2811462"/>
              <a:gd name="connsiteY8" fmla="*/ 1768475 h 3098801"/>
              <a:gd name="connsiteX9" fmla="*/ 2468562 w 2811462"/>
              <a:gd name="connsiteY9" fmla="*/ 1997075 h 3098801"/>
              <a:gd name="connsiteX10" fmla="*/ 2763837 w 2811462"/>
              <a:gd name="connsiteY10" fmla="*/ 2339975 h 3098801"/>
              <a:gd name="connsiteX11" fmla="*/ 2659062 w 2811462"/>
              <a:gd name="connsiteY11" fmla="*/ 2778125 h 3098801"/>
              <a:gd name="connsiteX12" fmla="*/ 2306637 w 2811462"/>
              <a:gd name="connsiteY12" fmla="*/ 3035300 h 3098801"/>
              <a:gd name="connsiteX13" fmla="*/ 1878012 w 2811462"/>
              <a:gd name="connsiteY13" fmla="*/ 3035301 h 3098801"/>
              <a:gd name="connsiteX14" fmla="*/ 1458912 w 2811462"/>
              <a:gd name="connsiteY14" fmla="*/ 2835275 h 3098801"/>
              <a:gd name="connsiteX15" fmla="*/ 992187 w 2811462"/>
              <a:gd name="connsiteY15" fmla="*/ 3035301 h 3098801"/>
              <a:gd name="connsiteX16" fmla="*/ 344487 w 2811462"/>
              <a:gd name="connsiteY16" fmla="*/ 3035301 h 3098801"/>
              <a:gd name="connsiteX17" fmla="*/ 125412 w 2811462"/>
              <a:gd name="connsiteY17" fmla="*/ 2654300 h 3098801"/>
              <a:gd name="connsiteX18" fmla="*/ 306387 w 2811462"/>
              <a:gd name="connsiteY18" fmla="*/ 2320925 h 3098801"/>
              <a:gd name="connsiteX19" fmla="*/ 277812 w 2811462"/>
              <a:gd name="connsiteY19" fmla="*/ 2035175 h 3098801"/>
              <a:gd name="connsiteX20" fmla="*/ 20637 w 2811462"/>
              <a:gd name="connsiteY20" fmla="*/ 1730375 h 3098801"/>
              <a:gd name="connsiteX21" fmla="*/ 153987 w 2811462"/>
              <a:gd name="connsiteY21" fmla="*/ 920750 h 3098801"/>
              <a:gd name="connsiteX22" fmla="*/ 592137 w 2811462"/>
              <a:gd name="connsiteY22" fmla="*/ 996950 h 3098801"/>
              <a:gd name="connsiteX23" fmla="*/ 763587 w 2811462"/>
              <a:gd name="connsiteY23" fmla="*/ 930275 h 3098801"/>
              <a:gd name="connsiteX24" fmla="*/ 839787 w 2811462"/>
              <a:gd name="connsiteY24" fmla="*/ 863600 h 3098801"/>
              <a:gd name="connsiteX0" fmla="*/ 935037 w 2906712"/>
              <a:gd name="connsiteY0" fmla="*/ 863600 h 3098801"/>
              <a:gd name="connsiteX1" fmla="*/ 715962 w 2906712"/>
              <a:gd name="connsiteY1" fmla="*/ 625475 h 3098801"/>
              <a:gd name="connsiteX2" fmla="*/ 1116012 w 2906712"/>
              <a:gd name="connsiteY2" fmla="*/ 120650 h 3098801"/>
              <a:gd name="connsiteX3" fmla="*/ 1782762 w 2906712"/>
              <a:gd name="connsiteY3" fmla="*/ 92075 h 3098801"/>
              <a:gd name="connsiteX4" fmla="*/ 1925637 w 2906712"/>
              <a:gd name="connsiteY4" fmla="*/ 673100 h 3098801"/>
              <a:gd name="connsiteX5" fmla="*/ 2344737 w 2906712"/>
              <a:gd name="connsiteY5" fmla="*/ 625475 h 3098801"/>
              <a:gd name="connsiteX6" fmla="*/ 2687637 w 2906712"/>
              <a:gd name="connsiteY6" fmla="*/ 768350 h 3098801"/>
              <a:gd name="connsiteX7" fmla="*/ 2849562 w 2906712"/>
              <a:gd name="connsiteY7" fmla="*/ 1158875 h 3098801"/>
              <a:gd name="connsiteX8" fmla="*/ 2859087 w 2906712"/>
              <a:gd name="connsiteY8" fmla="*/ 1768475 h 3098801"/>
              <a:gd name="connsiteX9" fmla="*/ 2563812 w 2906712"/>
              <a:gd name="connsiteY9" fmla="*/ 1997075 h 3098801"/>
              <a:gd name="connsiteX10" fmla="*/ 2859087 w 2906712"/>
              <a:gd name="connsiteY10" fmla="*/ 2339975 h 3098801"/>
              <a:gd name="connsiteX11" fmla="*/ 2754312 w 2906712"/>
              <a:gd name="connsiteY11" fmla="*/ 2778125 h 3098801"/>
              <a:gd name="connsiteX12" fmla="*/ 2401887 w 2906712"/>
              <a:gd name="connsiteY12" fmla="*/ 3035300 h 3098801"/>
              <a:gd name="connsiteX13" fmla="*/ 1973262 w 2906712"/>
              <a:gd name="connsiteY13" fmla="*/ 3035301 h 3098801"/>
              <a:gd name="connsiteX14" fmla="*/ 1554162 w 2906712"/>
              <a:gd name="connsiteY14" fmla="*/ 2835275 h 3098801"/>
              <a:gd name="connsiteX15" fmla="*/ 1087437 w 2906712"/>
              <a:gd name="connsiteY15" fmla="*/ 3035301 h 3098801"/>
              <a:gd name="connsiteX16" fmla="*/ 439737 w 2906712"/>
              <a:gd name="connsiteY16" fmla="*/ 3035301 h 3098801"/>
              <a:gd name="connsiteX17" fmla="*/ 220662 w 2906712"/>
              <a:gd name="connsiteY17" fmla="*/ 2654300 h 3098801"/>
              <a:gd name="connsiteX18" fmla="*/ 401637 w 2906712"/>
              <a:gd name="connsiteY18" fmla="*/ 2320925 h 3098801"/>
              <a:gd name="connsiteX19" fmla="*/ 373062 w 2906712"/>
              <a:gd name="connsiteY19" fmla="*/ 2035175 h 3098801"/>
              <a:gd name="connsiteX20" fmla="*/ 115887 w 2906712"/>
              <a:gd name="connsiteY20" fmla="*/ 1730375 h 3098801"/>
              <a:gd name="connsiteX21" fmla="*/ 95250 w 2906712"/>
              <a:gd name="connsiteY21" fmla="*/ 1044575 h 3098801"/>
              <a:gd name="connsiteX22" fmla="*/ 687387 w 2906712"/>
              <a:gd name="connsiteY22" fmla="*/ 996950 h 3098801"/>
              <a:gd name="connsiteX23" fmla="*/ 858837 w 2906712"/>
              <a:gd name="connsiteY23" fmla="*/ 930275 h 3098801"/>
              <a:gd name="connsiteX24" fmla="*/ 935037 w 2906712"/>
              <a:gd name="connsiteY24" fmla="*/ 863600 h 3098801"/>
              <a:gd name="connsiteX0" fmla="*/ 935037 w 2906712"/>
              <a:gd name="connsiteY0" fmla="*/ 863600 h 3098801"/>
              <a:gd name="connsiteX1" fmla="*/ 715962 w 2906712"/>
              <a:gd name="connsiteY1" fmla="*/ 625475 h 3098801"/>
              <a:gd name="connsiteX2" fmla="*/ 1116012 w 2906712"/>
              <a:gd name="connsiteY2" fmla="*/ 120650 h 3098801"/>
              <a:gd name="connsiteX3" fmla="*/ 1782762 w 2906712"/>
              <a:gd name="connsiteY3" fmla="*/ 92075 h 3098801"/>
              <a:gd name="connsiteX4" fmla="*/ 1925637 w 2906712"/>
              <a:gd name="connsiteY4" fmla="*/ 673100 h 3098801"/>
              <a:gd name="connsiteX5" fmla="*/ 2344737 w 2906712"/>
              <a:gd name="connsiteY5" fmla="*/ 625475 h 3098801"/>
              <a:gd name="connsiteX6" fmla="*/ 2687637 w 2906712"/>
              <a:gd name="connsiteY6" fmla="*/ 768350 h 3098801"/>
              <a:gd name="connsiteX7" fmla="*/ 2849562 w 2906712"/>
              <a:gd name="connsiteY7" fmla="*/ 1158875 h 3098801"/>
              <a:gd name="connsiteX8" fmla="*/ 2859087 w 2906712"/>
              <a:gd name="connsiteY8" fmla="*/ 1768475 h 3098801"/>
              <a:gd name="connsiteX9" fmla="*/ 2563812 w 2906712"/>
              <a:gd name="connsiteY9" fmla="*/ 1997075 h 3098801"/>
              <a:gd name="connsiteX10" fmla="*/ 2859087 w 2906712"/>
              <a:gd name="connsiteY10" fmla="*/ 2339975 h 3098801"/>
              <a:gd name="connsiteX11" fmla="*/ 2754312 w 2906712"/>
              <a:gd name="connsiteY11" fmla="*/ 2778125 h 3098801"/>
              <a:gd name="connsiteX12" fmla="*/ 2401887 w 2906712"/>
              <a:gd name="connsiteY12" fmla="*/ 3035300 h 3098801"/>
              <a:gd name="connsiteX13" fmla="*/ 1973262 w 2906712"/>
              <a:gd name="connsiteY13" fmla="*/ 3035301 h 3098801"/>
              <a:gd name="connsiteX14" fmla="*/ 1554162 w 2906712"/>
              <a:gd name="connsiteY14" fmla="*/ 2835275 h 3098801"/>
              <a:gd name="connsiteX15" fmla="*/ 1087437 w 2906712"/>
              <a:gd name="connsiteY15" fmla="*/ 3035301 h 3098801"/>
              <a:gd name="connsiteX16" fmla="*/ 439737 w 2906712"/>
              <a:gd name="connsiteY16" fmla="*/ 3035301 h 3098801"/>
              <a:gd name="connsiteX17" fmla="*/ 220662 w 2906712"/>
              <a:gd name="connsiteY17" fmla="*/ 2654300 h 3098801"/>
              <a:gd name="connsiteX18" fmla="*/ 401637 w 2906712"/>
              <a:gd name="connsiteY18" fmla="*/ 2320925 h 3098801"/>
              <a:gd name="connsiteX19" fmla="*/ 373062 w 2906712"/>
              <a:gd name="connsiteY19" fmla="*/ 2035175 h 3098801"/>
              <a:gd name="connsiteX20" fmla="*/ 115887 w 2906712"/>
              <a:gd name="connsiteY20" fmla="*/ 1730375 h 3098801"/>
              <a:gd name="connsiteX21" fmla="*/ 95250 w 2906712"/>
              <a:gd name="connsiteY21" fmla="*/ 1044575 h 3098801"/>
              <a:gd name="connsiteX22" fmla="*/ 687387 w 2906712"/>
              <a:gd name="connsiteY22" fmla="*/ 996950 h 3098801"/>
              <a:gd name="connsiteX23" fmla="*/ 935037 w 2906712"/>
              <a:gd name="connsiteY23" fmla="*/ 863600 h 3098801"/>
              <a:gd name="connsiteX0" fmla="*/ 820737 w 2906712"/>
              <a:gd name="connsiteY0" fmla="*/ 930275 h 3098801"/>
              <a:gd name="connsiteX1" fmla="*/ 715962 w 2906712"/>
              <a:gd name="connsiteY1" fmla="*/ 625475 h 3098801"/>
              <a:gd name="connsiteX2" fmla="*/ 1116012 w 2906712"/>
              <a:gd name="connsiteY2" fmla="*/ 120650 h 3098801"/>
              <a:gd name="connsiteX3" fmla="*/ 1782762 w 2906712"/>
              <a:gd name="connsiteY3" fmla="*/ 92075 h 3098801"/>
              <a:gd name="connsiteX4" fmla="*/ 1925637 w 2906712"/>
              <a:gd name="connsiteY4" fmla="*/ 673100 h 3098801"/>
              <a:gd name="connsiteX5" fmla="*/ 2344737 w 2906712"/>
              <a:gd name="connsiteY5" fmla="*/ 625475 h 3098801"/>
              <a:gd name="connsiteX6" fmla="*/ 2687637 w 2906712"/>
              <a:gd name="connsiteY6" fmla="*/ 768350 h 3098801"/>
              <a:gd name="connsiteX7" fmla="*/ 2849562 w 2906712"/>
              <a:gd name="connsiteY7" fmla="*/ 1158875 h 3098801"/>
              <a:gd name="connsiteX8" fmla="*/ 2859087 w 2906712"/>
              <a:gd name="connsiteY8" fmla="*/ 1768475 h 3098801"/>
              <a:gd name="connsiteX9" fmla="*/ 2563812 w 2906712"/>
              <a:gd name="connsiteY9" fmla="*/ 1997075 h 3098801"/>
              <a:gd name="connsiteX10" fmla="*/ 2859087 w 2906712"/>
              <a:gd name="connsiteY10" fmla="*/ 2339975 h 3098801"/>
              <a:gd name="connsiteX11" fmla="*/ 2754312 w 2906712"/>
              <a:gd name="connsiteY11" fmla="*/ 2778125 h 3098801"/>
              <a:gd name="connsiteX12" fmla="*/ 2401887 w 2906712"/>
              <a:gd name="connsiteY12" fmla="*/ 3035300 h 3098801"/>
              <a:gd name="connsiteX13" fmla="*/ 1973262 w 2906712"/>
              <a:gd name="connsiteY13" fmla="*/ 3035301 h 3098801"/>
              <a:gd name="connsiteX14" fmla="*/ 1554162 w 2906712"/>
              <a:gd name="connsiteY14" fmla="*/ 2835275 h 3098801"/>
              <a:gd name="connsiteX15" fmla="*/ 1087437 w 2906712"/>
              <a:gd name="connsiteY15" fmla="*/ 3035301 h 3098801"/>
              <a:gd name="connsiteX16" fmla="*/ 439737 w 2906712"/>
              <a:gd name="connsiteY16" fmla="*/ 3035301 h 3098801"/>
              <a:gd name="connsiteX17" fmla="*/ 220662 w 2906712"/>
              <a:gd name="connsiteY17" fmla="*/ 2654300 h 3098801"/>
              <a:gd name="connsiteX18" fmla="*/ 401637 w 2906712"/>
              <a:gd name="connsiteY18" fmla="*/ 2320925 h 3098801"/>
              <a:gd name="connsiteX19" fmla="*/ 373062 w 2906712"/>
              <a:gd name="connsiteY19" fmla="*/ 2035175 h 3098801"/>
              <a:gd name="connsiteX20" fmla="*/ 115887 w 2906712"/>
              <a:gd name="connsiteY20" fmla="*/ 1730375 h 3098801"/>
              <a:gd name="connsiteX21" fmla="*/ 95250 w 2906712"/>
              <a:gd name="connsiteY21" fmla="*/ 1044575 h 3098801"/>
              <a:gd name="connsiteX22" fmla="*/ 687387 w 2906712"/>
              <a:gd name="connsiteY22" fmla="*/ 996950 h 3098801"/>
              <a:gd name="connsiteX23" fmla="*/ 820737 w 2906712"/>
              <a:gd name="connsiteY23" fmla="*/ 930275 h 3098801"/>
              <a:gd name="connsiteX0" fmla="*/ 687387 w 2906712"/>
              <a:gd name="connsiteY0" fmla="*/ 996950 h 3098801"/>
              <a:gd name="connsiteX1" fmla="*/ 715962 w 2906712"/>
              <a:gd name="connsiteY1" fmla="*/ 625475 h 3098801"/>
              <a:gd name="connsiteX2" fmla="*/ 1116012 w 2906712"/>
              <a:gd name="connsiteY2" fmla="*/ 120650 h 3098801"/>
              <a:gd name="connsiteX3" fmla="*/ 1782762 w 2906712"/>
              <a:gd name="connsiteY3" fmla="*/ 92075 h 3098801"/>
              <a:gd name="connsiteX4" fmla="*/ 1925637 w 2906712"/>
              <a:gd name="connsiteY4" fmla="*/ 673100 h 3098801"/>
              <a:gd name="connsiteX5" fmla="*/ 2344737 w 2906712"/>
              <a:gd name="connsiteY5" fmla="*/ 625475 h 3098801"/>
              <a:gd name="connsiteX6" fmla="*/ 2687637 w 2906712"/>
              <a:gd name="connsiteY6" fmla="*/ 768350 h 3098801"/>
              <a:gd name="connsiteX7" fmla="*/ 2849562 w 2906712"/>
              <a:gd name="connsiteY7" fmla="*/ 1158875 h 3098801"/>
              <a:gd name="connsiteX8" fmla="*/ 2859087 w 2906712"/>
              <a:gd name="connsiteY8" fmla="*/ 1768475 h 3098801"/>
              <a:gd name="connsiteX9" fmla="*/ 2563812 w 2906712"/>
              <a:gd name="connsiteY9" fmla="*/ 1997075 h 3098801"/>
              <a:gd name="connsiteX10" fmla="*/ 2859087 w 2906712"/>
              <a:gd name="connsiteY10" fmla="*/ 2339975 h 3098801"/>
              <a:gd name="connsiteX11" fmla="*/ 2754312 w 2906712"/>
              <a:gd name="connsiteY11" fmla="*/ 2778125 h 3098801"/>
              <a:gd name="connsiteX12" fmla="*/ 2401887 w 2906712"/>
              <a:gd name="connsiteY12" fmla="*/ 3035300 h 3098801"/>
              <a:gd name="connsiteX13" fmla="*/ 1973262 w 2906712"/>
              <a:gd name="connsiteY13" fmla="*/ 3035301 h 3098801"/>
              <a:gd name="connsiteX14" fmla="*/ 1554162 w 2906712"/>
              <a:gd name="connsiteY14" fmla="*/ 2835275 h 3098801"/>
              <a:gd name="connsiteX15" fmla="*/ 1087437 w 2906712"/>
              <a:gd name="connsiteY15" fmla="*/ 3035301 h 3098801"/>
              <a:gd name="connsiteX16" fmla="*/ 439737 w 2906712"/>
              <a:gd name="connsiteY16" fmla="*/ 3035301 h 3098801"/>
              <a:gd name="connsiteX17" fmla="*/ 220662 w 2906712"/>
              <a:gd name="connsiteY17" fmla="*/ 2654300 h 3098801"/>
              <a:gd name="connsiteX18" fmla="*/ 401637 w 2906712"/>
              <a:gd name="connsiteY18" fmla="*/ 2320925 h 3098801"/>
              <a:gd name="connsiteX19" fmla="*/ 373062 w 2906712"/>
              <a:gd name="connsiteY19" fmla="*/ 2035175 h 3098801"/>
              <a:gd name="connsiteX20" fmla="*/ 115887 w 2906712"/>
              <a:gd name="connsiteY20" fmla="*/ 1730375 h 3098801"/>
              <a:gd name="connsiteX21" fmla="*/ 95250 w 2906712"/>
              <a:gd name="connsiteY21" fmla="*/ 1044575 h 3098801"/>
              <a:gd name="connsiteX22" fmla="*/ 687387 w 2906712"/>
              <a:gd name="connsiteY22" fmla="*/ 996950 h 3098801"/>
              <a:gd name="connsiteX0" fmla="*/ 765175 w 2917825"/>
              <a:gd name="connsiteY0" fmla="*/ 958850 h 3098801"/>
              <a:gd name="connsiteX1" fmla="*/ 727075 w 2917825"/>
              <a:gd name="connsiteY1" fmla="*/ 625475 h 3098801"/>
              <a:gd name="connsiteX2" fmla="*/ 1127125 w 2917825"/>
              <a:gd name="connsiteY2" fmla="*/ 120650 h 3098801"/>
              <a:gd name="connsiteX3" fmla="*/ 1793875 w 2917825"/>
              <a:gd name="connsiteY3" fmla="*/ 92075 h 3098801"/>
              <a:gd name="connsiteX4" fmla="*/ 1936750 w 2917825"/>
              <a:gd name="connsiteY4" fmla="*/ 673100 h 3098801"/>
              <a:gd name="connsiteX5" fmla="*/ 2355850 w 2917825"/>
              <a:gd name="connsiteY5" fmla="*/ 625475 h 3098801"/>
              <a:gd name="connsiteX6" fmla="*/ 2698750 w 2917825"/>
              <a:gd name="connsiteY6" fmla="*/ 768350 h 3098801"/>
              <a:gd name="connsiteX7" fmla="*/ 2860675 w 2917825"/>
              <a:gd name="connsiteY7" fmla="*/ 1158875 h 3098801"/>
              <a:gd name="connsiteX8" fmla="*/ 2870200 w 2917825"/>
              <a:gd name="connsiteY8" fmla="*/ 1768475 h 3098801"/>
              <a:gd name="connsiteX9" fmla="*/ 2574925 w 2917825"/>
              <a:gd name="connsiteY9" fmla="*/ 1997075 h 3098801"/>
              <a:gd name="connsiteX10" fmla="*/ 2870200 w 2917825"/>
              <a:gd name="connsiteY10" fmla="*/ 2339975 h 3098801"/>
              <a:gd name="connsiteX11" fmla="*/ 2765425 w 2917825"/>
              <a:gd name="connsiteY11" fmla="*/ 2778125 h 3098801"/>
              <a:gd name="connsiteX12" fmla="*/ 2413000 w 2917825"/>
              <a:gd name="connsiteY12" fmla="*/ 3035300 h 3098801"/>
              <a:gd name="connsiteX13" fmla="*/ 1984375 w 2917825"/>
              <a:gd name="connsiteY13" fmla="*/ 3035301 h 3098801"/>
              <a:gd name="connsiteX14" fmla="*/ 1565275 w 2917825"/>
              <a:gd name="connsiteY14" fmla="*/ 2835275 h 3098801"/>
              <a:gd name="connsiteX15" fmla="*/ 1098550 w 2917825"/>
              <a:gd name="connsiteY15" fmla="*/ 3035301 h 3098801"/>
              <a:gd name="connsiteX16" fmla="*/ 450850 w 2917825"/>
              <a:gd name="connsiteY16" fmla="*/ 3035301 h 3098801"/>
              <a:gd name="connsiteX17" fmla="*/ 231775 w 2917825"/>
              <a:gd name="connsiteY17" fmla="*/ 2654300 h 3098801"/>
              <a:gd name="connsiteX18" fmla="*/ 412750 w 2917825"/>
              <a:gd name="connsiteY18" fmla="*/ 2320925 h 3098801"/>
              <a:gd name="connsiteX19" fmla="*/ 384175 w 2917825"/>
              <a:gd name="connsiteY19" fmla="*/ 2035175 h 3098801"/>
              <a:gd name="connsiteX20" fmla="*/ 127000 w 2917825"/>
              <a:gd name="connsiteY20" fmla="*/ 1730375 h 3098801"/>
              <a:gd name="connsiteX21" fmla="*/ 106363 w 2917825"/>
              <a:gd name="connsiteY21" fmla="*/ 1044575 h 3098801"/>
              <a:gd name="connsiteX22" fmla="*/ 765175 w 2917825"/>
              <a:gd name="connsiteY22" fmla="*/ 958850 h 309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17825" h="3098801">
                <a:moveTo>
                  <a:pt x="765175" y="958850"/>
                </a:moveTo>
                <a:cubicBezTo>
                  <a:pt x="868627" y="889000"/>
                  <a:pt x="666750" y="765175"/>
                  <a:pt x="727075" y="625475"/>
                </a:cubicBezTo>
                <a:cubicBezTo>
                  <a:pt x="787400" y="485775"/>
                  <a:pt x="949325" y="209550"/>
                  <a:pt x="1127125" y="120650"/>
                </a:cubicBezTo>
                <a:cubicBezTo>
                  <a:pt x="1304925" y="31750"/>
                  <a:pt x="1658938" y="0"/>
                  <a:pt x="1793875" y="92075"/>
                </a:cubicBezTo>
                <a:cubicBezTo>
                  <a:pt x="1928813" y="184150"/>
                  <a:pt x="1843088" y="584200"/>
                  <a:pt x="1936750" y="673100"/>
                </a:cubicBezTo>
                <a:cubicBezTo>
                  <a:pt x="2030412" y="762000"/>
                  <a:pt x="2228850" y="609600"/>
                  <a:pt x="2355850" y="625475"/>
                </a:cubicBezTo>
                <a:cubicBezTo>
                  <a:pt x="2482850" y="641350"/>
                  <a:pt x="2614613" y="679450"/>
                  <a:pt x="2698750" y="768350"/>
                </a:cubicBezTo>
                <a:cubicBezTo>
                  <a:pt x="2782887" y="857250"/>
                  <a:pt x="2832100" y="992188"/>
                  <a:pt x="2860675" y="1158875"/>
                </a:cubicBezTo>
                <a:cubicBezTo>
                  <a:pt x="2889250" y="1325563"/>
                  <a:pt x="2917825" y="1628775"/>
                  <a:pt x="2870200" y="1768475"/>
                </a:cubicBezTo>
                <a:cubicBezTo>
                  <a:pt x="2822575" y="1908175"/>
                  <a:pt x="2574925" y="1901825"/>
                  <a:pt x="2574925" y="1997075"/>
                </a:cubicBezTo>
                <a:cubicBezTo>
                  <a:pt x="2574925" y="2092325"/>
                  <a:pt x="2838450" y="2209800"/>
                  <a:pt x="2870200" y="2339975"/>
                </a:cubicBezTo>
                <a:cubicBezTo>
                  <a:pt x="2901950" y="2470150"/>
                  <a:pt x="2841625" y="2662238"/>
                  <a:pt x="2765425" y="2778125"/>
                </a:cubicBezTo>
                <a:cubicBezTo>
                  <a:pt x="2689225" y="2894013"/>
                  <a:pt x="2543175" y="2992437"/>
                  <a:pt x="2413000" y="3035300"/>
                </a:cubicBezTo>
                <a:cubicBezTo>
                  <a:pt x="2282825" y="3078163"/>
                  <a:pt x="2125663" y="3068639"/>
                  <a:pt x="1984375" y="3035301"/>
                </a:cubicBezTo>
                <a:cubicBezTo>
                  <a:pt x="1843088" y="3001964"/>
                  <a:pt x="1712912" y="2835275"/>
                  <a:pt x="1565275" y="2835275"/>
                </a:cubicBezTo>
                <a:cubicBezTo>
                  <a:pt x="1417638" y="2835275"/>
                  <a:pt x="1284287" y="3001963"/>
                  <a:pt x="1098550" y="3035301"/>
                </a:cubicBezTo>
                <a:cubicBezTo>
                  <a:pt x="912813" y="3068639"/>
                  <a:pt x="595313" y="3098801"/>
                  <a:pt x="450850" y="3035301"/>
                </a:cubicBezTo>
                <a:cubicBezTo>
                  <a:pt x="306387" y="2971801"/>
                  <a:pt x="238125" y="2773363"/>
                  <a:pt x="231775" y="2654300"/>
                </a:cubicBezTo>
                <a:cubicBezTo>
                  <a:pt x="225425" y="2535237"/>
                  <a:pt x="387350" y="2424112"/>
                  <a:pt x="412750" y="2320925"/>
                </a:cubicBezTo>
                <a:cubicBezTo>
                  <a:pt x="438150" y="2217738"/>
                  <a:pt x="431800" y="2133600"/>
                  <a:pt x="384175" y="2035175"/>
                </a:cubicBezTo>
                <a:cubicBezTo>
                  <a:pt x="336550" y="1936750"/>
                  <a:pt x="173302" y="1895475"/>
                  <a:pt x="127000" y="1730375"/>
                </a:cubicBezTo>
                <a:cubicBezTo>
                  <a:pt x="80698" y="1565275"/>
                  <a:pt x="0" y="1173163"/>
                  <a:pt x="106363" y="1044575"/>
                </a:cubicBezTo>
                <a:cubicBezTo>
                  <a:pt x="212726" y="915987"/>
                  <a:pt x="661723" y="1028700"/>
                  <a:pt x="765175" y="958850"/>
                </a:cubicBezTo>
                <a:close/>
              </a:path>
            </a:pathLst>
          </a:custGeom>
          <a:gradFill>
            <a:gsLst>
              <a:gs pos="0">
                <a:schemeClr val="bg1"/>
              </a:gs>
              <a:gs pos="50000">
                <a:schemeClr val="bg1">
                  <a:shade val="67500"/>
                  <a:satMod val="115000"/>
                </a:schemeClr>
              </a:gs>
              <a:gs pos="100000">
                <a:schemeClr val="bg1">
                  <a:shade val="100000"/>
                  <a:satMod val="115000"/>
                </a:schemeClr>
              </a:gs>
            </a:gsLst>
            <a:path path="shape">
              <a:fillToRect l="50000" t="50000" r="50000" b="50000"/>
            </a:path>
          </a:gradFill>
          <a:ln w="9525" cap="flat" cmpd="sng" algn="ctr">
            <a:solidFill>
              <a:schemeClr val="tx1"/>
            </a:solidFill>
            <a:prstDash val="solid"/>
            <a:round/>
            <a:headEnd type="none" w="med" len="med"/>
            <a:tailEnd type="none" w="med" len="med"/>
          </a:ln>
          <a:effectLst/>
        </p:spPr>
        <p:txBody>
          <a:bodyPr/>
          <a:lstStyle/>
          <a:p>
            <a:pPr>
              <a:defRPr/>
            </a:pPr>
            <a:endParaRPr lang="it-IT"/>
          </a:p>
        </p:txBody>
      </p:sp>
      <p:sp>
        <p:nvSpPr>
          <p:cNvPr id="6147" name="Rectangle 3"/>
          <p:cNvSpPr>
            <a:spLocks noChangeArrowheads="1"/>
          </p:cNvSpPr>
          <p:nvPr/>
        </p:nvSpPr>
        <p:spPr bwMode="auto">
          <a:xfrm>
            <a:off x="185738" y="198438"/>
            <a:ext cx="8788400" cy="314325"/>
          </a:xfrm>
          <a:prstGeom prst="rect">
            <a:avLst/>
          </a:prstGeom>
          <a:solidFill>
            <a:schemeClr val="bg1"/>
          </a:solidFill>
          <a:ln w="9525">
            <a:solidFill>
              <a:srgbClr val="FF3300"/>
            </a:solidFill>
            <a:miter lim="800000"/>
            <a:headEnd/>
            <a:tailEnd/>
          </a:ln>
          <a:effectLst/>
        </p:spPr>
        <p:txBody>
          <a:bodyPr lIns="0" tIns="0" rIns="0" bIns="0">
            <a:spAutoFit/>
          </a:bodyPr>
          <a:lstStyle/>
          <a:p>
            <a:pPr marL="381000" lvl="2" defTabSz="1087438">
              <a:spcBef>
                <a:spcPts val="575"/>
              </a:spcBef>
              <a:spcAft>
                <a:spcPts val="575"/>
              </a:spcAft>
              <a:defRPr/>
            </a:pPr>
            <a:r>
              <a:rPr lang="it-IT" sz="2000" b="1">
                <a:solidFill>
                  <a:srgbClr val="FF3300"/>
                </a:solidFill>
                <a:effectLst>
                  <a:outerShdw blurRad="38100" dist="38100" dir="2700000" algn="tl">
                    <a:srgbClr val="C0C0C0"/>
                  </a:outerShdw>
                </a:effectLst>
                <a:latin typeface="Arial" pitchFamily="34" charset="0"/>
              </a:rPr>
              <a:t>Recettore nicotinico dell’acetilcolina: meccanismo</a:t>
            </a:r>
          </a:p>
        </p:txBody>
      </p:sp>
      <p:sp>
        <p:nvSpPr>
          <p:cNvPr id="8196" name="Rectangle 467"/>
          <p:cNvSpPr>
            <a:spLocks noChangeArrowheads="1"/>
          </p:cNvSpPr>
          <p:nvPr/>
        </p:nvSpPr>
        <p:spPr bwMode="auto">
          <a:xfrm>
            <a:off x="2851150" y="2390775"/>
            <a:ext cx="17351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it-IT" sz="1400" b="1" dirty="0" err="1">
                <a:solidFill>
                  <a:srgbClr val="FF0000"/>
                </a:solidFill>
                <a:latin typeface="Arial" pitchFamily="34" charset="0"/>
              </a:rPr>
              <a:t>acetilcolinesterasi</a:t>
            </a:r>
            <a:endParaRPr lang="it-IT" sz="1400" b="1" dirty="0">
              <a:solidFill>
                <a:srgbClr val="FF0000"/>
              </a:solidFill>
            </a:endParaRPr>
          </a:p>
        </p:txBody>
      </p:sp>
      <p:sp>
        <p:nvSpPr>
          <p:cNvPr id="8197" name="Rectangle 520"/>
          <p:cNvSpPr>
            <a:spLocks noChangeArrowheads="1"/>
          </p:cNvSpPr>
          <p:nvPr/>
        </p:nvSpPr>
        <p:spPr bwMode="auto">
          <a:xfrm>
            <a:off x="5170488" y="1592263"/>
            <a:ext cx="2111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dirty="0">
                <a:solidFill>
                  <a:srgbClr val="000000"/>
                </a:solidFill>
                <a:latin typeface="Arial" pitchFamily="34" charset="0"/>
              </a:rPr>
              <a:t>2 x</a:t>
            </a:r>
            <a:endParaRPr lang="it-IT" dirty="0"/>
          </a:p>
        </p:txBody>
      </p:sp>
      <p:sp>
        <p:nvSpPr>
          <p:cNvPr id="8198" name="AutoShape 521"/>
          <p:cNvSpPr>
            <a:spLocks noChangeArrowheads="1"/>
          </p:cNvSpPr>
          <p:nvPr/>
        </p:nvSpPr>
        <p:spPr bwMode="auto">
          <a:xfrm>
            <a:off x="8356600" y="2963863"/>
            <a:ext cx="238125" cy="1792287"/>
          </a:xfrm>
          <a:prstGeom prst="triangle">
            <a:avLst>
              <a:gd name="adj" fmla="val 50000"/>
            </a:avLst>
          </a:prstGeom>
          <a:gradFill rotWithShape="0">
            <a:gsLst>
              <a:gs pos="0">
                <a:srgbClr val="FFFFFF"/>
              </a:gs>
              <a:gs pos="100000">
                <a:srgbClr val="000000"/>
              </a:gs>
            </a:gsLst>
            <a:lin ang="5400000" scaled="1"/>
          </a:gradFill>
          <a:ln w="9525">
            <a:solidFill>
              <a:schemeClr val="bg2"/>
            </a:solidFill>
            <a:miter lim="800000"/>
            <a:headEnd/>
            <a:tailEnd/>
          </a:ln>
        </p:spPr>
        <p:txBody>
          <a:bodyPr/>
          <a:lstStyle/>
          <a:p>
            <a:endParaRPr lang="en-GB"/>
          </a:p>
        </p:txBody>
      </p:sp>
      <p:sp>
        <p:nvSpPr>
          <p:cNvPr id="8199" name="AutoShape 522"/>
          <p:cNvSpPr>
            <a:spLocks noChangeArrowheads="1"/>
          </p:cNvSpPr>
          <p:nvPr/>
        </p:nvSpPr>
        <p:spPr bwMode="auto">
          <a:xfrm flipV="1">
            <a:off x="8607425" y="2901950"/>
            <a:ext cx="354013" cy="1892300"/>
          </a:xfrm>
          <a:prstGeom prst="triangle">
            <a:avLst>
              <a:gd name="adj" fmla="val 50000"/>
            </a:avLst>
          </a:prstGeom>
          <a:gradFill rotWithShape="0">
            <a:gsLst>
              <a:gs pos="0">
                <a:srgbClr val="FFFFFF"/>
              </a:gs>
              <a:gs pos="100000">
                <a:srgbClr val="AA0000"/>
              </a:gs>
            </a:gsLst>
            <a:lin ang="5400000" scaled="1"/>
          </a:gradFill>
          <a:ln w="9525">
            <a:solidFill>
              <a:srgbClr val="800000"/>
            </a:solidFill>
            <a:miter lim="800000"/>
            <a:headEnd/>
            <a:tailEnd/>
          </a:ln>
        </p:spPr>
        <p:txBody>
          <a:bodyPr/>
          <a:lstStyle/>
          <a:p>
            <a:endParaRPr lang="en-GB"/>
          </a:p>
        </p:txBody>
      </p:sp>
      <p:sp>
        <p:nvSpPr>
          <p:cNvPr id="8200" name="Rectangle 523"/>
          <p:cNvSpPr>
            <a:spLocks noChangeArrowheads="1"/>
          </p:cNvSpPr>
          <p:nvPr/>
        </p:nvSpPr>
        <p:spPr bwMode="auto">
          <a:xfrm>
            <a:off x="8315325" y="4846638"/>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K</a:t>
            </a:r>
            <a:endParaRPr lang="it-IT" sz="1600" b="1"/>
          </a:p>
        </p:txBody>
      </p:sp>
      <p:sp>
        <p:nvSpPr>
          <p:cNvPr id="8201" name="Rectangle 524"/>
          <p:cNvSpPr>
            <a:spLocks noChangeArrowheads="1"/>
          </p:cNvSpPr>
          <p:nvPr/>
        </p:nvSpPr>
        <p:spPr bwMode="auto">
          <a:xfrm>
            <a:off x="8448675" y="4811713"/>
            <a:ext cx="119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a:t>
            </a:r>
            <a:endParaRPr lang="it-IT" sz="1600" b="1"/>
          </a:p>
        </p:txBody>
      </p:sp>
      <p:grpSp>
        <p:nvGrpSpPr>
          <p:cNvPr id="8202" name="Group 525"/>
          <p:cNvGrpSpPr>
            <a:grpSpLocks/>
          </p:cNvGrpSpPr>
          <p:nvPr/>
        </p:nvGrpSpPr>
        <p:grpSpPr bwMode="auto">
          <a:xfrm>
            <a:off x="8607425" y="2563813"/>
            <a:ext cx="366713" cy="292100"/>
            <a:chOff x="3338" y="1051"/>
            <a:chExt cx="231" cy="184"/>
          </a:xfrm>
        </p:grpSpPr>
        <p:sp>
          <p:nvSpPr>
            <p:cNvPr id="2" name="Rectangle 526"/>
            <p:cNvSpPr>
              <a:spLocks noChangeArrowheads="1"/>
            </p:cNvSpPr>
            <p:nvPr/>
          </p:nvSpPr>
          <p:spPr bwMode="auto">
            <a:xfrm>
              <a:off x="3338" y="1081"/>
              <a:ext cx="1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Na</a:t>
              </a:r>
              <a:endParaRPr lang="it-IT" sz="1600" b="1"/>
            </a:p>
          </p:txBody>
        </p:sp>
        <p:sp>
          <p:nvSpPr>
            <p:cNvPr id="3" name="Rectangle 527"/>
            <p:cNvSpPr>
              <a:spLocks noChangeArrowheads="1"/>
            </p:cNvSpPr>
            <p:nvPr/>
          </p:nvSpPr>
          <p:spPr bwMode="auto">
            <a:xfrm>
              <a:off x="3494" y="1051"/>
              <a:ext cx="7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a:t>
              </a:r>
              <a:endParaRPr lang="it-IT" sz="1600" b="1"/>
            </a:p>
          </p:txBody>
        </p:sp>
      </p:grpSp>
      <p:pic>
        <p:nvPicPr>
          <p:cNvPr id="8203" name="Picture 528" descr="f1317_ISBN88-08-07893-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0950" y="2038350"/>
            <a:ext cx="2528888"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529"/>
          <p:cNvPicPr>
            <a:picLocks noChangeAspect="1" noChangeArrowheads="1"/>
          </p:cNvPicPr>
          <p:nvPr/>
        </p:nvPicPr>
        <p:blipFill>
          <a:blip r:embed="rId2"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4117975" y="3376613"/>
            <a:ext cx="406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530"/>
          <p:cNvPicPr>
            <a:picLocks noChangeAspect="1" noChangeArrowheads="1"/>
          </p:cNvPicPr>
          <p:nvPr/>
        </p:nvPicPr>
        <p:blipFill>
          <a:blip r:embed="rId2"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3762375" y="3376613"/>
            <a:ext cx="406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531"/>
          <p:cNvPicPr>
            <a:picLocks noChangeAspect="1" noChangeArrowheads="1"/>
          </p:cNvPicPr>
          <p:nvPr/>
        </p:nvPicPr>
        <p:blipFill>
          <a:blip r:embed="rId2"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3419475" y="3376613"/>
            <a:ext cx="406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532"/>
          <p:cNvPicPr>
            <a:picLocks noChangeAspect="1" noChangeArrowheads="1"/>
          </p:cNvPicPr>
          <p:nvPr/>
        </p:nvPicPr>
        <p:blipFill>
          <a:blip r:embed="rId2"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3063875" y="3376613"/>
            <a:ext cx="406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7" name="Rectangle 544"/>
          <p:cNvSpPr>
            <a:spLocks noChangeArrowheads="1"/>
          </p:cNvSpPr>
          <p:nvPr/>
        </p:nvSpPr>
        <p:spPr bwMode="auto">
          <a:xfrm>
            <a:off x="6302375" y="646113"/>
            <a:ext cx="9636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b="1" i="1">
                <a:solidFill>
                  <a:srgbClr val="000000"/>
                </a:solidFill>
                <a:latin typeface="Arial" pitchFamily="34" charset="0"/>
              </a:rPr>
              <a:t>acetilcolina</a:t>
            </a:r>
            <a:endParaRPr lang="it-IT" i="1"/>
          </a:p>
        </p:txBody>
      </p:sp>
      <p:grpSp>
        <p:nvGrpSpPr>
          <p:cNvPr id="8218" name="Group 545"/>
          <p:cNvGrpSpPr>
            <a:grpSpLocks/>
          </p:cNvGrpSpPr>
          <p:nvPr/>
        </p:nvGrpSpPr>
        <p:grpSpPr bwMode="auto">
          <a:xfrm>
            <a:off x="4205288" y="863600"/>
            <a:ext cx="2360612" cy="669925"/>
            <a:chOff x="2969" y="648"/>
            <a:chExt cx="1487" cy="422"/>
          </a:xfrm>
        </p:grpSpPr>
        <p:grpSp>
          <p:nvGrpSpPr>
            <p:cNvPr id="8370" name="Group 546"/>
            <p:cNvGrpSpPr>
              <a:grpSpLocks/>
            </p:cNvGrpSpPr>
            <p:nvPr/>
          </p:nvGrpSpPr>
          <p:grpSpPr bwMode="auto">
            <a:xfrm>
              <a:off x="3152" y="648"/>
              <a:ext cx="1304" cy="422"/>
              <a:chOff x="3152" y="648"/>
              <a:chExt cx="1304" cy="422"/>
            </a:xfrm>
          </p:grpSpPr>
          <p:sp>
            <p:nvSpPr>
              <p:cNvPr id="8372" name="Rectangle 547"/>
              <p:cNvSpPr>
                <a:spLocks noChangeArrowheads="1"/>
              </p:cNvSpPr>
              <p:nvPr/>
            </p:nvSpPr>
            <p:spPr bwMode="auto">
              <a:xfrm>
                <a:off x="3152"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73" name="Rectangle 548"/>
              <p:cNvSpPr>
                <a:spLocks noChangeArrowheads="1"/>
              </p:cNvSpPr>
              <p:nvPr/>
            </p:nvSpPr>
            <p:spPr bwMode="auto">
              <a:xfrm>
                <a:off x="3224"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74" name="Rectangle 549"/>
              <p:cNvSpPr>
                <a:spLocks noChangeArrowheads="1"/>
              </p:cNvSpPr>
              <p:nvPr/>
            </p:nvSpPr>
            <p:spPr bwMode="auto">
              <a:xfrm>
                <a:off x="3290" y="831"/>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3</a:t>
                </a:r>
                <a:endParaRPr lang="it-IT" sz="1200" b="1"/>
              </a:p>
            </p:txBody>
          </p:sp>
          <p:sp>
            <p:nvSpPr>
              <p:cNvPr id="8375" name="Rectangle 550"/>
              <p:cNvSpPr>
                <a:spLocks noChangeArrowheads="1"/>
              </p:cNvSpPr>
              <p:nvPr/>
            </p:nvSpPr>
            <p:spPr bwMode="auto">
              <a:xfrm>
                <a:off x="3365"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76" name="Rectangle 551"/>
              <p:cNvSpPr>
                <a:spLocks noChangeArrowheads="1"/>
              </p:cNvSpPr>
              <p:nvPr/>
            </p:nvSpPr>
            <p:spPr bwMode="auto">
              <a:xfrm>
                <a:off x="3365" y="648"/>
                <a:ext cx="7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O</a:t>
                </a:r>
                <a:endParaRPr lang="it-IT" sz="1200" b="1"/>
              </a:p>
            </p:txBody>
          </p:sp>
          <p:sp>
            <p:nvSpPr>
              <p:cNvPr id="8377" name="Rectangle 552"/>
              <p:cNvSpPr>
                <a:spLocks noChangeArrowheads="1"/>
              </p:cNvSpPr>
              <p:nvPr/>
            </p:nvSpPr>
            <p:spPr bwMode="auto">
              <a:xfrm>
                <a:off x="3527" y="792"/>
                <a:ext cx="7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O</a:t>
                </a:r>
                <a:endParaRPr lang="it-IT" sz="1200" b="1"/>
              </a:p>
            </p:txBody>
          </p:sp>
          <p:sp>
            <p:nvSpPr>
              <p:cNvPr id="8378" name="Rectangle 553"/>
              <p:cNvSpPr>
                <a:spLocks noChangeArrowheads="1"/>
              </p:cNvSpPr>
              <p:nvPr/>
            </p:nvSpPr>
            <p:spPr bwMode="auto">
              <a:xfrm>
                <a:off x="4169" y="667"/>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79" name="Rectangle 554"/>
              <p:cNvSpPr>
                <a:spLocks noChangeArrowheads="1"/>
              </p:cNvSpPr>
              <p:nvPr/>
            </p:nvSpPr>
            <p:spPr bwMode="auto">
              <a:xfrm>
                <a:off x="4241" y="667"/>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80" name="Rectangle 555"/>
              <p:cNvSpPr>
                <a:spLocks noChangeArrowheads="1"/>
              </p:cNvSpPr>
              <p:nvPr/>
            </p:nvSpPr>
            <p:spPr bwMode="auto">
              <a:xfrm>
                <a:off x="4307" y="706"/>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3</a:t>
                </a:r>
                <a:endParaRPr lang="it-IT" sz="1200" b="1"/>
              </a:p>
            </p:txBody>
          </p:sp>
          <p:sp>
            <p:nvSpPr>
              <p:cNvPr id="8381" name="Rectangle 556"/>
              <p:cNvSpPr>
                <a:spLocks noChangeArrowheads="1"/>
              </p:cNvSpPr>
              <p:nvPr/>
            </p:nvSpPr>
            <p:spPr bwMode="auto">
              <a:xfrm>
                <a:off x="4169" y="91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82" name="Rectangle 557"/>
              <p:cNvSpPr>
                <a:spLocks noChangeArrowheads="1"/>
              </p:cNvSpPr>
              <p:nvPr/>
            </p:nvSpPr>
            <p:spPr bwMode="auto">
              <a:xfrm>
                <a:off x="4241" y="91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83" name="Rectangle 558"/>
              <p:cNvSpPr>
                <a:spLocks noChangeArrowheads="1"/>
              </p:cNvSpPr>
              <p:nvPr/>
            </p:nvSpPr>
            <p:spPr bwMode="auto">
              <a:xfrm>
                <a:off x="4307" y="955"/>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3</a:t>
                </a:r>
                <a:endParaRPr lang="it-IT" sz="1200" b="1"/>
              </a:p>
            </p:txBody>
          </p:sp>
          <p:sp>
            <p:nvSpPr>
              <p:cNvPr id="8384" name="Rectangle 559"/>
              <p:cNvSpPr>
                <a:spLocks noChangeArrowheads="1"/>
              </p:cNvSpPr>
              <p:nvPr/>
            </p:nvSpPr>
            <p:spPr bwMode="auto">
              <a:xfrm>
                <a:off x="4265"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85" name="Rectangle 560"/>
              <p:cNvSpPr>
                <a:spLocks noChangeArrowheads="1"/>
              </p:cNvSpPr>
              <p:nvPr/>
            </p:nvSpPr>
            <p:spPr bwMode="auto">
              <a:xfrm>
                <a:off x="4337"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86" name="Rectangle 561"/>
              <p:cNvSpPr>
                <a:spLocks noChangeArrowheads="1"/>
              </p:cNvSpPr>
              <p:nvPr/>
            </p:nvSpPr>
            <p:spPr bwMode="auto">
              <a:xfrm>
                <a:off x="4403" y="831"/>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3</a:t>
                </a:r>
                <a:endParaRPr lang="it-IT" sz="1200" b="1"/>
              </a:p>
            </p:txBody>
          </p:sp>
          <p:sp>
            <p:nvSpPr>
              <p:cNvPr id="6" name="Rectangle 562"/>
              <p:cNvSpPr>
                <a:spLocks noChangeArrowheads="1"/>
              </p:cNvSpPr>
              <p:nvPr/>
            </p:nvSpPr>
            <p:spPr bwMode="auto">
              <a:xfrm>
                <a:off x="4100"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N</a:t>
                </a:r>
                <a:endParaRPr lang="it-IT" sz="1200" b="1"/>
              </a:p>
            </p:txBody>
          </p:sp>
          <p:sp>
            <p:nvSpPr>
              <p:cNvPr id="7" name="Rectangle 563"/>
              <p:cNvSpPr>
                <a:spLocks noChangeArrowheads="1"/>
              </p:cNvSpPr>
              <p:nvPr/>
            </p:nvSpPr>
            <p:spPr bwMode="auto">
              <a:xfrm>
                <a:off x="4166" y="792"/>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 </a:t>
                </a:r>
                <a:endParaRPr lang="it-IT" sz="1200" b="1"/>
              </a:p>
            </p:txBody>
          </p:sp>
          <p:sp>
            <p:nvSpPr>
              <p:cNvPr id="8" name="Rectangle 564"/>
              <p:cNvSpPr>
                <a:spLocks noChangeArrowheads="1"/>
              </p:cNvSpPr>
              <p:nvPr/>
            </p:nvSpPr>
            <p:spPr bwMode="auto">
              <a:xfrm>
                <a:off x="4054" y="711"/>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b="1">
                    <a:solidFill>
                      <a:srgbClr val="000000"/>
                    </a:solidFill>
                    <a:latin typeface="Arial" pitchFamily="34" charset="0"/>
                  </a:rPr>
                  <a:t>+</a:t>
                </a:r>
                <a:endParaRPr lang="it-IT" sz="1400" b="1"/>
              </a:p>
            </p:txBody>
          </p:sp>
          <p:sp>
            <p:nvSpPr>
              <p:cNvPr id="9" name="Rectangle 565"/>
              <p:cNvSpPr>
                <a:spLocks noChangeArrowheads="1"/>
              </p:cNvSpPr>
              <p:nvPr/>
            </p:nvSpPr>
            <p:spPr bwMode="auto">
              <a:xfrm>
                <a:off x="3884"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10" name="Rectangle 566"/>
              <p:cNvSpPr>
                <a:spLocks noChangeArrowheads="1"/>
              </p:cNvSpPr>
              <p:nvPr/>
            </p:nvSpPr>
            <p:spPr bwMode="auto">
              <a:xfrm>
                <a:off x="3956"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11" name="Rectangle 567"/>
              <p:cNvSpPr>
                <a:spLocks noChangeArrowheads="1"/>
              </p:cNvSpPr>
              <p:nvPr/>
            </p:nvSpPr>
            <p:spPr bwMode="auto">
              <a:xfrm>
                <a:off x="4022" y="831"/>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2</a:t>
                </a:r>
                <a:endParaRPr lang="it-IT" sz="1200" b="1"/>
              </a:p>
            </p:txBody>
          </p:sp>
          <p:sp>
            <p:nvSpPr>
              <p:cNvPr id="12" name="Rectangle 568"/>
              <p:cNvSpPr>
                <a:spLocks noChangeArrowheads="1"/>
              </p:cNvSpPr>
              <p:nvPr/>
            </p:nvSpPr>
            <p:spPr bwMode="auto">
              <a:xfrm>
                <a:off x="3671"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13" name="Rectangle 569"/>
              <p:cNvSpPr>
                <a:spLocks noChangeArrowheads="1"/>
              </p:cNvSpPr>
              <p:nvPr/>
            </p:nvSpPr>
            <p:spPr bwMode="auto">
              <a:xfrm>
                <a:off x="3743"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14" name="Rectangle 570"/>
              <p:cNvSpPr>
                <a:spLocks noChangeArrowheads="1"/>
              </p:cNvSpPr>
              <p:nvPr/>
            </p:nvSpPr>
            <p:spPr bwMode="auto">
              <a:xfrm>
                <a:off x="3809" y="831"/>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2</a:t>
                </a:r>
                <a:endParaRPr lang="it-IT" sz="1200" b="1"/>
              </a:p>
            </p:txBody>
          </p:sp>
          <p:sp>
            <p:nvSpPr>
              <p:cNvPr id="15" name="Line 571"/>
              <p:cNvSpPr>
                <a:spLocks noChangeShapeType="1"/>
              </p:cNvSpPr>
              <p:nvPr/>
            </p:nvSpPr>
            <p:spPr bwMode="auto">
              <a:xfrm>
                <a:off x="3338" y="842"/>
                <a:ext cx="2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 name="Line 572"/>
              <p:cNvSpPr>
                <a:spLocks noChangeShapeType="1"/>
              </p:cNvSpPr>
              <p:nvPr/>
            </p:nvSpPr>
            <p:spPr bwMode="auto">
              <a:xfrm flipV="1">
                <a:off x="3413" y="746"/>
                <a:ext cx="1" cy="4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 name="Line 573"/>
              <p:cNvSpPr>
                <a:spLocks noChangeShapeType="1"/>
              </p:cNvSpPr>
              <p:nvPr/>
            </p:nvSpPr>
            <p:spPr bwMode="auto">
              <a:xfrm flipV="1">
                <a:off x="3389" y="746"/>
                <a:ext cx="1" cy="4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8" name="Line 574"/>
              <p:cNvSpPr>
                <a:spLocks noChangeShapeType="1"/>
              </p:cNvSpPr>
              <p:nvPr/>
            </p:nvSpPr>
            <p:spPr bwMode="auto">
              <a:xfrm flipH="1">
                <a:off x="3605" y="842"/>
                <a:ext cx="6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 name="Line 575"/>
              <p:cNvSpPr>
                <a:spLocks noChangeShapeType="1"/>
              </p:cNvSpPr>
              <p:nvPr/>
            </p:nvSpPr>
            <p:spPr bwMode="auto">
              <a:xfrm flipV="1">
                <a:off x="4160" y="765"/>
                <a:ext cx="17" cy="2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 name="Line 576"/>
              <p:cNvSpPr>
                <a:spLocks noChangeShapeType="1"/>
              </p:cNvSpPr>
              <p:nvPr/>
            </p:nvSpPr>
            <p:spPr bwMode="auto">
              <a:xfrm>
                <a:off x="4160" y="890"/>
                <a:ext cx="17" cy="2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 name="Line 577"/>
              <p:cNvSpPr>
                <a:spLocks noChangeShapeType="1"/>
              </p:cNvSpPr>
              <p:nvPr/>
            </p:nvSpPr>
            <p:spPr bwMode="auto">
              <a:xfrm>
                <a:off x="4196" y="842"/>
                <a:ext cx="6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 name="Line 578"/>
              <p:cNvSpPr>
                <a:spLocks noChangeShapeType="1"/>
              </p:cNvSpPr>
              <p:nvPr/>
            </p:nvSpPr>
            <p:spPr bwMode="auto">
              <a:xfrm>
                <a:off x="4070" y="842"/>
                <a:ext cx="2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 name="Line 579"/>
              <p:cNvSpPr>
                <a:spLocks noChangeShapeType="1"/>
              </p:cNvSpPr>
              <p:nvPr/>
            </p:nvSpPr>
            <p:spPr bwMode="auto">
              <a:xfrm>
                <a:off x="3857" y="842"/>
                <a:ext cx="2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 name="Line 580"/>
              <p:cNvSpPr>
                <a:spLocks noChangeShapeType="1"/>
              </p:cNvSpPr>
              <p:nvPr/>
            </p:nvSpPr>
            <p:spPr bwMode="auto">
              <a:xfrm>
                <a:off x="3443" y="842"/>
                <a:ext cx="7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8371" name="Rectangle 581"/>
            <p:cNvSpPr>
              <a:spLocks noChangeArrowheads="1"/>
            </p:cNvSpPr>
            <p:nvPr/>
          </p:nvSpPr>
          <p:spPr bwMode="auto">
            <a:xfrm>
              <a:off x="2969" y="779"/>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b="1">
                  <a:solidFill>
                    <a:srgbClr val="000000"/>
                  </a:solidFill>
                  <a:latin typeface="Arial" pitchFamily="34" charset="0"/>
                </a:rPr>
                <a:t>2 x</a:t>
              </a:r>
              <a:endParaRPr lang="it-IT" sz="1400" b="1"/>
            </a:p>
          </p:txBody>
        </p:sp>
      </p:grpSp>
      <p:sp>
        <p:nvSpPr>
          <p:cNvPr id="8222" name="Line 623"/>
          <p:cNvSpPr>
            <a:spLocks noChangeShapeType="1"/>
          </p:cNvSpPr>
          <p:nvPr/>
        </p:nvSpPr>
        <p:spPr bwMode="auto">
          <a:xfrm>
            <a:off x="5070475" y="1504950"/>
            <a:ext cx="0" cy="508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grpSp>
        <p:nvGrpSpPr>
          <p:cNvPr id="8223" name="Group 624"/>
          <p:cNvGrpSpPr>
            <a:grpSpLocks/>
          </p:cNvGrpSpPr>
          <p:nvPr/>
        </p:nvGrpSpPr>
        <p:grpSpPr bwMode="auto">
          <a:xfrm>
            <a:off x="6242050" y="1646238"/>
            <a:ext cx="366713" cy="292100"/>
            <a:chOff x="3338" y="1051"/>
            <a:chExt cx="231" cy="184"/>
          </a:xfrm>
        </p:grpSpPr>
        <p:sp>
          <p:nvSpPr>
            <p:cNvPr id="8330" name="Rectangle 625"/>
            <p:cNvSpPr>
              <a:spLocks noChangeArrowheads="1"/>
            </p:cNvSpPr>
            <p:nvPr/>
          </p:nvSpPr>
          <p:spPr bwMode="auto">
            <a:xfrm>
              <a:off x="3338" y="1081"/>
              <a:ext cx="1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dirty="0">
                  <a:solidFill>
                    <a:srgbClr val="000000"/>
                  </a:solidFill>
                  <a:latin typeface="Arial" pitchFamily="34" charset="0"/>
                </a:rPr>
                <a:t>Na</a:t>
              </a:r>
              <a:endParaRPr lang="it-IT" sz="1600" b="1" dirty="0"/>
            </a:p>
          </p:txBody>
        </p:sp>
        <p:sp>
          <p:nvSpPr>
            <p:cNvPr id="8331" name="Rectangle 626"/>
            <p:cNvSpPr>
              <a:spLocks noChangeArrowheads="1"/>
            </p:cNvSpPr>
            <p:nvPr/>
          </p:nvSpPr>
          <p:spPr bwMode="auto">
            <a:xfrm>
              <a:off x="3494" y="1051"/>
              <a:ext cx="7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a:t>
              </a:r>
              <a:endParaRPr lang="it-IT" sz="1600" b="1"/>
            </a:p>
          </p:txBody>
        </p:sp>
      </p:grpSp>
      <p:sp>
        <p:nvSpPr>
          <p:cNvPr id="8224" name="Oval 627"/>
          <p:cNvSpPr>
            <a:spLocks noChangeArrowheads="1"/>
          </p:cNvSpPr>
          <p:nvPr/>
        </p:nvSpPr>
        <p:spPr bwMode="auto">
          <a:xfrm>
            <a:off x="5735638" y="2616200"/>
            <a:ext cx="131762" cy="139700"/>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25" name="Oval 628"/>
          <p:cNvSpPr>
            <a:spLocks noChangeArrowheads="1"/>
          </p:cNvSpPr>
          <p:nvPr/>
        </p:nvSpPr>
        <p:spPr bwMode="auto">
          <a:xfrm>
            <a:off x="6030913" y="2500313"/>
            <a:ext cx="130175" cy="139700"/>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26" name="Oval 629"/>
          <p:cNvSpPr>
            <a:spLocks noChangeArrowheads="1"/>
          </p:cNvSpPr>
          <p:nvPr/>
        </p:nvSpPr>
        <p:spPr bwMode="auto">
          <a:xfrm>
            <a:off x="6432550" y="2511425"/>
            <a:ext cx="130175" cy="139700"/>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27" name="Oval 630"/>
          <p:cNvSpPr>
            <a:spLocks noChangeArrowheads="1"/>
          </p:cNvSpPr>
          <p:nvPr/>
        </p:nvSpPr>
        <p:spPr bwMode="auto">
          <a:xfrm>
            <a:off x="6823075" y="2605088"/>
            <a:ext cx="130175" cy="139700"/>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28" name="Oval 631"/>
          <p:cNvSpPr>
            <a:spLocks noChangeArrowheads="1"/>
          </p:cNvSpPr>
          <p:nvPr/>
        </p:nvSpPr>
        <p:spPr bwMode="auto">
          <a:xfrm>
            <a:off x="6030913" y="2697163"/>
            <a:ext cx="130175" cy="139700"/>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29" name="Oval 632"/>
          <p:cNvSpPr>
            <a:spLocks noChangeArrowheads="1"/>
          </p:cNvSpPr>
          <p:nvPr/>
        </p:nvSpPr>
        <p:spPr bwMode="auto">
          <a:xfrm>
            <a:off x="6464300" y="2732088"/>
            <a:ext cx="130175" cy="139700"/>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30" name="Oval 633"/>
          <p:cNvSpPr>
            <a:spLocks noChangeArrowheads="1"/>
          </p:cNvSpPr>
          <p:nvPr/>
        </p:nvSpPr>
        <p:spPr bwMode="auto">
          <a:xfrm>
            <a:off x="5802313" y="2546350"/>
            <a:ext cx="1062037" cy="230188"/>
          </a:xfrm>
          <a:prstGeom prst="ellipse">
            <a:avLst/>
          </a:prstGeom>
          <a:noFill/>
          <a:ln w="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8231" name="Group 634"/>
          <p:cNvGrpSpPr>
            <a:grpSpLocks/>
          </p:cNvGrpSpPr>
          <p:nvPr/>
        </p:nvGrpSpPr>
        <p:grpSpPr bwMode="auto">
          <a:xfrm>
            <a:off x="5757863" y="2436813"/>
            <a:ext cx="1177925" cy="454025"/>
            <a:chOff x="2700" y="1238"/>
            <a:chExt cx="862" cy="286"/>
          </a:xfrm>
        </p:grpSpPr>
        <p:sp>
          <p:nvSpPr>
            <p:cNvPr id="8324" name="Rectangle 635"/>
            <p:cNvSpPr>
              <a:spLocks noChangeArrowheads="1"/>
            </p:cNvSpPr>
            <p:nvPr/>
          </p:nvSpPr>
          <p:spPr bwMode="auto">
            <a:xfrm>
              <a:off x="2700" y="1332"/>
              <a:ext cx="3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sp>
          <p:nvSpPr>
            <p:cNvPr id="8325" name="Rectangle 636"/>
            <p:cNvSpPr>
              <a:spLocks noChangeArrowheads="1"/>
            </p:cNvSpPr>
            <p:nvPr/>
          </p:nvSpPr>
          <p:spPr bwMode="auto">
            <a:xfrm>
              <a:off x="2925" y="1238"/>
              <a:ext cx="3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sp>
          <p:nvSpPr>
            <p:cNvPr id="8326" name="Rectangle 637"/>
            <p:cNvSpPr>
              <a:spLocks noChangeArrowheads="1"/>
            </p:cNvSpPr>
            <p:nvPr/>
          </p:nvSpPr>
          <p:spPr bwMode="auto">
            <a:xfrm>
              <a:off x="3234" y="1247"/>
              <a:ext cx="3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sp>
          <p:nvSpPr>
            <p:cNvPr id="8327" name="Rectangle 638"/>
            <p:cNvSpPr>
              <a:spLocks noChangeArrowheads="1"/>
            </p:cNvSpPr>
            <p:nvPr/>
          </p:nvSpPr>
          <p:spPr bwMode="auto">
            <a:xfrm>
              <a:off x="3525" y="1315"/>
              <a:ext cx="3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FFFFFF"/>
                  </a:solidFill>
                  <a:latin typeface="Arial" pitchFamily="34" charset="0"/>
                </a:rPr>
                <a:t>-</a:t>
              </a:r>
              <a:endParaRPr lang="it-IT" dirty="0"/>
            </a:p>
          </p:txBody>
        </p:sp>
        <p:sp>
          <p:nvSpPr>
            <p:cNvPr id="8328" name="Rectangle 639"/>
            <p:cNvSpPr>
              <a:spLocks noChangeArrowheads="1"/>
            </p:cNvSpPr>
            <p:nvPr/>
          </p:nvSpPr>
          <p:spPr bwMode="auto">
            <a:xfrm>
              <a:off x="2916" y="1392"/>
              <a:ext cx="3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sp>
          <p:nvSpPr>
            <p:cNvPr id="8329" name="Rectangle 640"/>
            <p:cNvSpPr>
              <a:spLocks noChangeArrowheads="1"/>
            </p:cNvSpPr>
            <p:nvPr/>
          </p:nvSpPr>
          <p:spPr bwMode="auto">
            <a:xfrm>
              <a:off x="3259" y="1409"/>
              <a:ext cx="3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grpSp>
      <p:sp>
        <p:nvSpPr>
          <p:cNvPr id="8232" name="Line 641"/>
          <p:cNvSpPr>
            <a:spLocks noChangeShapeType="1"/>
          </p:cNvSpPr>
          <p:nvPr/>
        </p:nvSpPr>
        <p:spPr bwMode="auto">
          <a:xfrm>
            <a:off x="6340475" y="1920875"/>
            <a:ext cx="0" cy="406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grpSp>
        <p:nvGrpSpPr>
          <p:cNvPr id="226" name="Gruppo 225"/>
          <p:cNvGrpSpPr/>
          <p:nvPr/>
        </p:nvGrpSpPr>
        <p:grpSpPr>
          <a:xfrm>
            <a:off x="5751513" y="4430713"/>
            <a:ext cx="1190625" cy="531020"/>
            <a:chOff x="6970713" y="5849938"/>
            <a:chExt cx="1190625" cy="531020"/>
          </a:xfrm>
        </p:grpSpPr>
        <p:sp>
          <p:nvSpPr>
            <p:cNvPr id="8240" name="Oval 649"/>
            <p:cNvSpPr>
              <a:spLocks noChangeArrowheads="1"/>
            </p:cNvSpPr>
            <p:nvPr/>
          </p:nvSpPr>
          <p:spPr bwMode="auto">
            <a:xfrm>
              <a:off x="6970713" y="6127750"/>
              <a:ext cx="125412" cy="133350"/>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41" name="Oval 650"/>
            <p:cNvSpPr>
              <a:spLocks noChangeArrowheads="1"/>
            </p:cNvSpPr>
            <p:nvPr/>
          </p:nvSpPr>
          <p:spPr bwMode="auto">
            <a:xfrm>
              <a:off x="7258050" y="6018213"/>
              <a:ext cx="127000" cy="133350"/>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42" name="Oval 651"/>
            <p:cNvSpPr>
              <a:spLocks noChangeArrowheads="1"/>
            </p:cNvSpPr>
            <p:nvPr/>
          </p:nvSpPr>
          <p:spPr bwMode="auto">
            <a:xfrm>
              <a:off x="7651750" y="6029325"/>
              <a:ext cx="128588" cy="131763"/>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43" name="Oval 652"/>
            <p:cNvSpPr>
              <a:spLocks noChangeArrowheads="1"/>
            </p:cNvSpPr>
            <p:nvPr/>
          </p:nvSpPr>
          <p:spPr bwMode="auto">
            <a:xfrm>
              <a:off x="8032750" y="6118225"/>
              <a:ext cx="128588" cy="130175"/>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44" name="Oval 653"/>
            <p:cNvSpPr>
              <a:spLocks noChangeArrowheads="1"/>
            </p:cNvSpPr>
            <p:nvPr/>
          </p:nvSpPr>
          <p:spPr bwMode="auto">
            <a:xfrm>
              <a:off x="7258050" y="6205538"/>
              <a:ext cx="127000" cy="131762"/>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45" name="Oval 654"/>
            <p:cNvSpPr>
              <a:spLocks noChangeArrowheads="1"/>
            </p:cNvSpPr>
            <p:nvPr/>
          </p:nvSpPr>
          <p:spPr bwMode="auto">
            <a:xfrm>
              <a:off x="7683500" y="6237288"/>
              <a:ext cx="127000" cy="131762"/>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46" name="Oval 655"/>
            <p:cNvSpPr>
              <a:spLocks noChangeArrowheads="1"/>
            </p:cNvSpPr>
            <p:nvPr/>
          </p:nvSpPr>
          <p:spPr bwMode="auto">
            <a:xfrm>
              <a:off x="7032625" y="6062663"/>
              <a:ext cx="1042988" cy="217487"/>
            </a:xfrm>
            <a:prstGeom prst="ellipse">
              <a:avLst/>
            </a:prstGeom>
            <a:noFill/>
            <a:ln w="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8247" name="Group 656"/>
            <p:cNvGrpSpPr>
              <a:grpSpLocks/>
            </p:cNvGrpSpPr>
            <p:nvPr/>
          </p:nvGrpSpPr>
          <p:grpSpPr bwMode="auto">
            <a:xfrm>
              <a:off x="7010400" y="5957888"/>
              <a:ext cx="63500" cy="311150"/>
              <a:chOff x="2968" y="2112"/>
              <a:chExt cx="29" cy="159"/>
            </a:xfrm>
          </p:grpSpPr>
          <p:sp>
            <p:nvSpPr>
              <p:cNvPr id="8322" name="Rectangle 657"/>
              <p:cNvSpPr>
                <a:spLocks noChangeArrowheads="1"/>
              </p:cNvSpPr>
              <p:nvPr/>
            </p:nvSpPr>
            <p:spPr bwMode="auto">
              <a:xfrm>
                <a:off x="2968" y="2112"/>
                <a:ext cx="23"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FFFFFF"/>
                    </a:solidFill>
                    <a:latin typeface="Arial" pitchFamily="34" charset="0"/>
                  </a:rPr>
                  <a:t>-</a:t>
                </a:r>
                <a:endParaRPr lang="it-IT" dirty="0"/>
              </a:p>
            </p:txBody>
          </p:sp>
          <p:sp>
            <p:nvSpPr>
              <p:cNvPr id="8323" name="Rectangle 658"/>
              <p:cNvSpPr>
                <a:spLocks noChangeArrowheads="1"/>
              </p:cNvSpPr>
              <p:nvPr/>
            </p:nvSpPr>
            <p:spPr bwMode="auto">
              <a:xfrm>
                <a:off x="2974" y="2178"/>
                <a:ext cx="23"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FFFFFF"/>
                    </a:solidFill>
                    <a:latin typeface="Arial" pitchFamily="34" charset="0"/>
                  </a:rPr>
                  <a:t>-</a:t>
                </a:r>
                <a:endParaRPr lang="it-IT" dirty="0"/>
              </a:p>
            </p:txBody>
          </p:sp>
        </p:grpSp>
        <p:sp>
          <p:nvSpPr>
            <p:cNvPr id="8248" name="Rectangle 659"/>
            <p:cNvSpPr>
              <a:spLocks noChangeArrowheads="1"/>
            </p:cNvSpPr>
            <p:nvPr/>
          </p:nvSpPr>
          <p:spPr bwMode="auto">
            <a:xfrm>
              <a:off x="7300913" y="5849938"/>
              <a:ext cx="6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it-IT" dirty="0"/>
            </a:p>
          </p:txBody>
        </p:sp>
        <p:grpSp>
          <p:nvGrpSpPr>
            <p:cNvPr id="8249" name="Group 660"/>
            <p:cNvGrpSpPr>
              <a:grpSpLocks/>
            </p:cNvGrpSpPr>
            <p:nvPr/>
          </p:nvGrpSpPr>
          <p:grpSpPr bwMode="auto">
            <a:xfrm>
              <a:off x="8054975" y="5935663"/>
              <a:ext cx="63500" cy="309562"/>
              <a:chOff x="3442" y="2100"/>
              <a:chExt cx="28" cy="159"/>
            </a:xfrm>
          </p:grpSpPr>
          <p:sp>
            <p:nvSpPr>
              <p:cNvPr id="8320" name="Rectangle 661"/>
              <p:cNvSpPr>
                <a:spLocks noChangeArrowheads="1"/>
              </p:cNvSpPr>
              <p:nvPr/>
            </p:nvSpPr>
            <p:spPr bwMode="auto">
              <a:xfrm>
                <a:off x="3442" y="2100"/>
                <a:ext cx="2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sp>
            <p:nvSpPr>
              <p:cNvPr id="8321" name="Rectangle 662"/>
              <p:cNvSpPr>
                <a:spLocks noChangeArrowheads="1"/>
              </p:cNvSpPr>
              <p:nvPr/>
            </p:nvSpPr>
            <p:spPr bwMode="auto">
              <a:xfrm>
                <a:off x="3448" y="2166"/>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grpSp>
        <p:grpSp>
          <p:nvGrpSpPr>
            <p:cNvPr id="8250" name="Group 663"/>
            <p:cNvGrpSpPr>
              <a:grpSpLocks/>
            </p:cNvGrpSpPr>
            <p:nvPr/>
          </p:nvGrpSpPr>
          <p:grpSpPr bwMode="auto">
            <a:xfrm>
              <a:off x="7288651" y="5990411"/>
              <a:ext cx="63500" cy="350042"/>
              <a:chOff x="3094" y="2128"/>
              <a:chExt cx="29" cy="180"/>
            </a:xfrm>
          </p:grpSpPr>
          <p:sp>
            <p:nvSpPr>
              <p:cNvPr id="8318" name="Rectangle 664"/>
              <p:cNvSpPr>
                <a:spLocks noChangeArrowheads="1"/>
              </p:cNvSpPr>
              <p:nvPr/>
            </p:nvSpPr>
            <p:spPr bwMode="auto">
              <a:xfrm>
                <a:off x="3100" y="2128"/>
                <a:ext cx="23"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FFFFFF"/>
                    </a:solidFill>
                    <a:latin typeface="Arial" pitchFamily="34" charset="0"/>
                  </a:rPr>
                  <a:t>-</a:t>
                </a:r>
                <a:endParaRPr lang="it-IT" dirty="0"/>
              </a:p>
            </p:txBody>
          </p:sp>
          <p:sp>
            <p:nvSpPr>
              <p:cNvPr id="8319" name="Rectangle 665"/>
              <p:cNvSpPr>
                <a:spLocks noChangeArrowheads="1"/>
              </p:cNvSpPr>
              <p:nvPr/>
            </p:nvSpPr>
            <p:spPr bwMode="auto">
              <a:xfrm>
                <a:off x="3094" y="2214"/>
                <a:ext cx="23"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FFFFFF"/>
                    </a:solidFill>
                    <a:latin typeface="Arial" pitchFamily="34" charset="0"/>
                  </a:rPr>
                  <a:t>-</a:t>
                </a:r>
                <a:endParaRPr lang="it-IT" dirty="0"/>
              </a:p>
            </p:txBody>
          </p:sp>
        </p:grpSp>
        <p:grpSp>
          <p:nvGrpSpPr>
            <p:cNvPr id="8251" name="Group 666"/>
            <p:cNvGrpSpPr>
              <a:grpSpLocks/>
            </p:cNvGrpSpPr>
            <p:nvPr/>
          </p:nvGrpSpPr>
          <p:grpSpPr bwMode="auto">
            <a:xfrm>
              <a:off x="7712075" y="6040453"/>
              <a:ext cx="61913" cy="340505"/>
              <a:chOff x="3286" y="2154"/>
              <a:chExt cx="29" cy="174"/>
            </a:xfrm>
          </p:grpSpPr>
          <p:sp>
            <p:nvSpPr>
              <p:cNvPr id="8316" name="Rectangle 667"/>
              <p:cNvSpPr>
                <a:spLocks noChangeArrowheads="1"/>
              </p:cNvSpPr>
              <p:nvPr/>
            </p:nvSpPr>
            <p:spPr bwMode="auto">
              <a:xfrm>
                <a:off x="3286" y="2154"/>
                <a:ext cx="24"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sp>
            <p:nvSpPr>
              <p:cNvPr id="8317" name="Rectangle 668"/>
              <p:cNvSpPr>
                <a:spLocks noChangeArrowheads="1"/>
              </p:cNvSpPr>
              <p:nvPr/>
            </p:nvSpPr>
            <p:spPr bwMode="auto">
              <a:xfrm>
                <a:off x="3291" y="2235"/>
                <a:ext cx="24"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FFFFFF"/>
                    </a:solidFill>
                    <a:latin typeface="Arial" pitchFamily="34" charset="0"/>
                  </a:rPr>
                  <a:t>-</a:t>
                </a:r>
                <a:endParaRPr lang="it-IT" dirty="0"/>
              </a:p>
            </p:txBody>
          </p:sp>
        </p:grpSp>
        <p:grpSp>
          <p:nvGrpSpPr>
            <p:cNvPr id="8252" name="Group 669"/>
            <p:cNvGrpSpPr>
              <a:grpSpLocks/>
            </p:cNvGrpSpPr>
            <p:nvPr/>
          </p:nvGrpSpPr>
          <p:grpSpPr bwMode="auto">
            <a:xfrm>
              <a:off x="7672388" y="5862638"/>
              <a:ext cx="61912" cy="312737"/>
              <a:chOff x="3268" y="2063"/>
              <a:chExt cx="29" cy="160"/>
            </a:xfrm>
          </p:grpSpPr>
          <p:sp>
            <p:nvSpPr>
              <p:cNvPr id="8314" name="Rectangle 670"/>
              <p:cNvSpPr>
                <a:spLocks noChangeArrowheads="1"/>
              </p:cNvSpPr>
              <p:nvPr/>
            </p:nvSpPr>
            <p:spPr bwMode="auto">
              <a:xfrm>
                <a:off x="3268" y="2063"/>
                <a:ext cx="24"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FFFFFF"/>
                    </a:solidFill>
                    <a:latin typeface="Arial" pitchFamily="34" charset="0"/>
                  </a:rPr>
                  <a:t>-</a:t>
                </a:r>
                <a:endParaRPr lang="it-IT" dirty="0"/>
              </a:p>
            </p:txBody>
          </p:sp>
          <p:sp>
            <p:nvSpPr>
              <p:cNvPr id="8315" name="Rectangle 671"/>
              <p:cNvSpPr>
                <a:spLocks noChangeArrowheads="1"/>
              </p:cNvSpPr>
              <p:nvPr/>
            </p:nvSpPr>
            <p:spPr bwMode="auto">
              <a:xfrm>
                <a:off x="3273" y="2130"/>
                <a:ext cx="24"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grpSp>
      </p:grpSp>
      <p:grpSp>
        <p:nvGrpSpPr>
          <p:cNvPr id="8253" name="Group 672"/>
          <p:cNvGrpSpPr>
            <a:grpSpLocks/>
          </p:cNvGrpSpPr>
          <p:nvPr/>
        </p:nvGrpSpPr>
        <p:grpSpPr bwMode="auto">
          <a:xfrm>
            <a:off x="6378575" y="5438775"/>
            <a:ext cx="344488" cy="419100"/>
            <a:chOff x="3352" y="2886"/>
            <a:chExt cx="217" cy="264"/>
          </a:xfrm>
        </p:grpSpPr>
        <p:sp>
          <p:nvSpPr>
            <p:cNvPr id="8311" name="Rectangle 673"/>
            <p:cNvSpPr>
              <a:spLocks noChangeArrowheads="1"/>
            </p:cNvSpPr>
            <p:nvPr/>
          </p:nvSpPr>
          <p:spPr bwMode="auto">
            <a:xfrm>
              <a:off x="3418" y="2942"/>
              <a:ext cx="92"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K</a:t>
              </a:r>
              <a:endParaRPr lang="it-IT" sz="1600" b="1"/>
            </a:p>
          </p:txBody>
        </p:sp>
        <p:sp>
          <p:nvSpPr>
            <p:cNvPr id="8312" name="Rectangle 674"/>
            <p:cNvSpPr>
              <a:spLocks noChangeArrowheads="1"/>
            </p:cNvSpPr>
            <p:nvPr/>
          </p:nvSpPr>
          <p:spPr bwMode="auto">
            <a:xfrm>
              <a:off x="3494" y="2909"/>
              <a:ext cx="75"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a:t>
              </a:r>
              <a:endParaRPr lang="it-IT" sz="1600" b="1"/>
            </a:p>
          </p:txBody>
        </p:sp>
        <p:sp>
          <p:nvSpPr>
            <p:cNvPr id="8313" name="Line 675"/>
            <p:cNvSpPr>
              <a:spLocks noChangeShapeType="1"/>
            </p:cNvSpPr>
            <p:nvPr/>
          </p:nvSpPr>
          <p:spPr bwMode="auto">
            <a:xfrm flipV="1">
              <a:off x="3352" y="2886"/>
              <a:ext cx="0" cy="264"/>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grpSp>
      <p:grpSp>
        <p:nvGrpSpPr>
          <p:cNvPr id="8310" name="Gruppo 8309"/>
          <p:cNvGrpSpPr/>
          <p:nvPr/>
        </p:nvGrpSpPr>
        <p:grpSpPr>
          <a:xfrm>
            <a:off x="1000125" y="671513"/>
            <a:ext cx="3394075" cy="1566861"/>
            <a:chOff x="1000125" y="671513"/>
            <a:chExt cx="3394075" cy="1566861"/>
          </a:xfrm>
        </p:grpSpPr>
        <p:grpSp>
          <p:nvGrpSpPr>
            <p:cNvPr id="8219" name="Group 582"/>
            <p:cNvGrpSpPr>
              <a:grpSpLocks/>
            </p:cNvGrpSpPr>
            <p:nvPr/>
          </p:nvGrpSpPr>
          <p:grpSpPr bwMode="auto">
            <a:xfrm>
              <a:off x="1684338" y="728663"/>
              <a:ext cx="1579562" cy="639762"/>
              <a:chOff x="1037" y="731"/>
              <a:chExt cx="995" cy="403"/>
            </a:xfrm>
          </p:grpSpPr>
          <p:sp>
            <p:nvSpPr>
              <p:cNvPr id="8343" name="Rectangle 583"/>
              <p:cNvSpPr>
                <a:spLocks noChangeArrowheads="1"/>
              </p:cNvSpPr>
              <p:nvPr/>
            </p:nvSpPr>
            <p:spPr bwMode="auto">
              <a:xfrm>
                <a:off x="1979" y="909"/>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3</a:t>
                </a:r>
                <a:endParaRPr lang="it-IT" sz="1200" b="1"/>
              </a:p>
            </p:txBody>
          </p:sp>
          <p:grpSp>
            <p:nvGrpSpPr>
              <p:cNvPr id="8344" name="Group 584"/>
              <p:cNvGrpSpPr>
                <a:grpSpLocks/>
              </p:cNvGrpSpPr>
              <p:nvPr/>
            </p:nvGrpSpPr>
            <p:grpSpPr bwMode="auto">
              <a:xfrm>
                <a:off x="1037" y="731"/>
                <a:ext cx="945" cy="403"/>
                <a:chOff x="1037" y="731"/>
                <a:chExt cx="945" cy="403"/>
              </a:xfrm>
            </p:grpSpPr>
            <p:sp>
              <p:nvSpPr>
                <p:cNvPr id="8345" name="Rectangle 585"/>
                <p:cNvSpPr>
                  <a:spLocks noChangeArrowheads="1"/>
                </p:cNvSpPr>
                <p:nvPr/>
              </p:nvSpPr>
              <p:spPr bwMode="auto">
                <a:xfrm>
                  <a:off x="1103" y="856"/>
                  <a:ext cx="7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O</a:t>
                  </a:r>
                  <a:endParaRPr lang="it-IT" sz="1200" b="1"/>
                </a:p>
              </p:txBody>
            </p:sp>
            <p:sp>
              <p:nvSpPr>
                <p:cNvPr id="8346" name="Rectangle 586"/>
                <p:cNvSpPr>
                  <a:spLocks noChangeArrowheads="1"/>
                </p:cNvSpPr>
                <p:nvPr/>
              </p:nvSpPr>
              <p:spPr bwMode="auto">
                <a:xfrm>
                  <a:off x="1745" y="731"/>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47" name="Rectangle 587"/>
                <p:cNvSpPr>
                  <a:spLocks noChangeArrowheads="1"/>
                </p:cNvSpPr>
                <p:nvPr/>
              </p:nvSpPr>
              <p:spPr bwMode="auto">
                <a:xfrm>
                  <a:off x="1817" y="731"/>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48" name="Rectangle 588"/>
                <p:cNvSpPr>
                  <a:spLocks noChangeArrowheads="1"/>
                </p:cNvSpPr>
                <p:nvPr/>
              </p:nvSpPr>
              <p:spPr bwMode="auto">
                <a:xfrm>
                  <a:off x="1883" y="770"/>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3</a:t>
                  </a:r>
                  <a:endParaRPr lang="it-IT" sz="1200" b="1"/>
                </a:p>
              </p:txBody>
            </p:sp>
            <p:sp>
              <p:nvSpPr>
                <p:cNvPr id="8349" name="Rectangle 589"/>
                <p:cNvSpPr>
                  <a:spLocks noChangeArrowheads="1"/>
                </p:cNvSpPr>
                <p:nvPr/>
              </p:nvSpPr>
              <p:spPr bwMode="auto">
                <a:xfrm>
                  <a:off x="1745" y="980"/>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50" name="Rectangle 590"/>
                <p:cNvSpPr>
                  <a:spLocks noChangeArrowheads="1"/>
                </p:cNvSpPr>
                <p:nvPr/>
              </p:nvSpPr>
              <p:spPr bwMode="auto">
                <a:xfrm>
                  <a:off x="1817" y="980"/>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51" name="Rectangle 591"/>
                <p:cNvSpPr>
                  <a:spLocks noChangeArrowheads="1"/>
                </p:cNvSpPr>
                <p:nvPr/>
              </p:nvSpPr>
              <p:spPr bwMode="auto">
                <a:xfrm>
                  <a:off x="1883" y="1019"/>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3</a:t>
                  </a:r>
                  <a:endParaRPr lang="it-IT" sz="1200" b="1"/>
                </a:p>
              </p:txBody>
            </p:sp>
            <p:sp>
              <p:nvSpPr>
                <p:cNvPr id="8352" name="Rectangle 592"/>
                <p:cNvSpPr>
                  <a:spLocks noChangeArrowheads="1"/>
                </p:cNvSpPr>
                <p:nvPr/>
              </p:nvSpPr>
              <p:spPr bwMode="auto">
                <a:xfrm>
                  <a:off x="1841" y="85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53" name="Rectangle 593"/>
                <p:cNvSpPr>
                  <a:spLocks noChangeArrowheads="1"/>
                </p:cNvSpPr>
                <p:nvPr/>
              </p:nvSpPr>
              <p:spPr bwMode="auto">
                <a:xfrm>
                  <a:off x="1913" y="85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54" name="Rectangle 594"/>
                <p:cNvSpPr>
                  <a:spLocks noChangeArrowheads="1"/>
                </p:cNvSpPr>
                <p:nvPr/>
              </p:nvSpPr>
              <p:spPr bwMode="auto">
                <a:xfrm>
                  <a:off x="1676" y="85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N</a:t>
                  </a:r>
                  <a:endParaRPr lang="it-IT" sz="1200" b="1"/>
                </a:p>
              </p:txBody>
            </p:sp>
            <p:sp>
              <p:nvSpPr>
                <p:cNvPr id="8355" name="Rectangle 595"/>
                <p:cNvSpPr>
                  <a:spLocks noChangeArrowheads="1"/>
                </p:cNvSpPr>
                <p:nvPr/>
              </p:nvSpPr>
              <p:spPr bwMode="auto">
                <a:xfrm>
                  <a:off x="1742" y="856"/>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 </a:t>
                  </a:r>
                  <a:endParaRPr lang="it-IT" sz="1200" b="1"/>
                </a:p>
              </p:txBody>
            </p:sp>
            <p:sp>
              <p:nvSpPr>
                <p:cNvPr id="8356" name="Rectangle 596"/>
                <p:cNvSpPr>
                  <a:spLocks noChangeArrowheads="1"/>
                </p:cNvSpPr>
                <p:nvPr/>
              </p:nvSpPr>
              <p:spPr bwMode="auto">
                <a:xfrm>
                  <a:off x="1766" y="823"/>
                  <a:ext cx="5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a:t>
                  </a:r>
                  <a:endParaRPr lang="it-IT" sz="1200" b="1"/>
                </a:p>
              </p:txBody>
            </p:sp>
            <p:sp>
              <p:nvSpPr>
                <p:cNvPr id="8357" name="Rectangle 597"/>
                <p:cNvSpPr>
                  <a:spLocks noChangeArrowheads="1"/>
                </p:cNvSpPr>
                <p:nvPr/>
              </p:nvSpPr>
              <p:spPr bwMode="auto">
                <a:xfrm>
                  <a:off x="1460" y="85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58" name="Rectangle 598"/>
                <p:cNvSpPr>
                  <a:spLocks noChangeArrowheads="1"/>
                </p:cNvSpPr>
                <p:nvPr/>
              </p:nvSpPr>
              <p:spPr bwMode="auto">
                <a:xfrm>
                  <a:off x="1532" y="85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59" name="Rectangle 599"/>
                <p:cNvSpPr>
                  <a:spLocks noChangeArrowheads="1"/>
                </p:cNvSpPr>
                <p:nvPr/>
              </p:nvSpPr>
              <p:spPr bwMode="auto">
                <a:xfrm>
                  <a:off x="1598" y="895"/>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2</a:t>
                  </a:r>
                  <a:endParaRPr lang="it-IT" sz="1200" b="1"/>
                </a:p>
              </p:txBody>
            </p:sp>
            <p:sp>
              <p:nvSpPr>
                <p:cNvPr id="8360" name="Rectangle 600"/>
                <p:cNvSpPr>
                  <a:spLocks noChangeArrowheads="1"/>
                </p:cNvSpPr>
                <p:nvPr/>
              </p:nvSpPr>
              <p:spPr bwMode="auto">
                <a:xfrm>
                  <a:off x="1247" y="85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61" name="Rectangle 601"/>
                <p:cNvSpPr>
                  <a:spLocks noChangeArrowheads="1"/>
                </p:cNvSpPr>
                <p:nvPr/>
              </p:nvSpPr>
              <p:spPr bwMode="auto">
                <a:xfrm>
                  <a:off x="1319" y="85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25" name="Rectangle 602"/>
                <p:cNvSpPr>
                  <a:spLocks noChangeArrowheads="1"/>
                </p:cNvSpPr>
                <p:nvPr/>
              </p:nvSpPr>
              <p:spPr bwMode="auto">
                <a:xfrm>
                  <a:off x="1385" y="895"/>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2</a:t>
                  </a:r>
                  <a:endParaRPr lang="it-IT" sz="1200" b="1"/>
                </a:p>
              </p:txBody>
            </p:sp>
            <p:sp>
              <p:nvSpPr>
                <p:cNvPr id="26" name="Line 603"/>
                <p:cNvSpPr>
                  <a:spLocks noChangeShapeType="1"/>
                </p:cNvSpPr>
                <p:nvPr/>
              </p:nvSpPr>
              <p:spPr bwMode="auto">
                <a:xfrm flipH="1">
                  <a:off x="1181" y="906"/>
                  <a:ext cx="6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 name="Line 604"/>
                <p:cNvSpPr>
                  <a:spLocks noChangeShapeType="1"/>
                </p:cNvSpPr>
                <p:nvPr/>
              </p:nvSpPr>
              <p:spPr bwMode="auto">
                <a:xfrm flipV="1">
                  <a:off x="1736" y="829"/>
                  <a:ext cx="17" cy="2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8" name="Line 605"/>
                <p:cNvSpPr>
                  <a:spLocks noChangeShapeType="1"/>
                </p:cNvSpPr>
                <p:nvPr/>
              </p:nvSpPr>
              <p:spPr bwMode="auto">
                <a:xfrm>
                  <a:off x="1736" y="954"/>
                  <a:ext cx="17" cy="2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9" name="Line 606"/>
                <p:cNvSpPr>
                  <a:spLocks noChangeShapeType="1"/>
                </p:cNvSpPr>
                <p:nvPr/>
              </p:nvSpPr>
              <p:spPr bwMode="auto">
                <a:xfrm>
                  <a:off x="1772" y="906"/>
                  <a:ext cx="6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367" name="Line 607"/>
                <p:cNvSpPr>
                  <a:spLocks noChangeShapeType="1"/>
                </p:cNvSpPr>
                <p:nvPr/>
              </p:nvSpPr>
              <p:spPr bwMode="auto">
                <a:xfrm>
                  <a:off x="1646" y="906"/>
                  <a:ext cx="2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368" name="Line 608"/>
                <p:cNvSpPr>
                  <a:spLocks noChangeShapeType="1"/>
                </p:cNvSpPr>
                <p:nvPr/>
              </p:nvSpPr>
              <p:spPr bwMode="auto">
                <a:xfrm>
                  <a:off x="1433" y="906"/>
                  <a:ext cx="2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369" name="Rectangle 609"/>
                <p:cNvSpPr>
                  <a:spLocks noChangeArrowheads="1"/>
                </p:cNvSpPr>
                <p:nvPr/>
              </p:nvSpPr>
              <p:spPr bwMode="auto">
                <a:xfrm>
                  <a:off x="1037" y="85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grpSp>
        </p:grpSp>
        <p:grpSp>
          <p:nvGrpSpPr>
            <p:cNvPr id="8220" name="Group 610"/>
            <p:cNvGrpSpPr>
              <a:grpSpLocks/>
            </p:cNvGrpSpPr>
            <p:nvPr/>
          </p:nvGrpSpPr>
          <p:grpSpPr bwMode="auto">
            <a:xfrm>
              <a:off x="1590675" y="1406525"/>
              <a:ext cx="765175" cy="473075"/>
              <a:chOff x="1082" y="1078"/>
              <a:chExt cx="482" cy="298"/>
            </a:xfrm>
          </p:grpSpPr>
          <p:sp>
            <p:nvSpPr>
              <p:cNvPr id="8332" name="Rectangle 611"/>
              <p:cNvSpPr>
                <a:spLocks noChangeArrowheads="1"/>
              </p:cNvSpPr>
              <p:nvPr/>
            </p:nvSpPr>
            <p:spPr bwMode="auto">
              <a:xfrm>
                <a:off x="1082" y="122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33" name="Rectangle 612"/>
              <p:cNvSpPr>
                <a:spLocks noChangeArrowheads="1"/>
              </p:cNvSpPr>
              <p:nvPr/>
            </p:nvSpPr>
            <p:spPr bwMode="auto">
              <a:xfrm>
                <a:off x="1154" y="122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34" name="Rectangle 613"/>
              <p:cNvSpPr>
                <a:spLocks noChangeArrowheads="1"/>
              </p:cNvSpPr>
              <p:nvPr/>
            </p:nvSpPr>
            <p:spPr bwMode="auto">
              <a:xfrm>
                <a:off x="1220" y="1261"/>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3</a:t>
                </a:r>
                <a:endParaRPr lang="it-IT" sz="1200" b="1"/>
              </a:p>
            </p:txBody>
          </p:sp>
          <p:sp>
            <p:nvSpPr>
              <p:cNvPr id="8335" name="Rectangle 614"/>
              <p:cNvSpPr>
                <a:spLocks noChangeArrowheads="1"/>
              </p:cNvSpPr>
              <p:nvPr/>
            </p:nvSpPr>
            <p:spPr bwMode="auto">
              <a:xfrm>
                <a:off x="1295" y="122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36" name="Rectangle 615"/>
              <p:cNvSpPr>
                <a:spLocks noChangeArrowheads="1"/>
              </p:cNvSpPr>
              <p:nvPr/>
            </p:nvSpPr>
            <p:spPr bwMode="auto">
              <a:xfrm>
                <a:off x="1295" y="1078"/>
                <a:ext cx="7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O</a:t>
                </a:r>
                <a:endParaRPr lang="it-IT" sz="1200" b="1"/>
              </a:p>
            </p:txBody>
          </p:sp>
          <p:sp>
            <p:nvSpPr>
              <p:cNvPr id="8337" name="Line 616"/>
              <p:cNvSpPr>
                <a:spLocks noChangeShapeType="1"/>
              </p:cNvSpPr>
              <p:nvPr/>
            </p:nvSpPr>
            <p:spPr bwMode="auto">
              <a:xfrm>
                <a:off x="1268" y="1272"/>
                <a:ext cx="2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338" name="Line 617"/>
              <p:cNvSpPr>
                <a:spLocks noChangeShapeType="1"/>
              </p:cNvSpPr>
              <p:nvPr/>
            </p:nvSpPr>
            <p:spPr bwMode="auto">
              <a:xfrm flipV="1">
                <a:off x="1343" y="1176"/>
                <a:ext cx="1" cy="4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339" name="Line 618"/>
              <p:cNvSpPr>
                <a:spLocks noChangeShapeType="1"/>
              </p:cNvSpPr>
              <p:nvPr/>
            </p:nvSpPr>
            <p:spPr bwMode="auto">
              <a:xfrm flipV="1">
                <a:off x="1319" y="1176"/>
                <a:ext cx="1" cy="4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340" name="Line 619"/>
              <p:cNvSpPr>
                <a:spLocks noChangeShapeType="1"/>
              </p:cNvSpPr>
              <p:nvPr/>
            </p:nvSpPr>
            <p:spPr bwMode="auto">
              <a:xfrm>
                <a:off x="1373" y="1272"/>
                <a:ext cx="7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341" name="Rectangle 620"/>
              <p:cNvSpPr>
                <a:spLocks noChangeArrowheads="1"/>
              </p:cNvSpPr>
              <p:nvPr/>
            </p:nvSpPr>
            <p:spPr bwMode="auto">
              <a:xfrm>
                <a:off x="1451" y="1228"/>
                <a:ext cx="7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O</a:t>
                </a:r>
                <a:endParaRPr lang="it-IT" sz="1200" b="1"/>
              </a:p>
            </p:txBody>
          </p:sp>
          <p:sp>
            <p:nvSpPr>
              <p:cNvPr id="8342" name="Rectangle 621"/>
              <p:cNvSpPr>
                <a:spLocks noChangeArrowheads="1"/>
              </p:cNvSpPr>
              <p:nvPr/>
            </p:nvSpPr>
            <p:spPr bwMode="auto">
              <a:xfrm>
                <a:off x="1521" y="1169"/>
                <a:ext cx="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a:t>
                </a:r>
                <a:endParaRPr lang="it-IT" sz="1200" b="1"/>
              </a:p>
            </p:txBody>
          </p:sp>
        </p:grpSp>
        <p:sp>
          <p:nvSpPr>
            <p:cNvPr id="8221" name="Rectangle 622"/>
            <p:cNvSpPr>
              <a:spLocks noChangeArrowheads="1"/>
            </p:cNvSpPr>
            <p:nvPr/>
          </p:nvSpPr>
          <p:spPr bwMode="auto">
            <a:xfrm>
              <a:off x="2493963" y="1293813"/>
              <a:ext cx="1190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a:t>
              </a:r>
              <a:endParaRPr lang="it-IT" sz="1600" b="1"/>
            </a:p>
          </p:txBody>
        </p:sp>
        <p:sp>
          <p:nvSpPr>
            <p:cNvPr id="8255" name="AutoShape 677"/>
            <p:cNvSpPr>
              <a:spLocks noChangeArrowheads="1"/>
            </p:cNvSpPr>
            <p:nvPr/>
          </p:nvSpPr>
          <p:spPr bwMode="auto">
            <a:xfrm flipH="1" flipV="1">
              <a:off x="2870200" y="1454149"/>
              <a:ext cx="1524000" cy="784225"/>
            </a:xfrm>
            <a:prstGeom prst="curvedDownArrow">
              <a:avLst>
                <a:gd name="adj1" fmla="val 46794"/>
                <a:gd name="adj2" fmla="val 115365"/>
                <a:gd name="adj3" fmla="val 66431"/>
              </a:avLst>
            </a:prstGeom>
            <a:solidFill>
              <a:schemeClr val="accent1"/>
            </a:solidFill>
            <a:ln w="9525">
              <a:solidFill>
                <a:schemeClr val="tx1"/>
              </a:solidFill>
              <a:miter lim="800000"/>
              <a:headEnd/>
              <a:tailEnd/>
            </a:ln>
          </p:spPr>
          <p:txBody>
            <a:bodyPr wrap="none" anchor="ctr"/>
            <a:lstStyle/>
            <a:p>
              <a:endParaRPr lang="en-GB"/>
            </a:p>
          </p:txBody>
        </p:sp>
        <p:sp>
          <p:nvSpPr>
            <p:cNvPr id="8256" name="Rectangle 678"/>
            <p:cNvSpPr>
              <a:spLocks noChangeArrowheads="1"/>
            </p:cNvSpPr>
            <p:nvPr/>
          </p:nvSpPr>
          <p:spPr bwMode="auto">
            <a:xfrm>
              <a:off x="1193800" y="671513"/>
              <a:ext cx="6159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it-IT" sz="1400" b="1" i="1">
                  <a:solidFill>
                    <a:srgbClr val="000000"/>
                  </a:solidFill>
                  <a:latin typeface="Arial" pitchFamily="34" charset="0"/>
                </a:rPr>
                <a:t>colina</a:t>
              </a:r>
              <a:endParaRPr lang="it-IT" i="1"/>
            </a:p>
          </p:txBody>
        </p:sp>
        <p:sp>
          <p:nvSpPr>
            <p:cNvPr id="8257" name="Rectangle 679"/>
            <p:cNvSpPr>
              <a:spLocks noChangeArrowheads="1"/>
            </p:cNvSpPr>
            <p:nvPr/>
          </p:nvSpPr>
          <p:spPr bwMode="auto">
            <a:xfrm>
              <a:off x="1000125" y="1316038"/>
              <a:ext cx="6159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it-IT" sz="1400" b="1" i="1">
                  <a:solidFill>
                    <a:srgbClr val="000000"/>
                  </a:solidFill>
                  <a:latin typeface="Arial" pitchFamily="34" charset="0"/>
                </a:rPr>
                <a:t>acetile</a:t>
              </a:r>
              <a:endParaRPr lang="it-IT" i="1"/>
            </a:p>
          </p:txBody>
        </p:sp>
      </p:grpSp>
      <p:sp>
        <p:nvSpPr>
          <p:cNvPr id="8258" name="Rectangle 680"/>
          <p:cNvSpPr>
            <a:spLocks noChangeArrowheads="1"/>
          </p:cNvSpPr>
          <p:nvPr/>
        </p:nvSpPr>
        <p:spPr bwMode="auto">
          <a:xfrm>
            <a:off x="6743700" y="1863725"/>
            <a:ext cx="8572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it-IT" sz="1400" b="1" dirty="0">
                <a:solidFill>
                  <a:srgbClr val="FF0000"/>
                </a:solidFill>
                <a:latin typeface="Arial" pitchFamily="34" charset="0"/>
              </a:rPr>
              <a:t>recettore</a:t>
            </a:r>
            <a:endParaRPr lang="it-IT" sz="1400" b="1" dirty="0">
              <a:solidFill>
                <a:srgbClr val="FF0000"/>
              </a:solidFill>
            </a:endParaRPr>
          </a:p>
        </p:txBody>
      </p:sp>
      <p:cxnSp>
        <p:nvCxnSpPr>
          <p:cNvPr id="228" name="Connettore 2 227"/>
          <p:cNvCxnSpPr/>
          <p:nvPr/>
        </p:nvCxnSpPr>
        <p:spPr bwMode="auto">
          <a:xfrm flipH="1">
            <a:off x="6981825" y="2085975"/>
            <a:ext cx="1114426" cy="55245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9" name="CasellaDiTesto 228"/>
          <p:cNvSpPr txBox="1"/>
          <p:nvPr/>
        </p:nvSpPr>
        <p:spPr>
          <a:xfrm>
            <a:off x="7924800" y="1771650"/>
            <a:ext cx="1038225" cy="523220"/>
          </a:xfrm>
          <a:prstGeom prst="rect">
            <a:avLst/>
          </a:prstGeom>
          <a:noFill/>
        </p:spPr>
        <p:txBody>
          <a:bodyPr wrap="square" rtlCol="0">
            <a:spAutoFit/>
          </a:bodyPr>
          <a:lstStyle/>
          <a:p>
            <a:r>
              <a:rPr lang="it-IT" sz="1400" dirty="0">
                <a:latin typeface="Calibri" pitchFamily="34" charset="0"/>
                <a:cs typeface="Calibri" pitchFamily="34" charset="0"/>
              </a:rPr>
              <a:t>Filtro per  </a:t>
            </a:r>
          </a:p>
          <a:p>
            <a:r>
              <a:rPr lang="it-IT" sz="1400" dirty="0">
                <a:latin typeface="Calibri" pitchFamily="34" charset="0"/>
                <a:cs typeface="Calibri" pitchFamily="34" charset="0"/>
              </a:rPr>
              <a:t>     cationi</a:t>
            </a:r>
          </a:p>
        </p:txBody>
      </p:sp>
      <p:grpSp>
        <p:nvGrpSpPr>
          <p:cNvPr id="247" name="Gruppo 246"/>
          <p:cNvGrpSpPr/>
          <p:nvPr/>
        </p:nvGrpSpPr>
        <p:grpSpPr>
          <a:xfrm>
            <a:off x="3100388" y="2746375"/>
            <a:ext cx="931862" cy="1487488"/>
            <a:chOff x="3252788" y="2784475"/>
            <a:chExt cx="931862" cy="1487488"/>
          </a:xfrm>
        </p:grpSpPr>
        <p:sp>
          <p:nvSpPr>
            <p:cNvPr id="248" name="Oval 533"/>
            <p:cNvSpPr>
              <a:spLocks noChangeArrowheads="1"/>
            </p:cNvSpPr>
            <p:nvPr/>
          </p:nvSpPr>
          <p:spPr bwMode="auto">
            <a:xfrm>
              <a:off x="3648075" y="3662363"/>
              <a:ext cx="146050" cy="134937"/>
            </a:xfrm>
            <a:prstGeom prst="ellipse">
              <a:avLst/>
            </a:prstGeom>
            <a:solidFill>
              <a:srgbClr val="FF0000"/>
            </a:solidFill>
            <a:ln w="28575">
              <a:solidFill>
                <a:schemeClr val="accent2"/>
              </a:solidFill>
              <a:round/>
              <a:headEnd/>
              <a:tailEnd/>
            </a:ln>
          </p:spPr>
          <p:txBody>
            <a:bodyPr/>
            <a:lstStyle/>
            <a:p>
              <a:endParaRPr lang="en-GB"/>
            </a:p>
          </p:txBody>
        </p:sp>
        <p:grpSp>
          <p:nvGrpSpPr>
            <p:cNvPr id="251" name="Group 534"/>
            <p:cNvGrpSpPr>
              <a:grpSpLocks/>
            </p:cNvGrpSpPr>
            <p:nvPr/>
          </p:nvGrpSpPr>
          <p:grpSpPr bwMode="auto">
            <a:xfrm>
              <a:off x="3660775" y="3975100"/>
              <a:ext cx="146050" cy="296863"/>
              <a:chOff x="1832" y="2132"/>
              <a:chExt cx="92" cy="307"/>
            </a:xfrm>
          </p:grpSpPr>
          <p:sp>
            <p:nvSpPr>
              <p:cNvPr id="259" name="Freeform 535"/>
              <p:cNvSpPr>
                <a:spLocks/>
              </p:cNvSpPr>
              <p:nvPr/>
            </p:nvSpPr>
            <p:spPr bwMode="auto">
              <a:xfrm>
                <a:off x="1832" y="2132"/>
                <a:ext cx="17" cy="281"/>
              </a:xfrm>
              <a:custGeom>
                <a:avLst/>
                <a:gdLst>
                  <a:gd name="T0" fmla="*/ 26 w 12"/>
                  <a:gd name="T1" fmla="*/ 0 h 198"/>
                  <a:gd name="T2" fmla="*/ 0 w 12"/>
                  <a:gd name="T3" fmla="*/ 75 h 198"/>
                  <a:gd name="T4" fmla="*/ 26 w 12"/>
                  <a:gd name="T5" fmla="*/ 145 h 198"/>
                  <a:gd name="T6" fmla="*/ 48 w 12"/>
                  <a:gd name="T7" fmla="*/ 196 h 198"/>
                  <a:gd name="T8" fmla="*/ 26 w 12"/>
                  <a:gd name="T9" fmla="*/ 244 h 198"/>
                  <a:gd name="T10" fmla="*/ 0 w 12"/>
                  <a:gd name="T11" fmla="*/ 292 h 198"/>
                  <a:gd name="T12" fmla="*/ 26 w 12"/>
                  <a:gd name="T13" fmla="*/ 341 h 198"/>
                  <a:gd name="T14" fmla="*/ 48 w 12"/>
                  <a:gd name="T15" fmla="*/ 389 h 198"/>
                  <a:gd name="T16" fmla="*/ 48 w 12"/>
                  <a:gd name="T17" fmla="*/ 463 h 198"/>
                  <a:gd name="T18" fmla="*/ 26 w 12"/>
                  <a:gd name="T19" fmla="*/ 534 h 198"/>
                  <a:gd name="T20" fmla="*/ 26 w 12"/>
                  <a:gd name="T21" fmla="*/ 585 h 198"/>
                  <a:gd name="T22" fmla="*/ 48 w 12"/>
                  <a:gd name="T23" fmla="*/ 633 h 198"/>
                  <a:gd name="T24" fmla="*/ 48 w 12"/>
                  <a:gd name="T25" fmla="*/ 681 h 198"/>
                  <a:gd name="T26" fmla="*/ 48 w 12"/>
                  <a:gd name="T27" fmla="*/ 729 h 198"/>
                  <a:gd name="T28" fmla="*/ 48 w 12"/>
                  <a:gd name="T29" fmla="*/ 778 h 198"/>
                  <a:gd name="T30" fmla="*/ 0 w 12"/>
                  <a:gd name="T31" fmla="*/ 778 h 198"/>
                  <a:gd name="T32" fmla="*/ 48 w 12"/>
                  <a:gd name="T33" fmla="*/ 803 h 1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98"/>
                  <a:gd name="T53" fmla="*/ 12 w 12"/>
                  <a:gd name="T54" fmla="*/ 198 h 1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98">
                    <a:moveTo>
                      <a:pt x="6" y="0"/>
                    </a:moveTo>
                    <a:lnTo>
                      <a:pt x="0" y="18"/>
                    </a:lnTo>
                    <a:lnTo>
                      <a:pt x="6" y="36"/>
                    </a:lnTo>
                    <a:lnTo>
                      <a:pt x="12" y="48"/>
                    </a:lnTo>
                    <a:lnTo>
                      <a:pt x="6" y="60"/>
                    </a:lnTo>
                    <a:lnTo>
                      <a:pt x="0" y="72"/>
                    </a:lnTo>
                    <a:lnTo>
                      <a:pt x="6" y="84"/>
                    </a:lnTo>
                    <a:lnTo>
                      <a:pt x="12" y="96"/>
                    </a:lnTo>
                    <a:lnTo>
                      <a:pt x="12" y="114"/>
                    </a:lnTo>
                    <a:lnTo>
                      <a:pt x="6" y="132"/>
                    </a:lnTo>
                    <a:lnTo>
                      <a:pt x="6" y="144"/>
                    </a:lnTo>
                    <a:lnTo>
                      <a:pt x="12" y="156"/>
                    </a:lnTo>
                    <a:lnTo>
                      <a:pt x="12" y="168"/>
                    </a:lnTo>
                    <a:lnTo>
                      <a:pt x="12" y="180"/>
                    </a:lnTo>
                    <a:lnTo>
                      <a:pt x="12" y="192"/>
                    </a:lnTo>
                    <a:lnTo>
                      <a:pt x="0" y="192"/>
                    </a:lnTo>
                    <a:lnTo>
                      <a:pt x="12" y="198"/>
                    </a:lnTo>
                  </a:path>
                </a:pathLst>
              </a:custGeom>
              <a:noFill/>
              <a:ln w="38100" cmpd="sng">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0" name="Freeform 536"/>
              <p:cNvSpPr>
                <a:spLocks/>
              </p:cNvSpPr>
              <p:nvPr/>
            </p:nvSpPr>
            <p:spPr bwMode="auto">
              <a:xfrm>
                <a:off x="1891" y="2140"/>
                <a:ext cx="33" cy="299"/>
              </a:xfrm>
              <a:custGeom>
                <a:avLst/>
                <a:gdLst>
                  <a:gd name="T0" fmla="*/ 0 w 24"/>
                  <a:gd name="T1" fmla="*/ 0 h 210"/>
                  <a:gd name="T2" fmla="*/ 0 w 24"/>
                  <a:gd name="T3" fmla="*/ 124 h 210"/>
                  <a:gd name="T4" fmla="*/ 0 w 24"/>
                  <a:gd name="T5" fmla="*/ 172 h 210"/>
                  <a:gd name="T6" fmla="*/ 44 w 24"/>
                  <a:gd name="T7" fmla="*/ 196 h 210"/>
                  <a:gd name="T8" fmla="*/ 65 w 24"/>
                  <a:gd name="T9" fmla="*/ 245 h 210"/>
                  <a:gd name="T10" fmla="*/ 44 w 24"/>
                  <a:gd name="T11" fmla="*/ 320 h 210"/>
                  <a:gd name="T12" fmla="*/ 44 w 24"/>
                  <a:gd name="T13" fmla="*/ 369 h 210"/>
                  <a:gd name="T14" fmla="*/ 65 w 24"/>
                  <a:gd name="T15" fmla="*/ 417 h 210"/>
                  <a:gd name="T16" fmla="*/ 65 w 24"/>
                  <a:gd name="T17" fmla="*/ 468 h 210"/>
                  <a:gd name="T18" fmla="*/ 65 w 24"/>
                  <a:gd name="T19" fmla="*/ 517 h 210"/>
                  <a:gd name="T20" fmla="*/ 65 w 24"/>
                  <a:gd name="T21" fmla="*/ 565 h 210"/>
                  <a:gd name="T22" fmla="*/ 65 w 24"/>
                  <a:gd name="T23" fmla="*/ 641 h 210"/>
                  <a:gd name="T24" fmla="*/ 85 w 24"/>
                  <a:gd name="T25" fmla="*/ 689 h 210"/>
                  <a:gd name="T26" fmla="*/ 85 w 24"/>
                  <a:gd name="T27" fmla="*/ 738 h 210"/>
                  <a:gd name="T28" fmla="*/ 65 w 24"/>
                  <a:gd name="T29" fmla="*/ 789 h 210"/>
                  <a:gd name="T30" fmla="*/ 65 w 24"/>
                  <a:gd name="T31" fmla="*/ 837 h 210"/>
                  <a:gd name="T32" fmla="*/ 65 w 24"/>
                  <a:gd name="T33" fmla="*/ 864 h 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10"/>
                  <a:gd name="T53" fmla="*/ 24 w 24"/>
                  <a:gd name="T54" fmla="*/ 210 h 2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10">
                    <a:moveTo>
                      <a:pt x="0" y="0"/>
                    </a:moveTo>
                    <a:lnTo>
                      <a:pt x="0" y="30"/>
                    </a:lnTo>
                    <a:lnTo>
                      <a:pt x="0" y="42"/>
                    </a:lnTo>
                    <a:lnTo>
                      <a:pt x="12" y="48"/>
                    </a:lnTo>
                    <a:lnTo>
                      <a:pt x="18" y="60"/>
                    </a:lnTo>
                    <a:lnTo>
                      <a:pt x="12" y="78"/>
                    </a:lnTo>
                    <a:lnTo>
                      <a:pt x="12" y="90"/>
                    </a:lnTo>
                    <a:lnTo>
                      <a:pt x="18" y="102"/>
                    </a:lnTo>
                    <a:lnTo>
                      <a:pt x="18" y="114"/>
                    </a:lnTo>
                    <a:lnTo>
                      <a:pt x="18" y="126"/>
                    </a:lnTo>
                    <a:lnTo>
                      <a:pt x="18" y="138"/>
                    </a:lnTo>
                    <a:lnTo>
                      <a:pt x="18" y="156"/>
                    </a:lnTo>
                    <a:lnTo>
                      <a:pt x="24" y="168"/>
                    </a:lnTo>
                    <a:lnTo>
                      <a:pt x="24" y="180"/>
                    </a:lnTo>
                    <a:lnTo>
                      <a:pt x="18" y="192"/>
                    </a:lnTo>
                    <a:lnTo>
                      <a:pt x="18" y="204"/>
                    </a:lnTo>
                    <a:lnTo>
                      <a:pt x="18" y="210"/>
                    </a:lnTo>
                  </a:path>
                </a:pathLst>
              </a:custGeom>
              <a:noFill/>
              <a:ln w="38100" cmpd="sng">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252" name="Freeform 537"/>
            <p:cNvSpPr>
              <a:spLocks/>
            </p:cNvSpPr>
            <p:nvPr/>
          </p:nvSpPr>
          <p:spPr bwMode="auto">
            <a:xfrm>
              <a:off x="3633788" y="3430588"/>
              <a:ext cx="157162" cy="149225"/>
            </a:xfrm>
            <a:custGeom>
              <a:avLst/>
              <a:gdLst>
                <a:gd name="T0" fmla="*/ 2147483647 w 71"/>
                <a:gd name="T1" fmla="*/ 0 h 66"/>
                <a:gd name="T2" fmla="*/ 2147483647 w 71"/>
                <a:gd name="T3" fmla="*/ 0 h 66"/>
                <a:gd name="T4" fmla="*/ 2147483647 w 71"/>
                <a:gd name="T5" fmla="*/ 2147483647 h 66"/>
                <a:gd name="T6" fmla="*/ 2147483647 w 71"/>
                <a:gd name="T7" fmla="*/ 2147483647 h 66"/>
                <a:gd name="T8" fmla="*/ 2147483647 w 71"/>
                <a:gd name="T9" fmla="*/ 2147483647 h 66"/>
                <a:gd name="T10" fmla="*/ 0 w 71"/>
                <a:gd name="T11" fmla="*/ 2147483647 h 66"/>
                <a:gd name="T12" fmla="*/ 2147483647 w 71"/>
                <a:gd name="T13" fmla="*/ 0 h 66"/>
                <a:gd name="T14" fmla="*/ 0 60000 65536"/>
                <a:gd name="T15" fmla="*/ 0 60000 65536"/>
                <a:gd name="T16" fmla="*/ 0 60000 65536"/>
                <a:gd name="T17" fmla="*/ 0 60000 65536"/>
                <a:gd name="T18" fmla="*/ 0 60000 65536"/>
                <a:gd name="T19" fmla="*/ 0 60000 65536"/>
                <a:gd name="T20" fmla="*/ 0 60000 65536"/>
                <a:gd name="T21" fmla="*/ 0 w 71"/>
                <a:gd name="T22" fmla="*/ 0 h 66"/>
                <a:gd name="T23" fmla="*/ 71 w 71"/>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66">
                  <a:moveTo>
                    <a:pt x="20" y="0"/>
                  </a:moveTo>
                  <a:lnTo>
                    <a:pt x="50" y="0"/>
                  </a:lnTo>
                  <a:lnTo>
                    <a:pt x="71" y="34"/>
                  </a:lnTo>
                  <a:lnTo>
                    <a:pt x="49" y="66"/>
                  </a:lnTo>
                  <a:lnTo>
                    <a:pt x="18" y="66"/>
                  </a:lnTo>
                  <a:lnTo>
                    <a:pt x="0" y="33"/>
                  </a:lnTo>
                  <a:lnTo>
                    <a:pt x="20" y="0"/>
                  </a:lnTo>
                  <a:close/>
                </a:path>
              </a:pathLst>
            </a:custGeom>
            <a:solidFill>
              <a:srgbClr val="000000"/>
            </a:solidFill>
            <a:ln w="12700">
              <a:solidFill>
                <a:srgbClr val="000000"/>
              </a:solidFill>
              <a:prstDash val="solid"/>
              <a:round/>
              <a:headEnd/>
              <a:tailEnd/>
            </a:ln>
          </p:spPr>
          <p:txBody>
            <a:bodyPr/>
            <a:lstStyle/>
            <a:p>
              <a:endParaRPr lang="it-IT"/>
            </a:p>
          </p:txBody>
        </p:sp>
        <p:sp>
          <p:nvSpPr>
            <p:cNvPr id="253" name="Freeform 538"/>
            <p:cNvSpPr>
              <a:spLocks/>
            </p:cNvSpPr>
            <p:nvPr/>
          </p:nvSpPr>
          <p:spPr bwMode="auto">
            <a:xfrm>
              <a:off x="3502025" y="3281363"/>
              <a:ext cx="155575" cy="149225"/>
            </a:xfrm>
            <a:custGeom>
              <a:avLst/>
              <a:gdLst>
                <a:gd name="T0" fmla="*/ 2147483647 w 71"/>
                <a:gd name="T1" fmla="*/ 0 h 66"/>
                <a:gd name="T2" fmla="*/ 2147483647 w 71"/>
                <a:gd name="T3" fmla="*/ 0 h 66"/>
                <a:gd name="T4" fmla="*/ 2147483647 w 71"/>
                <a:gd name="T5" fmla="*/ 2147483647 h 66"/>
                <a:gd name="T6" fmla="*/ 2147483647 w 71"/>
                <a:gd name="T7" fmla="*/ 2147483647 h 66"/>
                <a:gd name="T8" fmla="*/ 2147483647 w 71"/>
                <a:gd name="T9" fmla="*/ 2147483647 h 66"/>
                <a:gd name="T10" fmla="*/ 0 w 71"/>
                <a:gd name="T11" fmla="*/ 2147483647 h 66"/>
                <a:gd name="T12" fmla="*/ 2147483647 w 71"/>
                <a:gd name="T13" fmla="*/ 0 h 66"/>
                <a:gd name="T14" fmla="*/ 0 60000 65536"/>
                <a:gd name="T15" fmla="*/ 0 60000 65536"/>
                <a:gd name="T16" fmla="*/ 0 60000 65536"/>
                <a:gd name="T17" fmla="*/ 0 60000 65536"/>
                <a:gd name="T18" fmla="*/ 0 60000 65536"/>
                <a:gd name="T19" fmla="*/ 0 60000 65536"/>
                <a:gd name="T20" fmla="*/ 0 60000 65536"/>
                <a:gd name="T21" fmla="*/ 0 w 71"/>
                <a:gd name="T22" fmla="*/ 0 h 66"/>
                <a:gd name="T23" fmla="*/ 71 w 71"/>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66">
                  <a:moveTo>
                    <a:pt x="20" y="0"/>
                  </a:moveTo>
                  <a:lnTo>
                    <a:pt x="50" y="0"/>
                  </a:lnTo>
                  <a:lnTo>
                    <a:pt x="71" y="34"/>
                  </a:lnTo>
                  <a:lnTo>
                    <a:pt x="49" y="66"/>
                  </a:lnTo>
                  <a:lnTo>
                    <a:pt x="18" y="66"/>
                  </a:lnTo>
                  <a:lnTo>
                    <a:pt x="0" y="33"/>
                  </a:lnTo>
                  <a:lnTo>
                    <a:pt x="20" y="0"/>
                  </a:lnTo>
                  <a:close/>
                </a:path>
              </a:pathLst>
            </a:custGeom>
            <a:solidFill>
              <a:srgbClr val="000000"/>
            </a:solidFill>
            <a:ln w="12700">
              <a:solidFill>
                <a:srgbClr val="000000"/>
              </a:solidFill>
              <a:prstDash val="solid"/>
              <a:round/>
              <a:headEnd/>
              <a:tailEnd/>
            </a:ln>
          </p:spPr>
          <p:txBody>
            <a:bodyPr/>
            <a:lstStyle/>
            <a:p>
              <a:endParaRPr lang="it-IT"/>
            </a:p>
          </p:txBody>
        </p:sp>
        <p:sp>
          <p:nvSpPr>
            <p:cNvPr id="254" name="Freeform 539"/>
            <p:cNvSpPr>
              <a:spLocks/>
            </p:cNvSpPr>
            <p:nvPr/>
          </p:nvSpPr>
          <p:spPr bwMode="auto">
            <a:xfrm>
              <a:off x="3752850" y="3267075"/>
              <a:ext cx="157163" cy="149225"/>
            </a:xfrm>
            <a:custGeom>
              <a:avLst/>
              <a:gdLst>
                <a:gd name="T0" fmla="*/ 2147483647 w 71"/>
                <a:gd name="T1" fmla="*/ 0 h 66"/>
                <a:gd name="T2" fmla="*/ 2147483647 w 71"/>
                <a:gd name="T3" fmla="*/ 0 h 66"/>
                <a:gd name="T4" fmla="*/ 2147483647 w 71"/>
                <a:gd name="T5" fmla="*/ 2147483647 h 66"/>
                <a:gd name="T6" fmla="*/ 2147483647 w 71"/>
                <a:gd name="T7" fmla="*/ 2147483647 h 66"/>
                <a:gd name="T8" fmla="*/ 2147483647 w 71"/>
                <a:gd name="T9" fmla="*/ 2147483647 h 66"/>
                <a:gd name="T10" fmla="*/ 0 w 71"/>
                <a:gd name="T11" fmla="*/ 2147483647 h 66"/>
                <a:gd name="T12" fmla="*/ 2147483647 w 71"/>
                <a:gd name="T13" fmla="*/ 0 h 66"/>
                <a:gd name="T14" fmla="*/ 0 60000 65536"/>
                <a:gd name="T15" fmla="*/ 0 60000 65536"/>
                <a:gd name="T16" fmla="*/ 0 60000 65536"/>
                <a:gd name="T17" fmla="*/ 0 60000 65536"/>
                <a:gd name="T18" fmla="*/ 0 60000 65536"/>
                <a:gd name="T19" fmla="*/ 0 60000 65536"/>
                <a:gd name="T20" fmla="*/ 0 60000 65536"/>
                <a:gd name="T21" fmla="*/ 0 w 71"/>
                <a:gd name="T22" fmla="*/ 0 h 66"/>
                <a:gd name="T23" fmla="*/ 71 w 71"/>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66">
                  <a:moveTo>
                    <a:pt x="20" y="0"/>
                  </a:moveTo>
                  <a:lnTo>
                    <a:pt x="50" y="0"/>
                  </a:lnTo>
                  <a:lnTo>
                    <a:pt x="71" y="34"/>
                  </a:lnTo>
                  <a:lnTo>
                    <a:pt x="49" y="66"/>
                  </a:lnTo>
                  <a:lnTo>
                    <a:pt x="18" y="66"/>
                  </a:lnTo>
                  <a:lnTo>
                    <a:pt x="0" y="33"/>
                  </a:lnTo>
                  <a:lnTo>
                    <a:pt x="20" y="0"/>
                  </a:lnTo>
                  <a:close/>
                </a:path>
              </a:pathLst>
            </a:custGeom>
            <a:solidFill>
              <a:srgbClr val="000000"/>
            </a:solidFill>
            <a:ln w="12700">
              <a:solidFill>
                <a:srgbClr val="000000"/>
              </a:solidFill>
              <a:prstDash val="solid"/>
              <a:round/>
              <a:headEnd/>
              <a:tailEnd/>
            </a:ln>
          </p:spPr>
          <p:txBody>
            <a:bodyPr/>
            <a:lstStyle/>
            <a:p>
              <a:endParaRPr lang="it-IT"/>
            </a:p>
          </p:txBody>
        </p:sp>
        <p:sp>
          <p:nvSpPr>
            <p:cNvPr id="255" name="Line 540"/>
            <p:cNvSpPr>
              <a:spLocks noChangeShapeType="1"/>
            </p:cNvSpPr>
            <p:nvPr/>
          </p:nvSpPr>
          <p:spPr bwMode="auto">
            <a:xfrm>
              <a:off x="3606800" y="3362325"/>
              <a:ext cx="133350" cy="1635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6" name="Line 541"/>
            <p:cNvSpPr>
              <a:spLocks noChangeShapeType="1"/>
            </p:cNvSpPr>
            <p:nvPr/>
          </p:nvSpPr>
          <p:spPr bwMode="auto">
            <a:xfrm flipH="1">
              <a:off x="3725863" y="3362325"/>
              <a:ext cx="93662" cy="1365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7" name="Line 542"/>
            <p:cNvSpPr>
              <a:spLocks noChangeShapeType="1"/>
            </p:cNvSpPr>
            <p:nvPr/>
          </p:nvSpPr>
          <p:spPr bwMode="auto">
            <a:xfrm>
              <a:off x="3713163" y="3511550"/>
              <a:ext cx="3175" cy="1905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8" name="Oval 543"/>
            <p:cNvSpPr>
              <a:spLocks noChangeArrowheads="1"/>
            </p:cNvSpPr>
            <p:nvPr/>
          </p:nvSpPr>
          <p:spPr bwMode="auto">
            <a:xfrm>
              <a:off x="3252788" y="2784475"/>
              <a:ext cx="931862" cy="531813"/>
            </a:xfrm>
            <a:prstGeom prst="ellipse">
              <a:avLst/>
            </a:prstGeom>
            <a:gradFill rotWithShape="1">
              <a:gsLst>
                <a:gs pos="0">
                  <a:srgbClr val="CCECFF"/>
                </a:gs>
                <a:gs pos="100000">
                  <a:srgbClr val="FF3399"/>
                </a:gs>
              </a:gsLst>
              <a:path path="shape">
                <a:fillToRect l="50000" t="50000" r="50000" b="50000"/>
              </a:path>
            </a:gradFill>
            <a:ln w="12700">
              <a:solidFill>
                <a:srgbClr val="808080"/>
              </a:solidFill>
              <a:round/>
              <a:headEnd/>
              <a:tailEnd/>
            </a:ln>
          </p:spPr>
          <p:txBody>
            <a:bodyPr/>
            <a:lstStyle/>
            <a:p>
              <a:endParaRPr lang="en-GB"/>
            </a:p>
          </p:txBody>
        </p:sp>
      </p:grpSp>
      <p:sp>
        <p:nvSpPr>
          <p:cNvPr id="240" name="Ovale 239"/>
          <p:cNvSpPr/>
          <p:nvPr/>
        </p:nvSpPr>
        <p:spPr bwMode="auto">
          <a:xfrm>
            <a:off x="5791200" y="2867025"/>
            <a:ext cx="276225" cy="2667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Times New Roman" pitchFamily="18" charset="0"/>
            </a:endParaRPr>
          </a:p>
        </p:txBody>
      </p:sp>
      <p:sp>
        <p:nvSpPr>
          <p:cNvPr id="266" name="Ovale 265"/>
          <p:cNvSpPr/>
          <p:nvPr/>
        </p:nvSpPr>
        <p:spPr bwMode="auto">
          <a:xfrm>
            <a:off x="6619875" y="2857500"/>
            <a:ext cx="276225" cy="2667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Times New Roman" pitchFamily="18" charset="0"/>
            </a:endParaRPr>
          </a:p>
        </p:txBody>
      </p:sp>
      <p:grpSp>
        <p:nvGrpSpPr>
          <p:cNvPr id="287" name="Gruppo 222"/>
          <p:cNvGrpSpPr>
            <a:grpSpLocks/>
          </p:cNvGrpSpPr>
          <p:nvPr/>
        </p:nvGrpSpPr>
        <p:grpSpPr bwMode="auto">
          <a:xfrm>
            <a:off x="1126658" y="4525110"/>
            <a:ext cx="957439" cy="1278402"/>
            <a:chOff x="800102" y="3189290"/>
            <a:chExt cx="952500" cy="1154113"/>
          </a:xfrm>
        </p:grpSpPr>
        <p:grpSp>
          <p:nvGrpSpPr>
            <p:cNvPr id="288" name="Group 494"/>
            <p:cNvGrpSpPr>
              <a:grpSpLocks/>
            </p:cNvGrpSpPr>
            <p:nvPr/>
          </p:nvGrpSpPr>
          <p:grpSpPr bwMode="auto">
            <a:xfrm>
              <a:off x="800102" y="3189290"/>
              <a:ext cx="952500" cy="1154113"/>
              <a:chOff x="2722" y="3247"/>
              <a:chExt cx="600" cy="727"/>
            </a:xfrm>
          </p:grpSpPr>
          <p:sp>
            <p:nvSpPr>
              <p:cNvPr id="290" name="Rectangle 501"/>
              <p:cNvSpPr>
                <a:spLocks noChangeArrowheads="1"/>
              </p:cNvSpPr>
              <p:nvPr/>
            </p:nvSpPr>
            <p:spPr bwMode="auto">
              <a:xfrm>
                <a:off x="2728" y="3565"/>
                <a:ext cx="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it-IT" dirty="0">
                  <a:solidFill>
                    <a:schemeClr val="accent2"/>
                  </a:solidFill>
                </a:endParaRPr>
              </a:p>
            </p:txBody>
          </p:sp>
          <p:sp>
            <p:nvSpPr>
              <p:cNvPr id="291" name="Rectangle 502"/>
              <p:cNvSpPr>
                <a:spLocks noChangeArrowheads="1"/>
              </p:cNvSpPr>
              <p:nvPr/>
            </p:nvSpPr>
            <p:spPr bwMode="auto">
              <a:xfrm>
                <a:off x="3322" y="3568"/>
                <a:ext cx="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it-IT" dirty="0">
                  <a:solidFill>
                    <a:schemeClr val="accent2"/>
                  </a:solidFill>
                </a:endParaRPr>
              </a:p>
            </p:txBody>
          </p:sp>
          <p:sp>
            <p:nvSpPr>
              <p:cNvPr id="292" name="Rectangle 503"/>
              <p:cNvSpPr>
                <a:spLocks noChangeArrowheads="1"/>
              </p:cNvSpPr>
              <p:nvPr/>
            </p:nvSpPr>
            <p:spPr bwMode="auto">
              <a:xfrm>
                <a:off x="2989" y="3694"/>
                <a:ext cx="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it-IT" dirty="0">
                  <a:solidFill>
                    <a:schemeClr val="accent2"/>
                  </a:solidFill>
                </a:endParaRPr>
              </a:p>
            </p:txBody>
          </p:sp>
          <p:sp>
            <p:nvSpPr>
              <p:cNvPr id="293" name="Rectangle 504"/>
              <p:cNvSpPr>
                <a:spLocks noChangeArrowheads="1"/>
              </p:cNvSpPr>
              <p:nvPr/>
            </p:nvSpPr>
            <p:spPr bwMode="auto">
              <a:xfrm>
                <a:off x="2722" y="3247"/>
                <a:ext cx="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it-IT" dirty="0">
                  <a:solidFill>
                    <a:schemeClr val="accent2"/>
                  </a:solidFill>
                </a:endParaRPr>
              </a:p>
            </p:txBody>
          </p:sp>
          <p:sp>
            <p:nvSpPr>
              <p:cNvPr id="294" name="Rectangle 515"/>
              <p:cNvSpPr>
                <a:spLocks noChangeArrowheads="1"/>
              </p:cNvSpPr>
              <p:nvPr/>
            </p:nvSpPr>
            <p:spPr bwMode="auto">
              <a:xfrm>
                <a:off x="2899" y="3319"/>
                <a:ext cx="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it-IT" dirty="0">
                  <a:solidFill>
                    <a:srgbClr val="FF0000"/>
                  </a:solidFill>
                </a:endParaRPr>
              </a:p>
            </p:txBody>
          </p:sp>
          <p:sp>
            <p:nvSpPr>
              <p:cNvPr id="295" name="Rectangle 516"/>
              <p:cNvSpPr>
                <a:spLocks noChangeArrowheads="1"/>
              </p:cNvSpPr>
              <p:nvPr/>
            </p:nvSpPr>
            <p:spPr bwMode="auto">
              <a:xfrm>
                <a:off x="2782" y="3460"/>
                <a:ext cx="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it-IT" dirty="0">
                  <a:solidFill>
                    <a:srgbClr val="FF0000"/>
                  </a:solidFill>
                </a:endParaRPr>
              </a:p>
            </p:txBody>
          </p:sp>
        </p:grpSp>
        <p:sp>
          <p:nvSpPr>
            <p:cNvPr id="289" name="Anello 288"/>
            <p:cNvSpPr/>
            <p:nvPr/>
          </p:nvSpPr>
          <p:spPr bwMode="auto">
            <a:xfrm>
              <a:off x="980605" y="3387836"/>
              <a:ext cx="495903" cy="481542"/>
            </a:xfrm>
            <a:prstGeom prst="donut">
              <a:avLst>
                <a:gd name="adj" fmla="val 9127"/>
              </a:avLst>
            </a:prstGeom>
            <a:solidFill>
              <a:srgbClr val="FF0000">
                <a:alpha val="32941"/>
              </a:srgbClr>
            </a:solidFill>
            <a:ln w="9525" cap="flat" cmpd="sng" algn="ctr">
              <a:noFill/>
              <a:prstDash val="solid"/>
              <a:round/>
              <a:headEnd type="none" w="med" len="med"/>
              <a:tailEnd type="none" w="med" len="med"/>
            </a:ln>
            <a:effectLst/>
          </p:spPr>
          <p:txBody>
            <a:bodyPr/>
            <a:lstStyle/>
            <a:p>
              <a:pPr>
                <a:defRPr/>
              </a:pPr>
              <a:endParaRPr lang="it-IT"/>
            </a:p>
          </p:txBody>
        </p:sp>
      </p:grpSp>
      <p:grpSp>
        <p:nvGrpSpPr>
          <p:cNvPr id="296" name="Gruppo 295"/>
          <p:cNvGrpSpPr/>
          <p:nvPr/>
        </p:nvGrpSpPr>
        <p:grpSpPr>
          <a:xfrm>
            <a:off x="1588443" y="4563984"/>
            <a:ext cx="802470" cy="596993"/>
            <a:chOff x="1741884" y="4508545"/>
            <a:chExt cx="802470" cy="596993"/>
          </a:xfrm>
        </p:grpSpPr>
        <p:grpSp>
          <p:nvGrpSpPr>
            <p:cNvPr id="297" name="Gruppo 296"/>
            <p:cNvGrpSpPr/>
            <p:nvPr/>
          </p:nvGrpSpPr>
          <p:grpSpPr>
            <a:xfrm rot="3953321">
              <a:off x="1812811" y="4437618"/>
              <a:ext cx="596993" cy="738847"/>
              <a:chOff x="3441607" y="5338103"/>
              <a:chExt cx="596993" cy="738847"/>
            </a:xfrm>
          </p:grpSpPr>
          <p:sp>
            <p:nvSpPr>
              <p:cNvPr id="300" name="Oval 499"/>
              <p:cNvSpPr>
                <a:spLocks noChangeArrowheads="1"/>
              </p:cNvSpPr>
              <p:nvPr/>
            </p:nvSpPr>
            <p:spPr bwMode="auto">
              <a:xfrm>
                <a:off x="3504030" y="5338103"/>
                <a:ext cx="534570" cy="536331"/>
              </a:xfrm>
              <a:prstGeom prst="ellipse">
                <a:avLst/>
              </a:prstGeom>
              <a:gradFill flip="none" rotWithShape="1">
                <a:gsLst>
                  <a:gs pos="0">
                    <a:srgbClr val="FFFFFF"/>
                  </a:gs>
                  <a:gs pos="100000">
                    <a:srgbClr val="9999FF"/>
                  </a:gs>
                </a:gsLst>
                <a:path path="circle">
                  <a:fillToRect l="50000" t="50000" r="50000" b="50000"/>
                </a:path>
                <a:tileRect/>
              </a:gradFill>
              <a:ln w="12700">
                <a:solidFill>
                  <a:srgbClr val="000000"/>
                </a:solidFill>
                <a:round/>
                <a:headEnd/>
                <a:tailEnd/>
              </a:ln>
            </p:spPr>
            <p:txBody>
              <a:bodyPr/>
              <a:lstStyle/>
              <a:p>
                <a:pPr>
                  <a:defRPr/>
                </a:pPr>
                <a:endParaRPr lang="en-GB"/>
              </a:p>
            </p:txBody>
          </p:sp>
          <p:sp>
            <p:nvSpPr>
              <p:cNvPr id="301" name="Freeform 508"/>
              <p:cNvSpPr>
                <a:spLocks/>
              </p:cNvSpPr>
              <p:nvPr/>
            </p:nvSpPr>
            <p:spPr bwMode="auto">
              <a:xfrm>
                <a:off x="3688987" y="5856556"/>
                <a:ext cx="82914" cy="220394"/>
              </a:xfrm>
              <a:custGeom>
                <a:avLst/>
                <a:gdLst>
                  <a:gd name="T0" fmla="*/ 0 w 84"/>
                  <a:gd name="T1" fmla="*/ 0 h 66"/>
                  <a:gd name="T2" fmla="*/ 84 w 84"/>
                  <a:gd name="T3" fmla="*/ 9 h 66"/>
                  <a:gd name="T4" fmla="*/ 33 w 84"/>
                  <a:gd name="T5" fmla="*/ 66 h 66"/>
                  <a:gd name="T6" fmla="*/ 0 w 84"/>
                  <a:gd name="T7" fmla="*/ 0 h 66"/>
                  <a:gd name="T8" fmla="*/ 0 60000 65536"/>
                  <a:gd name="T9" fmla="*/ 0 60000 65536"/>
                  <a:gd name="T10" fmla="*/ 0 60000 65536"/>
                  <a:gd name="T11" fmla="*/ 0 60000 65536"/>
                  <a:gd name="T12" fmla="*/ 0 w 84"/>
                  <a:gd name="T13" fmla="*/ 0 h 66"/>
                  <a:gd name="T14" fmla="*/ 84 w 84"/>
                  <a:gd name="T15" fmla="*/ 66 h 66"/>
                </a:gdLst>
                <a:ahLst/>
                <a:cxnLst>
                  <a:cxn ang="T8">
                    <a:pos x="T0" y="T1"/>
                  </a:cxn>
                  <a:cxn ang="T9">
                    <a:pos x="T2" y="T3"/>
                  </a:cxn>
                  <a:cxn ang="T10">
                    <a:pos x="T4" y="T5"/>
                  </a:cxn>
                  <a:cxn ang="T11">
                    <a:pos x="T6" y="T7"/>
                  </a:cxn>
                </a:cxnLst>
                <a:rect l="T12" t="T13" r="T14" b="T15"/>
                <a:pathLst>
                  <a:path w="84" h="66">
                    <a:moveTo>
                      <a:pt x="0" y="0"/>
                    </a:moveTo>
                    <a:lnTo>
                      <a:pt x="84" y="9"/>
                    </a:lnTo>
                    <a:lnTo>
                      <a:pt x="33" y="66"/>
                    </a:lnTo>
                    <a:lnTo>
                      <a:pt x="0" y="0"/>
                    </a:lnTo>
                    <a:close/>
                  </a:path>
                </a:pathLst>
              </a:custGeom>
              <a:solidFill>
                <a:schemeClr val="accent2"/>
              </a:solidFill>
              <a:ln w="12700">
                <a:solidFill>
                  <a:schemeClr val="accent2"/>
                </a:solidFill>
                <a:prstDash val="solid"/>
                <a:round/>
                <a:headEnd/>
                <a:tailEnd/>
              </a:ln>
            </p:spPr>
            <p:txBody>
              <a:bodyPr/>
              <a:lstStyle/>
              <a:p>
                <a:endParaRPr lang="it-IT"/>
              </a:p>
            </p:txBody>
          </p:sp>
          <p:sp>
            <p:nvSpPr>
              <p:cNvPr id="302" name="Freeform 514"/>
              <p:cNvSpPr>
                <a:spLocks/>
              </p:cNvSpPr>
              <p:nvPr/>
            </p:nvSpPr>
            <p:spPr bwMode="auto">
              <a:xfrm rot="1643886">
                <a:off x="3441607" y="5575995"/>
                <a:ext cx="81382" cy="78031"/>
              </a:xfrm>
              <a:custGeom>
                <a:avLst/>
                <a:gdLst>
                  <a:gd name="T0" fmla="*/ 0 w 51"/>
                  <a:gd name="T1" fmla="*/ 36 h 39"/>
                  <a:gd name="T2" fmla="*/ 27 w 51"/>
                  <a:gd name="T3" fmla="*/ 0 h 39"/>
                  <a:gd name="T4" fmla="*/ 51 w 51"/>
                  <a:gd name="T5" fmla="*/ 39 h 39"/>
                  <a:gd name="T6" fmla="*/ 0 w 51"/>
                  <a:gd name="T7" fmla="*/ 36 h 39"/>
                  <a:gd name="T8" fmla="*/ 0 60000 65536"/>
                  <a:gd name="T9" fmla="*/ 0 60000 65536"/>
                  <a:gd name="T10" fmla="*/ 0 60000 65536"/>
                  <a:gd name="T11" fmla="*/ 0 60000 65536"/>
                  <a:gd name="T12" fmla="*/ 0 w 51"/>
                  <a:gd name="T13" fmla="*/ 0 h 39"/>
                  <a:gd name="T14" fmla="*/ 51 w 51"/>
                  <a:gd name="T15" fmla="*/ 39 h 39"/>
                </a:gdLst>
                <a:ahLst/>
                <a:cxnLst>
                  <a:cxn ang="T8">
                    <a:pos x="T0" y="T1"/>
                  </a:cxn>
                  <a:cxn ang="T9">
                    <a:pos x="T2" y="T3"/>
                  </a:cxn>
                  <a:cxn ang="T10">
                    <a:pos x="T4" y="T5"/>
                  </a:cxn>
                  <a:cxn ang="T11">
                    <a:pos x="T6" y="T7"/>
                  </a:cxn>
                </a:cxnLst>
                <a:rect l="T12" t="T13" r="T14" b="T15"/>
                <a:pathLst>
                  <a:path w="51" h="39">
                    <a:moveTo>
                      <a:pt x="0" y="36"/>
                    </a:moveTo>
                    <a:lnTo>
                      <a:pt x="27" y="0"/>
                    </a:lnTo>
                    <a:lnTo>
                      <a:pt x="51" y="39"/>
                    </a:lnTo>
                    <a:lnTo>
                      <a:pt x="0" y="36"/>
                    </a:lnTo>
                    <a:close/>
                  </a:path>
                </a:pathLst>
              </a:custGeom>
              <a:solidFill>
                <a:srgbClr val="FF0000"/>
              </a:solidFill>
              <a:ln w="12700">
                <a:solidFill>
                  <a:srgbClr val="FF0000"/>
                </a:solidFill>
                <a:prstDash val="solid"/>
                <a:round/>
                <a:headEnd/>
                <a:tailEnd/>
              </a:ln>
            </p:spPr>
            <p:txBody>
              <a:bodyPr/>
              <a:lstStyle/>
              <a:p>
                <a:endParaRPr lang="it-IT"/>
              </a:p>
            </p:txBody>
          </p:sp>
        </p:grpSp>
        <p:sp>
          <p:nvSpPr>
            <p:cNvPr id="298" name="CasellaDiTesto 297"/>
            <p:cNvSpPr txBox="1"/>
            <p:nvPr/>
          </p:nvSpPr>
          <p:spPr>
            <a:xfrm>
              <a:off x="1972508" y="4510124"/>
              <a:ext cx="571846" cy="307777"/>
            </a:xfrm>
            <a:prstGeom prst="rect">
              <a:avLst/>
            </a:prstGeom>
            <a:noFill/>
          </p:spPr>
          <p:txBody>
            <a:bodyPr wrap="square" rtlCol="0">
              <a:spAutoFit/>
            </a:bodyPr>
            <a:lstStyle/>
            <a:p>
              <a:r>
                <a:rPr lang="it-IT" sz="1400" dirty="0">
                  <a:solidFill>
                    <a:srgbClr val="FF0000"/>
                  </a:solidFill>
                  <a:latin typeface="Calibri" pitchFamily="34" charset="0"/>
                  <a:cs typeface="Calibri" pitchFamily="34" charset="0"/>
                </a:rPr>
                <a:t>Ser</a:t>
              </a:r>
            </a:p>
          </p:txBody>
        </p:sp>
        <p:sp>
          <p:nvSpPr>
            <p:cNvPr id="299" name="CasellaDiTesto 298"/>
            <p:cNvSpPr txBox="1"/>
            <p:nvPr/>
          </p:nvSpPr>
          <p:spPr>
            <a:xfrm>
              <a:off x="1901086" y="4680199"/>
              <a:ext cx="571846" cy="307777"/>
            </a:xfrm>
            <a:prstGeom prst="rect">
              <a:avLst/>
            </a:prstGeom>
            <a:noFill/>
          </p:spPr>
          <p:txBody>
            <a:bodyPr wrap="square" rtlCol="0">
              <a:spAutoFit/>
            </a:bodyPr>
            <a:lstStyle/>
            <a:p>
              <a:r>
                <a:rPr lang="it-IT" sz="1400" dirty="0">
                  <a:solidFill>
                    <a:srgbClr val="3333CC"/>
                  </a:solidFill>
                  <a:latin typeface="Calibri" pitchFamily="34" charset="0"/>
                  <a:cs typeface="Calibri" pitchFamily="34" charset="0"/>
                </a:rPr>
                <a:t>Leu</a:t>
              </a:r>
            </a:p>
          </p:txBody>
        </p:sp>
      </p:grpSp>
      <p:grpSp>
        <p:nvGrpSpPr>
          <p:cNvPr id="303" name="Gruppo 302"/>
          <p:cNvGrpSpPr/>
          <p:nvPr/>
        </p:nvGrpSpPr>
        <p:grpSpPr>
          <a:xfrm rot="16700785">
            <a:off x="1096362" y="4239642"/>
            <a:ext cx="738847" cy="706673"/>
            <a:chOff x="1741884" y="4453782"/>
            <a:chExt cx="738847" cy="706673"/>
          </a:xfrm>
        </p:grpSpPr>
        <p:grpSp>
          <p:nvGrpSpPr>
            <p:cNvPr id="304" name="Gruppo 303"/>
            <p:cNvGrpSpPr/>
            <p:nvPr/>
          </p:nvGrpSpPr>
          <p:grpSpPr>
            <a:xfrm rot="3953321">
              <a:off x="1812811" y="4437618"/>
              <a:ext cx="596993" cy="738847"/>
              <a:chOff x="3441607" y="5338103"/>
              <a:chExt cx="596993" cy="738847"/>
            </a:xfrm>
          </p:grpSpPr>
          <p:sp>
            <p:nvSpPr>
              <p:cNvPr id="307" name="Oval 499"/>
              <p:cNvSpPr>
                <a:spLocks noChangeArrowheads="1"/>
              </p:cNvSpPr>
              <p:nvPr/>
            </p:nvSpPr>
            <p:spPr bwMode="auto">
              <a:xfrm>
                <a:off x="3504030" y="5338103"/>
                <a:ext cx="534570" cy="536331"/>
              </a:xfrm>
              <a:prstGeom prst="ellipse">
                <a:avLst/>
              </a:prstGeom>
              <a:gradFill flip="none" rotWithShape="1">
                <a:gsLst>
                  <a:gs pos="0">
                    <a:srgbClr val="FFFFFF"/>
                  </a:gs>
                  <a:gs pos="100000">
                    <a:srgbClr val="9999FF"/>
                  </a:gs>
                </a:gsLst>
                <a:path path="circle">
                  <a:fillToRect l="50000" t="50000" r="50000" b="50000"/>
                </a:path>
                <a:tileRect/>
              </a:gradFill>
              <a:ln w="12700">
                <a:solidFill>
                  <a:srgbClr val="000000"/>
                </a:solidFill>
                <a:round/>
                <a:headEnd/>
                <a:tailEnd/>
              </a:ln>
            </p:spPr>
            <p:txBody>
              <a:bodyPr/>
              <a:lstStyle/>
              <a:p>
                <a:pPr>
                  <a:defRPr/>
                </a:pPr>
                <a:endParaRPr lang="en-GB"/>
              </a:p>
            </p:txBody>
          </p:sp>
          <p:sp>
            <p:nvSpPr>
              <p:cNvPr id="308" name="Freeform 508"/>
              <p:cNvSpPr>
                <a:spLocks/>
              </p:cNvSpPr>
              <p:nvPr/>
            </p:nvSpPr>
            <p:spPr bwMode="auto">
              <a:xfrm>
                <a:off x="3688987" y="5856556"/>
                <a:ext cx="82914" cy="220394"/>
              </a:xfrm>
              <a:custGeom>
                <a:avLst/>
                <a:gdLst>
                  <a:gd name="T0" fmla="*/ 0 w 84"/>
                  <a:gd name="T1" fmla="*/ 0 h 66"/>
                  <a:gd name="T2" fmla="*/ 84 w 84"/>
                  <a:gd name="T3" fmla="*/ 9 h 66"/>
                  <a:gd name="T4" fmla="*/ 33 w 84"/>
                  <a:gd name="T5" fmla="*/ 66 h 66"/>
                  <a:gd name="T6" fmla="*/ 0 w 84"/>
                  <a:gd name="T7" fmla="*/ 0 h 66"/>
                  <a:gd name="T8" fmla="*/ 0 60000 65536"/>
                  <a:gd name="T9" fmla="*/ 0 60000 65536"/>
                  <a:gd name="T10" fmla="*/ 0 60000 65536"/>
                  <a:gd name="T11" fmla="*/ 0 60000 65536"/>
                  <a:gd name="T12" fmla="*/ 0 w 84"/>
                  <a:gd name="T13" fmla="*/ 0 h 66"/>
                  <a:gd name="T14" fmla="*/ 84 w 84"/>
                  <a:gd name="T15" fmla="*/ 66 h 66"/>
                </a:gdLst>
                <a:ahLst/>
                <a:cxnLst>
                  <a:cxn ang="T8">
                    <a:pos x="T0" y="T1"/>
                  </a:cxn>
                  <a:cxn ang="T9">
                    <a:pos x="T2" y="T3"/>
                  </a:cxn>
                  <a:cxn ang="T10">
                    <a:pos x="T4" y="T5"/>
                  </a:cxn>
                  <a:cxn ang="T11">
                    <a:pos x="T6" y="T7"/>
                  </a:cxn>
                </a:cxnLst>
                <a:rect l="T12" t="T13" r="T14" b="T15"/>
                <a:pathLst>
                  <a:path w="84" h="66">
                    <a:moveTo>
                      <a:pt x="0" y="0"/>
                    </a:moveTo>
                    <a:lnTo>
                      <a:pt x="84" y="9"/>
                    </a:lnTo>
                    <a:lnTo>
                      <a:pt x="33" y="66"/>
                    </a:lnTo>
                    <a:lnTo>
                      <a:pt x="0" y="0"/>
                    </a:lnTo>
                    <a:close/>
                  </a:path>
                </a:pathLst>
              </a:custGeom>
              <a:solidFill>
                <a:schemeClr val="accent2"/>
              </a:solidFill>
              <a:ln w="12700">
                <a:solidFill>
                  <a:schemeClr val="accent2"/>
                </a:solidFill>
                <a:prstDash val="solid"/>
                <a:round/>
                <a:headEnd/>
                <a:tailEnd/>
              </a:ln>
            </p:spPr>
            <p:txBody>
              <a:bodyPr/>
              <a:lstStyle/>
              <a:p>
                <a:endParaRPr lang="it-IT"/>
              </a:p>
            </p:txBody>
          </p:sp>
          <p:sp>
            <p:nvSpPr>
              <p:cNvPr id="309" name="Freeform 514"/>
              <p:cNvSpPr>
                <a:spLocks/>
              </p:cNvSpPr>
              <p:nvPr/>
            </p:nvSpPr>
            <p:spPr bwMode="auto">
              <a:xfrm rot="1643886">
                <a:off x="3441607" y="5575995"/>
                <a:ext cx="81382" cy="78031"/>
              </a:xfrm>
              <a:custGeom>
                <a:avLst/>
                <a:gdLst>
                  <a:gd name="T0" fmla="*/ 0 w 51"/>
                  <a:gd name="T1" fmla="*/ 36 h 39"/>
                  <a:gd name="T2" fmla="*/ 27 w 51"/>
                  <a:gd name="T3" fmla="*/ 0 h 39"/>
                  <a:gd name="T4" fmla="*/ 51 w 51"/>
                  <a:gd name="T5" fmla="*/ 39 h 39"/>
                  <a:gd name="T6" fmla="*/ 0 w 51"/>
                  <a:gd name="T7" fmla="*/ 36 h 39"/>
                  <a:gd name="T8" fmla="*/ 0 60000 65536"/>
                  <a:gd name="T9" fmla="*/ 0 60000 65536"/>
                  <a:gd name="T10" fmla="*/ 0 60000 65536"/>
                  <a:gd name="T11" fmla="*/ 0 60000 65536"/>
                  <a:gd name="T12" fmla="*/ 0 w 51"/>
                  <a:gd name="T13" fmla="*/ 0 h 39"/>
                  <a:gd name="T14" fmla="*/ 51 w 51"/>
                  <a:gd name="T15" fmla="*/ 39 h 39"/>
                </a:gdLst>
                <a:ahLst/>
                <a:cxnLst>
                  <a:cxn ang="T8">
                    <a:pos x="T0" y="T1"/>
                  </a:cxn>
                  <a:cxn ang="T9">
                    <a:pos x="T2" y="T3"/>
                  </a:cxn>
                  <a:cxn ang="T10">
                    <a:pos x="T4" y="T5"/>
                  </a:cxn>
                  <a:cxn ang="T11">
                    <a:pos x="T6" y="T7"/>
                  </a:cxn>
                </a:cxnLst>
                <a:rect l="T12" t="T13" r="T14" b="T15"/>
                <a:pathLst>
                  <a:path w="51" h="39">
                    <a:moveTo>
                      <a:pt x="0" y="36"/>
                    </a:moveTo>
                    <a:lnTo>
                      <a:pt x="27" y="0"/>
                    </a:lnTo>
                    <a:lnTo>
                      <a:pt x="51" y="39"/>
                    </a:lnTo>
                    <a:lnTo>
                      <a:pt x="0" y="36"/>
                    </a:lnTo>
                    <a:close/>
                  </a:path>
                </a:pathLst>
              </a:custGeom>
              <a:solidFill>
                <a:srgbClr val="FF0000"/>
              </a:solidFill>
              <a:ln w="12700">
                <a:solidFill>
                  <a:srgbClr val="FF0000"/>
                </a:solidFill>
                <a:prstDash val="solid"/>
                <a:round/>
                <a:headEnd/>
                <a:tailEnd/>
              </a:ln>
            </p:spPr>
            <p:txBody>
              <a:bodyPr/>
              <a:lstStyle/>
              <a:p>
                <a:endParaRPr lang="it-IT"/>
              </a:p>
            </p:txBody>
          </p:sp>
        </p:grpSp>
        <p:sp>
          <p:nvSpPr>
            <p:cNvPr id="305" name="CasellaDiTesto 304"/>
            <p:cNvSpPr txBox="1"/>
            <p:nvPr/>
          </p:nvSpPr>
          <p:spPr>
            <a:xfrm rot="4676915">
              <a:off x="1944563" y="4585816"/>
              <a:ext cx="571846" cy="307777"/>
            </a:xfrm>
            <a:prstGeom prst="rect">
              <a:avLst/>
            </a:prstGeom>
            <a:noFill/>
          </p:spPr>
          <p:txBody>
            <a:bodyPr wrap="square" rtlCol="0">
              <a:spAutoFit/>
            </a:bodyPr>
            <a:lstStyle/>
            <a:p>
              <a:r>
                <a:rPr lang="it-IT" sz="1400" dirty="0">
                  <a:solidFill>
                    <a:srgbClr val="FF0000"/>
                  </a:solidFill>
                  <a:latin typeface="Calibri" pitchFamily="34" charset="0"/>
                  <a:cs typeface="Calibri" pitchFamily="34" charset="0"/>
                </a:rPr>
                <a:t>Ser</a:t>
              </a:r>
            </a:p>
          </p:txBody>
        </p:sp>
        <p:sp>
          <p:nvSpPr>
            <p:cNvPr id="306" name="CasellaDiTesto 305"/>
            <p:cNvSpPr txBox="1"/>
            <p:nvPr/>
          </p:nvSpPr>
          <p:spPr>
            <a:xfrm rot="4606262">
              <a:off x="1802886" y="4720643"/>
              <a:ext cx="571846" cy="307777"/>
            </a:xfrm>
            <a:prstGeom prst="rect">
              <a:avLst/>
            </a:prstGeom>
            <a:noFill/>
          </p:spPr>
          <p:txBody>
            <a:bodyPr wrap="square" rtlCol="0">
              <a:spAutoFit/>
            </a:bodyPr>
            <a:lstStyle/>
            <a:p>
              <a:r>
                <a:rPr lang="it-IT" sz="1400" dirty="0">
                  <a:solidFill>
                    <a:srgbClr val="3333CC"/>
                  </a:solidFill>
                  <a:latin typeface="Calibri" pitchFamily="34" charset="0"/>
                  <a:cs typeface="Calibri" pitchFamily="34" charset="0"/>
                </a:rPr>
                <a:t>Leu</a:t>
              </a:r>
            </a:p>
          </p:txBody>
        </p:sp>
      </p:grpSp>
      <p:grpSp>
        <p:nvGrpSpPr>
          <p:cNvPr id="310" name="Gruppo 309"/>
          <p:cNvGrpSpPr/>
          <p:nvPr/>
        </p:nvGrpSpPr>
        <p:grpSpPr>
          <a:xfrm rot="12179097">
            <a:off x="750388" y="4653213"/>
            <a:ext cx="738848" cy="596993"/>
            <a:chOff x="1741884" y="4508544"/>
            <a:chExt cx="738848" cy="596993"/>
          </a:xfrm>
        </p:grpSpPr>
        <p:grpSp>
          <p:nvGrpSpPr>
            <p:cNvPr id="311" name="Gruppo 310"/>
            <p:cNvGrpSpPr/>
            <p:nvPr/>
          </p:nvGrpSpPr>
          <p:grpSpPr>
            <a:xfrm rot="3953321">
              <a:off x="1812811" y="4437617"/>
              <a:ext cx="596993" cy="738848"/>
              <a:chOff x="3441607" y="5338102"/>
              <a:chExt cx="596993" cy="738848"/>
            </a:xfrm>
          </p:grpSpPr>
          <p:sp>
            <p:nvSpPr>
              <p:cNvPr id="314" name="Oval 499"/>
              <p:cNvSpPr>
                <a:spLocks noChangeArrowheads="1"/>
              </p:cNvSpPr>
              <p:nvPr/>
            </p:nvSpPr>
            <p:spPr bwMode="auto">
              <a:xfrm>
                <a:off x="3504030" y="5338102"/>
                <a:ext cx="534570" cy="536331"/>
              </a:xfrm>
              <a:prstGeom prst="ellipse">
                <a:avLst/>
              </a:prstGeom>
              <a:gradFill flip="none" rotWithShape="1">
                <a:gsLst>
                  <a:gs pos="0">
                    <a:srgbClr val="FFFFFF"/>
                  </a:gs>
                  <a:gs pos="100000">
                    <a:srgbClr val="9999FF"/>
                  </a:gs>
                </a:gsLst>
                <a:path path="circle">
                  <a:fillToRect l="50000" t="50000" r="50000" b="50000"/>
                </a:path>
                <a:tileRect/>
              </a:gradFill>
              <a:ln w="12700">
                <a:solidFill>
                  <a:srgbClr val="000000"/>
                </a:solidFill>
                <a:round/>
                <a:headEnd/>
                <a:tailEnd/>
              </a:ln>
            </p:spPr>
            <p:txBody>
              <a:bodyPr/>
              <a:lstStyle/>
              <a:p>
                <a:pPr>
                  <a:defRPr/>
                </a:pPr>
                <a:endParaRPr lang="en-GB"/>
              </a:p>
            </p:txBody>
          </p:sp>
          <p:sp>
            <p:nvSpPr>
              <p:cNvPr id="315" name="Freeform 508"/>
              <p:cNvSpPr>
                <a:spLocks/>
              </p:cNvSpPr>
              <p:nvPr/>
            </p:nvSpPr>
            <p:spPr bwMode="auto">
              <a:xfrm>
                <a:off x="3688987" y="5856556"/>
                <a:ext cx="82914" cy="220394"/>
              </a:xfrm>
              <a:custGeom>
                <a:avLst/>
                <a:gdLst>
                  <a:gd name="T0" fmla="*/ 0 w 84"/>
                  <a:gd name="T1" fmla="*/ 0 h 66"/>
                  <a:gd name="T2" fmla="*/ 84 w 84"/>
                  <a:gd name="T3" fmla="*/ 9 h 66"/>
                  <a:gd name="T4" fmla="*/ 33 w 84"/>
                  <a:gd name="T5" fmla="*/ 66 h 66"/>
                  <a:gd name="T6" fmla="*/ 0 w 84"/>
                  <a:gd name="T7" fmla="*/ 0 h 66"/>
                  <a:gd name="T8" fmla="*/ 0 60000 65536"/>
                  <a:gd name="T9" fmla="*/ 0 60000 65536"/>
                  <a:gd name="T10" fmla="*/ 0 60000 65536"/>
                  <a:gd name="T11" fmla="*/ 0 60000 65536"/>
                  <a:gd name="T12" fmla="*/ 0 w 84"/>
                  <a:gd name="T13" fmla="*/ 0 h 66"/>
                  <a:gd name="T14" fmla="*/ 84 w 84"/>
                  <a:gd name="T15" fmla="*/ 66 h 66"/>
                </a:gdLst>
                <a:ahLst/>
                <a:cxnLst>
                  <a:cxn ang="T8">
                    <a:pos x="T0" y="T1"/>
                  </a:cxn>
                  <a:cxn ang="T9">
                    <a:pos x="T2" y="T3"/>
                  </a:cxn>
                  <a:cxn ang="T10">
                    <a:pos x="T4" y="T5"/>
                  </a:cxn>
                  <a:cxn ang="T11">
                    <a:pos x="T6" y="T7"/>
                  </a:cxn>
                </a:cxnLst>
                <a:rect l="T12" t="T13" r="T14" b="T15"/>
                <a:pathLst>
                  <a:path w="84" h="66">
                    <a:moveTo>
                      <a:pt x="0" y="0"/>
                    </a:moveTo>
                    <a:lnTo>
                      <a:pt x="84" y="9"/>
                    </a:lnTo>
                    <a:lnTo>
                      <a:pt x="33" y="66"/>
                    </a:lnTo>
                    <a:lnTo>
                      <a:pt x="0" y="0"/>
                    </a:lnTo>
                    <a:close/>
                  </a:path>
                </a:pathLst>
              </a:custGeom>
              <a:solidFill>
                <a:schemeClr val="accent2"/>
              </a:solidFill>
              <a:ln w="12700">
                <a:solidFill>
                  <a:schemeClr val="accent2"/>
                </a:solidFill>
                <a:prstDash val="solid"/>
                <a:round/>
                <a:headEnd/>
                <a:tailEnd/>
              </a:ln>
            </p:spPr>
            <p:txBody>
              <a:bodyPr/>
              <a:lstStyle/>
              <a:p>
                <a:endParaRPr lang="it-IT"/>
              </a:p>
            </p:txBody>
          </p:sp>
          <p:sp>
            <p:nvSpPr>
              <p:cNvPr id="316" name="Freeform 514"/>
              <p:cNvSpPr>
                <a:spLocks/>
              </p:cNvSpPr>
              <p:nvPr/>
            </p:nvSpPr>
            <p:spPr bwMode="auto">
              <a:xfrm rot="1643886">
                <a:off x="3441607" y="5575995"/>
                <a:ext cx="81382" cy="78031"/>
              </a:xfrm>
              <a:custGeom>
                <a:avLst/>
                <a:gdLst>
                  <a:gd name="T0" fmla="*/ 0 w 51"/>
                  <a:gd name="T1" fmla="*/ 36 h 39"/>
                  <a:gd name="T2" fmla="*/ 27 w 51"/>
                  <a:gd name="T3" fmla="*/ 0 h 39"/>
                  <a:gd name="T4" fmla="*/ 51 w 51"/>
                  <a:gd name="T5" fmla="*/ 39 h 39"/>
                  <a:gd name="T6" fmla="*/ 0 w 51"/>
                  <a:gd name="T7" fmla="*/ 36 h 39"/>
                  <a:gd name="T8" fmla="*/ 0 60000 65536"/>
                  <a:gd name="T9" fmla="*/ 0 60000 65536"/>
                  <a:gd name="T10" fmla="*/ 0 60000 65536"/>
                  <a:gd name="T11" fmla="*/ 0 60000 65536"/>
                  <a:gd name="T12" fmla="*/ 0 w 51"/>
                  <a:gd name="T13" fmla="*/ 0 h 39"/>
                  <a:gd name="T14" fmla="*/ 51 w 51"/>
                  <a:gd name="T15" fmla="*/ 39 h 39"/>
                </a:gdLst>
                <a:ahLst/>
                <a:cxnLst>
                  <a:cxn ang="T8">
                    <a:pos x="T0" y="T1"/>
                  </a:cxn>
                  <a:cxn ang="T9">
                    <a:pos x="T2" y="T3"/>
                  </a:cxn>
                  <a:cxn ang="T10">
                    <a:pos x="T4" y="T5"/>
                  </a:cxn>
                  <a:cxn ang="T11">
                    <a:pos x="T6" y="T7"/>
                  </a:cxn>
                </a:cxnLst>
                <a:rect l="T12" t="T13" r="T14" b="T15"/>
                <a:pathLst>
                  <a:path w="51" h="39">
                    <a:moveTo>
                      <a:pt x="0" y="36"/>
                    </a:moveTo>
                    <a:lnTo>
                      <a:pt x="27" y="0"/>
                    </a:lnTo>
                    <a:lnTo>
                      <a:pt x="51" y="39"/>
                    </a:lnTo>
                    <a:lnTo>
                      <a:pt x="0" y="36"/>
                    </a:lnTo>
                    <a:close/>
                  </a:path>
                </a:pathLst>
              </a:custGeom>
              <a:solidFill>
                <a:srgbClr val="FF0000"/>
              </a:solidFill>
              <a:ln w="12700">
                <a:solidFill>
                  <a:srgbClr val="FF0000"/>
                </a:solidFill>
                <a:prstDash val="solid"/>
                <a:round/>
                <a:headEnd/>
                <a:tailEnd/>
              </a:ln>
            </p:spPr>
            <p:txBody>
              <a:bodyPr/>
              <a:lstStyle/>
              <a:p>
                <a:endParaRPr lang="it-IT"/>
              </a:p>
            </p:txBody>
          </p:sp>
        </p:grpSp>
        <p:sp>
          <p:nvSpPr>
            <p:cNvPr id="312" name="CasellaDiTesto 311"/>
            <p:cNvSpPr txBox="1"/>
            <p:nvPr/>
          </p:nvSpPr>
          <p:spPr>
            <a:xfrm rot="9259178">
              <a:off x="1801038" y="4518805"/>
              <a:ext cx="571846" cy="307777"/>
            </a:xfrm>
            <a:prstGeom prst="rect">
              <a:avLst/>
            </a:prstGeom>
            <a:noFill/>
          </p:spPr>
          <p:txBody>
            <a:bodyPr wrap="square" rtlCol="0">
              <a:spAutoFit/>
            </a:bodyPr>
            <a:lstStyle/>
            <a:p>
              <a:r>
                <a:rPr lang="it-IT" sz="1400" dirty="0">
                  <a:solidFill>
                    <a:srgbClr val="FF0000"/>
                  </a:solidFill>
                  <a:latin typeface="Calibri" pitchFamily="34" charset="0"/>
                  <a:cs typeface="Calibri" pitchFamily="34" charset="0"/>
                </a:rPr>
                <a:t>Ser</a:t>
              </a:r>
            </a:p>
          </p:txBody>
        </p:sp>
        <p:sp>
          <p:nvSpPr>
            <p:cNvPr id="313" name="CasellaDiTesto 312"/>
            <p:cNvSpPr txBox="1"/>
            <p:nvPr/>
          </p:nvSpPr>
          <p:spPr>
            <a:xfrm rot="9581296">
              <a:off x="1776611" y="4719000"/>
              <a:ext cx="571846" cy="307777"/>
            </a:xfrm>
            <a:prstGeom prst="rect">
              <a:avLst/>
            </a:prstGeom>
            <a:noFill/>
          </p:spPr>
          <p:txBody>
            <a:bodyPr wrap="square" rtlCol="0">
              <a:spAutoFit/>
            </a:bodyPr>
            <a:lstStyle/>
            <a:p>
              <a:r>
                <a:rPr lang="it-IT" sz="1400" dirty="0">
                  <a:solidFill>
                    <a:srgbClr val="3333CC"/>
                  </a:solidFill>
                  <a:latin typeface="Calibri" pitchFamily="34" charset="0"/>
                  <a:cs typeface="Calibri" pitchFamily="34" charset="0"/>
                </a:rPr>
                <a:t>Leu</a:t>
              </a:r>
            </a:p>
          </p:txBody>
        </p:sp>
      </p:grpSp>
      <p:grpSp>
        <p:nvGrpSpPr>
          <p:cNvPr id="317" name="Gruppo 316"/>
          <p:cNvGrpSpPr/>
          <p:nvPr/>
        </p:nvGrpSpPr>
        <p:grpSpPr>
          <a:xfrm rot="8286237">
            <a:off x="977352" y="5123491"/>
            <a:ext cx="738848" cy="596993"/>
            <a:chOff x="1741884" y="4508544"/>
            <a:chExt cx="738848" cy="596993"/>
          </a:xfrm>
        </p:grpSpPr>
        <p:grpSp>
          <p:nvGrpSpPr>
            <p:cNvPr id="318" name="Gruppo 317"/>
            <p:cNvGrpSpPr/>
            <p:nvPr/>
          </p:nvGrpSpPr>
          <p:grpSpPr>
            <a:xfrm rot="3953321">
              <a:off x="1812811" y="4437617"/>
              <a:ext cx="596993" cy="738848"/>
              <a:chOff x="3441607" y="5338102"/>
              <a:chExt cx="596993" cy="738848"/>
            </a:xfrm>
          </p:grpSpPr>
          <p:sp>
            <p:nvSpPr>
              <p:cNvPr id="321" name="Oval 499"/>
              <p:cNvSpPr>
                <a:spLocks noChangeArrowheads="1"/>
              </p:cNvSpPr>
              <p:nvPr/>
            </p:nvSpPr>
            <p:spPr bwMode="auto">
              <a:xfrm>
                <a:off x="3504030" y="5338102"/>
                <a:ext cx="534570" cy="536331"/>
              </a:xfrm>
              <a:prstGeom prst="ellipse">
                <a:avLst/>
              </a:prstGeom>
              <a:gradFill flip="none" rotWithShape="1">
                <a:gsLst>
                  <a:gs pos="0">
                    <a:srgbClr val="FFFFFF"/>
                  </a:gs>
                  <a:gs pos="100000">
                    <a:srgbClr val="9999FF"/>
                  </a:gs>
                </a:gsLst>
                <a:path path="circle">
                  <a:fillToRect l="50000" t="50000" r="50000" b="50000"/>
                </a:path>
                <a:tileRect/>
              </a:gradFill>
              <a:ln w="12700">
                <a:solidFill>
                  <a:srgbClr val="000000"/>
                </a:solidFill>
                <a:round/>
                <a:headEnd/>
                <a:tailEnd/>
              </a:ln>
            </p:spPr>
            <p:txBody>
              <a:bodyPr/>
              <a:lstStyle/>
              <a:p>
                <a:pPr>
                  <a:defRPr/>
                </a:pPr>
                <a:endParaRPr lang="en-GB"/>
              </a:p>
            </p:txBody>
          </p:sp>
          <p:sp>
            <p:nvSpPr>
              <p:cNvPr id="322" name="Freeform 508"/>
              <p:cNvSpPr>
                <a:spLocks/>
              </p:cNvSpPr>
              <p:nvPr/>
            </p:nvSpPr>
            <p:spPr bwMode="auto">
              <a:xfrm>
                <a:off x="3688987" y="5856556"/>
                <a:ext cx="82914" cy="220394"/>
              </a:xfrm>
              <a:custGeom>
                <a:avLst/>
                <a:gdLst>
                  <a:gd name="T0" fmla="*/ 0 w 84"/>
                  <a:gd name="T1" fmla="*/ 0 h 66"/>
                  <a:gd name="T2" fmla="*/ 84 w 84"/>
                  <a:gd name="T3" fmla="*/ 9 h 66"/>
                  <a:gd name="T4" fmla="*/ 33 w 84"/>
                  <a:gd name="T5" fmla="*/ 66 h 66"/>
                  <a:gd name="T6" fmla="*/ 0 w 84"/>
                  <a:gd name="T7" fmla="*/ 0 h 66"/>
                  <a:gd name="T8" fmla="*/ 0 60000 65536"/>
                  <a:gd name="T9" fmla="*/ 0 60000 65536"/>
                  <a:gd name="T10" fmla="*/ 0 60000 65536"/>
                  <a:gd name="T11" fmla="*/ 0 60000 65536"/>
                  <a:gd name="T12" fmla="*/ 0 w 84"/>
                  <a:gd name="T13" fmla="*/ 0 h 66"/>
                  <a:gd name="T14" fmla="*/ 84 w 84"/>
                  <a:gd name="T15" fmla="*/ 66 h 66"/>
                </a:gdLst>
                <a:ahLst/>
                <a:cxnLst>
                  <a:cxn ang="T8">
                    <a:pos x="T0" y="T1"/>
                  </a:cxn>
                  <a:cxn ang="T9">
                    <a:pos x="T2" y="T3"/>
                  </a:cxn>
                  <a:cxn ang="T10">
                    <a:pos x="T4" y="T5"/>
                  </a:cxn>
                  <a:cxn ang="T11">
                    <a:pos x="T6" y="T7"/>
                  </a:cxn>
                </a:cxnLst>
                <a:rect l="T12" t="T13" r="T14" b="T15"/>
                <a:pathLst>
                  <a:path w="84" h="66">
                    <a:moveTo>
                      <a:pt x="0" y="0"/>
                    </a:moveTo>
                    <a:lnTo>
                      <a:pt x="84" y="9"/>
                    </a:lnTo>
                    <a:lnTo>
                      <a:pt x="33" y="66"/>
                    </a:lnTo>
                    <a:lnTo>
                      <a:pt x="0" y="0"/>
                    </a:lnTo>
                    <a:close/>
                  </a:path>
                </a:pathLst>
              </a:custGeom>
              <a:solidFill>
                <a:schemeClr val="accent2"/>
              </a:solidFill>
              <a:ln w="12700">
                <a:solidFill>
                  <a:schemeClr val="accent2"/>
                </a:solidFill>
                <a:prstDash val="solid"/>
                <a:round/>
                <a:headEnd/>
                <a:tailEnd/>
              </a:ln>
            </p:spPr>
            <p:txBody>
              <a:bodyPr/>
              <a:lstStyle/>
              <a:p>
                <a:endParaRPr lang="it-IT"/>
              </a:p>
            </p:txBody>
          </p:sp>
          <p:sp>
            <p:nvSpPr>
              <p:cNvPr id="323" name="Freeform 514"/>
              <p:cNvSpPr>
                <a:spLocks/>
              </p:cNvSpPr>
              <p:nvPr/>
            </p:nvSpPr>
            <p:spPr bwMode="auto">
              <a:xfrm rot="1643886">
                <a:off x="3441607" y="5575995"/>
                <a:ext cx="81382" cy="78031"/>
              </a:xfrm>
              <a:custGeom>
                <a:avLst/>
                <a:gdLst>
                  <a:gd name="T0" fmla="*/ 0 w 51"/>
                  <a:gd name="T1" fmla="*/ 36 h 39"/>
                  <a:gd name="T2" fmla="*/ 27 w 51"/>
                  <a:gd name="T3" fmla="*/ 0 h 39"/>
                  <a:gd name="T4" fmla="*/ 51 w 51"/>
                  <a:gd name="T5" fmla="*/ 39 h 39"/>
                  <a:gd name="T6" fmla="*/ 0 w 51"/>
                  <a:gd name="T7" fmla="*/ 36 h 39"/>
                  <a:gd name="T8" fmla="*/ 0 60000 65536"/>
                  <a:gd name="T9" fmla="*/ 0 60000 65536"/>
                  <a:gd name="T10" fmla="*/ 0 60000 65536"/>
                  <a:gd name="T11" fmla="*/ 0 60000 65536"/>
                  <a:gd name="T12" fmla="*/ 0 w 51"/>
                  <a:gd name="T13" fmla="*/ 0 h 39"/>
                  <a:gd name="T14" fmla="*/ 51 w 51"/>
                  <a:gd name="T15" fmla="*/ 39 h 39"/>
                </a:gdLst>
                <a:ahLst/>
                <a:cxnLst>
                  <a:cxn ang="T8">
                    <a:pos x="T0" y="T1"/>
                  </a:cxn>
                  <a:cxn ang="T9">
                    <a:pos x="T2" y="T3"/>
                  </a:cxn>
                  <a:cxn ang="T10">
                    <a:pos x="T4" y="T5"/>
                  </a:cxn>
                  <a:cxn ang="T11">
                    <a:pos x="T6" y="T7"/>
                  </a:cxn>
                </a:cxnLst>
                <a:rect l="T12" t="T13" r="T14" b="T15"/>
                <a:pathLst>
                  <a:path w="51" h="39">
                    <a:moveTo>
                      <a:pt x="0" y="36"/>
                    </a:moveTo>
                    <a:lnTo>
                      <a:pt x="27" y="0"/>
                    </a:lnTo>
                    <a:lnTo>
                      <a:pt x="51" y="39"/>
                    </a:lnTo>
                    <a:lnTo>
                      <a:pt x="0" y="36"/>
                    </a:lnTo>
                    <a:close/>
                  </a:path>
                </a:pathLst>
              </a:custGeom>
              <a:solidFill>
                <a:srgbClr val="FF0000"/>
              </a:solidFill>
              <a:ln w="12700">
                <a:solidFill>
                  <a:srgbClr val="FF0000"/>
                </a:solidFill>
                <a:prstDash val="solid"/>
                <a:round/>
                <a:headEnd/>
                <a:tailEnd/>
              </a:ln>
            </p:spPr>
            <p:txBody>
              <a:bodyPr/>
              <a:lstStyle/>
              <a:p>
                <a:endParaRPr lang="it-IT"/>
              </a:p>
            </p:txBody>
          </p:sp>
        </p:grpSp>
        <p:sp>
          <p:nvSpPr>
            <p:cNvPr id="319" name="CasellaDiTesto 318"/>
            <p:cNvSpPr txBox="1"/>
            <p:nvPr/>
          </p:nvSpPr>
          <p:spPr>
            <a:xfrm rot="9259178">
              <a:off x="1801038" y="4518805"/>
              <a:ext cx="571846" cy="307777"/>
            </a:xfrm>
            <a:prstGeom prst="rect">
              <a:avLst/>
            </a:prstGeom>
            <a:noFill/>
          </p:spPr>
          <p:txBody>
            <a:bodyPr wrap="square" rtlCol="0">
              <a:spAutoFit/>
            </a:bodyPr>
            <a:lstStyle/>
            <a:p>
              <a:r>
                <a:rPr lang="it-IT" sz="1400" dirty="0">
                  <a:solidFill>
                    <a:srgbClr val="FF0000"/>
                  </a:solidFill>
                  <a:latin typeface="Calibri" pitchFamily="34" charset="0"/>
                  <a:cs typeface="Calibri" pitchFamily="34" charset="0"/>
                </a:rPr>
                <a:t>Ser</a:t>
              </a:r>
            </a:p>
          </p:txBody>
        </p:sp>
        <p:sp>
          <p:nvSpPr>
            <p:cNvPr id="320" name="CasellaDiTesto 319"/>
            <p:cNvSpPr txBox="1"/>
            <p:nvPr/>
          </p:nvSpPr>
          <p:spPr>
            <a:xfrm rot="9581296">
              <a:off x="1776611" y="4719000"/>
              <a:ext cx="571846" cy="307777"/>
            </a:xfrm>
            <a:prstGeom prst="rect">
              <a:avLst/>
            </a:prstGeom>
            <a:noFill/>
          </p:spPr>
          <p:txBody>
            <a:bodyPr wrap="square" rtlCol="0">
              <a:spAutoFit/>
            </a:bodyPr>
            <a:lstStyle/>
            <a:p>
              <a:r>
                <a:rPr lang="it-IT" sz="1400" dirty="0">
                  <a:solidFill>
                    <a:srgbClr val="3333CC"/>
                  </a:solidFill>
                  <a:latin typeface="Calibri" pitchFamily="34" charset="0"/>
                  <a:cs typeface="Calibri" pitchFamily="34" charset="0"/>
                </a:rPr>
                <a:t>Leu</a:t>
              </a:r>
            </a:p>
          </p:txBody>
        </p:sp>
      </p:grpSp>
      <p:grpSp>
        <p:nvGrpSpPr>
          <p:cNvPr id="324" name="Gruppo 323"/>
          <p:cNvGrpSpPr/>
          <p:nvPr/>
        </p:nvGrpSpPr>
        <p:grpSpPr>
          <a:xfrm rot="3966110">
            <a:off x="1480839" y="5006478"/>
            <a:ext cx="771723" cy="651964"/>
            <a:chOff x="1741884" y="4453574"/>
            <a:chExt cx="771723" cy="651964"/>
          </a:xfrm>
        </p:grpSpPr>
        <p:grpSp>
          <p:nvGrpSpPr>
            <p:cNvPr id="325" name="Gruppo 324"/>
            <p:cNvGrpSpPr/>
            <p:nvPr/>
          </p:nvGrpSpPr>
          <p:grpSpPr>
            <a:xfrm rot="3953321">
              <a:off x="1812811" y="4437618"/>
              <a:ext cx="596993" cy="738847"/>
              <a:chOff x="3441607" y="5338103"/>
              <a:chExt cx="596993" cy="738847"/>
            </a:xfrm>
          </p:grpSpPr>
          <p:sp>
            <p:nvSpPr>
              <p:cNvPr id="328" name="Oval 499"/>
              <p:cNvSpPr>
                <a:spLocks noChangeArrowheads="1"/>
              </p:cNvSpPr>
              <p:nvPr/>
            </p:nvSpPr>
            <p:spPr bwMode="auto">
              <a:xfrm>
                <a:off x="3504030" y="5338103"/>
                <a:ext cx="534570" cy="536331"/>
              </a:xfrm>
              <a:prstGeom prst="ellipse">
                <a:avLst/>
              </a:prstGeom>
              <a:gradFill flip="none" rotWithShape="1">
                <a:gsLst>
                  <a:gs pos="0">
                    <a:srgbClr val="FFFFFF"/>
                  </a:gs>
                  <a:gs pos="100000">
                    <a:srgbClr val="9999FF"/>
                  </a:gs>
                </a:gsLst>
                <a:path path="circle">
                  <a:fillToRect l="50000" t="50000" r="50000" b="50000"/>
                </a:path>
                <a:tileRect/>
              </a:gradFill>
              <a:ln w="12700">
                <a:solidFill>
                  <a:srgbClr val="000000"/>
                </a:solidFill>
                <a:round/>
                <a:headEnd/>
                <a:tailEnd/>
              </a:ln>
            </p:spPr>
            <p:txBody>
              <a:bodyPr/>
              <a:lstStyle/>
              <a:p>
                <a:pPr>
                  <a:defRPr/>
                </a:pPr>
                <a:endParaRPr lang="en-GB"/>
              </a:p>
            </p:txBody>
          </p:sp>
          <p:sp>
            <p:nvSpPr>
              <p:cNvPr id="329" name="Freeform 508"/>
              <p:cNvSpPr>
                <a:spLocks/>
              </p:cNvSpPr>
              <p:nvPr/>
            </p:nvSpPr>
            <p:spPr bwMode="auto">
              <a:xfrm>
                <a:off x="3688987" y="5856556"/>
                <a:ext cx="82914" cy="220394"/>
              </a:xfrm>
              <a:custGeom>
                <a:avLst/>
                <a:gdLst>
                  <a:gd name="T0" fmla="*/ 0 w 84"/>
                  <a:gd name="T1" fmla="*/ 0 h 66"/>
                  <a:gd name="T2" fmla="*/ 84 w 84"/>
                  <a:gd name="T3" fmla="*/ 9 h 66"/>
                  <a:gd name="T4" fmla="*/ 33 w 84"/>
                  <a:gd name="T5" fmla="*/ 66 h 66"/>
                  <a:gd name="T6" fmla="*/ 0 w 84"/>
                  <a:gd name="T7" fmla="*/ 0 h 66"/>
                  <a:gd name="T8" fmla="*/ 0 60000 65536"/>
                  <a:gd name="T9" fmla="*/ 0 60000 65536"/>
                  <a:gd name="T10" fmla="*/ 0 60000 65536"/>
                  <a:gd name="T11" fmla="*/ 0 60000 65536"/>
                  <a:gd name="T12" fmla="*/ 0 w 84"/>
                  <a:gd name="T13" fmla="*/ 0 h 66"/>
                  <a:gd name="T14" fmla="*/ 84 w 84"/>
                  <a:gd name="T15" fmla="*/ 66 h 66"/>
                </a:gdLst>
                <a:ahLst/>
                <a:cxnLst>
                  <a:cxn ang="T8">
                    <a:pos x="T0" y="T1"/>
                  </a:cxn>
                  <a:cxn ang="T9">
                    <a:pos x="T2" y="T3"/>
                  </a:cxn>
                  <a:cxn ang="T10">
                    <a:pos x="T4" y="T5"/>
                  </a:cxn>
                  <a:cxn ang="T11">
                    <a:pos x="T6" y="T7"/>
                  </a:cxn>
                </a:cxnLst>
                <a:rect l="T12" t="T13" r="T14" b="T15"/>
                <a:pathLst>
                  <a:path w="84" h="66">
                    <a:moveTo>
                      <a:pt x="0" y="0"/>
                    </a:moveTo>
                    <a:lnTo>
                      <a:pt x="84" y="9"/>
                    </a:lnTo>
                    <a:lnTo>
                      <a:pt x="33" y="66"/>
                    </a:lnTo>
                    <a:lnTo>
                      <a:pt x="0" y="0"/>
                    </a:lnTo>
                    <a:close/>
                  </a:path>
                </a:pathLst>
              </a:custGeom>
              <a:solidFill>
                <a:schemeClr val="accent2"/>
              </a:solidFill>
              <a:ln w="12700">
                <a:solidFill>
                  <a:schemeClr val="accent2"/>
                </a:solidFill>
                <a:prstDash val="solid"/>
                <a:round/>
                <a:headEnd/>
                <a:tailEnd/>
              </a:ln>
            </p:spPr>
            <p:txBody>
              <a:bodyPr/>
              <a:lstStyle/>
              <a:p>
                <a:endParaRPr lang="it-IT"/>
              </a:p>
            </p:txBody>
          </p:sp>
          <p:sp>
            <p:nvSpPr>
              <p:cNvPr id="330" name="Freeform 514"/>
              <p:cNvSpPr>
                <a:spLocks/>
              </p:cNvSpPr>
              <p:nvPr/>
            </p:nvSpPr>
            <p:spPr bwMode="auto">
              <a:xfrm rot="1643886">
                <a:off x="3441607" y="5575995"/>
                <a:ext cx="81382" cy="78031"/>
              </a:xfrm>
              <a:custGeom>
                <a:avLst/>
                <a:gdLst>
                  <a:gd name="T0" fmla="*/ 0 w 51"/>
                  <a:gd name="T1" fmla="*/ 36 h 39"/>
                  <a:gd name="T2" fmla="*/ 27 w 51"/>
                  <a:gd name="T3" fmla="*/ 0 h 39"/>
                  <a:gd name="T4" fmla="*/ 51 w 51"/>
                  <a:gd name="T5" fmla="*/ 39 h 39"/>
                  <a:gd name="T6" fmla="*/ 0 w 51"/>
                  <a:gd name="T7" fmla="*/ 36 h 39"/>
                  <a:gd name="T8" fmla="*/ 0 60000 65536"/>
                  <a:gd name="T9" fmla="*/ 0 60000 65536"/>
                  <a:gd name="T10" fmla="*/ 0 60000 65536"/>
                  <a:gd name="T11" fmla="*/ 0 60000 65536"/>
                  <a:gd name="T12" fmla="*/ 0 w 51"/>
                  <a:gd name="T13" fmla="*/ 0 h 39"/>
                  <a:gd name="T14" fmla="*/ 51 w 51"/>
                  <a:gd name="T15" fmla="*/ 39 h 39"/>
                </a:gdLst>
                <a:ahLst/>
                <a:cxnLst>
                  <a:cxn ang="T8">
                    <a:pos x="T0" y="T1"/>
                  </a:cxn>
                  <a:cxn ang="T9">
                    <a:pos x="T2" y="T3"/>
                  </a:cxn>
                  <a:cxn ang="T10">
                    <a:pos x="T4" y="T5"/>
                  </a:cxn>
                  <a:cxn ang="T11">
                    <a:pos x="T6" y="T7"/>
                  </a:cxn>
                </a:cxnLst>
                <a:rect l="T12" t="T13" r="T14" b="T15"/>
                <a:pathLst>
                  <a:path w="51" h="39">
                    <a:moveTo>
                      <a:pt x="0" y="36"/>
                    </a:moveTo>
                    <a:lnTo>
                      <a:pt x="27" y="0"/>
                    </a:lnTo>
                    <a:lnTo>
                      <a:pt x="51" y="39"/>
                    </a:lnTo>
                    <a:lnTo>
                      <a:pt x="0" y="36"/>
                    </a:lnTo>
                    <a:close/>
                  </a:path>
                </a:pathLst>
              </a:custGeom>
              <a:solidFill>
                <a:srgbClr val="FF0000"/>
              </a:solidFill>
              <a:ln w="12700">
                <a:solidFill>
                  <a:srgbClr val="FF0000"/>
                </a:solidFill>
                <a:prstDash val="solid"/>
                <a:round/>
                <a:headEnd/>
                <a:tailEnd/>
              </a:ln>
            </p:spPr>
            <p:txBody>
              <a:bodyPr/>
              <a:lstStyle/>
              <a:p>
                <a:endParaRPr lang="it-IT"/>
              </a:p>
            </p:txBody>
          </p:sp>
        </p:grpSp>
        <p:sp>
          <p:nvSpPr>
            <p:cNvPr id="326" name="CasellaDiTesto 325"/>
            <p:cNvSpPr txBox="1"/>
            <p:nvPr/>
          </p:nvSpPr>
          <p:spPr>
            <a:xfrm rot="20335016">
              <a:off x="1941761" y="4453574"/>
              <a:ext cx="571846" cy="307777"/>
            </a:xfrm>
            <a:prstGeom prst="rect">
              <a:avLst/>
            </a:prstGeom>
            <a:noFill/>
          </p:spPr>
          <p:txBody>
            <a:bodyPr wrap="square" rtlCol="0">
              <a:spAutoFit/>
            </a:bodyPr>
            <a:lstStyle/>
            <a:p>
              <a:r>
                <a:rPr lang="it-IT" sz="1400" dirty="0">
                  <a:solidFill>
                    <a:srgbClr val="FF0000"/>
                  </a:solidFill>
                  <a:latin typeface="Calibri" pitchFamily="34" charset="0"/>
                  <a:cs typeface="Calibri" pitchFamily="34" charset="0"/>
                </a:rPr>
                <a:t>Ser</a:t>
              </a:r>
            </a:p>
          </p:txBody>
        </p:sp>
        <p:sp>
          <p:nvSpPr>
            <p:cNvPr id="327" name="CasellaDiTesto 326"/>
            <p:cNvSpPr txBox="1"/>
            <p:nvPr/>
          </p:nvSpPr>
          <p:spPr>
            <a:xfrm rot="20040671">
              <a:off x="1883102" y="4633598"/>
              <a:ext cx="571846" cy="307777"/>
            </a:xfrm>
            <a:prstGeom prst="rect">
              <a:avLst/>
            </a:prstGeom>
            <a:noFill/>
          </p:spPr>
          <p:txBody>
            <a:bodyPr wrap="square" rtlCol="0">
              <a:spAutoFit/>
            </a:bodyPr>
            <a:lstStyle/>
            <a:p>
              <a:r>
                <a:rPr lang="it-IT" sz="1400" dirty="0">
                  <a:solidFill>
                    <a:srgbClr val="3333CC"/>
                  </a:solidFill>
                  <a:latin typeface="Calibri" pitchFamily="34" charset="0"/>
                  <a:cs typeface="Calibri" pitchFamily="34" charset="0"/>
                </a:rPr>
                <a:t>Leu</a:t>
              </a:r>
            </a:p>
          </p:txBody>
        </p:sp>
      </p:grpSp>
      <p:sp>
        <p:nvSpPr>
          <p:cNvPr id="331" name="Goccia 330"/>
          <p:cNvSpPr/>
          <p:nvPr/>
        </p:nvSpPr>
        <p:spPr bwMode="auto">
          <a:xfrm rot="10108749">
            <a:off x="1916399" y="4128055"/>
            <a:ext cx="147638" cy="147638"/>
          </a:xfrm>
          <a:prstGeom prst="teardrop">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it-IT"/>
          </a:p>
        </p:txBody>
      </p:sp>
      <p:sp>
        <p:nvSpPr>
          <p:cNvPr id="332" name="Goccia 331"/>
          <p:cNvSpPr/>
          <p:nvPr/>
        </p:nvSpPr>
        <p:spPr bwMode="auto">
          <a:xfrm rot="18735880">
            <a:off x="1602708" y="5931671"/>
            <a:ext cx="147638" cy="147638"/>
          </a:xfrm>
          <a:prstGeom prst="teardrop">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it-IT"/>
          </a:p>
        </p:txBody>
      </p:sp>
      <p:sp>
        <p:nvSpPr>
          <p:cNvPr id="333" name="Ovale 332"/>
          <p:cNvSpPr/>
          <p:nvPr/>
        </p:nvSpPr>
        <p:spPr bwMode="auto">
          <a:xfrm>
            <a:off x="1485901" y="4914900"/>
            <a:ext cx="200024" cy="190499"/>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a:defRPr/>
            </a:pPr>
            <a:endParaRPr lang="it-IT"/>
          </a:p>
        </p:txBody>
      </p:sp>
      <p:sp>
        <p:nvSpPr>
          <p:cNvPr id="224" name="Rettangolo arrotondato 223"/>
          <p:cNvSpPr/>
          <p:nvPr/>
        </p:nvSpPr>
        <p:spPr bwMode="auto">
          <a:xfrm>
            <a:off x="0" y="3074669"/>
            <a:ext cx="3086100" cy="3571875"/>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Times New Roman" pitchFamily="18" charset="0"/>
            </a:endParaRPr>
          </a:p>
        </p:txBody>
      </p:sp>
      <p:sp>
        <p:nvSpPr>
          <p:cNvPr id="267" name="Rettangolo arrotondato 266"/>
          <p:cNvSpPr/>
          <p:nvPr/>
        </p:nvSpPr>
        <p:spPr bwMode="auto">
          <a:xfrm>
            <a:off x="0" y="3116308"/>
            <a:ext cx="3086100" cy="3571875"/>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Times New Roman" pitchFamily="18" charset="0"/>
            </a:endParaRPr>
          </a:p>
        </p:txBody>
      </p:sp>
      <p:sp>
        <p:nvSpPr>
          <p:cNvPr id="4" name="Freccia in su 3"/>
          <p:cNvSpPr/>
          <p:nvPr/>
        </p:nvSpPr>
        <p:spPr bwMode="auto">
          <a:xfrm rot="3857282">
            <a:off x="5408023" y="3866606"/>
            <a:ext cx="483325" cy="796834"/>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224"/>
                                        </p:tgtEl>
                                      </p:cBhvr>
                                    </p:animEffect>
                                    <p:set>
                                      <p:cBhvr>
                                        <p:cTn id="9" dur="1" fill="hold">
                                          <p:stCondLst>
                                            <p:cond delay="499"/>
                                          </p:stCondLst>
                                        </p:cTn>
                                        <p:tgtEl>
                                          <p:spTgt spid="22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33"/>
                                        </p:tgtEl>
                                        <p:attrNameLst>
                                          <p:attrName>style.visibility</p:attrName>
                                        </p:attrNameLst>
                                      </p:cBhvr>
                                      <p:to>
                                        <p:strVal val="visible"/>
                                      </p:to>
                                    </p:set>
                                    <p:anim calcmode="lin" valueType="num">
                                      <p:cBhvr additive="base">
                                        <p:cTn id="14" dur="500" fill="hold"/>
                                        <p:tgtEl>
                                          <p:spTgt spid="333"/>
                                        </p:tgtEl>
                                        <p:attrNameLst>
                                          <p:attrName>ppt_x</p:attrName>
                                        </p:attrNameLst>
                                      </p:cBhvr>
                                      <p:tavLst>
                                        <p:tav tm="0">
                                          <p:val>
                                            <p:strVal val="#ppt_x"/>
                                          </p:val>
                                        </p:tav>
                                        <p:tav tm="100000">
                                          <p:val>
                                            <p:strVal val="#ppt_x"/>
                                          </p:val>
                                        </p:tav>
                                      </p:tavLst>
                                    </p:anim>
                                    <p:anim calcmode="lin" valueType="num">
                                      <p:cBhvr additive="base">
                                        <p:cTn id="15" dur="500" fill="hold"/>
                                        <p:tgtEl>
                                          <p:spTgt spid="33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xit" presetSubtype="12" fill="hold" nodeType="afterEffect">
                                  <p:stCondLst>
                                    <p:cond delay="0"/>
                                  </p:stCondLst>
                                  <p:childTnLst>
                                    <p:anim calcmode="lin" valueType="num">
                                      <p:cBhvr additive="base">
                                        <p:cTn id="18" dur="2000"/>
                                        <p:tgtEl>
                                          <p:spTgt spid="333"/>
                                        </p:tgtEl>
                                        <p:attrNameLst>
                                          <p:attrName>ppt_x</p:attrName>
                                        </p:attrNameLst>
                                      </p:cBhvr>
                                      <p:tavLst>
                                        <p:tav tm="0">
                                          <p:val>
                                            <p:strVal val="ppt_x"/>
                                          </p:val>
                                        </p:tav>
                                        <p:tav tm="100000">
                                          <p:val>
                                            <p:strVal val="0-ppt_w/2"/>
                                          </p:val>
                                        </p:tav>
                                      </p:tavLst>
                                    </p:anim>
                                    <p:anim calcmode="lin" valueType="num">
                                      <p:cBhvr additive="base">
                                        <p:cTn id="19" dur="2000"/>
                                        <p:tgtEl>
                                          <p:spTgt spid="333"/>
                                        </p:tgtEl>
                                        <p:attrNameLst>
                                          <p:attrName>ppt_y</p:attrName>
                                        </p:attrNameLst>
                                      </p:cBhvr>
                                      <p:tavLst>
                                        <p:tav tm="0">
                                          <p:val>
                                            <p:strVal val="ppt_y"/>
                                          </p:val>
                                        </p:tav>
                                        <p:tav tm="100000">
                                          <p:val>
                                            <p:strVal val="1+ppt_h/2"/>
                                          </p:val>
                                        </p:tav>
                                      </p:tavLst>
                                    </p:anim>
                                    <p:set>
                                      <p:cBhvr>
                                        <p:cTn id="20" dur="1" fill="hold">
                                          <p:stCondLst>
                                            <p:cond delay="1999"/>
                                          </p:stCondLst>
                                        </p:cTn>
                                        <p:tgtEl>
                                          <p:spTgt spid="333"/>
                                        </p:tgtEl>
                                        <p:attrNameLst>
                                          <p:attrName>style.visibility</p:attrName>
                                        </p:attrNameLst>
                                      </p:cBhvr>
                                      <p:to>
                                        <p:strVal val="hidden"/>
                                      </p:to>
                                    </p:set>
                                  </p:childTnLst>
                                </p:cTn>
                              </p:par>
                            </p:childTnLst>
                          </p:cTn>
                        </p:par>
                        <p:par>
                          <p:cTn id="21" fill="hold">
                            <p:stCondLst>
                              <p:cond delay="2500"/>
                            </p:stCondLst>
                            <p:childTnLst>
                              <p:par>
                                <p:cTn id="22" presetID="2" presetClass="entr" presetSubtype="4" fill="hold" nodeType="afterEffect">
                                  <p:stCondLst>
                                    <p:cond delay="0"/>
                                  </p:stCondLst>
                                  <p:childTnLst>
                                    <p:set>
                                      <p:cBhvr>
                                        <p:cTn id="23" dur="1" fill="hold">
                                          <p:stCondLst>
                                            <p:cond delay="0"/>
                                          </p:stCondLst>
                                        </p:cTn>
                                        <p:tgtEl>
                                          <p:spTgt spid="333"/>
                                        </p:tgtEl>
                                        <p:attrNameLst>
                                          <p:attrName>style.visibility</p:attrName>
                                        </p:attrNameLst>
                                      </p:cBhvr>
                                      <p:to>
                                        <p:strVal val="visible"/>
                                      </p:to>
                                    </p:set>
                                    <p:anim calcmode="lin" valueType="num">
                                      <p:cBhvr additive="base">
                                        <p:cTn id="24" dur="500" fill="hold"/>
                                        <p:tgtEl>
                                          <p:spTgt spid="333"/>
                                        </p:tgtEl>
                                        <p:attrNameLst>
                                          <p:attrName>ppt_x</p:attrName>
                                        </p:attrNameLst>
                                      </p:cBhvr>
                                      <p:tavLst>
                                        <p:tav tm="0">
                                          <p:val>
                                            <p:strVal val="#ppt_x"/>
                                          </p:val>
                                        </p:tav>
                                        <p:tav tm="100000">
                                          <p:val>
                                            <p:strVal val="#ppt_x"/>
                                          </p:val>
                                        </p:tav>
                                      </p:tavLst>
                                    </p:anim>
                                    <p:anim calcmode="lin" valueType="num">
                                      <p:cBhvr additive="base">
                                        <p:cTn id="25" dur="500" fill="hold"/>
                                        <p:tgtEl>
                                          <p:spTgt spid="333"/>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 presetClass="exit" presetSubtype="12" fill="hold" nodeType="afterEffect">
                                  <p:stCondLst>
                                    <p:cond delay="0"/>
                                  </p:stCondLst>
                                  <p:childTnLst>
                                    <p:anim calcmode="lin" valueType="num">
                                      <p:cBhvr additive="base">
                                        <p:cTn id="28" dur="2000"/>
                                        <p:tgtEl>
                                          <p:spTgt spid="333"/>
                                        </p:tgtEl>
                                        <p:attrNameLst>
                                          <p:attrName>ppt_x</p:attrName>
                                        </p:attrNameLst>
                                      </p:cBhvr>
                                      <p:tavLst>
                                        <p:tav tm="0">
                                          <p:val>
                                            <p:strVal val="ppt_x"/>
                                          </p:val>
                                        </p:tav>
                                        <p:tav tm="100000">
                                          <p:val>
                                            <p:strVal val="0-ppt_w/2"/>
                                          </p:val>
                                        </p:tav>
                                      </p:tavLst>
                                    </p:anim>
                                    <p:anim calcmode="lin" valueType="num">
                                      <p:cBhvr additive="base">
                                        <p:cTn id="29" dur="2000"/>
                                        <p:tgtEl>
                                          <p:spTgt spid="333"/>
                                        </p:tgtEl>
                                        <p:attrNameLst>
                                          <p:attrName>ppt_y</p:attrName>
                                        </p:attrNameLst>
                                      </p:cBhvr>
                                      <p:tavLst>
                                        <p:tav tm="0">
                                          <p:val>
                                            <p:strVal val="ppt_y"/>
                                          </p:val>
                                        </p:tav>
                                        <p:tav tm="100000">
                                          <p:val>
                                            <p:strVal val="1+ppt_h/2"/>
                                          </p:val>
                                        </p:tav>
                                      </p:tavLst>
                                    </p:anim>
                                    <p:set>
                                      <p:cBhvr>
                                        <p:cTn id="30" dur="1" fill="hold">
                                          <p:stCondLst>
                                            <p:cond delay="1999"/>
                                          </p:stCondLst>
                                        </p:cTn>
                                        <p:tgtEl>
                                          <p:spTgt spid="33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nodeType="clickEffect">
                                  <p:stCondLst>
                                    <p:cond delay="0"/>
                                  </p:stCondLst>
                                  <p:childTnLst>
                                    <p:set>
                                      <p:cBhvr>
                                        <p:cTn id="34" dur="1" fill="hold">
                                          <p:stCondLst>
                                            <p:cond delay="0"/>
                                          </p:stCondLst>
                                        </p:cTn>
                                        <p:tgtEl>
                                          <p:spTgt spid="332"/>
                                        </p:tgtEl>
                                        <p:attrNameLst>
                                          <p:attrName>style.visibility</p:attrName>
                                        </p:attrNameLst>
                                      </p:cBhvr>
                                      <p:to>
                                        <p:strVal val="visible"/>
                                      </p:to>
                                    </p:set>
                                    <p:anim calcmode="lin" valueType="num">
                                      <p:cBhvr additive="base">
                                        <p:cTn id="35" dur="500" fill="hold"/>
                                        <p:tgtEl>
                                          <p:spTgt spid="332"/>
                                        </p:tgtEl>
                                        <p:attrNameLst>
                                          <p:attrName>ppt_x</p:attrName>
                                        </p:attrNameLst>
                                      </p:cBhvr>
                                      <p:tavLst>
                                        <p:tav tm="0">
                                          <p:val>
                                            <p:strVal val="1+#ppt_w/2"/>
                                          </p:val>
                                        </p:tav>
                                        <p:tav tm="100000">
                                          <p:val>
                                            <p:strVal val="#ppt_x"/>
                                          </p:val>
                                        </p:tav>
                                      </p:tavLst>
                                    </p:anim>
                                    <p:anim calcmode="lin" valueType="num">
                                      <p:cBhvr additive="base">
                                        <p:cTn id="36" dur="500" fill="hold"/>
                                        <p:tgtEl>
                                          <p:spTgt spid="332"/>
                                        </p:tgtEl>
                                        <p:attrNameLst>
                                          <p:attrName>ppt_y</p:attrName>
                                        </p:attrNameLst>
                                      </p:cBhvr>
                                      <p:tavLst>
                                        <p:tav tm="0">
                                          <p:val>
                                            <p:strVal val="0-#ppt_h/2"/>
                                          </p:val>
                                        </p:tav>
                                        <p:tav tm="100000">
                                          <p:val>
                                            <p:strVal val="#ppt_y"/>
                                          </p:val>
                                        </p:tav>
                                      </p:tavLst>
                                    </p:anim>
                                  </p:childTnLst>
                                </p:cTn>
                              </p:par>
                              <p:par>
                                <p:cTn id="37" presetID="2" presetClass="entr" presetSubtype="3" fill="hold" nodeType="withEffect">
                                  <p:stCondLst>
                                    <p:cond delay="0"/>
                                  </p:stCondLst>
                                  <p:childTnLst>
                                    <p:set>
                                      <p:cBhvr>
                                        <p:cTn id="38" dur="1" fill="hold">
                                          <p:stCondLst>
                                            <p:cond delay="0"/>
                                          </p:stCondLst>
                                        </p:cTn>
                                        <p:tgtEl>
                                          <p:spTgt spid="331"/>
                                        </p:tgtEl>
                                        <p:attrNameLst>
                                          <p:attrName>style.visibility</p:attrName>
                                        </p:attrNameLst>
                                      </p:cBhvr>
                                      <p:to>
                                        <p:strVal val="visible"/>
                                      </p:to>
                                    </p:set>
                                    <p:anim calcmode="lin" valueType="num">
                                      <p:cBhvr additive="base">
                                        <p:cTn id="39" dur="500" fill="hold"/>
                                        <p:tgtEl>
                                          <p:spTgt spid="331"/>
                                        </p:tgtEl>
                                        <p:attrNameLst>
                                          <p:attrName>ppt_x</p:attrName>
                                        </p:attrNameLst>
                                      </p:cBhvr>
                                      <p:tavLst>
                                        <p:tav tm="0">
                                          <p:val>
                                            <p:strVal val="1+#ppt_w/2"/>
                                          </p:val>
                                        </p:tav>
                                        <p:tav tm="100000">
                                          <p:val>
                                            <p:strVal val="#ppt_x"/>
                                          </p:val>
                                        </p:tav>
                                      </p:tavLst>
                                    </p:anim>
                                    <p:anim calcmode="lin" valueType="num">
                                      <p:cBhvr additive="base">
                                        <p:cTn id="40" dur="500" fill="hold"/>
                                        <p:tgtEl>
                                          <p:spTgt spid="331"/>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8" presetClass="emph" presetSubtype="0" fill="hold" nodeType="afterEffect">
                                  <p:stCondLst>
                                    <p:cond delay="0"/>
                                  </p:stCondLst>
                                  <p:childTnLst>
                                    <p:animRot by="-5400000">
                                      <p:cBhvr>
                                        <p:cTn id="43" dur="2000" fill="hold"/>
                                        <p:tgtEl>
                                          <p:spTgt spid="296"/>
                                        </p:tgtEl>
                                        <p:attrNameLst>
                                          <p:attrName>r</p:attrName>
                                        </p:attrNameLst>
                                      </p:cBhvr>
                                    </p:animRot>
                                  </p:childTnLst>
                                </p:cTn>
                              </p:par>
                              <p:par>
                                <p:cTn id="44" presetID="8" presetClass="emph" presetSubtype="0" fill="hold" nodeType="withEffect">
                                  <p:stCondLst>
                                    <p:cond delay="0"/>
                                  </p:stCondLst>
                                  <p:childTnLst>
                                    <p:animRot by="-5400000">
                                      <p:cBhvr>
                                        <p:cTn id="45" dur="2000" fill="hold"/>
                                        <p:tgtEl>
                                          <p:spTgt spid="303"/>
                                        </p:tgtEl>
                                        <p:attrNameLst>
                                          <p:attrName>r</p:attrName>
                                        </p:attrNameLst>
                                      </p:cBhvr>
                                    </p:animRot>
                                  </p:childTnLst>
                                </p:cTn>
                              </p:par>
                              <p:par>
                                <p:cTn id="46" presetID="8" presetClass="emph" presetSubtype="0" fill="hold" nodeType="withEffect">
                                  <p:stCondLst>
                                    <p:cond delay="0"/>
                                  </p:stCondLst>
                                  <p:childTnLst>
                                    <p:animRot by="-5400000">
                                      <p:cBhvr>
                                        <p:cTn id="47" dur="2000" fill="hold"/>
                                        <p:tgtEl>
                                          <p:spTgt spid="310"/>
                                        </p:tgtEl>
                                        <p:attrNameLst>
                                          <p:attrName>r</p:attrName>
                                        </p:attrNameLst>
                                      </p:cBhvr>
                                    </p:animRot>
                                  </p:childTnLst>
                                </p:cTn>
                              </p:par>
                              <p:par>
                                <p:cTn id="48" presetID="8" presetClass="emph" presetSubtype="0" fill="hold" nodeType="withEffect">
                                  <p:stCondLst>
                                    <p:cond delay="0"/>
                                  </p:stCondLst>
                                  <p:childTnLst>
                                    <p:animRot by="-5400000">
                                      <p:cBhvr>
                                        <p:cTn id="49" dur="2000" fill="hold"/>
                                        <p:tgtEl>
                                          <p:spTgt spid="317"/>
                                        </p:tgtEl>
                                        <p:attrNameLst>
                                          <p:attrName>r</p:attrName>
                                        </p:attrNameLst>
                                      </p:cBhvr>
                                    </p:animRot>
                                  </p:childTnLst>
                                </p:cTn>
                              </p:par>
                              <p:par>
                                <p:cTn id="50" presetID="8" presetClass="emph" presetSubtype="0" fill="hold" nodeType="withEffect">
                                  <p:stCondLst>
                                    <p:cond delay="0"/>
                                  </p:stCondLst>
                                  <p:childTnLst>
                                    <p:animRot by="-5400000">
                                      <p:cBhvr>
                                        <p:cTn id="51" dur="2000" fill="hold"/>
                                        <p:tgtEl>
                                          <p:spTgt spid="324"/>
                                        </p:tgtEl>
                                        <p:attrNameLst>
                                          <p:attrName>r</p:attrName>
                                        </p:attrNameLst>
                                      </p:cBhvr>
                                    </p:animRot>
                                  </p:childTnLst>
                                </p:cTn>
                              </p:par>
                            </p:childTnLst>
                          </p:cTn>
                        </p:par>
                        <p:par>
                          <p:cTn id="52" fill="hold">
                            <p:stCondLst>
                              <p:cond delay="2500"/>
                            </p:stCondLst>
                            <p:childTnLst>
                              <p:par>
                                <p:cTn id="53" presetID="2" presetClass="entr" presetSubtype="4" fill="hold" nodeType="afterEffect">
                                  <p:stCondLst>
                                    <p:cond delay="0"/>
                                  </p:stCondLst>
                                  <p:childTnLst>
                                    <p:set>
                                      <p:cBhvr>
                                        <p:cTn id="54" dur="1" fill="hold">
                                          <p:stCondLst>
                                            <p:cond delay="0"/>
                                          </p:stCondLst>
                                        </p:cTn>
                                        <p:tgtEl>
                                          <p:spTgt spid="333"/>
                                        </p:tgtEl>
                                        <p:attrNameLst>
                                          <p:attrName>style.visibility</p:attrName>
                                        </p:attrNameLst>
                                      </p:cBhvr>
                                      <p:to>
                                        <p:strVal val="visible"/>
                                      </p:to>
                                    </p:set>
                                    <p:anim calcmode="lin" valueType="num">
                                      <p:cBhvr additive="base">
                                        <p:cTn id="55" dur="500" fill="hold"/>
                                        <p:tgtEl>
                                          <p:spTgt spid="333"/>
                                        </p:tgtEl>
                                        <p:attrNameLst>
                                          <p:attrName>ppt_x</p:attrName>
                                        </p:attrNameLst>
                                      </p:cBhvr>
                                      <p:tavLst>
                                        <p:tav tm="0">
                                          <p:val>
                                            <p:strVal val="#ppt_x"/>
                                          </p:val>
                                        </p:tav>
                                        <p:tav tm="100000">
                                          <p:val>
                                            <p:strVal val="#ppt_x"/>
                                          </p:val>
                                        </p:tav>
                                      </p:tavLst>
                                    </p:anim>
                                    <p:anim calcmode="lin" valueType="num">
                                      <p:cBhvr additive="base">
                                        <p:cTn id="56" dur="500" fill="hold"/>
                                        <p:tgtEl>
                                          <p:spTgt spid="333"/>
                                        </p:tgtEl>
                                        <p:attrNameLst>
                                          <p:attrName>ppt_y</p:attrName>
                                        </p:attrNameLst>
                                      </p:cBhvr>
                                      <p:tavLst>
                                        <p:tav tm="0">
                                          <p:val>
                                            <p:strVal val="1+#ppt_h/2"/>
                                          </p:val>
                                        </p:tav>
                                        <p:tav tm="100000">
                                          <p:val>
                                            <p:strVal val="#ppt_y"/>
                                          </p:val>
                                        </p:tav>
                                      </p:tavLst>
                                    </p:anim>
                                  </p:childTnLst>
                                </p:cTn>
                              </p:par>
                            </p:childTnLst>
                          </p:cTn>
                        </p:par>
                        <p:par>
                          <p:cTn id="57" fill="hold">
                            <p:stCondLst>
                              <p:cond delay="3000"/>
                            </p:stCondLst>
                            <p:childTnLst>
                              <p:par>
                                <p:cTn id="58" presetID="10" presetClass="exit" presetSubtype="0" fill="hold" nodeType="afterEffect">
                                  <p:stCondLst>
                                    <p:cond delay="0"/>
                                  </p:stCondLst>
                                  <p:childTnLst>
                                    <p:animEffect transition="out" filter="fade">
                                      <p:cBhvr>
                                        <p:cTn id="59" dur="2000"/>
                                        <p:tgtEl>
                                          <p:spTgt spid="333"/>
                                        </p:tgtEl>
                                      </p:cBhvr>
                                    </p:animEffect>
                                    <p:set>
                                      <p:cBhvr>
                                        <p:cTn id="60" dur="1" fill="hold">
                                          <p:stCondLst>
                                            <p:cond delay="1999"/>
                                          </p:stCondLst>
                                        </p:cTn>
                                        <p:tgtEl>
                                          <p:spTgt spid="333"/>
                                        </p:tgtEl>
                                        <p:attrNameLst>
                                          <p:attrName>style.visibility</p:attrName>
                                        </p:attrNameLst>
                                      </p:cBhvr>
                                      <p:to>
                                        <p:strVal val="hidden"/>
                                      </p:to>
                                    </p:set>
                                  </p:childTnLst>
                                </p:cTn>
                              </p:par>
                            </p:childTnLst>
                          </p:cTn>
                        </p:par>
                        <p:par>
                          <p:cTn id="61" fill="hold">
                            <p:stCondLst>
                              <p:cond delay="5000"/>
                            </p:stCondLst>
                            <p:childTnLst>
                              <p:par>
                                <p:cTn id="62" presetID="2" presetClass="entr" presetSubtype="4" fill="hold" nodeType="afterEffect">
                                  <p:stCondLst>
                                    <p:cond delay="0"/>
                                  </p:stCondLst>
                                  <p:childTnLst>
                                    <p:set>
                                      <p:cBhvr>
                                        <p:cTn id="63" dur="1" fill="hold">
                                          <p:stCondLst>
                                            <p:cond delay="0"/>
                                          </p:stCondLst>
                                        </p:cTn>
                                        <p:tgtEl>
                                          <p:spTgt spid="333"/>
                                        </p:tgtEl>
                                        <p:attrNameLst>
                                          <p:attrName>style.visibility</p:attrName>
                                        </p:attrNameLst>
                                      </p:cBhvr>
                                      <p:to>
                                        <p:strVal val="visible"/>
                                      </p:to>
                                    </p:set>
                                    <p:anim calcmode="lin" valueType="num">
                                      <p:cBhvr additive="base">
                                        <p:cTn id="64" dur="500" fill="hold"/>
                                        <p:tgtEl>
                                          <p:spTgt spid="333"/>
                                        </p:tgtEl>
                                        <p:attrNameLst>
                                          <p:attrName>ppt_x</p:attrName>
                                        </p:attrNameLst>
                                      </p:cBhvr>
                                      <p:tavLst>
                                        <p:tav tm="0">
                                          <p:val>
                                            <p:strVal val="#ppt_x"/>
                                          </p:val>
                                        </p:tav>
                                        <p:tav tm="100000">
                                          <p:val>
                                            <p:strVal val="#ppt_x"/>
                                          </p:val>
                                        </p:tav>
                                      </p:tavLst>
                                    </p:anim>
                                    <p:anim calcmode="lin" valueType="num">
                                      <p:cBhvr additive="base">
                                        <p:cTn id="65" dur="500" fill="hold"/>
                                        <p:tgtEl>
                                          <p:spTgt spid="333"/>
                                        </p:tgtEl>
                                        <p:attrNameLst>
                                          <p:attrName>ppt_y</p:attrName>
                                        </p:attrNameLst>
                                      </p:cBhvr>
                                      <p:tavLst>
                                        <p:tav tm="0">
                                          <p:val>
                                            <p:strVal val="1+#ppt_h/2"/>
                                          </p:val>
                                        </p:tav>
                                        <p:tav tm="100000">
                                          <p:val>
                                            <p:strVal val="#ppt_y"/>
                                          </p:val>
                                        </p:tav>
                                      </p:tavLst>
                                    </p:anim>
                                  </p:childTnLst>
                                </p:cTn>
                              </p:par>
                            </p:childTnLst>
                          </p:cTn>
                        </p:par>
                        <p:par>
                          <p:cTn id="66" fill="hold">
                            <p:stCondLst>
                              <p:cond delay="5500"/>
                            </p:stCondLst>
                            <p:childTnLst>
                              <p:par>
                                <p:cTn id="67" presetID="10" presetClass="exit" presetSubtype="0" fill="hold" nodeType="afterEffect">
                                  <p:stCondLst>
                                    <p:cond delay="0"/>
                                  </p:stCondLst>
                                  <p:childTnLst>
                                    <p:animEffect transition="out" filter="fade">
                                      <p:cBhvr>
                                        <p:cTn id="68" dur="2000"/>
                                        <p:tgtEl>
                                          <p:spTgt spid="333"/>
                                        </p:tgtEl>
                                      </p:cBhvr>
                                    </p:animEffect>
                                    <p:set>
                                      <p:cBhvr>
                                        <p:cTn id="69" dur="1" fill="hold">
                                          <p:stCondLst>
                                            <p:cond delay="1999"/>
                                          </p:stCondLst>
                                        </p:cTn>
                                        <p:tgtEl>
                                          <p:spTgt spid="333"/>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67"/>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47"/>
                                        </p:tgtEl>
                                        <p:attrNameLst>
                                          <p:attrName>style.visibility</p:attrName>
                                        </p:attrNameLst>
                                      </p:cBhvr>
                                      <p:to>
                                        <p:strVal val="visible"/>
                                      </p:to>
                                    </p:set>
                                  </p:childTnLst>
                                </p:cTn>
                              </p:par>
                              <p:par>
                                <p:cTn id="78" presetID="42" presetClass="path" presetSubtype="0" accel="50000" decel="50000" fill="hold" nodeType="withEffect">
                                  <p:stCondLst>
                                    <p:cond delay="0"/>
                                  </p:stCondLst>
                                  <p:childTnLst>
                                    <p:animMotion origin="layout" path="M -5.55556E-7 3.7037E-6 L 0.19688 0.0125 " pathEditMode="relative" rAng="0" ptsTypes="AA">
                                      <p:cBhvr>
                                        <p:cTn id="79" dur="2000" fill="hold"/>
                                        <p:tgtEl>
                                          <p:spTgt spid="247"/>
                                        </p:tgtEl>
                                        <p:attrNameLst>
                                          <p:attrName>ppt_x</p:attrName>
                                          <p:attrName>ppt_y</p:attrName>
                                        </p:attrNameLst>
                                      </p:cBhvr>
                                      <p:rCtr x="9844" y="625"/>
                                    </p:animMotion>
                                  </p:childTnLst>
                                </p:cTn>
                              </p:par>
                              <p:par>
                                <p:cTn id="80" presetID="1" presetClass="entr" presetSubtype="0" fill="hold" grpId="0" nodeType="withEffect">
                                  <p:stCondLst>
                                    <p:cond delay="0"/>
                                  </p:stCondLst>
                                  <p:childTnLst>
                                    <p:set>
                                      <p:cBhvr>
                                        <p:cTn id="81" dur="1" fill="hold">
                                          <p:stCondLst>
                                            <p:cond delay="0"/>
                                          </p:stCondLst>
                                        </p:cTn>
                                        <p:tgtEl>
                                          <p:spTgt spid="8196"/>
                                        </p:tgtEl>
                                        <p:attrNameLst>
                                          <p:attrName>style.visibility</p:attrName>
                                        </p:attrNameLst>
                                      </p:cBhvr>
                                      <p:to>
                                        <p:strVal val="visible"/>
                                      </p:to>
                                    </p:set>
                                  </p:childTnLst>
                                </p:cTn>
                              </p:par>
                            </p:childTnLst>
                          </p:cTn>
                        </p:par>
                        <p:par>
                          <p:cTn id="82" fill="hold">
                            <p:stCondLst>
                              <p:cond delay="2000"/>
                            </p:stCondLst>
                            <p:childTnLst>
                              <p:par>
                                <p:cTn id="83" presetID="10" presetClass="exit" presetSubtype="0" fill="hold" grpId="0" nodeType="afterEffect">
                                  <p:stCondLst>
                                    <p:cond delay="0"/>
                                  </p:stCondLst>
                                  <p:childTnLst>
                                    <p:animEffect transition="out" filter="fade">
                                      <p:cBhvr>
                                        <p:cTn id="84" dur="500"/>
                                        <p:tgtEl>
                                          <p:spTgt spid="240"/>
                                        </p:tgtEl>
                                      </p:cBhvr>
                                    </p:animEffect>
                                    <p:set>
                                      <p:cBhvr>
                                        <p:cTn id="85" dur="1" fill="hold">
                                          <p:stCondLst>
                                            <p:cond delay="499"/>
                                          </p:stCondLst>
                                        </p:cTn>
                                        <p:tgtEl>
                                          <p:spTgt spid="240"/>
                                        </p:tgtEl>
                                        <p:attrNameLst>
                                          <p:attrName>style.visibility</p:attrName>
                                        </p:attrNameLst>
                                      </p:cBhvr>
                                      <p:to>
                                        <p:strVal val="hidden"/>
                                      </p:to>
                                    </p:set>
                                  </p:childTnLst>
                                </p:cTn>
                              </p:par>
                            </p:childTnLst>
                          </p:cTn>
                        </p:par>
                        <p:par>
                          <p:cTn id="86" fill="hold">
                            <p:stCondLst>
                              <p:cond delay="2500"/>
                            </p:stCondLst>
                            <p:childTnLst>
                              <p:par>
                                <p:cTn id="87" presetID="10" presetClass="exit" presetSubtype="0" fill="hold" grpId="0" nodeType="afterEffect">
                                  <p:stCondLst>
                                    <p:cond delay="0"/>
                                  </p:stCondLst>
                                  <p:childTnLst>
                                    <p:animEffect transition="out" filter="fade">
                                      <p:cBhvr>
                                        <p:cTn id="88" dur="500"/>
                                        <p:tgtEl>
                                          <p:spTgt spid="266"/>
                                        </p:tgtEl>
                                      </p:cBhvr>
                                    </p:animEffect>
                                    <p:set>
                                      <p:cBhvr>
                                        <p:cTn id="89" dur="1" fill="hold">
                                          <p:stCondLst>
                                            <p:cond delay="499"/>
                                          </p:stCondLst>
                                        </p:cTn>
                                        <p:tgtEl>
                                          <p:spTgt spid="266"/>
                                        </p:tgtEl>
                                        <p:attrNameLst>
                                          <p:attrName>style.visibility</p:attrName>
                                        </p:attrNameLst>
                                      </p:cBhvr>
                                      <p:to>
                                        <p:strVal val="hidden"/>
                                      </p:to>
                                    </p:set>
                                  </p:childTnLst>
                                </p:cTn>
                              </p:par>
                            </p:childTnLst>
                          </p:cTn>
                        </p:par>
                        <p:par>
                          <p:cTn id="90" fill="hold">
                            <p:stCondLst>
                              <p:cond delay="3000"/>
                            </p:stCondLst>
                            <p:childTnLst>
                              <p:par>
                                <p:cTn id="91" presetID="1" presetClass="entr" presetSubtype="0" fill="hold" nodeType="afterEffect">
                                  <p:stCondLst>
                                    <p:cond delay="0"/>
                                  </p:stCondLst>
                                  <p:childTnLst>
                                    <p:set>
                                      <p:cBhvr>
                                        <p:cTn id="92" dur="1" fill="hold">
                                          <p:stCondLst>
                                            <p:cond delay="0"/>
                                          </p:stCondLst>
                                        </p:cTn>
                                        <p:tgtEl>
                                          <p:spTgt spid="8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240" grpId="0" animBg="1"/>
      <p:bldP spid="266" grpId="0" animBg="1"/>
      <p:bldP spid="224" grpId="0" animBg="1"/>
      <p:bldP spid="267"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7"/>
          <p:cNvSpPr>
            <a:spLocks noChangeArrowheads="1"/>
          </p:cNvSpPr>
          <p:nvPr/>
        </p:nvSpPr>
        <p:spPr bwMode="auto">
          <a:xfrm>
            <a:off x="185738" y="223838"/>
            <a:ext cx="8788400" cy="314325"/>
          </a:xfrm>
          <a:prstGeom prst="rect">
            <a:avLst/>
          </a:prstGeom>
          <a:solidFill>
            <a:schemeClr val="bg1"/>
          </a:solidFill>
          <a:ln w="9525">
            <a:solidFill>
              <a:srgbClr val="FF3300"/>
            </a:solidFill>
            <a:miter lim="800000"/>
            <a:headEnd/>
            <a:tailEnd/>
          </a:ln>
        </p:spPr>
        <p:txBody>
          <a:bodyPr lIns="0" tIns="0" rIns="0" bIns="0">
            <a:spAutoFit/>
          </a:bodyPr>
          <a:lstStyle/>
          <a:p>
            <a:pPr marL="1087438" lvl="2" defTabSz="1087438">
              <a:spcBef>
                <a:spcPts val="575"/>
              </a:spcBef>
              <a:spcAft>
                <a:spcPts val="575"/>
              </a:spcAft>
            </a:pPr>
            <a:r>
              <a:rPr lang="it-IT" sz="2000" b="1">
                <a:solidFill>
                  <a:srgbClr val="FF3300"/>
                </a:solidFill>
                <a:latin typeface="Arial" pitchFamily="34" charset="0"/>
              </a:rPr>
              <a:t>meccanismo d’azione dell’acetilcolinesterasi</a:t>
            </a:r>
          </a:p>
        </p:txBody>
      </p:sp>
      <p:sp>
        <p:nvSpPr>
          <p:cNvPr id="9220" name="Rectangle 9"/>
          <p:cNvSpPr>
            <a:spLocks noChangeArrowheads="1"/>
          </p:cNvSpPr>
          <p:nvPr/>
        </p:nvSpPr>
        <p:spPr bwMode="auto">
          <a:xfrm>
            <a:off x="328613" y="1133475"/>
            <a:ext cx="4795837"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Tx/>
              <a:buChar char="•"/>
            </a:pPr>
            <a:r>
              <a:rPr lang="it-IT" sz="1600" b="1" dirty="0">
                <a:latin typeface="Arial" pitchFamily="34" charset="0"/>
              </a:rPr>
              <a:t> </a:t>
            </a:r>
            <a:r>
              <a:rPr lang="it-IT" sz="1400" dirty="0">
                <a:latin typeface="Arial" pitchFamily="34" charset="0"/>
              </a:rPr>
              <a:t>La scissione dell’acetilcolina è catalizzata da una </a:t>
            </a:r>
            <a:r>
              <a:rPr lang="it-IT" sz="1400" dirty="0" err="1">
                <a:latin typeface="Arial" pitchFamily="34" charset="0"/>
              </a:rPr>
              <a:t>serin</a:t>
            </a:r>
            <a:r>
              <a:rPr lang="it-IT" sz="1400" dirty="0">
                <a:latin typeface="Arial" pitchFamily="34" charset="0"/>
              </a:rPr>
              <a:t>-esterasi (E.C. 3.1.1.7) con un meccanismo di catalisi simile a quello delle serina proteasi. </a:t>
            </a:r>
          </a:p>
          <a:p>
            <a:pPr algn="just"/>
            <a:endParaRPr lang="it-IT" sz="1400" dirty="0">
              <a:latin typeface="Arial" pitchFamily="34" charset="0"/>
            </a:endParaRPr>
          </a:p>
          <a:p>
            <a:pPr algn="just">
              <a:buFontTx/>
              <a:buChar char="•"/>
            </a:pPr>
            <a:r>
              <a:rPr lang="it-IT" sz="1400" dirty="0">
                <a:latin typeface="Arial" pitchFamily="34" charset="0"/>
              </a:rPr>
              <a:t> Una fase di trans-esterificazione (passaggio del gruppo acetile dal substrato ad un residuo di Ser dell'enzima) e seguita da una fase di </a:t>
            </a:r>
            <a:r>
              <a:rPr lang="it-IT" sz="1400" dirty="0" err="1">
                <a:latin typeface="Arial" pitchFamily="34" charset="0"/>
              </a:rPr>
              <a:t>deacetilazione</a:t>
            </a:r>
            <a:r>
              <a:rPr lang="it-IT" sz="1400" dirty="0">
                <a:latin typeface="Arial" pitchFamily="34" charset="0"/>
              </a:rPr>
              <a:t>. </a:t>
            </a:r>
          </a:p>
          <a:p>
            <a:pPr algn="just"/>
            <a:endParaRPr lang="it-IT" sz="1400" dirty="0">
              <a:latin typeface="Arial" pitchFamily="34" charset="0"/>
            </a:endParaRPr>
          </a:p>
          <a:p>
            <a:pPr algn="just">
              <a:buFontTx/>
              <a:buChar char="•"/>
            </a:pPr>
            <a:r>
              <a:rPr lang="it-IT" sz="1400" dirty="0">
                <a:latin typeface="Arial" pitchFamily="34" charset="0"/>
              </a:rPr>
              <a:t> Lo schema di reazione è analogo a quello per le serina proteasi, con passaggio di protoni da SER a HIS a GLU (triade catalitica).  </a:t>
            </a:r>
          </a:p>
          <a:p>
            <a:pPr algn="just">
              <a:buFontTx/>
              <a:buChar char="•"/>
            </a:pPr>
            <a:endParaRPr lang="it-IT" sz="1400" dirty="0">
              <a:latin typeface="Arial" pitchFamily="34" charset="0"/>
            </a:endParaRPr>
          </a:p>
          <a:p>
            <a:pPr algn="just">
              <a:buFontTx/>
              <a:buChar char="•"/>
            </a:pPr>
            <a:r>
              <a:rPr lang="it-IT" sz="1400" dirty="0">
                <a:latin typeface="Arial" pitchFamily="34" charset="0"/>
              </a:rPr>
              <a:t> Dopo che l'ossigeno della serina attacca il carbonile dell'acetilcolina, la reazione procede con la scissione del complesso tetraedrico (His "restituisce" il protone fornendo la necessaria catalisi acida). Si libera colina, e l'enzima rimane acetilato. Segue poi la fase di </a:t>
            </a:r>
            <a:r>
              <a:rPr lang="it-IT" sz="1400" dirty="0" err="1">
                <a:latin typeface="Arial" pitchFamily="34" charset="0"/>
              </a:rPr>
              <a:t>deacetilazione</a:t>
            </a:r>
            <a:r>
              <a:rPr lang="it-IT" sz="1400" dirty="0">
                <a:latin typeface="Arial" pitchFamily="34" charset="0"/>
              </a:rPr>
              <a:t> mediante idrolisi.</a:t>
            </a:r>
          </a:p>
          <a:p>
            <a:pPr algn="just">
              <a:buFontTx/>
              <a:buChar char="•"/>
            </a:pPr>
            <a:endParaRPr lang="it-IT" sz="1400" dirty="0">
              <a:latin typeface="Arial" pitchFamily="34" charset="0"/>
            </a:endParaRPr>
          </a:p>
          <a:p>
            <a:pPr algn="just">
              <a:buFontTx/>
              <a:buChar char="•"/>
            </a:pPr>
            <a:r>
              <a:rPr lang="it-IT" sz="1400" dirty="0">
                <a:latin typeface="Arial" pitchFamily="34" charset="0"/>
              </a:rPr>
              <a:t> I gas nervini </a:t>
            </a:r>
          </a:p>
          <a:p>
            <a:pPr algn="just"/>
            <a:r>
              <a:rPr lang="it-IT" sz="1400" dirty="0">
                <a:latin typeface="Arial" pitchFamily="34" charset="0"/>
              </a:rPr>
              <a:t>  agiscono bloccando</a:t>
            </a:r>
          </a:p>
          <a:p>
            <a:pPr algn="just"/>
            <a:r>
              <a:rPr lang="it-IT" sz="1400" dirty="0">
                <a:latin typeface="Arial" pitchFamily="34" charset="0"/>
              </a:rPr>
              <a:t>  il residuo di serina nell’</a:t>
            </a:r>
          </a:p>
          <a:p>
            <a:pPr algn="just"/>
            <a:r>
              <a:rPr lang="it-IT" sz="1400" dirty="0">
                <a:latin typeface="Arial" pitchFamily="34" charset="0"/>
              </a:rPr>
              <a:t>  </a:t>
            </a:r>
            <a:r>
              <a:rPr lang="it-IT" sz="1400" dirty="0" err="1">
                <a:latin typeface="Arial" pitchFamily="34" charset="0"/>
              </a:rPr>
              <a:t>acetilcolinesterasi</a:t>
            </a:r>
            <a:r>
              <a:rPr lang="it-IT" sz="1400" dirty="0">
                <a:latin typeface="Arial" pitchFamily="34" charset="0"/>
              </a:rPr>
              <a:t> in</a:t>
            </a:r>
          </a:p>
          <a:p>
            <a:pPr algn="just"/>
            <a:r>
              <a:rPr lang="it-IT" sz="1400" dirty="0">
                <a:latin typeface="Arial" pitchFamily="34" charset="0"/>
              </a:rPr>
              <a:t>  maniera permanente                             </a:t>
            </a:r>
            <a:r>
              <a:rPr lang="it-IT" sz="1400" b="1" i="1" dirty="0">
                <a:solidFill>
                  <a:srgbClr val="FF3300"/>
                </a:solidFill>
                <a:latin typeface="Arial" pitchFamily="34" charset="0"/>
              </a:rPr>
              <a:t>sarin</a:t>
            </a:r>
          </a:p>
          <a:p>
            <a:pPr algn="just">
              <a:lnSpc>
                <a:spcPct val="80000"/>
              </a:lnSpc>
              <a:spcBef>
                <a:spcPct val="20000"/>
              </a:spcBef>
            </a:pPr>
            <a:endParaRPr lang="it-IT" sz="1400" b="1" i="1" dirty="0">
              <a:latin typeface="Arial" pitchFamily="34" charset="0"/>
            </a:endParaRPr>
          </a:p>
        </p:txBody>
      </p:sp>
      <p:pic>
        <p:nvPicPr>
          <p:cNvPr id="9221"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3525" y="820738"/>
            <a:ext cx="3779838"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16"/>
          <p:cNvSpPr>
            <a:spLocks noChangeArrowheads="1"/>
          </p:cNvSpPr>
          <p:nvPr/>
        </p:nvSpPr>
        <p:spPr bwMode="auto">
          <a:xfrm>
            <a:off x="236538" y="644525"/>
            <a:ext cx="2686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800" b="1">
                <a:solidFill>
                  <a:srgbClr val="FF3300"/>
                </a:solidFill>
                <a:latin typeface="Arial" pitchFamily="34" charset="0"/>
              </a:rPr>
              <a:t> meccanismo catalitico</a:t>
            </a:r>
            <a:endParaRPr lang="it-IT" sz="1800" b="1">
              <a:latin typeface="Arial" pitchFamily="34" charset="0"/>
            </a:endParaRPr>
          </a:p>
        </p:txBody>
      </p:sp>
      <p:grpSp>
        <p:nvGrpSpPr>
          <p:cNvPr id="2" name="Gruppo 1"/>
          <p:cNvGrpSpPr/>
          <p:nvPr/>
        </p:nvGrpSpPr>
        <p:grpSpPr>
          <a:xfrm>
            <a:off x="1862138" y="4645025"/>
            <a:ext cx="3778250" cy="1781175"/>
            <a:chOff x="1862138" y="4645025"/>
            <a:chExt cx="3778250" cy="1781175"/>
          </a:xfrm>
        </p:grpSpPr>
        <p:pic>
          <p:nvPicPr>
            <p:cNvPr id="9218" name="Picture 17" descr="Sarin is also attacked by acetylcholine esterase, but it forms a hydrolysis-resistant intermediat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62138" y="4645025"/>
              <a:ext cx="37782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23" name="Connettore 2 10"/>
            <p:cNvCxnSpPr>
              <a:cxnSpLocks noChangeShapeType="1"/>
            </p:cNvCxnSpPr>
            <p:nvPr/>
          </p:nvCxnSpPr>
          <p:spPr bwMode="auto">
            <a:xfrm>
              <a:off x="3381375" y="5638800"/>
              <a:ext cx="704850" cy="952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3" name="Rettangolo 2"/>
          <p:cNvSpPr/>
          <p:nvPr/>
        </p:nvSpPr>
        <p:spPr bwMode="auto">
          <a:xfrm>
            <a:off x="5305425" y="2305050"/>
            <a:ext cx="3838575" cy="20193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Times New Roman" pitchFamily="18" charset="0"/>
            </a:endParaRPr>
          </a:p>
        </p:txBody>
      </p:sp>
      <p:sp>
        <p:nvSpPr>
          <p:cNvPr id="10" name="Rettangolo 9"/>
          <p:cNvSpPr/>
          <p:nvPr/>
        </p:nvSpPr>
        <p:spPr bwMode="auto">
          <a:xfrm>
            <a:off x="5305425" y="4276725"/>
            <a:ext cx="3838575" cy="20193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xEl>
                                              <p:pRg st="2" end="2"/>
                                            </p:txEl>
                                          </p:spTgt>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220">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220">
                                            <p:txEl>
                                              <p:pRg st="6" end="6"/>
                                            </p:txEl>
                                          </p:spTgt>
                                        </p:tgtEl>
                                        <p:attrNameLst>
                                          <p:attrName>style.visibility</p:attrName>
                                        </p:attrNameLst>
                                      </p:cBhvr>
                                      <p:to>
                                        <p:strVal val="visible"/>
                                      </p:to>
                                    </p:set>
                                  </p:childTnLst>
                                </p:cTn>
                              </p:par>
                              <p:par>
                                <p:cTn id="18" presetID="10" presetClass="exit" presetSubtype="0" fill="hold" grpId="0" nodeType="with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220">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220">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220">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220">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220">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16"/>
          <p:cNvSpPr>
            <a:spLocks noChangeArrowheads="1"/>
          </p:cNvSpPr>
          <p:nvPr/>
        </p:nvSpPr>
        <p:spPr bwMode="auto">
          <a:xfrm>
            <a:off x="185738" y="122238"/>
            <a:ext cx="8788400" cy="314325"/>
          </a:xfrm>
          <a:prstGeom prst="rect">
            <a:avLst/>
          </a:prstGeom>
          <a:solidFill>
            <a:schemeClr val="bg1"/>
          </a:solidFill>
          <a:ln w="9525">
            <a:solidFill>
              <a:srgbClr val="FF3300"/>
            </a:solidFill>
            <a:miter lim="800000"/>
            <a:headEnd/>
            <a:tailEnd/>
          </a:ln>
        </p:spPr>
        <p:txBody>
          <a:bodyPr lIns="0" tIns="0" rIns="0" bIns="0">
            <a:spAutoFit/>
          </a:bodyPr>
          <a:lstStyle/>
          <a:p>
            <a:pPr marL="1087438" lvl="2" defTabSz="1087438">
              <a:spcBef>
                <a:spcPts val="575"/>
              </a:spcBef>
              <a:spcAft>
                <a:spcPts val="575"/>
              </a:spcAft>
            </a:pPr>
            <a:r>
              <a:rPr lang="it-IT" sz="2000" b="1" dirty="0">
                <a:latin typeface="Arial" pitchFamily="34" charset="0"/>
              </a:rPr>
              <a:t>                 TRASPORTO TRANSMEMBRANA</a:t>
            </a:r>
          </a:p>
        </p:txBody>
      </p:sp>
      <p:sp>
        <p:nvSpPr>
          <p:cNvPr id="3077" name="Text Box 318"/>
          <p:cNvSpPr txBox="1">
            <a:spLocks noChangeArrowheads="1"/>
          </p:cNvSpPr>
          <p:nvPr/>
        </p:nvSpPr>
        <p:spPr bwMode="auto">
          <a:xfrm>
            <a:off x="261938" y="512763"/>
            <a:ext cx="872966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just">
              <a:buFontTx/>
              <a:buChar char="•"/>
            </a:pPr>
            <a:r>
              <a:rPr lang="it-IT" sz="2000" b="1" dirty="0">
                <a:solidFill>
                  <a:schemeClr val="accent2"/>
                </a:solidFill>
                <a:latin typeface="Arial" pitchFamily="34" charset="0"/>
              </a:rPr>
              <a:t> Trasporto passivo: diffusione semplice e canali per ioni</a:t>
            </a:r>
          </a:p>
          <a:p>
            <a:pPr algn="just">
              <a:spcBef>
                <a:spcPct val="50000"/>
              </a:spcBef>
              <a:buFont typeface="Wingdings" pitchFamily="2" charset="2"/>
              <a:buChar char="§"/>
            </a:pPr>
            <a:r>
              <a:rPr lang="it-IT" sz="1600" b="1" dirty="0">
                <a:solidFill>
                  <a:srgbClr val="FF3300"/>
                </a:solidFill>
                <a:latin typeface="Arial" pitchFamily="34" charset="0"/>
              </a:rPr>
              <a:t>   Diffusione semplice</a:t>
            </a:r>
            <a:r>
              <a:rPr lang="it-IT" sz="1600" b="1" dirty="0">
                <a:latin typeface="Arial" pitchFamily="34" charset="0"/>
              </a:rPr>
              <a:t>: </a:t>
            </a:r>
            <a:r>
              <a:rPr lang="it-IT" sz="1600" dirty="0">
                <a:latin typeface="Arial" pitchFamily="34" charset="0"/>
              </a:rPr>
              <a:t>molecole lipofile attraversano la membrana </a:t>
            </a:r>
            <a:r>
              <a:rPr lang="it-IT" sz="1600" u="sng" dirty="0">
                <a:latin typeface="Arial" pitchFamily="34" charset="0"/>
              </a:rPr>
              <a:t>spontaneamente </a:t>
            </a:r>
          </a:p>
          <a:p>
            <a:pPr algn="just">
              <a:spcBef>
                <a:spcPct val="50000"/>
              </a:spcBef>
              <a:buFont typeface="Wingdings" pitchFamily="2" charset="2"/>
              <a:buChar char="§"/>
            </a:pPr>
            <a:r>
              <a:rPr lang="it-IT" sz="1600" b="1" dirty="0">
                <a:solidFill>
                  <a:srgbClr val="FF0000"/>
                </a:solidFill>
                <a:latin typeface="Arial" pitchFamily="34" charset="0"/>
              </a:rPr>
              <a:t>   Diffusione facilitata</a:t>
            </a:r>
            <a:r>
              <a:rPr lang="it-IT" sz="1600" dirty="0">
                <a:solidFill>
                  <a:srgbClr val="FF0000"/>
                </a:solidFill>
                <a:latin typeface="Arial" pitchFamily="34" charset="0"/>
              </a:rPr>
              <a:t>: </a:t>
            </a:r>
            <a:r>
              <a:rPr lang="it-IT" sz="1600" dirty="0">
                <a:latin typeface="Arial" pitchFamily="34" charset="0"/>
              </a:rPr>
              <a:t>i</a:t>
            </a:r>
            <a:r>
              <a:rPr lang="it-IT" sz="1600" b="1" dirty="0">
                <a:latin typeface="Arial" pitchFamily="34" charset="0"/>
              </a:rPr>
              <a:t> </a:t>
            </a:r>
            <a:r>
              <a:rPr lang="it-IT" sz="1600" b="1" dirty="0">
                <a:solidFill>
                  <a:srgbClr val="FF3300"/>
                </a:solidFill>
                <a:latin typeface="Arial" pitchFamily="34" charset="0"/>
              </a:rPr>
              <a:t>canali per ioni</a:t>
            </a:r>
            <a:r>
              <a:rPr lang="it-IT" sz="1600" b="1" dirty="0">
                <a:latin typeface="Arial" pitchFamily="34" charset="0"/>
              </a:rPr>
              <a:t> </a:t>
            </a:r>
            <a:r>
              <a:rPr lang="it-IT" sz="1600" dirty="0">
                <a:latin typeface="Arial" pitchFamily="34" charset="0"/>
              </a:rPr>
              <a:t>permettono il transito selettivo di ioni nella direzione del gradiente di concentrazione attraverso un poro che funge da canale acquoso. Sono spesso dotati di </a:t>
            </a:r>
            <a:r>
              <a:rPr lang="it-IT" sz="1600" b="1" i="1" dirty="0">
                <a:solidFill>
                  <a:srgbClr val="FF0000"/>
                </a:solidFill>
                <a:latin typeface="Arial" pitchFamily="34" charset="0"/>
              </a:rPr>
              <a:t>sbarramenti (</a:t>
            </a:r>
            <a:r>
              <a:rPr lang="it-IT" sz="1600" b="1" i="1" dirty="0" err="1">
                <a:solidFill>
                  <a:srgbClr val="FF0000"/>
                </a:solidFill>
                <a:latin typeface="Arial" pitchFamily="34" charset="0"/>
              </a:rPr>
              <a:t>gated</a:t>
            </a:r>
            <a:r>
              <a:rPr lang="it-IT" sz="1600" b="1" i="1" dirty="0">
                <a:solidFill>
                  <a:srgbClr val="FF0000"/>
                </a:solidFill>
                <a:latin typeface="Arial" pitchFamily="34" charset="0"/>
              </a:rPr>
              <a:t>)</a:t>
            </a:r>
            <a:r>
              <a:rPr lang="it-IT" sz="1600" b="1" i="1" dirty="0">
                <a:latin typeface="Arial" pitchFamily="34" charset="0"/>
              </a:rPr>
              <a:t> </a:t>
            </a:r>
            <a:r>
              <a:rPr lang="it-IT" sz="1600" dirty="0">
                <a:latin typeface="Arial" pitchFamily="34" charset="0"/>
              </a:rPr>
              <a:t>per un controllo preciso del flusso e di </a:t>
            </a:r>
            <a:r>
              <a:rPr lang="it-IT" sz="1600" b="1" i="1" dirty="0">
                <a:solidFill>
                  <a:srgbClr val="FF0000"/>
                </a:solidFill>
                <a:latin typeface="Arial" pitchFamily="34" charset="0"/>
              </a:rPr>
              <a:t>filtri</a:t>
            </a:r>
            <a:r>
              <a:rPr lang="it-IT" sz="1600" b="1" dirty="0">
                <a:latin typeface="Arial" pitchFamily="34" charset="0"/>
              </a:rPr>
              <a:t> </a:t>
            </a:r>
            <a:r>
              <a:rPr lang="it-IT" sz="1600" dirty="0">
                <a:latin typeface="Arial" pitchFamily="34" charset="0"/>
              </a:rPr>
              <a:t>molecolari per un controllo della selettività. </a:t>
            </a:r>
          </a:p>
        </p:txBody>
      </p:sp>
      <p:grpSp>
        <p:nvGrpSpPr>
          <p:cNvPr id="3" name="Gruppo 2"/>
          <p:cNvGrpSpPr/>
          <p:nvPr/>
        </p:nvGrpSpPr>
        <p:grpSpPr>
          <a:xfrm>
            <a:off x="239713" y="2487613"/>
            <a:ext cx="4518025" cy="3860800"/>
            <a:chOff x="239713" y="2487613"/>
            <a:chExt cx="4518025" cy="3860800"/>
          </a:xfrm>
        </p:grpSpPr>
        <p:sp>
          <p:nvSpPr>
            <p:cNvPr id="3079" name="Text Box 321"/>
            <p:cNvSpPr txBox="1">
              <a:spLocks noChangeArrowheads="1"/>
            </p:cNvSpPr>
            <p:nvPr/>
          </p:nvSpPr>
          <p:spPr bwMode="auto">
            <a:xfrm>
              <a:off x="239713" y="3294063"/>
              <a:ext cx="1993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lato extracellulare</a:t>
              </a:r>
            </a:p>
          </p:txBody>
        </p:sp>
        <p:sp>
          <p:nvSpPr>
            <p:cNvPr id="3080" name="Text Box 322"/>
            <p:cNvSpPr txBox="1">
              <a:spLocks noChangeArrowheads="1"/>
            </p:cNvSpPr>
            <p:nvPr/>
          </p:nvSpPr>
          <p:spPr bwMode="auto">
            <a:xfrm>
              <a:off x="328613" y="4433888"/>
              <a:ext cx="7810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citosol</a:t>
              </a:r>
              <a:endParaRPr lang="it-IT" sz="1400">
                <a:latin typeface="Arial" pitchFamily="34" charset="0"/>
              </a:endParaRPr>
            </a:p>
          </p:txBody>
        </p:sp>
        <p:sp>
          <p:nvSpPr>
            <p:cNvPr id="3081" name="Text Box 323"/>
            <p:cNvSpPr txBox="1">
              <a:spLocks noChangeArrowheads="1"/>
            </p:cNvSpPr>
            <p:nvPr/>
          </p:nvSpPr>
          <p:spPr bwMode="auto">
            <a:xfrm>
              <a:off x="1543050" y="2487613"/>
              <a:ext cx="32146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dirty="0">
                  <a:solidFill>
                    <a:srgbClr val="000000"/>
                  </a:solidFill>
                  <a:latin typeface="Arial" pitchFamily="34" charset="0"/>
                </a:rPr>
                <a:t>molecole           molecole</a:t>
              </a:r>
            </a:p>
            <a:p>
              <a:r>
                <a:rPr lang="it-IT" sz="1400" b="1" dirty="0">
                  <a:solidFill>
                    <a:srgbClr val="000000"/>
                  </a:solidFill>
                  <a:latin typeface="Arial" pitchFamily="34" charset="0"/>
                </a:rPr>
                <a:t>idrofobiche       polari          ioni</a:t>
              </a:r>
            </a:p>
          </p:txBody>
        </p:sp>
        <p:sp>
          <p:nvSpPr>
            <p:cNvPr id="3082" name="Rectangle 324" descr="Linee verticali scure"/>
            <p:cNvSpPr>
              <a:spLocks noChangeArrowheads="1"/>
            </p:cNvSpPr>
            <p:nvPr/>
          </p:nvSpPr>
          <p:spPr bwMode="auto">
            <a:xfrm>
              <a:off x="1835150" y="3643313"/>
              <a:ext cx="2795588" cy="1058862"/>
            </a:xfrm>
            <a:prstGeom prst="rect">
              <a:avLst/>
            </a:prstGeom>
            <a:pattFill prst="dkVert">
              <a:fgClr>
                <a:srgbClr val="00FF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3083" name="Oval 325"/>
            <p:cNvSpPr>
              <a:spLocks noChangeArrowheads="1"/>
            </p:cNvSpPr>
            <p:nvPr/>
          </p:nvSpPr>
          <p:spPr bwMode="auto">
            <a:xfrm>
              <a:off x="1893888" y="3606800"/>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4" name="Oval 326"/>
            <p:cNvSpPr>
              <a:spLocks noChangeArrowheads="1"/>
            </p:cNvSpPr>
            <p:nvPr/>
          </p:nvSpPr>
          <p:spPr bwMode="auto">
            <a:xfrm>
              <a:off x="2032000" y="3606800"/>
              <a:ext cx="163513"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5" name="Oval 327"/>
            <p:cNvSpPr>
              <a:spLocks noChangeArrowheads="1"/>
            </p:cNvSpPr>
            <p:nvPr/>
          </p:nvSpPr>
          <p:spPr bwMode="auto">
            <a:xfrm>
              <a:off x="2182813" y="3606800"/>
              <a:ext cx="163512"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6" name="Oval 328"/>
            <p:cNvSpPr>
              <a:spLocks noChangeArrowheads="1"/>
            </p:cNvSpPr>
            <p:nvPr/>
          </p:nvSpPr>
          <p:spPr bwMode="auto">
            <a:xfrm>
              <a:off x="1881188" y="4606925"/>
              <a:ext cx="163512"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7" name="Oval 329"/>
            <p:cNvSpPr>
              <a:spLocks noChangeArrowheads="1"/>
            </p:cNvSpPr>
            <p:nvPr/>
          </p:nvSpPr>
          <p:spPr bwMode="auto">
            <a:xfrm>
              <a:off x="2020888" y="4606925"/>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8" name="Oval 330"/>
            <p:cNvSpPr>
              <a:spLocks noChangeArrowheads="1"/>
            </p:cNvSpPr>
            <p:nvPr/>
          </p:nvSpPr>
          <p:spPr bwMode="auto">
            <a:xfrm>
              <a:off x="2171700" y="4606925"/>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9" name="Oval 331"/>
            <p:cNvSpPr>
              <a:spLocks noChangeArrowheads="1"/>
            </p:cNvSpPr>
            <p:nvPr/>
          </p:nvSpPr>
          <p:spPr bwMode="auto">
            <a:xfrm>
              <a:off x="2346325" y="3619500"/>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0" name="Oval 332"/>
            <p:cNvSpPr>
              <a:spLocks noChangeArrowheads="1"/>
            </p:cNvSpPr>
            <p:nvPr/>
          </p:nvSpPr>
          <p:spPr bwMode="auto">
            <a:xfrm>
              <a:off x="2484438" y="3619500"/>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1" name="Oval 333"/>
            <p:cNvSpPr>
              <a:spLocks noChangeArrowheads="1"/>
            </p:cNvSpPr>
            <p:nvPr/>
          </p:nvSpPr>
          <p:spPr bwMode="auto">
            <a:xfrm>
              <a:off x="2635250" y="3619500"/>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2" name="Oval 334"/>
            <p:cNvSpPr>
              <a:spLocks noChangeArrowheads="1"/>
            </p:cNvSpPr>
            <p:nvPr/>
          </p:nvSpPr>
          <p:spPr bwMode="auto">
            <a:xfrm>
              <a:off x="2809875" y="3619500"/>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3" name="Oval 335"/>
            <p:cNvSpPr>
              <a:spLocks noChangeArrowheads="1"/>
            </p:cNvSpPr>
            <p:nvPr/>
          </p:nvSpPr>
          <p:spPr bwMode="auto">
            <a:xfrm>
              <a:off x="2947988" y="3619500"/>
              <a:ext cx="163512"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4" name="Oval 336"/>
            <p:cNvSpPr>
              <a:spLocks noChangeArrowheads="1"/>
            </p:cNvSpPr>
            <p:nvPr/>
          </p:nvSpPr>
          <p:spPr bwMode="auto">
            <a:xfrm>
              <a:off x="3098800" y="3619500"/>
              <a:ext cx="163513"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5" name="Oval 337"/>
            <p:cNvSpPr>
              <a:spLocks noChangeArrowheads="1"/>
            </p:cNvSpPr>
            <p:nvPr/>
          </p:nvSpPr>
          <p:spPr bwMode="auto">
            <a:xfrm>
              <a:off x="3262313" y="3630613"/>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6" name="Oval 338"/>
            <p:cNvSpPr>
              <a:spLocks noChangeArrowheads="1"/>
            </p:cNvSpPr>
            <p:nvPr/>
          </p:nvSpPr>
          <p:spPr bwMode="auto">
            <a:xfrm>
              <a:off x="3400425" y="3630613"/>
              <a:ext cx="163513"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7" name="Oval 339"/>
            <p:cNvSpPr>
              <a:spLocks noChangeArrowheads="1"/>
            </p:cNvSpPr>
            <p:nvPr/>
          </p:nvSpPr>
          <p:spPr bwMode="auto">
            <a:xfrm>
              <a:off x="3551238" y="3630613"/>
              <a:ext cx="163512"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8" name="Oval 340"/>
            <p:cNvSpPr>
              <a:spLocks noChangeArrowheads="1"/>
            </p:cNvSpPr>
            <p:nvPr/>
          </p:nvSpPr>
          <p:spPr bwMode="auto">
            <a:xfrm>
              <a:off x="2322513" y="4606925"/>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9" name="Oval 341"/>
            <p:cNvSpPr>
              <a:spLocks noChangeArrowheads="1"/>
            </p:cNvSpPr>
            <p:nvPr/>
          </p:nvSpPr>
          <p:spPr bwMode="auto">
            <a:xfrm>
              <a:off x="2462213" y="4606925"/>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0" name="Oval 342"/>
            <p:cNvSpPr>
              <a:spLocks noChangeArrowheads="1"/>
            </p:cNvSpPr>
            <p:nvPr/>
          </p:nvSpPr>
          <p:spPr bwMode="auto">
            <a:xfrm>
              <a:off x="2613025" y="4606925"/>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1" name="Oval 343"/>
            <p:cNvSpPr>
              <a:spLocks noChangeArrowheads="1"/>
            </p:cNvSpPr>
            <p:nvPr/>
          </p:nvSpPr>
          <p:spPr bwMode="auto">
            <a:xfrm>
              <a:off x="2879725" y="4606925"/>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2" name="Oval 344"/>
            <p:cNvSpPr>
              <a:spLocks noChangeArrowheads="1"/>
            </p:cNvSpPr>
            <p:nvPr/>
          </p:nvSpPr>
          <p:spPr bwMode="auto">
            <a:xfrm>
              <a:off x="2705100" y="4606925"/>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3" name="Oval 345"/>
            <p:cNvSpPr>
              <a:spLocks noChangeArrowheads="1"/>
            </p:cNvSpPr>
            <p:nvPr/>
          </p:nvSpPr>
          <p:spPr bwMode="auto">
            <a:xfrm>
              <a:off x="3065463" y="4618038"/>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4" name="Oval 346"/>
            <p:cNvSpPr>
              <a:spLocks noChangeArrowheads="1"/>
            </p:cNvSpPr>
            <p:nvPr/>
          </p:nvSpPr>
          <p:spPr bwMode="auto">
            <a:xfrm>
              <a:off x="3227388" y="4618038"/>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5" name="Oval 347"/>
            <p:cNvSpPr>
              <a:spLocks noChangeArrowheads="1"/>
            </p:cNvSpPr>
            <p:nvPr/>
          </p:nvSpPr>
          <p:spPr bwMode="auto">
            <a:xfrm>
              <a:off x="3367088" y="4618038"/>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6" name="Oval 348"/>
            <p:cNvSpPr>
              <a:spLocks noChangeArrowheads="1"/>
            </p:cNvSpPr>
            <p:nvPr/>
          </p:nvSpPr>
          <p:spPr bwMode="auto">
            <a:xfrm>
              <a:off x="3517900" y="4618038"/>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7" name="Oval 349"/>
            <p:cNvSpPr>
              <a:spLocks noChangeArrowheads="1"/>
            </p:cNvSpPr>
            <p:nvPr/>
          </p:nvSpPr>
          <p:spPr bwMode="auto">
            <a:xfrm>
              <a:off x="3679825" y="4630738"/>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8" name="Oval 350"/>
            <p:cNvSpPr>
              <a:spLocks noChangeArrowheads="1"/>
            </p:cNvSpPr>
            <p:nvPr/>
          </p:nvSpPr>
          <p:spPr bwMode="auto">
            <a:xfrm>
              <a:off x="3819525" y="4630738"/>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9" name="Oval 351"/>
            <p:cNvSpPr>
              <a:spLocks noChangeArrowheads="1"/>
            </p:cNvSpPr>
            <p:nvPr/>
          </p:nvSpPr>
          <p:spPr bwMode="auto">
            <a:xfrm>
              <a:off x="3968750" y="4630738"/>
              <a:ext cx="163513"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0" name="Oval 352"/>
            <p:cNvSpPr>
              <a:spLocks noChangeArrowheads="1"/>
            </p:cNvSpPr>
            <p:nvPr/>
          </p:nvSpPr>
          <p:spPr bwMode="auto">
            <a:xfrm>
              <a:off x="4119563" y="4630738"/>
              <a:ext cx="163512"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1" name="Oval 353"/>
            <p:cNvSpPr>
              <a:spLocks noChangeArrowheads="1"/>
            </p:cNvSpPr>
            <p:nvPr/>
          </p:nvSpPr>
          <p:spPr bwMode="auto">
            <a:xfrm>
              <a:off x="4259263" y="4630738"/>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2" name="Oval 354"/>
            <p:cNvSpPr>
              <a:spLocks noChangeArrowheads="1"/>
            </p:cNvSpPr>
            <p:nvPr/>
          </p:nvSpPr>
          <p:spPr bwMode="auto">
            <a:xfrm>
              <a:off x="4410075" y="4630738"/>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3" name="Oval 355"/>
            <p:cNvSpPr>
              <a:spLocks noChangeArrowheads="1"/>
            </p:cNvSpPr>
            <p:nvPr/>
          </p:nvSpPr>
          <p:spPr bwMode="auto">
            <a:xfrm>
              <a:off x="3725863" y="3619500"/>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4" name="Oval 356"/>
            <p:cNvSpPr>
              <a:spLocks noChangeArrowheads="1"/>
            </p:cNvSpPr>
            <p:nvPr/>
          </p:nvSpPr>
          <p:spPr bwMode="auto">
            <a:xfrm>
              <a:off x="3865563" y="3619500"/>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5" name="Oval 357"/>
            <p:cNvSpPr>
              <a:spLocks noChangeArrowheads="1"/>
            </p:cNvSpPr>
            <p:nvPr/>
          </p:nvSpPr>
          <p:spPr bwMode="auto">
            <a:xfrm>
              <a:off x="4016375" y="3619500"/>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6" name="Oval 358"/>
            <p:cNvSpPr>
              <a:spLocks noChangeArrowheads="1"/>
            </p:cNvSpPr>
            <p:nvPr/>
          </p:nvSpPr>
          <p:spPr bwMode="auto">
            <a:xfrm>
              <a:off x="4178300" y="3630613"/>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7" name="Oval 359"/>
            <p:cNvSpPr>
              <a:spLocks noChangeArrowheads="1"/>
            </p:cNvSpPr>
            <p:nvPr/>
          </p:nvSpPr>
          <p:spPr bwMode="auto">
            <a:xfrm>
              <a:off x="4318000" y="3630613"/>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8" name="Oval 360"/>
            <p:cNvSpPr>
              <a:spLocks noChangeArrowheads="1"/>
            </p:cNvSpPr>
            <p:nvPr/>
          </p:nvSpPr>
          <p:spPr bwMode="auto">
            <a:xfrm>
              <a:off x="4468813" y="3630613"/>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3119" name="Group 361"/>
            <p:cNvGrpSpPr>
              <a:grpSpLocks/>
            </p:cNvGrpSpPr>
            <p:nvPr/>
          </p:nvGrpSpPr>
          <p:grpSpPr bwMode="auto">
            <a:xfrm>
              <a:off x="2078038" y="2963863"/>
              <a:ext cx="220662" cy="296862"/>
              <a:chOff x="4890" y="1215"/>
              <a:chExt cx="405" cy="510"/>
            </a:xfrm>
          </p:grpSpPr>
          <p:sp>
            <p:nvSpPr>
              <p:cNvPr id="3232" name="Oval 362"/>
              <p:cNvSpPr>
                <a:spLocks noChangeArrowheads="1"/>
              </p:cNvSpPr>
              <p:nvPr/>
            </p:nvSpPr>
            <p:spPr bwMode="auto">
              <a:xfrm>
                <a:off x="4890" y="1215"/>
                <a:ext cx="240" cy="195"/>
              </a:xfrm>
              <a:prstGeom prst="ellipse">
                <a:avLst/>
              </a:prstGeom>
              <a:solidFill>
                <a:srgbClr val="FF00FF"/>
              </a:solidFill>
              <a:ln w="9525">
                <a:solidFill>
                  <a:srgbClr val="FF00FF"/>
                </a:solidFill>
                <a:round/>
                <a:headEnd/>
                <a:tailEnd/>
              </a:ln>
            </p:spPr>
            <p:txBody>
              <a:bodyPr/>
              <a:lstStyle/>
              <a:p>
                <a:endParaRPr lang="en-GB"/>
              </a:p>
            </p:txBody>
          </p:sp>
          <p:sp>
            <p:nvSpPr>
              <p:cNvPr id="3233" name="Oval 363"/>
              <p:cNvSpPr>
                <a:spLocks noChangeArrowheads="1"/>
              </p:cNvSpPr>
              <p:nvPr/>
            </p:nvSpPr>
            <p:spPr bwMode="auto">
              <a:xfrm>
                <a:off x="5010" y="1305"/>
                <a:ext cx="240" cy="195"/>
              </a:xfrm>
              <a:prstGeom prst="ellipse">
                <a:avLst/>
              </a:prstGeom>
              <a:solidFill>
                <a:srgbClr val="FF00FF"/>
              </a:solidFill>
              <a:ln w="9525">
                <a:solidFill>
                  <a:srgbClr val="FF00FF"/>
                </a:solidFill>
                <a:round/>
                <a:headEnd/>
                <a:tailEnd/>
              </a:ln>
            </p:spPr>
            <p:txBody>
              <a:bodyPr/>
              <a:lstStyle/>
              <a:p>
                <a:endParaRPr lang="en-GB"/>
              </a:p>
            </p:txBody>
          </p:sp>
          <p:sp>
            <p:nvSpPr>
              <p:cNvPr id="3234" name="Oval 364"/>
              <p:cNvSpPr>
                <a:spLocks noChangeArrowheads="1"/>
              </p:cNvSpPr>
              <p:nvPr/>
            </p:nvSpPr>
            <p:spPr bwMode="auto">
              <a:xfrm>
                <a:off x="4890" y="1440"/>
                <a:ext cx="240" cy="195"/>
              </a:xfrm>
              <a:prstGeom prst="ellipse">
                <a:avLst/>
              </a:prstGeom>
              <a:solidFill>
                <a:srgbClr val="FF00FF"/>
              </a:solidFill>
              <a:ln w="9525">
                <a:solidFill>
                  <a:srgbClr val="FF00FF"/>
                </a:solidFill>
                <a:round/>
                <a:headEnd/>
                <a:tailEnd/>
              </a:ln>
            </p:spPr>
            <p:txBody>
              <a:bodyPr/>
              <a:lstStyle/>
              <a:p>
                <a:endParaRPr lang="en-GB"/>
              </a:p>
            </p:txBody>
          </p:sp>
          <p:sp>
            <p:nvSpPr>
              <p:cNvPr id="3235" name="Oval 365"/>
              <p:cNvSpPr>
                <a:spLocks noChangeArrowheads="1"/>
              </p:cNvSpPr>
              <p:nvPr/>
            </p:nvSpPr>
            <p:spPr bwMode="auto">
              <a:xfrm>
                <a:off x="5055" y="1530"/>
                <a:ext cx="240" cy="195"/>
              </a:xfrm>
              <a:prstGeom prst="ellipse">
                <a:avLst/>
              </a:prstGeom>
              <a:solidFill>
                <a:srgbClr val="FF00FF"/>
              </a:solidFill>
              <a:ln w="9525">
                <a:solidFill>
                  <a:srgbClr val="FF00FF"/>
                </a:solidFill>
                <a:round/>
                <a:headEnd/>
                <a:tailEnd/>
              </a:ln>
            </p:spPr>
            <p:txBody>
              <a:bodyPr/>
              <a:lstStyle/>
              <a:p>
                <a:endParaRPr lang="en-GB"/>
              </a:p>
            </p:txBody>
          </p:sp>
        </p:grpSp>
        <p:sp>
          <p:nvSpPr>
            <p:cNvPr id="3120" name="Line 366"/>
            <p:cNvSpPr>
              <a:spLocks noChangeShapeType="1"/>
            </p:cNvSpPr>
            <p:nvPr/>
          </p:nvSpPr>
          <p:spPr bwMode="auto">
            <a:xfrm>
              <a:off x="2182813" y="3392488"/>
              <a:ext cx="0" cy="161925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dirty="0"/>
            </a:p>
          </p:txBody>
        </p:sp>
        <p:grpSp>
          <p:nvGrpSpPr>
            <p:cNvPr id="3121" name="Group 367"/>
            <p:cNvGrpSpPr>
              <a:grpSpLocks/>
            </p:cNvGrpSpPr>
            <p:nvPr/>
          </p:nvGrpSpPr>
          <p:grpSpPr bwMode="auto">
            <a:xfrm>
              <a:off x="3065463" y="2976563"/>
              <a:ext cx="219075" cy="296862"/>
              <a:chOff x="4890" y="1215"/>
              <a:chExt cx="405" cy="510"/>
            </a:xfrm>
          </p:grpSpPr>
          <p:sp>
            <p:nvSpPr>
              <p:cNvPr id="3228" name="Oval 368"/>
              <p:cNvSpPr>
                <a:spLocks noChangeArrowheads="1"/>
              </p:cNvSpPr>
              <p:nvPr/>
            </p:nvSpPr>
            <p:spPr bwMode="auto">
              <a:xfrm>
                <a:off x="4890" y="1215"/>
                <a:ext cx="240" cy="195"/>
              </a:xfrm>
              <a:prstGeom prst="ellipse">
                <a:avLst/>
              </a:prstGeom>
              <a:solidFill>
                <a:srgbClr val="FF0000"/>
              </a:solidFill>
              <a:ln w="9525">
                <a:solidFill>
                  <a:srgbClr val="FF0000"/>
                </a:solidFill>
                <a:round/>
                <a:headEnd/>
                <a:tailEnd/>
              </a:ln>
            </p:spPr>
            <p:txBody>
              <a:bodyPr/>
              <a:lstStyle/>
              <a:p>
                <a:endParaRPr lang="en-GB"/>
              </a:p>
            </p:txBody>
          </p:sp>
          <p:sp>
            <p:nvSpPr>
              <p:cNvPr id="3229" name="Oval 369"/>
              <p:cNvSpPr>
                <a:spLocks noChangeArrowheads="1"/>
              </p:cNvSpPr>
              <p:nvPr/>
            </p:nvSpPr>
            <p:spPr bwMode="auto">
              <a:xfrm>
                <a:off x="5010" y="1305"/>
                <a:ext cx="240" cy="195"/>
              </a:xfrm>
              <a:prstGeom prst="ellipse">
                <a:avLst/>
              </a:prstGeom>
              <a:solidFill>
                <a:srgbClr val="FF0000"/>
              </a:solidFill>
              <a:ln w="9525">
                <a:solidFill>
                  <a:srgbClr val="FF0000"/>
                </a:solidFill>
                <a:round/>
                <a:headEnd/>
                <a:tailEnd/>
              </a:ln>
            </p:spPr>
            <p:txBody>
              <a:bodyPr/>
              <a:lstStyle/>
              <a:p>
                <a:endParaRPr lang="en-GB"/>
              </a:p>
            </p:txBody>
          </p:sp>
          <p:sp>
            <p:nvSpPr>
              <p:cNvPr id="3230" name="Oval 370"/>
              <p:cNvSpPr>
                <a:spLocks noChangeArrowheads="1"/>
              </p:cNvSpPr>
              <p:nvPr/>
            </p:nvSpPr>
            <p:spPr bwMode="auto">
              <a:xfrm>
                <a:off x="4890" y="1440"/>
                <a:ext cx="240" cy="195"/>
              </a:xfrm>
              <a:prstGeom prst="ellipse">
                <a:avLst/>
              </a:prstGeom>
              <a:solidFill>
                <a:srgbClr val="FF0000"/>
              </a:solidFill>
              <a:ln w="9525">
                <a:solidFill>
                  <a:srgbClr val="FF0000"/>
                </a:solidFill>
                <a:round/>
                <a:headEnd/>
                <a:tailEnd/>
              </a:ln>
            </p:spPr>
            <p:txBody>
              <a:bodyPr/>
              <a:lstStyle/>
              <a:p>
                <a:endParaRPr lang="en-GB"/>
              </a:p>
            </p:txBody>
          </p:sp>
          <p:sp>
            <p:nvSpPr>
              <p:cNvPr id="3231" name="Oval 371"/>
              <p:cNvSpPr>
                <a:spLocks noChangeArrowheads="1"/>
              </p:cNvSpPr>
              <p:nvPr/>
            </p:nvSpPr>
            <p:spPr bwMode="auto">
              <a:xfrm>
                <a:off x="5055" y="1530"/>
                <a:ext cx="240" cy="195"/>
              </a:xfrm>
              <a:prstGeom prst="ellipse">
                <a:avLst/>
              </a:prstGeom>
              <a:solidFill>
                <a:srgbClr val="FF0000"/>
              </a:solidFill>
              <a:ln w="9525">
                <a:solidFill>
                  <a:srgbClr val="FF0000"/>
                </a:solidFill>
                <a:round/>
                <a:headEnd/>
                <a:tailEnd/>
              </a:ln>
            </p:spPr>
            <p:txBody>
              <a:bodyPr/>
              <a:lstStyle/>
              <a:p>
                <a:endParaRPr lang="en-GB"/>
              </a:p>
            </p:txBody>
          </p:sp>
        </p:grpSp>
        <p:grpSp>
          <p:nvGrpSpPr>
            <p:cNvPr id="3122" name="Group 372"/>
            <p:cNvGrpSpPr>
              <a:grpSpLocks/>
            </p:cNvGrpSpPr>
            <p:nvPr/>
          </p:nvGrpSpPr>
          <p:grpSpPr bwMode="auto">
            <a:xfrm>
              <a:off x="3822700" y="2965450"/>
              <a:ext cx="395288" cy="369888"/>
              <a:chOff x="2408" y="1497"/>
              <a:chExt cx="249" cy="237"/>
            </a:xfrm>
          </p:grpSpPr>
          <p:sp>
            <p:nvSpPr>
              <p:cNvPr id="3226" name="Oval 373"/>
              <p:cNvSpPr>
                <a:spLocks noChangeArrowheads="1"/>
              </p:cNvSpPr>
              <p:nvPr/>
            </p:nvSpPr>
            <p:spPr bwMode="auto">
              <a:xfrm>
                <a:off x="2427" y="1542"/>
                <a:ext cx="139" cy="13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27" name="Text Box 374"/>
              <p:cNvSpPr txBox="1">
                <a:spLocks noChangeArrowheads="1"/>
              </p:cNvSpPr>
              <p:nvPr/>
            </p:nvSpPr>
            <p:spPr bwMode="auto">
              <a:xfrm>
                <a:off x="2408" y="1497"/>
                <a:ext cx="24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solidFill>
                      <a:srgbClr val="FFFFFF"/>
                    </a:solidFill>
                    <a:latin typeface="Arial" pitchFamily="34" charset="0"/>
                  </a:rPr>
                  <a:t>+</a:t>
                </a:r>
              </a:p>
            </p:txBody>
          </p:sp>
        </p:grpSp>
        <p:sp>
          <p:nvSpPr>
            <p:cNvPr id="3123" name="Freeform 375"/>
            <p:cNvSpPr>
              <a:spLocks/>
            </p:cNvSpPr>
            <p:nvPr/>
          </p:nvSpPr>
          <p:spPr bwMode="auto">
            <a:xfrm>
              <a:off x="3935413" y="3260725"/>
              <a:ext cx="382587" cy="498475"/>
            </a:xfrm>
            <a:custGeom>
              <a:avLst/>
              <a:gdLst>
                <a:gd name="T0" fmla="*/ 0 w 495"/>
                <a:gd name="T1" fmla="*/ 0 h 627"/>
                <a:gd name="T2" fmla="*/ 2147483647 w 495"/>
                <a:gd name="T3" fmla="*/ 2147483647 h 627"/>
                <a:gd name="T4" fmla="*/ 2147483647 w 495"/>
                <a:gd name="T5" fmla="*/ 2147483647 h 627"/>
                <a:gd name="T6" fmla="*/ 2147483647 w 495"/>
                <a:gd name="T7" fmla="*/ 2147483647 h 627"/>
                <a:gd name="T8" fmla="*/ 2147483647 w 495"/>
                <a:gd name="T9" fmla="*/ 2147483647 h 627"/>
                <a:gd name="T10" fmla="*/ 0 60000 65536"/>
                <a:gd name="T11" fmla="*/ 0 60000 65536"/>
                <a:gd name="T12" fmla="*/ 0 60000 65536"/>
                <a:gd name="T13" fmla="*/ 0 60000 65536"/>
                <a:gd name="T14" fmla="*/ 0 60000 65536"/>
                <a:gd name="T15" fmla="*/ 0 w 495"/>
                <a:gd name="T16" fmla="*/ 0 h 627"/>
                <a:gd name="T17" fmla="*/ 495 w 495"/>
                <a:gd name="T18" fmla="*/ 627 h 627"/>
              </a:gdLst>
              <a:ahLst/>
              <a:cxnLst>
                <a:cxn ang="T10">
                  <a:pos x="T0" y="T1"/>
                </a:cxn>
                <a:cxn ang="T11">
                  <a:pos x="T2" y="T3"/>
                </a:cxn>
                <a:cxn ang="T12">
                  <a:pos x="T4" y="T5"/>
                </a:cxn>
                <a:cxn ang="T13">
                  <a:pos x="T6" y="T7"/>
                </a:cxn>
                <a:cxn ang="T14">
                  <a:pos x="T8" y="T9"/>
                </a:cxn>
              </a:cxnLst>
              <a:rect l="T15" t="T16" r="T17" b="T18"/>
              <a:pathLst>
                <a:path w="495" h="627">
                  <a:moveTo>
                    <a:pt x="0" y="0"/>
                  </a:moveTo>
                  <a:cubicBezTo>
                    <a:pt x="0" y="166"/>
                    <a:pt x="0" y="333"/>
                    <a:pt x="30" y="435"/>
                  </a:cubicBezTo>
                  <a:cubicBezTo>
                    <a:pt x="60" y="537"/>
                    <a:pt x="123" y="603"/>
                    <a:pt x="180" y="615"/>
                  </a:cubicBezTo>
                  <a:cubicBezTo>
                    <a:pt x="237" y="627"/>
                    <a:pt x="323" y="557"/>
                    <a:pt x="375" y="510"/>
                  </a:cubicBezTo>
                  <a:cubicBezTo>
                    <a:pt x="427" y="463"/>
                    <a:pt x="461" y="396"/>
                    <a:pt x="495" y="330"/>
                  </a:cubicBezTo>
                </a:path>
              </a:pathLst>
            </a:custGeom>
            <a:noFill/>
            <a:ln w="28575"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124" name="Freeform 376"/>
            <p:cNvSpPr>
              <a:spLocks/>
            </p:cNvSpPr>
            <p:nvPr/>
          </p:nvSpPr>
          <p:spPr bwMode="auto">
            <a:xfrm>
              <a:off x="3146425" y="3355975"/>
              <a:ext cx="452438" cy="344488"/>
            </a:xfrm>
            <a:custGeom>
              <a:avLst/>
              <a:gdLst>
                <a:gd name="T0" fmla="*/ 0 w 495"/>
                <a:gd name="T1" fmla="*/ 0 h 627"/>
                <a:gd name="T2" fmla="*/ 2147483647 w 495"/>
                <a:gd name="T3" fmla="*/ 2147483647 h 627"/>
                <a:gd name="T4" fmla="*/ 2147483647 w 495"/>
                <a:gd name="T5" fmla="*/ 2147483647 h 627"/>
                <a:gd name="T6" fmla="*/ 2147483647 w 495"/>
                <a:gd name="T7" fmla="*/ 2147483647 h 627"/>
                <a:gd name="T8" fmla="*/ 2147483647 w 495"/>
                <a:gd name="T9" fmla="*/ 2147483647 h 627"/>
                <a:gd name="T10" fmla="*/ 0 60000 65536"/>
                <a:gd name="T11" fmla="*/ 0 60000 65536"/>
                <a:gd name="T12" fmla="*/ 0 60000 65536"/>
                <a:gd name="T13" fmla="*/ 0 60000 65536"/>
                <a:gd name="T14" fmla="*/ 0 60000 65536"/>
                <a:gd name="T15" fmla="*/ 0 w 495"/>
                <a:gd name="T16" fmla="*/ 0 h 627"/>
                <a:gd name="T17" fmla="*/ 495 w 495"/>
                <a:gd name="T18" fmla="*/ 627 h 627"/>
              </a:gdLst>
              <a:ahLst/>
              <a:cxnLst>
                <a:cxn ang="T10">
                  <a:pos x="T0" y="T1"/>
                </a:cxn>
                <a:cxn ang="T11">
                  <a:pos x="T2" y="T3"/>
                </a:cxn>
                <a:cxn ang="T12">
                  <a:pos x="T4" y="T5"/>
                </a:cxn>
                <a:cxn ang="T13">
                  <a:pos x="T6" y="T7"/>
                </a:cxn>
                <a:cxn ang="T14">
                  <a:pos x="T8" y="T9"/>
                </a:cxn>
              </a:cxnLst>
              <a:rect l="T15" t="T16" r="T17" b="T18"/>
              <a:pathLst>
                <a:path w="495" h="627">
                  <a:moveTo>
                    <a:pt x="0" y="0"/>
                  </a:moveTo>
                  <a:cubicBezTo>
                    <a:pt x="0" y="166"/>
                    <a:pt x="0" y="333"/>
                    <a:pt x="30" y="435"/>
                  </a:cubicBezTo>
                  <a:cubicBezTo>
                    <a:pt x="60" y="537"/>
                    <a:pt x="123" y="603"/>
                    <a:pt x="180" y="615"/>
                  </a:cubicBezTo>
                  <a:cubicBezTo>
                    <a:pt x="237" y="627"/>
                    <a:pt x="323" y="557"/>
                    <a:pt x="375" y="510"/>
                  </a:cubicBezTo>
                  <a:cubicBezTo>
                    <a:pt x="427" y="463"/>
                    <a:pt x="461" y="396"/>
                    <a:pt x="495" y="330"/>
                  </a:cubicBezTo>
                </a:path>
              </a:pathLst>
            </a:custGeom>
            <a:noFill/>
            <a:ln w="28575"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125" name="Text Box 377"/>
            <p:cNvSpPr txBox="1">
              <a:spLocks noChangeArrowheads="1"/>
            </p:cNvSpPr>
            <p:nvPr/>
          </p:nvSpPr>
          <p:spPr bwMode="auto">
            <a:xfrm>
              <a:off x="1973263" y="5237163"/>
              <a:ext cx="22574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600" b="1">
                  <a:solidFill>
                    <a:srgbClr val="FF0000"/>
                  </a:solidFill>
                  <a:latin typeface="Arial" pitchFamily="34" charset="0"/>
                </a:rPr>
                <a:t>diffusione semplice</a:t>
              </a:r>
            </a:p>
          </p:txBody>
        </p:sp>
        <p:sp>
          <p:nvSpPr>
            <p:cNvPr id="3132" name="Rectangle 469"/>
            <p:cNvSpPr>
              <a:spLocks noChangeArrowheads="1"/>
            </p:cNvSpPr>
            <p:nvPr/>
          </p:nvSpPr>
          <p:spPr bwMode="auto">
            <a:xfrm>
              <a:off x="1468438" y="5910263"/>
              <a:ext cx="120015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000000"/>
                  </a:solidFill>
                  <a:latin typeface="Arial" pitchFamily="34" charset="0"/>
                </a:rPr>
                <a:t>                            </a:t>
              </a:r>
              <a:endParaRPr lang="it-IT"/>
            </a:p>
          </p:txBody>
        </p:sp>
        <p:sp>
          <p:nvSpPr>
            <p:cNvPr id="3135" name="Rectangle 472"/>
            <p:cNvSpPr>
              <a:spLocks noChangeArrowheads="1"/>
            </p:cNvSpPr>
            <p:nvPr/>
          </p:nvSpPr>
          <p:spPr bwMode="auto">
            <a:xfrm>
              <a:off x="3649663" y="6159500"/>
              <a:ext cx="42862"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000000"/>
                  </a:solidFill>
                  <a:latin typeface="Arial" pitchFamily="34" charset="0"/>
                </a:rPr>
                <a:t> </a:t>
              </a:r>
              <a:endParaRPr lang="it-IT"/>
            </a:p>
          </p:txBody>
        </p:sp>
      </p:grpSp>
      <p:grpSp>
        <p:nvGrpSpPr>
          <p:cNvPr id="2" name="Gruppo 1"/>
          <p:cNvGrpSpPr/>
          <p:nvPr/>
        </p:nvGrpSpPr>
        <p:grpSpPr>
          <a:xfrm>
            <a:off x="4383088" y="2674058"/>
            <a:ext cx="4760912" cy="3944938"/>
            <a:chOff x="4281488" y="2647950"/>
            <a:chExt cx="4760912" cy="3944938"/>
          </a:xfrm>
        </p:grpSpPr>
        <p:sp>
          <p:nvSpPr>
            <p:cNvPr id="3078" name="Rectangle 320" descr="Linee verticali scure"/>
            <p:cNvSpPr>
              <a:spLocks noChangeArrowheads="1"/>
            </p:cNvSpPr>
            <p:nvPr/>
          </p:nvSpPr>
          <p:spPr bwMode="auto">
            <a:xfrm>
              <a:off x="5284788" y="3684588"/>
              <a:ext cx="2795587" cy="1058862"/>
            </a:xfrm>
            <a:prstGeom prst="rect">
              <a:avLst/>
            </a:prstGeom>
            <a:pattFill prst="dkVert">
              <a:fgClr>
                <a:srgbClr val="00FF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nvGrpSpPr>
            <p:cNvPr id="3126" name="Group 378"/>
            <p:cNvGrpSpPr>
              <a:grpSpLocks/>
            </p:cNvGrpSpPr>
            <p:nvPr/>
          </p:nvGrpSpPr>
          <p:grpSpPr bwMode="auto">
            <a:xfrm>
              <a:off x="5256213" y="2838450"/>
              <a:ext cx="3365500" cy="3084513"/>
              <a:chOff x="3280" y="1234"/>
              <a:chExt cx="2120" cy="1983"/>
            </a:xfrm>
          </p:grpSpPr>
          <p:sp>
            <p:nvSpPr>
              <p:cNvPr id="3141" name="Oval 379"/>
              <p:cNvSpPr>
                <a:spLocks noChangeArrowheads="1"/>
              </p:cNvSpPr>
              <p:nvPr/>
            </p:nvSpPr>
            <p:spPr bwMode="auto">
              <a:xfrm>
                <a:off x="3296" y="1737"/>
                <a:ext cx="109"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2" name="Oval 380"/>
              <p:cNvSpPr>
                <a:spLocks noChangeArrowheads="1"/>
              </p:cNvSpPr>
              <p:nvPr/>
            </p:nvSpPr>
            <p:spPr bwMode="auto">
              <a:xfrm>
                <a:off x="3398" y="1737"/>
                <a:ext cx="109"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3" name="Oval 381"/>
              <p:cNvSpPr>
                <a:spLocks noChangeArrowheads="1"/>
              </p:cNvSpPr>
              <p:nvPr/>
            </p:nvSpPr>
            <p:spPr bwMode="auto">
              <a:xfrm>
                <a:off x="3515" y="1737"/>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4" name="Oval 382"/>
              <p:cNvSpPr>
                <a:spLocks noChangeArrowheads="1"/>
              </p:cNvSpPr>
              <p:nvPr/>
            </p:nvSpPr>
            <p:spPr bwMode="auto">
              <a:xfrm>
                <a:off x="3609" y="1737"/>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5" name="Oval 383"/>
              <p:cNvSpPr>
                <a:spLocks noChangeArrowheads="1"/>
              </p:cNvSpPr>
              <p:nvPr/>
            </p:nvSpPr>
            <p:spPr bwMode="auto">
              <a:xfrm>
                <a:off x="3711" y="1737"/>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6" name="Oval 384"/>
              <p:cNvSpPr>
                <a:spLocks noChangeArrowheads="1"/>
              </p:cNvSpPr>
              <p:nvPr/>
            </p:nvSpPr>
            <p:spPr bwMode="auto">
              <a:xfrm>
                <a:off x="3821" y="1745"/>
                <a:ext cx="109"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7" name="Oval 385"/>
              <p:cNvSpPr>
                <a:spLocks noChangeArrowheads="1"/>
              </p:cNvSpPr>
              <p:nvPr/>
            </p:nvSpPr>
            <p:spPr bwMode="auto">
              <a:xfrm>
                <a:off x="3915" y="1745"/>
                <a:ext cx="109"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8" name="Oval 386"/>
              <p:cNvSpPr>
                <a:spLocks noChangeArrowheads="1"/>
              </p:cNvSpPr>
              <p:nvPr/>
            </p:nvSpPr>
            <p:spPr bwMode="auto">
              <a:xfrm>
                <a:off x="4017" y="1745"/>
                <a:ext cx="109"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9" name="Oval 387"/>
              <p:cNvSpPr>
                <a:spLocks noChangeArrowheads="1"/>
              </p:cNvSpPr>
              <p:nvPr/>
            </p:nvSpPr>
            <p:spPr bwMode="auto">
              <a:xfrm>
                <a:off x="3280" y="2370"/>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0" name="Oval 388"/>
              <p:cNvSpPr>
                <a:spLocks noChangeArrowheads="1"/>
              </p:cNvSpPr>
              <p:nvPr/>
            </p:nvSpPr>
            <p:spPr bwMode="auto">
              <a:xfrm>
                <a:off x="3382" y="2370"/>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1" name="Oval 389"/>
              <p:cNvSpPr>
                <a:spLocks noChangeArrowheads="1"/>
              </p:cNvSpPr>
              <p:nvPr/>
            </p:nvSpPr>
            <p:spPr bwMode="auto">
              <a:xfrm>
                <a:off x="3492" y="2378"/>
                <a:ext cx="109"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2" name="Oval 390"/>
              <p:cNvSpPr>
                <a:spLocks noChangeArrowheads="1"/>
              </p:cNvSpPr>
              <p:nvPr/>
            </p:nvSpPr>
            <p:spPr bwMode="auto">
              <a:xfrm>
                <a:off x="3429" y="2370"/>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3" name="Oval 391"/>
              <p:cNvSpPr>
                <a:spLocks noChangeArrowheads="1"/>
              </p:cNvSpPr>
              <p:nvPr/>
            </p:nvSpPr>
            <p:spPr bwMode="auto">
              <a:xfrm>
                <a:off x="3687" y="2378"/>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4" name="Oval 392"/>
              <p:cNvSpPr>
                <a:spLocks noChangeArrowheads="1"/>
              </p:cNvSpPr>
              <p:nvPr/>
            </p:nvSpPr>
            <p:spPr bwMode="auto">
              <a:xfrm>
                <a:off x="3797" y="2378"/>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5" name="Oval 393"/>
              <p:cNvSpPr>
                <a:spLocks noChangeArrowheads="1"/>
              </p:cNvSpPr>
              <p:nvPr/>
            </p:nvSpPr>
            <p:spPr bwMode="auto">
              <a:xfrm>
                <a:off x="3891" y="2378"/>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6" name="Oval 394"/>
              <p:cNvSpPr>
                <a:spLocks noChangeArrowheads="1"/>
              </p:cNvSpPr>
              <p:nvPr/>
            </p:nvSpPr>
            <p:spPr bwMode="auto">
              <a:xfrm>
                <a:off x="3993" y="2378"/>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7" name="Oval 395"/>
              <p:cNvSpPr>
                <a:spLocks noChangeArrowheads="1"/>
              </p:cNvSpPr>
              <p:nvPr/>
            </p:nvSpPr>
            <p:spPr bwMode="auto">
              <a:xfrm>
                <a:off x="4103" y="2386"/>
                <a:ext cx="110" cy="91"/>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8" name="Oval 396"/>
              <p:cNvSpPr>
                <a:spLocks noChangeArrowheads="1"/>
              </p:cNvSpPr>
              <p:nvPr/>
            </p:nvSpPr>
            <p:spPr bwMode="auto">
              <a:xfrm>
                <a:off x="4197" y="2386"/>
                <a:ext cx="110" cy="91"/>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9" name="Oval 397"/>
              <p:cNvSpPr>
                <a:spLocks noChangeArrowheads="1"/>
              </p:cNvSpPr>
              <p:nvPr/>
            </p:nvSpPr>
            <p:spPr bwMode="auto">
              <a:xfrm>
                <a:off x="4299" y="2386"/>
                <a:ext cx="109" cy="91"/>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0" name="Oval 398"/>
              <p:cNvSpPr>
                <a:spLocks noChangeArrowheads="1"/>
              </p:cNvSpPr>
              <p:nvPr/>
            </p:nvSpPr>
            <p:spPr bwMode="auto">
              <a:xfrm>
                <a:off x="4401" y="2386"/>
                <a:ext cx="109" cy="91"/>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1" name="Oval 399"/>
              <p:cNvSpPr>
                <a:spLocks noChangeArrowheads="1"/>
              </p:cNvSpPr>
              <p:nvPr/>
            </p:nvSpPr>
            <p:spPr bwMode="auto">
              <a:xfrm>
                <a:off x="4495" y="2386"/>
                <a:ext cx="109" cy="91"/>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2" name="Oval 400"/>
              <p:cNvSpPr>
                <a:spLocks noChangeArrowheads="1"/>
              </p:cNvSpPr>
              <p:nvPr/>
            </p:nvSpPr>
            <p:spPr bwMode="auto">
              <a:xfrm>
                <a:off x="4596" y="2386"/>
                <a:ext cx="110" cy="91"/>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3" name="Oval 401"/>
              <p:cNvSpPr>
                <a:spLocks noChangeArrowheads="1"/>
              </p:cNvSpPr>
              <p:nvPr/>
            </p:nvSpPr>
            <p:spPr bwMode="auto">
              <a:xfrm>
                <a:off x="4706" y="2393"/>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4" name="Oval 402"/>
              <p:cNvSpPr>
                <a:spLocks noChangeArrowheads="1"/>
              </p:cNvSpPr>
              <p:nvPr/>
            </p:nvSpPr>
            <p:spPr bwMode="auto">
              <a:xfrm>
                <a:off x="4800" y="2393"/>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5" name="Oval 403"/>
              <p:cNvSpPr>
                <a:spLocks noChangeArrowheads="1"/>
              </p:cNvSpPr>
              <p:nvPr/>
            </p:nvSpPr>
            <p:spPr bwMode="auto">
              <a:xfrm>
                <a:off x="4902" y="2393"/>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6" name="Oval 404"/>
              <p:cNvSpPr>
                <a:spLocks noChangeArrowheads="1"/>
              </p:cNvSpPr>
              <p:nvPr/>
            </p:nvSpPr>
            <p:spPr bwMode="auto">
              <a:xfrm>
                <a:off x="4134" y="1737"/>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7" name="Oval 405"/>
              <p:cNvSpPr>
                <a:spLocks noChangeArrowheads="1"/>
              </p:cNvSpPr>
              <p:nvPr/>
            </p:nvSpPr>
            <p:spPr bwMode="auto">
              <a:xfrm>
                <a:off x="4228" y="1737"/>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8" name="Oval 406"/>
              <p:cNvSpPr>
                <a:spLocks noChangeArrowheads="1"/>
              </p:cNvSpPr>
              <p:nvPr/>
            </p:nvSpPr>
            <p:spPr bwMode="auto">
              <a:xfrm>
                <a:off x="4330" y="1737"/>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9" name="Oval 407"/>
              <p:cNvSpPr>
                <a:spLocks noChangeArrowheads="1"/>
              </p:cNvSpPr>
              <p:nvPr/>
            </p:nvSpPr>
            <p:spPr bwMode="auto">
              <a:xfrm>
                <a:off x="4440" y="1745"/>
                <a:ext cx="109"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0" name="Oval 408"/>
              <p:cNvSpPr>
                <a:spLocks noChangeArrowheads="1"/>
              </p:cNvSpPr>
              <p:nvPr/>
            </p:nvSpPr>
            <p:spPr bwMode="auto">
              <a:xfrm>
                <a:off x="4534" y="1745"/>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1" name="Oval 409"/>
              <p:cNvSpPr>
                <a:spLocks noChangeArrowheads="1"/>
              </p:cNvSpPr>
              <p:nvPr/>
            </p:nvSpPr>
            <p:spPr bwMode="auto">
              <a:xfrm>
                <a:off x="4636" y="1745"/>
                <a:ext cx="109"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2" name="Oval 410"/>
              <p:cNvSpPr>
                <a:spLocks noChangeArrowheads="1"/>
              </p:cNvSpPr>
              <p:nvPr/>
            </p:nvSpPr>
            <p:spPr bwMode="auto">
              <a:xfrm>
                <a:off x="4745" y="1745"/>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3" name="Oval 411"/>
              <p:cNvSpPr>
                <a:spLocks noChangeArrowheads="1"/>
              </p:cNvSpPr>
              <p:nvPr/>
            </p:nvSpPr>
            <p:spPr bwMode="auto">
              <a:xfrm>
                <a:off x="4839" y="1745"/>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4" name="Oval 412"/>
              <p:cNvSpPr>
                <a:spLocks noChangeArrowheads="1"/>
              </p:cNvSpPr>
              <p:nvPr/>
            </p:nvSpPr>
            <p:spPr bwMode="auto">
              <a:xfrm>
                <a:off x="4941" y="1745"/>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5" name="AutoShape 413"/>
              <p:cNvSpPr>
                <a:spLocks noChangeArrowheads="1"/>
              </p:cNvSpPr>
              <p:nvPr/>
            </p:nvSpPr>
            <p:spPr bwMode="auto">
              <a:xfrm>
                <a:off x="3586" y="1638"/>
                <a:ext cx="101" cy="915"/>
              </a:xfrm>
              <a:prstGeom prst="roundRect">
                <a:avLst>
                  <a:gd name="adj" fmla="val 16667"/>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6" name="AutoShape 414"/>
              <p:cNvSpPr>
                <a:spLocks noChangeArrowheads="1"/>
              </p:cNvSpPr>
              <p:nvPr/>
            </p:nvSpPr>
            <p:spPr bwMode="auto">
              <a:xfrm>
                <a:off x="3852" y="1646"/>
                <a:ext cx="102" cy="915"/>
              </a:xfrm>
              <a:prstGeom prst="roundRect">
                <a:avLst>
                  <a:gd name="adj" fmla="val 16667"/>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7" name="AutoShape 415"/>
              <p:cNvSpPr>
                <a:spLocks noChangeArrowheads="1"/>
              </p:cNvSpPr>
              <p:nvPr/>
            </p:nvSpPr>
            <p:spPr bwMode="auto">
              <a:xfrm>
                <a:off x="3680" y="1646"/>
                <a:ext cx="180" cy="915"/>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8" name="AutoShape 416"/>
              <p:cNvSpPr>
                <a:spLocks noChangeArrowheads="1"/>
              </p:cNvSpPr>
              <p:nvPr/>
            </p:nvSpPr>
            <p:spPr bwMode="auto">
              <a:xfrm>
                <a:off x="3601" y="2546"/>
                <a:ext cx="337" cy="76"/>
              </a:xfrm>
              <a:prstGeom prst="roundRect">
                <a:avLst>
                  <a:gd name="adj" fmla="val 16667"/>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pic>
            <p:nvPicPr>
              <p:cNvPr id="3179" name="Picture 4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2" y="1962"/>
                <a:ext cx="39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0" name="AutoShape 418"/>
              <p:cNvSpPr>
                <a:spLocks noChangeArrowheads="1"/>
              </p:cNvSpPr>
              <p:nvPr/>
            </p:nvSpPr>
            <p:spPr bwMode="auto">
              <a:xfrm>
                <a:off x="4330" y="1608"/>
                <a:ext cx="102" cy="915"/>
              </a:xfrm>
              <a:prstGeom prst="roundRect">
                <a:avLst>
                  <a:gd name="adj" fmla="val 16667"/>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1" name="AutoShape 419"/>
              <p:cNvSpPr>
                <a:spLocks noChangeArrowheads="1"/>
              </p:cNvSpPr>
              <p:nvPr/>
            </p:nvSpPr>
            <p:spPr bwMode="auto">
              <a:xfrm>
                <a:off x="4596" y="1615"/>
                <a:ext cx="102" cy="916"/>
              </a:xfrm>
              <a:prstGeom prst="roundRect">
                <a:avLst>
                  <a:gd name="adj" fmla="val 16667"/>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2" name="AutoShape 420"/>
              <p:cNvSpPr>
                <a:spLocks noChangeArrowheads="1"/>
              </p:cNvSpPr>
              <p:nvPr/>
            </p:nvSpPr>
            <p:spPr bwMode="auto">
              <a:xfrm rot="3586378">
                <a:off x="4272" y="2591"/>
                <a:ext cx="328" cy="78"/>
              </a:xfrm>
              <a:prstGeom prst="roundRect">
                <a:avLst>
                  <a:gd name="adj" fmla="val 16667"/>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3" name="AutoShape 421"/>
              <p:cNvSpPr>
                <a:spLocks noChangeArrowheads="1"/>
              </p:cNvSpPr>
              <p:nvPr/>
            </p:nvSpPr>
            <p:spPr bwMode="auto">
              <a:xfrm>
                <a:off x="4424" y="1608"/>
                <a:ext cx="180" cy="915"/>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4" name="Oval 422"/>
              <p:cNvSpPr>
                <a:spLocks noChangeArrowheads="1"/>
              </p:cNvSpPr>
              <p:nvPr/>
            </p:nvSpPr>
            <p:spPr bwMode="auto">
              <a:xfrm>
                <a:off x="3766" y="2706"/>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5" name="Oval 423"/>
              <p:cNvSpPr>
                <a:spLocks noChangeArrowheads="1"/>
              </p:cNvSpPr>
              <p:nvPr/>
            </p:nvSpPr>
            <p:spPr bwMode="auto">
              <a:xfrm>
                <a:off x="3640" y="2843"/>
                <a:ext cx="63" cy="7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6" name="Oval 424"/>
              <p:cNvSpPr>
                <a:spLocks noChangeArrowheads="1"/>
              </p:cNvSpPr>
              <p:nvPr/>
            </p:nvSpPr>
            <p:spPr bwMode="auto">
              <a:xfrm>
                <a:off x="3852" y="2859"/>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7" name="Oval 425"/>
              <p:cNvSpPr>
                <a:spLocks noChangeArrowheads="1"/>
              </p:cNvSpPr>
              <p:nvPr/>
            </p:nvSpPr>
            <p:spPr bwMode="auto">
              <a:xfrm>
                <a:off x="3970" y="2721"/>
                <a:ext cx="62" cy="7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8" name="Oval 426"/>
              <p:cNvSpPr>
                <a:spLocks noChangeArrowheads="1"/>
              </p:cNvSpPr>
              <p:nvPr/>
            </p:nvSpPr>
            <p:spPr bwMode="auto">
              <a:xfrm>
                <a:off x="3617" y="2729"/>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9" name="Oval 427"/>
              <p:cNvSpPr>
                <a:spLocks noChangeArrowheads="1"/>
              </p:cNvSpPr>
              <p:nvPr/>
            </p:nvSpPr>
            <p:spPr bwMode="auto">
              <a:xfrm>
                <a:off x="3484" y="2828"/>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0" name="Oval 428"/>
              <p:cNvSpPr>
                <a:spLocks noChangeArrowheads="1"/>
              </p:cNvSpPr>
              <p:nvPr/>
            </p:nvSpPr>
            <p:spPr bwMode="auto">
              <a:xfrm>
                <a:off x="4526" y="1387"/>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1" name="Oval 429"/>
              <p:cNvSpPr>
                <a:spLocks noChangeArrowheads="1"/>
              </p:cNvSpPr>
              <p:nvPr/>
            </p:nvSpPr>
            <p:spPr bwMode="auto">
              <a:xfrm>
                <a:off x="3766" y="2950"/>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2" name="Oval 430"/>
              <p:cNvSpPr>
                <a:spLocks noChangeArrowheads="1"/>
              </p:cNvSpPr>
              <p:nvPr/>
            </p:nvSpPr>
            <p:spPr bwMode="auto">
              <a:xfrm>
                <a:off x="3977" y="2942"/>
                <a:ext cx="63" cy="7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3" name="Oval 431"/>
              <p:cNvSpPr>
                <a:spLocks noChangeArrowheads="1"/>
              </p:cNvSpPr>
              <p:nvPr/>
            </p:nvSpPr>
            <p:spPr bwMode="auto">
              <a:xfrm>
                <a:off x="4095" y="2805"/>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4" name="Oval 432"/>
              <p:cNvSpPr>
                <a:spLocks noChangeArrowheads="1"/>
              </p:cNvSpPr>
              <p:nvPr/>
            </p:nvSpPr>
            <p:spPr bwMode="auto">
              <a:xfrm>
                <a:off x="4722" y="1242"/>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5" name="Oval 433"/>
              <p:cNvSpPr>
                <a:spLocks noChangeArrowheads="1"/>
              </p:cNvSpPr>
              <p:nvPr/>
            </p:nvSpPr>
            <p:spPr bwMode="auto">
              <a:xfrm>
                <a:off x="3609" y="2912"/>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6" name="Oval 434"/>
              <p:cNvSpPr>
                <a:spLocks noChangeArrowheads="1"/>
              </p:cNvSpPr>
              <p:nvPr/>
            </p:nvSpPr>
            <p:spPr bwMode="auto">
              <a:xfrm>
                <a:off x="4228" y="1303"/>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7" name="Oval 435"/>
              <p:cNvSpPr>
                <a:spLocks noChangeArrowheads="1"/>
              </p:cNvSpPr>
              <p:nvPr/>
            </p:nvSpPr>
            <p:spPr bwMode="auto">
              <a:xfrm>
                <a:off x="3907" y="1387"/>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8" name="Oval 436"/>
              <p:cNvSpPr>
                <a:spLocks noChangeArrowheads="1"/>
              </p:cNvSpPr>
              <p:nvPr/>
            </p:nvSpPr>
            <p:spPr bwMode="auto">
              <a:xfrm>
                <a:off x="4479" y="1676"/>
                <a:ext cx="63" cy="7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9" name="Oval 437"/>
              <p:cNvSpPr>
                <a:spLocks noChangeArrowheads="1"/>
              </p:cNvSpPr>
              <p:nvPr/>
            </p:nvSpPr>
            <p:spPr bwMode="auto">
              <a:xfrm>
                <a:off x="3782" y="1234"/>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0" name="Oval 438"/>
              <p:cNvSpPr>
                <a:spLocks noChangeArrowheads="1"/>
              </p:cNvSpPr>
              <p:nvPr/>
            </p:nvSpPr>
            <p:spPr bwMode="auto">
              <a:xfrm>
                <a:off x="3578" y="1356"/>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1" name="Oval 439"/>
              <p:cNvSpPr>
                <a:spLocks noChangeArrowheads="1"/>
              </p:cNvSpPr>
              <p:nvPr/>
            </p:nvSpPr>
            <p:spPr bwMode="auto">
              <a:xfrm>
                <a:off x="3930" y="2813"/>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2" name="Oval 440"/>
              <p:cNvSpPr>
                <a:spLocks noChangeArrowheads="1"/>
              </p:cNvSpPr>
              <p:nvPr/>
            </p:nvSpPr>
            <p:spPr bwMode="auto">
              <a:xfrm>
                <a:off x="3695" y="3049"/>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3" name="Oval 441"/>
              <p:cNvSpPr>
                <a:spLocks noChangeArrowheads="1"/>
              </p:cNvSpPr>
              <p:nvPr/>
            </p:nvSpPr>
            <p:spPr bwMode="auto">
              <a:xfrm>
                <a:off x="3923" y="3034"/>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4" name="Oval 442"/>
              <p:cNvSpPr>
                <a:spLocks noChangeArrowheads="1"/>
              </p:cNvSpPr>
              <p:nvPr/>
            </p:nvSpPr>
            <p:spPr bwMode="auto">
              <a:xfrm>
                <a:off x="4166" y="2912"/>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5" name="Oval 443"/>
              <p:cNvSpPr>
                <a:spLocks noChangeArrowheads="1"/>
              </p:cNvSpPr>
              <p:nvPr/>
            </p:nvSpPr>
            <p:spPr bwMode="auto">
              <a:xfrm>
                <a:off x="3742" y="2851"/>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6" name="Oval 444"/>
              <p:cNvSpPr>
                <a:spLocks noChangeArrowheads="1"/>
              </p:cNvSpPr>
              <p:nvPr/>
            </p:nvSpPr>
            <p:spPr bwMode="auto">
              <a:xfrm>
                <a:off x="3554" y="2973"/>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7" name="Oval 445"/>
              <p:cNvSpPr>
                <a:spLocks noChangeArrowheads="1"/>
              </p:cNvSpPr>
              <p:nvPr/>
            </p:nvSpPr>
            <p:spPr bwMode="auto">
              <a:xfrm>
                <a:off x="4495" y="2897"/>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8" name="Oval 446"/>
              <p:cNvSpPr>
                <a:spLocks noChangeArrowheads="1"/>
              </p:cNvSpPr>
              <p:nvPr/>
            </p:nvSpPr>
            <p:spPr bwMode="auto">
              <a:xfrm>
                <a:off x="4369" y="3034"/>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9" name="Oval 447"/>
              <p:cNvSpPr>
                <a:spLocks noChangeArrowheads="1"/>
              </p:cNvSpPr>
              <p:nvPr/>
            </p:nvSpPr>
            <p:spPr bwMode="auto">
              <a:xfrm>
                <a:off x="4581" y="3049"/>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0" name="Oval 448"/>
              <p:cNvSpPr>
                <a:spLocks noChangeArrowheads="1"/>
              </p:cNvSpPr>
              <p:nvPr/>
            </p:nvSpPr>
            <p:spPr bwMode="auto">
              <a:xfrm>
                <a:off x="4698" y="2912"/>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1" name="Oval 449"/>
              <p:cNvSpPr>
                <a:spLocks noChangeArrowheads="1"/>
              </p:cNvSpPr>
              <p:nvPr/>
            </p:nvSpPr>
            <p:spPr bwMode="auto">
              <a:xfrm>
                <a:off x="4346" y="2920"/>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2" name="Oval 450"/>
              <p:cNvSpPr>
                <a:spLocks noChangeArrowheads="1"/>
              </p:cNvSpPr>
              <p:nvPr/>
            </p:nvSpPr>
            <p:spPr bwMode="auto">
              <a:xfrm>
                <a:off x="4213" y="3019"/>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3" name="Oval 451"/>
              <p:cNvSpPr>
                <a:spLocks noChangeArrowheads="1"/>
              </p:cNvSpPr>
              <p:nvPr/>
            </p:nvSpPr>
            <p:spPr bwMode="auto">
              <a:xfrm>
                <a:off x="4495" y="3141"/>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4" name="Oval 452"/>
              <p:cNvSpPr>
                <a:spLocks noChangeArrowheads="1"/>
              </p:cNvSpPr>
              <p:nvPr/>
            </p:nvSpPr>
            <p:spPr bwMode="auto">
              <a:xfrm>
                <a:off x="4706" y="3133"/>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5" name="Oval 453"/>
              <p:cNvSpPr>
                <a:spLocks noChangeArrowheads="1"/>
              </p:cNvSpPr>
              <p:nvPr/>
            </p:nvSpPr>
            <p:spPr bwMode="auto">
              <a:xfrm>
                <a:off x="4824" y="2996"/>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6" name="Oval 454"/>
              <p:cNvSpPr>
                <a:spLocks noChangeArrowheads="1"/>
              </p:cNvSpPr>
              <p:nvPr/>
            </p:nvSpPr>
            <p:spPr bwMode="auto">
              <a:xfrm>
                <a:off x="4620" y="2706"/>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7" name="Oval 455"/>
              <p:cNvSpPr>
                <a:spLocks noChangeArrowheads="1"/>
              </p:cNvSpPr>
              <p:nvPr/>
            </p:nvSpPr>
            <p:spPr bwMode="auto">
              <a:xfrm>
                <a:off x="4659" y="3003"/>
                <a:ext cx="63" cy="7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8" name="Oval 456"/>
              <p:cNvSpPr>
                <a:spLocks noChangeArrowheads="1"/>
              </p:cNvSpPr>
              <p:nvPr/>
            </p:nvSpPr>
            <p:spPr bwMode="auto">
              <a:xfrm>
                <a:off x="4267" y="2790"/>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9" name="Oval 457"/>
              <p:cNvSpPr>
                <a:spLocks noChangeArrowheads="1"/>
              </p:cNvSpPr>
              <p:nvPr/>
            </p:nvSpPr>
            <p:spPr bwMode="auto">
              <a:xfrm>
                <a:off x="4495" y="2508"/>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20" name="Oval 458"/>
              <p:cNvSpPr>
                <a:spLocks noChangeArrowheads="1"/>
              </p:cNvSpPr>
              <p:nvPr/>
            </p:nvSpPr>
            <p:spPr bwMode="auto">
              <a:xfrm>
                <a:off x="4471" y="2218"/>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21" name="Oval 459"/>
              <p:cNvSpPr>
                <a:spLocks noChangeArrowheads="1"/>
              </p:cNvSpPr>
              <p:nvPr/>
            </p:nvSpPr>
            <p:spPr bwMode="auto">
              <a:xfrm>
                <a:off x="4471" y="3042"/>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22" name="Oval 460"/>
              <p:cNvSpPr>
                <a:spLocks noChangeArrowheads="1"/>
              </p:cNvSpPr>
              <p:nvPr/>
            </p:nvSpPr>
            <p:spPr bwMode="auto">
              <a:xfrm>
                <a:off x="4095" y="3049"/>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23" name="AutoShape 461"/>
              <p:cNvSpPr>
                <a:spLocks noChangeArrowheads="1"/>
              </p:cNvSpPr>
              <p:nvPr/>
            </p:nvSpPr>
            <p:spPr bwMode="auto">
              <a:xfrm>
                <a:off x="4455" y="1821"/>
                <a:ext cx="94" cy="267"/>
              </a:xfrm>
              <a:prstGeom prst="upArrow">
                <a:avLst>
                  <a:gd name="adj1" fmla="val 50000"/>
                  <a:gd name="adj2" fmla="val 71011"/>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224" name="Oval 462"/>
              <p:cNvSpPr>
                <a:spLocks noChangeArrowheads="1"/>
              </p:cNvSpPr>
              <p:nvPr/>
            </p:nvSpPr>
            <p:spPr bwMode="auto">
              <a:xfrm>
                <a:off x="4471" y="1920"/>
                <a:ext cx="63" cy="7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25" name="AutoShape 463"/>
              <p:cNvSpPr>
                <a:spLocks noChangeArrowheads="1"/>
              </p:cNvSpPr>
              <p:nvPr/>
            </p:nvSpPr>
            <p:spPr bwMode="auto">
              <a:xfrm>
                <a:off x="5072" y="1529"/>
                <a:ext cx="328" cy="1171"/>
              </a:xfrm>
              <a:prstGeom prst="triangle">
                <a:avLst>
                  <a:gd name="adj" fmla="val 50000"/>
                </a:avLst>
              </a:prstGeom>
              <a:gradFill rotWithShape="0">
                <a:gsLst>
                  <a:gs pos="0">
                    <a:srgbClr val="FFFFFF"/>
                  </a:gs>
                  <a:gs pos="100000">
                    <a:srgbClr val="FF0000"/>
                  </a:gs>
                </a:gsLst>
                <a:lin ang="5400000" scaled="1"/>
              </a:gradFill>
              <a:ln w="9525">
                <a:solidFill>
                  <a:srgbClr val="FF3300"/>
                </a:solidFill>
                <a:miter lim="800000"/>
                <a:headEnd/>
                <a:tailEnd/>
              </a:ln>
            </p:spPr>
            <p:txBody>
              <a:bodyPr/>
              <a:lstStyle/>
              <a:p>
                <a:endParaRPr lang="en-GB"/>
              </a:p>
            </p:txBody>
          </p:sp>
        </p:grpSp>
        <p:sp>
          <p:nvSpPr>
            <p:cNvPr id="3127" name="Text Box 464"/>
            <p:cNvSpPr txBox="1">
              <a:spLocks noChangeArrowheads="1"/>
            </p:cNvSpPr>
            <p:nvPr/>
          </p:nvSpPr>
          <p:spPr bwMode="auto">
            <a:xfrm>
              <a:off x="8139113" y="5159375"/>
              <a:ext cx="9032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   ] </a:t>
              </a:r>
            </a:p>
            <a:p>
              <a:r>
                <a:rPr lang="it-IT" sz="1400" b="1">
                  <a:latin typeface="Arial" pitchFamily="34" charset="0"/>
                </a:rPr>
                <a:t>alta</a:t>
              </a:r>
              <a:endParaRPr lang="it-IT" sz="1400">
                <a:latin typeface="Arial" pitchFamily="34" charset="0"/>
              </a:endParaRPr>
            </a:p>
          </p:txBody>
        </p:sp>
        <p:sp>
          <p:nvSpPr>
            <p:cNvPr id="3128" name="Oval 465"/>
            <p:cNvSpPr>
              <a:spLocks noChangeArrowheads="1"/>
            </p:cNvSpPr>
            <p:nvPr/>
          </p:nvSpPr>
          <p:spPr bwMode="auto">
            <a:xfrm>
              <a:off x="8318500" y="5270500"/>
              <a:ext cx="100013" cy="1190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29" name="Text Box 466"/>
            <p:cNvSpPr txBox="1">
              <a:spLocks noChangeArrowheads="1"/>
            </p:cNvSpPr>
            <p:nvPr/>
          </p:nvSpPr>
          <p:spPr bwMode="auto">
            <a:xfrm>
              <a:off x="8169275" y="2867025"/>
              <a:ext cx="7874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   ] </a:t>
              </a:r>
            </a:p>
          </p:txBody>
        </p:sp>
        <p:sp>
          <p:nvSpPr>
            <p:cNvPr id="3130" name="Oval 467"/>
            <p:cNvSpPr>
              <a:spLocks noChangeArrowheads="1"/>
            </p:cNvSpPr>
            <p:nvPr/>
          </p:nvSpPr>
          <p:spPr bwMode="auto">
            <a:xfrm>
              <a:off x="8340725" y="2967038"/>
              <a:ext cx="100013" cy="1190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31" name="Line 468"/>
            <p:cNvSpPr>
              <a:spLocks noChangeShapeType="1"/>
            </p:cNvSpPr>
            <p:nvPr/>
          </p:nvSpPr>
          <p:spPr bwMode="auto">
            <a:xfrm flipV="1">
              <a:off x="5286375" y="4981575"/>
              <a:ext cx="304800"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3133" name="Rectangle 470"/>
            <p:cNvSpPr>
              <a:spLocks noChangeArrowheads="1"/>
            </p:cNvSpPr>
            <p:nvPr/>
          </p:nvSpPr>
          <p:spPr bwMode="auto">
            <a:xfrm>
              <a:off x="5519738" y="6096000"/>
              <a:ext cx="13319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a:solidFill>
                    <a:srgbClr val="000000"/>
                  </a:solidFill>
                  <a:latin typeface="Arial" pitchFamily="34" charset="0"/>
                </a:rPr>
                <a:t>canale per </a:t>
              </a:r>
              <a:r>
                <a:rPr lang="it-IT" sz="1600">
                  <a:latin typeface="Arial" pitchFamily="34" charset="0"/>
                </a:rPr>
                <a:t>ioni</a:t>
              </a:r>
            </a:p>
          </p:txBody>
        </p:sp>
        <p:sp>
          <p:nvSpPr>
            <p:cNvPr id="3134" name="Rectangle 471"/>
            <p:cNvSpPr>
              <a:spLocks noChangeArrowheads="1"/>
            </p:cNvSpPr>
            <p:nvPr/>
          </p:nvSpPr>
          <p:spPr bwMode="auto">
            <a:xfrm>
              <a:off x="5486400" y="6338888"/>
              <a:ext cx="14351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it-IT" sz="1600">
                  <a:solidFill>
                    <a:srgbClr val="000000"/>
                  </a:solidFill>
                  <a:latin typeface="Arial" pitchFamily="34" charset="0"/>
                </a:rPr>
                <a:t>10</a:t>
              </a:r>
              <a:r>
                <a:rPr lang="it-IT" sz="1600" baseline="30000">
                  <a:solidFill>
                    <a:srgbClr val="000000"/>
                  </a:solidFill>
                  <a:latin typeface="Arial" pitchFamily="34" charset="0"/>
                </a:rPr>
                <a:t> 7</a:t>
              </a:r>
              <a:r>
                <a:rPr lang="it-IT" sz="1600">
                  <a:solidFill>
                    <a:srgbClr val="000000"/>
                  </a:solidFill>
                  <a:latin typeface="Arial" pitchFamily="34" charset="0"/>
                </a:rPr>
                <a:t>- 10</a:t>
              </a:r>
              <a:r>
                <a:rPr lang="it-IT" sz="1600" baseline="30000">
                  <a:solidFill>
                    <a:srgbClr val="000000"/>
                  </a:solidFill>
                  <a:latin typeface="Arial" pitchFamily="34" charset="0"/>
                </a:rPr>
                <a:t> 8 </a:t>
              </a:r>
              <a:r>
                <a:rPr lang="it-IT" sz="1600">
                  <a:solidFill>
                    <a:srgbClr val="000000"/>
                  </a:solidFill>
                  <a:latin typeface="Arial" pitchFamily="34" charset="0"/>
                </a:rPr>
                <a:t>ioni/s </a:t>
              </a:r>
            </a:p>
          </p:txBody>
        </p:sp>
        <p:sp>
          <p:nvSpPr>
            <p:cNvPr id="3136" name="Rectangle 473"/>
            <p:cNvSpPr>
              <a:spLocks noChangeArrowheads="1"/>
            </p:cNvSpPr>
            <p:nvPr/>
          </p:nvSpPr>
          <p:spPr bwMode="auto">
            <a:xfrm>
              <a:off x="5208588" y="5818188"/>
              <a:ext cx="20399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1600" b="1">
                  <a:solidFill>
                    <a:srgbClr val="FF0000"/>
                  </a:solidFill>
                  <a:latin typeface="Arial" pitchFamily="34" charset="0"/>
                </a:rPr>
                <a:t>diffusione facilitata</a:t>
              </a:r>
              <a:endParaRPr lang="it-IT" sz="1200" b="1">
                <a:solidFill>
                  <a:srgbClr val="FF0000"/>
                </a:solidFill>
                <a:latin typeface="Arial" pitchFamily="34" charset="0"/>
              </a:endParaRPr>
            </a:p>
          </p:txBody>
        </p:sp>
        <p:sp>
          <p:nvSpPr>
            <p:cNvPr id="3137" name="Text Box 474"/>
            <p:cNvSpPr txBox="1">
              <a:spLocks noChangeArrowheads="1"/>
            </p:cNvSpPr>
            <p:nvPr/>
          </p:nvSpPr>
          <p:spPr bwMode="auto">
            <a:xfrm>
              <a:off x="7881938" y="5788025"/>
              <a:ext cx="102235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a:latin typeface="Arial" pitchFamily="34" charset="0"/>
                </a:rPr>
                <a:t>gradiente</a:t>
              </a:r>
            </a:p>
          </p:txBody>
        </p:sp>
        <p:sp>
          <p:nvSpPr>
            <p:cNvPr id="3138" name="Line 475"/>
            <p:cNvSpPr>
              <a:spLocks noChangeShapeType="1"/>
            </p:cNvSpPr>
            <p:nvPr/>
          </p:nvSpPr>
          <p:spPr bwMode="auto">
            <a:xfrm flipV="1">
              <a:off x="8639175" y="5430838"/>
              <a:ext cx="0" cy="392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3139" name="Rettangolo 163"/>
            <p:cNvSpPr>
              <a:spLocks noChangeArrowheads="1"/>
            </p:cNvSpPr>
            <p:nvPr/>
          </p:nvSpPr>
          <p:spPr bwMode="auto">
            <a:xfrm>
              <a:off x="8074025" y="2647950"/>
              <a:ext cx="692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400" b="1">
                  <a:solidFill>
                    <a:srgbClr val="000000"/>
                  </a:solidFill>
                  <a:latin typeface="Arial" pitchFamily="34" charset="0"/>
                </a:rPr>
                <a:t>bassa</a:t>
              </a:r>
              <a:endParaRPr lang="it-IT" sz="1400">
                <a:solidFill>
                  <a:srgbClr val="000000"/>
                </a:solidFill>
                <a:latin typeface="Arial" pitchFamily="34" charset="0"/>
              </a:endParaRPr>
            </a:p>
          </p:txBody>
        </p:sp>
        <p:sp>
          <p:nvSpPr>
            <p:cNvPr id="3140" name="Text Box 322"/>
            <p:cNvSpPr txBox="1">
              <a:spLocks noChangeArrowheads="1"/>
            </p:cNvSpPr>
            <p:nvPr/>
          </p:nvSpPr>
          <p:spPr bwMode="auto">
            <a:xfrm>
              <a:off x="4281488" y="4833938"/>
              <a:ext cx="1385887"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i="1">
                  <a:latin typeface="Arial" pitchFamily="34" charset="0"/>
                </a:rPr>
                <a:t>sbarramento molecolare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3"/>
          <p:cNvGrpSpPr>
            <a:grpSpLocks/>
          </p:cNvGrpSpPr>
          <p:nvPr/>
        </p:nvGrpSpPr>
        <p:grpSpPr bwMode="auto">
          <a:xfrm>
            <a:off x="5575300" y="2074863"/>
            <a:ext cx="1447800" cy="935037"/>
            <a:chOff x="3512" y="1315"/>
            <a:chExt cx="912" cy="589"/>
          </a:xfrm>
        </p:grpSpPr>
        <p:sp>
          <p:nvSpPr>
            <p:cNvPr id="16415" name="AutoShape 4"/>
            <p:cNvSpPr>
              <a:spLocks noChangeArrowheads="1"/>
            </p:cNvSpPr>
            <p:nvPr/>
          </p:nvSpPr>
          <p:spPr bwMode="auto">
            <a:xfrm>
              <a:off x="3570" y="1315"/>
              <a:ext cx="816" cy="560"/>
            </a:xfrm>
            <a:prstGeom prst="roundRect">
              <a:avLst>
                <a:gd name="adj" fmla="val 12329"/>
              </a:avLst>
            </a:prstGeom>
            <a:solidFill>
              <a:srgbClr val="FFFFFF"/>
            </a:solidFill>
            <a:ln w="28575">
              <a:solidFill>
                <a:srgbClr val="000000"/>
              </a:solidFill>
              <a:round/>
              <a:headEnd/>
              <a:tailEnd/>
            </a:ln>
          </p:spPr>
          <p:txBody>
            <a:bodyPr/>
            <a:lstStyle/>
            <a:p>
              <a:endParaRPr lang="en-GB"/>
            </a:p>
          </p:txBody>
        </p:sp>
        <p:sp>
          <p:nvSpPr>
            <p:cNvPr id="16416" name="Rectangle 5"/>
            <p:cNvSpPr>
              <a:spLocks noChangeArrowheads="1"/>
            </p:cNvSpPr>
            <p:nvPr/>
          </p:nvSpPr>
          <p:spPr bwMode="auto">
            <a:xfrm>
              <a:off x="3512" y="1552"/>
              <a:ext cx="912" cy="3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grpSp>
      <p:sp>
        <p:nvSpPr>
          <p:cNvPr id="16387" name="Rectangle 6"/>
          <p:cNvSpPr>
            <a:spLocks noChangeArrowheads="1"/>
          </p:cNvSpPr>
          <p:nvPr/>
        </p:nvSpPr>
        <p:spPr bwMode="auto">
          <a:xfrm>
            <a:off x="668338" y="147638"/>
            <a:ext cx="785018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954" tIns="54478" rIns="108954" bIns="54478">
            <a:spAutoFit/>
          </a:bodyPr>
          <a:lstStyle/>
          <a:p>
            <a:pPr marL="1087438" lvl="2" defTabSz="1087438">
              <a:spcBef>
                <a:spcPts val="575"/>
              </a:spcBef>
              <a:spcAft>
                <a:spcPts val="575"/>
              </a:spcAft>
            </a:pPr>
            <a:r>
              <a:rPr lang="it-IT" sz="2000" b="1">
                <a:solidFill>
                  <a:srgbClr val="FF3300"/>
                </a:solidFill>
                <a:latin typeface="Arial" pitchFamily="34" charset="0"/>
              </a:rPr>
              <a:t> </a:t>
            </a:r>
            <a:endParaRPr lang="it-IT" sz="2000">
              <a:solidFill>
                <a:srgbClr val="FF3300"/>
              </a:solidFill>
              <a:latin typeface="Arial" pitchFamily="34" charset="0"/>
            </a:endParaRPr>
          </a:p>
        </p:txBody>
      </p:sp>
      <p:sp>
        <p:nvSpPr>
          <p:cNvPr id="16388" name="Rectangle 7"/>
          <p:cNvSpPr>
            <a:spLocks noChangeArrowheads="1"/>
          </p:cNvSpPr>
          <p:nvPr/>
        </p:nvSpPr>
        <p:spPr bwMode="auto">
          <a:xfrm>
            <a:off x="200025" y="561975"/>
            <a:ext cx="86391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sz="1600" dirty="0">
                <a:latin typeface="Arial" pitchFamily="34" charset="0"/>
              </a:rPr>
              <a:t>(1) riconoscimento specifico. </a:t>
            </a:r>
          </a:p>
          <a:p>
            <a:pPr algn="just"/>
            <a:r>
              <a:rPr lang="it-IT" sz="1600" dirty="0">
                <a:latin typeface="Arial" pitchFamily="34" charset="0"/>
              </a:rPr>
              <a:t>(2) traslocazione</a:t>
            </a:r>
          </a:p>
          <a:p>
            <a:pPr algn="just"/>
            <a:r>
              <a:rPr lang="it-IT" sz="1600" dirty="0">
                <a:latin typeface="Arial" pitchFamily="34" charset="0"/>
              </a:rPr>
              <a:t>(3) rilascio</a:t>
            </a:r>
          </a:p>
          <a:p>
            <a:pPr algn="just"/>
            <a:r>
              <a:rPr lang="it-IT" sz="1600" dirty="0">
                <a:latin typeface="Arial" pitchFamily="34" charset="0"/>
              </a:rPr>
              <a:t>(4) ritorno alla condizione iniziale</a:t>
            </a:r>
          </a:p>
          <a:p>
            <a:pPr algn="just"/>
            <a:endParaRPr lang="it-IT" sz="1600" dirty="0">
              <a:latin typeface="Arial" pitchFamily="34" charset="0"/>
            </a:endParaRPr>
          </a:p>
          <a:p>
            <a:pPr algn="just"/>
            <a:endParaRPr lang="it-IT" sz="1600" dirty="0">
              <a:latin typeface="Arial" pitchFamily="34" charset="0"/>
            </a:endParaRPr>
          </a:p>
          <a:p>
            <a:pPr algn="just"/>
            <a:endParaRPr lang="it-IT" sz="1600" dirty="0">
              <a:latin typeface="Arial" pitchFamily="34" charset="0"/>
            </a:endParaRPr>
          </a:p>
          <a:p>
            <a:pPr algn="just"/>
            <a:endParaRPr lang="it-IT" sz="1600" dirty="0">
              <a:latin typeface="Arial" pitchFamily="34" charset="0"/>
            </a:endParaRPr>
          </a:p>
          <a:p>
            <a:pPr algn="just"/>
            <a:endParaRPr lang="it-IT" sz="1600" dirty="0">
              <a:latin typeface="Arial" pitchFamily="34" charset="0"/>
            </a:endParaRPr>
          </a:p>
          <a:p>
            <a:pPr algn="just"/>
            <a:r>
              <a:rPr lang="it-IT" sz="1600" dirty="0">
                <a:latin typeface="Arial" pitchFamily="34" charset="0"/>
              </a:rPr>
              <a:t>I trasportatori GLUT sono una famigli di trasportatori  a 12 eliche transmembrana che permettono l' introduzione di glucosio nelle cellule mediante un meccanismo a eversione (Sito di legame, eversione, rilascio dall'altra parte). </a:t>
            </a:r>
          </a:p>
          <a:p>
            <a:pPr algn="just"/>
            <a:endParaRPr lang="it-IT" sz="1600" dirty="0">
              <a:latin typeface="Arial" pitchFamily="34" charset="0"/>
            </a:endParaRPr>
          </a:p>
          <a:p>
            <a:pPr algn="just">
              <a:buFontTx/>
              <a:buChar char="-"/>
            </a:pPr>
            <a:r>
              <a:rPr lang="it-IT" sz="1600" dirty="0">
                <a:solidFill>
                  <a:srgbClr val="FF3300"/>
                </a:solidFill>
                <a:latin typeface="Arial" pitchFamily="34" charset="0"/>
              </a:rPr>
              <a:t> GLUT 1 e 3 </a:t>
            </a:r>
            <a:r>
              <a:rPr lang="it-IT" sz="1600" dirty="0">
                <a:latin typeface="Arial" pitchFamily="34" charset="0"/>
              </a:rPr>
              <a:t>: presenti in tutte le cellule, sono responsabili per la captazione basale del </a:t>
            </a:r>
          </a:p>
          <a:p>
            <a:pPr algn="just"/>
            <a:r>
              <a:rPr lang="it-IT" sz="1600" dirty="0">
                <a:latin typeface="Arial" pitchFamily="34" charset="0"/>
              </a:rPr>
              <a:t>                        glucosio. K</a:t>
            </a:r>
            <a:r>
              <a:rPr lang="it-IT" sz="1600" baseline="-25000" dirty="0">
                <a:latin typeface="Arial" pitchFamily="34" charset="0"/>
              </a:rPr>
              <a:t>M</a:t>
            </a:r>
            <a:r>
              <a:rPr lang="it-IT" sz="1600" dirty="0">
                <a:latin typeface="Arial" pitchFamily="34" charset="0"/>
              </a:rPr>
              <a:t> = 1 mM contro circa 5 </a:t>
            </a:r>
            <a:r>
              <a:rPr lang="it-IT" sz="1600" dirty="0" err="1">
                <a:latin typeface="Arial" pitchFamily="34" charset="0"/>
              </a:rPr>
              <a:t>mM</a:t>
            </a:r>
            <a:r>
              <a:rPr lang="it-IT" sz="1600" dirty="0">
                <a:latin typeface="Arial" pitchFamily="34" charset="0"/>
              </a:rPr>
              <a:t> di glucosio nel sangue.</a:t>
            </a:r>
          </a:p>
          <a:p>
            <a:pPr algn="just"/>
            <a:endParaRPr lang="it-IT" sz="1600" dirty="0">
              <a:latin typeface="Arial" pitchFamily="34" charset="0"/>
            </a:endParaRPr>
          </a:p>
          <a:p>
            <a:pPr algn="just">
              <a:buFontTx/>
              <a:buChar char="-"/>
            </a:pPr>
            <a:r>
              <a:rPr lang="it-IT" sz="1600" dirty="0">
                <a:solidFill>
                  <a:srgbClr val="FF3300"/>
                </a:solidFill>
                <a:latin typeface="Arial" pitchFamily="34" charset="0"/>
              </a:rPr>
              <a:t> GLUT 2       </a:t>
            </a:r>
            <a:r>
              <a:rPr lang="it-IT" sz="1600" dirty="0">
                <a:latin typeface="Arial" pitchFamily="34" charset="0"/>
              </a:rPr>
              <a:t>: fegato e pancreas. K</a:t>
            </a:r>
            <a:r>
              <a:rPr lang="it-IT" sz="1600" baseline="-25000" dirty="0">
                <a:latin typeface="Arial" pitchFamily="34" charset="0"/>
              </a:rPr>
              <a:t>M</a:t>
            </a:r>
            <a:r>
              <a:rPr lang="it-IT" sz="1600" dirty="0">
                <a:latin typeface="Arial" pitchFamily="34" charset="0"/>
              </a:rPr>
              <a:t> = 20 mM. Rispondono solo ad abbondanza di </a:t>
            </a:r>
          </a:p>
          <a:p>
            <a:pPr algn="just"/>
            <a:r>
              <a:rPr lang="it-IT" sz="1600" dirty="0">
                <a:latin typeface="Arial" pitchFamily="34" charset="0"/>
              </a:rPr>
              <a:t>                        glucosio.</a:t>
            </a:r>
          </a:p>
          <a:p>
            <a:pPr algn="just"/>
            <a:endParaRPr lang="it-IT" sz="1600" dirty="0">
              <a:latin typeface="Arial" pitchFamily="34" charset="0"/>
            </a:endParaRPr>
          </a:p>
          <a:p>
            <a:pPr algn="just"/>
            <a:r>
              <a:rPr lang="it-IT" sz="1600" dirty="0">
                <a:solidFill>
                  <a:srgbClr val="FF3300"/>
                </a:solidFill>
                <a:latin typeface="Arial" pitchFamily="34" charset="0"/>
              </a:rPr>
              <a:t>- GLUT 4       </a:t>
            </a:r>
            <a:r>
              <a:rPr lang="it-IT" sz="1600" dirty="0">
                <a:latin typeface="Arial" pitchFamily="34" charset="0"/>
              </a:rPr>
              <a:t>: captazione glucosio in cellule del muscolo ed adipose. K</a:t>
            </a:r>
            <a:r>
              <a:rPr lang="it-IT" sz="1600" baseline="-25000" dirty="0">
                <a:latin typeface="Arial" pitchFamily="34" charset="0"/>
              </a:rPr>
              <a:t>M</a:t>
            </a:r>
            <a:r>
              <a:rPr lang="it-IT" sz="1600" dirty="0">
                <a:latin typeface="Arial" pitchFamily="34" charset="0"/>
              </a:rPr>
              <a:t> 5 mM. </a:t>
            </a:r>
          </a:p>
          <a:p>
            <a:pPr algn="just"/>
            <a:endParaRPr lang="it-IT" sz="1600" dirty="0">
              <a:latin typeface="Arial" pitchFamily="34" charset="0"/>
            </a:endParaRPr>
          </a:p>
          <a:p>
            <a:pPr algn="just">
              <a:buFontTx/>
              <a:buChar char="-"/>
            </a:pPr>
            <a:r>
              <a:rPr lang="it-IT" sz="1600" dirty="0">
                <a:solidFill>
                  <a:srgbClr val="FF3300"/>
                </a:solidFill>
                <a:latin typeface="Arial" pitchFamily="34" charset="0"/>
              </a:rPr>
              <a:t> GLUT 5        </a:t>
            </a:r>
            <a:r>
              <a:rPr lang="it-IT" sz="1600" dirty="0">
                <a:latin typeface="Arial" pitchFamily="34" charset="0"/>
              </a:rPr>
              <a:t>: cellule intestinali - lavora in tandem con il </a:t>
            </a:r>
            <a:r>
              <a:rPr lang="it-IT" sz="1600" dirty="0" err="1">
                <a:latin typeface="Arial" pitchFamily="34" charset="0"/>
              </a:rPr>
              <a:t>simporto</a:t>
            </a:r>
            <a:r>
              <a:rPr lang="it-IT" sz="1600" dirty="0">
                <a:latin typeface="Arial" pitchFamily="34" charset="0"/>
              </a:rPr>
              <a:t> Na/glucosio per  </a:t>
            </a:r>
          </a:p>
          <a:p>
            <a:pPr algn="just"/>
            <a:r>
              <a:rPr lang="it-IT" sz="1600" dirty="0">
                <a:latin typeface="Arial" pitchFamily="34" charset="0"/>
              </a:rPr>
              <a:t>                        trasferire glucosio al sangue.</a:t>
            </a:r>
          </a:p>
        </p:txBody>
      </p:sp>
      <p:sp>
        <p:nvSpPr>
          <p:cNvPr id="1638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16390" name="AutoShape 9"/>
          <p:cNvSpPr>
            <a:spLocks noChangeArrowheads="1"/>
          </p:cNvSpPr>
          <p:nvPr/>
        </p:nvSpPr>
        <p:spPr bwMode="auto">
          <a:xfrm>
            <a:off x="5678488" y="942975"/>
            <a:ext cx="1295400" cy="1130300"/>
          </a:xfrm>
          <a:prstGeom prst="roundRect">
            <a:avLst>
              <a:gd name="adj" fmla="val 12329"/>
            </a:avLst>
          </a:prstGeom>
          <a:solidFill>
            <a:srgbClr val="FFFFFF"/>
          </a:solidFill>
          <a:ln w="28575">
            <a:solidFill>
              <a:srgbClr val="000000"/>
            </a:solidFill>
            <a:round/>
            <a:headEnd/>
            <a:tailEnd/>
          </a:ln>
        </p:spPr>
        <p:txBody>
          <a:bodyPr/>
          <a:lstStyle/>
          <a:p>
            <a:endParaRPr lang="en-GB"/>
          </a:p>
        </p:txBody>
      </p:sp>
      <p:sp>
        <p:nvSpPr>
          <p:cNvPr id="16391" name="Rectangle 10"/>
          <p:cNvSpPr>
            <a:spLocks noChangeArrowheads="1"/>
          </p:cNvSpPr>
          <p:nvPr/>
        </p:nvSpPr>
        <p:spPr bwMode="auto">
          <a:xfrm>
            <a:off x="5448300" y="1412875"/>
            <a:ext cx="458788" cy="355600"/>
          </a:xfrm>
          <a:prstGeom prst="rect">
            <a:avLst/>
          </a:prstGeom>
          <a:solidFill>
            <a:srgbClr val="FFFFFF"/>
          </a:solidFill>
          <a:ln w="28575">
            <a:solidFill>
              <a:srgbClr val="000000"/>
            </a:solidFill>
            <a:miter lim="800000"/>
            <a:headEnd/>
            <a:tailEnd/>
          </a:ln>
        </p:spPr>
        <p:txBody>
          <a:bodyPr/>
          <a:lstStyle/>
          <a:p>
            <a:endParaRPr lang="en-GB"/>
          </a:p>
        </p:txBody>
      </p:sp>
      <p:sp>
        <p:nvSpPr>
          <p:cNvPr id="16392" name="Rectangle 11"/>
          <p:cNvSpPr>
            <a:spLocks noChangeArrowheads="1"/>
          </p:cNvSpPr>
          <p:nvPr/>
        </p:nvSpPr>
        <p:spPr bwMode="auto">
          <a:xfrm>
            <a:off x="6757988" y="1654175"/>
            <a:ext cx="457200" cy="228600"/>
          </a:xfrm>
          <a:prstGeom prst="rect">
            <a:avLst/>
          </a:prstGeom>
          <a:solidFill>
            <a:srgbClr val="FFFFFF"/>
          </a:solidFill>
          <a:ln w="28575">
            <a:solidFill>
              <a:srgbClr val="000000"/>
            </a:solidFill>
            <a:miter lim="800000"/>
            <a:headEnd/>
            <a:tailEnd/>
          </a:ln>
        </p:spPr>
        <p:txBody>
          <a:bodyPr/>
          <a:lstStyle/>
          <a:p>
            <a:endParaRPr lang="en-GB"/>
          </a:p>
        </p:txBody>
      </p:sp>
      <p:sp>
        <p:nvSpPr>
          <p:cNvPr id="16393" name="Rectangle 12"/>
          <p:cNvSpPr>
            <a:spLocks noChangeArrowheads="1"/>
          </p:cNvSpPr>
          <p:nvPr/>
        </p:nvSpPr>
        <p:spPr bwMode="auto">
          <a:xfrm>
            <a:off x="7004050" y="2298700"/>
            <a:ext cx="6191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000000"/>
                </a:solidFill>
                <a:latin typeface="Arial" pitchFamily="34" charset="0"/>
              </a:rPr>
              <a:t>sangue</a:t>
            </a:r>
            <a:endParaRPr lang="en-GB" sz="1400" b="1"/>
          </a:p>
        </p:txBody>
      </p:sp>
      <p:sp>
        <p:nvSpPr>
          <p:cNvPr id="16394" name="Rectangle 13"/>
          <p:cNvSpPr>
            <a:spLocks noChangeArrowheads="1"/>
          </p:cNvSpPr>
          <p:nvPr/>
        </p:nvSpPr>
        <p:spPr bwMode="auto">
          <a:xfrm>
            <a:off x="4441825" y="1365250"/>
            <a:ext cx="727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FF0000"/>
                </a:solidFill>
                <a:latin typeface="Arial" pitchFamily="34" charset="0"/>
              </a:rPr>
              <a:t>glucosio</a:t>
            </a:r>
            <a:endParaRPr lang="en-GB" sz="1400" b="1">
              <a:solidFill>
                <a:srgbClr val="FF0000"/>
              </a:solidFill>
            </a:endParaRPr>
          </a:p>
        </p:txBody>
      </p:sp>
      <p:sp>
        <p:nvSpPr>
          <p:cNvPr id="16395" name="Rectangle 14"/>
          <p:cNvSpPr>
            <a:spLocks noChangeArrowheads="1"/>
          </p:cNvSpPr>
          <p:nvPr/>
        </p:nvSpPr>
        <p:spPr bwMode="auto">
          <a:xfrm>
            <a:off x="4641850" y="1546225"/>
            <a:ext cx="2936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FF0000"/>
                </a:solidFill>
                <a:latin typeface="Arial" pitchFamily="34" charset="0"/>
              </a:rPr>
              <a:t>Na</a:t>
            </a:r>
            <a:r>
              <a:rPr lang="en-GB" sz="1400" b="1" baseline="30000">
                <a:solidFill>
                  <a:srgbClr val="FF0000"/>
                </a:solidFill>
                <a:latin typeface="Arial" pitchFamily="34" charset="0"/>
              </a:rPr>
              <a:t>+</a:t>
            </a:r>
            <a:endParaRPr lang="en-GB" sz="1400" b="1" baseline="30000">
              <a:solidFill>
                <a:srgbClr val="FF0000"/>
              </a:solidFill>
            </a:endParaRPr>
          </a:p>
        </p:txBody>
      </p:sp>
      <p:sp>
        <p:nvSpPr>
          <p:cNvPr id="16396" name="Rectangle 15"/>
          <p:cNvSpPr>
            <a:spLocks noChangeArrowheads="1"/>
          </p:cNvSpPr>
          <p:nvPr/>
        </p:nvSpPr>
        <p:spPr bwMode="auto">
          <a:xfrm>
            <a:off x="7475538" y="1536700"/>
            <a:ext cx="727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FF0000"/>
                </a:solidFill>
                <a:latin typeface="Arial" pitchFamily="34" charset="0"/>
              </a:rPr>
              <a:t>glucosio</a:t>
            </a:r>
            <a:endParaRPr lang="en-GB" sz="1400" b="1">
              <a:solidFill>
                <a:srgbClr val="FF0000"/>
              </a:solidFill>
            </a:endParaRPr>
          </a:p>
        </p:txBody>
      </p:sp>
      <p:sp>
        <p:nvSpPr>
          <p:cNvPr id="16397" name="Rectangle 16"/>
          <p:cNvSpPr>
            <a:spLocks noChangeArrowheads="1"/>
          </p:cNvSpPr>
          <p:nvPr/>
        </p:nvSpPr>
        <p:spPr bwMode="auto">
          <a:xfrm>
            <a:off x="4427538" y="1138238"/>
            <a:ext cx="7588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000000"/>
                </a:solidFill>
                <a:latin typeface="Arial" pitchFamily="34" charset="0"/>
              </a:rPr>
              <a:t>simporto</a:t>
            </a:r>
            <a:endParaRPr lang="en-GB" sz="1400" b="1"/>
          </a:p>
        </p:txBody>
      </p:sp>
      <p:sp>
        <p:nvSpPr>
          <p:cNvPr id="16398" name="Rectangle 17"/>
          <p:cNvSpPr>
            <a:spLocks noChangeArrowheads="1"/>
          </p:cNvSpPr>
          <p:nvPr/>
        </p:nvSpPr>
        <p:spPr bwMode="auto">
          <a:xfrm>
            <a:off x="7434263" y="1816100"/>
            <a:ext cx="11525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000000"/>
                </a:solidFill>
                <a:latin typeface="Arial" pitchFamily="34" charset="0"/>
              </a:rPr>
              <a:t>Trasportatore</a:t>
            </a:r>
          </a:p>
          <a:p>
            <a:r>
              <a:rPr lang="en-GB" sz="1400" b="1">
                <a:solidFill>
                  <a:srgbClr val="000000"/>
                </a:solidFill>
                <a:latin typeface="Arial" pitchFamily="34" charset="0"/>
              </a:rPr>
              <a:t>GLUT5</a:t>
            </a:r>
            <a:endParaRPr lang="en-GB" sz="1400" b="1"/>
          </a:p>
        </p:txBody>
      </p:sp>
      <p:sp>
        <p:nvSpPr>
          <p:cNvPr id="16399" name="Rectangle 18"/>
          <p:cNvSpPr>
            <a:spLocks noChangeArrowheads="1"/>
          </p:cNvSpPr>
          <p:nvPr/>
        </p:nvSpPr>
        <p:spPr bwMode="auto">
          <a:xfrm>
            <a:off x="4584700" y="2174875"/>
            <a:ext cx="6683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000000"/>
                </a:solidFill>
                <a:latin typeface="Arial" pitchFamily="34" charset="0"/>
              </a:rPr>
              <a:t>epitelio </a:t>
            </a:r>
            <a:endParaRPr lang="en-GB" sz="1400" b="1"/>
          </a:p>
        </p:txBody>
      </p:sp>
      <p:sp>
        <p:nvSpPr>
          <p:cNvPr id="16400" name="Rectangle 19"/>
          <p:cNvSpPr>
            <a:spLocks noChangeArrowheads="1"/>
          </p:cNvSpPr>
          <p:nvPr/>
        </p:nvSpPr>
        <p:spPr bwMode="auto">
          <a:xfrm>
            <a:off x="4498975" y="2336800"/>
            <a:ext cx="8747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000000"/>
                </a:solidFill>
                <a:latin typeface="Arial" pitchFamily="34" charset="0"/>
              </a:rPr>
              <a:t>intestinale</a:t>
            </a:r>
            <a:endParaRPr lang="en-GB" sz="1400" b="1"/>
          </a:p>
        </p:txBody>
      </p:sp>
      <p:sp>
        <p:nvSpPr>
          <p:cNvPr id="16401" name="Rectangle 20"/>
          <p:cNvSpPr>
            <a:spLocks noChangeArrowheads="1"/>
          </p:cNvSpPr>
          <p:nvPr/>
        </p:nvSpPr>
        <p:spPr bwMode="auto">
          <a:xfrm>
            <a:off x="7164388" y="831850"/>
            <a:ext cx="10556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000000"/>
                </a:solidFill>
                <a:latin typeface="Arial" pitchFamily="34" charset="0"/>
              </a:rPr>
              <a:t>Na/K ATPasi</a:t>
            </a:r>
            <a:endParaRPr lang="en-GB" sz="1400" b="1"/>
          </a:p>
        </p:txBody>
      </p:sp>
      <p:sp>
        <p:nvSpPr>
          <p:cNvPr id="16402" name="Line 21"/>
          <p:cNvSpPr>
            <a:spLocks noChangeShapeType="1"/>
          </p:cNvSpPr>
          <p:nvPr/>
        </p:nvSpPr>
        <p:spPr bwMode="auto">
          <a:xfrm>
            <a:off x="5292725" y="1531938"/>
            <a:ext cx="792163" cy="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it-IT"/>
          </a:p>
        </p:txBody>
      </p:sp>
      <p:sp>
        <p:nvSpPr>
          <p:cNvPr id="16403" name="Line 22"/>
          <p:cNvSpPr>
            <a:spLocks noChangeShapeType="1"/>
          </p:cNvSpPr>
          <p:nvPr/>
        </p:nvSpPr>
        <p:spPr bwMode="auto">
          <a:xfrm>
            <a:off x="5292725" y="1654175"/>
            <a:ext cx="792163" cy="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it-IT"/>
          </a:p>
        </p:txBody>
      </p:sp>
      <p:sp>
        <p:nvSpPr>
          <p:cNvPr id="16404" name="Line 23"/>
          <p:cNvSpPr>
            <a:spLocks noChangeShapeType="1"/>
          </p:cNvSpPr>
          <p:nvPr/>
        </p:nvSpPr>
        <p:spPr bwMode="auto">
          <a:xfrm>
            <a:off x="6653213" y="1757363"/>
            <a:ext cx="792162" cy="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it-IT"/>
          </a:p>
        </p:txBody>
      </p:sp>
      <p:grpSp>
        <p:nvGrpSpPr>
          <p:cNvPr id="16405" name="Group 24"/>
          <p:cNvGrpSpPr>
            <a:grpSpLocks/>
          </p:cNvGrpSpPr>
          <p:nvPr/>
        </p:nvGrpSpPr>
        <p:grpSpPr bwMode="auto">
          <a:xfrm>
            <a:off x="6711950" y="1119188"/>
            <a:ext cx="582613" cy="349250"/>
            <a:chOff x="4204" y="665"/>
            <a:chExt cx="431" cy="276"/>
          </a:xfrm>
        </p:grpSpPr>
        <p:sp>
          <p:nvSpPr>
            <p:cNvPr id="16413" name="Freeform 25"/>
            <p:cNvSpPr>
              <a:spLocks/>
            </p:cNvSpPr>
            <p:nvPr/>
          </p:nvSpPr>
          <p:spPr bwMode="auto">
            <a:xfrm flipV="1">
              <a:off x="4211" y="800"/>
              <a:ext cx="424" cy="141"/>
            </a:xfrm>
            <a:custGeom>
              <a:avLst/>
              <a:gdLst>
                <a:gd name="T0" fmla="*/ 6 w 584"/>
                <a:gd name="T1" fmla="*/ 20 h 205"/>
                <a:gd name="T2" fmla="*/ 55 w 584"/>
                <a:gd name="T3" fmla="*/ 20 h 205"/>
                <a:gd name="T4" fmla="*/ 68 w 584"/>
                <a:gd name="T5" fmla="*/ 14 h 205"/>
                <a:gd name="T6" fmla="*/ 93 w 584"/>
                <a:gd name="T7" fmla="*/ 2 h 205"/>
                <a:gd name="T8" fmla="*/ 146 w 584"/>
                <a:gd name="T9" fmla="*/ 4 h 205"/>
                <a:gd name="T10" fmla="*/ 159 w 584"/>
                <a:gd name="T11" fmla="*/ 18 h 205"/>
                <a:gd name="T12" fmla="*/ 128 w 584"/>
                <a:gd name="T13" fmla="*/ 20 h 205"/>
                <a:gd name="T14" fmla="*/ 97 w 584"/>
                <a:gd name="T15" fmla="*/ 25 h 205"/>
                <a:gd name="T16" fmla="*/ 82 w 584"/>
                <a:gd name="T17" fmla="*/ 43 h 205"/>
                <a:gd name="T18" fmla="*/ 50 w 584"/>
                <a:gd name="T19" fmla="*/ 43 h 205"/>
                <a:gd name="T20" fmla="*/ 19 w 584"/>
                <a:gd name="T21" fmla="*/ 43 h 205"/>
                <a:gd name="T22" fmla="*/ 6 w 584"/>
                <a:gd name="T23" fmla="*/ 20 h 2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4"/>
                <a:gd name="T37" fmla="*/ 0 h 205"/>
                <a:gd name="T38" fmla="*/ 584 w 584"/>
                <a:gd name="T39" fmla="*/ 205 h 2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4" h="205">
                  <a:moveTo>
                    <a:pt x="21" y="88"/>
                  </a:moveTo>
                  <a:cubicBezTo>
                    <a:pt x="42" y="71"/>
                    <a:pt x="160" y="92"/>
                    <a:pt x="197" y="88"/>
                  </a:cubicBezTo>
                  <a:cubicBezTo>
                    <a:pt x="234" y="84"/>
                    <a:pt x="222" y="77"/>
                    <a:pt x="245" y="64"/>
                  </a:cubicBezTo>
                  <a:cubicBezTo>
                    <a:pt x="268" y="51"/>
                    <a:pt x="286" y="16"/>
                    <a:pt x="333" y="8"/>
                  </a:cubicBezTo>
                  <a:cubicBezTo>
                    <a:pt x="380" y="0"/>
                    <a:pt x="485" y="4"/>
                    <a:pt x="525" y="16"/>
                  </a:cubicBezTo>
                  <a:cubicBezTo>
                    <a:pt x="565" y="28"/>
                    <a:pt x="584" y="68"/>
                    <a:pt x="573" y="80"/>
                  </a:cubicBezTo>
                  <a:cubicBezTo>
                    <a:pt x="562" y="92"/>
                    <a:pt x="498" y="83"/>
                    <a:pt x="461" y="88"/>
                  </a:cubicBezTo>
                  <a:cubicBezTo>
                    <a:pt x="424" y="93"/>
                    <a:pt x="377" y="95"/>
                    <a:pt x="349" y="112"/>
                  </a:cubicBezTo>
                  <a:cubicBezTo>
                    <a:pt x="321" y="129"/>
                    <a:pt x="321" y="179"/>
                    <a:pt x="293" y="192"/>
                  </a:cubicBezTo>
                  <a:cubicBezTo>
                    <a:pt x="265" y="205"/>
                    <a:pt x="218" y="192"/>
                    <a:pt x="181" y="192"/>
                  </a:cubicBezTo>
                  <a:cubicBezTo>
                    <a:pt x="144" y="192"/>
                    <a:pt x="98" y="204"/>
                    <a:pt x="69" y="192"/>
                  </a:cubicBezTo>
                  <a:cubicBezTo>
                    <a:pt x="40" y="180"/>
                    <a:pt x="0" y="105"/>
                    <a:pt x="21" y="88"/>
                  </a:cubicBezTo>
                  <a:close/>
                </a:path>
              </a:pathLst>
            </a:custGeom>
            <a:solidFill>
              <a:schemeClr val="accent1"/>
            </a:solidFill>
            <a:ln w="9525">
              <a:solidFill>
                <a:schemeClr val="tx1"/>
              </a:solidFill>
              <a:round/>
              <a:headEnd/>
              <a:tailEnd/>
            </a:ln>
          </p:spPr>
          <p:txBody>
            <a:bodyPr/>
            <a:lstStyle/>
            <a:p>
              <a:endParaRPr lang="it-IT"/>
            </a:p>
          </p:txBody>
        </p:sp>
        <p:sp>
          <p:nvSpPr>
            <p:cNvPr id="16414" name="Freeform 26"/>
            <p:cNvSpPr>
              <a:spLocks/>
            </p:cNvSpPr>
            <p:nvPr/>
          </p:nvSpPr>
          <p:spPr bwMode="auto">
            <a:xfrm>
              <a:off x="4204" y="665"/>
              <a:ext cx="424" cy="141"/>
            </a:xfrm>
            <a:custGeom>
              <a:avLst/>
              <a:gdLst>
                <a:gd name="T0" fmla="*/ 6 w 584"/>
                <a:gd name="T1" fmla="*/ 20 h 205"/>
                <a:gd name="T2" fmla="*/ 55 w 584"/>
                <a:gd name="T3" fmla="*/ 20 h 205"/>
                <a:gd name="T4" fmla="*/ 68 w 584"/>
                <a:gd name="T5" fmla="*/ 14 h 205"/>
                <a:gd name="T6" fmla="*/ 93 w 584"/>
                <a:gd name="T7" fmla="*/ 2 h 205"/>
                <a:gd name="T8" fmla="*/ 146 w 584"/>
                <a:gd name="T9" fmla="*/ 4 h 205"/>
                <a:gd name="T10" fmla="*/ 159 w 584"/>
                <a:gd name="T11" fmla="*/ 18 h 205"/>
                <a:gd name="T12" fmla="*/ 128 w 584"/>
                <a:gd name="T13" fmla="*/ 20 h 205"/>
                <a:gd name="T14" fmla="*/ 97 w 584"/>
                <a:gd name="T15" fmla="*/ 25 h 205"/>
                <a:gd name="T16" fmla="*/ 82 w 584"/>
                <a:gd name="T17" fmla="*/ 43 h 205"/>
                <a:gd name="T18" fmla="*/ 50 w 584"/>
                <a:gd name="T19" fmla="*/ 43 h 205"/>
                <a:gd name="T20" fmla="*/ 19 w 584"/>
                <a:gd name="T21" fmla="*/ 43 h 205"/>
                <a:gd name="T22" fmla="*/ 6 w 584"/>
                <a:gd name="T23" fmla="*/ 20 h 2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4"/>
                <a:gd name="T37" fmla="*/ 0 h 205"/>
                <a:gd name="T38" fmla="*/ 584 w 584"/>
                <a:gd name="T39" fmla="*/ 205 h 2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4" h="205">
                  <a:moveTo>
                    <a:pt x="21" y="88"/>
                  </a:moveTo>
                  <a:cubicBezTo>
                    <a:pt x="42" y="71"/>
                    <a:pt x="160" y="92"/>
                    <a:pt x="197" y="88"/>
                  </a:cubicBezTo>
                  <a:cubicBezTo>
                    <a:pt x="234" y="84"/>
                    <a:pt x="222" y="77"/>
                    <a:pt x="245" y="64"/>
                  </a:cubicBezTo>
                  <a:cubicBezTo>
                    <a:pt x="268" y="51"/>
                    <a:pt x="286" y="16"/>
                    <a:pt x="333" y="8"/>
                  </a:cubicBezTo>
                  <a:cubicBezTo>
                    <a:pt x="380" y="0"/>
                    <a:pt x="485" y="4"/>
                    <a:pt x="525" y="16"/>
                  </a:cubicBezTo>
                  <a:cubicBezTo>
                    <a:pt x="565" y="28"/>
                    <a:pt x="584" y="68"/>
                    <a:pt x="573" y="80"/>
                  </a:cubicBezTo>
                  <a:cubicBezTo>
                    <a:pt x="562" y="92"/>
                    <a:pt x="498" y="83"/>
                    <a:pt x="461" y="88"/>
                  </a:cubicBezTo>
                  <a:cubicBezTo>
                    <a:pt x="424" y="93"/>
                    <a:pt x="377" y="95"/>
                    <a:pt x="349" y="112"/>
                  </a:cubicBezTo>
                  <a:cubicBezTo>
                    <a:pt x="321" y="129"/>
                    <a:pt x="321" y="179"/>
                    <a:pt x="293" y="192"/>
                  </a:cubicBezTo>
                  <a:cubicBezTo>
                    <a:pt x="265" y="205"/>
                    <a:pt x="218" y="192"/>
                    <a:pt x="181" y="192"/>
                  </a:cubicBezTo>
                  <a:cubicBezTo>
                    <a:pt x="144" y="192"/>
                    <a:pt x="98" y="204"/>
                    <a:pt x="69" y="192"/>
                  </a:cubicBezTo>
                  <a:cubicBezTo>
                    <a:pt x="40" y="180"/>
                    <a:pt x="0" y="105"/>
                    <a:pt x="21" y="88"/>
                  </a:cubicBezTo>
                  <a:close/>
                </a:path>
              </a:pathLst>
            </a:custGeom>
            <a:solidFill>
              <a:schemeClr val="accent1"/>
            </a:solidFill>
            <a:ln w="9525">
              <a:solidFill>
                <a:schemeClr val="tx1"/>
              </a:solidFill>
              <a:round/>
              <a:headEnd/>
              <a:tailEnd/>
            </a:ln>
          </p:spPr>
          <p:txBody>
            <a:bodyPr/>
            <a:lstStyle/>
            <a:p>
              <a:endParaRPr lang="it-IT"/>
            </a:p>
          </p:txBody>
        </p:sp>
      </p:grpSp>
      <p:sp>
        <p:nvSpPr>
          <p:cNvPr id="16406" name="Line 27"/>
          <p:cNvSpPr>
            <a:spLocks noChangeShapeType="1"/>
          </p:cNvSpPr>
          <p:nvPr/>
        </p:nvSpPr>
        <p:spPr bwMode="auto">
          <a:xfrm>
            <a:off x="6640513" y="1338263"/>
            <a:ext cx="792162" cy="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it-IT"/>
          </a:p>
        </p:txBody>
      </p:sp>
      <p:sp>
        <p:nvSpPr>
          <p:cNvPr id="16407" name="Rectangle 28"/>
          <p:cNvSpPr>
            <a:spLocks noChangeArrowheads="1"/>
          </p:cNvSpPr>
          <p:nvPr/>
        </p:nvSpPr>
        <p:spPr bwMode="auto">
          <a:xfrm>
            <a:off x="7462838" y="1230313"/>
            <a:ext cx="2936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FF0000"/>
                </a:solidFill>
                <a:latin typeface="Arial" pitchFamily="34" charset="0"/>
              </a:rPr>
              <a:t>Na</a:t>
            </a:r>
            <a:r>
              <a:rPr lang="en-GB" sz="1400" b="1" baseline="30000">
                <a:solidFill>
                  <a:srgbClr val="FF0000"/>
                </a:solidFill>
                <a:latin typeface="Arial" pitchFamily="34" charset="0"/>
              </a:rPr>
              <a:t>+</a:t>
            </a:r>
            <a:endParaRPr lang="en-GB" sz="1400" b="1" baseline="30000">
              <a:solidFill>
                <a:srgbClr val="FF0000"/>
              </a:solidFill>
            </a:endParaRPr>
          </a:p>
        </p:txBody>
      </p:sp>
      <p:sp>
        <p:nvSpPr>
          <p:cNvPr id="16408" name="Line 29"/>
          <p:cNvSpPr>
            <a:spLocks noChangeShapeType="1"/>
          </p:cNvSpPr>
          <p:nvPr/>
        </p:nvSpPr>
        <p:spPr bwMode="auto">
          <a:xfrm flipH="1" flipV="1">
            <a:off x="6532563" y="1238250"/>
            <a:ext cx="642937" cy="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it-IT"/>
          </a:p>
        </p:txBody>
      </p:sp>
      <p:sp>
        <p:nvSpPr>
          <p:cNvPr id="16409" name="Rectangle 30"/>
          <p:cNvSpPr>
            <a:spLocks noChangeArrowheads="1"/>
          </p:cNvSpPr>
          <p:nvPr/>
        </p:nvSpPr>
        <p:spPr bwMode="auto">
          <a:xfrm>
            <a:off x="6283325" y="1041400"/>
            <a:ext cx="1952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FF0000"/>
                </a:solidFill>
                <a:latin typeface="Arial" pitchFamily="34" charset="0"/>
              </a:rPr>
              <a:t>K</a:t>
            </a:r>
            <a:r>
              <a:rPr lang="en-GB" sz="1400" b="1" baseline="30000">
                <a:solidFill>
                  <a:srgbClr val="FF0000"/>
                </a:solidFill>
                <a:latin typeface="Arial" pitchFamily="34" charset="0"/>
              </a:rPr>
              <a:t>+</a:t>
            </a:r>
            <a:endParaRPr lang="en-GB" sz="1400" b="1" baseline="30000">
              <a:solidFill>
                <a:srgbClr val="FF0000"/>
              </a:solidFill>
            </a:endParaRPr>
          </a:p>
        </p:txBody>
      </p:sp>
      <p:sp>
        <p:nvSpPr>
          <p:cNvPr id="16410" name="AutoShape 31"/>
          <p:cNvSpPr>
            <a:spLocks noChangeArrowheads="1"/>
          </p:cNvSpPr>
          <p:nvPr/>
        </p:nvSpPr>
        <p:spPr bwMode="auto">
          <a:xfrm rot="10800000">
            <a:off x="5688013" y="447675"/>
            <a:ext cx="1295400" cy="482600"/>
          </a:xfrm>
          <a:prstGeom prst="roundRect">
            <a:avLst>
              <a:gd name="adj" fmla="val 12329"/>
            </a:avLst>
          </a:prstGeom>
          <a:solidFill>
            <a:srgbClr val="FFFFFF"/>
          </a:solidFill>
          <a:ln w="28575">
            <a:solidFill>
              <a:srgbClr val="000000"/>
            </a:solidFill>
            <a:round/>
            <a:headEnd/>
            <a:tailEnd/>
          </a:ln>
        </p:spPr>
        <p:txBody>
          <a:bodyPr/>
          <a:lstStyle/>
          <a:p>
            <a:endParaRPr lang="en-GB"/>
          </a:p>
        </p:txBody>
      </p:sp>
      <p:sp>
        <p:nvSpPr>
          <p:cNvPr id="16411" name="Rectangle 32"/>
          <p:cNvSpPr>
            <a:spLocks noChangeArrowheads="1"/>
          </p:cNvSpPr>
          <p:nvPr/>
        </p:nvSpPr>
        <p:spPr bwMode="auto">
          <a:xfrm>
            <a:off x="185738" y="71438"/>
            <a:ext cx="8788400" cy="314325"/>
          </a:xfrm>
          <a:prstGeom prst="rect">
            <a:avLst/>
          </a:prstGeom>
          <a:solidFill>
            <a:schemeClr val="bg1"/>
          </a:solidFill>
          <a:ln w="9525">
            <a:solidFill>
              <a:srgbClr val="FF3300"/>
            </a:solidFill>
            <a:miter lim="800000"/>
            <a:headEnd/>
            <a:tailEnd/>
          </a:ln>
        </p:spPr>
        <p:txBody>
          <a:bodyPr lIns="0" tIns="0" rIns="0" bIns="0">
            <a:spAutoFit/>
          </a:bodyPr>
          <a:lstStyle/>
          <a:p>
            <a:pPr marL="1087438" lvl="2" defTabSz="1087438">
              <a:spcBef>
                <a:spcPts val="575"/>
              </a:spcBef>
              <a:spcAft>
                <a:spcPts val="575"/>
              </a:spcAft>
            </a:pPr>
            <a:r>
              <a:rPr lang="it-IT" sz="2000" b="1">
                <a:solidFill>
                  <a:schemeClr val="accent2"/>
                </a:solidFill>
                <a:latin typeface="Arial" pitchFamily="34" charset="0"/>
              </a:rPr>
              <a:t>Trasporto di metaboliti</a:t>
            </a:r>
          </a:p>
        </p:txBody>
      </p:sp>
      <p:sp>
        <p:nvSpPr>
          <p:cNvPr id="16412" name="Line 33"/>
          <p:cNvSpPr>
            <a:spLocks noChangeShapeType="1"/>
          </p:cNvSpPr>
          <p:nvPr/>
        </p:nvSpPr>
        <p:spPr bwMode="auto">
          <a:xfrm>
            <a:off x="5575300" y="444500"/>
            <a:ext cx="1600200" cy="127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8">
                                            <p:txEl>
                                              <p:pRg st="12" end="1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88">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8">
                                            <p:txEl>
                                              <p:pRg st="15" end="1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8">
                                            <p:txEl>
                                              <p:pRg st="17" end="1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8">
                                            <p:txEl>
                                              <p:pRg st="19" end="1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88">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85738" y="223838"/>
            <a:ext cx="8788400" cy="284162"/>
          </a:xfrm>
          <a:prstGeom prst="rect">
            <a:avLst/>
          </a:prstGeom>
          <a:solidFill>
            <a:schemeClr val="bg1"/>
          </a:solidFill>
          <a:ln w="9525">
            <a:solidFill>
              <a:srgbClr val="FF3300"/>
            </a:solidFill>
            <a:miter lim="800000"/>
            <a:headEnd/>
            <a:tailEnd/>
          </a:ln>
        </p:spPr>
        <p:txBody>
          <a:bodyPr lIns="0" tIns="0" rIns="0" bIns="0">
            <a:spAutoFit/>
          </a:bodyPr>
          <a:lstStyle/>
          <a:p>
            <a:pPr marL="1087438" lvl="2" defTabSz="1087438">
              <a:spcBef>
                <a:spcPts val="575"/>
              </a:spcBef>
              <a:spcAft>
                <a:spcPts val="575"/>
              </a:spcAft>
            </a:pPr>
            <a:r>
              <a:rPr lang="it-IT" sz="1800" b="1">
                <a:solidFill>
                  <a:srgbClr val="FF3300"/>
                </a:solidFill>
                <a:latin typeface="Arial" pitchFamily="34" charset="0"/>
              </a:rPr>
              <a:t>Sistemi di trasporto mitocondriale</a:t>
            </a:r>
            <a:endParaRPr lang="it-IT" sz="1600" b="1">
              <a:solidFill>
                <a:srgbClr val="FF3300"/>
              </a:solidFill>
              <a:latin typeface="Arial" pitchFamily="34" charset="0"/>
            </a:endParaRPr>
          </a:p>
        </p:txBody>
      </p:sp>
      <p:sp>
        <p:nvSpPr>
          <p:cNvPr id="17411" name="Rectangle 4"/>
          <p:cNvSpPr>
            <a:spLocks noChangeArrowheads="1"/>
          </p:cNvSpPr>
          <p:nvPr/>
        </p:nvSpPr>
        <p:spPr bwMode="auto">
          <a:xfrm>
            <a:off x="196850" y="606425"/>
            <a:ext cx="87788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sz="1600">
                <a:latin typeface="Arial" pitchFamily="34" charset="0"/>
              </a:rPr>
              <a:t>Molte importanti reazioni metaboliche che avvengono nella matrice mitocondiale, richiedono sistemi di trasporto per metaboliti da e per il citosol.</a:t>
            </a:r>
          </a:p>
        </p:txBody>
      </p:sp>
      <p:sp>
        <p:nvSpPr>
          <p:cNvPr id="17412" name="AutoShape 5"/>
          <p:cNvSpPr>
            <a:spLocks noChangeArrowheads="1"/>
          </p:cNvSpPr>
          <p:nvPr/>
        </p:nvSpPr>
        <p:spPr bwMode="auto">
          <a:xfrm rot="5400000" flipV="1">
            <a:off x="3989387" y="5492751"/>
            <a:ext cx="276225" cy="692150"/>
          </a:xfrm>
          <a:prstGeom prst="can">
            <a:avLst>
              <a:gd name="adj" fmla="val 21624"/>
            </a:avLst>
          </a:prstGeom>
          <a:gradFill rotWithShape="0">
            <a:gsLst>
              <a:gs pos="0">
                <a:srgbClr val="767600"/>
              </a:gs>
              <a:gs pos="50000">
                <a:srgbClr val="FFFF00"/>
              </a:gs>
              <a:gs pos="100000">
                <a:srgbClr val="767600"/>
              </a:gs>
            </a:gsLst>
            <a:lin ang="5400000" scaled="1"/>
          </a:gradFill>
          <a:ln w="9525">
            <a:solidFill>
              <a:srgbClr val="000000"/>
            </a:solidFill>
            <a:round/>
            <a:headEnd/>
            <a:tailEnd/>
          </a:ln>
        </p:spPr>
        <p:txBody>
          <a:bodyPr/>
          <a:lstStyle/>
          <a:p>
            <a:endParaRPr lang="en-GB"/>
          </a:p>
        </p:txBody>
      </p:sp>
      <p:sp>
        <p:nvSpPr>
          <p:cNvPr id="17413" name="AutoShape 6"/>
          <p:cNvSpPr>
            <a:spLocks noChangeArrowheads="1"/>
          </p:cNvSpPr>
          <p:nvPr/>
        </p:nvSpPr>
        <p:spPr bwMode="auto">
          <a:xfrm rot="-5400000">
            <a:off x="4024312" y="3644901"/>
            <a:ext cx="276225" cy="692150"/>
          </a:xfrm>
          <a:prstGeom prst="can">
            <a:avLst>
              <a:gd name="adj" fmla="val 21624"/>
            </a:avLst>
          </a:prstGeom>
          <a:gradFill rotWithShape="0">
            <a:gsLst>
              <a:gs pos="0">
                <a:srgbClr val="005E76"/>
              </a:gs>
              <a:gs pos="50000">
                <a:srgbClr val="00CCFF"/>
              </a:gs>
              <a:gs pos="100000">
                <a:srgbClr val="005E76"/>
              </a:gs>
            </a:gsLst>
            <a:lin ang="5400000" scaled="1"/>
          </a:gradFill>
          <a:ln w="9525">
            <a:solidFill>
              <a:srgbClr val="000000"/>
            </a:solidFill>
            <a:round/>
            <a:headEnd/>
            <a:tailEnd/>
          </a:ln>
        </p:spPr>
        <p:txBody>
          <a:bodyPr/>
          <a:lstStyle/>
          <a:p>
            <a:endParaRPr lang="en-GB"/>
          </a:p>
        </p:txBody>
      </p:sp>
      <p:sp>
        <p:nvSpPr>
          <p:cNvPr id="17414" name="AutoShape 7"/>
          <p:cNvSpPr>
            <a:spLocks noChangeArrowheads="1"/>
          </p:cNvSpPr>
          <p:nvPr/>
        </p:nvSpPr>
        <p:spPr bwMode="auto">
          <a:xfrm rot="-5400000">
            <a:off x="4013200" y="4284663"/>
            <a:ext cx="276225" cy="692150"/>
          </a:xfrm>
          <a:prstGeom prst="can">
            <a:avLst>
              <a:gd name="adj" fmla="val 21624"/>
            </a:avLst>
          </a:prstGeom>
          <a:gradFill rotWithShape="0">
            <a:gsLst>
              <a:gs pos="0">
                <a:srgbClr val="007600"/>
              </a:gs>
              <a:gs pos="50000">
                <a:srgbClr val="00FF00"/>
              </a:gs>
              <a:gs pos="100000">
                <a:srgbClr val="007600"/>
              </a:gs>
            </a:gsLst>
            <a:lin ang="5400000" scaled="1"/>
          </a:gradFill>
          <a:ln w="9525">
            <a:solidFill>
              <a:srgbClr val="000000"/>
            </a:solidFill>
            <a:round/>
            <a:headEnd/>
            <a:tailEnd/>
          </a:ln>
        </p:spPr>
        <p:txBody>
          <a:bodyPr/>
          <a:lstStyle/>
          <a:p>
            <a:endParaRPr lang="en-GB"/>
          </a:p>
        </p:txBody>
      </p:sp>
      <p:sp>
        <p:nvSpPr>
          <p:cNvPr id="17415" name="Oval 8"/>
          <p:cNvSpPr>
            <a:spLocks noChangeArrowheads="1"/>
          </p:cNvSpPr>
          <p:nvPr/>
        </p:nvSpPr>
        <p:spPr bwMode="auto">
          <a:xfrm rot="-5400000">
            <a:off x="3890962" y="1558926"/>
            <a:ext cx="85725" cy="88900"/>
          </a:xfrm>
          <a:prstGeom prst="ellipse">
            <a:avLst/>
          </a:prstGeom>
          <a:solidFill>
            <a:srgbClr val="FF0000"/>
          </a:solidFill>
          <a:ln w="1270">
            <a:solidFill>
              <a:srgbClr val="FF0000"/>
            </a:solidFill>
            <a:round/>
            <a:headEnd/>
            <a:tailEnd/>
          </a:ln>
        </p:spPr>
        <p:txBody>
          <a:bodyPr/>
          <a:lstStyle/>
          <a:p>
            <a:endParaRPr lang="en-GB"/>
          </a:p>
        </p:txBody>
      </p:sp>
      <p:sp>
        <p:nvSpPr>
          <p:cNvPr id="17416" name="Freeform 9"/>
          <p:cNvSpPr>
            <a:spLocks/>
          </p:cNvSpPr>
          <p:nvPr/>
        </p:nvSpPr>
        <p:spPr bwMode="auto">
          <a:xfrm rot="-5400000">
            <a:off x="4110038" y="1484313"/>
            <a:ext cx="17462" cy="296862"/>
          </a:xfrm>
          <a:custGeom>
            <a:avLst/>
            <a:gdLst>
              <a:gd name="T0" fmla="*/ 2147483647 w 22"/>
              <a:gd name="T1" fmla="*/ 0 h 392"/>
              <a:gd name="T2" fmla="*/ 0 w 22"/>
              <a:gd name="T3" fmla="*/ 2147483647 h 392"/>
              <a:gd name="T4" fmla="*/ 2147483647 w 22"/>
              <a:gd name="T5" fmla="*/ 2147483647 h 392"/>
              <a:gd name="T6" fmla="*/ 2147483647 w 22"/>
              <a:gd name="T7" fmla="*/ 2147483647 h 392"/>
              <a:gd name="T8" fmla="*/ 2147483647 w 22"/>
              <a:gd name="T9" fmla="*/ 2147483647 h 392"/>
              <a:gd name="T10" fmla="*/ 0 w 22"/>
              <a:gd name="T11" fmla="*/ 2147483647 h 392"/>
              <a:gd name="T12" fmla="*/ 2147483647 w 22"/>
              <a:gd name="T13" fmla="*/ 2147483647 h 392"/>
              <a:gd name="T14" fmla="*/ 2147483647 w 22"/>
              <a:gd name="T15" fmla="*/ 2147483647 h 392"/>
              <a:gd name="T16" fmla="*/ 2147483647 w 22"/>
              <a:gd name="T17" fmla="*/ 2147483647 h 392"/>
              <a:gd name="T18" fmla="*/ 2147483647 w 22"/>
              <a:gd name="T19" fmla="*/ 2147483647 h 392"/>
              <a:gd name="T20" fmla="*/ 2147483647 w 22"/>
              <a:gd name="T21" fmla="*/ 2147483647 h 392"/>
              <a:gd name="T22" fmla="*/ 2147483647 w 22"/>
              <a:gd name="T23" fmla="*/ 2147483647 h 392"/>
              <a:gd name="T24" fmla="*/ 2147483647 w 22"/>
              <a:gd name="T25" fmla="*/ 2147483647 h 392"/>
              <a:gd name="T26" fmla="*/ 2147483647 w 22"/>
              <a:gd name="T27" fmla="*/ 2147483647 h 392"/>
              <a:gd name="T28" fmla="*/ 2147483647 w 22"/>
              <a:gd name="T29" fmla="*/ 2147483647 h 392"/>
              <a:gd name="T30" fmla="*/ 0 w 22"/>
              <a:gd name="T31" fmla="*/ 2147483647 h 392"/>
              <a:gd name="T32" fmla="*/ 2147483647 w 22"/>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0" y="0"/>
                </a:moveTo>
                <a:lnTo>
                  <a:pt x="0" y="36"/>
                </a:lnTo>
                <a:lnTo>
                  <a:pt x="10" y="72"/>
                </a:lnTo>
                <a:lnTo>
                  <a:pt x="22" y="96"/>
                </a:lnTo>
                <a:lnTo>
                  <a:pt x="10" y="121"/>
                </a:lnTo>
                <a:lnTo>
                  <a:pt x="0" y="145"/>
                </a:lnTo>
                <a:lnTo>
                  <a:pt x="10" y="169"/>
                </a:lnTo>
                <a:lnTo>
                  <a:pt x="22" y="190"/>
                </a:lnTo>
                <a:lnTo>
                  <a:pt x="22" y="226"/>
                </a:lnTo>
                <a:lnTo>
                  <a:pt x="10" y="262"/>
                </a:lnTo>
                <a:lnTo>
                  <a:pt x="10" y="286"/>
                </a:lnTo>
                <a:lnTo>
                  <a:pt x="22" y="311"/>
                </a:lnTo>
                <a:lnTo>
                  <a:pt x="22" y="335"/>
                </a:lnTo>
                <a:lnTo>
                  <a:pt x="22" y="359"/>
                </a:lnTo>
                <a:lnTo>
                  <a:pt x="22" y="380"/>
                </a:lnTo>
                <a:lnTo>
                  <a:pt x="0" y="380"/>
                </a:lnTo>
                <a:lnTo>
                  <a:pt x="22"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17" name="Oval 10"/>
          <p:cNvSpPr>
            <a:spLocks noChangeArrowheads="1"/>
          </p:cNvSpPr>
          <p:nvPr/>
        </p:nvSpPr>
        <p:spPr bwMode="auto">
          <a:xfrm rot="-5400000">
            <a:off x="3890962" y="1662113"/>
            <a:ext cx="85725" cy="88900"/>
          </a:xfrm>
          <a:prstGeom prst="ellipse">
            <a:avLst/>
          </a:prstGeom>
          <a:solidFill>
            <a:srgbClr val="FF0000"/>
          </a:solidFill>
          <a:ln w="1270">
            <a:solidFill>
              <a:srgbClr val="FF0000"/>
            </a:solidFill>
            <a:round/>
            <a:headEnd/>
            <a:tailEnd/>
          </a:ln>
        </p:spPr>
        <p:txBody>
          <a:bodyPr/>
          <a:lstStyle/>
          <a:p>
            <a:endParaRPr lang="en-GB"/>
          </a:p>
        </p:txBody>
      </p:sp>
      <p:sp>
        <p:nvSpPr>
          <p:cNvPr id="17418" name="Freeform 11"/>
          <p:cNvSpPr>
            <a:spLocks/>
          </p:cNvSpPr>
          <p:nvPr/>
        </p:nvSpPr>
        <p:spPr bwMode="auto">
          <a:xfrm rot="-5400000">
            <a:off x="4110038" y="1585913"/>
            <a:ext cx="17462" cy="296862"/>
          </a:xfrm>
          <a:custGeom>
            <a:avLst/>
            <a:gdLst>
              <a:gd name="T0" fmla="*/ 2147483647 w 24"/>
              <a:gd name="T1" fmla="*/ 0 h 392"/>
              <a:gd name="T2" fmla="*/ 0 w 24"/>
              <a:gd name="T3" fmla="*/ 2147483647 h 392"/>
              <a:gd name="T4" fmla="*/ 2147483647 w 24"/>
              <a:gd name="T5" fmla="*/ 2147483647 h 392"/>
              <a:gd name="T6" fmla="*/ 2147483647 w 24"/>
              <a:gd name="T7" fmla="*/ 2147483647 h 392"/>
              <a:gd name="T8" fmla="*/ 2147483647 w 24"/>
              <a:gd name="T9" fmla="*/ 2147483647 h 392"/>
              <a:gd name="T10" fmla="*/ 0 w 24"/>
              <a:gd name="T11" fmla="*/ 2147483647 h 392"/>
              <a:gd name="T12" fmla="*/ 2147483647 w 24"/>
              <a:gd name="T13" fmla="*/ 2147483647 h 392"/>
              <a:gd name="T14" fmla="*/ 2147483647 w 24"/>
              <a:gd name="T15" fmla="*/ 2147483647 h 392"/>
              <a:gd name="T16" fmla="*/ 2147483647 w 24"/>
              <a:gd name="T17" fmla="*/ 2147483647 h 392"/>
              <a:gd name="T18" fmla="*/ 2147483647 w 24"/>
              <a:gd name="T19" fmla="*/ 2147483647 h 392"/>
              <a:gd name="T20" fmla="*/ 2147483647 w 24"/>
              <a:gd name="T21" fmla="*/ 2147483647 h 392"/>
              <a:gd name="T22" fmla="*/ 2147483647 w 24"/>
              <a:gd name="T23" fmla="*/ 2147483647 h 392"/>
              <a:gd name="T24" fmla="*/ 2147483647 w 24"/>
              <a:gd name="T25" fmla="*/ 2147483647 h 392"/>
              <a:gd name="T26" fmla="*/ 2147483647 w 24"/>
              <a:gd name="T27" fmla="*/ 2147483647 h 392"/>
              <a:gd name="T28" fmla="*/ 2147483647 w 24"/>
              <a:gd name="T29" fmla="*/ 2147483647 h 392"/>
              <a:gd name="T30" fmla="*/ 0 w 24"/>
              <a:gd name="T31" fmla="*/ 2147483647 h 392"/>
              <a:gd name="T32" fmla="*/ 2147483647 w 24"/>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92"/>
              <a:gd name="T53" fmla="*/ 24 w 24"/>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92">
                <a:moveTo>
                  <a:pt x="12" y="0"/>
                </a:moveTo>
                <a:lnTo>
                  <a:pt x="0" y="36"/>
                </a:lnTo>
                <a:lnTo>
                  <a:pt x="12" y="72"/>
                </a:lnTo>
                <a:lnTo>
                  <a:pt x="24" y="96"/>
                </a:lnTo>
                <a:lnTo>
                  <a:pt x="12" y="121"/>
                </a:lnTo>
                <a:lnTo>
                  <a:pt x="0" y="145"/>
                </a:lnTo>
                <a:lnTo>
                  <a:pt x="12" y="169"/>
                </a:lnTo>
                <a:lnTo>
                  <a:pt x="24" y="190"/>
                </a:lnTo>
                <a:lnTo>
                  <a:pt x="24" y="226"/>
                </a:lnTo>
                <a:lnTo>
                  <a:pt x="12" y="262"/>
                </a:lnTo>
                <a:lnTo>
                  <a:pt x="12" y="286"/>
                </a:lnTo>
                <a:lnTo>
                  <a:pt x="24" y="311"/>
                </a:lnTo>
                <a:lnTo>
                  <a:pt x="24" y="335"/>
                </a:lnTo>
                <a:lnTo>
                  <a:pt x="24" y="359"/>
                </a:lnTo>
                <a:lnTo>
                  <a:pt x="24" y="380"/>
                </a:lnTo>
                <a:lnTo>
                  <a:pt x="0" y="380"/>
                </a:lnTo>
                <a:lnTo>
                  <a:pt x="24"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19" name="Freeform 12"/>
          <p:cNvSpPr>
            <a:spLocks/>
          </p:cNvSpPr>
          <p:nvPr/>
        </p:nvSpPr>
        <p:spPr bwMode="auto">
          <a:xfrm rot="-5400000">
            <a:off x="4121151" y="1512887"/>
            <a:ext cx="30162" cy="315913"/>
          </a:xfrm>
          <a:custGeom>
            <a:avLst/>
            <a:gdLst>
              <a:gd name="T0" fmla="*/ 0 w 41"/>
              <a:gd name="T1" fmla="*/ 0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0"/>
                </a:moveTo>
                <a:lnTo>
                  <a:pt x="0" y="60"/>
                </a:lnTo>
                <a:lnTo>
                  <a:pt x="0" y="84"/>
                </a:lnTo>
                <a:lnTo>
                  <a:pt x="19" y="96"/>
                </a:lnTo>
                <a:lnTo>
                  <a:pt x="31" y="121"/>
                </a:lnTo>
                <a:lnTo>
                  <a:pt x="19" y="157"/>
                </a:lnTo>
                <a:lnTo>
                  <a:pt x="19" y="178"/>
                </a:lnTo>
                <a:lnTo>
                  <a:pt x="31" y="202"/>
                </a:lnTo>
                <a:lnTo>
                  <a:pt x="31" y="226"/>
                </a:lnTo>
                <a:lnTo>
                  <a:pt x="31" y="250"/>
                </a:lnTo>
                <a:lnTo>
                  <a:pt x="31" y="274"/>
                </a:lnTo>
                <a:lnTo>
                  <a:pt x="31" y="311"/>
                </a:lnTo>
                <a:lnTo>
                  <a:pt x="41" y="335"/>
                </a:lnTo>
                <a:lnTo>
                  <a:pt x="41"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20" name="Oval 13"/>
          <p:cNvSpPr>
            <a:spLocks noChangeArrowheads="1"/>
          </p:cNvSpPr>
          <p:nvPr/>
        </p:nvSpPr>
        <p:spPr bwMode="auto">
          <a:xfrm rot="-5400000">
            <a:off x="3898900" y="1770063"/>
            <a:ext cx="87313" cy="90487"/>
          </a:xfrm>
          <a:prstGeom prst="ellipse">
            <a:avLst/>
          </a:prstGeom>
          <a:solidFill>
            <a:srgbClr val="FF0000"/>
          </a:solidFill>
          <a:ln w="1270">
            <a:solidFill>
              <a:srgbClr val="FF0000"/>
            </a:solidFill>
            <a:round/>
            <a:headEnd/>
            <a:tailEnd/>
          </a:ln>
        </p:spPr>
        <p:txBody>
          <a:bodyPr/>
          <a:lstStyle/>
          <a:p>
            <a:endParaRPr lang="en-GB"/>
          </a:p>
        </p:txBody>
      </p:sp>
      <p:sp>
        <p:nvSpPr>
          <p:cNvPr id="17421" name="Freeform 14"/>
          <p:cNvSpPr>
            <a:spLocks/>
          </p:cNvSpPr>
          <p:nvPr/>
        </p:nvSpPr>
        <p:spPr bwMode="auto">
          <a:xfrm rot="-5400000">
            <a:off x="4118769" y="1694656"/>
            <a:ext cx="15875" cy="296863"/>
          </a:xfrm>
          <a:custGeom>
            <a:avLst/>
            <a:gdLst>
              <a:gd name="T0" fmla="*/ 2147483647 w 21"/>
              <a:gd name="T1" fmla="*/ 0 h 392"/>
              <a:gd name="T2" fmla="*/ 0 w 21"/>
              <a:gd name="T3" fmla="*/ 2147483647 h 392"/>
              <a:gd name="T4" fmla="*/ 2147483647 w 21"/>
              <a:gd name="T5" fmla="*/ 2147483647 h 392"/>
              <a:gd name="T6" fmla="*/ 2147483647 w 21"/>
              <a:gd name="T7" fmla="*/ 2147483647 h 392"/>
              <a:gd name="T8" fmla="*/ 2147483647 w 21"/>
              <a:gd name="T9" fmla="*/ 2147483647 h 392"/>
              <a:gd name="T10" fmla="*/ 0 w 21"/>
              <a:gd name="T11" fmla="*/ 2147483647 h 392"/>
              <a:gd name="T12" fmla="*/ 2147483647 w 21"/>
              <a:gd name="T13" fmla="*/ 2147483647 h 392"/>
              <a:gd name="T14" fmla="*/ 2147483647 w 21"/>
              <a:gd name="T15" fmla="*/ 2147483647 h 392"/>
              <a:gd name="T16" fmla="*/ 2147483647 w 21"/>
              <a:gd name="T17" fmla="*/ 2147483647 h 392"/>
              <a:gd name="T18" fmla="*/ 2147483647 w 21"/>
              <a:gd name="T19" fmla="*/ 2147483647 h 392"/>
              <a:gd name="T20" fmla="*/ 2147483647 w 21"/>
              <a:gd name="T21" fmla="*/ 2147483647 h 392"/>
              <a:gd name="T22" fmla="*/ 2147483647 w 21"/>
              <a:gd name="T23" fmla="*/ 2147483647 h 392"/>
              <a:gd name="T24" fmla="*/ 2147483647 w 21"/>
              <a:gd name="T25" fmla="*/ 2147483647 h 392"/>
              <a:gd name="T26" fmla="*/ 2147483647 w 21"/>
              <a:gd name="T27" fmla="*/ 2147483647 h 392"/>
              <a:gd name="T28" fmla="*/ 2147483647 w 21"/>
              <a:gd name="T29" fmla="*/ 2147483647 h 392"/>
              <a:gd name="T30" fmla="*/ 0 w 21"/>
              <a:gd name="T31" fmla="*/ 2147483647 h 392"/>
              <a:gd name="T32" fmla="*/ 2147483647 w 21"/>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6"/>
                </a:lnTo>
                <a:lnTo>
                  <a:pt x="12" y="121"/>
                </a:lnTo>
                <a:lnTo>
                  <a:pt x="0" y="145"/>
                </a:lnTo>
                <a:lnTo>
                  <a:pt x="12" y="166"/>
                </a:lnTo>
                <a:lnTo>
                  <a:pt x="21" y="190"/>
                </a:lnTo>
                <a:lnTo>
                  <a:pt x="21" y="226"/>
                </a:lnTo>
                <a:lnTo>
                  <a:pt x="12" y="262"/>
                </a:lnTo>
                <a:lnTo>
                  <a:pt x="12" y="286"/>
                </a:lnTo>
                <a:lnTo>
                  <a:pt x="21" y="311"/>
                </a:lnTo>
                <a:lnTo>
                  <a:pt x="21" y="335"/>
                </a:lnTo>
                <a:lnTo>
                  <a:pt x="21" y="359"/>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22" name="Freeform 15"/>
          <p:cNvSpPr>
            <a:spLocks/>
          </p:cNvSpPr>
          <p:nvPr/>
        </p:nvSpPr>
        <p:spPr bwMode="auto">
          <a:xfrm rot="-5400000">
            <a:off x="4130675" y="1622425"/>
            <a:ext cx="30163" cy="315913"/>
          </a:xfrm>
          <a:custGeom>
            <a:avLst/>
            <a:gdLst>
              <a:gd name="T0" fmla="*/ 0 w 41"/>
              <a:gd name="T1" fmla="*/ 0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0"/>
                </a:moveTo>
                <a:lnTo>
                  <a:pt x="0" y="60"/>
                </a:lnTo>
                <a:lnTo>
                  <a:pt x="0" y="84"/>
                </a:lnTo>
                <a:lnTo>
                  <a:pt x="20" y="97"/>
                </a:lnTo>
                <a:lnTo>
                  <a:pt x="32" y="121"/>
                </a:lnTo>
                <a:lnTo>
                  <a:pt x="20" y="154"/>
                </a:lnTo>
                <a:lnTo>
                  <a:pt x="20" y="178"/>
                </a:lnTo>
                <a:lnTo>
                  <a:pt x="32" y="202"/>
                </a:lnTo>
                <a:lnTo>
                  <a:pt x="32" y="226"/>
                </a:lnTo>
                <a:lnTo>
                  <a:pt x="32" y="250"/>
                </a:lnTo>
                <a:lnTo>
                  <a:pt x="32" y="274"/>
                </a:lnTo>
                <a:lnTo>
                  <a:pt x="32" y="311"/>
                </a:lnTo>
                <a:lnTo>
                  <a:pt x="41" y="335"/>
                </a:lnTo>
                <a:lnTo>
                  <a:pt x="41"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23" name="Oval 16"/>
          <p:cNvSpPr>
            <a:spLocks noChangeArrowheads="1"/>
          </p:cNvSpPr>
          <p:nvPr/>
        </p:nvSpPr>
        <p:spPr bwMode="auto">
          <a:xfrm rot="-5400000">
            <a:off x="3898901" y="1873250"/>
            <a:ext cx="87312" cy="90487"/>
          </a:xfrm>
          <a:prstGeom prst="ellipse">
            <a:avLst/>
          </a:prstGeom>
          <a:solidFill>
            <a:srgbClr val="FF0000"/>
          </a:solidFill>
          <a:ln w="1270">
            <a:solidFill>
              <a:srgbClr val="FF0000"/>
            </a:solidFill>
            <a:round/>
            <a:headEnd/>
            <a:tailEnd/>
          </a:ln>
        </p:spPr>
        <p:txBody>
          <a:bodyPr/>
          <a:lstStyle/>
          <a:p>
            <a:endParaRPr lang="en-GB"/>
          </a:p>
        </p:txBody>
      </p:sp>
      <p:sp>
        <p:nvSpPr>
          <p:cNvPr id="17424" name="Freeform 17"/>
          <p:cNvSpPr>
            <a:spLocks/>
          </p:cNvSpPr>
          <p:nvPr/>
        </p:nvSpPr>
        <p:spPr bwMode="auto">
          <a:xfrm rot="-5400000">
            <a:off x="4129088" y="1724025"/>
            <a:ext cx="33337" cy="315913"/>
          </a:xfrm>
          <a:custGeom>
            <a:avLst/>
            <a:gdLst>
              <a:gd name="T0" fmla="*/ 0 w 44"/>
              <a:gd name="T1" fmla="*/ 0 h 416"/>
              <a:gd name="T2" fmla="*/ 0 w 44"/>
              <a:gd name="T3" fmla="*/ 2147483647 h 416"/>
              <a:gd name="T4" fmla="*/ 0 w 44"/>
              <a:gd name="T5" fmla="*/ 2147483647 h 416"/>
              <a:gd name="T6" fmla="*/ 2147483647 w 44"/>
              <a:gd name="T7" fmla="*/ 2147483647 h 416"/>
              <a:gd name="T8" fmla="*/ 2147483647 w 44"/>
              <a:gd name="T9" fmla="*/ 2147483647 h 416"/>
              <a:gd name="T10" fmla="*/ 2147483647 w 44"/>
              <a:gd name="T11" fmla="*/ 2147483647 h 416"/>
              <a:gd name="T12" fmla="*/ 2147483647 w 44"/>
              <a:gd name="T13" fmla="*/ 2147483647 h 416"/>
              <a:gd name="T14" fmla="*/ 2147483647 w 44"/>
              <a:gd name="T15" fmla="*/ 2147483647 h 416"/>
              <a:gd name="T16" fmla="*/ 2147483647 w 44"/>
              <a:gd name="T17" fmla="*/ 2147483647 h 416"/>
              <a:gd name="T18" fmla="*/ 2147483647 w 44"/>
              <a:gd name="T19" fmla="*/ 2147483647 h 416"/>
              <a:gd name="T20" fmla="*/ 2147483647 w 44"/>
              <a:gd name="T21" fmla="*/ 2147483647 h 416"/>
              <a:gd name="T22" fmla="*/ 2147483647 w 44"/>
              <a:gd name="T23" fmla="*/ 2147483647 h 416"/>
              <a:gd name="T24" fmla="*/ 2147483647 w 44"/>
              <a:gd name="T25" fmla="*/ 2147483647 h 416"/>
              <a:gd name="T26" fmla="*/ 2147483647 w 44"/>
              <a:gd name="T27" fmla="*/ 2147483647 h 416"/>
              <a:gd name="T28" fmla="*/ 2147483647 w 44"/>
              <a:gd name="T29" fmla="*/ 2147483647 h 416"/>
              <a:gd name="T30" fmla="*/ 2147483647 w 44"/>
              <a:gd name="T31" fmla="*/ 2147483647 h 416"/>
              <a:gd name="T32" fmla="*/ 2147483647 w 44"/>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0"/>
                </a:moveTo>
                <a:lnTo>
                  <a:pt x="0" y="60"/>
                </a:lnTo>
                <a:lnTo>
                  <a:pt x="0" y="84"/>
                </a:lnTo>
                <a:lnTo>
                  <a:pt x="22" y="97"/>
                </a:lnTo>
                <a:lnTo>
                  <a:pt x="32" y="121"/>
                </a:lnTo>
                <a:lnTo>
                  <a:pt x="22" y="154"/>
                </a:lnTo>
                <a:lnTo>
                  <a:pt x="22" y="178"/>
                </a:lnTo>
                <a:lnTo>
                  <a:pt x="32" y="202"/>
                </a:lnTo>
                <a:lnTo>
                  <a:pt x="32" y="226"/>
                </a:lnTo>
                <a:lnTo>
                  <a:pt x="32" y="250"/>
                </a:lnTo>
                <a:lnTo>
                  <a:pt x="32" y="274"/>
                </a:lnTo>
                <a:lnTo>
                  <a:pt x="32" y="311"/>
                </a:lnTo>
                <a:lnTo>
                  <a:pt x="44" y="335"/>
                </a:lnTo>
                <a:lnTo>
                  <a:pt x="44"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25" name="Oval 18"/>
          <p:cNvSpPr>
            <a:spLocks noChangeArrowheads="1"/>
          </p:cNvSpPr>
          <p:nvPr/>
        </p:nvSpPr>
        <p:spPr bwMode="auto">
          <a:xfrm rot="-5400000">
            <a:off x="4433094" y="1558132"/>
            <a:ext cx="85725" cy="90487"/>
          </a:xfrm>
          <a:prstGeom prst="ellipse">
            <a:avLst/>
          </a:prstGeom>
          <a:solidFill>
            <a:srgbClr val="FF0000"/>
          </a:solidFill>
          <a:ln w="1270">
            <a:solidFill>
              <a:srgbClr val="FF0000"/>
            </a:solidFill>
            <a:round/>
            <a:headEnd/>
            <a:tailEnd/>
          </a:ln>
        </p:spPr>
        <p:txBody>
          <a:bodyPr/>
          <a:lstStyle/>
          <a:p>
            <a:endParaRPr lang="en-GB"/>
          </a:p>
        </p:txBody>
      </p:sp>
      <p:sp>
        <p:nvSpPr>
          <p:cNvPr id="17426" name="Freeform 19"/>
          <p:cNvSpPr>
            <a:spLocks/>
          </p:cNvSpPr>
          <p:nvPr/>
        </p:nvSpPr>
        <p:spPr bwMode="auto">
          <a:xfrm rot="-5400000">
            <a:off x="4279901" y="1484312"/>
            <a:ext cx="17462" cy="296863"/>
          </a:xfrm>
          <a:custGeom>
            <a:avLst/>
            <a:gdLst>
              <a:gd name="T0" fmla="*/ 2147483647 w 22"/>
              <a:gd name="T1" fmla="*/ 2147483647 h 392"/>
              <a:gd name="T2" fmla="*/ 0 w 22"/>
              <a:gd name="T3" fmla="*/ 2147483647 h 392"/>
              <a:gd name="T4" fmla="*/ 2147483647 w 22"/>
              <a:gd name="T5" fmla="*/ 2147483647 h 392"/>
              <a:gd name="T6" fmla="*/ 2147483647 w 22"/>
              <a:gd name="T7" fmla="*/ 2147483647 h 392"/>
              <a:gd name="T8" fmla="*/ 2147483647 w 22"/>
              <a:gd name="T9" fmla="*/ 2147483647 h 392"/>
              <a:gd name="T10" fmla="*/ 0 w 22"/>
              <a:gd name="T11" fmla="*/ 2147483647 h 392"/>
              <a:gd name="T12" fmla="*/ 2147483647 w 22"/>
              <a:gd name="T13" fmla="*/ 2147483647 h 392"/>
              <a:gd name="T14" fmla="*/ 2147483647 w 22"/>
              <a:gd name="T15" fmla="*/ 2147483647 h 392"/>
              <a:gd name="T16" fmla="*/ 2147483647 w 22"/>
              <a:gd name="T17" fmla="*/ 2147483647 h 392"/>
              <a:gd name="T18" fmla="*/ 2147483647 w 22"/>
              <a:gd name="T19" fmla="*/ 2147483647 h 392"/>
              <a:gd name="T20" fmla="*/ 2147483647 w 22"/>
              <a:gd name="T21" fmla="*/ 2147483647 h 392"/>
              <a:gd name="T22" fmla="*/ 2147483647 w 22"/>
              <a:gd name="T23" fmla="*/ 2147483647 h 392"/>
              <a:gd name="T24" fmla="*/ 2147483647 w 22"/>
              <a:gd name="T25" fmla="*/ 2147483647 h 392"/>
              <a:gd name="T26" fmla="*/ 2147483647 w 22"/>
              <a:gd name="T27" fmla="*/ 2147483647 h 392"/>
              <a:gd name="T28" fmla="*/ 2147483647 w 22"/>
              <a:gd name="T29" fmla="*/ 2147483647 h 392"/>
              <a:gd name="T30" fmla="*/ 0 w 22"/>
              <a:gd name="T31" fmla="*/ 2147483647 h 392"/>
              <a:gd name="T32" fmla="*/ 2147483647 w 22"/>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0" y="392"/>
                </a:moveTo>
                <a:lnTo>
                  <a:pt x="0" y="359"/>
                </a:lnTo>
                <a:lnTo>
                  <a:pt x="10" y="323"/>
                </a:lnTo>
                <a:lnTo>
                  <a:pt x="22" y="299"/>
                </a:lnTo>
                <a:lnTo>
                  <a:pt x="10" y="275"/>
                </a:lnTo>
                <a:lnTo>
                  <a:pt x="0" y="250"/>
                </a:lnTo>
                <a:lnTo>
                  <a:pt x="10" y="226"/>
                </a:lnTo>
                <a:lnTo>
                  <a:pt x="22" y="202"/>
                </a:lnTo>
                <a:lnTo>
                  <a:pt x="22" y="166"/>
                </a:lnTo>
                <a:lnTo>
                  <a:pt x="10" y="133"/>
                </a:lnTo>
                <a:lnTo>
                  <a:pt x="10" y="109"/>
                </a:lnTo>
                <a:lnTo>
                  <a:pt x="22" y="85"/>
                </a:lnTo>
                <a:lnTo>
                  <a:pt x="22" y="60"/>
                </a:lnTo>
                <a:lnTo>
                  <a:pt x="22" y="36"/>
                </a:lnTo>
                <a:lnTo>
                  <a:pt x="22" y="12"/>
                </a:lnTo>
                <a:lnTo>
                  <a:pt x="0" y="12"/>
                </a:lnTo>
                <a:lnTo>
                  <a:pt x="2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27" name="Oval 20"/>
          <p:cNvSpPr>
            <a:spLocks noChangeArrowheads="1"/>
          </p:cNvSpPr>
          <p:nvPr/>
        </p:nvSpPr>
        <p:spPr bwMode="auto">
          <a:xfrm rot="-5400000">
            <a:off x="4433094" y="1661319"/>
            <a:ext cx="85725" cy="90487"/>
          </a:xfrm>
          <a:prstGeom prst="ellipse">
            <a:avLst/>
          </a:prstGeom>
          <a:solidFill>
            <a:srgbClr val="FF0000"/>
          </a:solidFill>
          <a:ln w="1270">
            <a:solidFill>
              <a:srgbClr val="FF0000"/>
            </a:solidFill>
            <a:round/>
            <a:headEnd/>
            <a:tailEnd/>
          </a:ln>
        </p:spPr>
        <p:txBody>
          <a:bodyPr/>
          <a:lstStyle/>
          <a:p>
            <a:endParaRPr lang="en-GB"/>
          </a:p>
        </p:txBody>
      </p:sp>
      <p:sp>
        <p:nvSpPr>
          <p:cNvPr id="17428" name="Freeform 21"/>
          <p:cNvSpPr>
            <a:spLocks/>
          </p:cNvSpPr>
          <p:nvPr/>
        </p:nvSpPr>
        <p:spPr bwMode="auto">
          <a:xfrm rot="-5400000">
            <a:off x="4279901" y="1585912"/>
            <a:ext cx="17462" cy="296863"/>
          </a:xfrm>
          <a:custGeom>
            <a:avLst/>
            <a:gdLst>
              <a:gd name="T0" fmla="*/ 2147483647 w 24"/>
              <a:gd name="T1" fmla="*/ 2147483647 h 392"/>
              <a:gd name="T2" fmla="*/ 0 w 24"/>
              <a:gd name="T3" fmla="*/ 2147483647 h 392"/>
              <a:gd name="T4" fmla="*/ 2147483647 w 24"/>
              <a:gd name="T5" fmla="*/ 2147483647 h 392"/>
              <a:gd name="T6" fmla="*/ 2147483647 w 24"/>
              <a:gd name="T7" fmla="*/ 2147483647 h 392"/>
              <a:gd name="T8" fmla="*/ 2147483647 w 24"/>
              <a:gd name="T9" fmla="*/ 2147483647 h 392"/>
              <a:gd name="T10" fmla="*/ 0 w 24"/>
              <a:gd name="T11" fmla="*/ 2147483647 h 392"/>
              <a:gd name="T12" fmla="*/ 2147483647 w 24"/>
              <a:gd name="T13" fmla="*/ 2147483647 h 392"/>
              <a:gd name="T14" fmla="*/ 2147483647 w 24"/>
              <a:gd name="T15" fmla="*/ 2147483647 h 392"/>
              <a:gd name="T16" fmla="*/ 2147483647 w 24"/>
              <a:gd name="T17" fmla="*/ 2147483647 h 392"/>
              <a:gd name="T18" fmla="*/ 2147483647 w 24"/>
              <a:gd name="T19" fmla="*/ 2147483647 h 392"/>
              <a:gd name="T20" fmla="*/ 2147483647 w 24"/>
              <a:gd name="T21" fmla="*/ 2147483647 h 392"/>
              <a:gd name="T22" fmla="*/ 2147483647 w 24"/>
              <a:gd name="T23" fmla="*/ 2147483647 h 392"/>
              <a:gd name="T24" fmla="*/ 2147483647 w 24"/>
              <a:gd name="T25" fmla="*/ 2147483647 h 392"/>
              <a:gd name="T26" fmla="*/ 2147483647 w 24"/>
              <a:gd name="T27" fmla="*/ 2147483647 h 392"/>
              <a:gd name="T28" fmla="*/ 2147483647 w 24"/>
              <a:gd name="T29" fmla="*/ 2147483647 h 392"/>
              <a:gd name="T30" fmla="*/ 0 w 24"/>
              <a:gd name="T31" fmla="*/ 2147483647 h 392"/>
              <a:gd name="T32" fmla="*/ 2147483647 w 24"/>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92"/>
              <a:gd name="T53" fmla="*/ 24 w 24"/>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92">
                <a:moveTo>
                  <a:pt x="12" y="392"/>
                </a:moveTo>
                <a:lnTo>
                  <a:pt x="0" y="359"/>
                </a:lnTo>
                <a:lnTo>
                  <a:pt x="12" y="323"/>
                </a:lnTo>
                <a:lnTo>
                  <a:pt x="24" y="299"/>
                </a:lnTo>
                <a:lnTo>
                  <a:pt x="12" y="275"/>
                </a:lnTo>
                <a:lnTo>
                  <a:pt x="0" y="250"/>
                </a:lnTo>
                <a:lnTo>
                  <a:pt x="12" y="226"/>
                </a:lnTo>
                <a:lnTo>
                  <a:pt x="24" y="202"/>
                </a:lnTo>
                <a:lnTo>
                  <a:pt x="24" y="166"/>
                </a:lnTo>
                <a:lnTo>
                  <a:pt x="12" y="133"/>
                </a:lnTo>
                <a:lnTo>
                  <a:pt x="12" y="109"/>
                </a:lnTo>
                <a:lnTo>
                  <a:pt x="24" y="85"/>
                </a:lnTo>
                <a:lnTo>
                  <a:pt x="24" y="60"/>
                </a:lnTo>
                <a:lnTo>
                  <a:pt x="24" y="36"/>
                </a:lnTo>
                <a:lnTo>
                  <a:pt x="24" y="12"/>
                </a:lnTo>
                <a:lnTo>
                  <a:pt x="0" y="12"/>
                </a:lnTo>
                <a:lnTo>
                  <a:pt x="2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29" name="Freeform 22"/>
          <p:cNvSpPr>
            <a:spLocks/>
          </p:cNvSpPr>
          <p:nvPr/>
        </p:nvSpPr>
        <p:spPr bwMode="auto">
          <a:xfrm rot="-5400000">
            <a:off x="4256088" y="1512888"/>
            <a:ext cx="30162" cy="315912"/>
          </a:xfrm>
          <a:custGeom>
            <a:avLst/>
            <a:gdLst>
              <a:gd name="T0" fmla="*/ 0 w 41"/>
              <a:gd name="T1" fmla="*/ 2147483647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416"/>
                </a:moveTo>
                <a:lnTo>
                  <a:pt x="0" y="359"/>
                </a:lnTo>
                <a:lnTo>
                  <a:pt x="0" y="335"/>
                </a:lnTo>
                <a:lnTo>
                  <a:pt x="19" y="323"/>
                </a:lnTo>
                <a:lnTo>
                  <a:pt x="31" y="298"/>
                </a:lnTo>
                <a:lnTo>
                  <a:pt x="19" y="262"/>
                </a:lnTo>
                <a:lnTo>
                  <a:pt x="19" y="238"/>
                </a:lnTo>
                <a:lnTo>
                  <a:pt x="31" y="214"/>
                </a:lnTo>
                <a:lnTo>
                  <a:pt x="31" y="190"/>
                </a:lnTo>
                <a:lnTo>
                  <a:pt x="31" y="169"/>
                </a:lnTo>
                <a:lnTo>
                  <a:pt x="31" y="145"/>
                </a:lnTo>
                <a:lnTo>
                  <a:pt x="31" y="108"/>
                </a:lnTo>
                <a:lnTo>
                  <a:pt x="41" y="84"/>
                </a:lnTo>
                <a:lnTo>
                  <a:pt x="41"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30" name="Oval 23"/>
          <p:cNvSpPr>
            <a:spLocks noChangeArrowheads="1"/>
          </p:cNvSpPr>
          <p:nvPr/>
        </p:nvSpPr>
        <p:spPr bwMode="auto">
          <a:xfrm rot="-5400000">
            <a:off x="4422775" y="1770063"/>
            <a:ext cx="87313" cy="90487"/>
          </a:xfrm>
          <a:prstGeom prst="ellipse">
            <a:avLst/>
          </a:prstGeom>
          <a:solidFill>
            <a:srgbClr val="FF0000"/>
          </a:solidFill>
          <a:ln w="1270">
            <a:solidFill>
              <a:srgbClr val="FF0000"/>
            </a:solidFill>
            <a:round/>
            <a:headEnd/>
            <a:tailEnd/>
          </a:ln>
        </p:spPr>
        <p:txBody>
          <a:bodyPr/>
          <a:lstStyle/>
          <a:p>
            <a:endParaRPr lang="en-GB"/>
          </a:p>
        </p:txBody>
      </p:sp>
      <p:sp>
        <p:nvSpPr>
          <p:cNvPr id="17431" name="Freeform 24"/>
          <p:cNvSpPr>
            <a:spLocks/>
          </p:cNvSpPr>
          <p:nvPr/>
        </p:nvSpPr>
        <p:spPr bwMode="auto">
          <a:xfrm rot="-5400000">
            <a:off x="4272756" y="1694657"/>
            <a:ext cx="15875" cy="296862"/>
          </a:xfrm>
          <a:custGeom>
            <a:avLst/>
            <a:gdLst>
              <a:gd name="T0" fmla="*/ 2147483647 w 21"/>
              <a:gd name="T1" fmla="*/ 2147483647 h 392"/>
              <a:gd name="T2" fmla="*/ 0 w 21"/>
              <a:gd name="T3" fmla="*/ 2147483647 h 392"/>
              <a:gd name="T4" fmla="*/ 2147483647 w 21"/>
              <a:gd name="T5" fmla="*/ 2147483647 h 392"/>
              <a:gd name="T6" fmla="*/ 2147483647 w 21"/>
              <a:gd name="T7" fmla="*/ 2147483647 h 392"/>
              <a:gd name="T8" fmla="*/ 2147483647 w 21"/>
              <a:gd name="T9" fmla="*/ 2147483647 h 392"/>
              <a:gd name="T10" fmla="*/ 0 w 21"/>
              <a:gd name="T11" fmla="*/ 2147483647 h 392"/>
              <a:gd name="T12" fmla="*/ 2147483647 w 21"/>
              <a:gd name="T13" fmla="*/ 2147483647 h 392"/>
              <a:gd name="T14" fmla="*/ 2147483647 w 21"/>
              <a:gd name="T15" fmla="*/ 2147483647 h 392"/>
              <a:gd name="T16" fmla="*/ 2147483647 w 21"/>
              <a:gd name="T17" fmla="*/ 2147483647 h 392"/>
              <a:gd name="T18" fmla="*/ 2147483647 w 21"/>
              <a:gd name="T19" fmla="*/ 2147483647 h 392"/>
              <a:gd name="T20" fmla="*/ 2147483647 w 21"/>
              <a:gd name="T21" fmla="*/ 2147483647 h 392"/>
              <a:gd name="T22" fmla="*/ 2147483647 w 21"/>
              <a:gd name="T23" fmla="*/ 2147483647 h 392"/>
              <a:gd name="T24" fmla="*/ 2147483647 w 21"/>
              <a:gd name="T25" fmla="*/ 2147483647 h 392"/>
              <a:gd name="T26" fmla="*/ 2147483647 w 21"/>
              <a:gd name="T27" fmla="*/ 2147483647 h 392"/>
              <a:gd name="T28" fmla="*/ 2147483647 w 21"/>
              <a:gd name="T29" fmla="*/ 2147483647 h 392"/>
              <a:gd name="T30" fmla="*/ 0 w 21"/>
              <a:gd name="T31" fmla="*/ 2147483647 h 392"/>
              <a:gd name="T32" fmla="*/ 2147483647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4"/>
                </a:lnTo>
                <a:lnTo>
                  <a:pt x="0" y="250"/>
                </a:lnTo>
                <a:lnTo>
                  <a:pt x="12" y="226"/>
                </a:lnTo>
                <a:lnTo>
                  <a:pt x="21" y="202"/>
                </a:lnTo>
                <a:lnTo>
                  <a:pt x="21" y="166"/>
                </a:lnTo>
                <a:lnTo>
                  <a:pt x="12" y="133"/>
                </a:lnTo>
                <a:lnTo>
                  <a:pt x="12" y="109"/>
                </a:lnTo>
                <a:lnTo>
                  <a:pt x="21" y="84"/>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32" name="Freeform 25"/>
          <p:cNvSpPr>
            <a:spLocks/>
          </p:cNvSpPr>
          <p:nvPr/>
        </p:nvSpPr>
        <p:spPr bwMode="auto">
          <a:xfrm rot="-5400000">
            <a:off x="4246562" y="1622426"/>
            <a:ext cx="30163" cy="315912"/>
          </a:xfrm>
          <a:custGeom>
            <a:avLst/>
            <a:gdLst>
              <a:gd name="T0" fmla="*/ 0 w 41"/>
              <a:gd name="T1" fmla="*/ 2147483647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416"/>
                </a:moveTo>
                <a:lnTo>
                  <a:pt x="0" y="359"/>
                </a:lnTo>
                <a:lnTo>
                  <a:pt x="0" y="335"/>
                </a:lnTo>
                <a:lnTo>
                  <a:pt x="20" y="323"/>
                </a:lnTo>
                <a:lnTo>
                  <a:pt x="32" y="298"/>
                </a:lnTo>
                <a:lnTo>
                  <a:pt x="20" y="262"/>
                </a:lnTo>
                <a:lnTo>
                  <a:pt x="20" y="238"/>
                </a:lnTo>
                <a:lnTo>
                  <a:pt x="32" y="214"/>
                </a:lnTo>
                <a:lnTo>
                  <a:pt x="32" y="193"/>
                </a:lnTo>
                <a:lnTo>
                  <a:pt x="32" y="169"/>
                </a:lnTo>
                <a:lnTo>
                  <a:pt x="32" y="145"/>
                </a:lnTo>
                <a:lnTo>
                  <a:pt x="32" y="108"/>
                </a:lnTo>
                <a:lnTo>
                  <a:pt x="41" y="84"/>
                </a:lnTo>
                <a:lnTo>
                  <a:pt x="41"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33" name="Oval 26"/>
          <p:cNvSpPr>
            <a:spLocks noChangeArrowheads="1"/>
          </p:cNvSpPr>
          <p:nvPr/>
        </p:nvSpPr>
        <p:spPr bwMode="auto">
          <a:xfrm rot="-5400000">
            <a:off x="4422776" y="1873250"/>
            <a:ext cx="87312" cy="90487"/>
          </a:xfrm>
          <a:prstGeom prst="ellipse">
            <a:avLst/>
          </a:prstGeom>
          <a:solidFill>
            <a:srgbClr val="FF0000"/>
          </a:solidFill>
          <a:ln w="1270">
            <a:solidFill>
              <a:srgbClr val="FF0000"/>
            </a:solidFill>
            <a:round/>
            <a:headEnd/>
            <a:tailEnd/>
          </a:ln>
        </p:spPr>
        <p:txBody>
          <a:bodyPr/>
          <a:lstStyle/>
          <a:p>
            <a:endParaRPr lang="en-GB"/>
          </a:p>
        </p:txBody>
      </p:sp>
      <p:sp>
        <p:nvSpPr>
          <p:cNvPr id="17434" name="Freeform 27"/>
          <p:cNvSpPr>
            <a:spLocks/>
          </p:cNvSpPr>
          <p:nvPr/>
        </p:nvSpPr>
        <p:spPr bwMode="auto">
          <a:xfrm rot="-5400000">
            <a:off x="4244975" y="1724026"/>
            <a:ext cx="33337" cy="315912"/>
          </a:xfrm>
          <a:custGeom>
            <a:avLst/>
            <a:gdLst>
              <a:gd name="T0" fmla="*/ 0 w 44"/>
              <a:gd name="T1" fmla="*/ 2147483647 h 416"/>
              <a:gd name="T2" fmla="*/ 0 w 44"/>
              <a:gd name="T3" fmla="*/ 2147483647 h 416"/>
              <a:gd name="T4" fmla="*/ 0 w 44"/>
              <a:gd name="T5" fmla="*/ 2147483647 h 416"/>
              <a:gd name="T6" fmla="*/ 2147483647 w 44"/>
              <a:gd name="T7" fmla="*/ 2147483647 h 416"/>
              <a:gd name="T8" fmla="*/ 2147483647 w 44"/>
              <a:gd name="T9" fmla="*/ 2147483647 h 416"/>
              <a:gd name="T10" fmla="*/ 2147483647 w 44"/>
              <a:gd name="T11" fmla="*/ 2147483647 h 416"/>
              <a:gd name="T12" fmla="*/ 2147483647 w 44"/>
              <a:gd name="T13" fmla="*/ 2147483647 h 416"/>
              <a:gd name="T14" fmla="*/ 2147483647 w 44"/>
              <a:gd name="T15" fmla="*/ 2147483647 h 416"/>
              <a:gd name="T16" fmla="*/ 2147483647 w 44"/>
              <a:gd name="T17" fmla="*/ 2147483647 h 416"/>
              <a:gd name="T18" fmla="*/ 2147483647 w 44"/>
              <a:gd name="T19" fmla="*/ 2147483647 h 416"/>
              <a:gd name="T20" fmla="*/ 2147483647 w 44"/>
              <a:gd name="T21" fmla="*/ 2147483647 h 416"/>
              <a:gd name="T22" fmla="*/ 2147483647 w 44"/>
              <a:gd name="T23" fmla="*/ 2147483647 h 416"/>
              <a:gd name="T24" fmla="*/ 2147483647 w 44"/>
              <a:gd name="T25" fmla="*/ 2147483647 h 416"/>
              <a:gd name="T26" fmla="*/ 2147483647 w 44"/>
              <a:gd name="T27" fmla="*/ 2147483647 h 416"/>
              <a:gd name="T28" fmla="*/ 2147483647 w 44"/>
              <a:gd name="T29" fmla="*/ 2147483647 h 416"/>
              <a:gd name="T30" fmla="*/ 2147483647 w 44"/>
              <a:gd name="T31" fmla="*/ 2147483647 h 416"/>
              <a:gd name="T32" fmla="*/ 2147483647 w 44"/>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416"/>
                </a:moveTo>
                <a:lnTo>
                  <a:pt x="0" y="359"/>
                </a:lnTo>
                <a:lnTo>
                  <a:pt x="0" y="335"/>
                </a:lnTo>
                <a:lnTo>
                  <a:pt x="22" y="323"/>
                </a:lnTo>
                <a:lnTo>
                  <a:pt x="32" y="298"/>
                </a:lnTo>
                <a:lnTo>
                  <a:pt x="22" y="262"/>
                </a:lnTo>
                <a:lnTo>
                  <a:pt x="22" y="238"/>
                </a:lnTo>
                <a:lnTo>
                  <a:pt x="32" y="214"/>
                </a:lnTo>
                <a:lnTo>
                  <a:pt x="32" y="193"/>
                </a:lnTo>
                <a:lnTo>
                  <a:pt x="32" y="169"/>
                </a:lnTo>
                <a:lnTo>
                  <a:pt x="32" y="145"/>
                </a:lnTo>
                <a:lnTo>
                  <a:pt x="32" y="108"/>
                </a:lnTo>
                <a:lnTo>
                  <a:pt x="44" y="84"/>
                </a:lnTo>
                <a:lnTo>
                  <a:pt x="44"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nvGrpSpPr>
          <p:cNvPr id="17435" name="Group 28"/>
          <p:cNvGrpSpPr>
            <a:grpSpLocks/>
          </p:cNvGrpSpPr>
          <p:nvPr/>
        </p:nvGrpSpPr>
        <p:grpSpPr bwMode="auto">
          <a:xfrm>
            <a:off x="3871913" y="2174875"/>
            <a:ext cx="614362" cy="400050"/>
            <a:chOff x="2498" y="3620"/>
            <a:chExt cx="811" cy="545"/>
          </a:xfrm>
        </p:grpSpPr>
        <p:sp>
          <p:nvSpPr>
            <p:cNvPr id="17645" name="Oval 29"/>
            <p:cNvSpPr>
              <a:spLocks noChangeArrowheads="1"/>
            </p:cNvSpPr>
            <p:nvPr/>
          </p:nvSpPr>
          <p:spPr bwMode="auto">
            <a:xfrm rot="-5400000">
              <a:off x="2499" y="3631"/>
              <a:ext cx="117" cy="120"/>
            </a:xfrm>
            <a:prstGeom prst="ellipse">
              <a:avLst/>
            </a:prstGeom>
            <a:solidFill>
              <a:srgbClr val="FF0000"/>
            </a:solidFill>
            <a:ln w="1270">
              <a:solidFill>
                <a:srgbClr val="FF0000"/>
              </a:solidFill>
              <a:round/>
              <a:headEnd/>
              <a:tailEnd/>
            </a:ln>
          </p:spPr>
          <p:txBody>
            <a:bodyPr/>
            <a:lstStyle/>
            <a:p>
              <a:endParaRPr lang="en-GB"/>
            </a:p>
          </p:txBody>
        </p:sp>
        <p:sp>
          <p:nvSpPr>
            <p:cNvPr id="17646" name="Freeform 30"/>
            <p:cNvSpPr>
              <a:spLocks/>
            </p:cNvSpPr>
            <p:nvPr/>
          </p:nvSpPr>
          <p:spPr bwMode="auto">
            <a:xfrm rot="-5400000">
              <a:off x="2791" y="3531"/>
              <a:ext cx="21" cy="392"/>
            </a:xfrm>
            <a:custGeom>
              <a:avLst/>
              <a:gdLst>
                <a:gd name="T0" fmla="*/ 9 w 21"/>
                <a:gd name="T1" fmla="*/ 0 h 392"/>
                <a:gd name="T2" fmla="*/ 0 w 21"/>
                <a:gd name="T3" fmla="*/ 36 h 392"/>
                <a:gd name="T4" fmla="*/ 9 w 21"/>
                <a:gd name="T5" fmla="*/ 72 h 392"/>
                <a:gd name="T6" fmla="*/ 21 w 21"/>
                <a:gd name="T7" fmla="*/ 97 h 392"/>
                <a:gd name="T8" fmla="*/ 9 w 21"/>
                <a:gd name="T9" fmla="*/ 121 h 392"/>
                <a:gd name="T10" fmla="*/ 0 w 21"/>
                <a:gd name="T11" fmla="*/ 145 h 392"/>
                <a:gd name="T12" fmla="*/ 9 w 21"/>
                <a:gd name="T13" fmla="*/ 166 h 392"/>
                <a:gd name="T14" fmla="*/ 21 w 21"/>
                <a:gd name="T15" fmla="*/ 190 h 392"/>
                <a:gd name="T16" fmla="*/ 21 w 21"/>
                <a:gd name="T17" fmla="*/ 226 h 392"/>
                <a:gd name="T18" fmla="*/ 9 w 21"/>
                <a:gd name="T19" fmla="*/ 262 h 392"/>
                <a:gd name="T20" fmla="*/ 9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0"/>
                  </a:moveTo>
                  <a:lnTo>
                    <a:pt x="0" y="36"/>
                  </a:lnTo>
                  <a:lnTo>
                    <a:pt x="9" y="72"/>
                  </a:lnTo>
                  <a:lnTo>
                    <a:pt x="21" y="97"/>
                  </a:lnTo>
                  <a:lnTo>
                    <a:pt x="9" y="121"/>
                  </a:lnTo>
                  <a:lnTo>
                    <a:pt x="0" y="145"/>
                  </a:lnTo>
                  <a:lnTo>
                    <a:pt x="9" y="166"/>
                  </a:lnTo>
                  <a:lnTo>
                    <a:pt x="21" y="190"/>
                  </a:lnTo>
                  <a:lnTo>
                    <a:pt x="21" y="226"/>
                  </a:lnTo>
                  <a:lnTo>
                    <a:pt x="9" y="262"/>
                  </a:lnTo>
                  <a:lnTo>
                    <a:pt x="9"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47" name="Freeform 31"/>
            <p:cNvSpPr>
              <a:spLocks/>
            </p:cNvSpPr>
            <p:nvPr/>
          </p:nvSpPr>
          <p:spPr bwMode="auto">
            <a:xfrm rot="-5400000">
              <a:off x="2804" y="3434"/>
              <a:ext cx="43" cy="416"/>
            </a:xfrm>
            <a:custGeom>
              <a:avLst/>
              <a:gdLst>
                <a:gd name="T0" fmla="*/ 0 w 43"/>
                <a:gd name="T1" fmla="*/ 0 h 416"/>
                <a:gd name="T2" fmla="*/ 0 w 43"/>
                <a:gd name="T3" fmla="*/ 60 h 416"/>
                <a:gd name="T4" fmla="*/ 0 w 43"/>
                <a:gd name="T5" fmla="*/ 85 h 416"/>
                <a:gd name="T6" fmla="*/ 19 w 43"/>
                <a:gd name="T7" fmla="*/ 97 h 416"/>
                <a:gd name="T8" fmla="*/ 31 w 43"/>
                <a:gd name="T9" fmla="*/ 121 h 416"/>
                <a:gd name="T10" fmla="*/ 19 w 43"/>
                <a:gd name="T11" fmla="*/ 154 h 416"/>
                <a:gd name="T12" fmla="*/ 19 w 43"/>
                <a:gd name="T13" fmla="*/ 178 h 416"/>
                <a:gd name="T14" fmla="*/ 31 w 43"/>
                <a:gd name="T15" fmla="*/ 202 h 416"/>
                <a:gd name="T16" fmla="*/ 31 w 43"/>
                <a:gd name="T17" fmla="*/ 226 h 416"/>
                <a:gd name="T18" fmla="*/ 31 w 43"/>
                <a:gd name="T19" fmla="*/ 250 h 416"/>
                <a:gd name="T20" fmla="*/ 31 w 43"/>
                <a:gd name="T21" fmla="*/ 275 h 416"/>
                <a:gd name="T22" fmla="*/ 31 w 43"/>
                <a:gd name="T23" fmla="*/ 311 h 416"/>
                <a:gd name="T24" fmla="*/ 43 w 43"/>
                <a:gd name="T25" fmla="*/ 335 h 416"/>
                <a:gd name="T26" fmla="*/ 43 w 43"/>
                <a:gd name="T27" fmla="*/ 356 h 416"/>
                <a:gd name="T28" fmla="*/ 31 w 43"/>
                <a:gd name="T29" fmla="*/ 380 h 416"/>
                <a:gd name="T30" fmla="*/ 31 w 43"/>
                <a:gd name="T31" fmla="*/ 404 h 416"/>
                <a:gd name="T32" fmla="*/ 31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19" y="97"/>
                  </a:lnTo>
                  <a:lnTo>
                    <a:pt x="31" y="121"/>
                  </a:lnTo>
                  <a:lnTo>
                    <a:pt x="19" y="154"/>
                  </a:lnTo>
                  <a:lnTo>
                    <a:pt x="19" y="178"/>
                  </a:lnTo>
                  <a:lnTo>
                    <a:pt x="31" y="202"/>
                  </a:lnTo>
                  <a:lnTo>
                    <a:pt x="31" y="226"/>
                  </a:lnTo>
                  <a:lnTo>
                    <a:pt x="31" y="250"/>
                  </a:lnTo>
                  <a:lnTo>
                    <a:pt x="31" y="275"/>
                  </a:lnTo>
                  <a:lnTo>
                    <a:pt x="31" y="311"/>
                  </a:lnTo>
                  <a:lnTo>
                    <a:pt x="43" y="335"/>
                  </a:lnTo>
                  <a:lnTo>
                    <a:pt x="43" y="356"/>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48" name="Oval 32"/>
            <p:cNvSpPr>
              <a:spLocks noChangeArrowheads="1"/>
            </p:cNvSpPr>
            <p:nvPr/>
          </p:nvSpPr>
          <p:spPr bwMode="auto">
            <a:xfrm rot="-5400000">
              <a:off x="2499" y="3768"/>
              <a:ext cx="118" cy="120"/>
            </a:xfrm>
            <a:prstGeom prst="ellipse">
              <a:avLst/>
            </a:prstGeom>
            <a:solidFill>
              <a:srgbClr val="FF0000"/>
            </a:solidFill>
            <a:ln w="1270">
              <a:solidFill>
                <a:srgbClr val="FF0000"/>
              </a:solidFill>
              <a:round/>
              <a:headEnd/>
              <a:tailEnd/>
            </a:ln>
          </p:spPr>
          <p:txBody>
            <a:bodyPr/>
            <a:lstStyle/>
            <a:p>
              <a:endParaRPr lang="en-GB"/>
            </a:p>
          </p:txBody>
        </p:sp>
        <p:sp>
          <p:nvSpPr>
            <p:cNvPr id="17649" name="Freeform 33"/>
            <p:cNvSpPr>
              <a:spLocks/>
            </p:cNvSpPr>
            <p:nvPr/>
          </p:nvSpPr>
          <p:spPr bwMode="auto">
            <a:xfrm rot="-5400000">
              <a:off x="2791" y="3670"/>
              <a:ext cx="21" cy="392"/>
            </a:xfrm>
            <a:custGeom>
              <a:avLst/>
              <a:gdLst>
                <a:gd name="T0" fmla="*/ 12 w 21"/>
                <a:gd name="T1" fmla="*/ 0 h 392"/>
                <a:gd name="T2" fmla="*/ 0 w 21"/>
                <a:gd name="T3" fmla="*/ 36 h 392"/>
                <a:gd name="T4" fmla="*/ 12 w 21"/>
                <a:gd name="T5" fmla="*/ 72 h 392"/>
                <a:gd name="T6" fmla="*/ 21 w 21"/>
                <a:gd name="T7" fmla="*/ 97 h 392"/>
                <a:gd name="T8" fmla="*/ 12 w 21"/>
                <a:gd name="T9" fmla="*/ 121 h 392"/>
                <a:gd name="T10" fmla="*/ 0 w 21"/>
                <a:gd name="T11" fmla="*/ 145 h 392"/>
                <a:gd name="T12" fmla="*/ 12 w 21"/>
                <a:gd name="T13" fmla="*/ 166 h 392"/>
                <a:gd name="T14" fmla="*/ 21 w 21"/>
                <a:gd name="T15" fmla="*/ 190 h 392"/>
                <a:gd name="T16" fmla="*/ 21 w 21"/>
                <a:gd name="T17" fmla="*/ 226 h 392"/>
                <a:gd name="T18" fmla="*/ 12 w 21"/>
                <a:gd name="T19" fmla="*/ 262 h 392"/>
                <a:gd name="T20" fmla="*/ 12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7"/>
                  </a:lnTo>
                  <a:lnTo>
                    <a:pt x="12" y="121"/>
                  </a:lnTo>
                  <a:lnTo>
                    <a:pt x="0" y="145"/>
                  </a:lnTo>
                  <a:lnTo>
                    <a:pt x="12" y="166"/>
                  </a:lnTo>
                  <a:lnTo>
                    <a:pt x="21" y="190"/>
                  </a:lnTo>
                  <a:lnTo>
                    <a:pt x="21" y="226"/>
                  </a:lnTo>
                  <a:lnTo>
                    <a:pt x="12" y="262"/>
                  </a:lnTo>
                  <a:lnTo>
                    <a:pt x="12"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50" name="Freeform 34"/>
            <p:cNvSpPr>
              <a:spLocks/>
            </p:cNvSpPr>
            <p:nvPr/>
          </p:nvSpPr>
          <p:spPr bwMode="auto">
            <a:xfrm rot="-5400000">
              <a:off x="2804" y="3573"/>
              <a:ext cx="43" cy="416"/>
            </a:xfrm>
            <a:custGeom>
              <a:avLst/>
              <a:gdLst>
                <a:gd name="T0" fmla="*/ 0 w 43"/>
                <a:gd name="T1" fmla="*/ 0 h 416"/>
                <a:gd name="T2" fmla="*/ 0 w 43"/>
                <a:gd name="T3" fmla="*/ 60 h 416"/>
                <a:gd name="T4" fmla="*/ 0 w 43"/>
                <a:gd name="T5" fmla="*/ 85 h 416"/>
                <a:gd name="T6" fmla="*/ 22 w 43"/>
                <a:gd name="T7" fmla="*/ 97 h 416"/>
                <a:gd name="T8" fmla="*/ 34 w 43"/>
                <a:gd name="T9" fmla="*/ 121 h 416"/>
                <a:gd name="T10" fmla="*/ 22 w 43"/>
                <a:gd name="T11" fmla="*/ 154 h 416"/>
                <a:gd name="T12" fmla="*/ 22 w 43"/>
                <a:gd name="T13" fmla="*/ 178 h 416"/>
                <a:gd name="T14" fmla="*/ 34 w 43"/>
                <a:gd name="T15" fmla="*/ 202 h 416"/>
                <a:gd name="T16" fmla="*/ 34 w 43"/>
                <a:gd name="T17" fmla="*/ 226 h 416"/>
                <a:gd name="T18" fmla="*/ 34 w 43"/>
                <a:gd name="T19" fmla="*/ 250 h 416"/>
                <a:gd name="T20" fmla="*/ 34 w 43"/>
                <a:gd name="T21" fmla="*/ 275 h 416"/>
                <a:gd name="T22" fmla="*/ 34 w 43"/>
                <a:gd name="T23" fmla="*/ 311 h 416"/>
                <a:gd name="T24" fmla="*/ 43 w 43"/>
                <a:gd name="T25" fmla="*/ 335 h 416"/>
                <a:gd name="T26" fmla="*/ 43 w 43"/>
                <a:gd name="T27" fmla="*/ 356 h 416"/>
                <a:gd name="T28" fmla="*/ 34 w 43"/>
                <a:gd name="T29" fmla="*/ 380 h 416"/>
                <a:gd name="T30" fmla="*/ 34 w 43"/>
                <a:gd name="T31" fmla="*/ 404 h 416"/>
                <a:gd name="T32" fmla="*/ 34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22" y="97"/>
                  </a:lnTo>
                  <a:lnTo>
                    <a:pt x="34" y="121"/>
                  </a:lnTo>
                  <a:lnTo>
                    <a:pt x="22" y="154"/>
                  </a:lnTo>
                  <a:lnTo>
                    <a:pt x="22" y="178"/>
                  </a:lnTo>
                  <a:lnTo>
                    <a:pt x="34" y="202"/>
                  </a:lnTo>
                  <a:lnTo>
                    <a:pt x="34" y="226"/>
                  </a:lnTo>
                  <a:lnTo>
                    <a:pt x="34" y="250"/>
                  </a:lnTo>
                  <a:lnTo>
                    <a:pt x="34" y="275"/>
                  </a:lnTo>
                  <a:lnTo>
                    <a:pt x="34" y="311"/>
                  </a:lnTo>
                  <a:lnTo>
                    <a:pt x="43" y="335"/>
                  </a:lnTo>
                  <a:lnTo>
                    <a:pt x="43" y="356"/>
                  </a:lnTo>
                  <a:lnTo>
                    <a:pt x="34" y="380"/>
                  </a:lnTo>
                  <a:lnTo>
                    <a:pt x="34" y="404"/>
                  </a:lnTo>
                  <a:lnTo>
                    <a:pt x="34"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51" name="Oval 35"/>
            <p:cNvSpPr>
              <a:spLocks noChangeArrowheads="1"/>
            </p:cNvSpPr>
            <p:nvPr/>
          </p:nvSpPr>
          <p:spPr bwMode="auto">
            <a:xfrm rot="-5400000">
              <a:off x="2499" y="3907"/>
              <a:ext cx="118" cy="120"/>
            </a:xfrm>
            <a:prstGeom prst="ellipse">
              <a:avLst/>
            </a:prstGeom>
            <a:solidFill>
              <a:srgbClr val="FF0000"/>
            </a:solidFill>
            <a:ln w="1270">
              <a:solidFill>
                <a:srgbClr val="FF0000"/>
              </a:solidFill>
              <a:round/>
              <a:headEnd/>
              <a:tailEnd/>
            </a:ln>
          </p:spPr>
          <p:txBody>
            <a:bodyPr/>
            <a:lstStyle/>
            <a:p>
              <a:endParaRPr lang="en-GB"/>
            </a:p>
          </p:txBody>
        </p:sp>
        <p:sp>
          <p:nvSpPr>
            <p:cNvPr id="17652" name="Freeform 36"/>
            <p:cNvSpPr>
              <a:spLocks/>
            </p:cNvSpPr>
            <p:nvPr/>
          </p:nvSpPr>
          <p:spPr bwMode="auto">
            <a:xfrm rot="-5400000">
              <a:off x="2791" y="3809"/>
              <a:ext cx="21" cy="392"/>
            </a:xfrm>
            <a:custGeom>
              <a:avLst/>
              <a:gdLst>
                <a:gd name="T0" fmla="*/ 12 w 21"/>
                <a:gd name="T1" fmla="*/ 0 h 392"/>
                <a:gd name="T2" fmla="*/ 0 w 21"/>
                <a:gd name="T3" fmla="*/ 36 h 392"/>
                <a:gd name="T4" fmla="*/ 12 w 21"/>
                <a:gd name="T5" fmla="*/ 72 h 392"/>
                <a:gd name="T6" fmla="*/ 21 w 21"/>
                <a:gd name="T7" fmla="*/ 97 h 392"/>
                <a:gd name="T8" fmla="*/ 12 w 21"/>
                <a:gd name="T9" fmla="*/ 121 h 392"/>
                <a:gd name="T10" fmla="*/ 0 w 21"/>
                <a:gd name="T11" fmla="*/ 145 h 392"/>
                <a:gd name="T12" fmla="*/ 12 w 21"/>
                <a:gd name="T13" fmla="*/ 166 h 392"/>
                <a:gd name="T14" fmla="*/ 21 w 21"/>
                <a:gd name="T15" fmla="*/ 190 h 392"/>
                <a:gd name="T16" fmla="*/ 21 w 21"/>
                <a:gd name="T17" fmla="*/ 226 h 392"/>
                <a:gd name="T18" fmla="*/ 12 w 21"/>
                <a:gd name="T19" fmla="*/ 262 h 392"/>
                <a:gd name="T20" fmla="*/ 12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7"/>
                  </a:lnTo>
                  <a:lnTo>
                    <a:pt x="12" y="121"/>
                  </a:lnTo>
                  <a:lnTo>
                    <a:pt x="0" y="145"/>
                  </a:lnTo>
                  <a:lnTo>
                    <a:pt x="12" y="166"/>
                  </a:lnTo>
                  <a:lnTo>
                    <a:pt x="21" y="190"/>
                  </a:lnTo>
                  <a:lnTo>
                    <a:pt x="21" y="226"/>
                  </a:lnTo>
                  <a:lnTo>
                    <a:pt x="12" y="262"/>
                  </a:lnTo>
                  <a:lnTo>
                    <a:pt x="12"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53" name="Freeform 37"/>
            <p:cNvSpPr>
              <a:spLocks/>
            </p:cNvSpPr>
            <p:nvPr/>
          </p:nvSpPr>
          <p:spPr bwMode="auto">
            <a:xfrm rot="-5400000">
              <a:off x="2804" y="3712"/>
              <a:ext cx="43" cy="416"/>
            </a:xfrm>
            <a:custGeom>
              <a:avLst/>
              <a:gdLst>
                <a:gd name="T0" fmla="*/ 0 w 43"/>
                <a:gd name="T1" fmla="*/ 0 h 416"/>
                <a:gd name="T2" fmla="*/ 0 w 43"/>
                <a:gd name="T3" fmla="*/ 60 h 416"/>
                <a:gd name="T4" fmla="*/ 0 w 43"/>
                <a:gd name="T5" fmla="*/ 85 h 416"/>
                <a:gd name="T6" fmla="*/ 22 w 43"/>
                <a:gd name="T7" fmla="*/ 97 h 416"/>
                <a:gd name="T8" fmla="*/ 34 w 43"/>
                <a:gd name="T9" fmla="*/ 121 h 416"/>
                <a:gd name="T10" fmla="*/ 22 w 43"/>
                <a:gd name="T11" fmla="*/ 154 h 416"/>
                <a:gd name="T12" fmla="*/ 22 w 43"/>
                <a:gd name="T13" fmla="*/ 178 h 416"/>
                <a:gd name="T14" fmla="*/ 34 w 43"/>
                <a:gd name="T15" fmla="*/ 202 h 416"/>
                <a:gd name="T16" fmla="*/ 34 w 43"/>
                <a:gd name="T17" fmla="*/ 226 h 416"/>
                <a:gd name="T18" fmla="*/ 34 w 43"/>
                <a:gd name="T19" fmla="*/ 250 h 416"/>
                <a:gd name="T20" fmla="*/ 34 w 43"/>
                <a:gd name="T21" fmla="*/ 275 h 416"/>
                <a:gd name="T22" fmla="*/ 34 w 43"/>
                <a:gd name="T23" fmla="*/ 311 h 416"/>
                <a:gd name="T24" fmla="*/ 43 w 43"/>
                <a:gd name="T25" fmla="*/ 335 h 416"/>
                <a:gd name="T26" fmla="*/ 43 w 43"/>
                <a:gd name="T27" fmla="*/ 356 h 416"/>
                <a:gd name="T28" fmla="*/ 34 w 43"/>
                <a:gd name="T29" fmla="*/ 380 h 416"/>
                <a:gd name="T30" fmla="*/ 34 w 43"/>
                <a:gd name="T31" fmla="*/ 404 h 416"/>
                <a:gd name="T32" fmla="*/ 34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22" y="97"/>
                  </a:lnTo>
                  <a:lnTo>
                    <a:pt x="34" y="121"/>
                  </a:lnTo>
                  <a:lnTo>
                    <a:pt x="22" y="154"/>
                  </a:lnTo>
                  <a:lnTo>
                    <a:pt x="22" y="178"/>
                  </a:lnTo>
                  <a:lnTo>
                    <a:pt x="34" y="202"/>
                  </a:lnTo>
                  <a:lnTo>
                    <a:pt x="34" y="226"/>
                  </a:lnTo>
                  <a:lnTo>
                    <a:pt x="34" y="250"/>
                  </a:lnTo>
                  <a:lnTo>
                    <a:pt x="34" y="275"/>
                  </a:lnTo>
                  <a:lnTo>
                    <a:pt x="34" y="311"/>
                  </a:lnTo>
                  <a:lnTo>
                    <a:pt x="43" y="335"/>
                  </a:lnTo>
                  <a:lnTo>
                    <a:pt x="43" y="356"/>
                  </a:lnTo>
                  <a:lnTo>
                    <a:pt x="34" y="380"/>
                  </a:lnTo>
                  <a:lnTo>
                    <a:pt x="34" y="404"/>
                  </a:lnTo>
                  <a:lnTo>
                    <a:pt x="34"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54" name="Oval 38"/>
            <p:cNvSpPr>
              <a:spLocks noChangeArrowheads="1"/>
            </p:cNvSpPr>
            <p:nvPr/>
          </p:nvSpPr>
          <p:spPr bwMode="auto">
            <a:xfrm rot="-5400000">
              <a:off x="2499" y="4046"/>
              <a:ext cx="118" cy="120"/>
            </a:xfrm>
            <a:prstGeom prst="ellipse">
              <a:avLst/>
            </a:prstGeom>
            <a:solidFill>
              <a:srgbClr val="FF0000"/>
            </a:solidFill>
            <a:ln w="1270">
              <a:solidFill>
                <a:srgbClr val="FF0000"/>
              </a:solidFill>
              <a:round/>
              <a:headEnd/>
              <a:tailEnd/>
            </a:ln>
          </p:spPr>
          <p:txBody>
            <a:bodyPr/>
            <a:lstStyle/>
            <a:p>
              <a:endParaRPr lang="en-GB"/>
            </a:p>
          </p:txBody>
        </p:sp>
        <p:sp>
          <p:nvSpPr>
            <p:cNvPr id="17655" name="Freeform 39"/>
            <p:cNvSpPr>
              <a:spLocks/>
            </p:cNvSpPr>
            <p:nvPr/>
          </p:nvSpPr>
          <p:spPr bwMode="auto">
            <a:xfrm rot="-5400000">
              <a:off x="2804" y="3849"/>
              <a:ext cx="44" cy="416"/>
            </a:xfrm>
            <a:custGeom>
              <a:avLst/>
              <a:gdLst>
                <a:gd name="T0" fmla="*/ 0 w 44"/>
                <a:gd name="T1" fmla="*/ 0 h 416"/>
                <a:gd name="T2" fmla="*/ 0 w 44"/>
                <a:gd name="T3" fmla="*/ 60 h 416"/>
                <a:gd name="T4" fmla="*/ 0 w 44"/>
                <a:gd name="T5" fmla="*/ 85 h 416"/>
                <a:gd name="T6" fmla="*/ 22 w 44"/>
                <a:gd name="T7" fmla="*/ 97 h 416"/>
                <a:gd name="T8" fmla="*/ 32 w 44"/>
                <a:gd name="T9" fmla="*/ 121 h 416"/>
                <a:gd name="T10" fmla="*/ 22 w 44"/>
                <a:gd name="T11" fmla="*/ 154 h 416"/>
                <a:gd name="T12" fmla="*/ 22 w 44"/>
                <a:gd name="T13" fmla="*/ 178 h 416"/>
                <a:gd name="T14" fmla="*/ 32 w 44"/>
                <a:gd name="T15" fmla="*/ 202 h 416"/>
                <a:gd name="T16" fmla="*/ 32 w 44"/>
                <a:gd name="T17" fmla="*/ 226 h 416"/>
                <a:gd name="T18" fmla="*/ 32 w 44"/>
                <a:gd name="T19" fmla="*/ 250 h 416"/>
                <a:gd name="T20" fmla="*/ 32 w 44"/>
                <a:gd name="T21" fmla="*/ 275 h 416"/>
                <a:gd name="T22" fmla="*/ 32 w 44"/>
                <a:gd name="T23" fmla="*/ 311 h 416"/>
                <a:gd name="T24" fmla="*/ 44 w 44"/>
                <a:gd name="T25" fmla="*/ 335 h 416"/>
                <a:gd name="T26" fmla="*/ 44 w 44"/>
                <a:gd name="T27" fmla="*/ 356 h 416"/>
                <a:gd name="T28" fmla="*/ 32 w 44"/>
                <a:gd name="T29" fmla="*/ 380 h 416"/>
                <a:gd name="T30" fmla="*/ 32 w 44"/>
                <a:gd name="T31" fmla="*/ 404 h 416"/>
                <a:gd name="T32" fmla="*/ 32 w 44"/>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0"/>
                  </a:moveTo>
                  <a:lnTo>
                    <a:pt x="0" y="60"/>
                  </a:lnTo>
                  <a:lnTo>
                    <a:pt x="0" y="85"/>
                  </a:lnTo>
                  <a:lnTo>
                    <a:pt x="22" y="97"/>
                  </a:lnTo>
                  <a:lnTo>
                    <a:pt x="32" y="121"/>
                  </a:lnTo>
                  <a:lnTo>
                    <a:pt x="22" y="154"/>
                  </a:lnTo>
                  <a:lnTo>
                    <a:pt x="22" y="178"/>
                  </a:lnTo>
                  <a:lnTo>
                    <a:pt x="32" y="202"/>
                  </a:lnTo>
                  <a:lnTo>
                    <a:pt x="32" y="226"/>
                  </a:lnTo>
                  <a:lnTo>
                    <a:pt x="32" y="250"/>
                  </a:lnTo>
                  <a:lnTo>
                    <a:pt x="32" y="275"/>
                  </a:lnTo>
                  <a:lnTo>
                    <a:pt x="32" y="311"/>
                  </a:lnTo>
                  <a:lnTo>
                    <a:pt x="44" y="335"/>
                  </a:lnTo>
                  <a:lnTo>
                    <a:pt x="44"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56" name="Oval 40"/>
            <p:cNvSpPr>
              <a:spLocks noChangeArrowheads="1"/>
            </p:cNvSpPr>
            <p:nvPr/>
          </p:nvSpPr>
          <p:spPr bwMode="auto">
            <a:xfrm rot="-5400000">
              <a:off x="3191" y="3632"/>
              <a:ext cx="117" cy="118"/>
            </a:xfrm>
            <a:prstGeom prst="ellipse">
              <a:avLst/>
            </a:prstGeom>
            <a:solidFill>
              <a:srgbClr val="FF0000"/>
            </a:solidFill>
            <a:ln w="1270">
              <a:solidFill>
                <a:srgbClr val="FF0000"/>
              </a:solidFill>
              <a:round/>
              <a:headEnd/>
              <a:tailEnd/>
            </a:ln>
          </p:spPr>
          <p:txBody>
            <a:bodyPr/>
            <a:lstStyle/>
            <a:p>
              <a:endParaRPr lang="en-GB"/>
            </a:p>
          </p:txBody>
        </p:sp>
        <p:sp>
          <p:nvSpPr>
            <p:cNvPr id="17657" name="Freeform 41"/>
            <p:cNvSpPr>
              <a:spLocks/>
            </p:cNvSpPr>
            <p:nvPr/>
          </p:nvSpPr>
          <p:spPr bwMode="auto">
            <a:xfrm rot="-5400000">
              <a:off x="2993" y="3531"/>
              <a:ext cx="21" cy="392"/>
            </a:xfrm>
            <a:custGeom>
              <a:avLst/>
              <a:gdLst>
                <a:gd name="T0" fmla="*/ 9 w 21"/>
                <a:gd name="T1" fmla="*/ 392 h 392"/>
                <a:gd name="T2" fmla="*/ 0 w 21"/>
                <a:gd name="T3" fmla="*/ 359 h 392"/>
                <a:gd name="T4" fmla="*/ 9 w 21"/>
                <a:gd name="T5" fmla="*/ 323 h 392"/>
                <a:gd name="T6" fmla="*/ 21 w 21"/>
                <a:gd name="T7" fmla="*/ 299 h 392"/>
                <a:gd name="T8" fmla="*/ 9 w 21"/>
                <a:gd name="T9" fmla="*/ 275 h 392"/>
                <a:gd name="T10" fmla="*/ 0 w 21"/>
                <a:gd name="T11" fmla="*/ 250 h 392"/>
                <a:gd name="T12" fmla="*/ 9 w 21"/>
                <a:gd name="T13" fmla="*/ 226 h 392"/>
                <a:gd name="T14" fmla="*/ 21 w 21"/>
                <a:gd name="T15" fmla="*/ 202 h 392"/>
                <a:gd name="T16" fmla="*/ 21 w 21"/>
                <a:gd name="T17" fmla="*/ 166 h 392"/>
                <a:gd name="T18" fmla="*/ 9 w 21"/>
                <a:gd name="T19" fmla="*/ 133 h 392"/>
                <a:gd name="T20" fmla="*/ 9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392"/>
                  </a:moveTo>
                  <a:lnTo>
                    <a:pt x="0" y="359"/>
                  </a:lnTo>
                  <a:lnTo>
                    <a:pt x="9" y="323"/>
                  </a:lnTo>
                  <a:lnTo>
                    <a:pt x="21" y="299"/>
                  </a:lnTo>
                  <a:lnTo>
                    <a:pt x="9" y="275"/>
                  </a:lnTo>
                  <a:lnTo>
                    <a:pt x="0" y="250"/>
                  </a:lnTo>
                  <a:lnTo>
                    <a:pt x="9" y="226"/>
                  </a:lnTo>
                  <a:lnTo>
                    <a:pt x="21" y="202"/>
                  </a:lnTo>
                  <a:lnTo>
                    <a:pt x="21" y="166"/>
                  </a:lnTo>
                  <a:lnTo>
                    <a:pt x="9" y="133"/>
                  </a:lnTo>
                  <a:lnTo>
                    <a:pt x="9"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58" name="Freeform 42"/>
            <p:cNvSpPr>
              <a:spLocks/>
            </p:cNvSpPr>
            <p:nvPr/>
          </p:nvSpPr>
          <p:spPr bwMode="auto">
            <a:xfrm rot="-5400000">
              <a:off x="2958" y="3434"/>
              <a:ext cx="43" cy="416"/>
            </a:xfrm>
            <a:custGeom>
              <a:avLst/>
              <a:gdLst>
                <a:gd name="T0" fmla="*/ 0 w 43"/>
                <a:gd name="T1" fmla="*/ 416 h 416"/>
                <a:gd name="T2" fmla="*/ 0 w 43"/>
                <a:gd name="T3" fmla="*/ 359 h 416"/>
                <a:gd name="T4" fmla="*/ 0 w 43"/>
                <a:gd name="T5" fmla="*/ 335 h 416"/>
                <a:gd name="T6" fmla="*/ 19 w 43"/>
                <a:gd name="T7" fmla="*/ 323 h 416"/>
                <a:gd name="T8" fmla="*/ 31 w 43"/>
                <a:gd name="T9" fmla="*/ 298 h 416"/>
                <a:gd name="T10" fmla="*/ 19 w 43"/>
                <a:gd name="T11" fmla="*/ 262 h 416"/>
                <a:gd name="T12" fmla="*/ 19 w 43"/>
                <a:gd name="T13" fmla="*/ 238 h 416"/>
                <a:gd name="T14" fmla="*/ 31 w 43"/>
                <a:gd name="T15" fmla="*/ 214 h 416"/>
                <a:gd name="T16" fmla="*/ 31 w 43"/>
                <a:gd name="T17" fmla="*/ 190 h 416"/>
                <a:gd name="T18" fmla="*/ 31 w 43"/>
                <a:gd name="T19" fmla="*/ 169 h 416"/>
                <a:gd name="T20" fmla="*/ 31 w 43"/>
                <a:gd name="T21" fmla="*/ 145 h 416"/>
                <a:gd name="T22" fmla="*/ 31 w 43"/>
                <a:gd name="T23" fmla="*/ 108 h 416"/>
                <a:gd name="T24" fmla="*/ 43 w 43"/>
                <a:gd name="T25" fmla="*/ 84 h 416"/>
                <a:gd name="T26" fmla="*/ 43 w 43"/>
                <a:gd name="T27" fmla="*/ 60 h 416"/>
                <a:gd name="T28" fmla="*/ 31 w 43"/>
                <a:gd name="T29" fmla="*/ 36 h 416"/>
                <a:gd name="T30" fmla="*/ 31 w 43"/>
                <a:gd name="T31" fmla="*/ 12 h 416"/>
                <a:gd name="T32" fmla="*/ 31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19" y="323"/>
                  </a:lnTo>
                  <a:lnTo>
                    <a:pt x="31" y="298"/>
                  </a:lnTo>
                  <a:lnTo>
                    <a:pt x="19" y="262"/>
                  </a:lnTo>
                  <a:lnTo>
                    <a:pt x="19" y="238"/>
                  </a:lnTo>
                  <a:lnTo>
                    <a:pt x="31" y="214"/>
                  </a:lnTo>
                  <a:lnTo>
                    <a:pt x="31" y="190"/>
                  </a:lnTo>
                  <a:lnTo>
                    <a:pt x="31" y="169"/>
                  </a:lnTo>
                  <a:lnTo>
                    <a:pt x="31" y="145"/>
                  </a:lnTo>
                  <a:lnTo>
                    <a:pt x="31" y="108"/>
                  </a:lnTo>
                  <a:lnTo>
                    <a:pt x="43" y="84"/>
                  </a:lnTo>
                  <a:lnTo>
                    <a:pt x="43"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59" name="Oval 43"/>
            <p:cNvSpPr>
              <a:spLocks noChangeArrowheads="1"/>
            </p:cNvSpPr>
            <p:nvPr/>
          </p:nvSpPr>
          <p:spPr bwMode="auto">
            <a:xfrm rot="-5400000">
              <a:off x="3191" y="3769"/>
              <a:ext cx="118" cy="118"/>
            </a:xfrm>
            <a:prstGeom prst="ellipse">
              <a:avLst/>
            </a:prstGeom>
            <a:solidFill>
              <a:srgbClr val="FF0000"/>
            </a:solidFill>
            <a:ln w="1270">
              <a:solidFill>
                <a:srgbClr val="FF0000"/>
              </a:solidFill>
              <a:round/>
              <a:headEnd/>
              <a:tailEnd/>
            </a:ln>
          </p:spPr>
          <p:txBody>
            <a:bodyPr/>
            <a:lstStyle/>
            <a:p>
              <a:endParaRPr lang="en-GB"/>
            </a:p>
          </p:txBody>
        </p:sp>
        <p:sp>
          <p:nvSpPr>
            <p:cNvPr id="17660" name="Freeform 44"/>
            <p:cNvSpPr>
              <a:spLocks/>
            </p:cNvSpPr>
            <p:nvPr/>
          </p:nvSpPr>
          <p:spPr bwMode="auto">
            <a:xfrm rot="-5400000">
              <a:off x="2993" y="3670"/>
              <a:ext cx="21" cy="392"/>
            </a:xfrm>
            <a:custGeom>
              <a:avLst/>
              <a:gdLst>
                <a:gd name="T0" fmla="*/ 12 w 21"/>
                <a:gd name="T1" fmla="*/ 392 h 392"/>
                <a:gd name="T2" fmla="*/ 0 w 21"/>
                <a:gd name="T3" fmla="*/ 359 h 392"/>
                <a:gd name="T4" fmla="*/ 12 w 21"/>
                <a:gd name="T5" fmla="*/ 323 h 392"/>
                <a:gd name="T6" fmla="*/ 21 w 21"/>
                <a:gd name="T7" fmla="*/ 299 h 392"/>
                <a:gd name="T8" fmla="*/ 12 w 21"/>
                <a:gd name="T9" fmla="*/ 275 h 392"/>
                <a:gd name="T10" fmla="*/ 0 w 21"/>
                <a:gd name="T11" fmla="*/ 250 h 392"/>
                <a:gd name="T12" fmla="*/ 12 w 21"/>
                <a:gd name="T13" fmla="*/ 226 h 392"/>
                <a:gd name="T14" fmla="*/ 21 w 21"/>
                <a:gd name="T15" fmla="*/ 202 h 392"/>
                <a:gd name="T16" fmla="*/ 21 w 21"/>
                <a:gd name="T17" fmla="*/ 166 h 392"/>
                <a:gd name="T18" fmla="*/ 12 w 21"/>
                <a:gd name="T19" fmla="*/ 133 h 392"/>
                <a:gd name="T20" fmla="*/ 12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5"/>
                  </a:lnTo>
                  <a:lnTo>
                    <a:pt x="0" y="250"/>
                  </a:lnTo>
                  <a:lnTo>
                    <a:pt x="12" y="226"/>
                  </a:lnTo>
                  <a:lnTo>
                    <a:pt x="21" y="202"/>
                  </a:lnTo>
                  <a:lnTo>
                    <a:pt x="21" y="166"/>
                  </a:lnTo>
                  <a:lnTo>
                    <a:pt x="12" y="133"/>
                  </a:lnTo>
                  <a:lnTo>
                    <a:pt x="12"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61" name="Freeform 45"/>
            <p:cNvSpPr>
              <a:spLocks/>
            </p:cNvSpPr>
            <p:nvPr/>
          </p:nvSpPr>
          <p:spPr bwMode="auto">
            <a:xfrm rot="-5400000">
              <a:off x="2958" y="3573"/>
              <a:ext cx="43" cy="416"/>
            </a:xfrm>
            <a:custGeom>
              <a:avLst/>
              <a:gdLst>
                <a:gd name="T0" fmla="*/ 0 w 43"/>
                <a:gd name="T1" fmla="*/ 416 h 416"/>
                <a:gd name="T2" fmla="*/ 0 w 43"/>
                <a:gd name="T3" fmla="*/ 359 h 416"/>
                <a:gd name="T4" fmla="*/ 0 w 43"/>
                <a:gd name="T5" fmla="*/ 335 h 416"/>
                <a:gd name="T6" fmla="*/ 22 w 43"/>
                <a:gd name="T7" fmla="*/ 323 h 416"/>
                <a:gd name="T8" fmla="*/ 34 w 43"/>
                <a:gd name="T9" fmla="*/ 298 h 416"/>
                <a:gd name="T10" fmla="*/ 22 w 43"/>
                <a:gd name="T11" fmla="*/ 262 h 416"/>
                <a:gd name="T12" fmla="*/ 22 w 43"/>
                <a:gd name="T13" fmla="*/ 238 h 416"/>
                <a:gd name="T14" fmla="*/ 34 w 43"/>
                <a:gd name="T15" fmla="*/ 214 h 416"/>
                <a:gd name="T16" fmla="*/ 34 w 43"/>
                <a:gd name="T17" fmla="*/ 190 h 416"/>
                <a:gd name="T18" fmla="*/ 34 w 43"/>
                <a:gd name="T19" fmla="*/ 169 h 416"/>
                <a:gd name="T20" fmla="*/ 34 w 43"/>
                <a:gd name="T21" fmla="*/ 145 h 416"/>
                <a:gd name="T22" fmla="*/ 34 w 43"/>
                <a:gd name="T23" fmla="*/ 108 h 416"/>
                <a:gd name="T24" fmla="*/ 43 w 43"/>
                <a:gd name="T25" fmla="*/ 84 h 416"/>
                <a:gd name="T26" fmla="*/ 43 w 43"/>
                <a:gd name="T27" fmla="*/ 60 h 416"/>
                <a:gd name="T28" fmla="*/ 34 w 43"/>
                <a:gd name="T29" fmla="*/ 36 h 416"/>
                <a:gd name="T30" fmla="*/ 34 w 43"/>
                <a:gd name="T31" fmla="*/ 12 h 416"/>
                <a:gd name="T32" fmla="*/ 34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2" y="323"/>
                  </a:lnTo>
                  <a:lnTo>
                    <a:pt x="34" y="298"/>
                  </a:lnTo>
                  <a:lnTo>
                    <a:pt x="22" y="262"/>
                  </a:lnTo>
                  <a:lnTo>
                    <a:pt x="22" y="238"/>
                  </a:lnTo>
                  <a:lnTo>
                    <a:pt x="34" y="214"/>
                  </a:lnTo>
                  <a:lnTo>
                    <a:pt x="34" y="190"/>
                  </a:lnTo>
                  <a:lnTo>
                    <a:pt x="34" y="169"/>
                  </a:lnTo>
                  <a:lnTo>
                    <a:pt x="34" y="145"/>
                  </a:lnTo>
                  <a:lnTo>
                    <a:pt x="34" y="108"/>
                  </a:lnTo>
                  <a:lnTo>
                    <a:pt x="43" y="84"/>
                  </a:lnTo>
                  <a:lnTo>
                    <a:pt x="43" y="60"/>
                  </a:lnTo>
                  <a:lnTo>
                    <a:pt x="34" y="36"/>
                  </a:lnTo>
                  <a:lnTo>
                    <a:pt x="34" y="12"/>
                  </a:lnTo>
                  <a:lnTo>
                    <a:pt x="3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62" name="Oval 46"/>
            <p:cNvSpPr>
              <a:spLocks noChangeArrowheads="1"/>
            </p:cNvSpPr>
            <p:nvPr/>
          </p:nvSpPr>
          <p:spPr bwMode="auto">
            <a:xfrm rot="-5400000">
              <a:off x="3191" y="3908"/>
              <a:ext cx="118" cy="118"/>
            </a:xfrm>
            <a:prstGeom prst="ellipse">
              <a:avLst/>
            </a:prstGeom>
            <a:solidFill>
              <a:srgbClr val="FF0000"/>
            </a:solidFill>
            <a:ln w="1270">
              <a:solidFill>
                <a:srgbClr val="FF0000"/>
              </a:solidFill>
              <a:round/>
              <a:headEnd/>
              <a:tailEnd/>
            </a:ln>
          </p:spPr>
          <p:txBody>
            <a:bodyPr/>
            <a:lstStyle/>
            <a:p>
              <a:endParaRPr lang="en-GB"/>
            </a:p>
          </p:txBody>
        </p:sp>
        <p:sp>
          <p:nvSpPr>
            <p:cNvPr id="17663" name="Freeform 47"/>
            <p:cNvSpPr>
              <a:spLocks/>
            </p:cNvSpPr>
            <p:nvPr/>
          </p:nvSpPr>
          <p:spPr bwMode="auto">
            <a:xfrm rot="-5400000">
              <a:off x="2993" y="3809"/>
              <a:ext cx="21" cy="392"/>
            </a:xfrm>
            <a:custGeom>
              <a:avLst/>
              <a:gdLst>
                <a:gd name="T0" fmla="*/ 12 w 21"/>
                <a:gd name="T1" fmla="*/ 392 h 392"/>
                <a:gd name="T2" fmla="*/ 0 w 21"/>
                <a:gd name="T3" fmla="*/ 359 h 392"/>
                <a:gd name="T4" fmla="*/ 12 w 21"/>
                <a:gd name="T5" fmla="*/ 323 h 392"/>
                <a:gd name="T6" fmla="*/ 21 w 21"/>
                <a:gd name="T7" fmla="*/ 299 h 392"/>
                <a:gd name="T8" fmla="*/ 12 w 21"/>
                <a:gd name="T9" fmla="*/ 275 h 392"/>
                <a:gd name="T10" fmla="*/ 0 w 21"/>
                <a:gd name="T11" fmla="*/ 250 h 392"/>
                <a:gd name="T12" fmla="*/ 12 w 21"/>
                <a:gd name="T13" fmla="*/ 226 h 392"/>
                <a:gd name="T14" fmla="*/ 21 w 21"/>
                <a:gd name="T15" fmla="*/ 202 h 392"/>
                <a:gd name="T16" fmla="*/ 21 w 21"/>
                <a:gd name="T17" fmla="*/ 166 h 392"/>
                <a:gd name="T18" fmla="*/ 12 w 21"/>
                <a:gd name="T19" fmla="*/ 133 h 392"/>
                <a:gd name="T20" fmla="*/ 12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5"/>
                  </a:lnTo>
                  <a:lnTo>
                    <a:pt x="0" y="250"/>
                  </a:lnTo>
                  <a:lnTo>
                    <a:pt x="12" y="226"/>
                  </a:lnTo>
                  <a:lnTo>
                    <a:pt x="21" y="202"/>
                  </a:lnTo>
                  <a:lnTo>
                    <a:pt x="21" y="166"/>
                  </a:lnTo>
                  <a:lnTo>
                    <a:pt x="12" y="133"/>
                  </a:lnTo>
                  <a:lnTo>
                    <a:pt x="12"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64" name="Freeform 48"/>
            <p:cNvSpPr>
              <a:spLocks/>
            </p:cNvSpPr>
            <p:nvPr/>
          </p:nvSpPr>
          <p:spPr bwMode="auto">
            <a:xfrm rot="-5400000">
              <a:off x="2958" y="3712"/>
              <a:ext cx="43" cy="416"/>
            </a:xfrm>
            <a:custGeom>
              <a:avLst/>
              <a:gdLst>
                <a:gd name="T0" fmla="*/ 0 w 43"/>
                <a:gd name="T1" fmla="*/ 416 h 416"/>
                <a:gd name="T2" fmla="*/ 0 w 43"/>
                <a:gd name="T3" fmla="*/ 359 h 416"/>
                <a:gd name="T4" fmla="*/ 0 w 43"/>
                <a:gd name="T5" fmla="*/ 335 h 416"/>
                <a:gd name="T6" fmla="*/ 22 w 43"/>
                <a:gd name="T7" fmla="*/ 323 h 416"/>
                <a:gd name="T8" fmla="*/ 34 w 43"/>
                <a:gd name="T9" fmla="*/ 298 h 416"/>
                <a:gd name="T10" fmla="*/ 22 w 43"/>
                <a:gd name="T11" fmla="*/ 262 h 416"/>
                <a:gd name="T12" fmla="*/ 22 w 43"/>
                <a:gd name="T13" fmla="*/ 238 h 416"/>
                <a:gd name="T14" fmla="*/ 34 w 43"/>
                <a:gd name="T15" fmla="*/ 214 h 416"/>
                <a:gd name="T16" fmla="*/ 34 w 43"/>
                <a:gd name="T17" fmla="*/ 190 h 416"/>
                <a:gd name="T18" fmla="*/ 34 w 43"/>
                <a:gd name="T19" fmla="*/ 169 h 416"/>
                <a:gd name="T20" fmla="*/ 34 w 43"/>
                <a:gd name="T21" fmla="*/ 145 h 416"/>
                <a:gd name="T22" fmla="*/ 34 w 43"/>
                <a:gd name="T23" fmla="*/ 108 h 416"/>
                <a:gd name="T24" fmla="*/ 43 w 43"/>
                <a:gd name="T25" fmla="*/ 84 h 416"/>
                <a:gd name="T26" fmla="*/ 43 w 43"/>
                <a:gd name="T27" fmla="*/ 60 h 416"/>
                <a:gd name="T28" fmla="*/ 34 w 43"/>
                <a:gd name="T29" fmla="*/ 36 h 416"/>
                <a:gd name="T30" fmla="*/ 34 w 43"/>
                <a:gd name="T31" fmla="*/ 12 h 416"/>
                <a:gd name="T32" fmla="*/ 34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2" y="323"/>
                  </a:lnTo>
                  <a:lnTo>
                    <a:pt x="34" y="298"/>
                  </a:lnTo>
                  <a:lnTo>
                    <a:pt x="22" y="262"/>
                  </a:lnTo>
                  <a:lnTo>
                    <a:pt x="22" y="238"/>
                  </a:lnTo>
                  <a:lnTo>
                    <a:pt x="34" y="214"/>
                  </a:lnTo>
                  <a:lnTo>
                    <a:pt x="34" y="190"/>
                  </a:lnTo>
                  <a:lnTo>
                    <a:pt x="34" y="169"/>
                  </a:lnTo>
                  <a:lnTo>
                    <a:pt x="34" y="145"/>
                  </a:lnTo>
                  <a:lnTo>
                    <a:pt x="34" y="108"/>
                  </a:lnTo>
                  <a:lnTo>
                    <a:pt x="43" y="84"/>
                  </a:lnTo>
                  <a:lnTo>
                    <a:pt x="43" y="60"/>
                  </a:lnTo>
                  <a:lnTo>
                    <a:pt x="34" y="36"/>
                  </a:lnTo>
                  <a:lnTo>
                    <a:pt x="34" y="12"/>
                  </a:lnTo>
                  <a:lnTo>
                    <a:pt x="3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65" name="Oval 49"/>
            <p:cNvSpPr>
              <a:spLocks noChangeArrowheads="1"/>
            </p:cNvSpPr>
            <p:nvPr/>
          </p:nvSpPr>
          <p:spPr bwMode="auto">
            <a:xfrm rot="-5400000">
              <a:off x="3191" y="4047"/>
              <a:ext cx="118" cy="118"/>
            </a:xfrm>
            <a:prstGeom prst="ellipse">
              <a:avLst/>
            </a:prstGeom>
            <a:solidFill>
              <a:srgbClr val="FF0000"/>
            </a:solidFill>
            <a:ln w="1270">
              <a:solidFill>
                <a:srgbClr val="FF0000"/>
              </a:solidFill>
              <a:round/>
              <a:headEnd/>
              <a:tailEnd/>
            </a:ln>
          </p:spPr>
          <p:txBody>
            <a:bodyPr/>
            <a:lstStyle/>
            <a:p>
              <a:endParaRPr lang="en-GB"/>
            </a:p>
          </p:txBody>
        </p:sp>
        <p:sp>
          <p:nvSpPr>
            <p:cNvPr id="17666" name="Freeform 50"/>
            <p:cNvSpPr>
              <a:spLocks/>
            </p:cNvSpPr>
            <p:nvPr/>
          </p:nvSpPr>
          <p:spPr bwMode="auto">
            <a:xfrm rot="-5400000">
              <a:off x="2958" y="3849"/>
              <a:ext cx="44" cy="416"/>
            </a:xfrm>
            <a:custGeom>
              <a:avLst/>
              <a:gdLst>
                <a:gd name="T0" fmla="*/ 0 w 44"/>
                <a:gd name="T1" fmla="*/ 416 h 416"/>
                <a:gd name="T2" fmla="*/ 0 w 44"/>
                <a:gd name="T3" fmla="*/ 359 h 416"/>
                <a:gd name="T4" fmla="*/ 0 w 44"/>
                <a:gd name="T5" fmla="*/ 335 h 416"/>
                <a:gd name="T6" fmla="*/ 22 w 44"/>
                <a:gd name="T7" fmla="*/ 323 h 416"/>
                <a:gd name="T8" fmla="*/ 32 w 44"/>
                <a:gd name="T9" fmla="*/ 298 h 416"/>
                <a:gd name="T10" fmla="*/ 22 w 44"/>
                <a:gd name="T11" fmla="*/ 262 h 416"/>
                <a:gd name="T12" fmla="*/ 22 w 44"/>
                <a:gd name="T13" fmla="*/ 238 h 416"/>
                <a:gd name="T14" fmla="*/ 32 w 44"/>
                <a:gd name="T15" fmla="*/ 214 h 416"/>
                <a:gd name="T16" fmla="*/ 32 w 44"/>
                <a:gd name="T17" fmla="*/ 190 h 416"/>
                <a:gd name="T18" fmla="*/ 32 w 44"/>
                <a:gd name="T19" fmla="*/ 169 h 416"/>
                <a:gd name="T20" fmla="*/ 32 w 44"/>
                <a:gd name="T21" fmla="*/ 145 h 416"/>
                <a:gd name="T22" fmla="*/ 32 w 44"/>
                <a:gd name="T23" fmla="*/ 108 h 416"/>
                <a:gd name="T24" fmla="*/ 44 w 44"/>
                <a:gd name="T25" fmla="*/ 84 h 416"/>
                <a:gd name="T26" fmla="*/ 44 w 44"/>
                <a:gd name="T27" fmla="*/ 60 h 416"/>
                <a:gd name="T28" fmla="*/ 32 w 44"/>
                <a:gd name="T29" fmla="*/ 36 h 416"/>
                <a:gd name="T30" fmla="*/ 32 w 44"/>
                <a:gd name="T31" fmla="*/ 12 h 416"/>
                <a:gd name="T32" fmla="*/ 32 w 44"/>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416"/>
                  </a:moveTo>
                  <a:lnTo>
                    <a:pt x="0" y="359"/>
                  </a:lnTo>
                  <a:lnTo>
                    <a:pt x="0" y="335"/>
                  </a:lnTo>
                  <a:lnTo>
                    <a:pt x="22" y="323"/>
                  </a:lnTo>
                  <a:lnTo>
                    <a:pt x="32" y="298"/>
                  </a:lnTo>
                  <a:lnTo>
                    <a:pt x="22" y="262"/>
                  </a:lnTo>
                  <a:lnTo>
                    <a:pt x="22" y="238"/>
                  </a:lnTo>
                  <a:lnTo>
                    <a:pt x="32" y="214"/>
                  </a:lnTo>
                  <a:lnTo>
                    <a:pt x="32" y="190"/>
                  </a:lnTo>
                  <a:lnTo>
                    <a:pt x="32" y="169"/>
                  </a:lnTo>
                  <a:lnTo>
                    <a:pt x="32" y="145"/>
                  </a:lnTo>
                  <a:lnTo>
                    <a:pt x="32" y="108"/>
                  </a:lnTo>
                  <a:lnTo>
                    <a:pt x="44" y="84"/>
                  </a:lnTo>
                  <a:lnTo>
                    <a:pt x="44"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17436" name="Freeform 51"/>
          <p:cNvSpPr>
            <a:spLocks/>
          </p:cNvSpPr>
          <p:nvPr/>
        </p:nvSpPr>
        <p:spPr bwMode="auto">
          <a:xfrm rot="5400000" flipV="1">
            <a:off x="4052094" y="4925219"/>
            <a:ext cx="31750" cy="315912"/>
          </a:xfrm>
          <a:custGeom>
            <a:avLst/>
            <a:gdLst>
              <a:gd name="T0" fmla="*/ 0 w 43"/>
              <a:gd name="T1" fmla="*/ 0 h 416"/>
              <a:gd name="T2" fmla="*/ 0 w 43"/>
              <a:gd name="T3" fmla="*/ 2147483647 h 416"/>
              <a:gd name="T4" fmla="*/ 0 w 43"/>
              <a:gd name="T5" fmla="*/ 2147483647 h 416"/>
              <a:gd name="T6" fmla="*/ 2147483647 w 43"/>
              <a:gd name="T7" fmla="*/ 2147483647 h 416"/>
              <a:gd name="T8" fmla="*/ 2147483647 w 43"/>
              <a:gd name="T9" fmla="*/ 2147483647 h 416"/>
              <a:gd name="T10" fmla="*/ 2147483647 w 43"/>
              <a:gd name="T11" fmla="*/ 2147483647 h 416"/>
              <a:gd name="T12" fmla="*/ 2147483647 w 43"/>
              <a:gd name="T13" fmla="*/ 2147483647 h 416"/>
              <a:gd name="T14" fmla="*/ 2147483647 w 43"/>
              <a:gd name="T15" fmla="*/ 2147483647 h 416"/>
              <a:gd name="T16" fmla="*/ 2147483647 w 43"/>
              <a:gd name="T17" fmla="*/ 2147483647 h 416"/>
              <a:gd name="T18" fmla="*/ 2147483647 w 43"/>
              <a:gd name="T19" fmla="*/ 2147483647 h 416"/>
              <a:gd name="T20" fmla="*/ 2147483647 w 43"/>
              <a:gd name="T21" fmla="*/ 2147483647 h 416"/>
              <a:gd name="T22" fmla="*/ 2147483647 w 43"/>
              <a:gd name="T23" fmla="*/ 2147483647 h 416"/>
              <a:gd name="T24" fmla="*/ 2147483647 w 43"/>
              <a:gd name="T25" fmla="*/ 2147483647 h 416"/>
              <a:gd name="T26" fmla="*/ 2147483647 w 43"/>
              <a:gd name="T27" fmla="*/ 2147483647 h 416"/>
              <a:gd name="T28" fmla="*/ 2147483647 w 43"/>
              <a:gd name="T29" fmla="*/ 2147483647 h 416"/>
              <a:gd name="T30" fmla="*/ 2147483647 w 43"/>
              <a:gd name="T31" fmla="*/ 2147483647 h 416"/>
              <a:gd name="T32" fmla="*/ 2147483647 w 43"/>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1" y="96"/>
                </a:lnTo>
                <a:lnTo>
                  <a:pt x="31" y="121"/>
                </a:lnTo>
                <a:lnTo>
                  <a:pt x="21" y="157"/>
                </a:lnTo>
                <a:lnTo>
                  <a:pt x="21" y="178"/>
                </a:lnTo>
                <a:lnTo>
                  <a:pt x="31" y="202"/>
                </a:lnTo>
                <a:lnTo>
                  <a:pt x="31" y="226"/>
                </a:lnTo>
                <a:lnTo>
                  <a:pt x="31" y="250"/>
                </a:lnTo>
                <a:lnTo>
                  <a:pt x="31" y="274"/>
                </a:lnTo>
                <a:lnTo>
                  <a:pt x="31" y="311"/>
                </a:lnTo>
                <a:lnTo>
                  <a:pt x="43" y="335"/>
                </a:lnTo>
                <a:lnTo>
                  <a:pt x="43"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37" name="Freeform 52"/>
          <p:cNvSpPr>
            <a:spLocks/>
          </p:cNvSpPr>
          <p:nvPr/>
        </p:nvSpPr>
        <p:spPr bwMode="auto">
          <a:xfrm rot="5400000" flipV="1">
            <a:off x="4187032" y="4925218"/>
            <a:ext cx="31750" cy="315913"/>
          </a:xfrm>
          <a:custGeom>
            <a:avLst/>
            <a:gdLst>
              <a:gd name="T0" fmla="*/ 0 w 43"/>
              <a:gd name="T1" fmla="*/ 2147483647 h 416"/>
              <a:gd name="T2" fmla="*/ 0 w 43"/>
              <a:gd name="T3" fmla="*/ 2147483647 h 416"/>
              <a:gd name="T4" fmla="*/ 0 w 43"/>
              <a:gd name="T5" fmla="*/ 2147483647 h 416"/>
              <a:gd name="T6" fmla="*/ 2147483647 w 43"/>
              <a:gd name="T7" fmla="*/ 2147483647 h 416"/>
              <a:gd name="T8" fmla="*/ 2147483647 w 43"/>
              <a:gd name="T9" fmla="*/ 2147483647 h 416"/>
              <a:gd name="T10" fmla="*/ 2147483647 w 43"/>
              <a:gd name="T11" fmla="*/ 2147483647 h 416"/>
              <a:gd name="T12" fmla="*/ 2147483647 w 43"/>
              <a:gd name="T13" fmla="*/ 2147483647 h 416"/>
              <a:gd name="T14" fmla="*/ 2147483647 w 43"/>
              <a:gd name="T15" fmla="*/ 2147483647 h 416"/>
              <a:gd name="T16" fmla="*/ 2147483647 w 43"/>
              <a:gd name="T17" fmla="*/ 2147483647 h 416"/>
              <a:gd name="T18" fmla="*/ 2147483647 w 43"/>
              <a:gd name="T19" fmla="*/ 2147483647 h 416"/>
              <a:gd name="T20" fmla="*/ 2147483647 w 43"/>
              <a:gd name="T21" fmla="*/ 2147483647 h 416"/>
              <a:gd name="T22" fmla="*/ 2147483647 w 43"/>
              <a:gd name="T23" fmla="*/ 2147483647 h 416"/>
              <a:gd name="T24" fmla="*/ 2147483647 w 43"/>
              <a:gd name="T25" fmla="*/ 2147483647 h 416"/>
              <a:gd name="T26" fmla="*/ 2147483647 w 43"/>
              <a:gd name="T27" fmla="*/ 2147483647 h 416"/>
              <a:gd name="T28" fmla="*/ 2147483647 w 43"/>
              <a:gd name="T29" fmla="*/ 2147483647 h 416"/>
              <a:gd name="T30" fmla="*/ 2147483647 w 43"/>
              <a:gd name="T31" fmla="*/ 2147483647 h 416"/>
              <a:gd name="T32" fmla="*/ 2147483647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1" y="323"/>
                </a:lnTo>
                <a:lnTo>
                  <a:pt x="31" y="298"/>
                </a:lnTo>
                <a:lnTo>
                  <a:pt x="21" y="262"/>
                </a:lnTo>
                <a:lnTo>
                  <a:pt x="21" y="238"/>
                </a:lnTo>
                <a:lnTo>
                  <a:pt x="31" y="214"/>
                </a:lnTo>
                <a:lnTo>
                  <a:pt x="31" y="190"/>
                </a:lnTo>
                <a:lnTo>
                  <a:pt x="31" y="169"/>
                </a:lnTo>
                <a:lnTo>
                  <a:pt x="31" y="145"/>
                </a:lnTo>
                <a:lnTo>
                  <a:pt x="31" y="108"/>
                </a:lnTo>
                <a:lnTo>
                  <a:pt x="43" y="84"/>
                </a:lnTo>
                <a:lnTo>
                  <a:pt x="43"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38" name="AutoShape 53"/>
          <p:cNvSpPr>
            <a:spLocks noChangeArrowheads="1"/>
          </p:cNvSpPr>
          <p:nvPr/>
        </p:nvSpPr>
        <p:spPr bwMode="auto">
          <a:xfrm rot="5400000" flipV="1">
            <a:off x="4001294" y="4874419"/>
            <a:ext cx="276225" cy="693737"/>
          </a:xfrm>
          <a:prstGeom prst="can">
            <a:avLst>
              <a:gd name="adj" fmla="val 21673"/>
            </a:avLst>
          </a:prstGeom>
          <a:gradFill rotWithShape="0">
            <a:gsLst>
              <a:gs pos="0">
                <a:srgbClr val="5E4776"/>
              </a:gs>
              <a:gs pos="50000">
                <a:srgbClr val="CC99FF"/>
              </a:gs>
              <a:gs pos="100000">
                <a:srgbClr val="5E4776"/>
              </a:gs>
            </a:gsLst>
            <a:lin ang="5400000" scaled="1"/>
          </a:gradFill>
          <a:ln w="9525">
            <a:solidFill>
              <a:srgbClr val="000000"/>
            </a:solidFill>
            <a:round/>
            <a:headEnd/>
            <a:tailEnd/>
          </a:ln>
        </p:spPr>
        <p:txBody>
          <a:bodyPr/>
          <a:lstStyle/>
          <a:p>
            <a:endParaRPr lang="en-GB"/>
          </a:p>
        </p:txBody>
      </p:sp>
      <p:sp>
        <p:nvSpPr>
          <p:cNvPr id="17439" name="AutoShape 54"/>
          <p:cNvSpPr>
            <a:spLocks noChangeArrowheads="1"/>
          </p:cNvSpPr>
          <p:nvPr/>
        </p:nvSpPr>
        <p:spPr bwMode="auto">
          <a:xfrm rot="-5400000">
            <a:off x="4057650" y="1736726"/>
            <a:ext cx="276225" cy="692150"/>
          </a:xfrm>
          <a:prstGeom prst="can">
            <a:avLst>
              <a:gd name="adj" fmla="val 21624"/>
            </a:avLst>
          </a:prstGeom>
          <a:gradFill rotWithShape="0">
            <a:gsLst>
              <a:gs pos="0">
                <a:srgbClr val="762F00"/>
              </a:gs>
              <a:gs pos="50000">
                <a:srgbClr val="FF6600"/>
              </a:gs>
              <a:gs pos="100000">
                <a:srgbClr val="762F00"/>
              </a:gs>
            </a:gsLst>
            <a:lin ang="5400000" scaled="1"/>
          </a:gradFill>
          <a:ln w="9525">
            <a:solidFill>
              <a:srgbClr val="000000"/>
            </a:solidFill>
            <a:round/>
            <a:headEnd/>
            <a:tailEnd/>
          </a:ln>
        </p:spPr>
        <p:txBody>
          <a:bodyPr/>
          <a:lstStyle/>
          <a:p>
            <a:endParaRPr lang="en-GB"/>
          </a:p>
        </p:txBody>
      </p:sp>
      <p:sp>
        <p:nvSpPr>
          <p:cNvPr id="17440" name="Oval 55"/>
          <p:cNvSpPr>
            <a:spLocks noChangeArrowheads="1"/>
          </p:cNvSpPr>
          <p:nvPr/>
        </p:nvSpPr>
        <p:spPr bwMode="auto">
          <a:xfrm rot="-5400000">
            <a:off x="3878262" y="2849563"/>
            <a:ext cx="87313" cy="90488"/>
          </a:xfrm>
          <a:prstGeom prst="ellipse">
            <a:avLst/>
          </a:prstGeom>
          <a:solidFill>
            <a:srgbClr val="FF0000"/>
          </a:solidFill>
          <a:ln w="1270">
            <a:solidFill>
              <a:srgbClr val="FF0000"/>
            </a:solidFill>
            <a:round/>
            <a:headEnd/>
            <a:tailEnd/>
          </a:ln>
        </p:spPr>
        <p:txBody>
          <a:bodyPr/>
          <a:lstStyle/>
          <a:p>
            <a:endParaRPr lang="en-GB"/>
          </a:p>
        </p:txBody>
      </p:sp>
      <p:sp>
        <p:nvSpPr>
          <p:cNvPr id="17441" name="Freeform 56"/>
          <p:cNvSpPr>
            <a:spLocks/>
          </p:cNvSpPr>
          <p:nvPr/>
        </p:nvSpPr>
        <p:spPr bwMode="auto">
          <a:xfrm rot="-5400000">
            <a:off x="4098925" y="2774951"/>
            <a:ext cx="15875" cy="298450"/>
          </a:xfrm>
          <a:custGeom>
            <a:avLst/>
            <a:gdLst>
              <a:gd name="T0" fmla="*/ 2147483647 w 22"/>
              <a:gd name="T1" fmla="*/ 0 h 392"/>
              <a:gd name="T2" fmla="*/ 0 w 22"/>
              <a:gd name="T3" fmla="*/ 2147483647 h 392"/>
              <a:gd name="T4" fmla="*/ 2147483647 w 22"/>
              <a:gd name="T5" fmla="*/ 2147483647 h 392"/>
              <a:gd name="T6" fmla="*/ 2147483647 w 22"/>
              <a:gd name="T7" fmla="*/ 2147483647 h 392"/>
              <a:gd name="T8" fmla="*/ 2147483647 w 22"/>
              <a:gd name="T9" fmla="*/ 2147483647 h 392"/>
              <a:gd name="T10" fmla="*/ 0 w 22"/>
              <a:gd name="T11" fmla="*/ 2147483647 h 392"/>
              <a:gd name="T12" fmla="*/ 2147483647 w 22"/>
              <a:gd name="T13" fmla="*/ 2147483647 h 392"/>
              <a:gd name="T14" fmla="*/ 2147483647 w 22"/>
              <a:gd name="T15" fmla="*/ 2147483647 h 392"/>
              <a:gd name="T16" fmla="*/ 2147483647 w 22"/>
              <a:gd name="T17" fmla="*/ 2147483647 h 392"/>
              <a:gd name="T18" fmla="*/ 2147483647 w 22"/>
              <a:gd name="T19" fmla="*/ 2147483647 h 392"/>
              <a:gd name="T20" fmla="*/ 2147483647 w 22"/>
              <a:gd name="T21" fmla="*/ 2147483647 h 392"/>
              <a:gd name="T22" fmla="*/ 2147483647 w 22"/>
              <a:gd name="T23" fmla="*/ 2147483647 h 392"/>
              <a:gd name="T24" fmla="*/ 2147483647 w 22"/>
              <a:gd name="T25" fmla="*/ 2147483647 h 392"/>
              <a:gd name="T26" fmla="*/ 2147483647 w 22"/>
              <a:gd name="T27" fmla="*/ 2147483647 h 392"/>
              <a:gd name="T28" fmla="*/ 2147483647 w 22"/>
              <a:gd name="T29" fmla="*/ 2147483647 h 392"/>
              <a:gd name="T30" fmla="*/ 0 w 22"/>
              <a:gd name="T31" fmla="*/ 2147483647 h 392"/>
              <a:gd name="T32" fmla="*/ 2147483647 w 22"/>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0" y="0"/>
                </a:moveTo>
                <a:lnTo>
                  <a:pt x="0" y="36"/>
                </a:lnTo>
                <a:lnTo>
                  <a:pt x="10" y="72"/>
                </a:lnTo>
                <a:lnTo>
                  <a:pt x="22" y="96"/>
                </a:lnTo>
                <a:lnTo>
                  <a:pt x="10" y="121"/>
                </a:lnTo>
                <a:lnTo>
                  <a:pt x="0" y="145"/>
                </a:lnTo>
                <a:lnTo>
                  <a:pt x="10" y="169"/>
                </a:lnTo>
                <a:lnTo>
                  <a:pt x="22" y="190"/>
                </a:lnTo>
                <a:lnTo>
                  <a:pt x="22" y="226"/>
                </a:lnTo>
                <a:lnTo>
                  <a:pt x="10" y="262"/>
                </a:lnTo>
                <a:lnTo>
                  <a:pt x="10" y="286"/>
                </a:lnTo>
                <a:lnTo>
                  <a:pt x="22" y="311"/>
                </a:lnTo>
                <a:lnTo>
                  <a:pt x="22" y="335"/>
                </a:lnTo>
                <a:lnTo>
                  <a:pt x="22" y="359"/>
                </a:lnTo>
                <a:lnTo>
                  <a:pt x="22" y="380"/>
                </a:lnTo>
                <a:lnTo>
                  <a:pt x="0" y="380"/>
                </a:lnTo>
                <a:lnTo>
                  <a:pt x="22"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42" name="Freeform 57"/>
          <p:cNvSpPr>
            <a:spLocks/>
          </p:cNvSpPr>
          <p:nvPr/>
        </p:nvSpPr>
        <p:spPr bwMode="auto">
          <a:xfrm rot="-5400000">
            <a:off x="4110037" y="2701926"/>
            <a:ext cx="30163" cy="315912"/>
          </a:xfrm>
          <a:custGeom>
            <a:avLst/>
            <a:gdLst>
              <a:gd name="T0" fmla="*/ 0 w 43"/>
              <a:gd name="T1" fmla="*/ 0 h 416"/>
              <a:gd name="T2" fmla="*/ 0 w 43"/>
              <a:gd name="T3" fmla="*/ 2147483647 h 416"/>
              <a:gd name="T4" fmla="*/ 0 w 43"/>
              <a:gd name="T5" fmla="*/ 2147483647 h 416"/>
              <a:gd name="T6" fmla="*/ 2147483647 w 43"/>
              <a:gd name="T7" fmla="*/ 2147483647 h 416"/>
              <a:gd name="T8" fmla="*/ 2147483647 w 43"/>
              <a:gd name="T9" fmla="*/ 2147483647 h 416"/>
              <a:gd name="T10" fmla="*/ 2147483647 w 43"/>
              <a:gd name="T11" fmla="*/ 2147483647 h 416"/>
              <a:gd name="T12" fmla="*/ 2147483647 w 43"/>
              <a:gd name="T13" fmla="*/ 2147483647 h 416"/>
              <a:gd name="T14" fmla="*/ 2147483647 w 43"/>
              <a:gd name="T15" fmla="*/ 2147483647 h 416"/>
              <a:gd name="T16" fmla="*/ 2147483647 w 43"/>
              <a:gd name="T17" fmla="*/ 2147483647 h 416"/>
              <a:gd name="T18" fmla="*/ 2147483647 w 43"/>
              <a:gd name="T19" fmla="*/ 2147483647 h 416"/>
              <a:gd name="T20" fmla="*/ 2147483647 w 43"/>
              <a:gd name="T21" fmla="*/ 2147483647 h 416"/>
              <a:gd name="T22" fmla="*/ 2147483647 w 43"/>
              <a:gd name="T23" fmla="*/ 2147483647 h 416"/>
              <a:gd name="T24" fmla="*/ 2147483647 w 43"/>
              <a:gd name="T25" fmla="*/ 2147483647 h 416"/>
              <a:gd name="T26" fmla="*/ 2147483647 w 43"/>
              <a:gd name="T27" fmla="*/ 2147483647 h 416"/>
              <a:gd name="T28" fmla="*/ 2147483647 w 43"/>
              <a:gd name="T29" fmla="*/ 2147483647 h 416"/>
              <a:gd name="T30" fmla="*/ 2147483647 w 43"/>
              <a:gd name="T31" fmla="*/ 2147483647 h 416"/>
              <a:gd name="T32" fmla="*/ 2147483647 w 43"/>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1" y="96"/>
                </a:lnTo>
                <a:lnTo>
                  <a:pt x="31" y="121"/>
                </a:lnTo>
                <a:lnTo>
                  <a:pt x="21" y="157"/>
                </a:lnTo>
                <a:lnTo>
                  <a:pt x="21" y="178"/>
                </a:lnTo>
                <a:lnTo>
                  <a:pt x="31" y="202"/>
                </a:lnTo>
                <a:lnTo>
                  <a:pt x="31" y="226"/>
                </a:lnTo>
                <a:lnTo>
                  <a:pt x="31" y="250"/>
                </a:lnTo>
                <a:lnTo>
                  <a:pt x="31" y="274"/>
                </a:lnTo>
                <a:lnTo>
                  <a:pt x="31" y="311"/>
                </a:lnTo>
                <a:lnTo>
                  <a:pt x="43" y="335"/>
                </a:lnTo>
                <a:lnTo>
                  <a:pt x="43"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43" name="Oval 58"/>
          <p:cNvSpPr>
            <a:spLocks noChangeArrowheads="1"/>
          </p:cNvSpPr>
          <p:nvPr/>
        </p:nvSpPr>
        <p:spPr bwMode="auto">
          <a:xfrm rot="-5400000">
            <a:off x="3878262" y="2951163"/>
            <a:ext cx="87313" cy="90488"/>
          </a:xfrm>
          <a:prstGeom prst="ellipse">
            <a:avLst/>
          </a:prstGeom>
          <a:solidFill>
            <a:srgbClr val="FF0000"/>
          </a:solidFill>
          <a:ln w="1270">
            <a:solidFill>
              <a:srgbClr val="FF0000"/>
            </a:solidFill>
            <a:round/>
            <a:headEnd/>
            <a:tailEnd/>
          </a:ln>
        </p:spPr>
        <p:txBody>
          <a:bodyPr/>
          <a:lstStyle/>
          <a:p>
            <a:endParaRPr lang="en-GB"/>
          </a:p>
        </p:txBody>
      </p:sp>
      <p:sp>
        <p:nvSpPr>
          <p:cNvPr id="17444" name="Freeform 59"/>
          <p:cNvSpPr>
            <a:spLocks/>
          </p:cNvSpPr>
          <p:nvPr/>
        </p:nvSpPr>
        <p:spPr bwMode="auto">
          <a:xfrm rot="-5400000">
            <a:off x="4098131" y="2875757"/>
            <a:ext cx="17463" cy="298450"/>
          </a:xfrm>
          <a:custGeom>
            <a:avLst/>
            <a:gdLst>
              <a:gd name="T0" fmla="*/ 2147483647 w 24"/>
              <a:gd name="T1" fmla="*/ 0 h 392"/>
              <a:gd name="T2" fmla="*/ 0 w 24"/>
              <a:gd name="T3" fmla="*/ 2147483647 h 392"/>
              <a:gd name="T4" fmla="*/ 2147483647 w 24"/>
              <a:gd name="T5" fmla="*/ 2147483647 h 392"/>
              <a:gd name="T6" fmla="*/ 2147483647 w 24"/>
              <a:gd name="T7" fmla="*/ 2147483647 h 392"/>
              <a:gd name="T8" fmla="*/ 2147483647 w 24"/>
              <a:gd name="T9" fmla="*/ 2147483647 h 392"/>
              <a:gd name="T10" fmla="*/ 0 w 24"/>
              <a:gd name="T11" fmla="*/ 2147483647 h 392"/>
              <a:gd name="T12" fmla="*/ 2147483647 w 24"/>
              <a:gd name="T13" fmla="*/ 2147483647 h 392"/>
              <a:gd name="T14" fmla="*/ 2147483647 w 24"/>
              <a:gd name="T15" fmla="*/ 2147483647 h 392"/>
              <a:gd name="T16" fmla="*/ 2147483647 w 24"/>
              <a:gd name="T17" fmla="*/ 2147483647 h 392"/>
              <a:gd name="T18" fmla="*/ 2147483647 w 24"/>
              <a:gd name="T19" fmla="*/ 2147483647 h 392"/>
              <a:gd name="T20" fmla="*/ 2147483647 w 24"/>
              <a:gd name="T21" fmla="*/ 2147483647 h 392"/>
              <a:gd name="T22" fmla="*/ 2147483647 w 24"/>
              <a:gd name="T23" fmla="*/ 2147483647 h 392"/>
              <a:gd name="T24" fmla="*/ 2147483647 w 24"/>
              <a:gd name="T25" fmla="*/ 2147483647 h 392"/>
              <a:gd name="T26" fmla="*/ 2147483647 w 24"/>
              <a:gd name="T27" fmla="*/ 2147483647 h 392"/>
              <a:gd name="T28" fmla="*/ 2147483647 w 24"/>
              <a:gd name="T29" fmla="*/ 2147483647 h 392"/>
              <a:gd name="T30" fmla="*/ 0 w 24"/>
              <a:gd name="T31" fmla="*/ 2147483647 h 392"/>
              <a:gd name="T32" fmla="*/ 2147483647 w 24"/>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92"/>
              <a:gd name="T53" fmla="*/ 24 w 24"/>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92">
                <a:moveTo>
                  <a:pt x="12" y="0"/>
                </a:moveTo>
                <a:lnTo>
                  <a:pt x="0" y="36"/>
                </a:lnTo>
                <a:lnTo>
                  <a:pt x="12" y="72"/>
                </a:lnTo>
                <a:lnTo>
                  <a:pt x="24" y="96"/>
                </a:lnTo>
                <a:lnTo>
                  <a:pt x="12" y="121"/>
                </a:lnTo>
                <a:lnTo>
                  <a:pt x="0" y="145"/>
                </a:lnTo>
                <a:lnTo>
                  <a:pt x="12" y="169"/>
                </a:lnTo>
                <a:lnTo>
                  <a:pt x="24" y="190"/>
                </a:lnTo>
                <a:lnTo>
                  <a:pt x="24" y="226"/>
                </a:lnTo>
                <a:lnTo>
                  <a:pt x="12" y="262"/>
                </a:lnTo>
                <a:lnTo>
                  <a:pt x="12" y="286"/>
                </a:lnTo>
                <a:lnTo>
                  <a:pt x="24" y="311"/>
                </a:lnTo>
                <a:lnTo>
                  <a:pt x="24" y="335"/>
                </a:lnTo>
                <a:lnTo>
                  <a:pt x="24" y="359"/>
                </a:lnTo>
                <a:lnTo>
                  <a:pt x="24" y="380"/>
                </a:lnTo>
                <a:lnTo>
                  <a:pt x="0" y="380"/>
                </a:lnTo>
                <a:lnTo>
                  <a:pt x="24"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45" name="Freeform 60"/>
          <p:cNvSpPr>
            <a:spLocks/>
          </p:cNvSpPr>
          <p:nvPr/>
        </p:nvSpPr>
        <p:spPr bwMode="auto">
          <a:xfrm rot="-5400000">
            <a:off x="4110037" y="2803526"/>
            <a:ext cx="30163" cy="315912"/>
          </a:xfrm>
          <a:custGeom>
            <a:avLst/>
            <a:gdLst>
              <a:gd name="T0" fmla="*/ 0 w 41"/>
              <a:gd name="T1" fmla="*/ 0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0"/>
                </a:moveTo>
                <a:lnTo>
                  <a:pt x="0" y="60"/>
                </a:lnTo>
                <a:lnTo>
                  <a:pt x="0" y="84"/>
                </a:lnTo>
                <a:lnTo>
                  <a:pt x="19" y="96"/>
                </a:lnTo>
                <a:lnTo>
                  <a:pt x="31" y="121"/>
                </a:lnTo>
                <a:lnTo>
                  <a:pt x="19" y="157"/>
                </a:lnTo>
                <a:lnTo>
                  <a:pt x="19" y="178"/>
                </a:lnTo>
                <a:lnTo>
                  <a:pt x="31" y="202"/>
                </a:lnTo>
                <a:lnTo>
                  <a:pt x="31" y="226"/>
                </a:lnTo>
                <a:lnTo>
                  <a:pt x="31" y="250"/>
                </a:lnTo>
                <a:lnTo>
                  <a:pt x="31" y="274"/>
                </a:lnTo>
                <a:lnTo>
                  <a:pt x="31" y="311"/>
                </a:lnTo>
                <a:lnTo>
                  <a:pt x="41" y="335"/>
                </a:lnTo>
                <a:lnTo>
                  <a:pt x="41"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46" name="Oval 61"/>
          <p:cNvSpPr>
            <a:spLocks noChangeArrowheads="1"/>
          </p:cNvSpPr>
          <p:nvPr/>
        </p:nvSpPr>
        <p:spPr bwMode="auto">
          <a:xfrm rot="-5400000">
            <a:off x="3888581" y="3061494"/>
            <a:ext cx="85725" cy="90488"/>
          </a:xfrm>
          <a:prstGeom prst="ellipse">
            <a:avLst/>
          </a:prstGeom>
          <a:solidFill>
            <a:srgbClr val="FF0000"/>
          </a:solidFill>
          <a:ln w="1270">
            <a:solidFill>
              <a:srgbClr val="FF0000"/>
            </a:solidFill>
            <a:round/>
            <a:headEnd/>
            <a:tailEnd/>
          </a:ln>
        </p:spPr>
        <p:txBody>
          <a:bodyPr/>
          <a:lstStyle/>
          <a:p>
            <a:endParaRPr lang="en-GB"/>
          </a:p>
        </p:txBody>
      </p:sp>
      <p:sp>
        <p:nvSpPr>
          <p:cNvPr id="17447" name="Freeform 62"/>
          <p:cNvSpPr>
            <a:spLocks/>
          </p:cNvSpPr>
          <p:nvPr/>
        </p:nvSpPr>
        <p:spPr bwMode="auto">
          <a:xfrm rot="-5400000">
            <a:off x="4108450" y="2986088"/>
            <a:ext cx="14288" cy="296862"/>
          </a:xfrm>
          <a:custGeom>
            <a:avLst/>
            <a:gdLst>
              <a:gd name="T0" fmla="*/ 2147483647 w 21"/>
              <a:gd name="T1" fmla="*/ 0 h 392"/>
              <a:gd name="T2" fmla="*/ 0 w 21"/>
              <a:gd name="T3" fmla="*/ 2147483647 h 392"/>
              <a:gd name="T4" fmla="*/ 2147483647 w 21"/>
              <a:gd name="T5" fmla="*/ 2147483647 h 392"/>
              <a:gd name="T6" fmla="*/ 2147483647 w 21"/>
              <a:gd name="T7" fmla="*/ 2147483647 h 392"/>
              <a:gd name="T8" fmla="*/ 2147483647 w 21"/>
              <a:gd name="T9" fmla="*/ 2147483647 h 392"/>
              <a:gd name="T10" fmla="*/ 0 w 21"/>
              <a:gd name="T11" fmla="*/ 2147483647 h 392"/>
              <a:gd name="T12" fmla="*/ 2147483647 w 21"/>
              <a:gd name="T13" fmla="*/ 2147483647 h 392"/>
              <a:gd name="T14" fmla="*/ 2147483647 w 21"/>
              <a:gd name="T15" fmla="*/ 2147483647 h 392"/>
              <a:gd name="T16" fmla="*/ 2147483647 w 21"/>
              <a:gd name="T17" fmla="*/ 2147483647 h 392"/>
              <a:gd name="T18" fmla="*/ 2147483647 w 21"/>
              <a:gd name="T19" fmla="*/ 2147483647 h 392"/>
              <a:gd name="T20" fmla="*/ 2147483647 w 21"/>
              <a:gd name="T21" fmla="*/ 2147483647 h 392"/>
              <a:gd name="T22" fmla="*/ 2147483647 w 21"/>
              <a:gd name="T23" fmla="*/ 2147483647 h 392"/>
              <a:gd name="T24" fmla="*/ 2147483647 w 21"/>
              <a:gd name="T25" fmla="*/ 2147483647 h 392"/>
              <a:gd name="T26" fmla="*/ 2147483647 w 21"/>
              <a:gd name="T27" fmla="*/ 2147483647 h 392"/>
              <a:gd name="T28" fmla="*/ 2147483647 w 21"/>
              <a:gd name="T29" fmla="*/ 2147483647 h 392"/>
              <a:gd name="T30" fmla="*/ 0 w 21"/>
              <a:gd name="T31" fmla="*/ 2147483647 h 392"/>
              <a:gd name="T32" fmla="*/ 2147483647 w 21"/>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6"/>
                </a:lnTo>
                <a:lnTo>
                  <a:pt x="12" y="121"/>
                </a:lnTo>
                <a:lnTo>
                  <a:pt x="0" y="145"/>
                </a:lnTo>
                <a:lnTo>
                  <a:pt x="12" y="166"/>
                </a:lnTo>
                <a:lnTo>
                  <a:pt x="21" y="190"/>
                </a:lnTo>
                <a:lnTo>
                  <a:pt x="21" y="226"/>
                </a:lnTo>
                <a:lnTo>
                  <a:pt x="12" y="262"/>
                </a:lnTo>
                <a:lnTo>
                  <a:pt x="12" y="286"/>
                </a:lnTo>
                <a:lnTo>
                  <a:pt x="21" y="311"/>
                </a:lnTo>
                <a:lnTo>
                  <a:pt x="21" y="335"/>
                </a:lnTo>
                <a:lnTo>
                  <a:pt x="21" y="359"/>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48" name="Freeform 63"/>
          <p:cNvSpPr>
            <a:spLocks/>
          </p:cNvSpPr>
          <p:nvPr/>
        </p:nvSpPr>
        <p:spPr bwMode="auto">
          <a:xfrm rot="-5400000">
            <a:off x="4118770" y="2913856"/>
            <a:ext cx="30162" cy="314325"/>
          </a:xfrm>
          <a:custGeom>
            <a:avLst/>
            <a:gdLst>
              <a:gd name="T0" fmla="*/ 0 w 41"/>
              <a:gd name="T1" fmla="*/ 0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0"/>
                </a:moveTo>
                <a:lnTo>
                  <a:pt x="0" y="60"/>
                </a:lnTo>
                <a:lnTo>
                  <a:pt x="0" y="84"/>
                </a:lnTo>
                <a:lnTo>
                  <a:pt x="20" y="97"/>
                </a:lnTo>
                <a:lnTo>
                  <a:pt x="32" y="121"/>
                </a:lnTo>
                <a:lnTo>
                  <a:pt x="20" y="154"/>
                </a:lnTo>
                <a:lnTo>
                  <a:pt x="20" y="178"/>
                </a:lnTo>
                <a:lnTo>
                  <a:pt x="32" y="202"/>
                </a:lnTo>
                <a:lnTo>
                  <a:pt x="32" y="226"/>
                </a:lnTo>
                <a:lnTo>
                  <a:pt x="32" y="250"/>
                </a:lnTo>
                <a:lnTo>
                  <a:pt x="32" y="274"/>
                </a:lnTo>
                <a:lnTo>
                  <a:pt x="32" y="311"/>
                </a:lnTo>
                <a:lnTo>
                  <a:pt x="41" y="335"/>
                </a:lnTo>
                <a:lnTo>
                  <a:pt x="41"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49" name="Oval 64"/>
          <p:cNvSpPr>
            <a:spLocks noChangeArrowheads="1"/>
          </p:cNvSpPr>
          <p:nvPr/>
        </p:nvSpPr>
        <p:spPr bwMode="auto">
          <a:xfrm rot="-5400000">
            <a:off x="3887787" y="3163888"/>
            <a:ext cx="87313" cy="90488"/>
          </a:xfrm>
          <a:prstGeom prst="ellipse">
            <a:avLst/>
          </a:prstGeom>
          <a:solidFill>
            <a:srgbClr val="FF0000"/>
          </a:solidFill>
          <a:ln w="1270">
            <a:solidFill>
              <a:srgbClr val="FF0000"/>
            </a:solidFill>
            <a:round/>
            <a:headEnd/>
            <a:tailEnd/>
          </a:ln>
        </p:spPr>
        <p:txBody>
          <a:bodyPr/>
          <a:lstStyle/>
          <a:p>
            <a:endParaRPr lang="en-GB"/>
          </a:p>
        </p:txBody>
      </p:sp>
      <p:sp>
        <p:nvSpPr>
          <p:cNvPr id="17450" name="Freeform 65"/>
          <p:cNvSpPr>
            <a:spLocks/>
          </p:cNvSpPr>
          <p:nvPr/>
        </p:nvSpPr>
        <p:spPr bwMode="auto">
          <a:xfrm rot="-5400000">
            <a:off x="4117976" y="3016250"/>
            <a:ext cx="31750" cy="314325"/>
          </a:xfrm>
          <a:custGeom>
            <a:avLst/>
            <a:gdLst>
              <a:gd name="T0" fmla="*/ 0 w 44"/>
              <a:gd name="T1" fmla="*/ 0 h 416"/>
              <a:gd name="T2" fmla="*/ 0 w 44"/>
              <a:gd name="T3" fmla="*/ 2147483647 h 416"/>
              <a:gd name="T4" fmla="*/ 0 w 44"/>
              <a:gd name="T5" fmla="*/ 2147483647 h 416"/>
              <a:gd name="T6" fmla="*/ 2147483647 w 44"/>
              <a:gd name="T7" fmla="*/ 2147483647 h 416"/>
              <a:gd name="T8" fmla="*/ 2147483647 w 44"/>
              <a:gd name="T9" fmla="*/ 2147483647 h 416"/>
              <a:gd name="T10" fmla="*/ 2147483647 w 44"/>
              <a:gd name="T11" fmla="*/ 2147483647 h 416"/>
              <a:gd name="T12" fmla="*/ 2147483647 w 44"/>
              <a:gd name="T13" fmla="*/ 2147483647 h 416"/>
              <a:gd name="T14" fmla="*/ 2147483647 w 44"/>
              <a:gd name="T15" fmla="*/ 2147483647 h 416"/>
              <a:gd name="T16" fmla="*/ 2147483647 w 44"/>
              <a:gd name="T17" fmla="*/ 2147483647 h 416"/>
              <a:gd name="T18" fmla="*/ 2147483647 w 44"/>
              <a:gd name="T19" fmla="*/ 2147483647 h 416"/>
              <a:gd name="T20" fmla="*/ 2147483647 w 44"/>
              <a:gd name="T21" fmla="*/ 2147483647 h 416"/>
              <a:gd name="T22" fmla="*/ 2147483647 w 44"/>
              <a:gd name="T23" fmla="*/ 2147483647 h 416"/>
              <a:gd name="T24" fmla="*/ 2147483647 w 44"/>
              <a:gd name="T25" fmla="*/ 2147483647 h 416"/>
              <a:gd name="T26" fmla="*/ 2147483647 w 44"/>
              <a:gd name="T27" fmla="*/ 2147483647 h 416"/>
              <a:gd name="T28" fmla="*/ 2147483647 w 44"/>
              <a:gd name="T29" fmla="*/ 2147483647 h 416"/>
              <a:gd name="T30" fmla="*/ 2147483647 w 44"/>
              <a:gd name="T31" fmla="*/ 2147483647 h 416"/>
              <a:gd name="T32" fmla="*/ 2147483647 w 44"/>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0"/>
                </a:moveTo>
                <a:lnTo>
                  <a:pt x="0" y="60"/>
                </a:lnTo>
                <a:lnTo>
                  <a:pt x="0" y="84"/>
                </a:lnTo>
                <a:lnTo>
                  <a:pt x="22" y="97"/>
                </a:lnTo>
                <a:lnTo>
                  <a:pt x="32" y="121"/>
                </a:lnTo>
                <a:lnTo>
                  <a:pt x="22" y="154"/>
                </a:lnTo>
                <a:lnTo>
                  <a:pt x="22" y="178"/>
                </a:lnTo>
                <a:lnTo>
                  <a:pt x="32" y="202"/>
                </a:lnTo>
                <a:lnTo>
                  <a:pt x="32" y="226"/>
                </a:lnTo>
                <a:lnTo>
                  <a:pt x="32" y="250"/>
                </a:lnTo>
                <a:lnTo>
                  <a:pt x="32" y="274"/>
                </a:lnTo>
                <a:lnTo>
                  <a:pt x="32" y="311"/>
                </a:lnTo>
                <a:lnTo>
                  <a:pt x="44" y="335"/>
                </a:lnTo>
                <a:lnTo>
                  <a:pt x="44"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51" name="Oval 66"/>
          <p:cNvSpPr>
            <a:spLocks noChangeArrowheads="1"/>
          </p:cNvSpPr>
          <p:nvPr/>
        </p:nvSpPr>
        <p:spPr bwMode="auto">
          <a:xfrm rot="-5400000">
            <a:off x="4420393" y="2850357"/>
            <a:ext cx="87313" cy="88900"/>
          </a:xfrm>
          <a:prstGeom prst="ellipse">
            <a:avLst/>
          </a:prstGeom>
          <a:solidFill>
            <a:srgbClr val="FF0000"/>
          </a:solidFill>
          <a:ln w="1270">
            <a:solidFill>
              <a:srgbClr val="FF0000"/>
            </a:solidFill>
            <a:round/>
            <a:headEnd/>
            <a:tailEnd/>
          </a:ln>
        </p:spPr>
        <p:txBody>
          <a:bodyPr/>
          <a:lstStyle/>
          <a:p>
            <a:endParaRPr lang="en-GB"/>
          </a:p>
        </p:txBody>
      </p:sp>
      <p:sp>
        <p:nvSpPr>
          <p:cNvPr id="17452" name="Freeform 67"/>
          <p:cNvSpPr>
            <a:spLocks/>
          </p:cNvSpPr>
          <p:nvPr/>
        </p:nvSpPr>
        <p:spPr bwMode="auto">
          <a:xfrm rot="-5400000">
            <a:off x="4269581" y="2775745"/>
            <a:ext cx="15875" cy="296862"/>
          </a:xfrm>
          <a:custGeom>
            <a:avLst/>
            <a:gdLst>
              <a:gd name="T0" fmla="*/ 2147483647 w 22"/>
              <a:gd name="T1" fmla="*/ 2147483647 h 392"/>
              <a:gd name="T2" fmla="*/ 0 w 22"/>
              <a:gd name="T3" fmla="*/ 2147483647 h 392"/>
              <a:gd name="T4" fmla="*/ 2147483647 w 22"/>
              <a:gd name="T5" fmla="*/ 2147483647 h 392"/>
              <a:gd name="T6" fmla="*/ 2147483647 w 22"/>
              <a:gd name="T7" fmla="*/ 2147483647 h 392"/>
              <a:gd name="T8" fmla="*/ 2147483647 w 22"/>
              <a:gd name="T9" fmla="*/ 2147483647 h 392"/>
              <a:gd name="T10" fmla="*/ 0 w 22"/>
              <a:gd name="T11" fmla="*/ 2147483647 h 392"/>
              <a:gd name="T12" fmla="*/ 2147483647 w 22"/>
              <a:gd name="T13" fmla="*/ 2147483647 h 392"/>
              <a:gd name="T14" fmla="*/ 2147483647 w 22"/>
              <a:gd name="T15" fmla="*/ 2147483647 h 392"/>
              <a:gd name="T16" fmla="*/ 2147483647 w 22"/>
              <a:gd name="T17" fmla="*/ 2147483647 h 392"/>
              <a:gd name="T18" fmla="*/ 2147483647 w 22"/>
              <a:gd name="T19" fmla="*/ 2147483647 h 392"/>
              <a:gd name="T20" fmla="*/ 2147483647 w 22"/>
              <a:gd name="T21" fmla="*/ 2147483647 h 392"/>
              <a:gd name="T22" fmla="*/ 2147483647 w 22"/>
              <a:gd name="T23" fmla="*/ 2147483647 h 392"/>
              <a:gd name="T24" fmla="*/ 2147483647 w 22"/>
              <a:gd name="T25" fmla="*/ 2147483647 h 392"/>
              <a:gd name="T26" fmla="*/ 2147483647 w 22"/>
              <a:gd name="T27" fmla="*/ 2147483647 h 392"/>
              <a:gd name="T28" fmla="*/ 2147483647 w 22"/>
              <a:gd name="T29" fmla="*/ 2147483647 h 392"/>
              <a:gd name="T30" fmla="*/ 0 w 22"/>
              <a:gd name="T31" fmla="*/ 2147483647 h 392"/>
              <a:gd name="T32" fmla="*/ 2147483647 w 22"/>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0" y="392"/>
                </a:moveTo>
                <a:lnTo>
                  <a:pt x="0" y="359"/>
                </a:lnTo>
                <a:lnTo>
                  <a:pt x="10" y="323"/>
                </a:lnTo>
                <a:lnTo>
                  <a:pt x="22" y="299"/>
                </a:lnTo>
                <a:lnTo>
                  <a:pt x="10" y="275"/>
                </a:lnTo>
                <a:lnTo>
                  <a:pt x="0" y="250"/>
                </a:lnTo>
                <a:lnTo>
                  <a:pt x="10" y="226"/>
                </a:lnTo>
                <a:lnTo>
                  <a:pt x="22" y="202"/>
                </a:lnTo>
                <a:lnTo>
                  <a:pt x="22" y="166"/>
                </a:lnTo>
                <a:lnTo>
                  <a:pt x="10" y="133"/>
                </a:lnTo>
                <a:lnTo>
                  <a:pt x="10" y="109"/>
                </a:lnTo>
                <a:lnTo>
                  <a:pt x="22" y="85"/>
                </a:lnTo>
                <a:lnTo>
                  <a:pt x="22" y="60"/>
                </a:lnTo>
                <a:lnTo>
                  <a:pt x="22" y="36"/>
                </a:lnTo>
                <a:lnTo>
                  <a:pt x="22" y="12"/>
                </a:lnTo>
                <a:lnTo>
                  <a:pt x="0" y="12"/>
                </a:lnTo>
                <a:lnTo>
                  <a:pt x="2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53" name="Freeform 68"/>
          <p:cNvSpPr>
            <a:spLocks/>
          </p:cNvSpPr>
          <p:nvPr/>
        </p:nvSpPr>
        <p:spPr bwMode="auto">
          <a:xfrm rot="-5400000">
            <a:off x="4244181" y="2702719"/>
            <a:ext cx="30163" cy="314325"/>
          </a:xfrm>
          <a:custGeom>
            <a:avLst/>
            <a:gdLst>
              <a:gd name="T0" fmla="*/ 0 w 43"/>
              <a:gd name="T1" fmla="*/ 2147483647 h 416"/>
              <a:gd name="T2" fmla="*/ 0 w 43"/>
              <a:gd name="T3" fmla="*/ 2147483647 h 416"/>
              <a:gd name="T4" fmla="*/ 0 w 43"/>
              <a:gd name="T5" fmla="*/ 2147483647 h 416"/>
              <a:gd name="T6" fmla="*/ 2147483647 w 43"/>
              <a:gd name="T7" fmla="*/ 2147483647 h 416"/>
              <a:gd name="T8" fmla="*/ 2147483647 w 43"/>
              <a:gd name="T9" fmla="*/ 2147483647 h 416"/>
              <a:gd name="T10" fmla="*/ 2147483647 w 43"/>
              <a:gd name="T11" fmla="*/ 2147483647 h 416"/>
              <a:gd name="T12" fmla="*/ 2147483647 w 43"/>
              <a:gd name="T13" fmla="*/ 2147483647 h 416"/>
              <a:gd name="T14" fmla="*/ 2147483647 w 43"/>
              <a:gd name="T15" fmla="*/ 2147483647 h 416"/>
              <a:gd name="T16" fmla="*/ 2147483647 w 43"/>
              <a:gd name="T17" fmla="*/ 2147483647 h 416"/>
              <a:gd name="T18" fmla="*/ 2147483647 w 43"/>
              <a:gd name="T19" fmla="*/ 2147483647 h 416"/>
              <a:gd name="T20" fmla="*/ 2147483647 w 43"/>
              <a:gd name="T21" fmla="*/ 2147483647 h 416"/>
              <a:gd name="T22" fmla="*/ 2147483647 w 43"/>
              <a:gd name="T23" fmla="*/ 2147483647 h 416"/>
              <a:gd name="T24" fmla="*/ 2147483647 w 43"/>
              <a:gd name="T25" fmla="*/ 2147483647 h 416"/>
              <a:gd name="T26" fmla="*/ 2147483647 w 43"/>
              <a:gd name="T27" fmla="*/ 2147483647 h 416"/>
              <a:gd name="T28" fmla="*/ 2147483647 w 43"/>
              <a:gd name="T29" fmla="*/ 2147483647 h 416"/>
              <a:gd name="T30" fmla="*/ 2147483647 w 43"/>
              <a:gd name="T31" fmla="*/ 2147483647 h 416"/>
              <a:gd name="T32" fmla="*/ 2147483647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1" y="323"/>
                </a:lnTo>
                <a:lnTo>
                  <a:pt x="31" y="298"/>
                </a:lnTo>
                <a:lnTo>
                  <a:pt x="21" y="262"/>
                </a:lnTo>
                <a:lnTo>
                  <a:pt x="21" y="238"/>
                </a:lnTo>
                <a:lnTo>
                  <a:pt x="31" y="214"/>
                </a:lnTo>
                <a:lnTo>
                  <a:pt x="31" y="190"/>
                </a:lnTo>
                <a:lnTo>
                  <a:pt x="31" y="169"/>
                </a:lnTo>
                <a:lnTo>
                  <a:pt x="31" y="145"/>
                </a:lnTo>
                <a:lnTo>
                  <a:pt x="31" y="108"/>
                </a:lnTo>
                <a:lnTo>
                  <a:pt x="43" y="84"/>
                </a:lnTo>
                <a:lnTo>
                  <a:pt x="43"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54" name="Oval 69"/>
          <p:cNvSpPr>
            <a:spLocks noChangeArrowheads="1"/>
          </p:cNvSpPr>
          <p:nvPr/>
        </p:nvSpPr>
        <p:spPr bwMode="auto">
          <a:xfrm rot="-5400000">
            <a:off x="4420393" y="2951957"/>
            <a:ext cx="87313" cy="88900"/>
          </a:xfrm>
          <a:prstGeom prst="ellipse">
            <a:avLst/>
          </a:prstGeom>
          <a:solidFill>
            <a:srgbClr val="FF0000"/>
          </a:solidFill>
          <a:ln w="1270">
            <a:solidFill>
              <a:srgbClr val="FF0000"/>
            </a:solidFill>
            <a:round/>
            <a:headEnd/>
            <a:tailEnd/>
          </a:ln>
        </p:spPr>
        <p:txBody>
          <a:bodyPr/>
          <a:lstStyle/>
          <a:p>
            <a:endParaRPr lang="en-GB"/>
          </a:p>
        </p:txBody>
      </p:sp>
      <p:sp>
        <p:nvSpPr>
          <p:cNvPr id="17455" name="Freeform 70"/>
          <p:cNvSpPr>
            <a:spLocks/>
          </p:cNvSpPr>
          <p:nvPr/>
        </p:nvSpPr>
        <p:spPr bwMode="auto">
          <a:xfrm rot="-5400000">
            <a:off x="4268787" y="2876551"/>
            <a:ext cx="17463" cy="296862"/>
          </a:xfrm>
          <a:custGeom>
            <a:avLst/>
            <a:gdLst>
              <a:gd name="T0" fmla="*/ 2147483647 w 24"/>
              <a:gd name="T1" fmla="*/ 2147483647 h 392"/>
              <a:gd name="T2" fmla="*/ 0 w 24"/>
              <a:gd name="T3" fmla="*/ 2147483647 h 392"/>
              <a:gd name="T4" fmla="*/ 2147483647 w 24"/>
              <a:gd name="T5" fmla="*/ 2147483647 h 392"/>
              <a:gd name="T6" fmla="*/ 2147483647 w 24"/>
              <a:gd name="T7" fmla="*/ 2147483647 h 392"/>
              <a:gd name="T8" fmla="*/ 2147483647 w 24"/>
              <a:gd name="T9" fmla="*/ 2147483647 h 392"/>
              <a:gd name="T10" fmla="*/ 0 w 24"/>
              <a:gd name="T11" fmla="*/ 2147483647 h 392"/>
              <a:gd name="T12" fmla="*/ 2147483647 w 24"/>
              <a:gd name="T13" fmla="*/ 2147483647 h 392"/>
              <a:gd name="T14" fmla="*/ 2147483647 w 24"/>
              <a:gd name="T15" fmla="*/ 2147483647 h 392"/>
              <a:gd name="T16" fmla="*/ 2147483647 w 24"/>
              <a:gd name="T17" fmla="*/ 2147483647 h 392"/>
              <a:gd name="T18" fmla="*/ 2147483647 w 24"/>
              <a:gd name="T19" fmla="*/ 2147483647 h 392"/>
              <a:gd name="T20" fmla="*/ 2147483647 w 24"/>
              <a:gd name="T21" fmla="*/ 2147483647 h 392"/>
              <a:gd name="T22" fmla="*/ 2147483647 w 24"/>
              <a:gd name="T23" fmla="*/ 2147483647 h 392"/>
              <a:gd name="T24" fmla="*/ 2147483647 w 24"/>
              <a:gd name="T25" fmla="*/ 2147483647 h 392"/>
              <a:gd name="T26" fmla="*/ 2147483647 w 24"/>
              <a:gd name="T27" fmla="*/ 2147483647 h 392"/>
              <a:gd name="T28" fmla="*/ 2147483647 w 24"/>
              <a:gd name="T29" fmla="*/ 2147483647 h 392"/>
              <a:gd name="T30" fmla="*/ 0 w 24"/>
              <a:gd name="T31" fmla="*/ 2147483647 h 392"/>
              <a:gd name="T32" fmla="*/ 2147483647 w 24"/>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92"/>
              <a:gd name="T53" fmla="*/ 24 w 24"/>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92">
                <a:moveTo>
                  <a:pt x="12" y="392"/>
                </a:moveTo>
                <a:lnTo>
                  <a:pt x="0" y="359"/>
                </a:lnTo>
                <a:lnTo>
                  <a:pt x="12" y="323"/>
                </a:lnTo>
                <a:lnTo>
                  <a:pt x="24" y="299"/>
                </a:lnTo>
                <a:lnTo>
                  <a:pt x="12" y="275"/>
                </a:lnTo>
                <a:lnTo>
                  <a:pt x="0" y="250"/>
                </a:lnTo>
                <a:lnTo>
                  <a:pt x="12" y="226"/>
                </a:lnTo>
                <a:lnTo>
                  <a:pt x="24" y="202"/>
                </a:lnTo>
                <a:lnTo>
                  <a:pt x="24" y="166"/>
                </a:lnTo>
                <a:lnTo>
                  <a:pt x="12" y="133"/>
                </a:lnTo>
                <a:lnTo>
                  <a:pt x="12" y="109"/>
                </a:lnTo>
                <a:lnTo>
                  <a:pt x="24" y="85"/>
                </a:lnTo>
                <a:lnTo>
                  <a:pt x="24" y="60"/>
                </a:lnTo>
                <a:lnTo>
                  <a:pt x="24" y="36"/>
                </a:lnTo>
                <a:lnTo>
                  <a:pt x="24" y="12"/>
                </a:lnTo>
                <a:lnTo>
                  <a:pt x="0" y="12"/>
                </a:lnTo>
                <a:lnTo>
                  <a:pt x="2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56" name="Freeform 71"/>
          <p:cNvSpPr>
            <a:spLocks/>
          </p:cNvSpPr>
          <p:nvPr/>
        </p:nvSpPr>
        <p:spPr bwMode="auto">
          <a:xfrm rot="-5400000">
            <a:off x="4244181" y="2804319"/>
            <a:ext cx="30163" cy="314325"/>
          </a:xfrm>
          <a:custGeom>
            <a:avLst/>
            <a:gdLst>
              <a:gd name="T0" fmla="*/ 0 w 41"/>
              <a:gd name="T1" fmla="*/ 2147483647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416"/>
                </a:moveTo>
                <a:lnTo>
                  <a:pt x="0" y="359"/>
                </a:lnTo>
                <a:lnTo>
                  <a:pt x="0" y="335"/>
                </a:lnTo>
                <a:lnTo>
                  <a:pt x="19" y="323"/>
                </a:lnTo>
                <a:lnTo>
                  <a:pt x="31" y="298"/>
                </a:lnTo>
                <a:lnTo>
                  <a:pt x="19" y="262"/>
                </a:lnTo>
                <a:lnTo>
                  <a:pt x="19" y="238"/>
                </a:lnTo>
                <a:lnTo>
                  <a:pt x="31" y="214"/>
                </a:lnTo>
                <a:lnTo>
                  <a:pt x="31" y="190"/>
                </a:lnTo>
                <a:lnTo>
                  <a:pt x="31" y="169"/>
                </a:lnTo>
                <a:lnTo>
                  <a:pt x="31" y="145"/>
                </a:lnTo>
                <a:lnTo>
                  <a:pt x="31" y="108"/>
                </a:lnTo>
                <a:lnTo>
                  <a:pt x="41" y="84"/>
                </a:lnTo>
                <a:lnTo>
                  <a:pt x="41"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57" name="Oval 72"/>
          <p:cNvSpPr>
            <a:spLocks noChangeArrowheads="1"/>
          </p:cNvSpPr>
          <p:nvPr/>
        </p:nvSpPr>
        <p:spPr bwMode="auto">
          <a:xfrm rot="-5400000">
            <a:off x="4412456" y="3061494"/>
            <a:ext cx="85725" cy="90488"/>
          </a:xfrm>
          <a:prstGeom prst="ellipse">
            <a:avLst/>
          </a:prstGeom>
          <a:solidFill>
            <a:srgbClr val="FF0000"/>
          </a:solidFill>
          <a:ln w="1270">
            <a:solidFill>
              <a:srgbClr val="FF0000"/>
            </a:solidFill>
            <a:round/>
            <a:headEnd/>
            <a:tailEnd/>
          </a:ln>
        </p:spPr>
        <p:txBody>
          <a:bodyPr/>
          <a:lstStyle/>
          <a:p>
            <a:endParaRPr lang="en-GB"/>
          </a:p>
        </p:txBody>
      </p:sp>
      <p:sp>
        <p:nvSpPr>
          <p:cNvPr id="17458" name="Freeform 73"/>
          <p:cNvSpPr>
            <a:spLocks/>
          </p:cNvSpPr>
          <p:nvPr/>
        </p:nvSpPr>
        <p:spPr bwMode="auto">
          <a:xfrm rot="-5400000">
            <a:off x="4261644" y="2986881"/>
            <a:ext cx="14288" cy="295275"/>
          </a:xfrm>
          <a:custGeom>
            <a:avLst/>
            <a:gdLst>
              <a:gd name="T0" fmla="*/ 2147483647 w 21"/>
              <a:gd name="T1" fmla="*/ 2147483647 h 392"/>
              <a:gd name="T2" fmla="*/ 0 w 21"/>
              <a:gd name="T3" fmla="*/ 2147483647 h 392"/>
              <a:gd name="T4" fmla="*/ 2147483647 w 21"/>
              <a:gd name="T5" fmla="*/ 2147483647 h 392"/>
              <a:gd name="T6" fmla="*/ 2147483647 w 21"/>
              <a:gd name="T7" fmla="*/ 2147483647 h 392"/>
              <a:gd name="T8" fmla="*/ 2147483647 w 21"/>
              <a:gd name="T9" fmla="*/ 2147483647 h 392"/>
              <a:gd name="T10" fmla="*/ 0 w 21"/>
              <a:gd name="T11" fmla="*/ 2147483647 h 392"/>
              <a:gd name="T12" fmla="*/ 2147483647 w 21"/>
              <a:gd name="T13" fmla="*/ 2147483647 h 392"/>
              <a:gd name="T14" fmla="*/ 2147483647 w 21"/>
              <a:gd name="T15" fmla="*/ 2147483647 h 392"/>
              <a:gd name="T16" fmla="*/ 2147483647 w 21"/>
              <a:gd name="T17" fmla="*/ 2147483647 h 392"/>
              <a:gd name="T18" fmla="*/ 2147483647 w 21"/>
              <a:gd name="T19" fmla="*/ 2147483647 h 392"/>
              <a:gd name="T20" fmla="*/ 2147483647 w 21"/>
              <a:gd name="T21" fmla="*/ 2147483647 h 392"/>
              <a:gd name="T22" fmla="*/ 2147483647 w 21"/>
              <a:gd name="T23" fmla="*/ 2147483647 h 392"/>
              <a:gd name="T24" fmla="*/ 2147483647 w 21"/>
              <a:gd name="T25" fmla="*/ 2147483647 h 392"/>
              <a:gd name="T26" fmla="*/ 2147483647 w 21"/>
              <a:gd name="T27" fmla="*/ 2147483647 h 392"/>
              <a:gd name="T28" fmla="*/ 2147483647 w 21"/>
              <a:gd name="T29" fmla="*/ 2147483647 h 392"/>
              <a:gd name="T30" fmla="*/ 0 w 21"/>
              <a:gd name="T31" fmla="*/ 2147483647 h 392"/>
              <a:gd name="T32" fmla="*/ 2147483647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4"/>
                </a:lnTo>
                <a:lnTo>
                  <a:pt x="0" y="250"/>
                </a:lnTo>
                <a:lnTo>
                  <a:pt x="12" y="226"/>
                </a:lnTo>
                <a:lnTo>
                  <a:pt x="21" y="202"/>
                </a:lnTo>
                <a:lnTo>
                  <a:pt x="21" y="166"/>
                </a:lnTo>
                <a:lnTo>
                  <a:pt x="12" y="133"/>
                </a:lnTo>
                <a:lnTo>
                  <a:pt x="12" y="109"/>
                </a:lnTo>
                <a:lnTo>
                  <a:pt x="21" y="84"/>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59" name="Freeform 74"/>
          <p:cNvSpPr>
            <a:spLocks/>
          </p:cNvSpPr>
          <p:nvPr/>
        </p:nvSpPr>
        <p:spPr bwMode="auto">
          <a:xfrm rot="-5400000">
            <a:off x="4235451" y="2913062"/>
            <a:ext cx="30162" cy="315913"/>
          </a:xfrm>
          <a:custGeom>
            <a:avLst/>
            <a:gdLst>
              <a:gd name="T0" fmla="*/ 0 w 41"/>
              <a:gd name="T1" fmla="*/ 2147483647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416"/>
                </a:moveTo>
                <a:lnTo>
                  <a:pt x="0" y="359"/>
                </a:lnTo>
                <a:lnTo>
                  <a:pt x="0" y="335"/>
                </a:lnTo>
                <a:lnTo>
                  <a:pt x="20" y="323"/>
                </a:lnTo>
                <a:lnTo>
                  <a:pt x="32" y="298"/>
                </a:lnTo>
                <a:lnTo>
                  <a:pt x="20" y="262"/>
                </a:lnTo>
                <a:lnTo>
                  <a:pt x="20" y="238"/>
                </a:lnTo>
                <a:lnTo>
                  <a:pt x="32" y="214"/>
                </a:lnTo>
                <a:lnTo>
                  <a:pt x="32" y="193"/>
                </a:lnTo>
                <a:lnTo>
                  <a:pt x="32" y="169"/>
                </a:lnTo>
                <a:lnTo>
                  <a:pt x="32" y="145"/>
                </a:lnTo>
                <a:lnTo>
                  <a:pt x="32" y="108"/>
                </a:lnTo>
                <a:lnTo>
                  <a:pt x="41" y="84"/>
                </a:lnTo>
                <a:lnTo>
                  <a:pt x="41"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60" name="Oval 75"/>
          <p:cNvSpPr>
            <a:spLocks noChangeArrowheads="1"/>
          </p:cNvSpPr>
          <p:nvPr/>
        </p:nvSpPr>
        <p:spPr bwMode="auto">
          <a:xfrm rot="-5400000">
            <a:off x="4411662" y="3163888"/>
            <a:ext cx="87313" cy="90488"/>
          </a:xfrm>
          <a:prstGeom prst="ellipse">
            <a:avLst/>
          </a:prstGeom>
          <a:solidFill>
            <a:srgbClr val="FF0000"/>
          </a:solidFill>
          <a:ln w="1270">
            <a:solidFill>
              <a:srgbClr val="FF0000"/>
            </a:solidFill>
            <a:round/>
            <a:headEnd/>
            <a:tailEnd/>
          </a:ln>
        </p:spPr>
        <p:txBody>
          <a:bodyPr/>
          <a:lstStyle/>
          <a:p>
            <a:endParaRPr lang="en-GB"/>
          </a:p>
        </p:txBody>
      </p:sp>
      <p:sp>
        <p:nvSpPr>
          <p:cNvPr id="17461" name="Freeform 76"/>
          <p:cNvSpPr>
            <a:spLocks/>
          </p:cNvSpPr>
          <p:nvPr/>
        </p:nvSpPr>
        <p:spPr bwMode="auto">
          <a:xfrm rot="-5400000">
            <a:off x="4234657" y="3015456"/>
            <a:ext cx="31750" cy="315913"/>
          </a:xfrm>
          <a:custGeom>
            <a:avLst/>
            <a:gdLst>
              <a:gd name="T0" fmla="*/ 0 w 44"/>
              <a:gd name="T1" fmla="*/ 2147483647 h 416"/>
              <a:gd name="T2" fmla="*/ 0 w 44"/>
              <a:gd name="T3" fmla="*/ 2147483647 h 416"/>
              <a:gd name="T4" fmla="*/ 0 w 44"/>
              <a:gd name="T5" fmla="*/ 2147483647 h 416"/>
              <a:gd name="T6" fmla="*/ 2147483647 w 44"/>
              <a:gd name="T7" fmla="*/ 2147483647 h 416"/>
              <a:gd name="T8" fmla="*/ 2147483647 w 44"/>
              <a:gd name="T9" fmla="*/ 2147483647 h 416"/>
              <a:gd name="T10" fmla="*/ 2147483647 w 44"/>
              <a:gd name="T11" fmla="*/ 2147483647 h 416"/>
              <a:gd name="T12" fmla="*/ 2147483647 w 44"/>
              <a:gd name="T13" fmla="*/ 2147483647 h 416"/>
              <a:gd name="T14" fmla="*/ 2147483647 w 44"/>
              <a:gd name="T15" fmla="*/ 2147483647 h 416"/>
              <a:gd name="T16" fmla="*/ 2147483647 w 44"/>
              <a:gd name="T17" fmla="*/ 2147483647 h 416"/>
              <a:gd name="T18" fmla="*/ 2147483647 w 44"/>
              <a:gd name="T19" fmla="*/ 2147483647 h 416"/>
              <a:gd name="T20" fmla="*/ 2147483647 w 44"/>
              <a:gd name="T21" fmla="*/ 2147483647 h 416"/>
              <a:gd name="T22" fmla="*/ 2147483647 w 44"/>
              <a:gd name="T23" fmla="*/ 2147483647 h 416"/>
              <a:gd name="T24" fmla="*/ 2147483647 w 44"/>
              <a:gd name="T25" fmla="*/ 2147483647 h 416"/>
              <a:gd name="T26" fmla="*/ 2147483647 w 44"/>
              <a:gd name="T27" fmla="*/ 2147483647 h 416"/>
              <a:gd name="T28" fmla="*/ 2147483647 w 44"/>
              <a:gd name="T29" fmla="*/ 2147483647 h 416"/>
              <a:gd name="T30" fmla="*/ 2147483647 w 44"/>
              <a:gd name="T31" fmla="*/ 2147483647 h 416"/>
              <a:gd name="T32" fmla="*/ 2147483647 w 44"/>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416"/>
                </a:moveTo>
                <a:lnTo>
                  <a:pt x="0" y="359"/>
                </a:lnTo>
                <a:lnTo>
                  <a:pt x="0" y="335"/>
                </a:lnTo>
                <a:lnTo>
                  <a:pt x="22" y="323"/>
                </a:lnTo>
                <a:lnTo>
                  <a:pt x="32" y="298"/>
                </a:lnTo>
                <a:lnTo>
                  <a:pt x="22" y="262"/>
                </a:lnTo>
                <a:lnTo>
                  <a:pt x="22" y="238"/>
                </a:lnTo>
                <a:lnTo>
                  <a:pt x="32" y="214"/>
                </a:lnTo>
                <a:lnTo>
                  <a:pt x="32" y="193"/>
                </a:lnTo>
                <a:lnTo>
                  <a:pt x="32" y="169"/>
                </a:lnTo>
                <a:lnTo>
                  <a:pt x="32" y="145"/>
                </a:lnTo>
                <a:lnTo>
                  <a:pt x="32" y="108"/>
                </a:lnTo>
                <a:lnTo>
                  <a:pt x="44" y="84"/>
                </a:lnTo>
                <a:lnTo>
                  <a:pt x="44"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nvGrpSpPr>
          <p:cNvPr id="17462" name="Group 77"/>
          <p:cNvGrpSpPr>
            <a:grpSpLocks/>
          </p:cNvGrpSpPr>
          <p:nvPr/>
        </p:nvGrpSpPr>
        <p:grpSpPr bwMode="auto">
          <a:xfrm>
            <a:off x="3860800" y="3465513"/>
            <a:ext cx="614363" cy="401637"/>
            <a:chOff x="2498" y="3620"/>
            <a:chExt cx="811" cy="545"/>
          </a:xfrm>
        </p:grpSpPr>
        <p:sp>
          <p:nvSpPr>
            <p:cNvPr id="17623" name="Oval 78"/>
            <p:cNvSpPr>
              <a:spLocks noChangeArrowheads="1"/>
            </p:cNvSpPr>
            <p:nvPr/>
          </p:nvSpPr>
          <p:spPr bwMode="auto">
            <a:xfrm rot="-5400000">
              <a:off x="2499" y="3631"/>
              <a:ext cx="117" cy="120"/>
            </a:xfrm>
            <a:prstGeom prst="ellipse">
              <a:avLst/>
            </a:prstGeom>
            <a:solidFill>
              <a:srgbClr val="FF0000"/>
            </a:solidFill>
            <a:ln w="1270">
              <a:solidFill>
                <a:srgbClr val="FF0000"/>
              </a:solidFill>
              <a:round/>
              <a:headEnd/>
              <a:tailEnd/>
            </a:ln>
          </p:spPr>
          <p:txBody>
            <a:bodyPr/>
            <a:lstStyle/>
            <a:p>
              <a:endParaRPr lang="en-GB"/>
            </a:p>
          </p:txBody>
        </p:sp>
        <p:sp>
          <p:nvSpPr>
            <p:cNvPr id="17624" name="Freeform 79"/>
            <p:cNvSpPr>
              <a:spLocks/>
            </p:cNvSpPr>
            <p:nvPr/>
          </p:nvSpPr>
          <p:spPr bwMode="auto">
            <a:xfrm rot="-5400000">
              <a:off x="2791" y="3531"/>
              <a:ext cx="21" cy="392"/>
            </a:xfrm>
            <a:custGeom>
              <a:avLst/>
              <a:gdLst>
                <a:gd name="T0" fmla="*/ 9 w 21"/>
                <a:gd name="T1" fmla="*/ 0 h 392"/>
                <a:gd name="T2" fmla="*/ 0 w 21"/>
                <a:gd name="T3" fmla="*/ 36 h 392"/>
                <a:gd name="T4" fmla="*/ 9 w 21"/>
                <a:gd name="T5" fmla="*/ 72 h 392"/>
                <a:gd name="T6" fmla="*/ 21 w 21"/>
                <a:gd name="T7" fmla="*/ 97 h 392"/>
                <a:gd name="T8" fmla="*/ 9 w 21"/>
                <a:gd name="T9" fmla="*/ 121 h 392"/>
                <a:gd name="T10" fmla="*/ 0 w 21"/>
                <a:gd name="T11" fmla="*/ 145 h 392"/>
                <a:gd name="T12" fmla="*/ 9 w 21"/>
                <a:gd name="T13" fmla="*/ 166 h 392"/>
                <a:gd name="T14" fmla="*/ 21 w 21"/>
                <a:gd name="T15" fmla="*/ 190 h 392"/>
                <a:gd name="T16" fmla="*/ 21 w 21"/>
                <a:gd name="T17" fmla="*/ 226 h 392"/>
                <a:gd name="T18" fmla="*/ 9 w 21"/>
                <a:gd name="T19" fmla="*/ 262 h 392"/>
                <a:gd name="T20" fmla="*/ 9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0"/>
                  </a:moveTo>
                  <a:lnTo>
                    <a:pt x="0" y="36"/>
                  </a:lnTo>
                  <a:lnTo>
                    <a:pt x="9" y="72"/>
                  </a:lnTo>
                  <a:lnTo>
                    <a:pt x="21" y="97"/>
                  </a:lnTo>
                  <a:lnTo>
                    <a:pt x="9" y="121"/>
                  </a:lnTo>
                  <a:lnTo>
                    <a:pt x="0" y="145"/>
                  </a:lnTo>
                  <a:lnTo>
                    <a:pt x="9" y="166"/>
                  </a:lnTo>
                  <a:lnTo>
                    <a:pt x="21" y="190"/>
                  </a:lnTo>
                  <a:lnTo>
                    <a:pt x="21" y="226"/>
                  </a:lnTo>
                  <a:lnTo>
                    <a:pt x="9" y="262"/>
                  </a:lnTo>
                  <a:lnTo>
                    <a:pt x="9"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25" name="Freeform 80"/>
            <p:cNvSpPr>
              <a:spLocks/>
            </p:cNvSpPr>
            <p:nvPr/>
          </p:nvSpPr>
          <p:spPr bwMode="auto">
            <a:xfrm rot="-5400000">
              <a:off x="2804" y="3434"/>
              <a:ext cx="43" cy="416"/>
            </a:xfrm>
            <a:custGeom>
              <a:avLst/>
              <a:gdLst>
                <a:gd name="T0" fmla="*/ 0 w 43"/>
                <a:gd name="T1" fmla="*/ 0 h 416"/>
                <a:gd name="T2" fmla="*/ 0 w 43"/>
                <a:gd name="T3" fmla="*/ 60 h 416"/>
                <a:gd name="T4" fmla="*/ 0 w 43"/>
                <a:gd name="T5" fmla="*/ 85 h 416"/>
                <a:gd name="T6" fmla="*/ 19 w 43"/>
                <a:gd name="T7" fmla="*/ 97 h 416"/>
                <a:gd name="T8" fmla="*/ 31 w 43"/>
                <a:gd name="T9" fmla="*/ 121 h 416"/>
                <a:gd name="T10" fmla="*/ 19 w 43"/>
                <a:gd name="T11" fmla="*/ 154 h 416"/>
                <a:gd name="T12" fmla="*/ 19 w 43"/>
                <a:gd name="T13" fmla="*/ 178 h 416"/>
                <a:gd name="T14" fmla="*/ 31 w 43"/>
                <a:gd name="T15" fmla="*/ 202 h 416"/>
                <a:gd name="T16" fmla="*/ 31 w 43"/>
                <a:gd name="T17" fmla="*/ 226 h 416"/>
                <a:gd name="T18" fmla="*/ 31 w 43"/>
                <a:gd name="T19" fmla="*/ 250 h 416"/>
                <a:gd name="T20" fmla="*/ 31 w 43"/>
                <a:gd name="T21" fmla="*/ 275 h 416"/>
                <a:gd name="T22" fmla="*/ 31 w 43"/>
                <a:gd name="T23" fmla="*/ 311 h 416"/>
                <a:gd name="T24" fmla="*/ 43 w 43"/>
                <a:gd name="T25" fmla="*/ 335 h 416"/>
                <a:gd name="T26" fmla="*/ 43 w 43"/>
                <a:gd name="T27" fmla="*/ 356 h 416"/>
                <a:gd name="T28" fmla="*/ 31 w 43"/>
                <a:gd name="T29" fmla="*/ 380 h 416"/>
                <a:gd name="T30" fmla="*/ 31 w 43"/>
                <a:gd name="T31" fmla="*/ 404 h 416"/>
                <a:gd name="T32" fmla="*/ 31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19" y="97"/>
                  </a:lnTo>
                  <a:lnTo>
                    <a:pt x="31" y="121"/>
                  </a:lnTo>
                  <a:lnTo>
                    <a:pt x="19" y="154"/>
                  </a:lnTo>
                  <a:lnTo>
                    <a:pt x="19" y="178"/>
                  </a:lnTo>
                  <a:lnTo>
                    <a:pt x="31" y="202"/>
                  </a:lnTo>
                  <a:lnTo>
                    <a:pt x="31" y="226"/>
                  </a:lnTo>
                  <a:lnTo>
                    <a:pt x="31" y="250"/>
                  </a:lnTo>
                  <a:lnTo>
                    <a:pt x="31" y="275"/>
                  </a:lnTo>
                  <a:lnTo>
                    <a:pt x="31" y="311"/>
                  </a:lnTo>
                  <a:lnTo>
                    <a:pt x="43" y="335"/>
                  </a:lnTo>
                  <a:lnTo>
                    <a:pt x="43" y="356"/>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26" name="Oval 81"/>
            <p:cNvSpPr>
              <a:spLocks noChangeArrowheads="1"/>
            </p:cNvSpPr>
            <p:nvPr/>
          </p:nvSpPr>
          <p:spPr bwMode="auto">
            <a:xfrm rot="-5400000">
              <a:off x="2499" y="3768"/>
              <a:ext cx="118" cy="120"/>
            </a:xfrm>
            <a:prstGeom prst="ellipse">
              <a:avLst/>
            </a:prstGeom>
            <a:solidFill>
              <a:srgbClr val="FF0000"/>
            </a:solidFill>
            <a:ln w="1270">
              <a:solidFill>
                <a:srgbClr val="FF0000"/>
              </a:solidFill>
              <a:round/>
              <a:headEnd/>
              <a:tailEnd/>
            </a:ln>
          </p:spPr>
          <p:txBody>
            <a:bodyPr/>
            <a:lstStyle/>
            <a:p>
              <a:endParaRPr lang="en-GB"/>
            </a:p>
          </p:txBody>
        </p:sp>
        <p:sp>
          <p:nvSpPr>
            <p:cNvPr id="17627" name="Freeform 82"/>
            <p:cNvSpPr>
              <a:spLocks/>
            </p:cNvSpPr>
            <p:nvPr/>
          </p:nvSpPr>
          <p:spPr bwMode="auto">
            <a:xfrm rot="-5400000">
              <a:off x="2791" y="3670"/>
              <a:ext cx="21" cy="392"/>
            </a:xfrm>
            <a:custGeom>
              <a:avLst/>
              <a:gdLst>
                <a:gd name="T0" fmla="*/ 12 w 21"/>
                <a:gd name="T1" fmla="*/ 0 h 392"/>
                <a:gd name="T2" fmla="*/ 0 w 21"/>
                <a:gd name="T3" fmla="*/ 36 h 392"/>
                <a:gd name="T4" fmla="*/ 12 w 21"/>
                <a:gd name="T5" fmla="*/ 72 h 392"/>
                <a:gd name="T6" fmla="*/ 21 w 21"/>
                <a:gd name="T7" fmla="*/ 97 h 392"/>
                <a:gd name="T8" fmla="*/ 12 w 21"/>
                <a:gd name="T9" fmla="*/ 121 h 392"/>
                <a:gd name="T10" fmla="*/ 0 w 21"/>
                <a:gd name="T11" fmla="*/ 145 h 392"/>
                <a:gd name="T12" fmla="*/ 12 w 21"/>
                <a:gd name="T13" fmla="*/ 166 h 392"/>
                <a:gd name="T14" fmla="*/ 21 w 21"/>
                <a:gd name="T15" fmla="*/ 190 h 392"/>
                <a:gd name="T16" fmla="*/ 21 w 21"/>
                <a:gd name="T17" fmla="*/ 226 h 392"/>
                <a:gd name="T18" fmla="*/ 12 w 21"/>
                <a:gd name="T19" fmla="*/ 262 h 392"/>
                <a:gd name="T20" fmla="*/ 12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7"/>
                  </a:lnTo>
                  <a:lnTo>
                    <a:pt x="12" y="121"/>
                  </a:lnTo>
                  <a:lnTo>
                    <a:pt x="0" y="145"/>
                  </a:lnTo>
                  <a:lnTo>
                    <a:pt x="12" y="166"/>
                  </a:lnTo>
                  <a:lnTo>
                    <a:pt x="21" y="190"/>
                  </a:lnTo>
                  <a:lnTo>
                    <a:pt x="21" y="226"/>
                  </a:lnTo>
                  <a:lnTo>
                    <a:pt x="12" y="262"/>
                  </a:lnTo>
                  <a:lnTo>
                    <a:pt x="12"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28" name="Freeform 83"/>
            <p:cNvSpPr>
              <a:spLocks/>
            </p:cNvSpPr>
            <p:nvPr/>
          </p:nvSpPr>
          <p:spPr bwMode="auto">
            <a:xfrm rot="-5400000">
              <a:off x="2804" y="3573"/>
              <a:ext cx="43" cy="416"/>
            </a:xfrm>
            <a:custGeom>
              <a:avLst/>
              <a:gdLst>
                <a:gd name="T0" fmla="*/ 0 w 43"/>
                <a:gd name="T1" fmla="*/ 0 h 416"/>
                <a:gd name="T2" fmla="*/ 0 w 43"/>
                <a:gd name="T3" fmla="*/ 60 h 416"/>
                <a:gd name="T4" fmla="*/ 0 w 43"/>
                <a:gd name="T5" fmla="*/ 85 h 416"/>
                <a:gd name="T6" fmla="*/ 22 w 43"/>
                <a:gd name="T7" fmla="*/ 97 h 416"/>
                <a:gd name="T8" fmla="*/ 34 w 43"/>
                <a:gd name="T9" fmla="*/ 121 h 416"/>
                <a:gd name="T10" fmla="*/ 22 w 43"/>
                <a:gd name="T11" fmla="*/ 154 h 416"/>
                <a:gd name="T12" fmla="*/ 22 w 43"/>
                <a:gd name="T13" fmla="*/ 178 h 416"/>
                <a:gd name="T14" fmla="*/ 34 w 43"/>
                <a:gd name="T15" fmla="*/ 202 h 416"/>
                <a:gd name="T16" fmla="*/ 34 w 43"/>
                <a:gd name="T17" fmla="*/ 226 h 416"/>
                <a:gd name="T18" fmla="*/ 34 w 43"/>
                <a:gd name="T19" fmla="*/ 250 h 416"/>
                <a:gd name="T20" fmla="*/ 34 w 43"/>
                <a:gd name="T21" fmla="*/ 275 h 416"/>
                <a:gd name="T22" fmla="*/ 34 w 43"/>
                <a:gd name="T23" fmla="*/ 311 h 416"/>
                <a:gd name="T24" fmla="*/ 43 w 43"/>
                <a:gd name="T25" fmla="*/ 335 h 416"/>
                <a:gd name="T26" fmla="*/ 43 w 43"/>
                <a:gd name="T27" fmla="*/ 356 h 416"/>
                <a:gd name="T28" fmla="*/ 34 w 43"/>
                <a:gd name="T29" fmla="*/ 380 h 416"/>
                <a:gd name="T30" fmla="*/ 34 w 43"/>
                <a:gd name="T31" fmla="*/ 404 h 416"/>
                <a:gd name="T32" fmla="*/ 34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22" y="97"/>
                  </a:lnTo>
                  <a:lnTo>
                    <a:pt x="34" y="121"/>
                  </a:lnTo>
                  <a:lnTo>
                    <a:pt x="22" y="154"/>
                  </a:lnTo>
                  <a:lnTo>
                    <a:pt x="22" y="178"/>
                  </a:lnTo>
                  <a:lnTo>
                    <a:pt x="34" y="202"/>
                  </a:lnTo>
                  <a:lnTo>
                    <a:pt x="34" y="226"/>
                  </a:lnTo>
                  <a:lnTo>
                    <a:pt x="34" y="250"/>
                  </a:lnTo>
                  <a:lnTo>
                    <a:pt x="34" y="275"/>
                  </a:lnTo>
                  <a:lnTo>
                    <a:pt x="34" y="311"/>
                  </a:lnTo>
                  <a:lnTo>
                    <a:pt x="43" y="335"/>
                  </a:lnTo>
                  <a:lnTo>
                    <a:pt x="43" y="356"/>
                  </a:lnTo>
                  <a:lnTo>
                    <a:pt x="34" y="380"/>
                  </a:lnTo>
                  <a:lnTo>
                    <a:pt x="34" y="404"/>
                  </a:lnTo>
                  <a:lnTo>
                    <a:pt x="34"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29" name="Oval 84"/>
            <p:cNvSpPr>
              <a:spLocks noChangeArrowheads="1"/>
            </p:cNvSpPr>
            <p:nvPr/>
          </p:nvSpPr>
          <p:spPr bwMode="auto">
            <a:xfrm rot="-5400000">
              <a:off x="2499" y="3907"/>
              <a:ext cx="118" cy="120"/>
            </a:xfrm>
            <a:prstGeom prst="ellipse">
              <a:avLst/>
            </a:prstGeom>
            <a:solidFill>
              <a:srgbClr val="FF0000"/>
            </a:solidFill>
            <a:ln w="1270">
              <a:solidFill>
                <a:srgbClr val="FF0000"/>
              </a:solidFill>
              <a:round/>
              <a:headEnd/>
              <a:tailEnd/>
            </a:ln>
          </p:spPr>
          <p:txBody>
            <a:bodyPr/>
            <a:lstStyle/>
            <a:p>
              <a:endParaRPr lang="en-GB"/>
            </a:p>
          </p:txBody>
        </p:sp>
        <p:sp>
          <p:nvSpPr>
            <p:cNvPr id="17630" name="Freeform 85"/>
            <p:cNvSpPr>
              <a:spLocks/>
            </p:cNvSpPr>
            <p:nvPr/>
          </p:nvSpPr>
          <p:spPr bwMode="auto">
            <a:xfrm rot="-5400000">
              <a:off x="2791" y="3809"/>
              <a:ext cx="21" cy="392"/>
            </a:xfrm>
            <a:custGeom>
              <a:avLst/>
              <a:gdLst>
                <a:gd name="T0" fmla="*/ 12 w 21"/>
                <a:gd name="T1" fmla="*/ 0 h 392"/>
                <a:gd name="T2" fmla="*/ 0 w 21"/>
                <a:gd name="T3" fmla="*/ 36 h 392"/>
                <a:gd name="T4" fmla="*/ 12 w 21"/>
                <a:gd name="T5" fmla="*/ 72 h 392"/>
                <a:gd name="T6" fmla="*/ 21 w 21"/>
                <a:gd name="T7" fmla="*/ 97 h 392"/>
                <a:gd name="T8" fmla="*/ 12 w 21"/>
                <a:gd name="T9" fmla="*/ 121 h 392"/>
                <a:gd name="T10" fmla="*/ 0 w 21"/>
                <a:gd name="T11" fmla="*/ 145 h 392"/>
                <a:gd name="T12" fmla="*/ 12 w 21"/>
                <a:gd name="T13" fmla="*/ 166 h 392"/>
                <a:gd name="T14" fmla="*/ 21 w 21"/>
                <a:gd name="T15" fmla="*/ 190 h 392"/>
                <a:gd name="T16" fmla="*/ 21 w 21"/>
                <a:gd name="T17" fmla="*/ 226 h 392"/>
                <a:gd name="T18" fmla="*/ 12 w 21"/>
                <a:gd name="T19" fmla="*/ 262 h 392"/>
                <a:gd name="T20" fmla="*/ 12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7"/>
                  </a:lnTo>
                  <a:lnTo>
                    <a:pt x="12" y="121"/>
                  </a:lnTo>
                  <a:lnTo>
                    <a:pt x="0" y="145"/>
                  </a:lnTo>
                  <a:lnTo>
                    <a:pt x="12" y="166"/>
                  </a:lnTo>
                  <a:lnTo>
                    <a:pt x="21" y="190"/>
                  </a:lnTo>
                  <a:lnTo>
                    <a:pt x="21" y="226"/>
                  </a:lnTo>
                  <a:lnTo>
                    <a:pt x="12" y="262"/>
                  </a:lnTo>
                  <a:lnTo>
                    <a:pt x="12"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31" name="Freeform 86"/>
            <p:cNvSpPr>
              <a:spLocks/>
            </p:cNvSpPr>
            <p:nvPr/>
          </p:nvSpPr>
          <p:spPr bwMode="auto">
            <a:xfrm rot="-5400000">
              <a:off x="2804" y="3712"/>
              <a:ext cx="43" cy="416"/>
            </a:xfrm>
            <a:custGeom>
              <a:avLst/>
              <a:gdLst>
                <a:gd name="T0" fmla="*/ 0 w 43"/>
                <a:gd name="T1" fmla="*/ 0 h 416"/>
                <a:gd name="T2" fmla="*/ 0 w 43"/>
                <a:gd name="T3" fmla="*/ 60 h 416"/>
                <a:gd name="T4" fmla="*/ 0 w 43"/>
                <a:gd name="T5" fmla="*/ 85 h 416"/>
                <a:gd name="T6" fmla="*/ 22 w 43"/>
                <a:gd name="T7" fmla="*/ 97 h 416"/>
                <a:gd name="T8" fmla="*/ 34 w 43"/>
                <a:gd name="T9" fmla="*/ 121 h 416"/>
                <a:gd name="T10" fmla="*/ 22 w 43"/>
                <a:gd name="T11" fmla="*/ 154 h 416"/>
                <a:gd name="T12" fmla="*/ 22 w 43"/>
                <a:gd name="T13" fmla="*/ 178 h 416"/>
                <a:gd name="T14" fmla="*/ 34 w 43"/>
                <a:gd name="T15" fmla="*/ 202 h 416"/>
                <a:gd name="T16" fmla="*/ 34 w 43"/>
                <a:gd name="T17" fmla="*/ 226 h 416"/>
                <a:gd name="T18" fmla="*/ 34 w 43"/>
                <a:gd name="T19" fmla="*/ 250 h 416"/>
                <a:gd name="T20" fmla="*/ 34 w 43"/>
                <a:gd name="T21" fmla="*/ 275 h 416"/>
                <a:gd name="T22" fmla="*/ 34 w 43"/>
                <a:gd name="T23" fmla="*/ 311 h 416"/>
                <a:gd name="T24" fmla="*/ 43 w 43"/>
                <a:gd name="T25" fmla="*/ 335 h 416"/>
                <a:gd name="T26" fmla="*/ 43 w 43"/>
                <a:gd name="T27" fmla="*/ 356 h 416"/>
                <a:gd name="T28" fmla="*/ 34 w 43"/>
                <a:gd name="T29" fmla="*/ 380 h 416"/>
                <a:gd name="T30" fmla="*/ 34 w 43"/>
                <a:gd name="T31" fmla="*/ 404 h 416"/>
                <a:gd name="T32" fmla="*/ 34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22" y="97"/>
                  </a:lnTo>
                  <a:lnTo>
                    <a:pt x="34" y="121"/>
                  </a:lnTo>
                  <a:lnTo>
                    <a:pt x="22" y="154"/>
                  </a:lnTo>
                  <a:lnTo>
                    <a:pt x="22" y="178"/>
                  </a:lnTo>
                  <a:lnTo>
                    <a:pt x="34" y="202"/>
                  </a:lnTo>
                  <a:lnTo>
                    <a:pt x="34" y="226"/>
                  </a:lnTo>
                  <a:lnTo>
                    <a:pt x="34" y="250"/>
                  </a:lnTo>
                  <a:lnTo>
                    <a:pt x="34" y="275"/>
                  </a:lnTo>
                  <a:lnTo>
                    <a:pt x="34" y="311"/>
                  </a:lnTo>
                  <a:lnTo>
                    <a:pt x="43" y="335"/>
                  </a:lnTo>
                  <a:lnTo>
                    <a:pt x="43" y="356"/>
                  </a:lnTo>
                  <a:lnTo>
                    <a:pt x="34" y="380"/>
                  </a:lnTo>
                  <a:lnTo>
                    <a:pt x="34" y="404"/>
                  </a:lnTo>
                  <a:lnTo>
                    <a:pt x="34"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32" name="Oval 87"/>
            <p:cNvSpPr>
              <a:spLocks noChangeArrowheads="1"/>
            </p:cNvSpPr>
            <p:nvPr/>
          </p:nvSpPr>
          <p:spPr bwMode="auto">
            <a:xfrm rot="-5400000">
              <a:off x="2499" y="4046"/>
              <a:ext cx="118" cy="120"/>
            </a:xfrm>
            <a:prstGeom prst="ellipse">
              <a:avLst/>
            </a:prstGeom>
            <a:solidFill>
              <a:srgbClr val="FF0000"/>
            </a:solidFill>
            <a:ln w="1270">
              <a:solidFill>
                <a:srgbClr val="FF0000"/>
              </a:solidFill>
              <a:round/>
              <a:headEnd/>
              <a:tailEnd/>
            </a:ln>
          </p:spPr>
          <p:txBody>
            <a:bodyPr/>
            <a:lstStyle/>
            <a:p>
              <a:endParaRPr lang="en-GB"/>
            </a:p>
          </p:txBody>
        </p:sp>
        <p:sp>
          <p:nvSpPr>
            <p:cNvPr id="17633" name="Freeform 88"/>
            <p:cNvSpPr>
              <a:spLocks/>
            </p:cNvSpPr>
            <p:nvPr/>
          </p:nvSpPr>
          <p:spPr bwMode="auto">
            <a:xfrm rot="-5400000">
              <a:off x="2804" y="3849"/>
              <a:ext cx="44" cy="416"/>
            </a:xfrm>
            <a:custGeom>
              <a:avLst/>
              <a:gdLst>
                <a:gd name="T0" fmla="*/ 0 w 44"/>
                <a:gd name="T1" fmla="*/ 0 h 416"/>
                <a:gd name="T2" fmla="*/ 0 w 44"/>
                <a:gd name="T3" fmla="*/ 60 h 416"/>
                <a:gd name="T4" fmla="*/ 0 w 44"/>
                <a:gd name="T5" fmla="*/ 85 h 416"/>
                <a:gd name="T6" fmla="*/ 22 w 44"/>
                <a:gd name="T7" fmla="*/ 97 h 416"/>
                <a:gd name="T8" fmla="*/ 32 w 44"/>
                <a:gd name="T9" fmla="*/ 121 h 416"/>
                <a:gd name="T10" fmla="*/ 22 w 44"/>
                <a:gd name="T11" fmla="*/ 154 h 416"/>
                <a:gd name="T12" fmla="*/ 22 w 44"/>
                <a:gd name="T13" fmla="*/ 178 h 416"/>
                <a:gd name="T14" fmla="*/ 32 w 44"/>
                <a:gd name="T15" fmla="*/ 202 h 416"/>
                <a:gd name="T16" fmla="*/ 32 w 44"/>
                <a:gd name="T17" fmla="*/ 226 h 416"/>
                <a:gd name="T18" fmla="*/ 32 w 44"/>
                <a:gd name="T19" fmla="*/ 250 h 416"/>
                <a:gd name="T20" fmla="*/ 32 w 44"/>
                <a:gd name="T21" fmla="*/ 275 h 416"/>
                <a:gd name="T22" fmla="*/ 32 w 44"/>
                <a:gd name="T23" fmla="*/ 311 h 416"/>
                <a:gd name="T24" fmla="*/ 44 w 44"/>
                <a:gd name="T25" fmla="*/ 335 h 416"/>
                <a:gd name="T26" fmla="*/ 44 w 44"/>
                <a:gd name="T27" fmla="*/ 356 h 416"/>
                <a:gd name="T28" fmla="*/ 32 w 44"/>
                <a:gd name="T29" fmla="*/ 380 h 416"/>
                <a:gd name="T30" fmla="*/ 32 w 44"/>
                <a:gd name="T31" fmla="*/ 404 h 416"/>
                <a:gd name="T32" fmla="*/ 32 w 44"/>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0"/>
                  </a:moveTo>
                  <a:lnTo>
                    <a:pt x="0" y="60"/>
                  </a:lnTo>
                  <a:lnTo>
                    <a:pt x="0" y="85"/>
                  </a:lnTo>
                  <a:lnTo>
                    <a:pt x="22" y="97"/>
                  </a:lnTo>
                  <a:lnTo>
                    <a:pt x="32" y="121"/>
                  </a:lnTo>
                  <a:lnTo>
                    <a:pt x="22" y="154"/>
                  </a:lnTo>
                  <a:lnTo>
                    <a:pt x="22" y="178"/>
                  </a:lnTo>
                  <a:lnTo>
                    <a:pt x="32" y="202"/>
                  </a:lnTo>
                  <a:lnTo>
                    <a:pt x="32" y="226"/>
                  </a:lnTo>
                  <a:lnTo>
                    <a:pt x="32" y="250"/>
                  </a:lnTo>
                  <a:lnTo>
                    <a:pt x="32" y="275"/>
                  </a:lnTo>
                  <a:lnTo>
                    <a:pt x="32" y="311"/>
                  </a:lnTo>
                  <a:lnTo>
                    <a:pt x="44" y="335"/>
                  </a:lnTo>
                  <a:lnTo>
                    <a:pt x="44"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34" name="Oval 89"/>
            <p:cNvSpPr>
              <a:spLocks noChangeArrowheads="1"/>
            </p:cNvSpPr>
            <p:nvPr/>
          </p:nvSpPr>
          <p:spPr bwMode="auto">
            <a:xfrm rot="-5400000">
              <a:off x="3191" y="3632"/>
              <a:ext cx="117" cy="118"/>
            </a:xfrm>
            <a:prstGeom prst="ellipse">
              <a:avLst/>
            </a:prstGeom>
            <a:solidFill>
              <a:srgbClr val="FF0000"/>
            </a:solidFill>
            <a:ln w="1270">
              <a:solidFill>
                <a:srgbClr val="FF0000"/>
              </a:solidFill>
              <a:round/>
              <a:headEnd/>
              <a:tailEnd/>
            </a:ln>
          </p:spPr>
          <p:txBody>
            <a:bodyPr/>
            <a:lstStyle/>
            <a:p>
              <a:endParaRPr lang="en-GB"/>
            </a:p>
          </p:txBody>
        </p:sp>
        <p:sp>
          <p:nvSpPr>
            <p:cNvPr id="17635" name="Freeform 90"/>
            <p:cNvSpPr>
              <a:spLocks/>
            </p:cNvSpPr>
            <p:nvPr/>
          </p:nvSpPr>
          <p:spPr bwMode="auto">
            <a:xfrm rot="-5400000">
              <a:off x="2993" y="3531"/>
              <a:ext cx="21" cy="392"/>
            </a:xfrm>
            <a:custGeom>
              <a:avLst/>
              <a:gdLst>
                <a:gd name="T0" fmla="*/ 9 w 21"/>
                <a:gd name="T1" fmla="*/ 392 h 392"/>
                <a:gd name="T2" fmla="*/ 0 w 21"/>
                <a:gd name="T3" fmla="*/ 359 h 392"/>
                <a:gd name="T4" fmla="*/ 9 w 21"/>
                <a:gd name="T5" fmla="*/ 323 h 392"/>
                <a:gd name="T6" fmla="*/ 21 w 21"/>
                <a:gd name="T7" fmla="*/ 299 h 392"/>
                <a:gd name="T8" fmla="*/ 9 w 21"/>
                <a:gd name="T9" fmla="*/ 275 h 392"/>
                <a:gd name="T10" fmla="*/ 0 w 21"/>
                <a:gd name="T11" fmla="*/ 250 h 392"/>
                <a:gd name="T12" fmla="*/ 9 w 21"/>
                <a:gd name="T13" fmla="*/ 226 h 392"/>
                <a:gd name="T14" fmla="*/ 21 w 21"/>
                <a:gd name="T15" fmla="*/ 202 h 392"/>
                <a:gd name="T16" fmla="*/ 21 w 21"/>
                <a:gd name="T17" fmla="*/ 166 h 392"/>
                <a:gd name="T18" fmla="*/ 9 w 21"/>
                <a:gd name="T19" fmla="*/ 133 h 392"/>
                <a:gd name="T20" fmla="*/ 9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392"/>
                  </a:moveTo>
                  <a:lnTo>
                    <a:pt x="0" y="359"/>
                  </a:lnTo>
                  <a:lnTo>
                    <a:pt x="9" y="323"/>
                  </a:lnTo>
                  <a:lnTo>
                    <a:pt x="21" y="299"/>
                  </a:lnTo>
                  <a:lnTo>
                    <a:pt x="9" y="275"/>
                  </a:lnTo>
                  <a:lnTo>
                    <a:pt x="0" y="250"/>
                  </a:lnTo>
                  <a:lnTo>
                    <a:pt x="9" y="226"/>
                  </a:lnTo>
                  <a:lnTo>
                    <a:pt x="21" y="202"/>
                  </a:lnTo>
                  <a:lnTo>
                    <a:pt x="21" y="166"/>
                  </a:lnTo>
                  <a:lnTo>
                    <a:pt x="9" y="133"/>
                  </a:lnTo>
                  <a:lnTo>
                    <a:pt x="9"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36" name="Freeform 91"/>
            <p:cNvSpPr>
              <a:spLocks/>
            </p:cNvSpPr>
            <p:nvPr/>
          </p:nvSpPr>
          <p:spPr bwMode="auto">
            <a:xfrm rot="-5400000">
              <a:off x="2958" y="3434"/>
              <a:ext cx="43" cy="416"/>
            </a:xfrm>
            <a:custGeom>
              <a:avLst/>
              <a:gdLst>
                <a:gd name="T0" fmla="*/ 0 w 43"/>
                <a:gd name="T1" fmla="*/ 416 h 416"/>
                <a:gd name="T2" fmla="*/ 0 w 43"/>
                <a:gd name="T3" fmla="*/ 359 h 416"/>
                <a:gd name="T4" fmla="*/ 0 w 43"/>
                <a:gd name="T5" fmla="*/ 335 h 416"/>
                <a:gd name="T6" fmla="*/ 19 w 43"/>
                <a:gd name="T7" fmla="*/ 323 h 416"/>
                <a:gd name="T8" fmla="*/ 31 w 43"/>
                <a:gd name="T9" fmla="*/ 298 h 416"/>
                <a:gd name="T10" fmla="*/ 19 w 43"/>
                <a:gd name="T11" fmla="*/ 262 h 416"/>
                <a:gd name="T12" fmla="*/ 19 w 43"/>
                <a:gd name="T13" fmla="*/ 238 h 416"/>
                <a:gd name="T14" fmla="*/ 31 w 43"/>
                <a:gd name="T15" fmla="*/ 214 h 416"/>
                <a:gd name="T16" fmla="*/ 31 w 43"/>
                <a:gd name="T17" fmla="*/ 190 h 416"/>
                <a:gd name="T18" fmla="*/ 31 w 43"/>
                <a:gd name="T19" fmla="*/ 169 h 416"/>
                <a:gd name="T20" fmla="*/ 31 w 43"/>
                <a:gd name="T21" fmla="*/ 145 h 416"/>
                <a:gd name="T22" fmla="*/ 31 w 43"/>
                <a:gd name="T23" fmla="*/ 108 h 416"/>
                <a:gd name="T24" fmla="*/ 43 w 43"/>
                <a:gd name="T25" fmla="*/ 84 h 416"/>
                <a:gd name="T26" fmla="*/ 43 w 43"/>
                <a:gd name="T27" fmla="*/ 60 h 416"/>
                <a:gd name="T28" fmla="*/ 31 w 43"/>
                <a:gd name="T29" fmla="*/ 36 h 416"/>
                <a:gd name="T30" fmla="*/ 31 w 43"/>
                <a:gd name="T31" fmla="*/ 12 h 416"/>
                <a:gd name="T32" fmla="*/ 31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19" y="323"/>
                  </a:lnTo>
                  <a:lnTo>
                    <a:pt x="31" y="298"/>
                  </a:lnTo>
                  <a:lnTo>
                    <a:pt x="19" y="262"/>
                  </a:lnTo>
                  <a:lnTo>
                    <a:pt x="19" y="238"/>
                  </a:lnTo>
                  <a:lnTo>
                    <a:pt x="31" y="214"/>
                  </a:lnTo>
                  <a:lnTo>
                    <a:pt x="31" y="190"/>
                  </a:lnTo>
                  <a:lnTo>
                    <a:pt x="31" y="169"/>
                  </a:lnTo>
                  <a:lnTo>
                    <a:pt x="31" y="145"/>
                  </a:lnTo>
                  <a:lnTo>
                    <a:pt x="31" y="108"/>
                  </a:lnTo>
                  <a:lnTo>
                    <a:pt x="43" y="84"/>
                  </a:lnTo>
                  <a:lnTo>
                    <a:pt x="43"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37" name="Oval 92"/>
            <p:cNvSpPr>
              <a:spLocks noChangeArrowheads="1"/>
            </p:cNvSpPr>
            <p:nvPr/>
          </p:nvSpPr>
          <p:spPr bwMode="auto">
            <a:xfrm rot="-5400000">
              <a:off x="3191" y="3769"/>
              <a:ext cx="118" cy="118"/>
            </a:xfrm>
            <a:prstGeom prst="ellipse">
              <a:avLst/>
            </a:prstGeom>
            <a:solidFill>
              <a:srgbClr val="FF0000"/>
            </a:solidFill>
            <a:ln w="1270">
              <a:solidFill>
                <a:srgbClr val="FF0000"/>
              </a:solidFill>
              <a:round/>
              <a:headEnd/>
              <a:tailEnd/>
            </a:ln>
          </p:spPr>
          <p:txBody>
            <a:bodyPr/>
            <a:lstStyle/>
            <a:p>
              <a:endParaRPr lang="en-GB"/>
            </a:p>
          </p:txBody>
        </p:sp>
        <p:sp>
          <p:nvSpPr>
            <p:cNvPr id="17638" name="Freeform 93"/>
            <p:cNvSpPr>
              <a:spLocks/>
            </p:cNvSpPr>
            <p:nvPr/>
          </p:nvSpPr>
          <p:spPr bwMode="auto">
            <a:xfrm rot="-5400000">
              <a:off x="2993" y="3670"/>
              <a:ext cx="21" cy="392"/>
            </a:xfrm>
            <a:custGeom>
              <a:avLst/>
              <a:gdLst>
                <a:gd name="T0" fmla="*/ 12 w 21"/>
                <a:gd name="T1" fmla="*/ 392 h 392"/>
                <a:gd name="T2" fmla="*/ 0 w 21"/>
                <a:gd name="T3" fmla="*/ 359 h 392"/>
                <a:gd name="T4" fmla="*/ 12 w 21"/>
                <a:gd name="T5" fmla="*/ 323 h 392"/>
                <a:gd name="T6" fmla="*/ 21 w 21"/>
                <a:gd name="T7" fmla="*/ 299 h 392"/>
                <a:gd name="T8" fmla="*/ 12 w 21"/>
                <a:gd name="T9" fmla="*/ 275 h 392"/>
                <a:gd name="T10" fmla="*/ 0 w 21"/>
                <a:gd name="T11" fmla="*/ 250 h 392"/>
                <a:gd name="T12" fmla="*/ 12 w 21"/>
                <a:gd name="T13" fmla="*/ 226 h 392"/>
                <a:gd name="T14" fmla="*/ 21 w 21"/>
                <a:gd name="T15" fmla="*/ 202 h 392"/>
                <a:gd name="T16" fmla="*/ 21 w 21"/>
                <a:gd name="T17" fmla="*/ 166 h 392"/>
                <a:gd name="T18" fmla="*/ 12 w 21"/>
                <a:gd name="T19" fmla="*/ 133 h 392"/>
                <a:gd name="T20" fmla="*/ 12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5"/>
                  </a:lnTo>
                  <a:lnTo>
                    <a:pt x="0" y="250"/>
                  </a:lnTo>
                  <a:lnTo>
                    <a:pt x="12" y="226"/>
                  </a:lnTo>
                  <a:lnTo>
                    <a:pt x="21" y="202"/>
                  </a:lnTo>
                  <a:lnTo>
                    <a:pt x="21" y="166"/>
                  </a:lnTo>
                  <a:lnTo>
                    <a:pt x="12" y="133"/>
                  </a:lnTo>
                  <a:lnTo>
                    <a:pt x="12"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39" name="Freeform 94"/>
            <p:cNvSpPr>
              <a:spLocks/>
            </p:cNvSpPr>
            <p:nvPr/>
          </p:nvSpPr>
          <p:spPr bwMode="auto">
            <a:xfrm rot="-5400000">
              <a:off x="2958" y="3573"/>
              <a:ext cx="43" cy="416"/>
            </a:xfrm>
            <a:custGeom>
              <a:avLst/>
              <a:gdLst>
                <a:gd name="T0" fmla="*/ 0 w 43"/>
                <a:gd name="T1" fmla="*/ 416 h 416"/>
                <a:gd name="T2" fmla="*/ 0 w 43"/>
                <a:gd name="T3" fmla="*/ 359 h 416"/>
                <a:gd name="T4" fmla="*/ 0 w 43"/>
                <a:gd name="T5" fmla="*/ 335 h 416"/>
                <a:gd name="T6" fmla="*/ 22 w 43"/>
                <a:gd name="T7" fmla="*/ 323 h 416"/>
                <a:gd name="T8" fmla="*/ 34 w 43"/>
                <a:gd name="T9" fmla="*/ 298 h 416"/>
                <a:gd name="T10" fmla="*/ 22 w 43"/>
                <a:gd name="T11" fmla="*/ 262 h 416"/>
                <a:gd name="T12" fmla="*/ 22 w 43"/>
                <a:gd name="T13" fmla="*/ 238 h 416"/>
                <a:gd name="T14" fmla="*/ 34 w 43"/>
                <a:gd name="T15" fmla="*/ 214 h 416"/>
                <a:gd name="T16" fmla="*/ 34 w 43"/>
                <a:gd name="T17" fmla="*/ 190 h 416"/>
                <a:gd name="T18" fmla="*/ 34 w 43"/>
                <a:gd name="T19" fmla="*/ 169 h 416"/>
                <a:gd name="T20" fmla="*/ 34 w 43"/>
                <a:gd name="T21" fmla="*/ 145 h 416"/>
                <a:gd name="T22" fmla="*/ 34 w 43"/>
                <a:gd name="T23" fmla="*/ 108 h 416"/>
                <a:gd name="T24" fmla="*/ 43 w 43"/>
                <a:gd name="T25" fmla="*/ 84 h 416"/>
                <a:gd name="T26" fmla="*/ 43 w 43"/>
                <a:gd name="T27" fmla="*/ 60 h 416"/>
                <a:gd name="T28" fmla="*/ 34 w 43"/>
                <a:gd name="T29" fmla="*/ 36 h 416"/>
                <a:gd name="T30" fmla="*/ 34 w 43"/>
                <a:gd name="T31" fmla="*/ 12 h 416"/>
                <a:gd name="T32" fmla="*/ 34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2" y="323"/>
                  </a:lnTo>
                  <a:lnTo>
                    <a:pt x="34" y="298"/>
                  </a:lnTo>
                  <a:lnTo>
                    <a:pt x="22" y="262"/>
                  </a:lnTo>
                  <a:lnTo>
                    <a:pt x="22" y="238"/>
                  </a:lnTo>
                  <a:lnTo>
                    <a:pt x="34" y="214"/>
                  </a:lnTo>
                  <a:lnTo>
                    <a:pt x="34" y="190"/>
                  </a:lnTo>
                  <a:lnTo>
                    <a:pt x="34" y="169"/>
                  </a:lnTo>
                  <a:lnTo>
                    <a:pt x="34" y="145"/>
                  </a:lnTo>
                  <a:lnTo>
                    <a:pt x="34" y="108"/>
                  </a:lnTo>
                  <a:lnTo>
                    <a:pt x="43" y="84"/>
                  </a:lnTo>
                  <a:lnTo>
                    <a:pt x="43" y="60"/>
                  </a:lnTo>
                  <a:lnTo>
                    <a:pt x="34" y="36"/>
                  </a:lnTo>
                  <a:lnTo>
                    <a:pt x="34" y="12"/>
                  </a:lnTo>
                  <a:lnTo>
                    <a:pt x="3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40" name="Oval 95"/>
            <p:cNvSpPr>
              <a:spLocks noChangeArrowheads="1"/>
            </p:cNvSpPr>
            <p:nvPr/>
          </p:nvSpPr>
          <p:spPr bwMode="auto">
            <a:xfrm rot="-5400000">
              <a:off x="3191" y="3908"/>
              <a:ext cx="118" cy="118"/>
            </a:xfrm>
            <a:prstGeom prst="ellipse">
              <a:avLst/>
            </a:prstGeom>
            <a:solidFill>
              <a:srgbClr val="FF0000"/>
            </a:solidFill>
            <a:ln w="1270">
              <a:solidFill>
                <a:srgbClr val="FF0000"/>
              </a:solidFill>
              <a:round/>
              <a:headEnd/>
              <a:tailEnd/>
            </a:ln>
          </p:spPr>
          <p:txBody>
            <a:bodyPr/>
            <a:lstStyle/>
            <a:p>
              <a:endParaRPr lang="en-GB"/>
            </a:p>
          </p:txBody>
        </p:sp>
        <p:sp>
          <p:nvSpPr>
            <p:cNvPr id="17641" name="Freeform 96"/>
            <p:cNvSpPr>
              <a:spLocks/>
            </p:cNvSpPr>
            <p:nvPr/>
          </p:nvSpPr>
          <p:spPr bwMode="auto">
            <a:xfrm rot="-5400000">
              <a:off x="2993" y="3809"/>
              <a:ext cx="21" cy="392"/>
            </a:xfrm>
            <a:custGeom>
              <a:avLst/>
              <a:gdLst>
                <a:gd name="T0" fmla="*/ 12 w 21"/>
                <a:gd name="T1" fmla="*/ 392 h 392"/>
                <a:gd name="T2" fmla="*/ 0 w 21"/>
                <a:gd name="T3" fmla="*/ 359 h 392"/>
                <a:gd name="T4" fmla="*/ 12 w 21"/>
                <a:gd name="T5" fmla="*/ 323 h 392"/>
                <a:gd name="T6" fmla="*/ 21 w 21"/>
                <a:gd name="T7" fmla="*/ 299 h 392"/>
                <a:gd name="T8" fmla="*/ 12 w 21"/>
                <a:gd name="T9" fmla="*/ 275 h 392"/>
                <a:gd name="T10" fmla="*/ 0 w 21"/>
                <a:gd name="T11" fmla="*/ 250 h 392"/>
                <a:gd name="T12" fmla="*/ 12 w 21"/>
                <a:gd name="T13" fmla="*/ 226 h 392"/>
                <a:gd name="T14" fmla="*/ 21 w 21"/>
                <a:gd name="T15" fmla="*/ 202 h 392"/>
                <a:gd name="T16" fmla="*/ 21 w 21"/>
                <a:gd name="T17" fmla="*/ 166 h 392"/>
                <a:gd name="T18" fmla="*/ 12 w 21"/>
                <a:gd name="T19" fmla="*/ 133 h 392"/>
                <a:gd name="T20" fmla="*/ 12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5"/>
                  </a:lnTo>
                  <a:lnTo>
                    <a:pt x="0" y="250"/>
                  </a:lnTo>
                  <a:lnTo>
                    <a:pt x="12" y="226"/>
                  </a:lnTo>
                  <a:lnTo>
                    <a:pt x="21" y="202"/>
                  </a:lnTo>
                  <a:lnTo>
                    <a:pt x="21" y="166"/>
                  </a:lnTo>
                  <a:lnTo>
                    <a:pt x="12" y="133"/>
                  </a:lnTo>
                  <a:lnTo>
                    <a:pt x="12"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42" name="Freeform 97"/>
            <p:cNvSpPr>
              <a:spLocks/>
            </p:cNvSpPr>
            <p:nvPr/>
          </p:nvSpPr>
          <p:spPr bwMode="auto">
            <a:xfrm rot="-5400000">
              <a:off x="2958" y="3712"/>
              <a:ext cx="43" cy="416"/>
            </a:xfrm>
            <a:custGeom>
              <a:avLst/>
              <a:gdLst>
                <a:gd name="T0" fmla="*/ 0 w 43"/>
                <a:gd name="T1" fmla="*/ 416 h 416"/>
                <a:gd name="T2" fmla="*/ 0 w 43"/>
                <a:gd name="T3" fmla="*/ 359 h 416"/>
                <a:gd name="T4" fmla="*/ 0 w 43"/>
                <a:gd name="T5" fmla="*/ 335 h 416"/>
                <a:gd name="T6" fmla="*/ 22 w 43"/>
                <a:gd name="T7" fmla="*/ 323 h 416"/>
                <a:gd name="T8" fmla="*/ 34 w 43"/>
                <a:gd name="T9" fmla="*/ 298 h 416"/>
                <a:gd name="T10" fmla="*/ 22 w 43"/>
                <a:gd name="T11" fmla="*/ 262 h 416"/>
                <a:gd name="T12" fmla="*/ 22 w 43"/>
                <a:gd name="T13" fmla="*/ 238 h 416"/>
                <a:gd name="T14" fmla="*/ 34 w 43"/>
                <a:gd name="T15" fmla="*/ 214 h 416"/>
                <a:gd name="T16" fmla="*/ 34 w 43"/>
                <a:gd name="T17" fmla="*/ 190 h 416"/>
                <a:gd name="T18" fmla="*/ 34 w 43"/>
                <a:gd name="T19" fmla="*/ 169 h 416"/>
                <a:gd name="T20" fmla="*/ 34 w 43"/>
                <a:gd name="T21" fmla="*/ 145 h 416"/>
                <a:gd name="T22" fmla="*/ 34 w 43"/>
                <a:gd name="T23" fmla="*/ 108 h 416"/>
                <a:gd name="T24" fmla="*/ 43 w 43"/>
                <a:gd name="T25" fmla="*/ 84 h 416"/>
                <a:gd name="T26" fmla="*/ 43 w 43"/>
                <a:gd name="T27" fmla="*/ 60 h 416"/>
                <a:gd name="T28" fmla="*/ 34 w 43"/>
                <a:gd name="T29" fmla="*/ 36 h 416"/>
                <a:gd name="T30" fmla="*/ 34 w 43"/>
                <a:gd name="T31" fmla="*/ 12 h 416"/>
                <a:gd name="T32" fmla="*/ 34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2" y="323"/>
                  </a:lnTo>
                  <a:lnTo>
                    <a:pt x="34" y="298"/>
                  </a:lnTo>
                  <a:lnTo>
                    <a:pt x="22" y="262"/>
                  </a:lnTo>
                  <a:lnTo>
                    <a:pt x="22" y="238"/>
                  </a:lnTo>
                  <a:lnTo>
                    <a:pt x="34" y="214"/>
                  </a:lnTo>
                  <a:lnTo>
                    <a:pt x="34" y="190"/>
                  </a:lnTo>
                  <a:lnTo>
                    <a:pt x="34" y="169"/>
                  </a:lnTo>
                  <a:lnTo>
                    <a:pt x="34" y="145"/>
                  </a:lnTo>
                  <a:lnTo>
                    <a:pt x="34" y="108"/>
                  </a:lnTo>
                  <a:lnTo>
                    <a:pt x="43" y="84"/>
                  </a:lnTo>
                  <a:lnTo>
                    <a:pt x="43" y="60"/>
                  </a:lnTo>
                  <a:lnTo>
                    <a:pt x="34" y="36"/>
                  </a:lnTo>
                  <a:lnTo>
                    <a:pt x="34" y="12"/>
                  </a:lnTo>
                  <a:lnTo>
                    <a:pt x="3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43" name="Oval 98"/>
            <p:cNvSpPr>
              <a:spLocks noChangeArrowheads="1"/>
            </p:cNvSpPr>
            <p:nvPr/>
          </p:nvSpPr>
          <p:spPr bwMode="auto">
            <a:xfrm rot="-5400000">
              <a:off x="3191" y="4047"/>
              <a:ext cx="118" cy="118"/>
            </a:xfrm>
            <a:prstGeom prst="ellipse">
              <a:avLst/>
            </a:prstGeom>
            <a:solidFill>
              <a:srgbClr val="FF0000"/>
            </a:solidFill>
            <a:ln w="1270">
              <a:solidFill>
                <a:srgbClr val="FF0000"/>
              </a:solidFill>
              <a:round/>
              <a:headEnd/>
              <a:tailEnd/>
            </a:ln>
          </p:spPr>
          <p:txBody>
            <a:bodyPr/>
            <a:lstStyle/>
            <a:p>
              <a:endParaRPr lang="en-GB"/>
            </a:p>
          </p:txBody>
        </p:sp>
        <p:sp>
          <p:nvSpPr>
            <p:cNvPr id="17644" name="Freeform 99"/>
            <p:cNvSpPr>
              <a:spLocks/>
            </p:cNvSpPr>
            <p:nvPr/>
          </p:nvSpPr>
          <p:spPr bwMode="auto">
            <a:xfrm rot="-5400000">
              <a:off x="2958" y="3849"/>
              <a:ext cx="44" cy="416"/>
            </a:xfrm>
            <a:custGeom>
              <a:avLst/>
              <a:gdLst>
                <a:gd name="T0" fmla="*/ 0 w 44"/>
                <a:gd name="T1" fmla="*/ 416 h 416"/>
                <a:gd name="T2" fmla="*/ 0 w 44"/>
                <a:gd name="T3" fmla="*/ 359 h 416"/>
                <a:gd name="T4" fmla="*/ 0 w 44"/>
                <a:gd name="T5" fmla="*/ 335 h 416"/>
                <a:gd name="T6" fmla="*/ 22 w 44"/>
                <a:gd name="T7" fmla="*/ 323 h 416"/>
                <a:gd name="T8" fmla="*/ 32 w 44"/>
                <a:gd name="T9" fmla="*/ 298 h 416"/>
                <a:gd name="T10" fmla="*/ 22 w 44"/>
                <a:gd name="T11" fmla="*/ 262 h 416"/>
                <a:gd name="T12" fmla="*/ 22 w 44"/>
                <a:gd name="T13" fmla="*/ 238 h 416"/>
                <a:gd name="T14" fmla="*/ 32 w 44"/>
                <a:gd name="T15" fmla="*/ 214 h 416"/>
                <a:gd name="T16" fmla="*/ 32 w 44"/>
                <a:gd name="T17" fmla="*/ 190 h 416"/>
                <a:gd name="T18" fmla="*/ 32 w 44"/>
                <a:gd name="T19" fmla="*/ 169 h 416"/>
                <a:gd name="T20" fmla="*/ 32 w 44"/>
                <a:gd name="T21" fmla="*/ 145 h 416"/>
                <a:gd name="T22" fmla="*/ 32 w 44"/>
                <a:gd name="T23" fmla="*/ 108 h 416"/>
                <a:gd name="T24" fmla="*/ 44 w 44"/>
                <a:gd name="T25" fmla="*/ 84 h 416"/>
                <a:gd name="T26" fmla="*/ 44 w 44"/>
                <a:gd name="T27" fmla="*/ 60 h 416"/>
                <a:gd name="T28" fmla="*/ 32 w 44"/>
                <a:gd name="T29" fmla="*/ 36 h 416"/>
                <a:gd name="T30" fmla="*/ 32 w 44"/>
                <a:gd name="T31" fmla="*/ 12 h 416"/>
                <a:gd name="T32" fmla="*/ 32 w 44"/>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416"/>
                  </a:moveTo>
                  <a:lnTo>
                    <a:pt x="0" y="359"/>
                  </a:lnTo>
                  <a:lnTo>
                    <a:pt x="0" y="335"/>
                  </a:lnTo>
                  <a:lnTo>
                    <a:pt x="22" y="323"/>
                  </a:lnTo>
                  <a:lnTo>
                    <a:pt x="32" y="298"/>
                  </a:lnTo>
                  <a:lnTo>
                    <a:pt x="22" y="262"/>
                  </a:lnTo>
                  <a:lnTo>
                    <a:pt x="22" y="238"/>
                  </a:lnTo>
                  <a:lnTo>
                    <a:pt x="32" y="214"/>
                  </a:lnTo>
                  <a:lnTo>
                    <a:pt x="32" y="190"/>
                  </a:lnTo>
                  <a:lnTo>
                    <a:pt x="32" y="169"/>
                  </a:lnTo>
                  <a:lnTo>
                    <a:pt x="32" y="145"/>
                  </a:lnTo>
                  <a:lnTo>
                    <a:pt x="32" y="108"/>
                  </a:lnTo>
                  <a:lnTo>
                    <a:pt x="44" y="84"/>
                  </a:lnTo>
                  <a:lnTo>
                    <a:pt x="44"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17463" name="Freeform 100"/>
          <p:cNvSpPr>
            <a:spLocks/>
          </p:cNvSpPr>
          <p:nvPr/>
        </p:nvSpPr>
        <p:spPr bwMode="auto">
          <a:xfrm rot="-5400000">
            <a:off x="4102100" y="2422526"/>
            <a:ext cx="14287" cy="296862"/>
          </a:xfrm>
          <a:custGeom>
            <a:avLst/>
            <a:gdLst>
              <a:gd name="T0" fmla="*/ 2147483647 w 21"/>
              <a:gd name="T1" fmla="*/ 0 h 392"/>
              <a:gd name="T2" fmla="*/ 0 w 21"/>
              <a:gd name="T3" fmla="*/ 2147483647 h 392"/>
              <a:gd name="T4" fmla="*/ 2147483647 w 21"/>
              <a:gd name="T5" fmla="*/ 2147483647 h 392"/>
              <a:gd name="T6" fmla="*/ 2147483647 w 21"/>
              <a:gd name="T7" fmla="*/ 2147483647 h 392"/>
              <a:gd name="T8" fmla="*/ 2147483647 w 21"/>
              <a:gd name="T9" fmla="*/ 2147483647 h 392"/>
              <a:gd name="T10" fmla="*/ 0 w 21"/>
              <a:gd name="T11" fmla="*/ 2147483647 h 392"/>
              <a:gd name="T12" fmla="*/ 2147483647 w 21"/>
              <a:gd name="T13" fmla="*/ 2147483647 h 392"/>
              <a:gd name="T14" fmla="*/ 2147483647 w 21"/>
              <a:gd name="T15" fmla="*/ 2147483647 h 392"/>
              <a:gd name="T16" fmla="*/ 2147483647 w 21"/>
              <a:gd name="T17" fmla="*/ 2147483647 h 392"/>
              <a:gd name="T18" fmla="*/ 2147483647 w 21"/>
              <a:gd name="T19" fmla="*/ 2147483647 h 392"/>
              <a:gd name="T20" fmla="*/ 2147483647 w 21"/>
              <a:gd name="T21" fmla="*/ 2147483647 h 392"/>
              <a:gd name="T22" fmla="*/ 2147483647 w 21"/>
              <a:gd name="T23" fmla="*/ 2147483647 h 392"/>
              <a:gd name="T24" fmla="*/ 2147483647 w 21"/>
              <a:gd name="T25" fmla="*/ 2147483647 h 392"/>
              <a:gd name="T26" fmla="*/ 2147483647 w 21"/>
              <a:gd name="T27" fmla="*/ 2147483647 h 392"/>
              <a:gd name="T28" fmla="*/ 2147483647 w 21"/>
              <a:gd name="T29" fmla="*/ 2147483647 h 392"/>
              <a:gd name="T30" fmla="*/ 0 w 21"/>
              <a:gd name="T31" fmla="*/ 2147483647 h 392"/>
              <a:gd name="T32" fmla="*/ 2147483647 w 21"/>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0"/>
                </a:moveTo>
                <a:lnTo>
                  <a:pt x="0" y="36"/>
                </a:lnTo>
                <a:lnTo>
                  <a:pt x="9" y="72"/>
                </a:lnTo>
                <a:lnTo>
                  <a:pt x="21" y="96"/>
                </a:lnTo>
                <a:lnTo>
                  <a:pt x="9" y="120"/>
                </a:lnTo>
                <a:lnTo>
                  <a:pt x="0" y="145"/>
                </a:lnTo>
                <a:lnTo>
                  <a:pt x="9" y="169"/>
                </a:lnTo>
                <a:lnTo>
                  <a:pt x="21" y="190"/>
                </a:lnTo>
                <a:lnTo>
                  <a:pt x="21" y="226"/>
                </a:lnTo>
                <a:lnTo>
                  <a:pt x="9" y="262"/>
                </a:lnTo>
                <a:lnTo>
                  <a:pt x="9" y="286"/>
                </a:lnTo>
                <a:lnTo>
                  <a:pt x="21" y="310"/>
                </a:lnTo>
                <a:lnTo>
                  <a:pt x="21" y="335"/>
                </a:lnTo>
                <a:lnTo>
                  <a:pt x="21" y="359"/>
                </a:lnTo>
                <a:lnTo>
                  <a:pt x="21" y="383"/>
                </a:lnTo>
                <a:lnTo>
                  <a:pt x="0" y="383"/>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64" name="Freeform 101"/>
          <p:cNvSpPr>
            <a:spLocks/>
          </p:cNvSpPr>
          <p:nvPr/>
        </p:nvSpPr>
        <p:spPr bwMode="auto">
          <a:xfrm rot="-5400000">
            <a:off x="4256088" y="2420938"/>
            <a:ext cx="14287" cy="300037"/>
          </a:xfrm>
          <a:custGeom>
            <a:avLst/>
            <a:gdLst>
              <a:gd name="T0" fmla="*/ 2147483647 w 21"/>
              <a:gd name="T1" fmla="*/ 2147483647 h 395"/>
              <a:gd name="T2" fmla="*/ 0 w 21"/>
              <a:gd name="T3" fmla="*/ 2147483647 h 395"/>
              <a:gd name="T4" fmla="*/ 2147483647 w 21"/>
              <a:gd name="T5" fmla="*/ 2147483647 h 395"/>
              <a:gd name="T6" fmla="*/ 2147483647 w 21"/>
              <a:gd name="T7" fmla="*/ 2147483647 h 395"/>
              <a:gd name="T8" fmla="*/ 2147483647 w 21"/>
              <a:gd name="T9" fmla="*/ 2147483647 h 395"/>
              <a:gd name="T10" fmla="*/ 0 w 21"/>
              <a:gd name="T11" fmla="*/ 2147483647 h 395"/>
              <a:gd name="T12" fmla="*/ 2147483647 w 21"/>
              <a:gd name="T13" fmla="*/ 2147483647 h 395"/>
              <a:gd name="T14" fmla="*/ 2147483647 w 21"/>
              <a:gd name="T15" fmla="*/ 2147483647 h 395"/>
              <a:gd name="T16" fmla="*/ 2147483647 w 21"/>
              <a:gd name="T17" fmla="*/ 2147483647 h 395"/>
              <a:gd name="T18" fmla="*/ 2147483647 w 21"/>
              <a:gd name="T19" fmla="*/ 2147483647 h 395"/>
              <a:gd name="T20" fmla="*/ 2147483647 w 21"/>
              <a:gd name="T21" fmla="*/ 2147483647 h 395"/>
              <a:gd name="T22" fmla="*/ 2147483647 w 21"/>
              <a:gd name="T23" fmla="*/ 2147483647 h 395"/>
              <a:gd name="T24" fmla="*/ 2147483647 w 21"/>
              <a:gd name="T25" fmla="*/ 2147483647 h 395"/>
              <a:gd name="T26" fmla="*/ 2147483647 w 21"/>
              <a:gd name="T27" fmla="*/ 2147483647 h 395"/>
              <a:gd name="T28" fmla="*/ 2147483647 w 21"/>
              <a:gd name="T29" fmla="*/ 2147483647 h 395"/>
              <a:gd name="T30" fmla="*/ 0 w 21"/>
              <a:gd name="T31" fmla="*/ 2147483647 h 395"/>
              <a:gd name="T32" fmla="*/ 2147483647 w 21"/>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5"/>
              <a:gd name="T53" fmla="*/ 21 w 21"/>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5">
                <a:moveTo>
                  <a:pt x="9" y="395"/>
                </a:moveTo>
                <a:lnTo>
                  <a:pt x="0" y="359"/>
                </a:lnTo>
                <a:lnTo>
                  <a:pt x="9" y="323"/>
                </a:lnTo>
                <a:lnTo>
                  <a:pt x="21" y="298"/>
                </a:lnTo>
                <a:lnTo>
                  <a:pt x="9" y="274"/>
                </a:lnTo>
                <a:lnTo>
                  <a:pt x="0" y="250"/>
                </a:lnTo>
                <a:lnTo>
                  <a:pt x="9" y="226"/>
                </a:lnTo>
                <a:lnTo>
                  <a:pt x="21" y="202"/>
                </a:lnTo>
                <a:lnTo>
                  <a:pt x="21" y="169"/>
                </a:lnTo>
                <a:lnTo>
                  <a:pt x="9" y="133"/>
                </a:lnTo>
                <a:lnTo>
                  <a:pt x="9" y="108"/>
                </a:lnTo>
                <a:lnTo>
                  <a:pt x="21" y="84"/>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65" name="AutoShape 102"/>
          <p:cNvSpPr>
            <a:spLocks noChangeArrowheads="1"/>
          </p:cNvSpPr>
          <p:nvPr/>
        </p:nvSpPr>
        <p:spPr bwMode="auto">
          <a:xfrm rot="-5400000">
            <a:off x="4057650" y="2376488"/>
            <a:ext cx="276225" cy="692150"/>
          </a:xfrm>
          <a:prstGeom prst="can">
            <a:avLst>
              <a:gd name="adj" fmla="val 21624"/>
            </a:avLst>
          </a:prstGeom>
          <a:gradFill rotWithShape="0">
            <a:gsLst>
              <a:gs pos="0">
                <a:srgbClr val="760076"/>
              </a:gs>
              <a:gs pos="50000">
                <a:srgbClr val="FF00FF"/>
              </a:gs>
              <a:gs pos="100000">
                <a:srgbClr val="760076"/>
              </a:gs>
            </a:gsLst>
            <a:lin ang="5400000" scaled="1"/>
          </a:gradFill>
          <a:ln w="9525">
            <a:solidFill>
              <a:srgbClr val="000000"/>
            </a:solidFill>
            <a:round/>
            <a:headEnd/>
            <a:tailEnd/>
          </a:ln>
        </p:spPr>
        <p:txBody>
          <a:bodyPr/>
          <a:lstStyle/>
          <a:p>
            <a:endParaRPr lang="en-GB"/>
          </a:p>
        </p:txBody>
      </p:sp>
      <p:sp>
        <p:nvSpPr>
          <p:cNvPr id="17466" name="AutoShape 103"/>
          <p:cNvSpPr>
            <a:spLocks noChangeArrowheads="1"/>
          </p:cNvSpPr>
          <p:nvPr/>
        </p:nvSpPr>
        <p:spPr bwMode="auto">
          <a:xfrm rot="-5400000">
            <a:off x="4046537" y="3027363"/>
            <a:ext cx="276225" cy="692150"/>
          </a:xfrm>
          <a:prstGeom prst="can">
            <a:avLst>
              <a:gd name="adj" fmla="val 21624"/>
            </a:avLst>
          </a:prstGeom>
          <a:gradFill rotWithShape="0">
            <a:gsLst>
              <a:gs pos="0">
                <a:srgbClr val="808080"/>
              </a:gs>
              <a:gs pos="50000">
                <a:srgbClr val="C0C0C0"/>
              </a:gs>
              <a:gs pos="100000">
                <a:srgbClr val="808080"/>
              </a:gs>
            </a:gsLst>
            <a:lin ang="5400000" scaled="1"/>
          </a:gradFill>
          <a:ln w="9525">
            <a:solidFill>
              <a:srgbClr val="000000"/>
            </a:solidFill>
            <a:round/>
            <a:headEnd/>
            <a:tailEnd/>
          </a:ln>
        </p:spPr>
        <p:txBody>
          <a:bodyPr/>
          <a:lstStyle/>
          <a:p>
            <a:endParaRPr lang="en-GB"/>
          </a:p>
        </p:txBody>
      </p:sp>
      <p:sp>
        <p:nvSpPr>
          <p:cNvPr id="17467" name="Oval 104"/>
          <p:cNvSpPr>
            <a:spLocks noChangeArrowheads="1"/>
          </p:cNvSpPr>
          <p:nvPr/>
        </p:nvSpPr>
        <p:spPr bwMode="auto">
          <a:xfrm rot="-5400000">
            <a:off x="3845719" y="4107657"/>
            <a:ext cx="85725" cy="90487"/>
          </a:xfrm>
          <a:prstGeom prst="ellipse">
            <a:avLst/>
          </a:prstGeom>
          <a:solidFill>
            <a:srgbClr val="FF0000"/>
          </a:solidFill>
          <a:ln w="1270">
            <a:solidFill>
              <a:srgbClr val="FF0000"/>
            </a:solidFill>
            <a:round/>
            <a:headEnd/>
            <a:tailEnd/>
          </a:ln>
        </p:spPr>
        <p:txBody>
          <a:bodyPr/>
          <a:lstStyle/>
          <a:p>
            <a:endParaRPr lang="en-GB"/>
          </a:p>
        </p:txBody>
      </p:sp>
      <p:sp>
        <p:nvSpPr>
          <p:cNvPr id="17468" name="Freeform 105"/>
          <p:cNvSpPr>
            <a:spLocks/>
          </p:cNvSpPr>
          <p:nvPr/>
        </p:nvSpPr>
        <p:spPr bwMode="auto">
          <a:xfrm rot="-5400000">
            <a:off x="4064794" y="4033044"/>
            <a:ext cx="15875" cy="296863"/>
          </a:xfrm>
          <a:custGeom>
            <a:avLst/>
            <a:gdLst>
              <a:gd name="T0" fmla="*/ 2147483647 w 22"/>
              <a:gd name="T1" fmla="*/ 0 h 392"/>
              <a:gd name="T2" fmla="*/ 0 w 22"/>
              <a:gd name="T3" fmla="*/ 2147483647 h 392"/>
              <a:gd name="T4" fmla="*/ 2147483647 w 22"/>
              <a:gd name="T5" fmla="*/ 2147483647 h 392"/>
              <a:gd name="T6" fmla="*/ 2147483647 w 22"/>
              <a:gd name="T7" fmla="*/ 2147483647 h 392"/>
              <a:gd name="T8" fmla="*/ 2147483647 w 22"/>
              <a:gd name="T9" fmla="*/ 2147483647 h 392"/>
              <a:gd name="T10" fmla="*/ 0 w 22"/>
              <a:gd name="T11" fmla="*/ 2147483647 h 392"/>
              <a:gd name="T12" fmla="*/ 2147483647 w 22"/>
              <a:gd name="T13" fmla="*/ 2147483647 h 392"/>
              <a:gd name="T14" fmla="*/ 2147483647 w 22"/>
              <a:gd name="T15" fmla="*/ 2147483647 h 392"/>
              <a:gd name="T16" fmla="*/ 2147483647 w 22"/>
              <a:gd name="T17" fmla="*/ 2147483647 h 392"/>
              <a:gd name="T18" fmla="*/ 2147483647 w 22"/>
              <a:gd name="T19" fmla="*/ 2147483647 h 392"/>
              <a:gd name="T20" fmla="*/ 2147483647 w 22"/>
              <a:gd name="T21" fmla="*/ 2147483647 h 392"/>
              <a:gd name="T22" fmla="*/ 2147483647 w 22"/>
              <a:gd name="T23" fmla="*/ 2147483647 h 392"/>
              <a:gd name="T24" fmla="*/ 2147483647 w 22"/>
              <a:gd name="T25" fmla="*/ 2147483647 h 392"/>
              <a:gd name="T26" fmla="*/ 2147483647 w 22"/>
              <a:gd name="T27" fmla="*/ 2147483647 h 392"/>
              <a:gd name="T28" fmla="*/ 2147483647 w 22"/>
              <a:gd name="T29" fmla="*/ 2147483647 h 392"/>
              <a:gd name="T30" fmla="*/ 0 w 22"/>
              <a:gd name="T31" fmla="*/ 2147483647 h 392"/>
              <a:gd name="T32" fmla="*/ 2147483647 w 22"/>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0" y="0"/>
                </a:moveTo>
                <a:lnTo>
                  <a:pt x="0" y="36"/>
                </a:lnTo>
                <a:lnTo>
                  <a:pt x="10" y="72"/>
                </a:lnTo>
                <a:lnTo>
                  <a:pt x="22" y="96"/>
                </a:lnTo>
                <a:lnTo>
                  <a:pt x="10" y="121"/>
                </a:lnTo>
                <a:lnTo>
                  <a:pt x="0" y="145"/>
                </a:lnTo>
                <a:lnTo>
                  <a:pt x="10" y="169"/>
                </a:lnTo>
                <a:lnTo>
                  <a:pt x="22" y="190"/>
                </a:lnTo>
                <a:lnTo>
                  <a:pt x="22" y="226"/>
                </a:lnTo>
                <a:lnTo>
                  <a:pt x="10" y="262"/>
                </a:lnTo>
                <a:lnTo>
                  <a:pt x="10" y="286"/>
                </a:lnTo>
                <a:lnTo>
                  <a:pt x="22" y="311"/>
                </a:lnTo>
                <a:lnTo>
                  <a:pt x="22" y="335"/>
                </a:lnTo>
                <a:lnTo>
                  <a:pt x="22" y="359"/>
                </a:lnTo>
                <a:lnTo>
                  <a:pt x="22" y="380"/>
                </a:lnTo>
                <a:lnTo>
                  <a:pt x="0" y="380"/>
                </a:lnTo>
                <a:lnTo>
                  <a:pt x="22"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69" name="Freeform 106"/>
          <p:cNvSpPr>
            <a:spLocks/>
          </p:cNvSpPr>
          <p:nvPr/>
        </p:nvSpPr>
        <p:spPr bwMode="auto">
          <a:xfrm rot="-5400000">
            <a:off x="4075113" y="3960812"/>
            <a:ext cx="31750" cy="314325"/>
          </a:xfrm>
          <a:custGeom>
            <a:avLst/>
            <a:gdLst>
              <a:gd name="T0" fmla="*/ 0 w 43"/>
              <a:gd name="T1" fmla="*/ 0 h 416"/>
              <a:gd name="T2" fmla="*/ 0 w 43"/>
              <a:gd name="T3" fmla="*/ 2147483647 h 416"/>
              <a:gd name="T4" fmla="*/ 0 w 43"/>
              <a:gd name="T5" fmla="*/ 2147483647 h 416"/>
              <a:gd name="T6" fmla="*/ 2147483647 w 43"/>
              <a:gd name="T7" fmla="*/ 2147483647 h 416"/>
              <a:gd name="T8" fmla="*/ 2147483647 w 43"/>
              <a:gd name="T9" fmla="*/ 2147483647 h 416"/>
              <a:gd name="T10" fmla="*/ 2147483647 w 43"/>
              <a:gd name="T11" fmla="*/ 2147483647 h 416"/>
              <a:gd name="T12" fmla="*/ 2147483647 w 43"/>
              <a:gd name="T13" fmla="*/ 2147483647 h 416"/>
              <a:gd name="T14" fmla="*/ 2147483647 w 43"/>
              <a:gd name="T15" fmla="*/ 2147483647 h 416"/>
              <a:gd name="T16" fmla="*/ 2147483647 w 43"/>
              <a:gd name="T17" fmla="*/ 2147483647 h 416"/>
              <a:gd name="T18" fmla="*/ 2147483647 w 43"/>
              <a:gd name="T19" fmla="*/ 2147483647 h 416"/>
              <a:gd name="T20" fmla="*/ 2147483647 w 43"/>
              <a:gd name="T21" fmla="*/ 2147483647 h 416"/>
              <a:gd name="T22" fmla="*/ 2147483647 w 43"/>
              <a:gd name="T23" fmla="*/ 2147483647 h 416"/>
              <a:gd name="T24" fmla="*/ 2147483647 w 43"/>
              <a:gd name="T25" fmla="*/ 2147483647 h 416"/>
              <a:gd name="T26" fmla="*/ 2147483647 w 43"/>
              <a:gd name="T27" fmla="*/ 2147483647 h 416"/>
              <a:gd name="T28" fmla="*/ 2147483647 w 43"/>
              <a:gd name="T29" fmla="*/ 2147483647 h 416"/>
              <a:gd name="T30" fmla="*/ 2147483647 w 43"/>
              <a:gd name="T31" fmla="*/ 2147483647 h 416"/>
              <a:gd name="T32" fmla="*/ 2147483647 w 43"/>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1" y="96"/>
                </a:lnTo>
                <a:lnTo>
                  <a:pt x="31" y="121"/>
                </a:lnTo>
                <a:lnTo>
                  <a:pt x="21" y="157"/>
                </a:lnTo>
                <a:lnTo>
                  <a:pt x="21" y="178"/>
                </a:lnTo>
                <a:lnTo>
                  <a:pt x="31" y="202"/>
                </a:lnTo>
                <a:lnTo>
                  <a:pt x="31" y="226"/>
                </a:lnTo>
                <a:lnTo>
                  <a:pt x="31" y="250"/>
                </a:lnTo>
                <a:lnTo>
                  <a:pt x="31" y="274"/>
                </a:lnTo>
                <a:lnTo>
                  <a:pt x="31" y="311"/>
                </a:lnTo>
                <a:lnTo>
                  <a:pt x="43" y="335"/>
                </a:lnTo>
                <a:lnTo>
                  <a:pt x="43"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70" name="Oval 107"/>
          <p:cNvSpPr>
            <a:spLocks noChangeArrowheads="1"/>
          </p:cNvSpPr>
          <p:nvPr/>
        </p:nvSpPr>
        <p:spPr bwMode="auto">
          <a:xfrm rot="-5400000">
            <a:off x="3845719" y="4209257"/>
            <a:ext cx="85725" cy="90487"/>
          </a:xfrm>
          <a:prstGeom prst="ellipse">
            <a:avLst/>
          </a:prstGeom>
          <a:solidFill>
            <a:srgbClr val="FF0000"/>
          </a:solidFill>
          <a:ln w="1270">
            <a:solidFill>
              <a:srgbClr val="FF0000"/>
            </a:solidFill>
            <a:round/>
            <a:headEnd/>
            <a:tailEnd/>
          </a:ln>
        </p:spPr>
        <p:txBody>
          <a:bodyPr/>
          <a:lstStyle/>
          <a:p>
            <a:endParaRPr lang="en-GB"/>
          </a:p>
        </p:txBody>
      </p:sp>
      <p:sp>
        <p:nvSpPr>
          <p:cNvPr id="17471" name="Freeform 108"/>
          <p:cNvSpPr>
            <a:spLocks/>
          </p:cNvSpPr>
          <p:nvPr/>
        </p:nvSpPr>
        <p:spPr bwMode="auto">
          <a:xfrm rot="-5400000">
            <a:off x="4063207" y="4134643"/>
            <a:ext cx="19050" cy="296863"/>
          </a:xfrm>
          <a:custGeom>
            <a:avLst/>
            <a:gdLst>
              <a:gd name="T0" fmla="*/ 2147483647 w 24"/>
              <a:gd name="T1" fmla="*/ 0 h 392"/>
              <a:gd name="T2" fmla="*/ 0 w 24"/>
              <a:gd name="T3" fmla="*/ 2147483647 h 392"/>
              <a:gd name="T4" fmla="*/ 2147483647 w 24"/>
              <a:gd name="T5" fmla="*/ 2147483647 h 392"/>
              <a:gd name="T6" fmla="*/ 2147483647 w 24"/>
              <a:gd name="T7" fmla="*/ 2147483647 h 392"/>
              <a:gd name="T8" fmla="*/ 2147483647 w 24"/>
              <a:gd name="T9" fmla="*/ 2147483647 h 392"/>
              <a:gd name="T10" fmla="*/ 0 w 24"/>
              <a:gd name="T11" fmla="*/ 2147483647 h 392"/>
              <a:gd name="T12" fmla="*/ 2147483647 w 24"/>
              <a:gd name="T13" fmla="*/ 2147483647 h 392"/>
              <a:gd name="T14" fmla="*/ 2147483647 w 24"/>
              <a:gd name="T15" fmla="*/ 2147483647 h 392"/>
              <a:gd name="T16" fmla="*/ 2147483647 w 24"/>
              <a:gd name="T17" fmla="*/ 2147483647 h 392"/>
              <a:gd name="T18" fmla="*/ 2147483647 w 24"/>
              <a:gd name="T19" fmla="*/ 2147483647 h 392"/>
              <a:gd name="T20" fmla="*/ 2147483647 w 24"/>
              <a:gd name="T21" fmla="*/ 2147483647 h 392"/>
              <a:gd name="T22" fmla="*/ 2147483647 w 24"/>
              <a:gd name="T23" fmla="*/ 2147483647 h 392"/>
              <a:gd name="T24" fmla="*/ 2147483647 w 24"/>
              <a:gd name="T25" fmla="*/ 2147483647 h 392"/>
              <a:gd name="T26" fmla="*/ 2147483647 w 24"/>
              <a:gd name="T27" fmla="*/ 2147483647 h 392"/>
              <a:gd name="T28" fmla="*/ 2147483647 w 24"/>
              <a:gd name="T29" fmla="*/ 2147483647 h 392"/>
              <a:gd name="T30" fmla="*/ 0 w 24"/>
              <a:gd name="T31" fmla="*/ 2147483647 h 392"/>
              <a:gd name="T32" fmla="*/ 2147483647 w 24"/>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92"/>
              <a:gd name="T53" fmla="*/ 24 w 24"/>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92">
                <a:moveTo>
                  <a:pt x="12" y="0"/>
                </a:moveTo>
                <a:lnTo>
                  <a:pt x="0" y="36"/>
                </a:lnTo>
                <a:lnTo>
                  <a:pt x="12" y="72"/>
                </a:lnTo>
                <a:lnTo>
                  <a:pt x="24" y="96"/>
                </a:lnTo>
                <a:lnTo>
                  <a:pt x="12" y="121"/>
                </a:lnTo>
                <a:lnTo>
                  <a:pt x="0" y="145"/>
                </a:lnTo>
                <a:lnTo>
                  <a:pt x="12" y="169"/>
                </a:lnTo>
                <a:lnTo>
                  <a:pt x="24" y="190"/>
                </a:lnTo>
                <a:lnTo>
                  <a:pt x="24" y="226"/>
                </a:lnTo>
                <a:lnTo>
                  <a:pt x="12" y="262"/>
                </a:lnTo>
                <a:lnTo>
                  <a:pt x="12" y="286"/>
                </a:lnTo>
                <a:lnTo>
                  <a:pt x="24" y="311"/>
                </a:lnTo>
                <a:lnTo>
                  <a:pt x="24" y="335"/>
                </a:lnTo>
                <a:lnTo>
                  <a:pt x="24" y="359"/>
                </a:lnTo>
                <a:lnTo>
                  <a:pt x="24" y="380"/>
                </a:lnTo>
                <a:lnTo>
                  <a:pt x="0" y="380"/>
                </a:lnTo>
                <a:lnTo>
                  <a:pt x="24"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72" name="Freeform 109"/>
          <p:cNvSpPr>
            <a:spLocks/>
          </p:cNvSpPr>
          <p:nvPr/>
        </p:nvSpPr>
        <p:spPr bwMode="auto">
          <a:xfrm rot="-5400000">
            <a:off x="4075113" y="4062412"/>
            <a:ext cx="31750" cy="314325"/>
          </a:xfrm>
          <a:custGeom>
            <a:avLst/>
            <a:gdLst>
              <a:gd name="T0" fmla="*/ 0 w 41"/>
              <a:gd name="T1" fmla="*/ 0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0"/>
                </a:moveTo>
                <a:lnTo>
                  <a:pt x="0" y="60"/>
                </a:lnTo>
                <a:lnTo>
                  <a:pt x="0" y="84"/>
                </a:lnTo>
                <a:lnTo>
                  <a:pt x="19" y="96"/>
                </a:lnTo>
                <a:lnTo>
                  <a:pt x="31" y="121"/>
                </a:lnTo>
                <a:lnTo>
                  <a:pt x="19" y="157"/>
                </a:lnTo>
                <a:lnTo>
                  <a:pt x="19" y="178"/>
                </a:lnTo>
                <a:lnTo>
                  <a:pt x="31" y="202"/>
                </a:lnTo>
                <a:lnTo>
                  <a:pt x="31" y="226"/>
                </a:lnTo>
                <a:lnTo>
                  <a:pt x="31" y="250"/>
                </a:lnTo>
                <a:lnTo>
                  <a:pt x="31" y="274"/>
                </a:lnTo>
                <a:lnTo>
                  <a:pt x="31" y="311"/>
                </a:lnTo>
                <a:lnTo>
                  <a:pt x="41" y="335"/>
                </a:lnTo>
                <a:lnTo>
                  <a:pt x="41"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73" name="Oval 110"/>
          <p:cNvSpPr>
            <a:spLocks noChangeArrowheads="1"/>
          </p:cNvSpPr>
          <p:nvPr/>
        </p:nvSpPr>
        <p:spPr bwMode="auto">
          <a:xfrm rot="-5400000">
            <a:off x="3854450" y="4319588"/>
            <a:ext cx="87313" cy="90487"/>
          </a:xfrm>
          <a:prstGeom prst="ellipse">
            <a:avLst/>
          </a:prstGeom>
          <a:solidFill>
            <a:srgbClr val="FF0000"/>
          </a:solidFill>
          <a:ln w="1270">
            <a:solidFill>
              <a:srgbClr val="FF0000"/>
            </a:solidFill>
            <a:round/>
            <a:headEnd/>
            <a:tailEnd/>
          </a:ln>
        </p:spPr>
        <p:txBody>
          <a:bodyPr/>
          <a:lstStyle/>
          <a:p>
            <a:endParaRPr lang="en-GB"/>
          </a:p>
        </p:txBody>
      </p:sp>
      <p:sp>
        <p:nvSpPr>
          <p:cNvPr id="17474" name="Freeform 111"/>
          <p:cNvSpPr>
            <a:spLocks/>
          </p:cNvSpPr>
          <p:nvPr/>
        </p:nvSpPr>
        <p:spPr bwMode="auto">
          <a:xfrm rot="-5400000">
            <a:off x="4075113" y="4243387"/>
            <a:ext cx="14288" cy="296863"/>
          </a:xfrm>
          <a:custGeom>
            <a:avLst/>
            <a:gdLst>
              <a:gd name="T0" fmla="*/ 2147483647 w 21"/>
              <a:gd name="T1" fmla="*/ 0 h 392"/>
              <a:gd name="T2" fmla="*/ 0 w 21"/>
              <a:gd name="T3" fmla="*/ 2147483647 h 392"/>
              <a:gd name="T4" fmla="*/ 2147483647 w 21"/>
              <a:gd name="T5" fmla="*/ 2147483647 h 392"/>
              <a:gd name="T6" fmla="*/ 2147483647 w 21"/>
              <a:gd name="T7" fmla="*/ 2147483647 h 392"/>
              <a:gd name="T8" fmla="*/ 2147483647 w 21"/>
              <a:gd name="T9" fmla="*/ 2147483647 h 392"/>
              <a:gd name="T10" fmla="*/ 0 w 21"/>
              <a:gd name="T11" fmla="*/ 2147483647 h 392"/>
              <a:gd name="T12" fmla="*/ 2147483647 w 21"/>
              <a:gd name="T13" fmla="*/ 2147483647 h 392"/>
              <a:gd name="T14" fmla="*/ 2147483647 w 21"/>
              <a:gd name="T15" fmla="*/ 2147483647 h 392"/>
              <a:gd name="T16" fmla="*/ 2147483647 w 21"/>
              <a:gd name="T17" fmla="*/ 2147483647 h 392"/>
              <a:gd name="T18" fmla="*/ 2147483647 w 21"/>
              <a:gd name="T19" fmla="*/ 2147483647 h 392"/>
              <a:gd name="T20" fmla="*/ 2147483647 w 21"/>
              <a:gd name="T21" fmla="*/ 2147483647 h 392"/>
              <a:gd name="T22" fmla="*/ 2147483647 w 21"/>
              <a:gd name="T23" fmla="*/ 2147483647 h 392"/>
              <a:gd name="T24" fmla="*/ 2147483647 w 21"/>
              <a:gd name="T25" fmla="*/ 2147483647 h 392"/>
              <a:gd name="T26" fmla="*/ 2147483647 w 21"/>
              <a:gd name="T27" fmla="*/ 2147483647 h 392"/>
              <a:gd name="T28" fmla="*/ 2147483647 w 21"/>
              <a:gd name="T29" fmla="*/ 2147483647 h 392"/>
              <a:gd name="T30" fmla="*/ 0 w 21"/>
              <a:gd name="T31" fmla="*/ 2147483647 h 392"/>
              <a:gd name="T32" fmla="*/ 2147483647 w 21"/>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6"/>
                </a:lnTo>
                <a:lnTo>
                  <a:pt x="12" y="121"/>
                </a:lnTo>
                <a:lnTo>
                  <a:pt x="0" y="145"/>
                </a:lnTo>
                <a:lnTo>
                  <a:pt x="12" y="166"/>
                </a:lnTo>
                <a:lnTo>
                  <a:pt x="21" y="190"/>
                </a:lnTo>
                <a:lnTo>
                  <a:pt x="21" y="226"/>
                </a:lnTo>
                <a:lnTo>
                  <a:pt x="12" y="262"/>
                </a:lnTo>
                <a:lnTo>
                  <a:pt x="12" y="286"/>
                </a:lnTo>
                <a:lnTo>
                  <a:pt x="21" y="311"/>
                </a:lnTo>
                <a:lnTo>
                  <a:pt x="21" y="335"/>
                </a:lnTo>
                <a:lnTo>
                  <a:pt x="21" y="359"/>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75" name="Freeform 112"/>
          <p:cNvSpPr>
            <a:spLocks/>
          </p:cNvSpPr>
          <p:nvPr/>
        </p:nvSpPr>
        <p:spPr bwMode="auto">
          <a:xfrm rot="-5400000">
            <a:off x="4085432" y="4171156"/>
            <a:ext cx="30162" cy="314325"/>
          </a:xfrm>
          <a:custGeom>
            <a:avLst/>
            <a:gdLst>
              <a:gd name="T0" fmla="*/ 0 w 41"/>
              <a:gd name="T1" fmla="*/ 0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0"/>
                </a:moveTo>
                <a:lnTo>
                  <a:pt x="0" y="60"/>
                </a:lnTo>
                <a:lnTo>
                  <a:pt x="0" y="84"/>
                </a:lnTo>
                <a:lnTo>
                  <a:pt x="20" y="97"/>
                </a:lnTo>
                <a:lnTo>
                  <a:pt x="32" y="121"/>
                </a:lnTo>
                <a:lnTo>
                  <a:pt x="20" y="154"/>
                </a:lnTo>
                <a:lnTo>
                  <a:pt x="20" y="178"/>
                </a:lnTo>
                <a:lnTo>
                  <a:pt x="32" y="202"/>
                </a:lnTo>
                <a:lnTo>
                  <a:pt x="32" y="226"/>
                </a:lnTo>
                <a:lnTo>
                  <a:pt x="32" y="250"/>
                </a:lnTo>
                <a:lnTo>
                  <a:pt x="32" y="274"/>
                </a:lnTo>
                <a:lnTo>
                  <a:pt x="32" y="311"/>
                </a:lnTo>
                <a:lnTo>
                  <a:pt x="41" y="335"/>
                </a:lnTo>
                <a:lnTo>
                  <a:pt x="41"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76" name="Oval 113"/>
          <p:cNvSpPr>
            <a:spLocks noChangeArrowheads="1"/>
          </p:cNvSpPr>
          <p:nvPr/>
        </p:nvSpPr>
        <p:spPr bwMode="auto">
          <a:xfrm rot="-5400000">
            <a:off x="3854450" y="4421188"/>
            <a:ext cx="87313" cy="90487"/>
          </a:xfrm>
          <a:prstGeom prst="ellipse">
            <a:avLst/>
          </a:prstGeom>
          <a:solidFill>
            <a:srgbClr val="FF0000"/>
          </a:solidFill>
          <a:ln w="1270">
            <a:solidFill>
              <a:srgbClr val="FF0000"/>
            </a:solidFill>
            <a:round/>
            <a:headEnd/>
            <a:tailEnd/>
          </a:ln>
        </p:spPr>
        <p:txBody>
          <a:bodyPr/>
          <a:lstStyle/>
          <a:p>
            <a:endParaRPr lang="en-GB"/>
          </a:p>
        </p:txBody>
      </p:sp>
      <p:sp>
        <p:nvSpPr>
          <p:cNvPr id="17477" name="Freeform 114"/>
          <p:cNvSpPr>
            <a:spLocks/>
          </p:cNvSpPr>
          <p:nvPr/>
        </p:nvSpPr>
        <p:spPr bwMode="auto">
          <a:xfrm rot="-5400000">
            <a:off x="4084638" y="4273550"/>
            <a:ext cx="31750" cy="314325"/>
          </a:xfrm>
          <a:custGeom>
            <a:avLst/>
            <a:gdLst>
              <a:gd name="T0" fmla="*/ 0 w 44"/>
              <a:gd name="T1" fmla="*/ 0 h 416"/>
              <a:gd name="T2" fmla="*/ 0 w 44"/>
              <a:gd name="T3" fmla="*/ 2147483647 h 416"/>
              <a:gd name="T4" fmla="*/ 0 w 44"/>
              <a:gd name="T5" fmla="*/ 2147483647 h 416"/>
              <a:gd name="T6" fmla="*/ 2147483647 w 44"/>
              <a:gd name="T7" fmla="*/ 2147483647 h 416"/>
              <a:gd name="T8" fmla="*/ 2147483647 w 44"/>
              <a:gd name="T9" fmla="*/ 2147483647 h 416"/>
              <a:gd name="T10" fmla="*/ 2147483647 w 44"/>
              <a:gd name="T11" fmla="*/ 2147483647 h 416"/>
              <a:gd name="T12" fmla="*/ 2147483647 w 44"/>
              <a:gd name="T13" fmla="*/ 2147483647 h 416"/>
              <a:gd name="T14" fmla="*/ 2147483647 w 44"/>
              <a:gd name="T15" fmla="*/ 2147483647 h 416"/>
              <a:gd name="T16" fmla="*/ 2147483647 w 44"/>
              <a:gd name="T17" fmla="*/ 2147483647 h 416"/>
              <a:gd name="T18" fmla="*/ 2147483647 w 44"/>
              <a:gd name="T19" fmla="*/ 2147483647 h 416"/>
              <a:gd name="T20" fmla="*/ 2147483647 w 44"/>
              <a:gd name="T21" fmla="*/ 2147483647 h 416"/>
              <a:gd name="T22" fmla="*/ 2147483647 w 44"/>
              <a:gd name="T23" fmla="*/ 2147483647 h 416"/>
              <a:gd name="T24" fmla="*/ 2147483647 w 44"/>
              <a:gd name="T25" fmla="*/ 2147483647 h 416"/>
              <a:gd name="T26" fmla="*/ 2147483647 w 44"/>
              <a:gd name="T27" fmla="*/ 2147483647 h 416"/>
              <a:gd name="T28" fmla="*/ 2147483647 w 44"/>
              <a:gd name="T29" fmla="*/ 2147483647 h 416"/>
              <a:gd name="T30" fmla="*/ 2147483647 w 44"/>
              <a:gd name="T31" fmla="*/ 2147483647 h 416"/>
              <a:gd name="T32" fmla="*/ 2147483647 w 44"/>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0"/>
                </a:moveTo>
                <a:lnTo>
                  <a:pt x="0" y="60"/>
                </a:lnTo>
                <a:lnTo>
                  <a:pt x="0" y="84"/>
                </a:lnTo>
                <a:lnTo>
                  <a:pt x="22" y="97"/>
                </a:lnTo>
                <a:lnTo>
                  <a:pt x="32" y="121"/>
                </a:lnTo>
                <a:lnTo>
                  <a:pt x="22" y="154"/>
                </a:lnTo>
                <a:lnTo>
                  <a:pt x="22" y="178"/>
                </a:lnTo>
                <a:lnTo>
                  <a:pt x="32" y="202"/>
                </a:lnTo>
                <a:lnTo>
                  <a:pt x="32" y="226"/>
                </a:lnTo>
                <a:lnTo>
                  <a:pt x="32" y="250"/>
                </a:lnTo>
                <a:lnTo>
                  <a:pt x="32" y="274"/>
                </a:lnTo>
                <a:lnTo>
                  <a:pt x="32" y="311"/>
                </a:lnTo>
                <a:lnTo>
                  <a:pt x="44" y="335"/>
                </a:lnTo>
                <a:lnTo>
                  <a:pt x="44"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78" name="Oval 115"/>
          <p:cNvSpPr>
            <a:spLocks noChangeArrowheads="1"/>
          </p:cNvSpPr>
          <p:nvPr/>
        </p:nvSpPr>
        <p:spPr bwMode="auto">
          <a:xfrm rot="-5400000">
            <a:off x="4387056" y="4107657"/>
            <a:ext cx="85725" cy="90488"/>
          </a:xfrm>
          <a:prstGeom prst="ellipse">
            <a:avLst/>
          </a:prstGeom>
          <a:solidFill>
            <a:srgbClr val="FF0000"/>
          </a:solidFill>
          <a:ln w="1270">
            <a:solidFill>
              <a:srgbClr val="FF0000"/>
            </a:solidFill>
            <a:round/>
            <a:headEnd/>
            <a:tailEnd/>
          </a:ln>
        </p:spPr>
        <p:txBody>
          <a:bodyPr/>
          <a:lstStyle/>
          <a:p>
            <a:endParaRPr lang="en-GB"/>
          </a:p>
        </p:txBody>
      </p:sp>
      <p:sp>
        <p:nvSpPr>
          <p:cNvPr id="17479" name="Freeform 116"/>
          <p:cNvSpPr>
            <a:spLocks/>
          </p:cNvSpPr>
          <p:nvPr/>
        </p:nvSpPr>
        <p:spPr bwMode="auto">
          <a:xfrm rot="-5400000">
            <a:off x="4236244" y="4033044"/>
            <a:ext cx="15875" cy="296863"/>
          </a:xfrm>
          <a:custGeom>
            <a:avLst/>
            <a:gdLst>
              <a:gd name="T0" fmla="*/ 2147483647 w 22"/>
              <a:gd name="T1" fmla="*/ 2147483647 h 392"/>
              <a:gd name="T2" fmla="*/ 0 w 22"/>
              <a:gd name="T3" fmla="*/ 2147483647 h 392"/>
              <a:gd name="T4" fmla="*/ 2147483647 w 22"/>
              <a:gd name="T5" fmla="*/ 2147483647 h 392"/>
              <a:gd name="T6" fmla="*/ 2147483647 w 22"/>
              <a:gd name="T7" fmla="*/ 2147483647 h 392"/>
              <a:gd name="T8" fmla="*/ 2147483647 w 22"/>
              <a:gd name="T9" fmla="*/ 2147483647 h 392"/>
              <a:gd name="T10" fmla="*/ 0 w 22"/>
              <a:gd name="T11" fmla="*/ 2147483647 h 392"/>
              <a:gd name="T12" fmla="*/ 2147483647 w 22"/>
              <a:gd name="T13" fmla="*/ 2147483647 h 392"/>
              <a:gd name="T14" fmla="*/ 2147483647 w 22"/>
              <a:gd name="T15" fmla="*/ 2147483647 h 392"/>
              <a:gd name="T16" fmla="*/ 2147483647 w 22"/>
              <a:gd name="T17" fmla="*/ 2147483647 h 392"/>
              <a:gd name="T18" fmla="*/ 2147483647 w 22"/>
              <a:gd name="T19" fmla="*/ 2147483647 h 392"/>
              <a:gd name="T20" fmla="*/ 2147483647 w 22"/>
              <a:gd name="T21" fmla="*/ 2147483647 h 392"/>
              <a:gd name="T22" fmla="*/ 2147483647 w 22"/>
              <a:gd name="T23" fmla="*/ 2147483647 h 392"/>
              <a:gd name="T24" fmla="*/ 2147483647 w 22"/>
              <a:gd name="T25" fmla="*/ 2147483647 h 392"/>
              <a:gd name="T26" fmla="*/ 2147483647 w 22"/>
              <a:gd name="T27" fmla="*/ 2147483647 h 392"/>
              <a:gd name="T28" fmla="*/ 2147483647 w 22"/>
              <a:gd name="T29" fmla="*/ 2147483647 h 392"/>
              <a:gd name="T30" fmla="*/ 0 w 22"/>
              <a:gd name="T31" fmla="*/ 2147483647 h 392"/>
              <a:gd name="T32" fmla="*/ 2147483647 w 22"/>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0" y="392"/>
                </a:moveTo>
                <a:lnTo>
                  <a:pt x="0" y="359"/>
                </a:lnTo>
                <a:lnTo>
                  <a:pt x="10" y="323"/>
                </a:lnTo>
                <a:lnTo>
                  <a:pt x="22" y="299"/>
                </a:lnTo>
                <a:lnTo>
                  <a:pt x="10" y="275"/>
                </a:lnTo>
                <a:lnTo>
                  <a:pt x="0" y="250"/>
                </a:lnTo>
                <a:lnTo>
                  <a:pt x="10" y="226"/>
                </a:lnTo>
                <a:lnTo>
                  <a:pt x="22" y="202"/>
                </a:lnTo>
                <a:lnTo>
                  <a:pt x="22" y="166"/>
                </a:lnTo>
                <a:lnTo>
                  <a:pt x="10" y="133"/>
                </a:lnTo>
                <a:lnTo>
                  <a:pt x="10" y="109"/>
                </a:lnTo>
                <a:lnTo>
                  <a:pt x="22" y="85"/>
                </a:lnTo>
                <a:lnTo>
                  <a:pt x="22" y="60"/>
                </a:lnTo>
                <a:lnTo>
                  <a:pt x="22" y="36"/>
                </a:lnTo>
                <a:lnTo>
                  <a:pt x="22" y="12"/>
                </a:lnTo>
                <a:lnTo>
                  <a:pt x="0" y="12"/>
                </a:lnTo>
                <a:lnTo>
                  <a:pt x="2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80" name="Freeform 117"/>
          <p:cNvSpPr>
            <a:spLocks/>
          </p:cNvSpPr>
          <p:nvPr/>
        </p:nvSpPr>
        <p:spPr bwMode="auto">
          <a:xfrm rot="-5400000">
            <a:off x="4210051" y="3960812"/>
            <a:ext cx="31750" cy="314325"/>
          </a:xfrm>
          <a:custGeom>
            <a:avLst/>
            <a:gdLst>
              <a:gd name="T0" fmla="*/ 0 w 43"/>
              <a:gd name="T1" fmla="*/ 2147483647 h 416"/>
              <a:gd name="T2" fmla="*/ 0 w 43"/>
              <a:gd name="T3" fmla="*/ 2147483647 h 416"/>
              <a:gd name="T4" fmla="*/ 0 w 43"/>
              <a:gd name="T5" fmla="*/ 2147483647 h 416"/>
              <a:gd name="T6" fmla="*/ 2147483647 w 43"/>
              <a:gd name="T7" fmla="*/ 2147483647 h 416"/>
              <a:gd name="T8" fmla="*/ 2147483647 w 43"/>
              <a:gd name="T9" fmla="*/ 2147483647 h 416"/>
              <a:gd name="T10" fmla="*/ 2147483647 w 43"/>
              <a:gd name="T11" fmla="*/ 2147483647 h 416"/>
              <a:gd name="T12" fmla="*/ 2147483647 w 43"/>
              <a:gd name="T13" fmla="*/ 2147483647 h 416"/>
              <a:gd name="T14" fmla="*/ 2147483647 w 43"/>
              <a:gd name="T15" fmla="*/ 2147483647 h 416"/>
              <a:gd name="T16" fmla="*/ 2147483647 w 43"/>
              <a:gd name="T17" fmla="*/ 2147483647 h 416"/>
              <a:gd name="T18" fmla="*/ 2147483647 w 43"/>
              <a:gd name="T19" fmla="*/ 2147483647 h 416"/>
              <a:gd name="T20" fmla="*/ 2147483647 w 43"/>
              <a:gd name="T21" fmla="*/ 2147483647 h 416"/>
              <a:gd name="T22" fmla="*/ 2147483647 w 43"/>
              <a:gd name="T23" fmla="*/ 2147483647 h 416"/>
              <a:gd name="T24" fmla="*/ 2147483647 w 43"/>
              <a:gd name="T25" fmla="*/ 2147483647 h 416"/>
              <a:gd name="T26" fmla="*/ 2147483647 w 43"/>
              <a:gd name="T27" fmla="*/ 2147483647 h 416"/>
              <a:gd name="T28" fmla="*/ 2147483647 w 43"/>
              <a:gd name="T29" fmla="*/ 2147483647 h 416"/>
              <a:gd name="T30" fmla="*/ 2147483647 w 43"/>
              <a:gd name="T31" fmla="*/ 2147483647 h 416"/>
              <a:gd name="T32" fmla="*/ 2147483647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1" y="323"/>
                </a:lnTo>
                <a:lnTo>
                  <a:pt x="31" y="298"/>
                </a:lnTo>
                <a:lnTo>
                  <a:pt x="21" y="262"/>
                </a:lnTo>
                <a:lnTo>
                  <a:pt x="21" y="238"/>
                </a:lnTo>
                <a:lnTo>
                  <a:pt x="31" y="214"/>
                </a:lnTo>
                <a:lnTo>
                  <a:pt x="31" y="190"/>
                </a:lnTo>
                <a:lnTo>
                  <a:pt x="31" y="169"/>
                </a:lnTo>
                <a:lnTo>
                  <a:pt x="31" y="145"/>
                </a:lnTo>
                <a:lnTo>
                  <a:pt x="31" y="108"/>
                </a:lnTo>
                <a:lnTo>
                  <a:pt x="43" y="84"/>
                </a:lnTo>
                <a:lnTo>
                  <a:pt x="43"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81" name="Oval 118"/>
          <p:cNvSpPr>
            <a:spLocks noChangeArrowheads="1"/>
          </p:cNvSpPr>
          <p:nvPr/>
        </p:nvSpPr>
        <p:spPr bwMode="auto">
          <a:xfrm rot="-5400000">
            <a:off x="4387056" y="4209257"/>
            <a:ext cx="85725" cy="90488"/>
          </a:xfrm>
          <a:prstGeom prst="ellipse">
            <a:avLst/>
          </a:prstGeom>
          <a:solidFill>
            <a:srgbClr val="FF0000"/>
          </a:solidFill>
          <a:ln w="1270">
            <a:solidFill>
              <a:srgbClr val="FF0000"/>
            </a:solidFill>
            <a:round/>
            <a:headEnd/>
            <a:tailEnd/>
          </a:ln>
        </p:spPr>
        <p:txBody>
          <a:bodyPr/>
          <a:lstStyle/>
          <a:p>
            <a:endParaRPr lang="en-GB"/>
          </a:p>
        </p:txBody>
      </p:sp>
      <p:sp>
        <p:nvSpPr>
          <p:cNvPr id="17482" name="Freeform 119"/>
          <p:cNvSpPr>
            <a:spLocks/>
          </p:cNvSpPr>
          <p:nvPr/>
        </p:nvSpPr>
        <p:spPr bwMode="auto">
          <a:xfrm rot="-5400000">
            <a:off x="4234657" y="4134643"/>
            <a:ext cx="19050" cy="296863"/>
          </a:xfrm>
          <a:custGeom>
            <a:avLst/>
            <a:gdLst>
              <a:gd name="T0" fmla="*/ 2147483647 w 24"/>
              <a:gd name="T1" fmla="*/ 2147483647 h 392"/>
              <a:gd name="T2" fmla="*/ 0 w 24"/>
              <a:gd name="T3" fmla="*/ 2147483647 h 392"/>
              <a:gd name="T4" fmla="*/ 2147483647 w 24"/>
              <a:gd name="T5" fmla="*/ 2147483647 h 392"/>
              <a:gd name="T6" fmla="*/ 2147483647 w 24"/>
              <a:gd name="T7" fmla="*/ 2147483647 h 392"/>
              <a:gd name="T8" fmla="*/ 2147483647 w 24"/>
              <a:gd name="T9" fmla="*/ 2147483647 h 392"/>
              <a:gd name="T10" fmla="*/ 0 w 24"/>
              <a:gd name="T11" fmla="*/ 2147483647 h 392"/>
              <a:gd name="T12" fmla="*/ 2147483647 w 24"/>
              <a:gd name="T13" fmla="*/ 2147483647 h 392"/>
              <a:gd name="T14" fmla="*/ 2147483647 w 24"/>
              <a:gd name="T15" fmla="*/ 2147483647 h 392"/>
              <a:gd name="T16" fmla="*/ 2147483647 w 24"/>
              <a:gd name="T17" fmla="*/ 2147483647 h 392"/>
              <a:gd name="T18" fmla="*/ 2147483647 w 24"/>
              <a:gd name="T19" fmla="*/ 2147483647 h 392"/>
              <a:gd name="T20" fmla="*/ 2147483647 w 24"/>
              <a:gd name="T21" fmla="*/ 2147483647 h 392"/>
              <a:gd name="T22" fmla="*/ 2147483647 w 24"/>
              <a:gd name="T23" fmla="*/ 2147483647 h 392"/>
              <a:gd name="T24" fmla="*/ 2147483647 w 24"/>
              <a:gd name="T25" fmla="*/ 2147483647 h 392"/>
              <a:gd name="T26" fmla="*/ 2147483647 w 24"/>
              <a:gd name="T27" fmla="*/ 2147483647 h 392"/>
              <a:gd name="T28" fmla="*/ 2147483647 w 24"/>
              <a:gd name="T29" fmla="*/ 2147483647 h 392"/>
              <a:gd name="T30" fmla="*/ 0 w 24"/>
              <a:gd name="T31" fmla="*/ 2147483647 h 392"/>
              <a:gd name="T32" fmla="*/ 2147483647 w 24"/>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92"/>
              <a:gd name="T53" fmla="*/ 24 w 24"/>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92">
                <a:moveTo>
                  <a:pt x="12" y="392"/>
                </a:moveTo>
                <a:lnTo>
                  <a:pt x="0" y="359"/>
                </a:lnTo>
                <a:lnTo>
                  <a:pt x="12" y="323"/>
                </a:lnTo>
                <a:lnTo>
                  <a:pt x="24" y="299"/>
                </a:lnTo>
                <a:lnTo>
                  <a:pt x="12" y="275"/>
                </a:lnTo>
                <a:lnTo>
                  <a:pt x="0" y="250"/>
                </a:lnTo>
                <a:lnTo>
                  <a:pt x="12" y="226"/>
                </a:lnTo>
                <a:lnTo>
                  <a:pt x="24" y="202"/>
                </a:lnTo>
                <a:lnTo>
                  <a:pt x="24" y="166"/>
                </a:lnTo>
                <a:lnTo>
                  <a:pt x="12" y="133"/>
                </a:lnTo>
                <a:lnTo>
                  <a:pt x="12" y="109"/>
                </a:lnTo>
                <a:lnTo>
                  <a:pt x="24" y="85"/>
                </a:lnTo>
                <a:lnTo>
                  <a:pt x="24" y="60"/>
                </a:lnTo>
                <a:lnTo>
                  <a:pt x="24" y="36"/>
                </a:lnTo>
                <a:lnTo>
                  <a:pt x="24" y="12"/>
                </a:lnTo>
                <a:lnTo>
                  <a:pt x="0" y="12"/>
                </a:lnTo>
                <a:lnTo>
                  <a:pt x="2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83" name="Freeform 120"/>
          <p:cNvSpPr>
            <a:spLocks/>
          </p:cNvSpPr>
          <p:nvPr/>
        </p:nvSpPr>
        <p:spPr bwMode="auto">
          <a:xfrm rot="-5400000">
            <a:off x="4210051" y="4062412"/>
            <a:ext cx="31750" cy="314325"/>
          </a:xfrm>
          <a:custGeom>
            <a:avLst/>
            <a:gdLst>
              <a:gd name="T0" fmla="*/ 0 w 41"/>
              <a:gd name="T1" fmla="*/ 2147483647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416"/>
                </a:moveTo>
                <a:lnTo>
                  <a:pt x="0" y="359"/>
                </a:lnTo>
                <a:lnTo>
                  <a:pt x="0" y="335"/>
                </a:lnTo>
                <a:lnTo>
                  <a:pt x="19" y="323"/>
                </a:lnTo>
                <a:lnTo>
                  <a:pt x="31" y="298"/>
                </a:lnTo>
                <a:lnTo>
                  <a:pt x="19" y="262"/>
                </a:lnTo>
                <a:lnTo>
                  <a:pt x="19" y="238"/>
                </a:lnTo>
                <a:lnTo>
                  <a:pt x="31" y="214"/>
                </a:lnTo>
                <a:lnTo>
                  <a:pt x="31" y="190"/>
                </a:lnTo>
                <a:lnTo>
                  <a:pt x="31" y="169"/>
                </a:lnTo>
                <a:lnTo>
                  <a:pt x="31" y="145"/>
                </a:lnTo>
                <a:lnTo>
                  <a:pt x="31" y="108"/>
                </a:lnTo>
                <a:lnTo>
                  <a:pt x="41" y="84"/>
                </a:lnTo>
                <a:lnTo>
                  <a:pt x="41"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84" name="Oval 121"/>
          <p:cNvSpPr>
            <a:spLocks noChangeArrowheads="1"/>
          </p:cNvSpPr>
          <p:nvPr/>
        </p:nvSpPr>
        <p:spPr bwMode="auto">
          <a:xfrm rot="-5400000">
            <a:off x="4377531" y="4320382"/>
            <a:ext cx="87313" cy="88900"/>
          </a:xfrm>
          <a:prstGeom prst="ellipse">
            <a:avLst/>
          </a:prstGeom>
          <a:solidFill>
            <a:srgbClr val="FF0000"/>
          </a:solidFill>
          <a:ln w="1270">
            <a:solidFill>
              <a:srgbClr val="FF0000"/>
            </a:solidFill>
            <a:round/>
            <a:headEnd/>
            <a:tailEnd/>
          </a:ln>
        </p:spPr>
        <p:txBody>
          <a:bodyPr/>
          <a:lstStyle/>
          <a:p>
            <a:endParaRPr lang="en-GB"/>
          </a:p>
        </p:txBody>
      </p:sp>
      <p:sp>
        <p:nvSpPr>
          <p:cNvPr id="17485" name="Freeform 122"/>
          <p:cNvSpPr>
            <a:spLocks/>
          </p:cNvSpPr>
          <p:nvPr/>
        </p:nvSpPr>
        <p:spPr bwMode="auto">
          <a:xfrm rot="-5400000">
            <a:off x="4227513" y="4243387"/>
            <a:ext cx="14288" cy="296863"/>
          </a:xfrm>
          <a:custGeom>
            <a:avLst/>
            <a:gdLst>
              <a:gd name="T0" fmla="*/ 2147483647 w 21"/>
              <a:gd name="T1" fmla="*/ 2147483647 h 392"/>
              <a:gd name="T2" fmla="*/ 0 w 21"/>
              <a:gd name="T3" fmla="*/ 2147483647 h 392"/>
              <a:gd name="T4" fmla="*/ 2147483647 w 21"/>
              <a:gd name="T5" fmla="*/ 2147483647 h 392"/>
              <a:gd name="T6" fmla="*/ 2147483647 w 21"/>
              <a:gd name="T7" fmla="*/ 2147483647 h 392"/>
              <a:gd name="T8" fmla="*/ 2147483647 w 21"/>
              <a:gd name="T9" fmla="*/ 2147483647 h 392"/>
              <a:gd name="T10" fmla="*/ 0 w 21"/>
              <a:gd name="T11" fmla="*/ 2147483647 h 392"/>
              <a:gd name="T12" fmla="*/ 2147483647 w 21"/>
              <a:gd name="T13" fmla="*/ 2147483647 h 392"/>
              <a:gd name="T14" fmla="*/ 2147483647 w 21"/>
              <a:gd name="T15" fmla="*/ 2147483647 h 392"/>
              <a:gd name="T16" fmla="*/ 2147483647 w 21"/>
              <a:gd name="T17" fmla="*/ 2147483647 h 392"/>
              <a:gd name="T18" fmla="*/ 2147483647 w 21"/>
              <a:gd name="T19" fmla="*/ 2147483647 h 392"/>
              <a:gd name="T20" fmla="*/ 2147483647 w 21"/>
              <a:gd name="T21" fmla="*/ 2147483647 h 392"/>
              <a:gd name="T22" fmla="*/ 2147483647 w 21"/>
              <a:gd name="T23" fmla="*/ 2147483647 h 392"/>
              <a:gd name="T24" fmla="*/ 2147483647 w 21"/>
              <a:gd name="T25" fmla="*/ 2147483647 h 392"/>
              <a:gd name="T26" fmla="*/ 2147483647 w 21"/>
              <a:gd name="T27" fmla="*/ 2147483647 h 392"/>
              <a:gd name="T28" fmla="*/ 2147483647 w 21"/>
              <a:gd name="T29" fmla="*/ 2147483647 h 392"/>
              <a:gd name="T30" fmla="*/ 0 w 21"/>
              <a:gd name="T31" fmla="*/ 2147483647 h 392"/>
              <a:gd name="T32" fmla="*/ 2147483647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4"/>
                </a:lnTo>
                <a:lnTo>
                  <a:pt x="0" y="250"/>
                </a:lnTo>
                <a:lnTo>
                  <a:pt x="12" y="226"/>
                </a:lnTo>
                <a:lnTo>
                  <a:pt x="21" y="202"/>
                </a:lnTo>
                <a:lnTo>
                  <a:pt x="21" y="166"/>
                </a:lnTo>
                <a:lnTo>
                  <a:pt x="12" y="133"/>
                </a:lnTo>
                <a:lnTo>
                  <a:pt x="12" y="109"/>
                </a:lnTo>
                <a:lnTo>
                  <a:pt x="21" y="84"/>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86" name="Freeform 123"/>
          <p:cNvSpPr>
            <a:spLocks/>
          </p:cNvSpPr>
          <p:nvPr/>
        </p:nvSpPr>
        <p:spPr bwMode="auto">
          <a:xfrm rot="-5400000">
            <a:off x="4202113" y="4170363"/>
            <a:ext cx="30162" cy="315912"/>
          </a:xfrm>
          <a:custGeom>
            <a:avLst/>
            <a:gdLst>
              <a:gd name="T0" fmla="*/ 0 w 41"/>
              <a:gd name="T1" fmla="*/ 2147483647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416"/>
                </a:moveTo>
                <a:lnTo>
                  <a:pt x="0" y="359"/>
                </a:lnTo>
                <a:lnTo>
                  <a:pt x="0" y="335"/>
                </a:lnTo>
                <a:lnTo>
                  <a:pt x="20" y="323"/>
                </a:lnTo>
                <a:lnTo>
                  <a:pt x="32" y="298"/>
                </a:lnTo>
                <a:lnTo>
                  <a:pt x="20" y="262"/>
                </a:lnTo>
                <a:lnTo>
                  <a:pt x="20" y="238"/>
                </a:lnTo>
                <a:lnTo>
                  <a:pt x="32" y="214"/>
                </a:lnTo>
                <a:lnTo>
                  <a:pt x="32" y="193"/>
                </a:lnTo>
                <a:lnTo>
                  <a:pt x="32" y="169"/>
                </a:lnTo>
                <a:lnTo>
                  <a:pt x="32" y="145"/>
                </a:lnTo>
                <a:lnTo>
                  <a:pt x="32" y="108"/>
                </a:lnTo>
                <a:lnTo>
                  <a:pt x="41" y="84"/>
                </a:lnTo>
                <a:lnTo>
                  <a:pt x="41"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87" name="Oval 124"/>
          <p:cNvSpPr>
            <a:spLocks noChangeArrowheads="1"/>
          </p:cNvSpPr>
          <p:nvPr/>
        </p:nvSpPr>
        <p:spPr bwMode="auto">
          <a:xfrm rot="-5400000">
            <a:off x="4377531" y="4421982"/>
            <a:ext cx="87313" cy="88900"/>
          </a:xfrm>
          <a:prstGeom prst="ellipse">
            <a:avLst/>
          </a:prstGeom>
          <a:solidFill>
            <a:srgbClr val="FF0000"/>
          </a:solidFill>
          <a:ln w="1270">
            <a:solidFill>
              <a:srgbClr val="FF0000"/>
            </a:solidFill>
            <a:round/>
            <a:headEnd/>
            <a:tailEnd/>
          </a:ln>
        </p:spPr>
        <p:txBody>
          <a:bodyPr/>
          <a:lstStyle/>
          <a:p>
            <a:endParaRPr lang="en-GB"/>
          </a:p>
        </p:txBody>
      </p:sp>
      <p:sp>
        <p:nvSpPr>
          <p:cNvPr id="17488" name="Freeform 125"/>
          <p:cNvSpPr>
            <a:spLocks/>
          </p:cNvSpPr>
          <p:nvPr/>
        </p:nvSpPr>
        <p:spPr bwMode="auto">
          <a:xfrm rot="-5400000">
            <a:off x="4201319" y="4272757"/>
            <a:ext cx="31750" cy="315912"/>
          </a:xfrm>
          <a:custGeom>
            <a:avLst/>
            <a:gdLst>
              <a:gd name="T0" fmla="*/ 0 w 44"/>
              <a:gd name="T1" fmla="*/ 2147483647 h 416"/>
              <a:gd name="T2" fmla="*/ 0 w 44"/>
              <a:gd name="T3" fmla="*/ 2147483647 h 416"/>
              <a:gd name="T4" fmla="*/ 0 w 44"/>
              <a:gd name="T5" fmla="*/ 2147483647 h 416"/>
              <a:gd name="T6" fmla="*/ 2147483647 w 44"/>
              <a:gd name="T7" fmla="*/ 2147483647 h 416"/>
              <a:gd name="T8" fmla="*/ 2147483647 w 44"/>
              <a:gd name="T9" fmla="*/ 2147483647 h 416"/>
              <a:gd name="T10" fmla="*/ 2147483647 w 44"/>
              <a:gd name="T11" fmla="*/ 2147483647 h 416"/>
              <a:gd name="T12" fmla="*/ 2147483647 w 44"/>
              <a:gd name="T13" fmla="*/ 2147483647 h 416"/>
              <a:gd name="T14" fmla="*/ 2147483647 w 44"/>
              <a:gd name="T15" fmla="*/ 2147483647 h 416"/>
              <a:gd name="T16" fmla="*/ 2147483647 w 44"/>
              <a:gd name="T17" fmla="*/ 2147483647 h 416"/>
              <a:gd name="T18" fmla="*/ 2147483647 w 44"/>
              <a:gd name="T19" fmla="*/ 2147483647 h 416"/>
              <a:gd name="T20" fmla="*/ 2147483647 w 44"/>
              <a:gd name="T21" fmla="*/ 2147483647 h 416"/>
              <a:gd name="T22" fmla="*/ 2147483647 w 44"/>
              <a:gd name="T23" fmla="*/ 2147483647 h 416"/>
              <a:gd name="T24" fmla="*/ 2147483647 w 44"/>
              <a:gd name="T25" fmla="*/ 2147483647 h 416"/>
              <a:gd name="T26" fmla="*/ 2147483647 w 44"/>
              <a:gd name="T27" fmla="*/ 2147483647 h 416"/>
              <a:gd name="T28" fmla="*/ 2147483647 w 44"/>
              <a:gd name="T29" fmla="*/ 2147483647 h 416"/>
              <a:gd name="T30" fmla="*/ 2147483647 w 44"/>
              <a:gd name="T31" fmla="*/ 2147483647 h 416"/>
              <a:gd name="T32" fmla="*/ 2147483647 w 44"/>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416"/>
                </a:moveTo>
                <a:lnTo>
                  <a:pt x="0" y="359"/>
                </a:lnTo>
                <a:lnTo>
                  <a:pt x="0" y="335"/>
                </a:lnTo>
                <a:lnTo>
                  <a:pt x="22" y="323"/>
                </a:lnTo>
                <a:lnTo>
                  <a:pt x="32" y="298"/>
                </a:lnTo>
                <a:lnTo>
                  <a:pt x="22" y="262"/>
                </a:lnTo>
                <a:lnTo>
                  <a:pt x="22" y="238"/>
                </a:lnTo>
                <a:lnTo>
                  <a:pt x="32" y="214"/>
                </a:lnTo>
                <a:lnTo>
                  <a:pt x="32" y="193"/>
                </a:lnTo>
                <a:lnTo>
                  <a:pt x="32" y="169"/>
                </a:lnTo>
                <a:lnTo>
                  <a:pt x="32" y="145"/>
                </a:lnTo>
                <a:lnTo>
                  <a:pt x="32" y="108"/>
                </a:lnTo>
                <a:lnTo>
                  <a:pt x="44" y="84"/>
                </a:lnTo>
                <a:lnTo>
                  <a:pt x="44"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nvGrpSpPr>
          <p:cNvPr id="17489" name="Group 126"/>
          <p:cNvGrpSpPr>
            <a:grpSpLocks/>
          </p:cNvGrpSpPr>
          <p:nvPr/>
        </p:nvGrpSpPr>
        <p:grpSpPr bwMode="auto">
          <a:xfrm>
            <a:off x="3825875" y="4724400"/>
            <a:ext cx="614363" cy="400050"/>
            <a:chOff x="2498" y="3620"/>
            <a:chExt cx="811" cy="545"/>
          </a:xfrm>
        </p:grpSpPr>
        <p:sp>
          <p:nvSpPr>
            <p:cNvPr id="17601" name="Oval 127"/>
            <p:cNvSpPr>
              <a:spLocks noChangeArrowheads="1"/>
            </p:cNvSpPr>
            <p:nvPr/>
          </p:nvSpPr>
          <p:spPr bwMode="auto">
            <a:xfrm rot="-5400000">
              <a:off x="2499" y="3631"/>
              <a:ext cx="117" cy="120"/>
            </a:xfrm>
            <a:prstGeom prst="ellipse">
              <a:avLst/>
            </a:prstGeom>
            <a:solidFill>
              <a:srgbClr val="FF0000"/>
            </a:solidFill>
            <a:ln w="1270">
              <a:solidFill>
                <a:srgbClr val="FF0000"/>
              </a:solidFill>
              <a:round/>
              <a:headEnd/>
              <a:tailEnd/>
            </a:ln>
          </p:spPr>
          <p:txBody>
            <a:bodyPr/>
            <a:lstStyle/>
            <a:p>
              <a:endParaRPr lang="en-GB"/>
            </a:p>
          </p:txBody>
        </p:sp>
        <p:sp>
          <p:nvSpPr>
            <p:cNvPr id="17602" name="Freeform 128"/>
            <p:cNvSpPr>
              <a:spLocks/>
            </p:cNvSpPr>
            <p:nvPr/>
          </p:nvSpPr>
          <p:spPr bwMode="auto">
            <a:xfrm rot="-5400000">
              <a:off x="2791" y="3531"/>
              <a:ext cx="21" cy="392"/>
            </a:xfrm>
            <a:custGeom>
              <a:avLst/>
              <a:gdLst>
                <a:gd name="T0" fmla="*/ 9 w 21"/>
                <a:gd name="T1" fmla="*/ 0 h 392"/>
                <a:gd name="T2" fmla="*/ 0 w 21"/>
                <a:gd name="T3" fmla="*/ 36 h 392"/>
                <a:gd name="T4" fmla="*/ 9 w 21"/>
                <a:gd name="T5" fmla="*/ 72 h 392"/>
                <a:gd name="T6" fmla="*/ 21 w 21"/>
                <a:gd name="T7" fmla="*/ 97 h 392"/>
                <a:gd name="T8" fmla="*/ 9 w 21"/>
                <a:gd name="T9" fmla="*/ 121 h 392"/>
                <a:gd name="T10" fmla="*/ 0 w 21"/>
                <a:gd name="T11" fmla="*/ 145 h 392"/>
                <a:gd name="T12" fmla="*/ 9 w 21"/>
                <a:gd name="T13" fmla="*/ 166 h 392"/>
                <a:gd name="T14" fmla="*/ 21 w 21"/>
                <a:gd name="T15" fmla="*/ 190 h 392"/>
                <a:gd name="T16" fmla="*/ 21 w 21"/>
                <a:gd name="T17" fmla="*/ 226 h 392"/>
                <a:gd name="T18" fmla="*/ 9 w 21"/>
                <a:gd name="T19" fmla="*/ 262 h 392"/>
                <a:gd name="T20" fmla="*/ 9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0"/>
                  </a:moveTo>
                  <a:lnTo>
                    <a:pt x="0" y="36"/>
                  </a:lnTo>
                  <a:lnTo>
                    <a:pt x="9" y="72"/>
                  </a:lnTo>
                  <a:lnTo>
                    <a:pt x="21" y="97"/>
                  </a:lnTo>
                  <a:lnTo>
                    <a:pt x="9" y="121"/>
                  </a:lnTo>
                  <a:lnTo>
                    <a:pt x="0" y="145"/>
                  </a:lnTo>
                  <a:lnTo>
                    <a:pt x="9" y="166"/>
                  </a:lnTo>
                  <a:lnTo>
                    <a:pt x="21" y="190"/>
                  </a:lnTo>
                  <a:lnTo>
                    <a:pt x="21" y="226"/>
                  </a:lnTo>
                  <a:lnTo>
                    <a:pt x="9" y="262"/>
                  </a:lnTo>
                  <a:lnTo>
                    <a:pt x="9"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03" name="Freeform 129"/>
            <p:cNvSpPr>
              <a:spLocks/>
            </p:cNvSpPr>
            <p:nvPr/>
          </p:nvSpPr>
          <p:spPr bwMode="auto">
            <a:xfrm rot="-5400000">
              <a:off x="2804" y="3434"/>
              <a:ext cx="43" cy="416"/>
            </a:xfrm>
            <a:custGeom>
              <a:avLst/>
              <a:gdLst>
                <a:gd name="T0" fmla="*/ 0 w 43"/>
                <a:gd name="T1" fmla="*/ 0 h 416"/>
                <a:gd name="T2" fmla="*/ 0 w 43"/>
                <a:gd name="T3" fmla="*/ 60 h 416"/>
                <a:gd name="T4" fmla="*/ 0 w 43"/>
                <a:gd name="T5" fmla="*/ 85 h 416"/>
                <a:gd name="T6" fmla="*/ 19 w 43"/>
                <a:gd name="T7" fmla="*/ 97 h 416"/>
                <a:gd name="T8" fmla="*/ 31 w 43"/>
                <a:gd name="T9" fmla="*/ 121 h 416"/>
                <a:gd name="T10" fmla="*/ 19 w 43"/>
                <a:gd name="T11" fmla="*/ 154 h 416"/>
                <a:gd name="T12" fmla="*/ 19 w 43"/>
                <a:gd name="T13" fmla="*/ 178 h 416"/>
                <a:gd name="T14" fmla="*/ 31 w 43"/>
                <a:gd name="T15" fmla="*/ 202 h 416"/>
                <a:gd name="T16" fmla="*/ 31 w 43"/>
                <a:gd name="T17" fmla="*/ 226 h 416"/>
                <a:gd name="T18" fmla="*/ 31 w 43"/>
                <a:gd name="T19" fmla="*/ 250 h 416"/>
                <a:gd name="T20" fmla="*/ 31 w 43"/>
                <a:gd name="T21" fmla="*/ 275 h 416"/>
                <a:gd name="T22" fmla="*/ 31 w 43"/>
                <a:gd name="T23" fmla="*/ 311 h 416"/>
                <a:gd name="T24" fmla="*/ 43 w 43"/>
                <a:gd name="T25" fmla="*/ 335 h 416"/>
                <a:gd name="T26" fmla="*/ 43 w 43"/>
                <a:gd name="T27" fmla="*/ 356 h 416"/>
                <a:gd name="T28" fmla="*/ 31 w 43"/>
                <a:gd name="T29" fmla="*/ 380 h 416"/>
                <a:gd name="T30" fmla="*/ 31 w 43"/>
                <a:gd name="T31" fmla="*/ 404 h 416"/>
                <a:gd name="T32" fmla="*/ 31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19" y="97"/>
                  </a:lnTo>
                  <a:lnTo>
                    <a:pt x="31" y="121"/>
                  </a:lnTo>
                  <a:lnTo>
                    <a:pt x="19" y="154"/>
                  </a:lnTo>
                  <a:lnTo>
                    <a:pt x="19" y="178"/>
                  </a:lnTo>
                  <a:lnTo>
                    <a:pt x="31" y="202"/>
                  </a:lnTo>
                  <a:lnTo>
                    <a:pt x="31" y="226"/>
                  </a:lnTo>
                  <a:lnTo>
                    <a:pt x="31" y="250"/>
                  </a:lnTo>
                  <a:lnTo>
                    <a:pt x="31" y="275"/>
                  </a:lnTo>
                  <a:lnTo>
                    <a:pt x="31" y="311"/>
                  </a:lnTo>
                  <a:lnTo>
                    <a:pt x="43" y="335"/>
                  </a:lnTo>
                  <a:lnTo>
                    <a:pt x="43" y="356"/>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04" name="Oval 130"/>
            <p:cNvSpPr>
              <a:spLocks noChangeArrowheads="1"/>
            </p:cNvSpPr>
            <p:nvPr/>
          </p:nvSpPr>
          <p:spPr bwMode="auto">
            <a:xfrm rot="-5400000">
              <a:off x="2499" y="3768"/>
              <a:ext cx="118" cy="120"/>
            </a:xfrm>
            <a:prstGeom prst="ellipse">
              <a:avLst/>
            </a:prstGeom>
            <a:solidFill>
              <a:srgbClr val="FF0000"/>
            </a:solidFill>
            <a:ln w="1270">
              <a:solidFill>
                <a:srgbClr val="FF0000"/>
              </a:solidFill>
              <a:round/>
              <a:headEnd/>
              <a:tailEnd/>
            </a:ln>
          </p:spPr>
          <p:txBody>
            <a:bodyPr/>
            <a:lstStyle/>
            <a:p>
              <a:endParaRPr lang="en-GB"/>
            </a:p>
          </p:txBody>
        </p:sp>
        <p:sp>
          <p:nvSpPr>
            <p:cNvPr id="17605" name="Freeform 131"/>
            <p:cNvSpPr>
              <a:spLocks/>
            </p:cNvSpPr>
            <p:nvPr/>
          </p:nvSpPr>
          <p:spPr bwMode="auto">
            <a:xfrm rot="-5400000">
              <a:off x="2791" y="3670"/>
              <a:ext cx="21" cy="392"/>
            </a:xfrm>
            <a:custGeom>
              <a:avLst/>
              <a:gdLst>
                <a:gd name="T0" fmla="*/ 12 w 21"/>
                <a:gd name="T1" fmla="*/ 0 h 392"/>
                <a:gd name="T2" fmla="*/ 0 w 21"/>
                <a:gd name="T3" fmla="*/ 36 h 392"/>
                <a:gd name="T4" fmla="*/ 12 w 21"/>
                <a:gd name="T5" fmla="*/ 72 h 392"/>
                <a:gd name="T6" fmla="*/ 21 w 21"/>
                <a:gd name="T7" fmla="*/ 97 h 392"/>
                <a:gd name="T8" fmla="*/ 12 w 21"/>
                <a:gd name="T9" fmla="*/ 121 h 392"/>
                <a:gd name="T10" fmla="*/ 0 w 21"/>
                <a:gd name="T11" fmla="*/ 145 h 392"/>
                <a:gd name="T12" fmla="*/ 12 w 21"/>
                <a:gd name="T13" fmla="*/ 166 h 392"/>
                <a:gd name="T14" fmla="*/ 21 w 21"/>
                <a:gd name="T15" fmla="*/ 190 h 392"/>
                <a:gd name="T16" fmla="*/ 21 w 21"/>
                <a:gd name="T17" fmla="*/ 226 h 392"/>
                <a:gd name="T18" fmla="*/ 12 w 21"/>
                <a:gd name="T19" fmla="*/ 262 h 392"/>
                <a:gd name="T20" fmla="*/ 12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7"/>
                  </a:lnTo>
                  <a:lnTo>
                    <a:pt x="12" y="121"/>
                  </a:lnTo>
                  <a:lnTo>
                    <a:pt x="0" y="145"/>
                  </a:lnTo>
                  <a:lnTo>
                    <a:pt x="12" y="166"/>
                  </a:lnTo>
                  <a:lnTo>
                    <a:pt x="21" y="190"/>
                  </a:lnTo>
                  <a:lnTo>
                    <a:pt x="21" y="226"/>
                  </a:lnTo>
                  <a:lnTo>
                    <a:pt x="12" y="262"/>
                  </a:lnTo>
                  <a:lnTo>
                    <a:pt x="12"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06" name="Freeform 132"/>
            <p:cNvSpPr>
              <a:spLocks/>
            </p:cNvSpPr>
            <p:nvPr/>
          </p:nvSpPr>
          <p:spPr bwMode="auto">
            <a:xfrm rot="-5400000">
              <a:off x="2804" y="3573"/>
              <a:ext cx="43" cy="416"/>
            </a:xfrm>
            <a:custGeom>
              <a:avLst/>
              <a:gdLst>
                <a:gd name="T0" fmla="*/ 0 w 43"/>
                <a:gd name="T1" fmla="*/ 0 h 416"/>
                <a:gd name="T2" fmla="*/ 0 w 43"/>
                <a:gd name="T3" fmla="*/ 60 h 416"/>
                <a:gd name="T4" fmla="*/ 0 w 43"/>
                <a:gd name="T5" fmla="*/ 85 h 416"/>
                <a:gd name="T6" fmla="*/ 22 w 43"/>
                <a:gd name="T7" fmla="*/ 97 h 416"/>
                <a:gd name="T8" fmla="*/ 34 w 43"/>
                <a:gd name="T9" fmla="*/ 121 h 416"/>
                <a:gd name="T10" fmla="*/ 22 w 43"/>
                <a:gd name="T11" fmla="*/ 154 h 416"/>
                <a:gd name="T12" fmla="*/ 22 w 43"/>
                <a:gd name="T13" fmla="*/ 178 h 416"/>
                <a:gd name="T14" fmla="*/ 34 w 43"/>
                <a:gd name="T15" fmla="*/ 202 h 416"/>
                <a:gd name="T16" fmla="*/ 34 w 43"/>
                <a:gd name="T17" fmla="*/ 226 h 416"/>
                <a:gd name="T18" fmla="*/ 34 w 43"/>
                <a:gd name="T19" fmla="*/ 250 h 416"/>
                <a:gd name="T20" fmla="*/ 34 w 43"/>
                <a:gd name="T21" fmla="*/ 275 h 416"/>
                <a:gd name="T22" fmla="*/ 34 w 43"/>
                <a:gd name="T23" fmla="*/ 311 h 416"/>
                <a:gd name="T24" fmla="*/ 43 w 43"/>
                <a:gd name="T25" fmla="*/ 335 h 416"/>
                <a:gd name="T26" fmla="*/ 43 w 43"/>
                <a:gd name="T27" fmla="*/ 356 h 416"/>
                <a:gd name="T28" fmla="*/ 34 w 43"/>
                <a:gd name="T29" fmla="*/ 380 h 416"/>
                <a:gd name="T30" fmla="*/ 34 w 43"/>
                <a:gd name="T31" fmla="*/ 404 h 416"/>
                <a:gd name="T32" fmla="*/ 34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22" y="97"/>
                  </a:lnTo>
                  <a:lnTo>
                    <a:pt x="34" y="121"/>
                  </a:lnTo>
                  <a:lnTo>
                    <a:pt x="22" y="154"/>
                  </a:lnTo>
                  <a:lnTo>
                    <a:pt x="22" y="178"/>
                  </a:lnTo>
                  <a:lnTo>
                    <a:pt x="34" y="202"/>
                  </a:lnTo>
                  <a:lnTo>
                    <a:pt x="34" y="226"/>
                  </a:lnTo>
                  <a:lnTo>
                    <a:pt x="34" y="250"/>
                  </a:lnTo>
                  <a:lnTo>
                    <a:pt x="34" y="275"/>
                  </a:lnTo>
                  <a:lnTo>
                    <a:pt x="34" y="311"/>
                  </a:lnTo>
                  <a:lnTo>
                    <a:pt x="43" y="335"/>
                  </a:lnTo>
                  <a:lnTo>
                    <a:pt x="43" y="356"/>
                  </a:lnTo>
                  <a:lnTo>
                    <a:pt x="34" y="380"/>
                  </a:lnTo>
                  <a:lnTo>
                    <a:pt x="34" y="404"/>
                  </a:lnTo>
                  <a:lnTo>
                    <a:pt x="34"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07" name="Oval 133"/>
            <p:cNvSpPr>
              <a:spLocks noChangeArrowheads="1"/>
            </p:cNvSpPr>
            <p:nvPr/>
          </p:nvSpPr>
          <p:spPr bwMode="auto">
            <a:xfrm rot="-5400000">
              <a:off x="2499" y="3907"/>
              <a:ext cx="118" cy="120"/>
            </a:xfrm>
            <a:prstGeom prst="ellipse">
              <a:avLst/>
            </a:prstGeom>
            <a:solidFill>
              <a:srgbClr val="FF0000"/>
            </a:solidFill>
            <a:ln w="1270">
              <a:solidFill>
                <a:srgbClr val="FF0000"/>
              </a:solidFill>
              <a:round/>
              <a:headEnd/>
              <a:tailEnd/>
            </a:ln>
          </p:spPr>
          <p:txBody>
            <a:bodyPr/>
            <a:lstStyle/>
            <a:p>
              <a:endParaRPr lang="en-GB"/>
            </a:p>
          </p:txBody>
        </p:sp>
        <p:sp>
          <p:nvSpPr>
            <p:cNvPr id="17608" name="Freeform 134"/>
            <p:cNvSpPr>
              <a:spLocks/>
            </p:cNvSpPr>
            <p:nvPr/>
          </p:nvSpPr>
          <p:spPr bwMode="auto">
            <a:xfrm rot="-5400000">
              <a:off x="2791" y="3809"/>
              <a:ext cx="21" cy="392"/>
            </a:xfrm>
            <a:custGeom>
              <a:avLst/>
              <a:gdLst>
                <a:gd name="T0" fmla="*/ 12 w 21"/>
                <a:gd name="T1" fmla="*/ 0 h 392"/>
                <a:gd name="T2" fmla="*/ 0 w 21"/>
                <a:gd name="T3" fmla="*/ 36 h 392"/>
                <a:gd name="T4" fmla="*/ 12 w 21"/>
                <a:gd name="T5" fmla="*/ 72 h 392"/>
                <a:gd name="T6" fmla="*/ 21 w 21"/>
                <a:gd name="T7" fmla="*/ 97 h 392"/>
                <a:gd name="T8" fmla="*/ 12 w 21"/>
                <a:gd name="T9" fmla="*/ 121 h 392"/>
                <a:gd name="T10" fmla="*/ 0 w 21"/>
                <a:gd name="T11" fmla="*/ 145 h 392"/>
                <a:gd name="T12" fmla="*/ 12 w 21"/>
                <a:gd name="T13" fmla="*/ 166 h 392"/>
                <a:gd name="T14" fmla="*/ 21 w 21"/>
                <a:gd name="T15" fmla="*/ 190 h 392"/>
                <a:gd name="T16" fmla="*/ 21 w 21"/>
                <a:gd name="T17" fmla="*/ 226 h 392"/>
                <a:gd name="T18" fmla="*/ 12 w 21"/>
                <a:gd name="T19" fmla="*/ 262 h 392"/>
                <a:gd name="T20" fmla="*/ 12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7"/>
                  </a:lnTo>
                  <a:lnTo>
                    <a:pt x="12" y="121"/>
                  </a:lnTo>
                  <a:lnTo>
                    <a:pt x="0" y="145"/>
                  </a:lnTo>
                  <a:lnTo>
                    <a:pt x="12" y="166"/>
                  </a:lnTo>
                  <a:lnTo>
                    <a:pt x="21" y="190"/>
                  </a:lnTo>
                  <a:lnTo>
                    <a:pt x="21" y="226"/>
                  </a:lnTo>
                  <a:lnTo>
                    <a:pt x="12" y="262"/>
                  </a:lnTo>
                  <a:lnTo>
                    <a:pt x="12"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09" name="Freeform 135"/>
            <p:cNvSpPr>
              <a:spLocks/>
            </p:cNvSpPr>
            <p:nvPr/>
          </p:nvSpPr>
          <p:spPr bwMode="auto">
            <a:xfrm rot="-5400000">
              <a:off x="2804" y="3712"/>
              <a:ext cx="43" cy="416"/>
            </a:xfrm>
            <a:custGeom>
              <a:avLst/>
              <a:gdLst>
                <a:gd name="T0" fmla="*/ 0 w 43"/>
                <a:gd name="T1" fmla="*/ 0 h 416"/>
                <a:gd name="T2" fmla="*/ 0 w 43"/>
                <a:gd name="T3" fmla="*/ 60 h 416"/>
                <a:gd name="T4" fmla="*/ 0 w 43"/>
                <a:gd name="T5" fmla="*/ 85 h 416"/>
                <a:gd name="T6" fmla="*/ 22 w 43"/>
                <a:gd name="T7" fmla="*/ 97 h 416"/>
                <a:gd name="T8" fmla="*/ 34 w 43"/>
                <a:gd name="T9" fmla="*/ 121 h 416"/>
                <a:gd name="T10" fmla="*/ 22 w 43"/>
                <a:gd name="T11" fmla="*/ 154 h 416"/>
                <a:gd name="T12" fmla="*/ 22 w 43"/>
                <a:gd name="T13" fmla="*/ 178 h 416"/>
                <a:gd name="T14" fmla="*/ 34 w 43"/>
                <a:gd name="T15" fmla="*/ 202 h 416"/>
                <a:gd name="T16" fmla="*/ 34 w 43"/>
                <a:gd name="T17" fmla="*/ 226 h 416"/>
                <a:gd name="T18" fmla="*/ 34 w 43"/>
                <a:gd name="T19" fmla="*/ 250 h 416"/>
                <a:gd name="T20" fmla="*/ 34 w 43"/>
                <a:gd name="T21" fmla="*/ 275 h 416"/>
                <a:gd name="T22" fmla="*/ 34 w 43"/>
                <a:gd name="T23" fmla="*/ 311 h 416"/>
                <a:gd name="T24" fmla="*/ 43 w 43"/>
                <a:gd name="T25" fmla="*/ 335 h 416"/>
                <a:gd name="T26" fmla="*/ 43 w 43"/>
                <a:gd name="T27" fmla="*/ 356 h 416"/>
                <a:gd name="T28" fmla="*/ 34 w 43"/>
                <a:gd name="T29" fmla="*/ 380 h 416"/>
                <a:gd name="T30" fmla="*/ 34 w 43"/>
                <a:gd name="T31" fmla="*/ 404 h 416"/>
                <a:gd name="T32" fmla="*/ 34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22" y="97"/>
                  </a:lnTo>
                  <a:lnTo>
                    <a:pt x="34" y="121"/>
                  </a:lnTo>
                  <a:lnTo>
                    <a:pt x="22" y="154"/>
                  </a:lnTo>
                  <a:lnTo>
                    <a:pt x="22" y="178"/>
                  </a:lnTo>
                  <a:lnTo>
                    <a:pt x="34" y="202"/>
                  </a:lnTo>
                  <a:lnTo>
                    <a:pt x="34" y="226"/>
                  </a:lnTo>
                  <a:lnTo>
                    <a:pt x="34" y="250"/>
                  </a:lnTo>
                  <a:lnTo>
                    <a:pt x="34" y="275"/>
                  </a:lnTo>
                  <a:lnTo>
                    <a:pt x="34" y="311"/>
                  </a:lnTo>
                  <a:lnTo>
                    <a:pt x="43" y="335"/>
                  </a:lnTo>
                  <a:lnTo>
                    <a:pt x="43" y="356"/>
                  </a:lnTo>
                  <a:lnTo>
                    <a:pt x="34" y="380"/>
                  </a:lnTo>
                  <a:lnTo>
                    <a:pt x="34" y="404"/>
                  </a:lnTo>
                  <a:lnTo>
                    <a:pt x="34"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10" name="Oval 136"/>
            <p:cNvSpPr>
              <a:spLocks noChangeArrowheads="1"/>
            </p:cNvSpPr>
            <p:nvPr/>
          </p:nvSpPr>
          <p:spPr bwMode="auto">
            <a:xfrm rot="-5400000">
              <a:off x="2499" y="4046"/>
              <a:ext cx="118" cy="120"/>
            </a:xfrm>
            <a:prstGeom prst="ellipse">
              <a:avLst/>
            </a:prstGeom>
            <a:solidFill>
              <a:srgbClr val="FF0000"/>
            </a:solidFill>
            <a:ln w="1270">
              <a:solidFill>
                <a:srgbClr val="FF0000"/>
              </a:solidFill>
              <a:round/>
              <a:headEnd/>
              <a:tailEnd/>
            </a:ln>
          </p:spPr>
          <p:txBody>
            <a:bodyPr/>
            <a:lstStyle/>
            <a:p>
              <a:endParaRPr lang="en-GB"/>
            </a:p>
          </p:txBody>
        </p:sp>
        <p:sp>
          <p:nvSpPr>
            <p:cNvPr id="17611" name="Freeform 137"/>
            <p:cNvSpPr>
              <a:spLocks/>
            </p:cNvSpPr>
            <p:nvPr/>
          </p:nvSpPr>
          <p:spPr bwMode="auto">
            <a:xfrm rot="-5400000">
              <a:off x="2804" y="3849"/>
              <a:ext cx="44" cy="416"/>
            </a:xfrm>
            <a:custGeom>
              <a:avLst/>
              <a:gdLst>
                <a:gd name="T0" fmla="*/ 0 w 44"/>
                <a:gd name="T1" fmla="*/ 0 h 416"/>
                <a:gd name="T2" fmla="*/ 0 w 44"/>
                <a:gd name="T3" fmla="*/ 60 h 416"/>
                <a:gd name="T4" fmla="*/ 0 w 44"/>
                <a:gd name="T5" fmla="*/ 85 h 416"/>
                <a:gd name="T6" fmla="*/ 22 w 44"/>
                <a:gd name="T7" fmla="*/ 97 h 416"/>
                <a:gd name="T8" fmla="*/ 32 w 44"/>
                <a:gd name="T9" fmla="*/ 121 h 416"/>
                <a:gd name="T10" fmla="*/ 22 w 44"/>
                <a:gd name="T11" fmla="*/ 154 h 416"/>
                <a:gd name="T12" fmla="*/ 22 w 44"/>
                <a:gd name="T13" fmla="*/ 178 h 416"/>
                <a:gd name="T14" fmla="*/ 32 w 44"/>
                <a:gd name="T15" fmla="*/ 202 h 416"/>
                <a:gd name="T16" fmla="*/ 32 w 44"/>
                <a:gd name="T17" fmla="*/ 226 h 416"/>
                <a:gd name="T18" fmla="*/ 32 w 44"/>
                <a:gd name="T19" fmla="*/ 250 h 416"/>
                <a:gd name="T20" fmla="*/ 32 w 44"/>
                <a:gd name="T21" fmla="*/ 275 h 416"/>
                <a:gd name="T22" fmla="*/ 32 w 44"/>
                <a:gd name="T23" fmla="*/ 311 h 416"/>
                <a:gd name="T24" fmla="*/ 44 w 44"/>
                <a:gd name="T25" fmla="*/ 335 h 416"/>
                <a:gd name="T26" fmla="*/ 44 w 44"/>
                <a:gd name="T27" fmla="*/ 356 h 416"/>
                <a:gd name="T28" fmla="*/ 32 w 44"/>
                <a:gd name="T29" fmla="*/ 380 h 416"/>
                <a:gd name="T30" fmla="*/ 32 w 44"/>
                <a:gd name="T31" fmla="*/ 404 h 416"/>
                <a:gd name="T32" fmla="*/ 32 w 44"/>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0"/>
                  </a:moveTo>
                  <a:lnTo>
                    <a:pt x="0" y="60"/>
                  </a:lnTo>
                  <a:lnTo>
                    <a:pt x="0" y="85"/>
                  </a:lnTo>
                  <a:lnTo>
                    <a:pt x="22" y="97"/>
                  </a:lnTo>
                  <a:lnTo>
                    <a:pt x="32" y="121"/>
                  </a:lnTo>
                  <a:lnTo>
                    <a:pt x="22" y="154"/>
                  </a:lnTo>
                  <a:lnTo>
                    <a:pt x="22" y="178"/>
                  </a:lnTo>
                  <a:lnTo>
                    <a:pt x="32" y="202"/>
                  </a:lnTo>
                  <a:lnTo>
                    <a:pt x="32" y="226"/>
                  </a:lnTo>
                  <a:lnTo>
                    <a:pt x="32" y="250"/>
                  </a:lnTo>
                  <a:lnTo>
                    <a:pt x="32" y="275"/>
                  </a:lnTo>
                  <a:lnTo>
                    <a:pt x="32" y="311"/>
                  </a:lnTo>
                  <a:lnTo>
                    <a:pt x="44" y="335"/>
                  </a:lnTo>
                  <a:lnTo>
                    <a:pt x="44"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12" name="Oval 138"/>
            <p:cNvSpPr>
              <a:spLocks noChangeArrowheads="1"/>
            </p:cNvSpPr>
            <p:nvPr/>
          </p:nvSpPr>
          <p:spPr bwMode="auto">
            <a:xfrm rot="-5400000">
              <a:off x="3191" y="3632"/>
              <a:ext cx="117" cy="118"/>
            </a:xfrm>
            <a:prstGeom prst="ellipse">
              <a:avLst/>
            </a:prstGeom>
            <a:solidFill>
              <a:srgbClr val="FF0000"/>
            </a:solidFill>
            <a:ln w="1270">
              <a:solidFill>
                <a:srgbClr val="FF0000"/>
              </a:solidFill>
              <a:round/>
              <a:headEnd/>
              <a:tailEnd/>
            </a:ln>
          </p:spPr>
          <p:txBody>
            <a:bodyPr/>
            <a:lstStyle/>
            <a:p>
              <a:endParaRPr lang="en-GB"/>
            </a:p>
          </p:txBody>
        </p:sp>
        <p:sp>
          <p:nvSpPr>
            <p:cNvPr id="17613" name="Freeform 139"/>
            <p:cNvSpPr>
              <a:spLocks/>
            </p:cNvSpPr>
            <p:nvPr/>
          </p:nvSpPr>
          <p:spPr bwMode="auto">
            <a:xfrm rot="-5400000">
              <a:off x="2993" y="3531"/>
              <a:ext cx="21" cy="392"/>
            </a:xfrm>
            <a:custGeom>
              <a:avLst/>
              <a:gdLst>
                <a:gd name="T0" fmla="*/ 9 w 21"/>
                <a:gd name="T1" fmla="*/ 392 h 392"/>
                <a:gd name="T2" fmla="*/ 0 w 21"/>
                <a:gd name="T3" fmla="*/ 359 h 392"/>
                <a:gd name="T4" fmla="*/ 9 w 21"/>
                <a:gd name="T5" fmla="*/ 323 h 392"/>
                <a:gd name="T6" fmla="*/ 21 w 21"/>
                <a:gd name="T7" fmla="*/ 299 h 392"/>
                <a:gd name="T8" fmla="*/ 9 w 21"/>
                <a:gd name="T9" fmla="*/ 275 h 392"/>
                <a:gd name="T10" fmla="*/ 0 w 21"/>
                <a:gd name="T11" fmla="*/ 250 h 392"/>
                <a:gd name="T12" fmla="*/ 9 w 21"/>
                <a:gd name="T13" fmla="*/ 226 h 392"/>
                <a:gd name="T14" fmla="*/ 21 w 21"/>
                <a:gd name="T15" fmla="*/ 202 h 392"/>
                <a:gd name="T16" fmla="*/ 21 w 21"/>
                <a:gd name="T17" fmla="*/ 166 h 392"/>
                <a:gd name="T18" fmla="*/ 9 w 21"/>
                <a:gd name="T19" fmla="*/ 133 h 392"/>
                <a:gd name="T20" fmla="*/ 9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392"/>
                  </a:moveTo>
                  <a:lnTo>
                    <a:pt x="0" y="359"/>
                  </a:lnTo>
                  <a:lnTo>
                    <a:pt x="9" y="323"/>
                  </a:lnTo>
                  <a:lnTo>
                    <a:pt x="21" y="299"/>
                  </a:lnTo>
                  <a:lnTo>
                    <a:pt x="9" y="275"/>
                  </a:lnTo>
                  <a:lnTo>
                    <a:pt x="0" y="250"/>
                  </a:lnTo>
                  <a:lnTo>
                    <a:pt x="9" y="226"/>
                  </a:lnTo>
                  <a:lnTo>
                    <a:pt x="21" y="202"/>
                  </a:lnTo>
                  <a:lnTo>
                    <a:pt x="21" y="166"/>
                  </a:lnTo>
                  <a:lnTo>
                    <a:pt x="9" y="133"/>
                  </a:lnTo>
                  <a:lnTo>
                    <a:pt x="9"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14" name="Freeform 140"/>
            <p:cNvSpPr>
              <a:spLocks/>
            </p:cNvSpPr>
            <p:nvPr/>
          </p:nvSpPr>
          <p:spPr bwMode="auto">
            <a:xfrm rot="-5400000">
              <a:off x="2958" y="3434"/>
              <a:ext cx="43" cy="416"/>
            </a:xfrm>
            <a:custGeom>
              <a:avLst/>
              <a:gdLst>
                <a:gd name="T0" fmla="*/ 0 w 43"/>
                <a:gd name="T1" fmla="*/ 416 h 416"/>
                <a:gd name="T2" fmla="*/ 0 w 43"/>
                <a:gd name="T3" fmla="*/ 359 h 416"/>
                <a:gd name="T4" fmla="*/ 0 w 43"/>
                <a:gd name="T5" fmla="*/ 335 h 416"/>
                <a:gd name="T6" fmla="*/ 19 w 43"/>
                <a:gd name="T7" fmla="*/ 323 h 416"/>
                <a:gd name="T8" fmla="*/ 31 w 43"/>
                <a:gd name="T9" fmla="*/ 298 h 416"/>
                <a:gd name="T10" fmla="*/ 19 w 43"/>
                <a:gd name="T11" fmla="*/ 262 h 416"/>
                <a:gd name="T12" fmla="*/ 19 w 43"/>
                <a:gd name="T13" fmla="*/ 238 h 416"/>
                <a:gd name="T14" fmla="*/ 31 w 43"/>
                <a:gd name="T15" fmla="*/ 214 h 416"/>
                <a:gd name="T16" fmla="*/ 31 w 43"/>
                <a:gd name="T17" fmla="*/ 190 h 416"/>
                <a:gd name="T18" fmla="*/ 31 w 43"/>
                <a:gd name="T19" fmla="*/ 169 h 416"/>
                <a:gd name="T20" fmla="*/ 31 w 43"/>
                <a:gd name="T21" fmla="*/ 145 h 416"/>
                <a:gd name="T22" fmla="*/ 31 w 43"/>
                <a:gd name="T23" fmla="*/ 108 h 416"/>
                <a:gd name="T24" fmla="*/ 43 w 43"/>
                <a:gd name="T25" fmla="*/ 84 h 416"/>
                <a:gd name="T26" fmla="*/ 43 w 43"/>
                <a:gd name="T27" fmla="*/ 60 h 416"/>
                <a:gd name="T28" fmla="*/ 31 w 43"/>
                <a:gd name="T29" fmla="*/ 36 h 416"/>
                <a:gd name="T30" fmla="*/ 31 w 43"/>
                <a:gd name="T31" fmla="*/ 12 h 416"/>
                <a:gd name="T32" fmla="*/ 31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19" y="323"/>
                  </a:lnTo>
                  <a:lnTo>
                    <a:pt x="31" y="298"/>
                  </a:lnTo>
                  <a:lnTo>
                    <a:pt x="19" y="262"/>
                  </a:lnTo>
                  <a:lnTo>
                    <a:pt x="19" y="238"/>
                  </a:lnTo>
                  <a:lnTo>
                    <a:pt x="31" y="214"/>
                  </a:lnTo>
                  <a:lnTo>
                    <a:pt x="31" y="190"/>
                  </a:lnTo>
                  <a:lnTo>
                    <a:pt x="31" y="169"/>
                  </a:lnTo>
                  <a:lnTo>
                    <a:pt x="31" y="145"/>
                  </a:lnTo>
                  <a:lnTo>
                    <a:pt x="31" y="108"/>
                  </a:lnTo>
                  <a:lnTo>
                    <a:pt x="43" y="84"/>
                  </a:lnTo>
                  <a:lnTo>
                    <a:pt x="43"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15" name="Oval 141"/>
            <p:cNvSpPr>
              <a:spLocks noChangeArrowheads="1"/>
            </p:cNvSpPr>
            <p:nvPr/>
          </p:nvSpPr>
          <p:spPr bwMode="auto">
            <a:xfrm rot="-5400000">
              <a:off x="3191" y="3769"/>
              <a:ext cx="118" cy="118"/>
            </a:xfrm>
            <a:prstGeom prst="ellipse">
              <a:avLst/>
            </a:prstGeom>
            <a:solidFill>
              <a:srgbClr val="FF0000"/>
            </a:solidFill>
            <a:ln w="1270">
              <a:solidFill>
                <a:srgbClr val="FF0000"/>
              </a:solidFill>
              <a:round/>
              <a:headEnd/>
              <a:tailEnd/>
            </a:ln>
          </p:spPr>
          <p:txBody>
            <a:bodyPr/>
            <a:lstStyle/>
            <a:p>
              <a:endParaRPr lang="en-GB"/>
            </a:p>
          </p:txBody>
        </p:sp>
        <p:sp>
          <p:nvSpPr>
            <p:cNvPr id="17616" name="Freeform 142"/>
            <p:cNvSpPr>
              <a:spLocks/>
            </p:cNvSpPr>
            <p:nvPr/>
          </p:nvSpPr>
          <p:spPr bwMode="auto">
            <a:xfrm rot="-5400000">
              <a:off x="2993" y="3670"/>
              <a:ext cx="21" cy="392"/>
            </a:xfrm>
            <a:custGeom>
              <a:avLst/>
              <a:gdLst>
                <a:gd name="T0" fmla="*/ 12 w 21"/>
                <a:gd name="T1" fmla="*/ 392 h 392"/>
                <a:gd name="T2" fmla="*/ 0 w 21"/>
                <a:gd name="T3" fmla="*/ 359 h 392"/>
                <a:gd name="T4" fmla="*/ 12 w 21"/>
                <a:gd name="T5" fmla="*/ 323 h 392"/>
                <a:gd name="T6" fmla="*/ 21 w 21"/>
                <a:gd name="T7" fmla="*/ 299 h 392"/>
                <a:gd name="T8" fmla="*/ 12 w 21"/>
                <a:gd name="T9" fmla="*/ 275 h 392"/>
                <a:gd name="T10" fmla="*/ 0 w 21"/>
                <a:gd name="T11" fmla="*/ 250 h 392"/>
                <a:gd name="T12" fmla="*/ 12 w 21"/>
                <a:gd name="T13" fmla="*/ 226 h 392"/>
                <a:gd name="T14" fmla="*/ 21 w 21"/>
                <a:gd name="T15" fmla="*/ 202 h 392"/>
                <a:gd name="T16" fmla="*/ 21 w 21"/>
                <a:gd name="T17" fmla="*/ 166 h 392"/>
                <a:gd name="T18" fmla="*/ 12 w 21"/>
                <a:gd name="T19" fmla="*/ 133 h 392"/>
                <a:gd name="T20" fmla="*/ 12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5"/>
                  </a:lnTo>
                  <a:lnTo>
                    <a:pt x="0" y="250"/>
                  </a:lnTo>
                  <a:lnTo>
                    <a:pt x="12" y="226"/>
                  </a:lnTo>
                  <a:lnTo>
                    <a:pt x="21" y="202"/>
                  </a:lnTo>
                  <a:lnTo>
                    <a:pt x="21" y="166"/>
                  </a:lnTo>
                  <a:lnTo>
                    <a:pt x="12" y="133"/>
                  </a:lnTo>
                  <a:lnTo>
                    <a:pt x="12"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17" name="Freeform 143"/>
            <p:cNvSpPr>
              <a:spLocks/>
            </p:cNvSpPr>
            <p:nvPr/>
          </p:nvSpPr>
          <p:spPr bwMode="auto">
            <a:xfrm rot="-5400000">
              <a:off x="2958" y="3573"/>
              <a:ext cx="43" cy="416"/>
            </a:xfrm>
            <a:custGeom>
              <a:avLst/>
              <a:gdLst>
                <a:gd name="T0" fmla="*/ 0 w 43"/>
                <a:gd name="T1" fmla="*/ 416 h 416"/>
                <a:gd name="T2" fmla="*/ 0 w 43"/>
                <a:gd name="T3" fmla="*/ 359 h 416"/>
                <a:gd name="T4" fmla="*/ 0 w 43"/>
                <a:gd name="T5" fmla="*/ 335 h 416"/>
                <a:gd name="T6" fmla="*/ 22 w 43"/>
                <a:gd name="T7" fmla="*/ 323 h 416"/>
                <a:gd name="T8" fmla="*/ 34 w 43"/>
                <a:gd name="T9" fmla="*/ 298 h 416"/>
                <a:gd name="T10" fmla="*/ 22 w 43"/>
                <a:gd name="T11" fmla="*/ 262 h 416"/>
                <a:gd name="T12" fmla="*/ 22 w 43"/>
                <a:gd name="T13" fmla="*/ 238 h 416"/>
                <a:gd name="T14" fmla="*/ 34 w 43"/>
                <a:gd name="T15" fmla="*/ 214 h 416"/>
                <a:gd name="T16" fmla="*/ 34 w 43"/>
                <a:gd name="T17" fmla="*/ 190 h 416"/>
                <a:gd name="T18" fmla="*/ 34 w 43"/>
                <a:gd name="T19" fmla="*/ 169 h 416"/>
                <a:gd name="T20" fmla="*/ 34 w 43"/>
                <a:gd name="T21" fmla="*/ 145 h 416"/>
                <a:gd name="T22" fmla="*/ 34 w 43"/>
                <a:gd name="T23" fmla="*/ 108 h 416"/>
                <a:gd name="T24" fmla="*/ 43 w 43"/>
                <a:gd name="T25" fmla="*/ 84 h 416"/>
                <a:gd name="T26" fmla="*/ 43 w 43"/>
                <a:gd name="T27" fmla="*/ 60 h 416"/>
                <a:gd name="T28" fmla="*/ 34 w 43"/>
                <a:gd name="T29" fmla="*/ 36 h 416"/>
                <a:gd name="T30" fmla="*/ 34 w 43"/>
                <a:gd name="T31" fmla="*/ 12 h 416"/>
                <a:gd name="T32" fmla="*/ 34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2" y="323"/>
                  </a:lnTo>
                  <a:lnTo>
                    <a:pt x="34" y="298"/>
                  </a:lnTo>
                  <a:lnTo>
                    <a:pt x="22" y="262"/>
                  </a:lnTo>
                  <a:lnTo>
                    <a:pt x="22" y="238"/>
                  </a:lnTo>
                  <a:lnTo>
                    <a:pt x="34" y="214"/>
                  </a:lnTo>
                  <a:lnTo>
                    <a:pt x="34" y="190"/>
                  </a:lnTo>
                  <a:lnTo>
                    <a:pt x="34" y="169"/>
                  </a:lnTo>
                  <a:lnTo>
                    <a:pt x="34" y="145"/>
                  </a:lnTo>
                  <a:lnTo>
                    <a:pt x="34" y="108"/>
                  </a:lnTo>
                  <a:lnTo>
                    <a:pt x="43" y="84"/>
                  </a:lnTo>
                  <a:lnTo>
                    <a:pt x="43" y="60"/>
                  </a:lnTo>
                  <a:lnTo>
                    <a:pt x="34" y="36"/>
                  </a:lnTo>
                  <a:lnTo>
                    <a:pt x="34" y="12"/>
                  </a:lnTo>
                  <a:lnTo>
                    <a:pt x="3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18" name="Oval 144"/>
            <p:cNvSpPr>
              <a:spLocks noChangeArrowheads="1"/>
            </p:cNvSpPr>
            <p:nvPr/>
          </p:nvSpPr>
          <p:spPr bwMode="auto">
            <a:xfrm rot="-5400000">
              <a:off x="3191" y="3908"/>
              <a:ext cx="118" cy="118"/>
            </a:xfrm>
            <a:prstGeom prst="ellipse">
              <a:avLst/>
            </a:prstGeom>
            <a:solidFill>
              <a:srgbClr val="FF0000"/>
            </a:solidFill>
            <a:ln w="1270">
              <a:solidFill>
                <a:srgbClr val="FF0000"/>
              </a:solidFill>
              <a:round/>
              <a:headEnd/>
              <a:tailEnd/>
            </a:ln>
          </p:spPr>
          <p:txBody>
            <a:bodyPr/>
            <a:lstStyle/>
            <a:p>
              <a:endParaRPr lang="en-GB"/>
            </a:p>
          </p:txBody>
        </p:sp>
        <p:sp>
          <p:nvSpPr>
            <p:cNvPr id="17619" name="Freeform 145"/>
            <p:cNvSpPr>
              <a:spLocks/>
            </p:cNvSpPr>
            <p:nvPr/>
          </p:nvSpPr>
          <p:spPr bwMode="auto">
            <a:xfrm rot="-5400000">
              <a:off x="2993" y="3809"/>
              <a:ext cx="21" cy="392"/>
            </a:xfrm>
            <a:custGeom>
              <a:avLst/>
              <a:gdLst>
                <a:gd name="T0" fmla="*/ 12 w 21"/>
                <a:gd name="T1" fmla="*/ 392 h 392"/>
                <a:gd name="T2" fmla="*/ 0 w 21"/>
                <a:gd name="T3" fmla="*/ 359 h 392"/>
                <a:gd name="T4" fmla="*/ 12 w 21"/>
                <a:gd name="T5" fmla="*/ 323 h 392"/>
                <a:gd name="T6" fmla="*/ 21 w 21"/>
                <a:gd name="T7" fmla="*/ 299 h 392"/>
                <a:gd name="T8" fmla="*/ 12 w 21"/>
                <a:gd name="T9" fmla="*/ 275 h 392"/>
                <a:gd name="T10" fmla="*/ 0 w 21"/>
                <a:gd name="T11" fmla="*/ 250 h 392"/>
                <a:gd name="T12" fmla="*/ 12 w 21"/>
                <a:gd name="T13" fmla="*/ 226 h 392"/>
                <a:gd name="T14" fmla="*/ 21 w 21"/>
                <a:gd name="T15" fmla="*/ 202 h 392"/>
                <a:gd name="T16" fmla="*/ 21 w 21"/>
                <a:gd name="T17" fmla="*/ 166 h 392"/>
                <a:gd name="T18" fmla="*/ 12 w 21"/>
                <a:gd name="T19" fmla="*/ 133 h 392"/>
                <a:gd name="T20" fmla="*/ 12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5"/>
                  </a:lnTo>
                  <a:lnTo>
                    <a:pt x="0" y="250"/>
                  </a:lnTo>
                  <a:lnTo>
                    <a:pt x="12" y="226"/>
                  </a:lnTo>
                  <a:lnTo>
                    <a:pt x="21" y="202"/>
                  </a:lnTo>
                  <a:lnTo>
                    <a:pt x="21" y="166"/>
                  </a:lnTo>
                  <a:lnTo>
                    <a:pt x="12" y="133"/>
                  </a:lnTo>
                  <a:lnTo>
                    <a:pt x="12"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20" name="Freeform 146"/>
            <p:cNvSpPr>
              <a:spLocks/>
            </p:cNvSpPr>
            <p:nvPr/>
          </p:nvSpPr>
          <p:spPr bwMode="auto">
            <a:xfrm rot="-5400000">
              <a:off x="2958" y="3712"/>
              <a:ext cx="43" cy="416"/>
            </a:xfrm>
            <a:custGeom>
              <a:avLst/>
              <a:gdLst>
                <a:gd name="T0" fmla="*/ 0 w 43"/>
                <a:gd name="T1" fmla="*/ 416 h 416"/>
                <a:gd name="T2" fmla="*/ 0 w 43"/>
                <a:gd name="T3" fmla="*/ 359 h 416"/>
                <a:gd name="T4" fmla="*/ 0 w 43"/>
                <a:gd name="T5" fmla="*/ 335 h 416"/>
                <a:gd name="T6" fmla="*/ 22 w 43"/>
                <a:gd name="T7" fmla="*/ 323 h 416"/>
                <a:gd name="T8" fmla="*/ 34 w 43"/>
                <a:gd name="T9" fmla="*/ 298 h 416"/>
                <a:gd name="T10" fmla="*/ 22 w 43"/>
                <a:gd name="T11" fmla="*/ 262 h 416"/>
                <a:gd name="T12" fmla="*/ 22 w 43"/>
                <a:gd name="T13" fmla="*/ 238 h 416"/>
                <a:gd name="T14" fmla="*/ 34 w 43"/>
                <a:gd name="T15" fmla="*/ 214 h 416"/>
                <a:gd name="T16" fmla="*/ 34 w 43"/>
                <a:gd name="T17" fmla="*/ 190 h 416"/>
                <a:gd name="T18" fmla="*/ 34 w 43"/>
                <a:gd name="T19" fmla="*/ 169 h 416"/>
                <a:gd name="T20" fmla="*/ 34 w 43"/>
                <a:gd name="T21" fmla="*/ 145 h 416"/>
                <a:gd name="T22" fmla="*/ 34 w 43"/>
                <a:gd name="T23" fmla="*/ 108 h 416"/>
                <a:gd name="T24" fmla="*/ 43 w 43"/>
                <a:gd name="T25" fmla="*/ 84 h 416"/>
                <a:gd name="T26" fmla="*/ 43 w 43"/>
                <a:gd name="T27" fmla="*/ 60 h 416"/>
                <a:gd name="T28" fmla="*/ 34 w 43"/>
                <a:gd name="T29" fmla="*/ 36 h 416"/>
                <a:gd name="T30" fmla="*/ 34 w 43"/>
                <a:gd name="T31" fmla="*/ 12 h 416"/>
                <a:gd name="T32" fmla="*/ 34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2" y="323"/>
                  </a:lnTo>
                  <a:lnTo>
                    <a:pt x="34" y="298"/>
                  </a:lnTo>
                  <a:lnTo>
                    <a:pt x="22" y="262"/>
                  </a:lnTo>
                  <a:lnTo>
                    <a:pt x="22" y="238"/>
                  </a:lnTo>
                  <a:lnTo>
                    <a:pt x="34" y="214"/>
                  </a:lnTo>
                  <a:lnTo>
                    <a:pt x="34" y="190"/>
                  </a:lnTo>
                  <a:lnTo>
                    <a:pt x="34" y="169"/>
                  </a:lnTo>
                  <a:lnTo>
                    <a:pt x="34" y="145"/>
                  </a:lnTo>
                  <a:lnTo>
                    <a:pt x="34" y="108"/>
                  </a:lnTo>
                  <a:lnTo>
                    <a:pt x="43" y="84"/>
                  </a:lnTo>
                  <a:lnTo>
                    <a:pt x="43" y="60"/>
                  </a:lnTo>
                  <a:lnTo>
                    <a:pt x="34" y="36"/>
                  </a:lnTo>
                  <a:lnTo>
                    <a:pt x="34" y="12"/>
                  </a:lnTo>
                  <a:lnTo>
                    <a:pt x="3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21" name="Oval 147"/>
            <p:cNvSpPr>
              <a:spLocks noChangeArrowheads="1"/>
            </p:cNvSpPr>
            <p:nvPr/>
          </p:nvSpPr>
          <p:spPr bwMode="auto">
            <a:xfrm rot="-5400000">
              <a:off x="3191" y="4047"/>
              <a:ext cx="118" cy="118"/>
            </a:xfrm>
            <a:prstGeom prst="ellipse">
              <a:avLst/>
            </a:prstGeom>
            <a:solidFill>
              <a:srgbClr val="FF0000"/>
            </a:solidFill>
            <a:ln w="1270">
              <a:solidFill>
                <a:srgbClr val="FF0000"/>
              </a:solidFill>
              <a:round/>
              <a:headEnd/>
              <a:tailEnd/>
            </a:ln>
          </p:spPr>
          <p:txBody>
            <a:bodyPr/>
            <a:lstStyle/>
            <a:p>
              <a:endParaRPr lang="en-GB"/>
            </a:p>
          </p:txBody>
        </p:sp>
        <p:sp>
          <p:nvSpPr>
            <p:cNvPr id="17622" name="Freeform 148"/>
            <p:cNvSpPr>
              <a:spLocks/>
            </p:cNvSpPr>
            <p:nvPr/>
          </p:nvSpPr>
          <p:spPr bwMode="auto">
            <a:xfrm rot="-5400000">
              <a:off x="2958" y="3849"/>
              <a:ext cx="44" cy="416"/>
            </a:xfrm>
            <a:custGeom>
              <a:avLst/>
              <a:gdLst>
                <a:gd name="T0" fmla="*/ 0 w 44"/>
                <a:gd name="T1" fmla="*/ 416 h 416"/>
                <a:gd name="T2" fmla="*/ 0 w 44"/>
                <a:gd name="T3" fmla="*/ 359 h 416"/>
                <a:gd name="T4" fmla="*/ 0 w 44"/>
                <a:gd name="T5" fmla="*/ 335 h 416"/>
                <a:gd name="T6" fmla="*/ 22 w 44"/>
                <a:gd name="T7" fmla="*/ 323 h 416"/>
                <a:gd name="T8" fmla="*/ 32 w 44"/>
                <a:gd name="T9" fmla="*/ 298 h 416"/>
                <a:gd name="T10" fmla="*/ 22 w 44"/>
                <a:gd name="T11" fmla="*/ 262 h 416"/>
                <a:gd name="T12" fmla="*/ 22 w 44"/>
                <a:gd name="T13" fmla="*/ 238 h 416"/>
                <a:gd name="T14" fmla="*/ 32 w 44"/>
                <a:gd name="T15" fmla="*/ 214 h 416"/>
                <a:gd name="T16" fmla="*/ 32 w 44"/>
                <a:gd name="T17" fmla="*/ 190 h 416"/>
                <a:gd name="T18" fmla="*/ 32 w 44"/>
                <a:gd name="T19" fmla="*/ 169 h 416"/>
                <a:gd name="T20" fmla="*/ 32 w 44"/>
                <a:gd name="T21" fmla="*/ 145 h 416"/>
                <a:gd name="T22" fmla="*/ 32 w 44"/>
                <a:gd name="T23" fmla="*/ 108 h 416"/>
                <a:gd name="T24" fmla="*/ 44 w 44"/>
                <a:gd name="T25" fmla="*/ 84 h 416"/>
                <a:gd name="T26" fmla="*/ 44 w 44"/>
                <a:gd name="T27" fmla="*/ 60 h 416"/>
                <a:gd name="T28" fmla="*/ 32 w 44"/>
                <a:gd name="T29" fmla="*/ 36 h 416"/>
                <a:gd name="T30" fmla="*/ 32 w 44"/>
                <a:gd name="T31" fmla="*/ 12 h 416"/>
                <a:gd name="T32" fmla="*/ 32 w 44"/>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416"/>
                  </a:moveTo>
                  <a:lnTo>
                    <a:pt x="0" y="359"/>
                  </a:lnTo>
                  <a:lnTo>
                    <a:pt x="0" y="335"/>
                  </a:lnTo>
                  <a:lnTo>
                    <a:pt x="22" y="323"/>
                  </a:lnTo>
                  <a:lnTo>
                    <a:pt x="32" y="298"/>
                  </a:lnTo>
                  <a:lnTo>
                    <a:pt x="22" y="262"/>
                  </a:lnTo>
                  <a:lnTo>
                    <a:pt x="22" y="238"/>
                  </a:lnTo>
                  <a:lnTo>
                    <a:pt x="32" y="214"/>
                  </a:lnTo>
                  <a:lnTo>
                    <a:pt x="32" y="190"/>
                  </a:lnTo>
                  <a:lnTo>
                    <a:pt x="32" y="169"/>
                  </a:lnTo>
                  <a:lnTo>
                    <a:pt x="32" y="145"/>
                  </a:lnTo>
                  <a:lnTo>
                    <a:pt x="32" y="108"/>
                  </a:lnTo>
                  <a:lnTo>
                    <a:pt x="44" y="84"/>
                  </a:lnTo>
                  <a:lnTo>
                    <a:pt x="44"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17490" name="Freeform 149"/>
          <p:cNvSpPr>
            <a:spLocks/>
          </p:cNvSpPr>
          <p:nvPr/>
        </p:nvSpPr>
        <p:spPr bwMode="auto">
          <a:xfrm rot="-5400000">
            <a:off x="4067175" y="3681413"/>
            <a:ext cx="15875" cy="295275"/>
          </a:xfrm>
          <a:custGeom>
            <a:avLst/>
            <a:gdLst>
              <a:gd name="T0" fmla="*/ 2147483647 w 21"/>
              <a:gd name="T1" fmla="*/ 0 h 392"/>
              <a:gd name="T2" fmla="*/ 0 w 21"/>
              <a:gd name="T3" fmla="*/ 2147483647 h 392"/>
              <a:gd name="T4" fmla="*/ 2147483647 w 21"/>
              <a:gd name="T5" fmla="*/ 2147483647 h 392"/>
              <a:gd name="T6" fmla="*/ 2147483647 w 21"/>
              <a:gd name="T7" fmla="*/ 2147483647 h 392"/>
              <a:gd name="T8" fmla="*/ 2147483647 w 21"/>
              <a:gd name="T9" fmla="*/ 2147483647 h 392"/>
              <a:gd name="T10" fmla="*/ 0 w 21"/>
              <a:gd name="T11" fmla="*/ 2147483647 h 392"/>
              <a:gd name="T12" fmla="*/ 2147483647 w 21"/>
              <a:gd name="T13" fmla="*/ 2147483647 h 392"/>
              <a:gd name="T14" fmla="*/ 2147483647 w 21"/>
              <a:gd name="T15" fmla="*/ 2147483647 h 392"/>
              <a:gd name="T16" fmla="*/ 2147483647 w 21"/>
              <a:gd name="T17" fmla="*/ 2147483647 h 392"/>
              <a:gd name="T18" fmla="*/ 2147483647 w 21"/>
              <a:gd name="T19" fmla="*/ 2147483647 h 392"/>
              <a:gd name="T20" fmla="*/ 2147483647 w 21"/>
              <a:gd name="T21" fmla="*/ 2147483647 h 392"/>
              <a:gd name="T22" fmla="*/ 2147483647 w 21"/>
              <a:gd name="T23" fmla="*/ 2147483647 h 392"/>
              <a:gd name="T24" fmla="*/ 2147483647 w 21"/>
              <a:gd name="T25" fmla="*/ 2147483647 h 392"/>
              <a:gd name="T26" fmla="*/ 2147483647 w 21"/>
              <a:gd name="T27" fmla="*/ 2147483647 h 392"/>
              <a:gd name="T28" fmla="*/ 2147483647 w 21"/>
              <a:gd name="T29" fmla="*/ 2147483647 h 392"/>
              <a:gd name="T30" fmla="*/ 0 w 21"/>
              <a:gd name="T31" fmla="*/ 2147483647 h 392"/>
              <a:gd name="T32" fmla="*/ 2147483647 w 21"/>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0"/>
                </a:moveTo>
                <a:lnTo>
                  <a:pt x="0" y="36"/>
                </a:lnTo>
                <a:lnTo>
                  <a:pt x="9" y="72"/>
                </a:lnTo>
                <a:lnTo>
                  <a:pt x="21" y="96"/>
                </a:lnTo>
                <a:lnTo>
                  <a:pt x="9" y="120"/>
                </a:lnTo>
                <a:lnTo>
                  <a:pt x="0" y="145"/>
                </a:lnTo>
                <a:lnTo>
                  <a:pt x="9" y="169"/>
                </a:lnTo>
                <a:lnTo>
                  <a:pt x="21" y="190"/>
                </a:lnTo>
                <a:lnTo>
                  <a:pt x="21" y="226"/>
                </a:lnTo>
                <a:lnTo>
                  <a:pt x="9" y="262"/>
                </a:lnTo>
                <a:lnTo>
                  <a:pt x="9" y="286"/>
                </a:lnTo>
                <a:lnTo>
                  <a:pt x="21" y="310"/>
                </a:lnTo>
                <a:lnTo>
                  <a:pt x="21" y="335"/>
                </a:lnTo>
                <a:lnTo>
                  <a:pt x="21" y="359"/>
                </a:lnTo>
                <a:lnTo>
                  <a:pt x="21" y="383"/>
                </a:lnTo>
                <a:lnTo>
                  <a:pt x="0" y="383"/>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91" name="Freeform 150"/>
          <p:cNvSpPr>
            <a:spLocks/>
          </p:cNvSpPr>
          <p:nvPr/>
        </p:nvSpPr>
        <p:spPr bwMode="auto">
          <a:xfrm rot="-5400000">
            <a:off x="4221162" y="3679826"/>
            <a:ext cx="15875" cy="298450"/>
          </a:xfrm>
          <a:custGeom>
            <a:avLst/>
            <a:gdLst>
              <a:gd name="T0" fmla="*/ 2147483647 w 21"/>
              <a:gd name="T1" fmla="*/ 2147483647 h 395"/>
              <a:gd name="T2" fmla="*/ 0 w 21"/>
              <a:gd name="T3" fmla="*/ 2147483647 h 395"/>
              <a:gd name="T4" fmla="*/ 2147483647 w 21"/>
              <a:gd name="T5" fmla="*/ 2147483647 h 395"/>
              <a:gd name="T6" fmla="*/ 2147483647 w 21"/>
              <a:gd name="T7" fmla="*/ 2147483647 h 395"/>
              <a:gd name="T8" fmla="*/ 2147483647 w 21"/>
              <a:gd name="T9" fmla="*/ 2147483647 h 395"/>
              <a:gd name="T10" fmla="*/ 0 w 21"/>
              <a:gd name="T11" fmla="*/ 2147483647 h 395"/>
              <a:gd name="T12" fmla="*/ 2147483647 w 21"/>
              <a:gd name="T13" fmla="*/ 2147483647 h 395"/>
              <a:gd name="T14" fmla="*/ 2147483647 w 21"/>
              <a:gd name="T15" fmla="*/ 2147483647 h 395"/>
              <a:gd name="T16" fmla="*/ 2147483647 w 21"/>
              <a:gd name="T17" fmla="*/ 2147483647 h 395"/>
              <a:gd name="T18" fmla="*/ 2147483647 w 21"/>
              <a:gd name="T19" fmla="*/ 2147483647 h 395"/>
              <a:gd name="T20" fmla="*/ 2147483647 w 21"/>
              <a:gd name="T21" fmla="*/ 2147483647 h 395"/>
              <a:gd name="T22" fmla="*/ 2147483647 w 21"/>
              <a:gd name="T23" fmla="*/ 2147483647 h 395"/>
              <a:gd name="T24" fmla="*/ 2147483647 w 21"/>
              <a:gd name="T25" fmla="*/ 2147483647 h 395"/>
              <a:gd name="T26" fmla="*/ 2147483647 w 21"/>
              <a:gd name="T27" fmla="*/ 2147483647 h 395"/>
              <a:gd name="T28" fmla="*/ 2147483647 w 21"/>
              <a:gd name="T29" fmla="*/ 2147483647 h 395"/>
              <a:gd name="T30" fmla="*/ 0 w 21"/>
              <a:gd name="T31" fmla="*/ 2147483647 h 395"/>
              <a:gd name="T32" fmla="*/ 2147483647 w 21"/>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5"/>
              <a:gd name="T53" fmla="*/ 21 w 21"/>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5">
                <a:moveTo>
                  <a:pt x="9" y="395"/>
                </a:moveTo>
                <a:lnTo>
                  <a:pt x="0" y="359"/>
                </a:lnTo>
                <a:lnTo>
                  <a:pt x="9" y="323"/>
                </a:lnTo>
                <a:lnTo>
                  <a:pt x="21" y="298"/>
                </a:lnTo>
                <a:lnTo>
                  <a:pt x="9" y="274"/>
                </a:lnTo>
                <a:lnTo>
                  <a:pt x="0" y="250"/>
                </a:lnTo>
                <a:lnTo>
                  <a:pt x="9" y="226"/>
                </a:lnTo>
                <a:lnTo>
                  <a:pt x="21" y="202"/>
                </a:lnTo>
                <a:lnTo>
                  <a:pt x="21" y="169"/>
                </a:lnTo>
                <a:lnTo>
                  <a:pt x="9" y="133"/>
                </a:lnTo>
                <a:lnTo>
                  <a:pt x="9" y="108"/>
                </a:lnTo>
                <a:lnTo>
                  <a:pt x="21" y="84"/>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nvGrpSpPr>
          <p:cNvPr id="17492" name="Group 151"/>
          <p:cNvGrpSpPr>
            <a:grpSpLocks/>
          </p:cNvGrpSpPr>
          <p:nvPr/>
        </p:nvGrpSpPr>
        <p:grpSpPr bwMode="auto">
          <a:xfrm>
            <a:off x="3833813" y="5324475"/>
            <a:ext cx="615950" cy="398463"/>
            <a:chOff x="2417" y="7346"/>
            <a:chExt cx="813" cy="542"/>
          </a:xfrm>
        </p:grpSpPr>
        <p:sp>
          <p:nvSpPr>
            <p:cNvPr id="17577" name="Oval 152"/>
            <p:cNvSpPr>
              <a:spLocks noChangeArrowheads="1"/>
            </p:cNvSpPr>
            <p:nvPr/>
          </p:nvSpPr>
          <p:spPr bwMode="auto">
            <a:xfrm rot="5400000" flipV="1">
              <a:off x="2419" y="7759"/>
              <a:ext cx="115" cy="120"/>
            </a:xfrm>
            <a:prstGeom prst="ellipse">
              <a:avLst/>
            </a:prstGeom>
            <a:solidFill>
              <a:srgbClr val="FF0000"/>
            </a:solidFill>
            <a:ln w="1270">
              <a:solidFill>
                <a:srgbClr val="FF0000"/>
              </a:solidFill>
              <a:round/>
              <a:headEnd/>
              <a:tailEnd/>
            </a:ln>
          </p:spPr>
          <p:txBody>
            <a:bodyPr/>
            <a:lstStyle/>
            <a:p>
              <a:endParaRPr lang="en-GB"/>
            </a:p>
          </p:txBody>
        </p:sp>
        <p:sp>
          <p:nvSpPr>
            <p:cNvPr id="17578" name="Freeform 153"/>
            <p:cNvSpPr>
              <a:spLocks/>
            </p:cNvSpPr>
            <p:nvPr/>
          </p:nvSpPr>
          <p:spPr bwMode="auto">
            <a:xfrm rot="5400000" flipV="1">
              <a:off x="2710" y="7584"/>
              <a:ext cx="22" cy="392"/>
            </a:xfrm>
            <a:custGeom>
              <a:avLst/>
              <a:gdLst>
                <a:gd name="T0" fmla="*/ 10 w 22"/>
                <a:gd name="T1" fmla="*/ 0 h 392"/>
                <a:gd name="T2" fmla="*/ 0 w 22"/>
                <a:gd name="T3" fmla="*/ 36 h 392"/>
                <a:gd name="T4" fmla="*/ 10 w 22"/>
                <a:gd name="T5" fmla="*/ 72 h 392"/>
                <a:gd name="T6" fmla="*/ 22 w 22"/>
                <a:gd name="T7" fmla="*/ 96 h 392"/>
                <a:gd name="T8" fmla="*/ 10 w 22"/>
                <a:gd name="T9" fmla="*/ 120 h 392"/>
                <a:gd name="T10" fmla="*/ 0 w 22"/>
                <a:gd name="T11" fmla="*/ 145 h 392"/>
                <a:gd name="T12" fmla="*/ 10 w 22"/>
                <a:gd name="T13" fmla="*/ 169 h 392"/>
                <a:gd name="T14" fmla="*/ 22 w 22"/>
                <a:gd name="T15" fmla="*/ 190 h 392"/>
                <a:gd name="T16" fmla="*/ 22 w 22"/>
                <a:gd name="T17" fmla="*/ 226 h 392"/>
                <a:gd name="T18" fmla="*/ 10 w 22"/>
                <a:gd name="T19" fmla="*/ 262 h 392"/>
                <a:gd name="T20" fmla="*/ 10 w 22"/>
                <a:gd name="T21" fmla="*/ 286 h 392"/>
                <a:gd name="T22" fmla="*/ 22 w 22"/>
                <a:gd name="T23" fmla="*/ 310 h 392"/>
                <a:gd name="T24" fmla="*/ 22 w 22"/>
                <a:gd name="T25" fmla="*/ 335 h 392"/>
                <a:gd name="T26" fmla="*/ 22 w 22"/>
                <a:gd name="T27" fmla="*/ 359 h 392"/>
                <a:gd name="T28" fmla="*/ 22 w 22"/>
                <a:gd name="T29" fmla="*/ 383 h 392"/>
                <a:gd name="T30" fmla="*/ 0 w 22"/>
                <a:gd name="T31" fmla="*/ 383 h 392"/>
                <a:gd name="T32" fmla="*/ 22 w 22"/>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0" y="0"/>
                  </a:moveTo>
                  <a:lnTo>
                    <a:pt x="0" y="36"/>
                  </a:lnTo>
                  <a:lnTo>
                    <a:pt x="10" y="72"/>
                  </a:lnTo>
                  <a:lnTo>
                    <a:pt x="22" y="96"/>
                  </a:lnTo>
                  <a:lnTo>
                    <a:pt x="10" y="120"/>
                  </a:lnTo>
                  <a:lnTo>
                    <a:pt x="0" y="145"/>
                  </a:lnTo>
                  <a:lnTo>
                    <a:pt x="10" y="169"/>
                  </a:lnTo>
                  <a:lnTo>
                    <a:pt x="22" y="190"/>
                  </a:lnTo>
                  <a:lnTo>
                    <a:pt x="22" y="226"/>
                  </a:lnTo>
                  <a:lnTo>
                    <a:pt x="10" y="262"/>
                  </a:lnTo>
                  <a:lnTo>
                    <a:pt x="10" y="286"/>
                  </a:lnTo>
                  <a:lnTo>
                    <a:pt x="22" y="310"/>
                  </a:lnTo>
                  <a:lnTo>
                    <a:pt x="22" y="335"/>
                  </a:lnTo>
                  <a:lnTo>
                    <a:pt x="22" y="359"/>
                  </a:lnTo>
                  <a:lnTo>
                    <a:pt x="22" y="383"/>
                  </a:lnTo>
                  <a:lnTo>
                    <a:pt x="0" y="383"/>
                  </a:lnTo>
                  <a:lnTo>
                    <a:pt x="22"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79" name="Freeform 154"/>
            <p:cNvSpPr>
              <a:spLocks/>
            </p:cNvSpPr>
            <p:nvPr/>
          </p:nvSpPr>
          <p:spPr bwMode="auto">
            <a:xfrm rot="5400000" flipV="1">
              <a:off x="2723" y="7659"/>
              <a:ext cx="43" cy="416"/>
            </a:xfrm>
            <a:custGeom>
              <a:avLst/>
              <a:gdLst>
                <a:gd name="T0" fmla="*/ 0 w 43"/>
                <a:gd name="T1" fmla="*/ 0 h 416"/>
                <a:gd name="T2" fmla="*/ 0 w 43"/>
                <a:gd name="T3" fmla="*/ 60 h 416"/>
                <a:gd name="T4" fmla="*/ 0 w 43"/>
                <a:gd name="T5" fmla="*/ 84 h 416"/>
                <a:gd name="T6" fmla="*/ 21 w 43"/>
                <a:gd name="T7" fmla="*/ 96 h 416"/>
                <a:gd name="T8" fmla="*/ 31 w 43"/>
                <a:gd name="T9" fmla="*/ 121 h 416"/>
                <a:gd name="T10" fmla="*/ 21 w 43"/>
                <a:gd name="T11" fmla="*/ 157 h 416"/>
                <a:gd name="T12" fmla="*/ 21 w 43"/>
                <a:gd name="T13" fmla="*/ 178 h 416"/>
                <a:gd name="T14" fmla="*/ 31 w 43"/>
                <a:gd name="T15" fmla="*/ 202 h 416"/>
                <a:gd name="T16" fmla="*/ 31 w 43"/>
                <a:gd name="T17" fmla="*/ 226 h 416"/>
                <a:gd name="T18" fmla="*/ 31 w 43"/>
                <a:gd name="T19" fmla="*/ 250 h 416"/>
                <a:gd name="T20" fmla="*/ 31 w 43"/>
                <a:gd name="T21" fmla="*/ 274 h 416"/>
                <a:gd name="T22" fmla="*/ 31 w 43"/>
                <a:gd name="T23" fmla="*/ 311 h 416"/>
                <a:gd name="T24" fmla="*/ 43 w 43"/>
                <a:gd name="T25" fmla="*/ 335 h 416"/>
                <a:gd name="T26" fmla="*/ 43 w 43"/>
                <a:gd name="T27" fmla="*/ 359 h 416"/>
                <a:gd name="T28" fmla="*/ 31 w 43"/>
                <a:gd name="T29" fmla="*/ 380 h 416"/>
                <a:gd name="T30" fmla="*/ 31 w 43"/>
                <a:gd name="T31" fmla="*/ 404 h 416"/>
                <a:gd name="T32" fmla="*/ 31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1" y="96"/>
                  </a:lnTo>
                  <a:lnTo>
                    <a:pt x="31" y="121"/>
                  </a:lnTo>
                  <a:lnTo>
                    <a:pt x="21" y="157"/>
                  </a:lnTo>
                  <a:lnTo>
                    <a:pt x="21" y="178"/>
                  </a:lnTo>
                  <a:lnTo>
                    <a:pt x="31" y="202"/>
                  </a:lnTo>
                  <a:lnTo>
                    <a:pt x="31" y="226"/>
                  </a:lnTo>
                  <a:lnTo>
                    <a:pt x="31" y="250"/>
                  </a:lnTo>
                  <a:lnTo>
                    <a:pt x="31" y="274"/>
                  </a:lnTo>
                  <a:lnTo>
                    <a:pt x="31" y="311"/>
                  </a:lnTo>
                  <a:lnTo>
                    <a:pt x="43" y="335"/>
                  </a:lnTo>
                  <a:lnTo>
                    <a:pt x="43"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80" name="Oval 155"/>
            <p:cNvSpPr>
              <a:spLocks noChangeArrowheads="1"/>
            </p:cNvSpPr>
            <p:nvPr/>
          </p:nvSpPr>
          <p:spPr bwMode="auto">
            <a:xfrm rot="5400000" flipV="1">
              <a:off x="2418" y="7621"/>
              <a:ext cx="117" cy="120"/>
            </a:xfrm>
            <a:prstGeom prst="ellipse">
              <a:avLst/>
            </a:prstGeom>
            <a:solidFill>
              <a:srgbClr val="FF0000"/>
            </a:solidFill>
            <a:ln w="1270">
              <a:solidFill>
                <a:srgbClr val="FF0000"/>
              </a:solidFill>
              <a:round/>
              <a:headEnd/>
              <a:tailEnd/>
            </a:ln>
          </p:spPr>
          <p:txBody>
            <a:bodyPr/>
            <a:lstStyle/>
            <a:p>
              <a:endParaRPr lang="en-GB"/>
            </a:p>
          </p:txBody>
        </p:sp>
        <p:sp>
          <p:nvSpPr>
            <p:cNvPr id="17581" name="Freeform 156"/>
            <p:cNvSpPr>
              <a:spLocks/>
            </p:cNvSpPr>
            <p:nvPr/>
          </p:nvSpPr>
          <p:spPr bwMode="auto">
            <a:xfrm rot="5400000" flipV="1">
              <a:off x="2710" y="7445"/>
              <a:ext cx="22" cy="392"/>
            </a:xfrm>
            <a:custGeom>
              <a:avLst/>
              <a:gdLst>
                <a:gd name="T0" fmla="*/ 12 w 22"/>
                <a:gd name="T1" fmla="*/ 0 h 392"/>
                <a:gd name="T2" fmla="*/ 0 w 22"/>
                <a:gd name="T3" fmla="*/ 36 h 392"/>
                <a:gd name="T4" fmla="*/ 12 w 22"/>
                <a:gd name="T5" fmla="*/ 72 h 392"/>
                <a:gd name="T6" fmla="*/ 22 w 22"/>
                <a:gd name="T7" fmla="*/ 96 h 392"/>
                <a:gd name="T8" fmla="*/ 12 w 22"/>
                <a:gd name="T9" fmla="*/ 120 h 392"/>
                <a:gd name="T10" fmla="*/ 0 w 22"/>
                <a:gd name="T11" fmla="*/ 145 h 392"/>
                <a:gd name="T12" fmla="*/ 12 w 22"/>
                <a:gd name="T13" fmla="*/ 169 h 392"/>
                <a:gd name="T14" fmla="*/ 22 w 22"/>
                <a:gd name="T15" fmla="*/ 190 h 392"/>
                <a:gd name="T16" fmla="*/ 22 w 22"/>
                <a:gd name="T17" fmla="*/ 226 h 392"/>
                <a:gd name="T18" fmla="*/ 12 w 22"/>
                <a:gd name="T19" fmla="*/ 262 h 392"/>
                <a:gd name="T20" fmla="*/ 12 w 22"/>
                <a:gd name="T21" fmla="*/ 286 h 392"/>
                <a:gd name="T22" fmla="*/ 22 w 22"/>
                <a:gd name="T23" fmla="*/ 310 h 392"/>
                <a:gd name="T24" fmla="*/ 22 w 22"/>
                <a:gd name="T25" fmla="*/ 335 h 392"/>
                <a:gd name="T26" fmla="*/ 22 w 22"/>
                <a:gd name="T27" fmla="*/ 359 h 392"/>
                <a:gd name="T28" fmla="*/ 22 w 22"/>
                <a:gd name="T29" fmla="*/ 383 h 392"/>
                <a:gd name="T30" fmla="*/ 0 w 22"/>
                <a:gd name="T31" fmla="*/ 383 h 392"/>
                <a:gd name="T32" fmla="*/ 22 w 22"/>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2" y="0"/>
                  </a:moveTo>
                  <a:lnTo>
                    <a:pt x="0" y="36"/>
                  </a:lnTo>
                  <a:lnTo>
                    <a:pt x="12" y="72"/>
                  </a:lnTo>
                  <a:lnTo>
                    <a:pt x="22" y="96"/>
                  </a:lnTo>
                  <a:lnTo>
                    <a:pt x="12" y="120"/>
                  </a:lnTo>
                  <a:lnTo>
                    <a:pt x="0" y="145"/>
                  </a:lnTo>
                  <a:lnTo>
                    <a:pt x="12" y="169"/>
                  </a:lnTo>
                  <a:lnTo>
                    <a:pt x="22" y="190"/>
                  </a:lnTo>
                  <a:lnTo>
                    <a:pt x="22" y="226"/>
                  </a:lnTo>
                  <a:lnTo>
                    <a:pt x="12" y="262"/>
                  </a:lnTo>
                  <a:lnTo>
                    <a:pt x="12" y="286"/>
                  </a:lnTo>
                  <a:lnTo>
                    <a:pt x="22" y="310"/>
                  </a:lnTo>
                  <a:lnTo>
                    <a:pt x="22" y="335"/>
                  </a:lnTo>
                  <a:lnTo>
                    <a:pt x="22" y="359"/>
                  </a:lnTo>
                  <a:lnTo>
                    <a:pt x="22" y="383"/>
                  </a:lnTo>
                  <a:lnTo>
                    <a:pt x="0" y="383"/>
                  </a:lnTo>
                  <a:lnTo>
                    <a:pt x="22"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82" name="Freeform 157"/>
            <p:cNvSpPr>
              <a:spLocks/>
            </p:cNvSpPr>
            <p:nvPr/>
          </p:nvSpPr>
          <p:spPr bwMode="auto">
            <a:xfrm rot="5400000" flipV="1">
              <a:off x="2723" y="7520"/>
              <a:ext cx="43" cy="416"/>
            </a:xfrm>
            <a:custGeom>
              <a:avLst/>
              <a:gdLst>
                <a:gd name="T0" fmla="*/ 0 w 43"/>
                <a:gd name="T1" fmla="*/ 0 h 416"/>
                <a:gd name="T2" fmla="*/ 0 w 43"/>
                <a:gd name="T3" fmla="*/ 60 h 416"/>
                <a:gd name="T4" fmla="*/ 0 w 43"/>
                <a:gd name="T5" fmla="*/ 84 h 416"/>
                <a:gd name="T6" fmla="*/ 21 w 43"/>
                <a:gd name="T7" fmla="*/ 96 h 416"/>
                <a:gd name="T8" fmla="*/ 33 w 43"/>
                <a:gd name="T9" fmla="*/ 121 h 416"/>
                <a:gd name="T10" fmla="*/ 21 w 43"/>
                <a:gd name="T11" fmla="*/ 157 h 416"/>
                <a:gd name="T12" fmla="*/ 21 w 43"/>
                <a:gd name="T13" fmla="*/ 178 h 416"/>
                <a:gd name="T14" fmla="*/ 33 w 43"/>
                <a:gd name="T15" fmla="*/ 202 h 416"/>
                <a:gd name="T16" fmla="*/ 33 w 43"/>
                <a:gd name="T17" fmla="*/ 226 h 416"/>
                <a:gd name="T18" fmla="*/ 33 w 43"/>
                <a:gd name="T19" fmla="*/ 250 h 416"/>
                <a:gd name="T20" fmla="*/ 33 w 43"/>
                <a:gd name="T21" fmla="*/ 274 h 416"/>
                <a:gd name="T22" fmla="*/ 33 w 43"/>
                <a:gd name="T23" fmla="*/ 311 h 416"/>
                <a:gd name="T24" fmla="*/ 43 w 43"/>
                <a:gd name="T25" fmla="*/ 335 h 416"/>
                <a:gd name="T26" fmla="*/ 43 w 43"/>
                <a:gd name="T27" fmla="*/ 359 h 416"/>
                <a:gd name="T28" fmla="*/ 33 w 43"/>
                <a:gd name="T29" fmla="*/ 380 h 416"/>
                <a:gd name="T30" fmla="*/ 33 w 43"/>
                <a:gd name="T31" fmla="*/ 404 h 416"/>
                <a:gd name="T32" fmla="*/ 33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1" y="96"/>
                  </a:lnTo>
                  <a:lnTo>
                    <a:pt x="33" y="121"/>
                  </a:lnTo>
                  <a:lnTo>
                    <a:pt x="21" y="157"/>
                  </a:lnTo>
                  <a:lnTo>
                    <a:pt x="21" y="178"/>
                  </a:lnTo>
                  <a:lnTo>
                    <a:pt x="33" y="202"/>
                  </a:lnTo>
                  <a:lnTo>
                    <a:pt x="33" y="226"/>
                  </a:lnTo>
                  <a:lnTo>
                    <a:pt x="33" y="250"/>
                  </a:lnTo>
                  <a:lnTo>
                    <a:pt x="33" y="274"/>
                  </a:lnTo>
                  <a:lnTo>
                    <a:pt x="33" y="311"/>
                  </a:lnTo>
                  <a:lnTo>
                    <a:pt x="43" y="335"/>
                  </a:lnTo>
                  <a:lnTo>
                    <a:pt x="43" y="359"/>
                  </a:lnTo>
                  <a:lnTo>
                    <a:pt x="33" y="380"/>
                  </a:lnTo>
                  <a:lnTo>
                    <a:pt x="33" y="404"/>
                  </a:lnTo>
                  <a:lnTo>
                    <a:pt x="33"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83" name="Oval 158"/>
            <p:cNvSpPr>
              <a:spLocks noChangeArrowheads="1"/>
            </p:cNvSpPr>
            <p:nvPr/>
          </p:nvSpPr>
          <p:spPr bwMode="auto">
            <a:xfrm rot="5400000" flipV="1">
              <a:off x="2418" y="7482"/>
              <a:ext cx="117" cy="120"/>
            </a:xfrm>
            <a:prstGeom prst="ellipse">
              <a:avLst/>
            </a:prstGeom>
            <a:solidFill>
              <a:srgbClr val="FF0000"/>
            </a:solidFill>
            <a:ln w="1270">
              <a:solidFill>
                <a:srgbClr val="FF0000"/>
              </a:solidFill>
              <a:round/>
              <a:headEnd/>
              <a:tailEnd/>
            </a:ln>
          </p:spPr>
          <p:txBody>
            <a:bodyPr/>
            <a:lstStyle/>
            <a:p>
              <a:endParaRPr lang="en-GB"/>
            </a:p>
          </p:txBody>
        </p:sp>
        <p:sp>
          <p:nvSpPr>
            <p:cNvPr id="17584" name="Freeform 159"/>
            <p:cNvSpPr>
              <a:spLocks/>
            </p:cNvSpPr>
            <p:nvPr/>
          </p:nvSpPr>
          <p:spPr bwMode="auto">
            <a:xfrm rot="5400000" flipV="1">
              <a:off x="2711" y="7309"/>
              <a:ext cx="19" cy="392"/>
            </a:xfrm>
            <a:custGeom>
              <a:avLst/>
              <a:gdLst>
                <a:gd name="T0" fmla="*/ 9 w 19"/>
                <a:gd name="T1" fmla="*/ 0 h 392"/>
                <a:gd name="T2" fmla="*/ 0 w 19"/>
                <a:gd name="T3" fmla="*/ 36 h 392"/>
                <a:gd name="T4" fmla="*/ 9 w 19"/>
                <a:gd name="T5" fmla="*/ 72 h 392"/>
                <a:gd name="T6" fmla="*/ 19 w 19"/>
                <a:gd name="T7" fmla="*/ 96 h 392"/>
                <a:gd name="T8" fmla="*/ 9 w 19"/>
                <a:gd name="T9" fmla="*/ 120 h 392"/>
                <a:gd name="T10" fmla="*/ 0 w 19"/>
                <a:gd name="T11" fmla="*/ 145 h 392"/>
                <a:gd name="T12" fmla="*/ 9 w 19"/>
                <a:gd name="T13" fmla="*/ 169 h 392"/>
                <a:gd name="T14" fmla="*/ 19 w 19"/>
                <a:gd name="T15" fmla="*/ 190 h 392"/>
                <a:gd name="T16" fmla="*/ 19 w 19"/>
                <a:gd name="T17" fmla="*/ 226 h 392"/>
                <a:gd name="T18" fmla="*/ 9 w 19"/>
                <a:gd name="T19" fmla="*/ 262 h 392"/>
                <a:gd name="T20" fmla="*/ 9 w 19"/>
                <a:gd name="T21" fmla="*/ 286 h 392"/>
                <a:gd name="T22" fmla="*/ 19 w 19"/>
                <a:gd name="T23" fmla="*/ 310 h 392"/>
                <a:gd name="T24" fmla="*/ 19 w 19"/>
                <a:gd name="T25" fmla="*/ 335 h 392"/>
                <a:gd name="T26" fmla="*/ 19 w 19"/>
                <a:gd name="T27" fmla="*/ 359 h 392"/>
                <a:gd name="T28" fmla="*/ 19 w 19"/>
                <a:gd name="T29" fmla="*/ 383 h 392"/>
                <a:gd name="T30" fmla="*/ 0 w 19"/>
                <a:gd name="T31" fmla="*/ 383 h 392"/>
                <a:gd name="T32" fmla="*/ 19 w 19"/>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92"/>
                <a:gd name="T53" fmla="*/ 19 w 19"/>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92">
                  <a:moveTo>
                    <a:pt x="9" y="0"/>
                  </a:moveTo>
                  <a:lnTo>
                    <a:pt x="0" y="36"/>
                  </a:lnTo>
                  <a:lnTo>
                    <a:pt x="9" y="72"/>
                  </a:lnTo>
                  <a:lnTo>
                    <a:pt x="19" y="96"/>
                  </a:lnTo>
                  <a:lnTo>
                    <a:pt x="9" y="120"/>
                  </a:lnTo>
                  <a:lnTo>
                    <a:pt x="0" y="145"/>
                  </a:lnTo>
                  <a:lnTo>
                    <a:pt x="9" y="169"/>
                  </a:lnTo>
                  <a:lnTo>
                    <a:pt x="19" y="190"/>
                  </a:lnTo>
                  <a:lnTo>
                    <a:pt x="19" y="226"/>
                  </a:lnTo>
                  <a:lnTo>
                    <a:pt x="9" y="262"/>
                  </a:lnTo>
                  <a:lnTo>
                    <a:pt x="9" y="286"/>
                  </a:lnTo>
                  <a:lnTo>
                    <a:pt x="19" y="310"/>
                  </a:lnTo>
                  <a:lnTo>
                    <a:pt x="19" y="335"/>
                  </a:lnTo>
                  <a:lnTo>
                    <a:pt x="19" y="359"/>
                  </a:lnTo>
                  <a:lnTo>
                    <a:pt x="19" y="383"/>
                  </a:lnTo>
                  <a:lnTo>
                    <a:pt x="0" y="383"/>
                  </a:lnTo>
                  <a:lnTo>
                    <a:pt x="19"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85" name="Freeform 160"/>
            <p:cNvSpPr>
              <a:spLocks/>
            </p:cNvSpPr>
            <p:nvPr/>
          </p:nvSpPr>
          <p:spPr bwMode="auto">
            <a:xfrm rot="5400000" flipV="1">
              <a:off x="2723" y="7381"/>
              <a:ext cx="43" cy="416"/>
            </a:xfrm>
            <a:custGeom>
              <a:avLst/>
              <a:gdLst>
                <a:gd name="T0" fmla="*/ 0 w 43"/>
                <a:gd name="T1" fmla="*/ 0 h 416"/>
                <a:gd name="T2" fmla="*/ 0 w 43"/>
                <a:gd name="T3" fmla="*/ 60 h 416"/>
                <a:gd name="T4" fmla="*/ 0 w 43"/>
                <a:gd name="T5" fmla="*/ 84 h 416"/>
                <a:gd name="T6" fmla="*/ 24 w 43"/>
                <a:gd name="T7" fmla="*/ 96 h 416"/>
                <a:gd name="T8" fmla="*/ 33 w 43"/>
                <a:gd name="T9" fmla="*/ 121 h 416"/>
                <a:gd name="T10" fmla="*/ 24 w 43"/>
                <a:gd name="T11" fmla="*/ 157 h 416"/>
                <a:gd name="T12" fmla="*/ 24 w 43"/>
                <a:gd name="T13" fmla="*/ 178 h 416"/>
                <a:gd name="T14" fmla="*/ 33 w 43"/>
                <a:gd name="T15" fmla="*/ 202 h 416"/>
                <a:gd name="T16" fmla="*/ 33 w 43"/>
                <a:gd name="T17" fmla="*/ 226 h 416"/>
                <a:gd name="T18" fmla="*/ 33 w 43"/>
                <a:gd name="T19" fmla="*/ 250 h 416"/>
                <a:gd name="T20" fmla="*/ 33 w 43"/>
                <a:gd name="T21" fmla="*/ 274 h 416"/>
                <a:gd name="T22" fmla="*/ 33 w 43"/>
                <a:gd name="T23" fmla="*/ 311 h 416"/>
                <a:gd name="T24" fmla="*/ 43 w 43"/>
                <a:gd name="T25" fmla="*/ 335 h 416"/>
                <a:gd name="T26" fmla="*/ 43 w 43"/>
                <a:gd name="T27" fmla="*/ 359 h 416"/>
                <a:gd name="T28" fmla="*/ 33 w 43"/>
                <a:gd name="T29" fmla="*/ 380 h 416"/>
                <a:gd name="T30" fmla="*/ 33 w 43"/>
                <a:gd name="T31" fmla="*/ 404 h 416"/>
                <a:gd name="T32" fmla="*/ 33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4" y="96"/>
                  </a:lnTo>
                  <a:lnTo>
                    <a:pt x="33" y="121"/>
                  </a:lnTo>
                  <a:lnTo>
                    <a:pt x="24" y="157"/>
                  </a:lnTo>
                  <a:lnTo>
                    <a:pt x="24" y="178"/>
                  </a:lnTo>
                  <a:lnTo>
                    <a:pt x="33" y="202"/>
                  </a:lnTo>
                  <a:lnTo>
                    <a:pt x="33" y="226"/>
                  </a:lnTo>
                  <a:lnTo>
                    <a:pt x="33" y="250"/>
                  </a:lnTo>
                  <a:lnTo>
                    <a:pt x="33" y="274"/>
                  </a:lnTo>
                  <a:lnTo>
                    <a:pt x="33" y="311"/>
                  </a:lnTo>
                  <a:lnTo>
                    <a:pt x="43" y="335"/>
                  </a:lnTo>
                  <a:lnTo>
                    <a:pt x="43" y="359"/>
                  </a:lnTo>
                  <a:lnTo>
                    <a:pt x="33" y="380"/>
                  </a:lnTo>
                  <a:lnTo>
                    <a:pt x="33" y="404"/>
                  </a:lnTo>
                  <a:lnTo>
                    <a:pt x="33"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86" name="Oval 161"/>
            <p:cNvSpPr>
              <a:spLocks noChangeArrowheads="1"/>
            </p:cNvSpPr>
            <p:nvPr/>
          </p:nvSpPr>
          <p:spPr bwMode="auto">
            <a:xfrm rot="5400000" flipV="1">
              <a:off x="2419" y="7344"/>
              <a:ext cx="115" cy="120"/>
            </a:xfrm>
            <a:prstGeom prst="ellipse">
              <a:avLst/>
            </a:prstGeom>
            <a:solidFill>
              <a:srgbClr val="FF0000"/>
            </a:solidFill>
            <a:ln w="1270">
              <a:solidFill>
                <a:srgbClr val="FF0000"/>
              </a:solidFill>
              <a:round/>
              <a:headEnd/>
              <a:tailEnd/>
            </a:ln>
          </p:spPr>
          <p:txBody>
            <a:bodyPr/>
            <a:lstStyle/>
            <a:p>
              <a:endParaRPr lang="en-GB"/>
            </a:p>
          </p:txBody>
        </p:sp>
        <p:sp>
          <p:nvSpPr>
            <p:cNvPr id="17587" name="Freeform 162"/>
            <p:cNvSpPr>
              <a:spLocks/>
            </p:cNvSpPr>
            <p:nvPr/>
          </p:nvSpPr>
          <p:spPr bwMode="auto">
            <a:xfrm rot="5400000" flipV="1">
              <a:off x="2723" y="7244"/>
              <a:ext cx="43" cy="416"/>
            </a:xfrm>
            <a:custGeom>
              <a:avLst/>
              <a:gdLst>
                <a:gd name="T0" fmla="*/ 0 w 43"/>
                <a:gd name="T1" fmla="*/ 0 h 416"/>
                <a:gd name="T2" fmla="*/ 0 w 43"/>
                <a:gd name="T3" fmla="*/ 60 h 416"/>
                <a:gd name="T4" fmla="*/ 0 w 43"/>
                <a:gd name="T5" fmla="*/ 84 h 416"/>
                <a:gd name="T6" fmla="*/ 22 w 43"/>
                <a:gd name="T7" fmla="*/ 96 h 416"/>
                <a:gd name="T8" fmla="*/ 31 w 43"/>
                <a:gd name="T9" fmla="*/ 121 h 416"/>
                <a:gd name="T10" fmla="*/ 22 w 43"/>
                <a:gd name="T11" fmla="*/ 157 h 416"/>
                <a:gd name="T12" fmla="*/ 22 w 43"/>
                <a:gd name="T13" fmla="*/ 178 h 416"/>
                <a:gd name="T14" fmla="*/ 31 w 43"/>
                <a:gd name="T15" fmla="*/ 202 h 416"/>
                <a:gd name="T16" fmla="*/ 31 w 43"/>
                <a:gd name="T17" fmla="*/ 226 h 416"/>
                <a:gd name="T18" fmla="*/ 31 w 43"/>
                <a:gd name="T19" fmla="*/ 250 h 416"/>
                <a:gd name="T20" fmla="*/ 31 w 43"/>
                <a:gd name="T21" fmla="*/ 274 h 416"/>
                <a:gd name="T22" fmla="*/ 31 w 43"/>
                <a:gd name="T23" fmla="*/ 311 h 416"/>
                <a:gd name="T24" fmla="*/ 43 w 43"/>
                <a:gd name="T25" fmla="*/ 335 h 416"/>
                <a:gd name="T26" fmla="*/ 43 w 43"/>
                <a:gd name="T27" fmla="*/ 359 h 416"/>
                <a:gd name="T28" fmla="*/ 31 w 43"/>
                <a:gd name="T29" fmla="*/ 380 h 416"/>
                <a:gd name="T30" fmla="*/ 31 w 43"/>
                <a:gd name="T31" fmla="*/ 404 h 416"/>
                <a:gd name="T32" fmla="*/ 31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2" y="96"/>
                  </a:lnTo>
                  <a:lnTo>
                    <a:pt x="31" y="121"/>
                  </a:lnTo>
                  <a:lnTo>
                    <a:pt x="22" y="157"/>
                  </a:lnTo>
                  <a:lnTo>
                    <a:pt x="22" y="178"/>
                  </a:lnTo>
                  <a:lnTo>
                    <a:pt x="31" y="202"/>
                  </a:lnTo>
                  <a:lnTo>
                    <a:pt x="31" y="226"/>
                  </a:lnTo>
                  <a:lnTo>
                    <a:pt x="31" y="250"/>
                  </a:lnTo>
                  <a:lnTo>
                    <a:pt x="31" y="274"/>
                  </a:lnTo>
                  <a:lnTo>
                    <a:pt x="31" y="311"/>
                  </a:lnTo>
                  <a:lnTo>
                    <a:pt x="43" y="335"/>
                  </a:lnTo>
                  <a:lnTo>
                    <a:pt x="43"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88" name="Oval 163"/>
            <p:cNvSpPr>
              <a:spLocks noChangeArrowheads="1"/>
            </p:cNvSpPr>
            <p:nvPr/>
          </p:nvSpPr>
          <p:spPr bwMode="auto">
            <a:xfrm rot="5400000" flipV="1">
              <a:off x="3112" y="7759"/>
              <a:ext cx="115" cy="120"/>
            </a:xfrm>
            <a:prstGeom prst="ellipse">
              <a:avLst/>
            </a:prstGeom>
            <a:solidFill>
              <a:srgbClr val="FF0000"/>
            </a:solidFill>
            <a:ln w="1270">
              <a:solidFill>
                <a:srgbClr val="FF0000"/>
              </a:solidFill>
              <a:round/>
              <a:headEnd/>
              <a:tailEnd/>
            </a:ln>
          </p:spPr>
          <p:txBody>
            <a:bodyPr/>
            <a:lstStyle/>
            <a:p>
              <a:endParaRPr lang="en-GB"/>
            </a:p>
          </p:txBody>
        </p:sp>
        <p:sp>
          <p:nvSpPr>
            <p:cNvPr id="17589" name="Freeform 164"/>
            <p:cNvSpPr>
              <a:spLocks/>
            </p:cNvSpPr>
            <p:nvPr/>
          </p:nvSpPr>
          <p:spPr bwMode="auto">
            <a:xfrm rot="5400000" flipV="1">
              <a:off x="2914" y="7582"/>
              <a:ext cx="22" cy="395"/>
            </a:xfrm>
            <a:custGeom>
              <a:avLst/>
              <a:gdLst>
                <a:gd name="T0" fmla="*/ 10 w 22"/>
                <a:gd name="T1" fmla="*/ 395 h 395"/>
                <a:gd name="T2" fmla="*/ 0 w 22"/>
                <a:gd name="T3" fmla="*/ 359 h 395"/>
                <a:gd name="T4" fmla="*/ 10 w 22"/>
                <a:gd name="T5" fmla="*/ 323 h 395"/>
                <a:gd name="T6" fmla="*/ 22 w 22"/>
                <a:gd name="T7" fmla="*/ 298 h 395"/>
                <a:gd name="T8" fmla="*/ 10 w 22"/>
                <a:gd name="T9" fmla="*/ 274 h 395"/>
                <a:gd name="T10" fmla="*/ 0 w 22"/>
                <a:gd name="T11" fmla="*/ 250 h 395"/>
                <a:gd name="T12" fmla="*/ 10 w 22"/>
                <a:gd name="T13" fmla="*/ 226 h 395"/>
                <a:gd name="T14" fmla="*/ 22 w 22"/>
                <a:gd name="T15" fmla="*/ 202 h 395"/>
                <a:gd name="T16" fmla="*/ 22 w 22"/>
                <a:gd name="T17" fmla="*/ 169 h 395"/>
                <a:gd name="T18" fmla="*/ 10 w 22"/>
                <a:gd name="T19" fmla="*/ 133 h 395"/>
                <a:gd name="T20" fmla="*/ 10 w 22"/>
                <a:gd name="T21" fmla="*/ 108 h 395"/>
                <a:gd name="T22" fmla="*/ 22 w 22"/>
                <a:gd name="T23" fmla="*/ 84 h 395"/>
                <a:gd name="T24" fmla="*/ 22 w 22"/>
                <a:gd name="T25" fmla="*/ 60 h 395"/>
                <a:gd name="T26" fmla="*/ 22 w 22"/>
                <a:gd name="T27" fmla="*/ 36 h 395"/>
                <a:gd name="T28" fmla="*/ 22 w 22"/>
                <a:gd name="T29" fmla="*/ 12 h 395"/>
                <a:gd name="T30" fmla="*/ 0 w 22"/>
                <a:gd name="T31" fmla="*/ 12 h 395"/>
                <a:gd name="T32" fmla="*/ 22 w 22"/>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5"/>
                <a:gd name="T53" fmla="*/ 22 w 22"/>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5">
                  <a:moveTo>
                    <a:pt x="10" y="395"/>
                  </a:moveTo>
                  <a:lnTo>
                    <a:pt x="0" y="359"/>
                  </a:lnTo>
                  <a:lnTo>
                    <a:pt x="10" y="323"/>
                  </a:lnTo>
                  <a:lnTo>
                    <a:pt x="22" y="298"/>
                  </a:lnTo>
                  <a:lnTo>
                    <a:pt x="10" y="274"/>
                  </a:lnTo>
                  <a:lnTo>
                    <a:pt x="0" y="250"/>
                  </a:lnTo>
                  <a:lnTo>
                    <a:pt x="10" y="226"/>
                  </a:lnTo>
                  <a:lnTo>
                    <a:pt x="22" y="202"/>
                  </a:lnTo>
                  <a:lnTo>
                    <a:pt x="22" y="169"/>
                  </a:lnTo>
                  <a:lnTo>
                    <a:pt x="10" y="133"/>
                  </a:lnTo>
                  <a:lnTo>
                    <a:pt x="10" y="108"/>
                  </a:lnTo>
                  <a:lnTo>
                    <a:pt x="22" y="84"/>
                  </a:lnTo>
                  <a:lnTo>
                    <a:pt x="22" y="60"/>
                  </a:lnTo>
                  <a:lnTo>
                    <a:pt x="22" y="36"/>
                  </a:lnTo>
                  <a:lnTo>
                    <a:pt x="22" y="12"/>
                  </a:lnTo>
                  <a:lnTo>
                    <a:pt x="0" y="12"/>
                  </a:lnTo>
                  <a:lnTo>
                    <a:pt x="2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90" name="Freeform 165"/>
            <p:cNvSpPr>
              <a:spLocks/>
            </p:cNvSpPr>
            <p:nvPr/>
          </p:nvSpPr>
          <p:spPr bwMode="auto">
            <a:xfrm rot="5400000" flipV="1">
              <a:off x="2880" y="7659"/>
              <a:ext cx="43" cy="416"/>
            </a:xfrm>
            <a:custGeom>
              <a:avLst/>
              <a:gdLst>
                <a:gd name="T0" fmla="*/ 0 w 43"/>
                <a:gd name="T1" fmla="*/ 416 h 416"/>
                <a:gd name="T2" fmla="*/ 0 w 43"/>
                <a:gd name="T3" fmla="*/ 356 h 416"/>
                <a:gd name="T4" fmla="*/ 0 w 43"/>
                <a:gd name="T5" fmla="*/ 331 h 416"/>
                <a:gd name="T6" fmla="*/ 21 w 43"/>
                <a:gd name="T7" fmla="*/ 319 h 416"/>
                <a:gd name="T8" fmla="*/ 31 w 43"/>
                <a:gd name="T9" fmla="*/ 295 h 416"/>
                <a:gd name="T10" fmla="*/ 21 w 43"/>
                <a:gd name="T11" fmla="*/ 259 h 416"/>
                <a:gd name="T12" fmla="*/ 21 w 43"/>
                <a:gd name="T13" fmla="*/ 235 h 416"/>
                <a:gd name="T14" fmla="*/ 31 w 43"/>
                <a:gd name="T15" fmla="*/ 214 h 416"/>
                <a:gd name="T16" fmla="*/ 31 w 43"/>
                <a:gd name="T17" fmla="*/ 190 h 416"/>
                <a:gd name="T18" fmla="*/ 31 w 43"/>
                <a:gd name="T19" fmla="*/ 166 h 416"/>
                <a:gd name="T20" fmla="*/ 31 w 43"/>
                <a:gd name="T21" fmla="*/ 141 h 416"/>
                <a:gd name="T22" fmla="*/ 31 w 43"/>
                <a:gd name="T23" fmla="*/ 105 h 416"/>
                <a:gd name="T24" fmla="*/ 43 w 43"/>
                <a:gd name="T25" fmla="*/ 81 h 416"/>
                <a:gd name="T26" fmla="*/ 43 w 43"/>
                <a:gd name="T27" fmla="*/ 57 h 416"/>
                <a:gd name="T28" fmla="*/ 31 w 43"/>
                <a:gd name="T29" fmla="*/ 33 h 416"/>
                <a:gd name="T30" fmla="*/ 31 w 43"/>
                <a:gd name="T31" fmla="*/ 12 h 416"/>
                <a:gd name="T32" fmla="*/ 31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6"/>
                  </a:lnTo>
                  <a:lnTo>
                    <a:pt x="0" y="331"/>
                  </a:lnTo>
                  <a:lnTo>
                    <a:pt x="21" y="319"/>
                  </a:lnTo>
                  <a:lnTo>
                    <a:pt x="31" y="295"/>
                  </a:lnTo>
                  <a:lnTo>
                    <a:pt x="21" y="259"/>
                  </a:lnTo>
                  <a:lnTo>
                    <a:pt x="21" y="235"/>
                  </a:lnTo>
                  <a:lnTo>
                    <a:pt x="31" y="214"/>
                  </a:lnTo>
                  <a:lnTo>
                    <a:pt x="31" y="190"/>
                  </a:lnTo>
                  <a:lnTo>
                    <a:pt x="31" y="166"/>
                  </a:lnTo>
                  <a:lnTo>
                    <a:pt x="31" y="141"/>
                  </a:lnTo>
                  <a:lnTo>
                    <a:pt x="31" y="105"/>
                  </a:lnTo>
                  <a:lnTo>
                    <a:pt x="43" y="81"/>
                  </a:lnTo>
                  <a:lnTo>
                    <a:pt x="43" y="57"/>
                  </a:lnTo>
                  <a:lnTo>
                    <a:pt x="31" y="33"/>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91" name="Oval 166"/>
            <p:cNvSpPr>
              <a:spLocks noChangeArrowheads="1"/>
            </p:cNvSpPr>
            <p:nvPr/>
          </p:nvSpPr>
          <p:spPr bwMode="auto">
            <a:xfrm rot="5400000" flipV="1">
              <a:off x="3111" y="7621"/>
              <a:ext cx="117" cy="120"/>
            </a:xfrm>
            <a:prstGeom prst="ellipse">
              <a:avLst/>
            </a:prstGeom>
            <a:solidFill>
              <a:srgbClr val="FF0000"/>
            </a:solidFill>
            <a:ln w="1270">
              <a:solidFill>
                <a:srgbClr val="FF0000"/>
              </a:solidFill>
              <a:round/>
              <a:headEnd/>
              <a:tailEnd/>
            </a:ln>
          </p:spPr>
          <p:txBody>
            <a:bodyPr/>
            <a:lstStyle/>
            <a:p>
              <a:endParaRPr lang="en-GB"/>
            </a:p>
          </p:txBody>
        </p:sp>
        <p:sp>
          <p:nvSpPr>
            <p:cNvPr id="17592" name="Freeform 167"/>
            <p:cNvSpPr>
              <a:spLocks/>
            </p:cNvSpPr>
            <p:nvPr/>
          </p:nvSpPr>
          <p:spPr bwMode="auto">
            <a:xfrm rot="5400000" flipV="1">
              <a:off x="2914" y="7443"/>
              <a:ext cx="22" cy="395"/>
            </a:xfrm>
            <a:custGeom>
              <a:avLst/>
              <a:gdLst>
                <a:gd name="T0" fmla="*/ 12 w 22"/>
                <a:gd name="T1" fmla="*/ 395 h 395"/>
                <a:gd name="T2" fmla="*/ 0 w 22"/>
                <a:gd name="T3" fmla="*/ 359 h 395"/>
                <a:gd name="T4" fmla="*/ 12 w 22"/>
                <a:gd name="T5" fmla="*/ 323 h 395"/>
                <a:gd name="T6" fmla="*/ 22 w 22"/>
                <a:gd name="T7" fmla="*/ 298 h 395"/>
                <a:gd name="T8" fmla="*/ 12 w 22"/>
                <a:gd name="T9" fmla="*/ 274 h 395"/>
                <a:gd name="T10" fmla="*/ 0 w 22"/>
                <a:gd name="T11" fmla="*/ 250 h 395"/>
                <a:gd name="T12" fmla="*/ 12 w 22"/>
                <a:gd name="T13" fmla="*/ 226 h 395"/>
                <a:gd name="T14" fmla="*/ 22 w 22"/>
                <a:gd name="T15" fmla="*/ 202 h 395"/>
                <a:gd name="T16" fmla="*/ 22 w 22"/>
                <a:gd name="T17" fmla="*/ 169 h 395"/>
                <a:gd name="T18" fmla="*/ 12 w 22"/>
                <a:gd name="T19" fmla="*/ 133 h 395"/>
                <a:gd name="T20" fmla="*/ 12 w 22"/>
                <a:gd name="T21" fmla="*/ 108 h 395"/>
                <a:gd name="T22" fmla="*/ 22 w 22"/>
                <a:gd name="T23" fmla="*/ 84 h 395"/>
                <a:gd name="T24" fmla="*/ 22 w 22"/>
                <a:gd name="T25" fmla="*/ 60 h 395"/>
                <a:gd name="T26" fmla="*/ 22 w 22"/>
                <a:gd name="T27" fmla="*/ 36 h 395"/>
                <a:gd name="T28" fmla="*/ 22 w 22"/>
                <a:gd name="T29" fmla="*/ 12 h 395"/>
                <a:gd name="T30" fmla="*/ 0 w 22"/>
                <a:gd name="T31" fmla="*/ 12 h 395"/>
                <a:gd name="T32" fmla="*/ 22 w 22"/>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5"/>
                <a:gd name="T53" fmla="*/ 22 w 22"/>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5">
                  <a:moveTo>
                    <a:pt x="12" y="395"/>
                  </a:moveTo>
                  <a:lnTo>
                    <a:pt x="0" y="359"/>
                  </a:lnTo>
                  <a:lnTo>
                    <a:pt x="12" y="323"/>
                  </a:lnTo>
                  <a:lnTo>
                    <a:pt x="22" y="298"/>
                  </a:lnTo>
                  <a:lnTo>
                    <a:pt x="12" y="274"/>
                  </a:lnTo>
                  <a:lnTo>
                    <a:pt x="0" y="250"/>
                  </a:lnTo>
                  <a:lnTo>
                    <a:pt x="12" y="226"/>
                  </a:lnTo>
                  <a:lnTo>
                    <a:pt x="22" y="202"/>
                  </a:lnTo>
                  <a:lnTo>
                    <a:pt x="22" y="169"/>
                  </a:lnTo>
                  <a:lnTo>
                    <a:pt x="12" y="133"/>
                  </a:lnTo>
                  <a:lnTo>
                    <a:pt x="12" y="108"/>
                  </a:lnTo>
                  <a:lnTo>
                    <a:pt x="22" y="84"/>
                  </a:lnTo>
                  <a:lnTo>
                    <a:pt x="22" y="60"/>
                  </a:lnTo>
                  <a:lnTo>
                    <a:pt x="22" y="36"/>
                  </a:lnTo>
                  <a:lnTo>
                    <a:pt x="22" y="12"/>
                  </a:lnTo>
                  <a:lnTo>
                    <a:pt x="0" y="12"/>
                  </a:lnTo>
                  <a:lnTo>
                    <a:pt x="2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93" name="Freeform 168"/>
            <p:cNvSpPr>
              <a:spLocks/>
            </p:cNvSpPr>
            <p:nvPr/>
          </p:nvSpPr>
          <p:spPr bwMode="auto">
            <a:xfrm rot="5400000" flipV="1">
              <a:off x="2880" y="7520"/>
              <a:ext cx="43" cy="416"/>
            </a:xfrm>
            <a:custGeom>
              <a:avLst/>
              <a:gdLst>
                <a:gd name="T0" fmla="*/ 0 w 43"/>
                <a:gd name="T1" fmla="*/ 416 h 416"/>
                <a:gd name="T2" fmla="*/ 0 w 43"/>
                <a:gd name="T3" fmla="*/ 356 h 416"/>
                <a:gd name="T4" fmla="*/ 0 w 43"/>
                <a:gd name="T5" fmla="*/ 331 h 416"/>
                <a:gd name="T6" fmla="*/ 21 w 43"/>
                <a:gd name="T7" fmla="*/ 319 h 416"/>
                <a:gd name="T8" fmla="*/ 33 w 43"/>
                <a:gd name="T9" fmla="*/ 295 h 416"/>
                <a:gd name="T10" fmla="*/ 21 w 43"/>
                <a:gd name="T11" fmla="*/ 259 h 416"/>
                <a:gd name="T12" fmla="*/ 21 w 43"/>
                <a:gd name="T13" fmla="*/ 235 h 416"/>
                <a:gd name="T14" fmla="*/ 33 w 43"/>
                <a:gd name="T15" fmla="*/ 214 h 416"/>
                <a:gd name="T16" fmla="*/ 33 w 43"/>
                <a:gd name="T17" fmla="*/ 190 h 416"/>
                <a:gd name="T18" fmla="*/ 33 w 43"/>
                <a:gd name="T19" fmla="*/ 166 h 416"/>
                <a:gd name="T20" fmla="*/ 33 w 43"/>
                <a:gd name="T21" fmla="*/ 141 h 416"/>
                <a:gd name="T22" fmla="*/ 33 w 43"/>
                <a:gd name="T23" fmla="*/ 105 h 416"/>
                <a:gd name="T24" fmla="*/ 43 w 43"/>
                <a:gd name="T25" fmla="*/ 81 h 416"/>
                <a:gd name="T26" fmla="*/ 43 w 43"/>
                <a:gd name="T27" fmla="*/ 57 h 416"/>
                <a:gd name="T28" fmla="*/ 33 w 43"/>
                <a:gd name="T29" fmla="*/ 33 h 416"/>
                <a:gd name="T30" fmla="*/ 33 w 43"/>
                <a:gd name="T31" fmla="*/ 12 h 416"/>
                <a:gd name="T32" fmla="*/ 33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6"/>
                  </a:lnTo>
                  <a:lnTo>
                    <a:pt x="0" y="331"/>
                  </a:lnTo>
                  <a:lnTo>
                    <a:pt x="21" y="319"/>
                  </a:lnTo>
                  <a:lnTo>
                    <a:pt x="33" y="295"/>
                  </a:lnTo>
                  <a:lnTo>
                    <a:pt x="21" y="259"/>
                  </a:lnTo>
                  <a:lnTo>
                    <a:pt x="21" y="235"/>
                  </a:lnTo>
                  <a:lnTo>
                    <a:pt x="33" y="214"/>
                  </a:lnTo>
                  <a:lnTo>
                    <a:pt x="33" y="190"/>
                  </a:lnTo>
                  <a:lnTo>
                    <a:pt x="33" y="166"/>
                  </a:lnTo>
                  <a:lnTo>
                    <a:pt x="33" y="141"/>
                  </a:lnTo>
                  <a:lnTo>
                    <a:pt x="33" y="105"/>
                  </a:lnTo>
                  <a:lnTo>
                    <a:pt x="43" y="81"/>
                  </a:lnTo>
                  <a:lnTo>
                    <a:pt x="43" y="57"/>
                  </a:lnTo>
                  <a:lnTo>
                    <a:pt x="33" y="33"/>
                  </a:lnTo>
                  <a:lnTo>
                    <a:pt x="33" y="12"/>
                  </a:lnTo>
                  <a:lnTo>
                    <a:pt x="33"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94" name="Oval 169"/>
            <p:cNvSpPr>
              <a:spLocks noChangeArrowheads="1"/>
            </p:cNvSpPr>
            <p:nvPr/>
          </p:nvSpPr>
          <p:spPr bwMode="auto">
            <a:xfrm rot="5400000" flipV="1">
              <a:off x="3111" y="7482"/>
              <a:ext cx="117" cy="120"/>
            </a:xfrm>
            <a:prstGeom prst="ellipse">
              <a:avLst/>
            </a:prstGeom>
            <a:solidFill>
              <a:srgbClr val="FF0000"/>
            </a:solidFill>
            <a:ln w="1270">
              <a:solidFill>
                <a:srgbClr val="FF0000"/>
              </a:solidFill>
              <a:round/>
              <a:headEnd/>
              <a:tailEnd/>
            </a:ln>
          </p:spPr>
          <p:txBody>
            <a:bodyPr/>
            <a:lstStyle/>
            <a:p>
              <a:endParaRPr lang="en-GB"/>
            </a:p>
          </p:txBody>
        </p:sp>
        <p:sp>
          <p:nvSpPr>
            <p:cNvPr id="17595" name="Freeform 170"/>
            <p:cNvSpPr>
              <a:spLocks/>
            </p:cNvSpPr>
            <p:nvPr/>
          </p:nvSpPr>
          <p:spPr bwMode="auto">
            <a:xfrm rot="5400000" flipV="1">
              <a:off x="2915" y="7307"/>
              <a:ext cx="19" cy="395"/>
            </a:xfrm>
            <a:custGeom>
              <a:avLst/>
              <a:gdLst>
                <a:gd name="T0" fmla="*/ 9 w 19"/>
                <a:gd name="T1" fmla="*/ 395 h 395"/>
                <a:gd name="T2" fmla="*/ 0 w 19"/>
                <a:gd name="T3" fmla="*/ 359 h 395"/>
                <a:gd name="T4" fmla="*/ 9 w 19"/>
                <a:gd name="T5" fmla="*/ 323 h 395"/>
                <a:gd name="T6" fmla="*/ 19 w 19"/>
                <a:gd name="T7" fmla="*/ 298 h 395"/>
                <a:gd name="T8" fmla="*/ 9 w 19"/>
                <a:gd name="T9" fmla="*/ 274 h 395"/>
                <a:gd name="T10" fmla="*/ 0 w 19"/>
                <a:gd name="T11" fmla="*/ 250 h 395"/>
                <a:gd name="T12" fmla="*/ 9 w 19"/>
                <a:gd name="T13" fmla="*/ 226 h 395"/>
                <a:gd name="T14" fmla="*/ 19 w 19"/>
                <a:gd name="T15" fmla="*/ 202 h 395"/>
                <a:gd name="T16" fmla="*/ 19 w 19"/>
                <a:gd name="T17" fmla="*/ 169 h 395"/>
                <a:gd name="T18" fmla="*/ 9 w 19"/>
                <a:gd name="T19" fmla="*/ 133 h 395"/>
                <a:gd name="T20" fmla="*/ 9 w 19"/>
                <a:gd name="T21" fmla="*/ 108 h 395"/>
                <a:gd name="T22" fmla="*/ 19 w 19"/>
                <a:gd name="T23" fmla="*/ 84 h 395"/>
                <a:gd name="T24" fmla="*/ 19 w 19"/>
                <a:gd name="T25" fmla="*/ 60 h 395"/>
                <a:gd name="T26" fmla="*/ 19 w 19"/>
                <a:gd name="T27" fmla="*/ 36 h 395"/>
                <a:gd name="T28" fmla="*/ 19 w 19"/>
                <a:gd name="T29" fmla="*/ 12 h 395"/>
                <a:gd name="T30" fmla="*/ 0 w 19"/>
                <a:gd name="T31" fmla="*/ 12 h 395"/>
                <a:gd name="T32" fmla="*/ 19 w 19"/>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95"/>
                <a:gd name="T53" fmla="*/ 19 w 19"/>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95">
                  <a:moveTo>
                    <a:pt x="9" y="395"/>
                  </a:moveTo>
                  <a:lnTo>
                    <a:pt x="0" y="359"/>
                  </a:lnTo>
                  <a:lnTo>
                    <a:pt x="9" y="323"/>
                  </a:lnTo>
                  <a:lnTo>
                    <a:pt x="19" y="298"/>
                  </a:lnTo>
                  <a:lnTo>
                    <a:pt x="9" y="274"/>
                  </a:lnTo>
                  <a:lnTo>
                    <a:pt x="0" y="250"/>
                  </a:lnTo>
                  <a:lnTo>
                    <a:pt x="9" y="226"/>
                  </a:lnTo>
                  <a:lnTo>
                    <a:pt x="19" y="202"/>
                  </a:lnTo>
                  <a:lnTo>
                    <a:pt x="19" y="169"/>
                  </a:lnTo>
                  <a:lnTo>
                    <a:pt x="9" y="133"/>
                  </a:lnTo>
                  <a:lnTo>
                    <a:pt x="9" y="108"/>
                  </a:lnTo>
                  <a:lnTo>
                    <a:pt x="19" y="84"/>
                  </a:lnTo>
                  <a:lnTo>
                    <a:pt x="19" y="60"/>
                  </a:lnTo>
                  <a:lnTo>
                    <a:pt x="19" y="36"/>
                  </a:lnTo>
                  <a:lnTo>
                    <a:pt x="19" y="12"/>
                  </a:lnTo>
                  <a:lnTo>
                    <a:pt x="0" y="12"/>
                  </a:lnTo>
                  <a:lnTo>
                    <a:pt x="19"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96" name="Freeform 171"/>
            <p:cNvSpPr>
              <a:spLocks/>
            </p:cNvSpPr>
            <p:nvPr/>
          </p:nvSpPr>
          <p:spPr bwMode="auto">
            <a:xfrm rot="5400000" flipV="1">
              <a:off x="2880" y="7381"/>
              <a:ext cx="43" cy="416"/>
            </a:xfrm>
            <a:custGeom>
              <a:avLst/>
              <a:gdLst>
                <a:gd name="T0" fmla="*/ 0 w 43"/>
                <a:gd name="T1" fmla="*/ 416 h 416"/>
                <a:gd name="T2" fmla="*/ 0 w 43"/>
                <a:gd name="T3" fmla="*/ 356 h 416"/>
                <a:gd name="T4" fmla="*/ 0 w 43"/>
                <a:gd name="T5" fmla="*/ 331 h 416"/>
                <a:gd name="T6" fmla="*/ 24 w 43"/>
                <a:gd name="T7" fmla="*/ 319 h 416"/>
                <a:gd name="T8" fmla="*/ 33 w 43"/>
                <a:gd name="T9" fmla="*/ 295 h 416"/>
                <a:gd name="T10" fmla="*/ 24 w 43"/>
                <a:gd name="T11" fmla="*/ 259 h 416"/>
                <a:gd name="T12" fmla="*/ 24 w 43"/>
                <a:gd name="T13" fmla="*/ 235 h 416"/>
                <a:gd name="T14" fmla="*/ 33 w 43"/>
                <a:gd name="T15" fmla="*/ 214 h 416"/>
                <a:gd name="T16" fmla="*/ 33 w 43"/>
                <a:gd name="T17" fmla="*/ 190 h 416"/>
                <a:gd name="T18" fmla="*/ 33 w 43"/>
                <a:gd name="T19" fmla="*/ 166 h 416"/>
                <a:gd name="T20" fmla="*/ 33 w 43"/>
                <a:gd name="T21" fmla="*/ 141 h 416"/>
                <a:gd name="T22" fmla="*/ 33 w 43"/>
                <a:gd name="T23" fmla="*/ 105 h 416"/>
                <a:gd name="T24" fmla="*/ 43 w 43"/>
                <a:gd name="T25" fmla="*/ 81 h 416"/>
                <a:gd name="T26" fmla="*/ 43 w 43"/>
                <a:gd name="T27" fmla="*/ 57 h 416"/>
                <a:gd name="T28" fmla="*/ 33 w 43"/>
                <a:gd name="T29" fmla="*/ 33 h 416"/>
                <a:gd name="T30" fmla="*/ 33 w 43"/>
                <a:gd name="T31" fmla="*/ 12 h 416"/>
                <a:gd name="T32" fmla="*/ 33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6"/>
                  </a:lnTo>
                  <a:lnTo>
                    <a:pt x="0" y="331"/>
                  </a:lnTo>
                  <a:lnTo>
                    <a:pt x="24" y="319"/>
                  </a:lnTo>
                  <a:lnTo>
                    <a:pt x="33" y="295"/>
                  </a:lnTo>
                  <a:lnTo>
                    <a:pt x="24" y="259"/>
                  </a:lnTo>
                  <a:lnTo>
                    <a:pt x="24" y="235"/>
                  </a:lnTo>
                  <a:lnTo>
                    <a:pt x="33" y="214"/>
                  </a:lnTo>
                  <a:lnTo>
                    <a:pt x="33" y="190"/>
                  </a:lnTo>
                  <a:lnTo>
                    <a:pt x="33" y="166"/>
                  </a:lnTo>
                  <a:lnTo>
                    <a:pt x="33" y="141"/>
                  </a:lnTo>
                  <a:lnTo>
                    <a:pt x="33" y="105"/>
                  </a:lnTo>
                  <a:lnTo>
                    <a:pt x="43" y="81"/>
                  </a:lnTo>
                  <a:lnTo>
                    <a:pt x="43" y="57"/>
                  </a:lnTo>
                  <a:lnTo>
                    <a:pt x="33" y="33"/>
                  </a:lnTo>
                  <a:lnTo>
                    <a:pt x="33" y="12"/>
                  </a:lnTo>
                  <a:lnTo>
                    <a:pt x="33"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97" name="Oval 172"/>
            <p:cNvSpPr>
              <a:spLocks noChangeArrowheads="1"/>
            </p:cNvSpPr>
            <p:nvPr/>
          </p:nvSpPr>
          <p:spPr bwMode="auto">
            <a:xfrm rot="5400000" flipV="1">
              <a:off x="3112" y="7344"/>
              <a:ext cx="115" cy="120"/>
            </a:xfrm>
            <a:prstGeom prst="ellipse">
              <a:avLst/>
            </a:prstGeom>
            <a:solidFill>
              <a:srgbClr val="FF0000"/>
            </a:solidFill>
            <a:ln w="1270">
              <a:solidFill>
                <a:srgbClr val="FF0000"/>
              </a:solidFill>
              <a:round/>
              <a:headEnd/>
              <a:tailEnd/>
            </a:ln>
          </p:spPr>
          <p:txBody>
            <a:bodyPr/>
            <a:lstStyle/>
            <a:p>
              <a:endParaRPr lang="en-GB"/>
            </a:p>
          </p:txBody>
        </p:sp>
        <p:sp>
          <p:nvSpPr>
            <p:cNvPr id="17598" name="Freeform 173"/>
            <p:cNvSpPr>
              <a:spLocks/>
            </p:cNvSpPr>
            <p:nvPr/>
          </p:nvSpPr>
          <p:spPr bwMode="auto">
            <a:xfrm rot="5400000" flipV="1">
              <a:off x="2880" y="7244"/>
              <a:ext cx="43" cy="416"/>
            </a:xfrm>
            <a:custGeom>
              <a:avLst/>
              <a:gdLst>
                <a:gd name="T0" fmla="*/ 0 w 43"/>
                <a:gd name="T1" fmla="*/ 416 h 416"/>
                <a:gd name="T2" fmla="*/ 0 w 43"/>
                <a:gd name="T3" fmla="*/ 356 h 416"/>
                <a:gd name="T4" fmla="*/ 0 w 43"/>
                <a:gd name="T5" fmla="*/ 331 h 416"/>
                <a:gd name="T6" fmla="*/ 22 w 43"/>
                <a:gd name="T7" fmla="*/ 319 h 416"/>
                <a:gd name="T8" fmla="*/ 31 w 43"/>
                <a:gd name="T9" fmla="*/ 295 h 416"/>
                <a:gd name="T10" fmla="*/ 22 w 43"/>
                <a:gd name="T11" fmla="*/ 259 h 416"/>
                <a:gd name="T12" fmla="*/ 22 w 43"/>
                <a:gd name="T13" fmla="*/ 235 h 416"/>
                <a:gd name="T14" fmla="*/ 31 w 43"/>
                <a:gd name="T15" fmla="*/ 214 h 416"/>
                <a:gd name="T16" fmla="*/ 31 w 43"/>
                <a:gd name="T17" fmla="*/ 190 h 416"/>
                <a:gd name="T18" fmla="*/ 31 w 43"/>
                <a:gd name="T19" fmla="*/ 166 h 416"/>
                <a:gd name="T20" fmla="*/ 31 w 43"/>
                <a:gd name="T21" fmla="*/ 141 h 416"/>
                <a:gd name="T22" fmla="*/ 31 w 43"/>
                <a:gd name="T23" fmla="*/ 105 h 416"/>
                <a:gd name="T24" fmla="*/ 43 w 43"/>
                <a:gd name="T25" fmla="*/ 81 h 416"/>
                <a:gd name="T26" fmla="*/ 43 w 43"/>
                <a:gd name="T27" fmla="*/ 57 h 416"/>
                <a:gd name="T28" fmla="*/ 31 w 43"/>
                <a:gd name="T29" fmla="*/ 33 h 416"/>
                <a:gd name="T30" fmla="*/ 31 w 43"/>
                <a:gd name="T31" fmla="*/ 12 h 416"/>
                <a:gd name="T32" fmla="*/ 31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6"/>
                  </a:lnTo>
                  <a:lnTo>
                    <a:pt x="0" y="331"/>
                  </a:lnTo>
                  <a:lnTo>
                    <a:pt x="22" y="319"/>
                  </a:lnTo>
                  <a:lnTo>
                    <a:pt x="31" y="295"/>
                  </a:lnTo>
                  <a:lnTo>
                    <a:pt x="22" y="259"/>
                  </a:lnTo>
                  <a:lnTo>
                    <a:pt x="22" y="235"/>
                  </a:lnTo>
                  <a:lnTo>
                    <a:pt x="31" y="214"/>
                  </a:lnTo>
                  <a:lnTo>
                    <a:pt x="31" y="190"/>
                  </a:lnTo>
                  <a:lnTo>
                    <a:pt x="31" y="166"/>
                  </a:lnTo>
                  <a:lnTo>
                    <a:pt x="31" y="141"/>
                  </a:lnTo>
                  <a:lnTo>
                    <a:pt x="31" y="105"/>
                  </a:lnTo>
                  <a:lnTo>
                    <a:pt x="43" y="81"/>
                  </a:lnTo>
                  <a:lnTo>
                    <a:pt x="43" y="57"/>
                  </a:lnTo>
                  <a:lnTo>
                    <a:pt x="31" y="33"/>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99" name="Freeform 174"/>
            <p:cNvSpPr>
              <a:spLocks/>
            </p:cNvSpPr>
            <p:nvPr/>
          </p:nvSpPr>
          <p:spPr bwMode="auto">
            <a:xfrm rot="5400000" flipV="1">
              <a:off x="2710" y="7171"/>
              <a:ext cx="21" cy="392"/>
            </a:xfrm>
            <a:custGeom>
              <a:avLst/>
              <a:gdLst>
                <a:gd name="T0" fmla="*/ 9 w 21"/>
                <a:gd name="T1" fmla="*/ 0 h 392"/>
                <a:gd name="T2" fmla="*/ 0 w 21"/>
                <a:gd name="T3" fmla="*/ 36 h 392"/>
                <a:gd name="T4" fmla="*/ 9 w 21"/>
                <a:gd name="T5" fmla="*/ 72 h 392"/>
                <a:gd name="T6" fmla="*/ 21 w 21"/>
                <a:gd name="T7" fmla="*/ 96 h 392"/>
                <a:gd name="T8" fmla="*/ 9 w 21"/>
                <a:gd name="T9" fmla="*/ 120 h 392"/>
                <a:gd name="T10" fmla="*/ 0 w 21"/>
                <a:gd name="T11" fmla="*/ 145 h 392"/>
                <a:gd name="T12" fmla="*/ 9 w 21"/>
                <a:gd name="T13" fmla="*/ 169 h 392"/>
                <a:gd name="T14" fmla="*/ 21 w 21"/>
                <a:gd name="T15" fmla="*/ 190 h 392"/>
                <a:gd name="T16" fmla="*/ 21 w 21"/>
                <a:gd name="T17" fmla="*/ 226 h 392"/>
                <a:gd name="T18" fmla="*/ 9 w 21"/>
                <a:gd name="T19" fmla="*/ 262 h 392"/>
                <a:gd name="T20" fmla="*/ 9 w 21"/>
                <a:gd name="T21" fmla="*/ 286 h 392"/>
                <a:gd name="T22" fmla="*/ 21 w 21"/>
                <a:gd name="T23" fmla="*/ 310 h 392"/>
                <a:gd name="T24" fmla="*/ 21 w 21"/>
                <a:gd name="T25" fmla="*/ 335 h 392"/>
                <a:gd name="T26" fmla="*/ 21 w 21"/>
                <a:gd name="T27" fmla="*/ 359 h 392"/>
                <a:gd name="T28" fmla="*/ 21 w 21"/>
                <a:gd name="T29" fmla="*/ 383 h 392"/>
                <a:gd name="T30" fmla="*/ 0 w 21"/>
                <a:gd name="T31" fmla="*/ 383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0"/>
                  </a:moveTo>
                  <a:lnTo>
                    <a:pt x="0" y="36"/>
                  </a:lnTo>
                  <a:lnTo>
                    <a:pt x="9" y="72"/>
                  </a:lnTo>
                  <a:lnTo>
                    <a:pt x="21" y="96"/>
                  </a:lnTo>
                  <a:lnTo>
                    <a:pt x="9" y="120"/>
                  </a:lnTo>
                  <a:lnTo>
                    <a:pt x="0" y="145"/>
                  </a:lnTo>
                  <a:lnTo>
                    <a:pt x="9" y="169"/>
                  </a:lnTo>
                  <a:lnTo>
                    <a:pt x="21" y="190"/>
                  </a:lnTo>
                  <a:lnTo>
                    <a:pt x="21" y="226"/>
                  </a:lnTo>
                  <a:lnTo>
                    <a:pt x="9" y="262"/>
                  </a:lnTo>
                  <a:lnTo>
                    <a:pt x="9" y="286"/>
                  </a:lnTo>
                  <a:lnTo>
                    <a:pt x="21" y="310"/>
                  </a:lnTo>
                  <a:lnTo>
                    <a:pt x="21" y="335"/>
                  </a:lnTo>
                  <a:lnTo>
                    <a:pt x="21" y="359"/>
                  </a:lnTo>
                  <a:lnTo>
                    <a:pt x="21" y="383"/>
                  </a:lnTo>
                  <a:lnTo>
                    <a:pt x="0" y="383"/>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00" name="Freeform 175"/>
            <p:cNvSpPr>
              <a:spLocks/>
            </p:cNvSpPr>
            <p:nvPr/>
          </p:nvSpPr>
          <p:spPr bwMode="auto">
            <a:xfrm rot="5400000" flipV="1">
              <a:off x="2914" y="7169"/>
              <a:ext cx="21" cy="395"/>
            </a:xfrm>
            <a:custGeom>
              <a:avLst/>
              <a:gdLst>
                <a:gd name="T0" fmla="*/ 9 w 21"/>
                <a:gd name="T1" fmla="*/ 395 h 395"/>
                <a:gd name="T2" fmla="*/ 0 w 21"/>
                <a:gd name="T3" fmla="*/ 359 h 395"/>
                <a:gd name="T4" fmla="*/ 9 w 21"/>
                <a:gd name="T5" fmla="*/ 323 h 395"/>
                <a:gd name="T6" fmla="*/ 21 w 21"/>
                <a:gd name="T7" fmla="*/ 298 h 395"/>
                <a:gd name="T8" fmla="*/ 9 w 21"/>
                <a:gd name="T9" fmla="*/ 274 h 395"/>
                <a:gd name="T10" fmla="*/ 0 w 21"/>
                <a:gd name="T11" fmla="*/ 250 h 395"/>
                <a:gd name="T12" fmla="*/ 9 w 21"/>
                <a:gd name="T13" fmla="*/ 226 h 395"/>
                <a:gd name="T14" fmla="*/ 21 w 21"/>
                <a:gd name="T15" fmla="*/ 202 h 395"/>
                <a:gd name="T16" fmla="*/ 21 w 21"/>
                <a:gd name="T17" fmla="*/ 169 h 395"/>
                <a:gd name="T18" fmla="*/ 9 w 21"/>
                <a:gd name="T19" fmla="*/ 133 h 395"/>
                <a:gd name="T20" fmla="*/ 9 w 21"/>
                <a:gd name="T21" fmla="*/ 108 h 395"/>
                <a:gd name="T22" fmla="*/ 21 w 21"/>
                <a:gd name="T23" fmla="*/ 84 h 395"/>
                <a:gd name="T24" fmla="*/ 21 w 21"/>
                <a:gd name="T25" fmla="*/ 60 h 395"/>
                <a:gd name="T26" fmla="*/ 21 w 21"/>
                <a:gd name="T27" fmla="*/ 36 h 395"/>
                <a:gd name="T28" fmla="*/ 21 w 21"/>
                <a:gd name="T29" fmla="*/ 12 h 395"/>
                <a:gd name="T30" fmla="*/ 0 w 21"/>
                <a:gd name="T31" fmla="*/ 12 h 395"/>
                <a:gd name="T32" fmla="*/ 21 w 21"/>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5"/>
                <a:gd name="T53" fmla="*/ 21 w 21"/>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5">
                  <a:moveTo>
                    <a:pt x="9" y="395"/>
                  </a:moveTo>
                  <a:lnTo>
                    <a:pt x="0" y="359"/>
                  </a:lnTo>
                  <a:lnTo>
                    <a:pt x="9" y="323"/>
                  </a:lnTo>
                  <a:lnTo>
                    <a:pt x="21" y="298"/>
                  </a:lnTo>
                  <a:lnTo>
                    <a:pt x="9" y="274"/>
                  </a:lnTo>
                  <a:lnTo>
                    <a:pt x="0" y="250"/>
                  </a:lnTo>
                  <a:lnTo>
                    <a:pt x="9" y="226"/>
                  </a:lnTo>
                  <a:lnTo>
                    <a:pt x="21" y="202"/>
                  </a:lnTo>
                  <a:lnTo>
                    <a:pt x="21" y="169"/>
                  </a:lnTo>
                  <a:lnTo>
                    <a:pt x="9" y="133"/>
                  </a:lnTo>
                  <a:lnTo>
                    <a:pt x="9" y="108"/>
                  </a:lnTo>
                  <a:lnTo>
                    <a:pt x="21" y="84"/>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7493" name="Group 176"/>
          <p:cNvGrpSpPr>
            <a:grpSpLocks/>
          </p:cNvGrpSpPr>
          <p:nvPr/>
        </p:nvGrpSpPr>
        <p:grpSpPr bwMode="auto">
          <a:xfrm>
            <a:off x="3527425" y="1949450"/>
            <a:ext cx="1346200" cy="227013"/>
            <a:chOff x="5777" y="4559"/>
            <a:chExt cx="1778" cy="309"/>
          </a:xfrm>
        </p:grpSpPr>
        <p:sp>
          <p:nvSpPr>
            <p:cNvPr id="17573" name="Line 177"/>
            <p:cNvSpPr>
              <a:spLocks noChangeShapeType="1"/>
            </p:cNvSpPr>
            <p:nvPr/>
          </p:nvSpPr>
          <p:spPr bwMode="auto">
            <a:xfrm>
              <a:off x="5777" y="4765"/>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74" name="Line 178"/>
            <p:cNvSpPr>
              <a:spLocks noChangeShapeType="1"/>
            </p:cNvSpPr>
            <p:nvPr/>
          </p:nvSpPr>
          <p:spPr bwMode="auto">
            <a:xfrm>
              <a:off x="5777" y="4662"/>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75" name="Freeform 179"/>
            <p:cNvSpPr>
              <a:spLocks/>
            </p:cNvSpPr>
            <p:nvPr/>
          </p:nvSpPr>
          <p:spPr bwMode="auto">
            <a:xfrm>
              <a:off x="5777" y="4765"/>
              <a:ext cx="334" cy="103"/>
            </a:xfrm>
            <a:custGeom>
              <a:avLst/>
              <a:gdLst>
                <a:gd name="T0" fmla="*/ 0 w 334"/>
                <a:gd name="T1" fmla="*/ 0 h 103"/>
                <a:gd name="T2" fmla="*/ 267 w 334"/>
                <a:gd name="T3" fmla="*/ 0 h 103"/>
                <a:gd name="T4" fmla="*/ 334 w 334"/>
                <a:gd name="T5" fmla="*/ 103 h 103"/>
                <a:gd name="T6" fmla="*/ 0 w 334"/>
                <a:gd name="T7" fmla="*/ 0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0" y="0"/>
                  </a:moveTo>
                  <a:lnTo>
                    <a:pt x="267" y="0"/>
                  </a:lnTo>
                  <a:lnTo>
                    <a:pt x="334" y="103"/>
                  </a:lnTo>
                  <a:lnTo>
                    <a:pt x="0" y="0"/>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sp>
          <p:nvSpPr>
            <p:cNvPr id="17576" name="Freeform 180"/>
            <p:cNvSpPr>
              <a:spLocks/>
            </p:cNvSpPr>
            <p:nvPr/>
          </p:nvSpPr>
          <p:spPr bwMode="auto">
            <a:xfrm>
              <a:off x="7221" y="4559"/>
              <a:ext cx="334" cy="103"/>
            </a:xfrm>
            <a:custGeom>
              <a:avLst/>
              <a:gdLst>
                <a:gd name="T0" fmla="*/ 334 w 334"/>
                <a:gd name="T1" fmla="*/ 103 h 103"/>
                <a:gd name="T2" fmla="*/ 67 w 334"/>
                <a:gd name="T3" fmla="*/ 103 h 103"/>
                <a:gd name="T4" fmla="*/ 0 w 334"/>
                <a:gd name="T5" fmla="*/ 0 h 103"/>
                <a:gd name="T6" fmla="*/ 334 w 334"/>
                <a:gd name="T7" fmla="*/ 103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334" y="103"/>
                  </a:moveTo>
                  <a:lnTo>
                    <a:pt x="67" y="103"/>
                  </a:lnTo>
                  <a:lnTo>
                    <a:pt x="0" y="0"/>
                  </a:lnTo>
                  <a:lnTo>
                    <a:pt x="334" y="103"/>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grpSp>
      <p:grpSp>
        <p:nvGrpSpPr>
          <p:cNvPr id="17494" name="Group 181"/>
          <p:cNvGrpSpPr>
            <a:grpSpLocks/>
          </p:cNvGrpSpPr>
          <p:nvPr/>
        </p:nvGrpSpPr>
        <p:grpSpPr bwMode="auto">
          <a:xfrm>
            <a:off x="3505200" y="2600325"/>
            <a:ext cx="1344613" cy="227013"/>
            <a:chOff x="5777" y="4559"/>
            <a:chExt cx="1778" cy="309"/>
          </a:xfrm>
        </p:grpSpPr>
        <p:sp>
          <p:nvSpPr>
            <p:cNvPr id="17569" name="Line 182"/>
            <p:cNvSpPr>
              <a:spLocks noChangeShapeType="1"/>
            </p:cNvSpPr>
            <p:nvPr/>
          </p:nvSpPr>
          <p:spPr bwMode="auto">
            <a:xfrm>
              <a:off x="5777" y="4765"/>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70" name="Line 183"/>
            <p:cNvSpPr>
              <a:spLocks noChangeShapeType="1"/>
            </p:cNvSpPr>
            <p:nvPr/>
          </p:nvSpPr>
          <p:spPr bwMode="auto">
            <a:xfrm>
              <a:off x="5777" y="4662"/>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71" name="Freeform 184"/>
            <p:cNvSpPr>
              <a:spLocks/>
            </p:cNvSpPr>
            <p:nvPr/>
          </p:nvSpPr>
          <p:spPr bwMode="auto">
            <a:xfrm>
              <a:off x="5777" y="4765"/>
              <a:ext cx="334" cy="103"/>
            </a:xfrm>
            <a:custGeom>
              <a:avLst/>
              <a:gdLst>
                <a:gd name="T0" fmla="*/ 0 w 334"/>
                <a:gd name="T1" fmla="*/ 0 h 103"/>
                <a:gd name="T2" fmla="*/ 267 w 334"/>
                <a:gd name="T3" fmla="*/ 0 h 103"/>
                <a:gd name="T4" fmla="*/ 334 w 334"/>
                <a:gd name="T5" fmla="*/ 103 h 103"/>
                <a:gd name="T6" fmla="*/ 0 w 334"/>
                <a:gd name="T7" fmla="*/ 0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0" y="0"/>
                  </a:moveTo>
                  <a:lnTo>
                    <a:pt x="267" y="0"/>
                  </a:lnTo>
                  <a:lnTo>
                    <a:pt x="334" y="103"/>
                  </a:lnTo>
                  <a:lnTo>
                    <a:pt x="0" y="0"/>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sp>
          <p:nvSpPr>
            <p:cNvPr id="17572" name="Freeform 185"/>
            <p:cNvSpPr>
              <a:spLocks/>
            </p:cNvSpPr>
            <p:nvPr/>
          </p:nvSpPr>
          <p:spPr bwMode="auto">
            <a:xfrm>
              <a:off x="7221" y="4559"/>
              <a:ext cx="334" cy="103"/>
            </a:xfrm>
            <a:custGeom>
              <a:avLst/>
              <a:gdLst>
                <a:gd name="T0" fmla="*/ 334 w 334"/>
                <a:gd name="T1" fmla="*/ 103 h 103"/>
                <a:gd name="T2" fmla="*/ 67 w 334"/>
                <a:gd name="T3" fmla="*/ 103 h 103"/>
                <a:gd name="T4" fmla="*/ 0 w 334"/>
                <a:gd name="T5" fmla="*/ 0 h 103"/>
                <a:gd name="T6" fmla="*/ 334 w 334"/>
                <a:gd name="T7" fmla="*/ 103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334" y="103"/>
                  </a:moveTo>
                  <a:lnTo>
                    <a:pt x="67" y="103"/>
                  </a:lnTo>
                  <a:lnTo>
                    <a:pt x="0" y="0"/>
                  </a:lnTo>
                  <a:lnTo>
                    <a:pt x="334" y="103"/>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grpSp>
      <p:grpSp>
        <p:nvGrpSpPr>
          <p:cNvPr id="17495" name="Group 186"/>
          <p:cNvGrpSpPr>
            <a:grpSpLocks/>
          </p:cNvGrpSpPr>
          <p:nvPr/>
        </p:nvGrpSpPr>
        <p:grpSpPr bwMode="auto">
          <a:xfrm>
            <a:off x="3481388" y="3252788"/>
            <a:ext cx="1346200" cy="227012"/>
            <a:chOff x="5777" y="4559"/>
            <a:chExt cx="1778" cy="309"/>
          </a:xfrm>
        </p:grpSpPr>
        <p:sp>
          <p:nvSpPr>
            <p:cNvPr id="17565" name="Line 187"/>
            <p:cNvSpPr>
              <a:spLocks noChangeShapeType="1"/>
            </p:cNvSpPr>
            <p:nvPr/>
          </p:nvSpPr>
          <p:spPr bwMode="auto">
            <a:xfrm>
              <a:off x="5777" y="4765"/>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66" name="Line 188"/>
            <p:cNvSpPr>
              <a:spLocks noChangeShapeType="1"/>
            </p:cNvSpPr>
            <p:nvPr/>
          </p:nvSpPr>
          <p:spPr bwMode="auto">
            <a:xfrm>
              <a:off x="5777" y="4662"/>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67" name="Freeform 189"/>
            <p:cNvSpPr>
              <a:spLocks/>
            </p:cNvSpPr>
            <p:nvPr/>
          </p:nvSpPr>
          <p:spPr bwMode="auto">
            <a:xfrm>
              <a:off x="5777" y="4765"/>
              <a:ext cx="334" cy="103"/>
            </a:xfrm>
            <a:custGeom>
              <a:avLst/>
              <a:gdLst>
                <a:gd name="T0" fmla="*/ 0 w 334"/>
                <a:gd name="T1" fmla="*/ 0 h 103"/>
                <a:gd name="T2" fmla="*/ 267 w 334"/>
                <a:gd name="T3" fmla="*/ 0 h 103"/>
                <a:gd name="T4" fmla="*/ 334 w 334"/>
                <a:gd name="T5" fmla="*/ 103 h 103"/>
                <a:gd name="T6" fmla="*/ 0 w 334"/>
                <a:gd name="T7" fmla="*/ 0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0" y="0"/>
                  </a:moveTo>
                  <a:lnTo>
                    <a:pt x="267" y="0"/>
                  </a:lnTo>
                  <a:lnTo>
                    <a:pt x="334" y="103"/>
                  </a:lnTo>
                  <a:lnTo>
                    <a:pt x="0" y="0"/>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sp>
          <p:nvSpPr>
            <p:cNvPr id="17568" name="Freeform 190"/>
            <p:cNvSpPr>
              <a:spLocks/>
            </p:cNvSpPr>
            <p:nvPr/>
          </p:nvSpPr>
          <p:spPr bwMode="auto">
            <a:xfrm>
              <a:off x="7221" y="4559"/>
              <a:ext cx="334" cy="103"/>
            </a:xfrm>
            <a:custGeom>
              <a:avLst/>
              <a:gdLst>
                <a:gd name="T0" fmla="*/ 334 w 334"/>
                <a:gd name="T1" fmla="*/ 103 h 103"/>
                <a:gd name="T2" fmla="*/ 67 w 334"/>
                <a:gd name="T3" fmla="*/ 103 h 103"/>
                <a:gd name="T4" fmla="*/ 0 w 334"/>
                <a:gd name="T5" fmla="*/ 0 h 103"/>
                <a:gd name="T6" fmla="*/ 334 w 334"/>
                <a:gd name="T7" fmla="*/ 103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334" y="103"/>
                  </a:moveTo>
                  <a:lnTo>
                    <a:pt x="67" y="103"/>
                  </a:lnTo>
                  <a:lnTo>
                    <a:pt x="0" y="0"/>
                  </a:lnTo>
                  <a:lnTo>
                    <a:pt x="334" y="103"/>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grpSp>
      <p:grpSp>
        <p:nvGrpSpPr>
          <p:cNvPr id="17496" name="Group 191"/>
          <p:cNvGrpSpPr>
            <a:grpSpLocks/>
          </p:cNvGrpSpPr>
          <p:nvPr/>
        </p:nvGrpSpPr>
        <p:grpSpPr bwMode="auto">
          <a:xfrm>
            <a:off x="3481388" y="3870325"/>
            <a:ext cx="1346200" cy="227013"/>
            <a:chOff x="5777" y="4559"/>
            <a:chExt cx="1778" cy="309"/>
          </a:xfrm>
        </p:grpSpPr>
        <p:sp>
          <p:nvSpPr>
            <p:cNvPr id="17561" name="Line 192"/>
            <p:cNvSpPr>
              <a:spLocks noChangeShapeType="1"/>
            </p:cNvSpPr>
            <p:nvPr/>
          </p:nvSpPr>
          <p:spPr bwMode="auto">
            <a:xfrm>
              <a:off x="5777" y="4765"/>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62" name="Line 193"/>
            <p:cNvSpPr>
              <a:spLocks noChangeShapeType="1"/>
            </p:cNvSpPr>
            <p:nvPr/>
          </p:nvSpPr>
          <p:spPr bwMode="auto">
            <a:xfrm>
              <a:off x="5777" y="4662"/>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63" name="Freeform 194"/>
            <p:cNvSpPr>
              <a:spLocks/>
            </p:cNvSpPr>
            <p:nvPr/>
          </p:nvSpPr>
          <p:spPr bwMode="auto">
            <a:xfrm>
              <a:off x="5777" y="4765"/>
              <a:ext cx="334" cy="103"/>
            </a:xfrm>
            <a:custGeom>
              <a:avLst/>
              <a:gdLst>
                <a:gd name="T0" fmla="*/ 0 w 334"/>
                <a:gd name="T1" fmla="*/ 0 h 103"/>
                <a:gd name="T2" fmla="*/ 267 w 334"/>
                <a:gd name="T3" fmla="*/ 0 h 103"/>
                <a:gd name="T4" fmla="*/ 334 w 334"/>
                <a:gd name="T5" fmla="*/ 103 h 103"/>
                <a:gd name="T6" fmla="*/ 0 w 334"/>
                <a:gd name="T7" fmla="*/ 0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0" y="0"/>
                  </a:moveTo>
                  <a:lnTo>
                    <a:pt x="267" y="0"/>
                  </a:lnTo>
                  <a:lnTo>
                    <a:pt x="334" y="103"/>
                  </a:lnTo>
                  <a:lnTo>
                    <a:pt x="0" y="0"/>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sp>
          <p:nvSpPr>
            <p:cNvPr id="17564" name="Freeform 195"/>
            <p:cNvSpPr>
              <a:spLocks/>
            </p:cNvSpPr>
            <p:nvPr/>
          </p:nvSpPr>
          <p:spPr bwMode="auto">
            <a:xfrm>
              <a:off x="7221" y="4559"/>
              <a:ext cx="334" cy="103"/>
            </a:xfrm>
            <a:custGeom>
              <a:avLst/>
              <a:gdLst>
                <a:gd name="T0" fmla="*/ 334 w 334"/>
                <a:gd name="T1" fmla="*/ 103 h 103"/>
                <a:gd name="T2" fmla="*/ 67 w 334"/>
                <a:gd name="T3" fmla="*/ 103 h 103"/>
                <a:gd name="T4" fmla="*/ 0 w 334"/>
                <a:gd name="T5" fmla="*/ 0 h 103"/>
                <a:gd name="T6" fmla="*/ 334 w 334"/>
                <a:gd name="T7" fmla="*/ 103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334" y="103"/>
                  </a:moveTo>
                  <a:lnTo>
                    <a:pt x="67" y="103"/>
                  </a:lnTo>
                  <a:lnTo>
                    <a:pt x="0" y="0"/>
                  </a:lnTo>
                  <a:lnTo>
                    <a:pt x="334" y="103"/>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grpSp>
      <p:grpSp>
        <p:nvGrpSpPr>
          <p:cNvPr id="17497" name="Group 196"/>
          <p:cNvGrpSpPr>
            <a:grpSpLocks/>
          </p:cNvGrpSpPr>
          <p:nvPr/>
        </p:nvGrpSpPr>
        <p:grpSpPr bwMode="auto">
          <a:xfrm>
            <a:off x="3459163" y="4521200"/>
            <a:ext cx="1346200" cy="227013"/>
            <a:chOff x="5777" y="4559"/>
            <a:chExt cx="1778" cy="309"/>
          </a:xfrm>
        </p:grpSpPr>
        <p:sp>
          <p:nvSpPr>
            <p:cNvPr id="17557" name="Line 197"/>
            <p:cNvSpPr>
              <a:spLocks noChangeShapeType="1"/>
            </p:cNvSpPr>
            <p:nvPr/>
          </p:nvSpPr>
          <p:spPr bwMode="auto">
            <a:xfrm>
              <a:off x="5777" y="4765"/>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58" name="Line 198"/>
            <p:cNvSpPr>
              <a:spLocks noChangeShapeType="1"/>
            </p:cNvSpPr>
            <p:nvPr/>
          </p:nvSpPr>
          <p:spPr bwMode="auto">
            <a:xfrm>
              <a:off x="5777" y="4662"/>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59" name="Freeform 199"/>
            <p:cNvSpPr>
              <a:spLocks/>
            </p:cNvSpPr>
            <p:nvPr/>
          </p:nvSpPr>
          <p:spPr bwMode="auto">
            <a:xfrm>
              <a:off x="5777" y="4765"/>
              <a:ext cx="334" cy="103"/>
            </a:xfrm>
            <a:custGeom>
              <a:avLst/>
              <a:gdLst>
                <a:gd name="T0" fmla="*/ 0 w 334"/>
                <a:gd name="T1" fmla="*/ 0 h 103"/>
                <a:gd name="T2" fmla="*/ 267 w 334"/>
                <a:gd name="T3" fmla="*/ 0 h 103"/>
                <a:gd name="T4" fmla="*/ 334 w 334"/>
                <a:gd name="T5" fmla="*/ 103 h 103"/>
                <a:gd name="T6" fmla="*/ 0 w 334"/>
                <a:gd name="T7" fmla="*/ 0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0" y="0"/>
                  </a:moveTo>
                  <a:lnTo>
                    <a:pt x="267" y="0"/>
                  </a:lnTo>
                  <a:lnTo>
                    <a:pt x="334" y="103"/>
                  </a:lnTo>
                  <a:lnTo>
                    <a:pt x="0" y="0"/>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sp>
          <p:nvSpPr>
            <p:cNvPr id="17560" name="Freeform 200"/>
            <p:cNvSpPr>
              <a:spLocks/>
            </p:cNvSpPr>
            <p:nvPr/>
          </p:nvSpPr>
          <p:spPr bwMode="auto">
            <a:xfrm>
              <a:off x="7221" y="4559"/>
              <a:ext cx="334" cy="103"/>
            </a:xfrm>
            <a:custGeom>
              <a:avLst/>
              <a:gdLst>
                <a:gd name="T0" fmla="*/ 334 w 334"/>
                <a:gd name="T1" fmla="*/ 103 h 103"/>
                <a:gd name="T2" fmla="*/ 67 w 334"/>
                <a:gd name="T3" fmla="*/ 103 h 103"/>
                <a:gd name="T4" fmla="*/ 0 w 334"/>
                <a:gd name="T5" fmla="*/ 0 h 103"/>
                <a:gd name="T6" fmla="*/ 334 w 334"/>
                <a:gd name="T7" fmla="*/ 103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334" y="103"/>
                  </a:moveTo>
                  <a:lnTo>
                    <a:pt x="67" y="103"/>
                  </a:lnTo>
                  <a:lnTo>
                    <a:pt x="0" y="0"/>
                  </a:lnTo>
                  <a:lnTo>
                    <a:pt x="334" y="103"/>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grpSp>
      <p:grpSp>
        <p:nvGrpSpPr>
          <p:cNvPr id="17498" name="Group 201"/>
          <p:cNvGrpSpPr>
            <a:grpSpLocks/>
          </p:cNvGrpSpPr>
          <p:nvPr/>
        </p:nvGrpSpPr>
        <p:grpSpPr bwMode="auto">
          <a:xfrm>
            <a:off x="3459163" y="5105400"/>
            <a:ext cx="1346200" cy="227013"/>
            <a:chOff x="5777" y="4559"/>
            <a:chExt cx="1778" cy="309"/>
          </a:xfrm>
        </p:grpSpPr>
        <p:sp>
          <p:nvSpPr>
            <p:cNvPr id="17553" name="Line 202"/>
            <p:cNvSpPr>
              <a:spLocks noChangeShapeType="1"/>
            </p:cNvSpPr>
            <p:nvPr/>
          </p:nvSpPr>
          <p:spPr bwMode="auto">
            <a:xfrm>
              <a:off x="5777" y="4765"/>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54" name="Line 203"/>
            <p:cNvSpPr>
              <a:spLocks noChangeShapeType="1"/>
            </p:cNvSpPr>
            <p:nvPr/>
          </p:nvSpPr>
          <p:spPr bwMode="auto">
            <a:xfrm>
              <a:off x="5777" y="4662"/>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55" name="Freeform 204"/>
            <p:cNvSpPr>
              <a:spLocks/>
            </p:cNvSpPr>
            <p:nvPr/>
          </p:nvSpPr>
          <p:spPr bwMode="auto">
            <a:xfrm>
              <a:off x="5777" y="4765"/>
              <a:ext cx="334" cy="103"/>
            </a:xfrm>
            <a:custGeom>
              <a:avLst/>
              <a:gdLst>
                <a:gd name="T0" fmla="*/ 0 w 334"/>
                <a:gd name="T1" fmla="*/ 0 h 103"/>
                <a:gd name="T2" fmla="*/ 267 w 334"/>
                <a:gd name="T3" fmla="*/ 0 h 103"/>
                <a:gd name="T4" fmla="*/ 334 w 334"/>
                <a:gd name="T5" fmla="*/ 103 h 103"/>
                <a:gd name="T6" fmla="*/ 0 w 334"/>
                <a:gd name="T7" fmla="*/ 0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0" y="0"/>
                  </a:moveTo>
                  <a:lnTo>
                    <a:pt x="267" y="0"/>
                  </a:lnTo>
                  <a:lnTo>
                    <a:pt x="334" y="103"/>
                  </a:lnTo>
                  <a:lnTo>
                    <a:pt x="0" y="0"/>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sp>
          <p:nvSpPr>
            <p:cNvPr id="17556" name="Freeform 205"/>
            <p:cNvSpPr>
              <a:spLocks/>
            </p:cNvSpPr>
            <p:nvPr/>
          </p:nvSpPr>
          <p:spPr bwMode="auto">
            <a:xfrm>
              <a:off x="7221" y="4559"/>
              <a:ext cx="334" cy="103"/>
            </a:xfrm>
            <a:custGeom>
              <a:avLst/>
              <a:gdLst>
                <a:gd name="T0" fmla="*/ 334 w 334"/>
                <a:gd name="T1" fmla="*/ 103 h 103"/>
                <a:gd name="T2" fmla="*/ 67 w 334"/>
                <a:gd name="T3" fmla="*/ 103 h 103"/>
                <a:gd name="T4" fmla="*/ 0 w 334"/>
                <a:gd name="T5" fmla="*/ 0 h 103"/>
                <a:gd name="T6" fmla="*/ 334 w 334"/>
                <a:gd name="T7" fmla="*/ 103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334" y="103"/>
                  </a:moveTo>
                  <a:lnTo>
                    <a:pt x="67" y="103"/>
                  </a:lnTo>
                  <a:lnTo>
                    <a:pt x="0" y="0"/>
                  </a:lnTo>
                  <a:lnTo>
                    <a:pt x="334" y="103"/>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grpSp>
      <p:sp>
        <p:nvSpPr>
          <p:cNvPr id="17499" name="Text Box 206"/>
          <p:cNvSpPr txBox="1">
            <a:spLocks noChangeArrowheads="1"/>
          </p:cNvSpPr>
          <p:nvPr/>
        </p:nvSpPr>
        <p:spPr bwMode="auto">
          <a:xfrm>
            <a:off x="561975" y="1454150"/>
            <a:ext cx="5497513"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solidFill>
                  <a:srgbClr val="FF0000"/>
                </a:solidFill>
                <a:latin typeface="Arial" pitchFamily="34" charset="0"/>
              </a:rPr>
              <a:t>TRASPORTATORE</a:t>
            </a:r>
            <a:r>
              <a:rPr lang="it-IT" sz="1200" b="1">
                <a:latin typeface="Arial" pitchFamily="34" charset="0"/>
              </a:rPr>
              <a:t>                  </a:t>
            </a:r>
            <a:r>
              <a:rPr lang="it-IT" sz="1200" b="1">
                <a:solidFill>
                  <a:schemeClr val="accent2"/>
                </a:solidFill>
                <a:latin typeface="Arial" pitchFamily="34" charset="0"/>
              </a:rPr>
              <a:t>citosol</a:t>
            </a:r>
            <a:r>
              <a:rPr lang="it-IT" sz="1200" b="1">
                <a:latin typeface="Arial" pitchFamily="34" charset="0"/>
              </a:rPr>
              <a:t>                                  </a:t>
            </a:r>
            <a:r>
              <a:rPr lang="it-IT" sz="1200" b="1">
                <a:solidFill>
                  <a:schemeClr val="accent2"/>
                </a:solidFill>
                <a:latin typeface="Arial" pitchFamily="34" charset="0"/>
              </a:rPr>
              <a:t>matrice</a:t>
            </a:r>
            <a:endParaRPr lang="it-IT">
              <a:solidFill>
                <a:schemeClr val="accent2"/>
              </a:solidFill>
            </a:endParaRPr>
          </a:p>
        </p:txBody>
      </p:sp>
      <p:sp>
        <p:nvSpPr>
          <p:cNvPr id="17500" name="Text Box 207"/>
          <p:cNvSpPr txBox="1">
            <a:spLocks noChangeArrowheads="1"/>
          </p:cNvSpPr>
          <p:nvPr/>
        </p:nvSpPr>
        <p:spPr bwMode="auto">
          <a:xfrm>
            <a:off x="381000" y="1862138"/>
            <a:ext cx="228282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acidi monocarbossilici</a:t>
            </a:r>
            <a:endParaRPr lang="it-IT" sz="1200" b="1"/>
          </a:p>
        </p:txBody>
      </p:sp>
      <p:sp>
        <p:nvSpPr>
          <p:cNvPr id="17501" name="Text Box 208"/>
          <p:cNvSpPr txBox="1">
            <a:spLocks noChangeArrowheads="1"/>
          </p:cNvSpPr>
          <p:nvPr/>
        </p:nvSpPr>
        <p:spPr bwMode="auto">
          <a:xfrm>
            <a:off x="3048000" y="1741488"/>
            <a:ext cx="8747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Piruvato</a:t>
            </a:r>
            <a:endParaRPr lang="it-IT" sz="1200" b="1"/>
          </a:p>
        </p:txBody>
      </p:sp>
      <p:sp>
        <p:nvSpPr>
          <p:cNvPr id="17502" name="Text Box 209"/>
          <p:cNvSpPr txBox="1">
            <a:spLocks noChangeArrowheads="1"/>
          </p:cNvSpPr>
          <p:nvPr/>
        </p:nvSpPr>
        <p:spPr bwMode="auto">
          <a:xfrm>
            <a:off x="4648200" y="2070100"/>
            <a:ext cx="8731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OH </a:t>
            </a:r>
            <a:r>
              <a:rPr lang="it-IT" sz="1200" b="1" baseline="30000">
                <a:latin typeface="Arial" pitchFamily="34" charset="0"/>
              </a:rPr>
              <a:t>-</a:t>
            </a:r>
            <a:endParaRPr lang="it-IT" sz="1200" b="1"/>
          </a:p>
        </p:txBody>
      </p:sp>
      <p:sp>
        <p:nvSpPr>
          <p:cNvPr id="17503" name="Text Box 210"/>
          <p:cNvSpPr txBox="1">
            <a:spLocks noChangeArrowheads="1"/>
          </p:cNvSpPr>
          <p:nvPr/>
        </p:nvSpPr>
        <p:spPr bwMode="auto">
          <a:xfrm>
            <a:off x="358775" y="2425700"/>
            <a:ext cx="22812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acidi dicarbossilici</a:t>
            </a:r>
            <a:endParaRPr lang="it-IT" sz="1200" b="1"/>
          </a:p>
        </p:txBody>
      </p:sp>
      <p:sp>
        <p:nvSpPr>
          <p:cNvPr id="17504" name="Text Box 211"/>
          <p:cNvSpPr txBox="1">
            <a:spLocks noChangeArrowheads="1"/>
          </p:cNvSpPr>
          <p:nvPr/>
        </p:nvSpPr>
        <p:spPr bwMode="auto">
          <a:xfrm>
            <a:off x="3389313" y="2425700"/>
            <a:ext cx="87471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P</a:t>
            </a:r>
            <a:r>
              <a:rPr lang="it-IT" sz="1200" b="1" baseline="-25000">
                <a:latin typeface="Arial" pitchFamily="34" charset="0"/>
              </a:rPr>
              <a:t>i</a:t>
            </a:r>
            <a:r>
              <a:rPr lang="it-IT" sz="1200" b="1">
                <a:latin typeface="Arial" pitchFamily="34" charset="0"/>
              </a:rPr>
              <a:t> </a:t>
            </a:r>
            <a:endParaRPr lang="it-IT" sz="1200" b="1"/>
          </a:p>
        </p:txBody>
      </p:sp>
      <p:sp>
        <p:nvSpPr>
          <p:cNvPr id="17505" name="Text Box 212"/>
          <p:cNvSpPr txBox="1">
            <a:spLocks noChangeArrowheads="1"/>
          </p:cNvSpPr>
          <p:nvPr/>
        </p:nvSpPr>
        <p:spPr bwMode="auto">
          <a:xfrm>
            <a:off x="4548188" y="2733675"/>
            <a:ext cx="8731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Malato</a:t>
            </a:r>
            <a:endParaRPr lang="it-IT" sz="1200" b="1"/>
          </a:p>
        </p:txBody>
      </p:sp>
      <p:sp>
        <p:nvSpPr>
          <p:cNvPr id="17506" name="Text Box 213"/>
          <p:cNvSpPr txBox="1">
            <a:spLocks noChangeArrowheads="1"/>
          </p:cNvSpPr>
          <p:nvPr/>
        </p:nvSpPr>
        <p:spPr bwMode="auto">
          <a:xfrm>
            <a:off x="3060700" y="3054350"/>
            <a:ext cx="8731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Malato</a:t>
            </a:r>
            <a:endParaRPr lang="it-IT" sz="1200" b="1"/>
          </a:p>
        </p:txBody>
      </p:sp>
      <p:sp>
        <p:nvSpPr>
          <p:cNvPr id="17507" name="Text Box 214"/>
          <p:cNvSpPr txBox="1">
            <a:spLocks noChangeArrowheads="1"/>
          </p:cNvSpPr>
          <p:nvPr/>
        </p:nvSpPr>
        <p:spPr bwMode="auto">
          <a:xfrm>
            <a:off x="4548188" y="3373438"/>
            <a:ext cx="8731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Citrato</a:t>
            </a:r>
            <a:endParaRPr lang="it-IT" sz="1200" b="1"/>
          </a:p>
        </p:txBody>
      </p:sp>
      <p:sp>
        <p:nvSpPr>
          <p:cNvPr id="17508" name="Text Box 215"/>
          <p:cNvSpPr txBox="1">
            <a:spLocks noChangeArrowheads="1"/>
          </p:cNvSpPr>
          <p:nvPr/>
        </p:nvSpPr>
        <p:spPr bwMode="auto">
          <a:xfrm>
            <a:off x="358775" y="3087688"/>
            <a:ext cx="22812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acidi tricarbossilici</a:t>
            </a:r>
            <a:endParaRPr lang="it-IT" sz="1200" b="1"/>
          </a:p>
        </p:txBody>
      </p:sp>
      <p:sp>
        <p:nvSpPr>
          <p:cNvPr id="17509" name="Text Box 216"/>
          <p:cNvSpPr txBox="1">
            <a:spLocks noChangeArrowheads="1"/>
          </p:cNvSpPr>
          <p:nvPr/>
        </p:nvSpPr>
        <p:spPr bwMode="auto">
          <a:xfrm>
            <a:off x="404813" y="3803650"/>
            <a:ext cx="228123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dirty="0">
                <a:latin typeface="Arial" pitchFamily="34" charset="0"/>
              </a:rPr>
              <a:t>fosfato</a:t>
            </a:r>
            <a:endParaRPr lang="it-IT" sz="1200" b="1" dirty="0"/>
          </a:p>
        </p:txBody>
      </p:sp>
      <p:sp>
        <p:nvSpPr>
          <p:cNvPr id="17510" name="Text Box 217"/>
          <p:cNvSpPr txBox="1">
            <a:spLocks noChangeArrowheads="1"/>
          </p:cNvSpPr>
          <p:nvPr/>
        </p:nvSpPr>
        <p:spPr bwMode="auto">
          <a:xfrm>
            <a:off x="393700" y="4433888"/>
            <a:ext cx="22812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dirty="0" err="1">
                <a:latin typeface="Arial" pitchFamily="34" charset="0"/>
              </a:rPr>
              <a:t>adenin</a:t>
            </a:r>
            <a:r>
              <a:rPr lang="it-IT" sz="1200" b="1" dirty="0">
                <a:latin typeface="Arial" pitchFamily="34" charset="0"/>
              </a:rPr>
              <a:t>-nucleotidi</a:t>
            </a:r>
            <a:endParaRPr lang="it-IT" sz="3600" b="1" dirty="0"/>
          </a:p>
        </p:txBody>
      </p:sp>
      <p:sp>
        <p:nvSpPr>
          <p:cNvPr id="17511" name="Text Box 218"/>
          <p:cNvSpPr txBox="1">
            <a:spLocks noChangeArrowheads="1"/>
          </p:cNvSpPr>
          <p:nvPr/>
        </p:nvSpPr>
        <p:spPr bwMode="auto">
          <a:xfrm>
            <a:off x="366713" y="5054602"/>
            <a:ext cx="228123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dirty="0" err="1">
                <a:latin typeface="Arial" pitchFamily="34" charset="0"/>
              </a:rPr>
              <a:t>asp</a:t>
            </a:r>
            <a:r>
              <a:rPr lang="it-IT" sz="1200" b="1" dirty="0">
                <a:latin typeface="Arial" pitchFamily="34" charset="0"/>
              </a:rPr>
              <a:t>/</a:t>
            </a:r>
            <a:r>
              <a:rPr lang="it-IT" sz="1200" b="1" dirty="0" err="1">
                <a:latin typeface="Arial" pitchFamily="34" charset="0"/>
              </a:rPr>
              <a:t>glu</a:t>
            </a:r>
            <a:endParaRPr lang="it-IT" sz="1200" b="1" dirty="0"/>
          </a:p>
        </p:txBody>
      </p:sp>
      <p:sp>
        <p:nvSpPr>
          <p:cNvPr id="17512" name="Text Box 219"/>
          <p:cNvSpPr txBox="1">
            <a:spLocks noChangeArrowheads="1"/>
          </p:cNvSpPr>
          <p:nvPr/>
        </p:nvSpPr>
        <p:spPr bwMode="auto">
          <a:xfrm>
            <a:off x="377825" y="5740400"/>
            <a:ext cx="22812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sym typeface="Symbol" pitchFamily="18" charset="2"/>
              </a:rPr>
              <a:t></a:t>
            </a:r>
            <a:r>
              <a:rPr lang="it-IT" sz="1200" b="1">
                <a:latin typeface="Arial" pitchFamily="34" charset="0"/>
              </a:rPr>
              <a:t>-chetoglutarato/malato</a:t>
            </a:r>
            <a:endParaRPr lang="it-IT" sz="1200" b="1"/>
          </a:p>
        </p:txBody>
      </p:sp>
      <p:grpSp>
        <p:nvGrpSpPr>
          <p:cNvPr id="17513" name="Group 220"/>
          <p:cNvGrpSpPr>
            <a:grpSpLocks/>
          </p:cNvGrpSpPr>
          <p:nvPr/>
        </p:nvGrpSpPr>
        <p:grpSpPr bwMode="auto">
          <a:xfrm>
            <a:off x="3822700" y="5953125"/>
            <a:ext cx="614363" cy="398463"/>
            <a:chOff x="2417" y="7346"/>
            <a:chExt cx="813" cy="542"/>
          </a:xfrm>
        </p:grpSpPr>
        <p:sp>
          <p:nvSpPr>
            <p:cNvPr id="17529" name="Oval 221"/>
            <p:cNvSpPr>
              <a:spLocks noChangeArrowheads="1"/>
            </p:cNvSpPr>
            <p:nvPr/>
          </p:nvSpPr>
          <p:spPr bwMode="auto">
            <a:xfrm rot="5400000" flipV="1">
              <a:off x="2419" y="7759"/>
              <a:ext cx="115" cy="120"/>
            </a:xfrm>
            <a:prstGeom prst="ellipse">
              <a:avLst/>
            </a:prstGeom>
            <a:solidFill>
              <a:srgbClr val="FF0000"/>
            </a:solidFill>
            <a:ln w="1270">
              <a:solidFill>
                <a:srgbClr val="FF0000"/>
              </a:solidFill>
              <a:round/>
              <a:headEnd/>
              <a:tailEnd/>
            </a:ln>
          </p:spPr>
          <p:txBody>
            <a:bodyPr/>
            <a:lstStyle/>
            <a:p>
              <a:endParaRPr lang="en-GB"/>
            </a:p>
          </p:txBody>
        </p:sp>
        <p:sp>
          <p:nvSpPr>
            <p:cNvPr id="17530" name="Freeform 222"/>
            <p:cNvSpPr>
              <a:spLocks/>
            </p:cNvSpPr>
            <p:nvPr/>
          </p:nvSpPr>
          <p:spPr bwMode="auto">
            <a:xfrm rot="5400000" flipV="1">
              <a:off x="2710" y="7584"/>
              <a:ext cx="22" cy="392"/>
            </a:xfrm>
            <a:custGeom>
              <a:avLst/>
              <a:gdLst>
                <a:gd name="T0" fmla="*/ 10 w 22"/>
                <a:gd name="T1" fmla="*/ 0 h 392"/>
                <a:gd name="T2" fmla="*/ 0 w 22"/>
                <a:gd name="T3" fmla="*/ 36 h 392"/>
                <a:gd name="T4" fmla="*/ 10 w 22"/>
                <a:gd name="T5" fmla="*/ 72 h 392"/>
                <a:gd name="T6" fmla="*/ 22 w 22"/>
                <a:gd name="T7" fmla="*/ 96 h 392"/>
                <a:gd name="T8" fmla="*/ 10 w 22"/>
                <a:gd name="T9" fmla="*/ 120 h 392"/>
                <a:gd name="T10" fmla="*/ 0 w 22"/>
                <a:gd name="T11" fmla="*/ 145 h 392"/>
                <a:gd name="T12" fmla="*/ 10 w 22"/>
                <a:gd name="T13" fmla="*/ 169 h 392"/>
                <a:gd name="T14" fmla="*/ 22 w 22"/>
                <a:gd name="T15" fmla="*/ 190 h 392"/>
                <a:gd name="T16" fmla="*/ 22 w 22"/>
                <a:gd name="T17" fmla="*/ 226 h 392"/>
                <a:gd name="T18" fmla="*/ 10 w 22"/>
                <a:gd name="T19" fmla="*/ 262 h 392"/>
                <a:gd name="T20" fmla="*/ 10 w 22"/>
                <a:gd name="T21" fmla="*/ 286 h 392"/>
                <a:gd name="T22" fmla="*/ 22 w 22"/>
                <a:gd name="T23" fmla="*/ 310 h 392"/>
                <a:gd name="T24" fmla="*/ 22 w 22"/>
                <a:gd name="T25" fmla="*/ 335 h 392"/>
                <a:gd name="T26" fmla="*/ 22 w 22"/>
                <a:gd name="T27" fmla="*/ 359 h 392"/>
                <a:gd name="T28" fmla="*/ 22 w 22"/>
                <a:gd name="T29" fmla="*/ 383 h 392"/>
                <a:gd name="T30" fmla="*/ 0 w 22"/>
                <a:gd name="T31" fmla="*/ 383 h 392"/>
                <a:gd name="T32" fmla="*/ 22 w 22"/>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0" y="0"/>
                  </a:moveTo>
                  <a:lnTo>
                    <a:pt x="0" y="36"/>
                  </a:lnTo>
                  <a:lnTo>
                    <a:pt x="10" y="72"/>
                  </a:lnTo>
                  <a:lnTo>
                    <a:pt x="22" y="96"/>
                  </a:lnTo>
                  <a:lnTo>
                    <a:pt x="10" y="120"/>
                  </a:lnTo>
                  <a:lnTo>
                    <a:pt x="0" y="145"/>
                  </a:lnTo>
                  <a:lnTo>
                    <a:pt x="10" y="169"/>
                  </a:lnTo>
                  <a:lnTo>
                    <a:pt x="22" y="190"/>
                  </a:lnTo>
                  <a:lnTo>
                    <a:pt x="22" y="226"/>
                  </a:lnTo>
                  <a:lnTo>
                    <a:pt x="10" y="262"/>
                  </a:lnTo>
                  <a:lnTo>
                    <a:pt x="10" y="286"/>
                  </a:lnTo>
                  <a:lnTo>
                    <a:pt x="22" y="310"/>
                  </a:lnTo>
                  <a:lnTo>
                    <a:pt x="22" y="335"/>
                  </a:lnTo>
                  <a:lnTo>
                    <a:pt x="22" y="359"/>
                  </a:lnTo>
                  <a:lnTo>
                    <a:pt x="22" y="383"/>
                  </a:lnTo>
                  <a:lnTo>
                    <a:pt x="0" y="383"/>
                  </a:lnTo>
                  <a:lnTo>
                    <a:pt x="22"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31" name="Freeform 223"/>
            <p:cNvSpPr>
              <a:spLocks/>
            </p:cNvSpPr>
            <p:nvPr/>
          </p:nvSpPr>
          <p:spPr bwMode="auto">
            <a:xfrm rot="5400000" flipV="1">
              <a:off x="2723" y="7659"/>
              <a:ext cx="43" cy="416"/>
            </a:xfrm>
            <a:custGeom>
              <a:avLst/>
              <a:gdLst>
                <a:gd name="T0" fmla="*/ 0 w 43"/>
                <a:gd name="T1" fmla="*/ 0 h 416"/>
                <a:gd name="T2" fmla="*/ 0 w 43"/>
                <a:gd name="T3" fmla="*/ 60 h 416"/>
                <a:gd name="T4" fmla="*/ 0 w 43"/>
                <a:gd name="T5" fmla="*/ 84 h 416"/>
                <a:gd name="T6" fmla="*/ 21 w 43"/>
                <a:gd name="T7" fmla="*/ 96 h 416"/>
                <a:gd name="T8" fmla="*/ 31 w 43"/>
                <a:gd name="T9" fmla="*/ 121 h 416"/>
                <a:gd name="T10" fmla="*/ 21 w 43"/>
                <a:gd name="T11" fmla="*/ 157 h 416"/>
                <a:gd name="T12" fmla="*/ 21 w 43"/>
                <a:gd name="T13" fmla="*/ 178 h 416"/>
                <a:gd name="T14" fmla="*/ 31 w 43"/>
                <a:gd name="T15" fmla="*/ 202 h 416"/>
                <a:gd name="T16" fmla="*/ 31 w 43"/>
                <a:gd name="T17" fmla="*/ 226 h 416"/>
                <a:gd name="T18" fmla="*/ 31 w 43"/>
                <a:gd name="T19" fmla="*/ 250 h 416"/>
                <a:gd name="T20" fmla="*/ 31 w 43"/>
                <a:gd name="T21" fmla="*/ 274 h 416"/>
                <a:gd name="T22" fmla="*/ 31 w 43"/>
                <a:gd name="T23" fmla="*/ 311 h 416"/>
                <a:gd name="T24" fmla="*/ 43 w 43"/>
                <a:gd name="T25" fmla="*/ 335 h 416"/>
                <a:gd name="T26" fmla="*/ 43 w 43"/>
                <a:gd name="T27" fmla="*/ 359 h 416"/>
                <a:gd name="T28" fmla="*/ 31 w 43"/>
                <a:gd name="T29" fmla="*/ 380 h 416"/>
                <a:gd name="T30" fmla="*/ 31 w 43"/>
                <a:gd name="T31" fmla="*/ 404 h 416"/>
                <a:gd name="T32" fmla="*/ 31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1" y="96"/>
                  </a:lnTo>
                  <a:lnTo>
                    <a:pt x="31" y="121"/>
                  </a:lnTo>
                  <a:lnTo>
                    <a:pt x="21" y="157"/>
                  </a:lnTo>
                  <a:lnTo>
                    <a:pt x="21" y="178"/>
                  </a:lnTo>
                  <a:lnTo>
                    <a:pt x="31" y="202"/>
                  </a:lnTo>
                  <a:lnTo>
                    <a:pt x="31" y="226"/>
                  </a:lnTo>
                  <a:lnTo>
                    <a:pt x="31" y="250"/>
                  </a:lnTo>
                  <a:lnTo>
                    <a:pt x="31" y="274"/>
                  </a:lnTo>
                  <a:lnTo>
                    <a:pt x="31" y="311"/>
                  </a:lnTo>
                  <a:lnTo>
                    <a:pt x="43" y="335"/>
                  </a:lnTo>
                  <a:lnTo>
                    <a:pt x="43"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32" name="Oval 224"/>
            <p:cNvSpPr>
              <a:spLocks noChangeArrowheads="1"/>
            </p:cNvSpPr>
            <p:nvPr/>
          </p:nvSpPr>
          <p:spPr bwMode="auto">
            <a:xfrm rot="5400000" flipV="1">
              <a:off x="2418" y="7621"/>
              <a:ext cx="117" cy="120"/>
            </a:xfrm>
            <a:prstGeom prst="ellipse">
              <a:avLst/>
            </a:prstGeom>
            <a:solidFill>
              <a:srgbClr val="FF0000"/>
            </a:solidFill>
            <a:ln w="1270">
              <a:solidFill>
                <a:srgbClr val="FF0000"/>
              </a:solidFill>
              <a:round/>
              <a:headEnd/>
              <a:tailEnd/>
            </a:ln>
          </p:spPr>
          <p:txBody>
            <a:bodyPr/>
            <a:lstStyle/>
            <a:p>
              <a:endParaRPr lang="en-GB"/>
            </a:p>
          </p:txBody>
        </p:sp>
        <p:sp>
          <p:nvSpPr>
            <p:cNvPr id="17533" name="Freeform 225"/>
            <p:cNvSpPr>
              <a:spLocks/>
            </p:cNvSpPr>
            <p:nvPr/>
          </p:nvSpPr>
          <p:spPr bwMode="auto">
            <a:xfrm rot="5400000" flipV="1">
              <a:off x="2710" y="7445"/>
              <a:ext cx="22" cy="392"/>
            </a:xfrm>
            <a:custGeom>
              <a:avLst/>
              <a:gdLst>
                <a:gd name="T0" fmla="*/ 12 w 22"/>
                <a:gd name="T1" fmla="*/ 0 h 392"/>
                <a:gd name="T2" fmla="*/ 0 w 22"/>
                <a:gd name="T3" fmla="*/ 36 h 392"/>
                <a:gd name="T4" fmla="*/ 12 w 22"/>
                <a:gd name="T5" fmla="*/ 72 h 392"/>
                <a:gd name="T6" fmla="*/ 22 w 22"/>
                <a:gd name="T7" fmla="*/ 96 h 392"/>
                <a:gd name="T8" fmla="*/ 12 w 22"/>
                <a:gd name="T9" fmla="*/ 120 h 392"/>
                <a:gd name="T10" fmla="*/ 0 w 22"/>
                <a:gd name="T11" fmla="*/ 145 h 392"/>
                <a:gd name="T12" fmla="*/ 12 w 22"/>
                <a:gd name="T13" fmla="*/ 169 h 392"/>
                <a:gd name="T14" fmla="*/ 22 w 22"/>
                <a:gd name="T15" fmla="*/ 190 h 392"/>
                <a:gd name="T16" fmla="*/ 22 w 22"/>
                <a:gd name="T17" fmla="*/ 226 h 392"/>
                <a:gd name="T18" fmla="*/ 12 w 22"/>
                <a:gd name="T19" fmla="*/ 262 h 392"/>
                <a:gd name="T20" fmla="*/ 12 w 22"/>
                <a:gd name="T21" fmla="*/ 286 h 392"/>
                <a:gd name="T22" fmla="*/ 22 w 22"/>
                <a:gd name="T23" fmla="*/ 310 h 392"/>
                <a:gd name="T24" fmla="*/ 22 w 22"/>
                <a:gd name="T25" fmla="*/ 335 h 392"/>
                <a:gd name="T26" fmla="*/ 22 w 22"/>
                <a:gd name="T27" fmla="*/ 359 h 392"/>
                <a:gd name="T28" fmla="*/ 22 w 22"/>
                <a:gd name="T29" fmla="*/ 383 h 392"/>
                <a:gd name="T30" fmla="*/ 0 w 22"/>
                <a:gd name="T31" fmla="*/ 383 h 392"/>
                <a:gd name="T32" fmla="*/ 22 w 22"/>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2" y="0"/>
                  </a:moveTo>
                  <a:lnTo>
                    <a:pt x="0" y="36"/>
                  </a:lnTo>
                  <a:lnTo>
                    <a:pt x="12" y="72"/>
                  </a:lnTo>
                  <a:lnTo>
                    <a:pt x="22" y="96"/>
                  </a:lnTo>
                  <a:lnTo>
                    <a:pt x="12" y="120"/>
                  </a:lnTo>
                  <a:lnTo>
                    <a:pt x="0" y="145"/>
                  </a:lnTo>
                  <a:lnTo>
                    <a:pt x="12" y="169"/>
                  </a:lnTo>
                  <a:lnTo>
                    <a:pt x="22" y="190"/>
                  </a:lnTo>
                  <a:lnTo>
                    <a:pt x="22" y="226"/>
                  </a:lnTo>
                  <a:lnTo>
                    <a:pt x="12" y="262"/>
                  </a:lnTo>
                  <a:lnTo>
                    <a:pt x="12" y="286"/>
                  </a:lnTo>
                  <a:lnTo>
                    <a:pt x="22" y="310"/>
                  </a:lnTo>
                  <a:lnTo>
                    <a:pt x="22" y="335"/>
                  </a:lnTo>
                  <a:lnTo>
                    <a:pt x="22" y="359"/>
                  </a:lnTo>
                  <a:lnTo>
                    <a:pt x="22" y="383"/>
                  </a:lnTo>
                  <a:lnTo>
                    <a:pt x="0" y="383"/>
                  </a:lnTo>
                  <a:lnTo>
                    <a:pt x="22"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34" name="Freeform 226"/>
            <p:cNvSpPr>
              <a:spLocks/>
            </p:cNvSpPr>
            <p:nvPr/>
          </p:nvSpPr>
          <p:spPr bwMode="auto">
            <a:xfrm rot="5400000" flipV="1">
              <a:off x="2723" y="7520"/>
              <a:ext cx="43" cy="416"/>
            </a:xfrm>
            <a:custGeom>
              <a:avLst/>
              <a:gdLst>
                <a:gd name="T0" fmla="*/ 0 w 43"/>
                <a:gd name="T1" fmla="*/ 0 h 416"/>
                <a:gd name="T2" fmla="*/ 0 w 43"/>
                <a:gd name="T3" fmla="*/ 60 h 416"/>
                <a:gd name="T4" fmla="*/ 0 w 43"/>
                <a:gd name="T5" fmla="*/ 84 h 416"/>
                <a:gd name="T6" fmla="*/ 21 w 43"/>
                <a:gd name="T7" fmla="*/ 96 h 416"/>
                <a:gd name="T8" fmla="*/ 33 w 43"/>
                <a:gd name="T9" fmla="*/ 121 h 416"/>
                <a:gd name="T10" fmla="*/ 21 w 43"/>
                <a:gd name="T11" fmla="*/ 157 h 416"/>
                <a:gd name="T12" fmla="*/ 21 w 43"/>
                <a:gd name="T13" fmla="*/ 178 h 416"/>
                <a:gd name="T14" fmla="*/ 33 w 43"/>
                <a:gd name="T15" fmla="*/ 202 h 416"/>
                <a:gd name="T16" fmla="*/ 33 w 43"/>
                <a:gd name="T17" fmla="*/ 226 h 416"/>
                <a:gd name="T18" fmla="*/ 33 w 43"/>
                <a:gd name="T19" fmla="*/ 250 h 416"/>
                <a:gd name="T20" fmla="*/ 33 w 43"/>
                <a:gd name="T21" fmla="*/ 274 h 416"/>
                <a:gd name="T22" fmla="*/ 33 w 43"/>
                <a:gd name="T23" fmla="*/ 311 h 416"/>
                <a:gd name="T24" fmla="*/ 43 w 43"/>
                <a:gd name="T25" fmla="*/ 335 h 416"/>
                <a:gd name="T26" fmla="*/ 43 w 43"/>
                <a:gd name="T27" fmla="*/ 359 h 416"/>
                <a:gd name="T28" fmla="*/ 33 w 43"/>
                <a:gd name="T29" fmla="*/ 380 h 416"/>
                <a:gd name="T30" fmla="*/ 33 w 43"/>
                <a:gd name="T31" fmla="*/ 404 h 416"/>
                <a:gd name="T32" fmla="*/ 33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1" y="96"/>
                  </a:lnTo>
                  <a:lnTo>
                    <a:pt x="33" y="121"/>
                  </a:lnTo>
                  <a:lnTo>
                    <a:pt x="21" y="157"/>
                  </a:lnTo>
                  <a:lnTo>
                    <a:pt x="21" y="178"/>
                  </a:lnTo>
                  <a:lnTo>
                    <a:pt x="33" y="202"/>
                  </a:lnTo>
                  <a:lnTo>
                    <a:pt x="33" y="226"/>
                  </a:lnTo>
                  <a:lnTo>
                    <a:pt x="33" y="250"/>
                  </a:lnTo>
                  <a:lnTo>
                    <a:pt x="33" y="274"/>
                  </a:lnTo>
                  <a:lnTo>
                    <a:pt x="33" y="311"/>
                  </a:lnTo>
                  <a:lnTo>
                    <a:pt x="43" y="335"/>
                  </a:lnTo>
                  <a:lnTo>
                    <a:pt x="43" y="359"/>
                  </a:lnTo>
                  <a:lnTo>
                    <a:pt x="33" y="380"/>
                  </a:lnTo>
                  <a:lnTo>
                    <a:pt x="33" y="404"/>
                  </a:lnTo>
                  <a:lnTo>
                    <a:pt x="33"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35" name="Oval 227"/>
            <p:cNvSpPr>
              <a:spLocks noChangeArrowheads="1"/>
            </p:cNvSpPr>
            <p:nvPr/>
          </p:nvSpPr>
          <p:spPr bwMode="auto">
            <a:xfrm rot="5400000" flipV="1">
              <a:off x="2418" y="7482"/>
              <a:ext cx="117" cy="120"/>
            </a:xfrm>
            <a:prstGeom prst="ellipse">
              <a:avLst/>
            </a:prstGeom>
            <a:solidFill>
              <a:srgbClr val="FF0000"/>
            </a:solidFill>
            <a:ln w="1270">
              <a:solidFill>
                <a:srgbClr val="FF0000"/>
              </a:solidFill>
              <a:round/>
              <a:headEnd/>
              <a:tailEnd/>
            </a:ln>
          </p:spPr>
          <p:txBody>
            <a:bodyPr/>
            <a:lstStyle/>
            <a:p>
              <a:endParaRPr lang="en-GB"/>
            </a:p>
          </p:txBody>
        </p:sp>
        <p:sp>
          <p:nvSpPr>
            <p:cNvPr id="17536" name="Freeform 228"/>
            <p:cNvSpPr>
              <a:spLocks/>
            </p:cNvSpPr>
            <p:nvPr/>
          </p:nvSpPr>
          <p:spPr bwMode="auto">
            <a:xfrm rot="5400000" flipV="1">
              <a:off x="2711" y="7309"/>
              <a:ext cx="19" cy="392"/>
            </a:xfrm>
            <a:custGeom>
              <a:avLst/>
              <a:gdLst>
                <a:gd name="T0" fmla="*/ 9 w 19"/>
                <a:gd name="T1" fmla="*/ 0 h 392"/>
                <a:gd name="T2" fmla="*/ 0 w 19"/>
                <a:gd name="T3" fmla="*/ 36 h 392"/>
                <a:gd name="T4" fmla="*/ 9 w 19"/>
                <a:gd name="T5" fmla="*/ 72 h 392"/>
                <a:gd name="T6" fmla="*/ 19 w 19"/>
                <a:gd name="T7" fmla="*/ 96 h 392"/>
                <a:gd name="T8" fmla="*/ 9 w 19"/>
                <a:gd name="T9" fmla="*/ 120 h 392"/>
                <a:gd name="T10" fmla="*/ 0 w 19"/>
                <a:gd name="T11" fmla="*/ 145 h 392"/>
                <a:gd name="T12" fmla="*/ 9 w 19"/>
                <a:gd name="T13" fmla="*/ 169 h 392"/>
                <a:gd name="T14" fmla="*/ 19 w 19"/>
                <a:gd name="T15" fmla="*/ 190 h 392"/>
                <a:gd name="T16" fmla="*/ 19 w 19"/>
                <a:gd name="T17" fmla="*/ 226 h 392"/>
                <a:gd name="T18" fmla="*/ 9 w 19"/>
                <a:gd name="T19" fmla="*/ 262 h 392"/>
                <a:gd name="T20" fmla="*/ 9 w 19"/>
                <a:gd name="T21" fmla="*/ 286 h 392"/>
                <a:gd name="T22" fmla="*/ 19 w 19"/>
                <a:gd name="T23" fmla="*/ 310 h 392"/>
                <a:gd name="T24" fmla="*/ 19 w 19"/>
                <a:gd name="T25" fmla="*/ 335 h 392"/>
                <a:gd name="T26" fmla="*/ 19 w 19"/>
                <a:gd name="T27" fmla="*/ 359 h 392"/>
                <a:gd name="T28" fmla="*/ 19 w 19"/>
                <a:gd name="T29" fmla="*/ 383 h 392"/>
                <a:gd name="T30" fmla="*/ 0 w 19"/>
                <a:gd name="T31" fmla="*/ 383 h 392"/>
                <a:gd name="T32" fmla="*/ 19 w 19"/>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92"/>
                <a:gd name="T53" fmla="*/ 19 w 19"/>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92">
                  <a:moveTo>
                    <a:pt x="9" y="0"/>
                  </a:moveTo>
                  <a:lnTo>
                    <a:pt x="0" y="36"/>
                  </a:lnTo>
                  <a:lnTo>
                    <a:pt x="9" y="72"/>
                  </a:lnTo>
                  <a:lnTo>
                    <a:pt x="19" y="96"/>
                  </a:lnTo>
                  <a:lnTo>
                    <a:pt x="9" y="120"/>
                  </a:lnTo>
                  <a:lnTo>
                    <a:pt x="0" y="145"/>
                  </a:lnTo>
                  <a:lnTo>
                    <a:pt x="9" y="169"/>
                  </a:lnTo>
                  <a:lnTo>
                    <a:pt x="19" y="190"/>
                  </a:lnTo>
                  <a:lnTo>
                    <a:pt x="19" y="226"/>
                  </a:lnTo>
                  <a:lnTo>
                    <a:pt x="9" y="262"/>
                  </a:lnTo>
                  <a:lnTo>
                    <a:pt x="9" y="286"/>
                  </a:lnTo>
                  <a:lnTo>
                    <a:pt x="19" y="310"/>
                  </a:lnTo>
                  <a:lnTo>
                    <a:pt x="19" y="335"/>
                  </a:lnTo>
                  <a:lnTo>
                    <a:pt x="19" y="359"/>
                  </a:lnTo>
                  <a:lnTo>
                    <a:pt x="19" y="383"/>
                  </a:lnTo>
                  <a:lnTo>
                    <a:pt x="0" y="383"/>
                  </a:lnTo>
                  <a:lnTo>
                    <a:pt x="19"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37" name="Freeform 229"/>
            <p:cNvSpPr>
              <a:spLocks/>
            </p:cNvSpPr>
            <p:nvPr/>
          </p:nvSpPr>
          <p:spPr bwMode="auto">
            <a:xfrm rot="5400000" flipV="1">
              <a:off x="2723" y="7381"/>
              <a:ext cx="43" cy="416"/>
            </a:xfrm>
            <a:custGeom>
              <a:avLst/>
              <a:gdLst>
                <a:gd name="T0" fmla="*/ 0 w 43"/>
                <a:gd name="T1" fmla="*/ 0 h 416"/>
                <a:gd name="T2" fmla="*/ 0 w 43"/>
                <a:gd name="T3" fmla="*/ 60 h 416"/>
                <a:gd name="T4" fmla="*/ 0 w 43"/>
                <a:gd name="T5" fmla="*/ 84 h 416"/>
                <a:gd name="T6" fmla="*/ 24 w 43"/>
                <a:gd name="T7" fmla="*/ 96 h 416"/>
                <a:gd name="T8" fmla="*/ 33 w 43"/>
                <a:gd name="T9" fmla="*/ 121 h 416"/>
                <a:gd name="T10" fmla="*/ 24 w 43"/>
                <a:gd name="T11" fmla="*/ 157 h 416"/>
                <a:gd name="T12" fmla="*/ 24 w 43"/>
                <a:gd name="T13" fmla="*/ 178 h 416"/>
                <a:gd name="T14" fmla="*/ 33 w 43"/>
                <a:gd name="T15" fmla="*/ 202 h 416"/>
                <a:gd name="T16" fmla="*/ 33 w 43"/>
                <a:gd name="T17" fmla="*/ 226 h 416"/>
                <a:gd name="T18" fmla="*/ 33 w 43"/>
                <a:gd name="T19" fmla="*/ 250 h 416"/>
                <a:gd name="T20" fmla="*/ 33 w 43"/>
                <a:gd name="T21" fmla="*/ 274 h 416"/>
                <a:gd name="T22" fmla="*/ 33 w 43"/>
                <a:gd name="T23" fmla="*/ 311 h 416"/>
                <a:gd name="T24" fmla="*/ 43 w 43"/>
                <a:gd name="T25" fmla="*/ 335 h 416"/>
                <a:gd name="T26" fmla="*/ 43 w 43"/>
                <a:gd name="T27" fmla="*/ 359 h 416"/>
                <a:gd name="T28" fmla="*/ 33 w 43"/>
                <a:gd name="T29" fmla="*/ 380 h 416"/>
                <a:gd name="T30" fmla="*/ 33 w 43"/>
                <a:gd name="T31" fmla="*/ 404 h 416"/>
                <a:gd name="T32" fmla="*/ 33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4" y="96"/>
                  </a:lnTo>
                  <a:lnTo>
                    <a:pt x="33" y="121"/>
                  </a:lnTo>
                  <a:lnTo>
                    <a:pt x="24" y="157"/>
                  </a:lnTo>
                  <a:lnTo>
                    <a:pt x="24" y="178"/>
                  </a:lnTo>
                  <a:lnTo>
                    <a:pt x="33" y="202"/>
                  </a:lnTo>
                  <a:lnTo>
                    <a:pt x="33" y="226"/>
                  </a:lnTo>
                  <a:lnTo>
                    <a:pt x="33" y="250"/>
                  </a:lnTo>
                  <a:lnTo>
                    <a:pt x="33" y="274"/>
                  </a:lnTo>
                  <a:lnTo>
                    <a:pt x="33" y="311"/>
                  </a:lnTo>
                  <a:lnTo>
                    <a:pt x="43" y="335"/>
                  </a:lnTo>
                  <a:lnTo>
                    <a:pt x="43" y="359"/>
                  </a:lnTo>
                  <a:lnTo>
                    <a:pt x="33" y="380"/>
                  </a:lnTo>
                  <a:lnTo>
                    <a:pt x="33" y="404"/>
                  </a:lnTo>
                  <a:lnTo>
                    <a:pt x="33"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38" name="Oval 230"/>
            <p:cNvSpPr>
              <a:spLocks noChangeArrowheads="1"/>
            </p:cNvSpPr>
            <p:nvPr/>
          </p:nvSpPr>
          <p:spPr bwMode="auto">
            <a:xfrm rot="5400000" flipV="1">
              <a:off x="2419" y="7344"/>
              <a:ext cx="115" cy="120"/>
            </a:xfrm>
            <a:prstGeom prst="ellipse">
              <a:avLst/>
            </a:prstGeom>
            <a:solidFill>
              <a:srgbClr val="FF0000"/>
            </a:solidFill>
            <a:ln w="1270">
              <a:solidFill>
                <a:srgbClr val="FF0000"/>
              </a:solidFill>
              <a:round/>
              <a:headEnd/>
              <a:tailEnd/>
            </a:ln>
          </p:spPr>
          <p:txBody>
            <a:bodyPr/>
            <a:lstStyle/>
            <a:p>
              <a:endParaRPr lang="en-GB"/>
            </a:p>
          </p:txBody>
        </p:sp>
        <p:sp>
          <p:nvSpPr>
            <p:cNvPr id="17539" name="Freeform 231"/>
            <p:cNvSpPr>
              <a:spLocks/>
            </p:cNvSpPr>
            <p:nvPr/>
          </p:nvSpPr>
          <p:spPr bwMode="auto">
            <a:xfrm rot="5400000" flipV="1">
              <a:off x="2723" y="7244"/>
              <a:ext cx="43" cy="416"/>
            </a:xfrm>
            <a:custGeom>
              <a:avLst/>
              <a:gdLst>
                <a:gd name="T0" fmla="*/ 0 w 43"/>
                <a:gd name="T1" fmla="*/ 0 h 416"/>
                <a:gd name="T2" fmla="*/ 0 w 43"/>
                <a:gd name="T3" fmla="*/ 60 h 416"/>
                <a:gd name="T4" fmla="*/ 0 w 43"/>
                <a:gd name="T5" fmla="*/ 84 h 416"/>
                <a:gd name="T6" fmla="*/ 22 w 43"/>
                <a:gd name="T7" fmla="*/ 96 h 416"/>
                <a:gd name="T8" fmla="*/ 31 w 43"/>
                <a:gd name="T9" fmla="*/ 121 h 416"/>
                <a:gd name="T10" fmla="*/ 22 w 43"/>
                <a:gd name="T11" fmla="*/ 157 h 416"/>
                <a:gd name="T12" fmla="*/ 22 w 43"/>
                <a:gd name="T13" fmla="*/ 178 h 416"/>
                <a:gd name="T14" fmla="*/ 31 w 43"/>
                <a:gd name="T15" fmla="*/ 202 h 416"/>
                <a:gd name="T16" fmla="*/ 31 w 43"/>
                <a:gd name="T17" fmla="*/ 226 h 416"/>
                <a:gd name="T18" fmla="*/ 31 w 43"/>
                <a:gd name="T19" fmla="*/ 250 h 416"/>
                <a:gd name="T20" fmla="*/ 31 w 43"/>
                <a:gd name="T21" fmla="*/ 274 h 416"/>
                <a:gd name="T22" fmla="*/ 31 w 43"/>
                <a:gd name="T23" fmla="*/ 311 h 416"/>
                <a:gd name="T24" fmla="*/ 43 w 43"/>
                <a:gd name="T25" fmla="*/ 335 h 416"/>
                <a:gd name="T26" fmla="*/ 43 w 43"/>
                <a:gd name="T27" fmla="*/ 359 h 416"/>
                <a:gd name="T28" fmla="*/ 31 w 43"/>
                <a:gd name="T29" fmla="*/ 380 h 416"/>
                <a:gd name="T30" fmla="*/ 31 w 43"/>
                <a:gd name="T31" fmla="*/ 404 h 416"/>
                <a:gd name="T32" fmla="*/ 31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2" y="96"/>
                  </a:lnTo>
                  <a:lnTo>
                    <a:pt x="31" y="121"/>
                  </a:lnTo>
                  <a:lnTo>
                    <a:pt x="22" y="157"/>
                  </a:lnTo>
                  <a:lnTo>
                    <a:pt x="22" y="178"/>
                  </a:lnTo>
                  <a:lnTo>
                    <a:pt x="31" y="202"/>
                  </a:lnTo>
                  <a:lnTo>
                    <a:pt x="31" y="226"/>
                  </a:lnTo>
                  <a:lnTo>
                    <a:pt x="31" y="250"/>
                  </a:lnTo>
                  <a:lnTo>
                    <a:pt x="31" y="274"/>
                  </a:lnTo>
                  <a:lnTo>
                    <a:pt x="31" y="311"/>
                  </a:lnTo>
                  <a:lnTo>
                    <a:pt x="43" y="335"/>
                  </a:lnTo>
                  <a:lnTo>
                    <a:pt x="43"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40" name="Oval 232"/>
            <p:cNvSpPr>
              <a:spLocks noChangeArrowheads="1"/>
            </p:cNvSpPr>
            <p:nvPr/>
          </p:nvSpPr>
          <p:spPr bwMode="auto">
            <a:xfrm rot="5400000" flipV="1">
              <a:off x="3112" y="7759"/>
              <a:ext cx="115" cy="120"/>
            </a:xfrm>
            <a:prstGeom prst="ellipse">
              <a:avLst/>
            </a:prstGeom>
            <a:solidFill>
              <a:srgbClr val="FF0000"/>
            </a:solidFill>
            <a:ln w="1270">
              <a:solidFill>
                <a:srgbClr val="FF0000"/>
              </a:solidFill>
              <a:round/>
              <a:headEnd/>
              <a:tailEnd/>
            </a:ln>
          </p:spPr>
          <p:txBody>
            <a:bodyPr/>
            <a:lstStyle/>
            <a:p>
              <a:endParaRPr lang="en-GB"/>
            </a:p>
          </p:txBody>
        </p:sp>
        <p:sp>
          <p:nvSpPr>
            <p:cNvPr id="17541" name="Freeform 233"/>
            <p:cNvSpPr>
              <a:spLocks/>
            </p:cNvSpPr>
            <p:nvPr/>
          </p:nvSpPr>
          <p:spPr bwMode="auto">
            <a:xfrm rot="5400000" flipV="1">
              <a:off x="2914" y="7582"/>
              <a:ext cx="22" cy="395"/>
            </a:xfrm>
            <a:custGeom>
              <a:avLst/>
              <a:gdLst>
                <a:gd name="T0" fmla="*/ 10 w 22"/>
                <a:gd name="T1" fmla="*/ 395 h 395"/>
                <a:gd name="T2" fmla="*/ 0 w 22"/>
                <a:gd name="T3" fmla="*/ 359 h 395"/>
                <a:gd name="T4" fmla="*/ 10 w 22"/>
                <a:gd name="T5" fmla="*/ 323 h 395"/>
                <a:gd name="T6" fmla="*/ 22 w 22"/>
                <a:gd name="T7" fmla="*/ 298 h 395"/>
                <a:gd name="T8" fmla="*/ 10 w 22"/>
                <a:gd name="T9" fmla="*/ 274 h 395"/>
                <a:gd name="T10" fmla="*/ 0 w 22"/>
                <a:gd name="T11" fmla="*/ 250 h 395"/>
                <a:gd name="T12" fmla="*/ 10 w 22"/>
                <a:gd name="T13" fmla="*/ 226 h 395"/>
                <a:gd name="T14" fmla="*/ 22 w 22"/>
                <a:gd name="T15" fmla="*/ 202 h 395"/>
                <a:gd name="T16" fmla="*/ 22 w 22"/>
                <a:gd name="T17" fmla="*/ 169 h 395"/>
                <a:gd name="T18" fmla="*/ 10 w 22"/>
                <a:gd name="T19" fmla="*/ 133 h 395"/>
                <a:gd name="T20" fmla="*/ 10 w 22"/>
                <a:gd name="T21" fmla="*/ 108 h 395"/>
                <a:gd name="T22" fmla="*/ 22 w 22"/>
                <a:gd name="T23" fmla="*/ 84 h 395"/>
                <a:gd name="T24" fmla="*/ 22 w 22"/>
                <a:gd name="T25" fmla="*/ 60 h 395"/>
                <a:gd name="T26" fmla="*/ 22 w 22"/>
                <a:gd name="T27" fmla="*/ 36 h 395"/>
                <a:gd name="T28" fmla="*/ 22 w 22"/>
                <a:gd name="T29" fmla="*/ 12 h 395"/>
                <a:gd name="T30" fmla="*/ 0 w 22"/>
                <a:gd name="T31" fmla="*/ 12 h 395"/>
                <a:gd name="T32" fmla="*/ 22 w 22"/>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5"/>
                <a:gd name="T53" fmla="*/ 22 w 22"/>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5">
                  <a:moveTo>
                    <a:pt x="10" y="395"/>
                  </a:moveTo>
                  <a:lnTo>
                    <a:pt x="0" y="359"/>
                  </a:lnTo>
                  <a:lnTo>
                    <a:pt x="10" y="323"/>
                  </a:lnTo>
                  <a:lnTo>
                    <a:pt x="22" y="298"/>
                  </a:lnTo>
                  <a:lnTo>
                    <a:pt x="10" y="274"/>
                  </a:lnTo>
                  <a:lnTo>
                    <a:pt x="0" y="250"/>
                  </a:lnTo>
                  <a:lnTo>
                    <a:pt x="10" y="226"/>
                  </a:lnTo>
                  <a:lnTo>
                    <a:pt x="22" y="202"/>
                  </a:lnTo>
                  <a:lnTo>
                    <a:pt x="22" y="169"/>
                  </a:lnTo>
                  <a:lnTo>
                    <a:pt x="10" y="133"/>
                  </a:lnTo>
                  <a:lnTo>
                    <a:pt x="10" y="108"/>
                  </a:lnTo>
                  <a:lnTo>
                    <a:pt x="22" y="84"/>
                  </a:lnTo>
                  <a:lnTo>
                    <a:pt x="22" y="60"/>
                  </a:lnTo>
                  <a:lnTo>
                    <a:pt x="22" y="36"/>
                  </a:lnTo>
                  <a:lnTo>
                    <a:pt x="22" y="12"/>
                  </a:lnTo>
                  <a:lnTo>
                    <a:pt x="0" y="12"/>
                  </a:lnTo>
                  <a:lnTo>
                    <a:pt x="2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42" name="Freeform 234"/>
            <p:cNvSpPr>
              <a:spLocks/>
            </p:cNvSpPr>
            <p:nvPr/>
          </p:nvSpPr>
          <p:spPr bwMode="auto">
            <a:xfrm rot="5400000" flipV="1">
              <a:off x="2880" y="7659"/>
              <a:ext cx="43" cy="416"/>
            </a:xfrm>
            <a:custGeom>
              <a:avLst/>
              <a:gdLst>
                <a:gd name="T0" fmla="*/ 0 w 43"/>
                <a:gd name="T1" fmla="*/ 416 h 416"/>
                <a:gd name="T2" fmla="*/ 0 w 43"/>
                <a:gd name="T3" fmla="*/ 356 h 416"/>
                <a:gd name="T4" fmla="*/ 0 w 43"/>
                <a:gd name="T5" fmla="*/ 331 h 416"/>
                <a:gd name="T6" fmla="*/ 21 w 43"/>
                <a:gd name="T7" fmla="*/ 319 h 416"/>
                <a:gd name="T8" fmla="*/ 31 w 43"/>
                <a:gd name="T9" fmla="*/ 295 h 416"/>
                <a:gd name="T10" fmla="*/ 21 w 43"/>
                <a:gd name="T11" fmla="*/ 259 h 416"/>
                <a:gd name="T12" fmla="*/ 21 w 43"/>
                <a:gd name="T13" fmla="*/ 235 h 416"/>
                <a:gd name="T14" fmla="*/ 31 w 43"/>
                <a:gd name="T15" fmla="*/ 214 h 416"/>
                <a:gd name="T16" fmla="*/ 31 w 43"/>
                <a:gd name="T17" fmla="*/ 190 h 416"/>
                <a:gd name="T18" fmla="*/ 31 w 43"/>
                <a:gd name="T19" fmla="*/ 166 h 416"/>
                <a:gd name="T20" fmla="*/ 31 w 43"/>
                <a:gd name="T21" fmla="*/ 141 h 416"/>
                <a:gd name="T22" fmla="*/ 31 w 43"/>
                <a:gd name="T23" fmla="*/ 105 h 416"/>
                <a:gd name="T24" fmla="*/ 43 w 43"/>
                <a:gd name="T25" fmla="*/ 81 h 416"/>
                <a:gd name="T26" fmla="*/ 43 w 43"/>
                <a:gd name="T27" fmla="*/ 57 h 416"/>
                <a:gd name="T28" fmla="*/ 31 w 43"/>
                <a:gd name="T29" fmla="*/ 33 h 416"/>
                <a:gd name="T30" fmla="*/ 31 w 43"/>
                <a:gd name="T31" fmla="*/ 12 h 416"/>
                <a:gd name="T32" fmla="*/ 31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6"/>
                  </a:lnTo>
                  <a:lnTo>
                    <a:pt x="0" y="331"/>
                  </a:lnTo>
                  <a:lnTo>
                    <a:pt x="21" y="319"/>
                  </a:lnTo>
                  <a:lnTo>
                    <a:pt x="31" y="295"/>
                  </a:lnTo>
                  <a:lnTo>
                    <a:pt x="21" y="259"/>
                  </a:lnTo>
                  <a:lnTo>
                    <a:pt x="21" y="235"/>
                  </a:lnTo>
                  <a:lnTo>
                    <a:pt x="31" y="214"/>
                  </a:lnTo>
                  <a:lnTo>
                    <a:pt x="31" y="190"/>
                  </a:lnTo>
                  <a:lnTo>
                    <a:pt x="31" y="166"/>
                  </a:lnTo>
                  <a:lnTo>
                    <a:pt x="31" y="141"/>
                  </a:lnTo>
                  <a:lnTo>
                    <a:pt x="31" y="105"/>
                  </a:lnTo>
                  <a:lnTo>
                    <a:pt x="43" y="81"/>
                  </a:lnTo>
                  <a:lnTo>
                    <a:pt x="43" y="57"/>
                  </a:lnTo>
                  <a:lnTo>
                    <a:pt x="31" y="33"/>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43" name="Oval 235"/>
            <p:cNvSpPr>
              <a:spLocks noChangeArrowheads="1"/>
            </p:cNvSpPr>
            <p:nvPr/>
          </p:nvSpPr>
          <p:spPr bwMode="auto">
            <a:xfrm rot="5400000" flipV="1">
              <a:off x="3111" y="7621"/>
              <a:ext cx="117" cy="120"/>
            </a:xfrm>
            <a:prstGeom prst="ellipse">
              <a:avLst/>
            </a:prstGeom>
            <a:solidFill>
              <a:srgbClr val="FF0000"/>
            </a:solidFill>
            <a:ln w="1270">
              <a:solidFill>
                <a:srgbClr val="FF0000"/>
              </a:solidFill>
              <a:round/>
              <a:headEnd/>
              <a:tailEnd/>
            </a:ln>
          </p:spPr>
          <p:txBody>
            <a:bodyPr/>
            <a:lstStyle/>
            <a:p>
              <a:endParaRPr lang="en-GB"/>
            </a:p>
          </p:txBody>
        </p:sp>
        <p:sp>
          <p:nvSpPr>
            <p:cNvPr id="17544" name="Freeform 236"/>
            <p:cNvSpPr>
              <a:spLocks/>
            </p:cNvSpPr>
            <p:nvPr/>
          </p:nvSpPr>
          <p:spPr bwMode="auto">
            <a:xfrm rot="5400000" flipV="1">
              <a:off x="2914" y="7443"/>
              <a:ext cx="22" cy="395"/>
            </a:xfrm>
            <a:custGeom>
              <a:avLst/>
              <a:gdLst>
                <a:gd name="T0" fmla="*/ 12 w 22"/>
                <a:gd name="T1" fmla="*/ 395 h 395"/>
                <a:gd name="T2" fmla="*/ 0 w 22"/>
                <a:gd name="T3" fmla="*/ 359 h 395"/>
                <a:gd name="T4" fmla="*/ 12 w 22"/>
                <a:gd name="T5" fmla="*/ 323 h 395"/>
                <a:gd name="T6" fmla="*/ 22 w 22"/>
                <a:gd name="T7" fmla="*/ 298 h 395"/>
                <a:gd name="T8" fmla="*/ 12 w 22"/>
                <a:gd name="T9" fmla="*/ 274 h 395"/>
                <a:gd name="T10" fmla="*/ 0 w 22"/>
                <a:gd name="T11" fmla="*/ 250 h 395"/>
                <a:gd name="T12" fmla="*/ 12 w 22"/>
                <a:gd name="T13" fmla="*/ 226 h 395"/>
                <a:gd name="T14" fmla="*/ 22 w 22"/>
                <a:gd name="T15" fmla="*/ 202 h 395"/>
                <a:gd name="T16" fmla="*/ 22 w 22"/>
                <a:gd name="T17" fmla="*/ 169 h 395"/>
                <a:gd name="T18" fmla="*/ 12 w 22"/>
                <a:gd name="T19" fmla="*/ 133 h 395"/>
                <a:gd name="T20" fmla="*/ 12 w 22"/>
                <a:gd name="T21" fmla="*/ 108 h 395"/>
                <a:gd name="T22" fmla="*/ 22 w 22"/>
                <a:gd name="T23" fmla="*/ 84 h 395"/>
                <a:gd name="T24" fmla="*/ 22 w 22"/>
                <a:gd name="T25" fmla="*/ 60 h 395"/>
                <a:gd name="T26" fmla="*/ 22 w 22"/>
                <a:gd name="T27" fmla="*/ 36 h 395"/>
                <a:gd name="T28" fmla="*/ 22 w 22"/>
                <a:gd name="T29" fmla="*/ 12 h 395"/>
                <a:gd name="T30" fmla="*/ 0 w 22"/>
                <a:gd name="T31" fmla="*/ 12 h 395"/>
                <a:gd name="T32" fmla="*/ 22 w 22"/>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5"/>
                <a:gd name="T53" fmla="*/ 22 w 22"/>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5">
                  <a:moveTo>
                    <a:pt x="12" y="395"/>
                  </a:moveTo>
                  <a:lnTo>
                    <a:pt x="0" y="359"/>
                  </a:lnTo>
                  <a:lnTo>
                    <a:pt x="12" y="323"/>
                  </a:lnTo>
                  <a:lnTo>
                    <a:pt x="22" y="298"/>
                  </a:lnTo>
                  <a:lnTo>
                    <a:pt x="12" y="274"/>
                  </a:lnTo>
                  <a:lnTo>
                    <a:pt x="0" y="250"/>
                  </a:lnTo>
                  <a:lnTo>
                    <a:pt x="12" y="226"/>
                  </a:lnTo>
                  <a:lnTo>
                    <a:pt x="22" y="202"/>
                  </a:lnTo>
                  <a:lnTo>
                    <a:pt x="22" y="169"/>
                  </a:lnTo>
                  <a:lnTo>
                    <a:pt x="12" y="133"/>
                  </a:lnTo>
                  <a:lnTo>
                    <a:pt x="12" y="108"/>
                  </a:lnTo>
                  <a:lnTo>
                    <a:pt x="22" y="84"/>
                  </a:lnTo>
                  <a:lnTo>
                    <a:pt x="22" y="60"/>
                  </a:lnTo>
                  <a:lnTo>
                    <a:pt x="22" y="36"/>
                  </a:lnTo>
                  <a:lnTo>
                    <a:pt x="22" y="12"/>
                  </a:lnTo>
                  <a:lnTo>
                    <a:pt x="0" y="12"/>
                  </a:lnTo>
                  <a:lnTo>
                    <a:pt x="2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45" name="Freeform 237"/>
            <p:cNvSpPr>
              <a:spLocks/>
            </p:cNvSpPr>
            <p:nvPr/>
          </p:nvSpPr>
          <p:spPr bwMode="auto">
            <a:xfrm rot="5400000" flipV="1">
              <a:off x="2880" y="7520"/>
              <a:ext cx="43" cy="416"/>
            </a:xfrm>
            <a:custGeom>
              <a:avLst/>
              <a:gdLst>
                <a:gd name="T0" fmla="*/ 0 w 43"/>
                <a:gd name="T1" fmla="*/ 416 h 416"/>
                <a:gd name="T2" fmla="*/ 0 w 43"/>
                <a:gd name="T3" fmla="*/ 356 h 416"/>
                <a:gd name="T4" fmla="*/ 0 w 43"/>
                <a:gd name="T5" fmla="*/ 331 h 416"/>
                <a:gd name="T6" fmla="*/ 21 w 43"/>
                <a:gd name="T7" fmla="*/ 319 h 416"/>
                <a:gd name="T8" fmla="*/ 33 w 43"/>
                <a:gd name="T9" fmla="*/ 295 h 416"/>
                <a:gd name="T10" fmla="*/ 21 w 43"/>
                <a:gd name="T11" fmla="*/ 259 h 416"/>
                <a:gd name="T12" fmla="*/ 21 w 43"/>
                <a:gd name="T13" fmla="*/ 235 h 416"/>
                <a:gd name="T14" fmla="*/ 33 w 43"/>
                <a:gd name="T15" fmla="*/ 214 h 416"/>
                <a:gd name="T16" fmla="*/ 33 w 43"/>
                <a:gd name="T17" fmla="*/ 190 h 416"/>
                <a:gd name="T18" fmla="*/ 33 w 43"/>
                <a:gd name="T19" fmla="*/ 166 h 416"/>
                <a:gd name="T20" fmla="*/ 33 w 43"/>
                <a:gd name="T21" fmla="*/ 141 h 416"/>
                <a:gd name="T22" fmla="*/ 33 w 43"/>
                <a:gd name="T23" fmla="*/ 105 h 416"/>
                <a:gd name="T24" fmla="*/ 43 w 43"/>
                <a:gd name="T25" fmla="*/ 81 h 416"/>
                <a:gd name="T26" fmla="*/ 43 w 43"/>
                <a:gd name="T27" fmla="*/ 57 h 416"/>
                <a:gd name="T28" fmla="*/ 33 w 43"/>
                <a:gd name="T29" fmla="*/ 33 h 416"/>
                <a:gd name="T30" fmla="*/ 33 w 43"/>
                <a:gd name="T31" fmla="*/ 12 h 416"/>
                <a:gd name="T32" fmla="*/ 33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6"/>
                  </a:lnTo>
                  <a:lnTo>
                    <a:pt x="0" y="331"/>
                  </a:lnTo>
                  <a:lnTo>
                    <a:pt x="21" y="319"/>
                  </a:lnTo>
                  <a:lnTo>
                    <a:pt x="33" y="295"/>
                  </a:lnTo>
                  <a:lnTo>
                    <a:pt x="21" y="259"/>
                  </a:lnTo>
                  <a:lnTo>
                    <a:pt x="21" y="235"/>
                  </a:lnTo>
                  <a:lnTo>
                    <a:pt x="33" y="214"/>
                  </a:lnTo>
                  <a:lnTo>
                    <a:pt x="33" y="190"/>
                  </a:lnTo>
                  <a:lnTo>
                    <a:pt x="33" y="166"/>
                  </a:lnTo>
                  <a:lnTo>
                    <a:pt x="33" y="141"/>
                  </a:lnTo>
                  <a:lnTo>
                    <a:pt x="33" y="105"/>
                  </a:lnTo>
                  <a:lnTo>
                    <a:pt x="43" y="81"/>
                  </a:lnTo>
                  <a:lnTo>
                    <a:pt x="43" y="57"/>
                  </a:lnTo>
                  <a:lnTo>
                    <a:pt x="33" y="33"/>
                  </a:lnTo>
                  <a:lnTo>
                    <a:pt x="33" y="12"/>
                  </a:lnTo>
                  <a:lnTo>
                    <a:pt x="33"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46" name="Oval 238"/>
            <p:cNvSpPr>
              <a:spLocks noChangeArrowheads="1"/>
            </p:cNvSpPr>
            <p:nvPr/>
          </p:nvSpPr>
          <p:spPr bwMode="auto">
            <a:xfrm rot="5400000" flipV="1">
              <a:off x="3111" y="7482"/>
              <a:ext cx="117" cy="120"/>
            </a:xfrm>
            <a:prstGeom prst="ellipse">
              <a:avLst/>
            </a:prstGeom>
            <a:solidFill>
              <a:srgbClr val="FF0000"/>
            </a:solidFill>
            <a:ln w="1270">
              <a:solidFill>
                <a:srgbClr val="FF0000"/>
              </a:solidFill>
              <a:round/>
              <a:headEnd/>
              <a:tailEnd/>
            </a:ln>
          </p:spPr>
          <p:txBody>
            <a:bodyPr/>
            <a:lstStyle/>
            <a:p>
              <a:endParaRPr lang="en-GB"/>
            </a:p>
          </p:txBody>
        </p:sp>
        <p:sp>
          <p:nvSpPr>
            <p:cNvPr id="17547" name="Freeform 239"/>
            <p:cNvSpPr>
              <a:spLocks/>
            </p:cNvSpPr>
            <p:nvPr/>
          </p:nvSpPr>
          <p:spPr bwMode="auto">
            <a:xfrm rot="5400000" flipV="1">
              <a:off x="2915" y="7307"/>
              <a:ext cx="19" cy="395"/>
            </a:xfrm>
            <a:custGeom>
              <a:avLst/>
              <a:gdLst>
                <a:gd name="T0" fmla="*/ 9 w 19"/>
                <a:gd name="T1" fmla="*/ 395 h 395"/>
                <a:gd name="T2" fmla="*/ 0 w 19"/>
                <a:gd name="T3" fmla="*/ 359 h 395"/>
                <a:gd name="T4" fmla="*/ 9 w 19"/>
                <a:gd name="T5" fmla="*/ 323 h 395"/>
                <a:gd name="T6" fmla="*/ 19 w 19"/>
                <a:gd name="T7" fmla="*/ 298 h 395"/>
                <a:gd name="T8" fmla="*/ 9 w 19"/>
                <a:gd name="T9" fmla="*/ 274 h 395"/>
                <a:gd name="T10" fmla="*/ 0 w 19"/>
                <a:gd name="T11" fmla="*/ 250 h 395"/>
                <a:gd name="T12" fmla="*/ 9 w 19"/>
                <a:gd name="T13" fmla="*/ 226 h 395"/>
                <a:gd name="T14" fmla="*/ 19 w 19"/>
                <a:gd name="T15" fmla="*/ 202 h 395"/>
                <a:gd name="T16" fmla="*/ 19 w 19"/>
                <a:gd name="T17" fmla="*/ 169 h 395"/>
                <a:gd name="T18" fmla="*/ 9 w 19"/>
                <a:gd name="T19" fmla="*/ 133 h 395"/>
                <a:gd name="T20" fmla="*/ 9 w 19"/>
                <a:gd name="T21" fmla="*/ 108 h 395"/>
                <a:gd name="T22" fmla="*/ 19 w 19"/>
                <a:gd name="T23" fmla="*/ 84 h 395"/>
                <a:gd name="T24" fmla="*/ 19 w 19"/>
                <a:gd name="T25" fmla="*/ 60 h 395"/>
                <a:gd name="T26" fmla="*/ 19 w 19"/>
                <a:gd name="T27" fmla="*/ 36 h 395"/>
                <a:gd name="T28" fmla="*/ 19 w 19"/>
                <a:gd name="T29" fmla="*/ 12 h 395"/>
                <a:gd name="T30" fmla="*/ 0 w 19"/>
                <a:gd name="T31" fmla="*/ 12 h 395"/>
                <a:gd name="T32" fmla="*/ 19 w 19"/>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95"/>
                <a:gd name="T53" fmla="*/ 19 w 19"/>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95">
                  <a:moveTo>
                    <a:pt x="9" y="395"/>
                  </a:moveTo>
                  <a:lnTo>
                    <a:pt x="0" y="359"/>
                  </a:lnTo>
                  <a:lnTo>
                    <a:pt x="9" y="323"/>
                  </a:lnTo>
                  <a:lnTo>
                    <a:pt x="19" y="298"/>
                  </a:lnTo>
                  <a:lnTo>
                    <a:pt x="9" y="274"/>
                  </a:lnTo>
                  <a:lnTo>
                    <a:pt x="0" y="250"/>
                  </a:lnTo>
                  <a:lnTo>
                    <a:pt x="9" y="226"/>
                  </a:lnTo>
                  <a:lnTo>
                    <a:pt x="19" y="202"/>
                  </a:lnTo>
                  <a:lnTo>
                    <a:pt x="19" y="169"/>
                  </a:lnTo>
                  <a:lnTo>
                    <a:pt x="9" y="133"/>
                  </a:lnTo>
                  <a:lnTo>
                    <a:pt x="9" y="108"/>
                  </a:lnTo>
                  <a:lnTo>
                    <a:pt x="19" y="84"/>
                  </a:lnTo>
                  <a:lnTo>
                    <a:pt x="19" y="60"/>
                  </a:lnTo>
                  <a:lnTo>
                    <a:pt x="19" y="36"/>
                  </a:lnTo>
                  <a:lnTo>
                    <a:pt x="19" y="12"/>
                  </a:lnTo>
                  <a:lnTo>
                    <a:pt x="0" y="12"/>
                  </a:lnTo>
                  <a:lnTo>
                    <a:pt x="19"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48" name="Freeform 240"/>
            <p:cNvSpPr>
              <a:spLocks/>
            </p:cNvSpPr>
            <p:nvPr/>
          </p:nvSpPr>
          <p:spPr bwMode="auto">
            <a:xfrm rot="5400000" flipV="1">
              <a:off x="2880" y="7381"/>
              <a:ext cx="43" cy="416"/>
            </a:xfrm>
            <a:custGeom>
              <a:avLst/>
              <a:gdLst>
                <a:gd name="T0" fmla="*/ 0 w 43"/>
                <a:gd name="T1" fmla="*/ 416 h 416"/>
                <a:gd name="T2" fmla="*/ 0 w 43"/>
                <a:gd name="T3" fmla="*/ 356 h 416"/>
                <a:gd name="T4" fmla="*/ 0 w 43"/>
                <a:gd name="T5" fmla="*/ 331 h 416"/>
                <a:gd name="T6" fmla="*/ 24 w 43"/>
                <a:gd name="T7" fmla="*/ 319 h 416"/>
                <a:gd name="T8" fmla="*/ 33 w 43"/>
                <a:gd name="T9" fmla="*/ 295 h 416"/>
                <a:gd name="T10" fmla="*/ 24 w 43"/>
                <a:gd name="T11" fmla="*/ 259 h 416"/>
                <a:gd name="T12" fmla="*/ 24 w 43"/>
                <a:gd name="T13" fmla="*/ 235 h 416"/>
                <a:gd name="T14" fmla="*/ 33 w 43"/>
                <a:gd name="T15" fmla="*/ 214 h 416"/>
                <a:gd name="T16" fmla="*/ 33 w 43"/>
                <a:gd name="T17" fmla="*/ 190 h 416"/>
                <a:gd name="T18" fmla="*/ 33 w 43"/>
                <a:gd name="T19" fmla="*/ 166 h 416"/>
                <a:gd name="T20" fmla="*/ 33 w 43"/>
                <a:gd name="T21" fmla="*/ 141 h 416"/>
                <a:gd name="T22" fmla="*/ 33 w 43"/>
                <a:gd name="T23" fmla="*/ 105 h 416"/>
                <a:gd name="T24" fmla="*/ 43 w 43"/>
                <a:gd name="T25" fmla="*/ 81 h 416"/>
                <a:gd name="T26" fmla="*/ 43 w 43"/>
                <a:gd name="T27" fmla="*/ 57 h 416"/>
                <a:gd name="T28" fmla="*/ 33 w 43"/>
                <a:gd name="T29" fmla="*/ 33 h 416"/>
                <a:gd name="T30" fmla="*/ 33 w 43"/>
                <a:gd name="T31" fmla="*/ 12 h 416"/>
                <a:gd name="T32" fmla="*/ 33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6"/>
                  </a:lnTo>
                  <a:lnTo>
                    <a:pt x="0" y="331"/>
                  </a:lnTo>
                  <a:lnTo>
                    <a:pt x="24" y="319"/>
                  </a:lnTo>
                  <a:lnTo>
                    <a:pt x="33" y="295"/>
                  </a:lnTo>
                  <a:lnTo>
                    <a:pt x="24" y="259"/>
                  </a:lnTo>
                  <a:lnTo>
                    <a:pt x="24" y="235"/>
                  </a:lnTo>
                  <a:lnTo>
                    <a:pt x="33" y="214"/>
                  </a:lnTo>
                  <a:lnTo>
                    <a:pt x="33" y="190"/>
                  </a:lnTo>
                  <a:lnTo>
                    <a:pt x="33" y="166"/>
                  </a:lnTo>
                  <a:lnTo>
                    <a:pt x="33" y="141"/>
                  </a:lnTo>
                  <a:lnTo>
                    <a:pt x="33" y="105"/>
                  </a:lnTo>
                  <a:lnTo>
                    <a:pt x="43" y="81"/>
                  </a:lnTo>
                  <a:lnTo>
                    <a:pt x="43" y="57"/>
                  </a:lnTo>
                  <a:lnTo>
                    <a:pt x="33" y="33"/>
                  </a:lnTo>
                  <a:lnTo>
                    <a:pt x="33" y="12"/>
                  </a:lnTo>
                  <a:lnTo>
                    <a:pt x="33"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49" name="Oval 241"/>
            <p:cNvSpPr>
              <a:spLocks noChangeArrowheads="1"/>
            </p:cNvSpPr>
            <p:nvPr/>
          </p:nvSpPr>
          <p:spPr bwMode="auto">
            <a:xfrm rot="5400000" flipV="1">
              <a:off x="3112" y="7344"/>
              <a:ext cx="115" cy="120"/>
            </a:xfrm>
            <a:prstGeom prst="ellipse">
              <a:avLst/>
            </a:prstGeom>
            <a:solidFill>
              <a:srgbClr val="FF0000"/>
            </a:solidFill>
            <a:ln w="1270">
              <a:solidFill>
                <a:srgbClr val="FF0000"/>
              </a:solidFill>
              <a:round/>
              <a:headEnd/>
              <a:tailEnd/>
            </a:ln>
          </p:spPr>
          <p:txBody>
            <a:bodyPr/>
            <a:lstStyle/>
            <a:p>
              <a:endParaRPr lang="en-GB"/>
            </a:p>
          </p:txBody>
        </p:sp>
        <p:sp>
          <p:nvSpPr>
            <p:cNvPr id="17550" name="Freeform 242"/>
            <p:cNvSpPr>
              <a:spLocks/>
            </p:cNvSpPr>
            <p:nvPr/>
          </p:nvSpPr>
          <p:spPr bwMode="auto">
            <a:xfrm rot="5400000" flipV="1">
              <a:off x="2880" y="7244"/>
              <a:ext cx="43" cy="416"/>
            </a:xfrm>
            <a:custGeom>
              <a:avLst/>
              <a:gdLst>
                <a:gd name="T0" fmla="*/ 0 w 43"/>
                <a:gd name="T1" fmla="*/ 416 h 416"/>
                <a:gd name="T2" fmla="*/ 0 w 43"/>
                <a:gd name="T3" fmla="*/ 356 h 416"/>
                <a:gd name="T4" fmla="*/ 0 w 43"/>
                <a:gd name="T5" fmla="*/ 331 h 416"/>
                <a:gd name="T6" fmla="*/ 22 w 43"/>
                <a:gd name="T7" fmla="*/ 319 h 416"/>
                <a:gd name="T8" fmla="*/ 31 w 43"/>
                <a:gd name="T9" fmla="*/ 295 h 416"/>
                <a:gd name="T10" fmla="*/ 22 w 43"/>
                <a:gd name="T11" fmla="*/ 259 h 416"/>
                <a:gd name="T12" fmla="*/ 22 w 43"/>
                <a:gd name="T13" fmla="*/ 235 h 416"/>
                <a:gd name="T14" fmla="*/ 31 w 43"/>
                <a:gd name="T15" fmla="*/ 214 h 416"/>
                <a:gd name="T16" fmla="*/ 31 w 43"/>
                <a:gd name="T17" fmla="*/ 190 h 416"/>
                <a:gd name="T18" fmla="*/ 31 w 43"/>
                <a:gd name="T19" fmla="*/ 166 h 416"/>
                <a:gd name="T20" fmla="*/ 31 w 43"/>
                <a:gd name="T21" fmla="*/ 141 h 416"/>
                <a:gd name="T22" fmla="*/ 31 w 43"/>
                <a:gd name="T23" fmla="*/ 105 h 416"/>
                <a:gd name="T24" fmla="*/ 43 w 43"/>
                <a:gd name="T25" fmla="*/ 81 h 416"/>
                <a:gd name="T26" fmla="*/ 43 w 43"/>
                <a:gd name="T27" fmla="*/ 57 h 416"/>
                <a:gd name="T28" fmla="*/ 31 w 43"/>
                <a:gd name="T29" fmla="*/ 33 h 416"/>
                <a:gd name="T30" fmla="*/ 31 w 43"/>
                <a:gd name="T31" fmla="*/ 12 h 416"/>
                <a:gd name="T32" fmla="*/ 31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6"/>
                  </a:lnTo>
                  <a:lnTo>
                    <a:pt x="0" y="331"/>
                  </a:lnTo>
                  <a:lnTo>
                    <a:pt x="22" y="319"/>
                  </a:lnTo>
                  <a:lnTo>
                    <a:pt x="31" y="295"/>
                  </a:lnTo>
                  <a:lnTo>
                    <a:pt x="22" y="259"/>
                  </a:lnTo>
                  <a:lnTo>
                    <a:pt x="22" y="235"/>
                  </a:lnTo>
                  <a:lnTo>
                    <a:pt x="31" y="214"/>
                  </a:lnTo>
                  <a:lnTo>
                    <a:pt x="31" y="190"/>
                  </a:lnTo>
                  <a:lnTo>
                    <a:pt x="31" y="166"/>
                  </a:lnTo>
                  <a:lnTo>
                    <a:pt x="31" y="141"/>
                  </a:lnTo>
                  <a:lnTo>
                    <a:pt x="31" y="105"/>
                  </a:lnTo>
                  <a:lnTo>
                    <a:pt x="43" y="81"/>
                  </a:lnTo>
                  <a:lnTo>
                    <a:pt x="43" y="57"/>
                  </a:lnTo>
                  <a:lnTo>
                    <a:pt x="31" y="33"/>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51" name="Freeform 243"/>
            <p:cNvSpPr>
              <a:spLocks/>
            </p:cNvSpPr>
            <p:nvPr/>
          </p:nvSpPr>
          <p:spPr bwMode="auto">
            <a:xfrm rot="5400000" flipV="1">
              <a:off x="2710" y="7171"/>
              <a:ext cx="21" cy="392"/>
            </a:xfrm>
            <a:custGeom>
              <a:avLst/>
              <a:gdLst>
                <a:gd name="T0" fmla="*/ 9 w 21"/>
                <a:gd name="T1" fmla="*/ 0 h 392"/>
                <a:gd name="T2" fmla="*/ 0 w 21"/>
                <a:gd name="T3" fmla="*/ 36 h 392"/>
                <a:gd name="T4" fmla="*/ 9 w 21"/>
                <a:gd name="T5" fmla="*/ 72 h 392"/>
                <a:gd name="T6" fmla="*/ 21 w 21"/>
                <a:gd name="T7" fmla="*/ 96 h 392"/>
                <a:gd name="T8" fmla="*/ 9 w 21"/>
                <a:gd name="T9" fmla="*/ 120 h 392"/>
                <a:gd name="T10" fmla="*/ 0 w 21"/>
                <a:gd name="T11" fmla="*/ 145 h 392"/>
                <a:gd name="T12" fmla="*/ 9 w 21"/>
                <a:gd name="T13" fmla="*/ 169 h 392"/>
                <a:gd name="T14" fmla="*/ 21 w 21"/>
                <a:gd name="T15" fmla="*/ 190 h 392"/>
                <a:gd name="T16" fmla="*/ 21 w 21"/>
                <a:gd name="T17" fmla="*/ 226 h 392"/>
                <a:gd name="T18" fmla="*/ 9 w 21"/>
                <a:gd name="T19" fmla="*/ 262 h 392"/>
                <a:gd name="T20" fmla="*/ 9 w 21"/>
                <a:gd name="T21" fmla="*/ 286 h 392"/>
                <a:gd name="T22" fmla="*/ 21 w 21"/>
                <a:gd name="T23" fmla="*/ 310 h 392"/>
                <a:gd name="T24" fmla="*/ 21 w 21"/>
                <a:gd name="T25" fmla="*/ 335 h 392"/>
                <a:gd name="T26" fmla="*/ 21 w 21"/>
                <a:gd name="T27" fmla="*/ 359 h 392"/>
                <a:gd name="T28" fmla="*/ 21 w 21"/>
                <a:gd name="T29" fmla="*/ 383 h 392"/>
                <a:gd name="T30" fmla="*/ 0 w 21"/>
                <a:gd name="T31" fmla="*/ 383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0"/>
                  </a:moveTo>
                  <a:lnTo>
                    <a:pt x="0" y="36"/>
                  </a:lnTo>
                  <a:lnTo>
                    <a:pt x="9" y="72"/>
                  </a:lnTo>
                  <a:lnTo>
                    <a:pt x="21" y="96"/>
                  </a:lnTo>
                  <a:lnTo>
                    <a:pt x="9" y="120"/>
                  </a:lnTo>
                  <a:lnTo>
                    <a:pt x="0" y="145"/>
                  </a:lnTo>
                  <a:lnTo>
                    <a:pt x="9" y="169"/>
                  </a:lnTo>
                  <a:lnTo>
                    <a:pt x="21" y="190"/>
                  </a:lnTo>
                  <a:lnTo>
                    <a:pt x="21" y="226"/>
                  </a:lnTo>
                  <a:lnTo>
                    <a:pt x="9" y="262"/>
                  </a:lnTo>
                  <a:lnTo>
                    <a:pt x="9" y="286"/>
                  </a:lnTo>
                  <a:lnTo>
                    <a:pt x="21" y="310"/>
                  </a:lnTo>
                  <a:lnTo>
                    <a:pt x="21" y="335"/>
                  </a:lnTo>
                  <a:lnTo>
                    <a:pt x="21" y="359"/>
                  </a:lnTo>
                  <a:lnTo>
                    <a:pt x="21" y="383"/>
                  </a:lnTo>
                  <a:lnTo>
                    <a:pt x="0" y="383"/>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52" name="Freeform 244"/>
            <p:cNvSpPr>
              <a:spLocks/>
            </p:cNvSpPr>
            <p:nvPr/>
          </p:nvSpPr>
          <p:spPr bwMode="auto">
            <a:xfrm rot="5400000" flipV="1">
              <a:off x="2914" y="7169"/>
              <a:ext cx="21" cy="395"/>
            </a:xfrm>
            <a:custGeom>
              <a:avLst/>
              <a:gdLst>
                <a:gd name="T0" fmla="*/ 9 w 21"/>
                <a:gd name="T1" fmla="*/ 395 h 395"/>
                <a:gd name="T2" fmla="*/ 0 w 21"/>
                <a:gd name="T3" fmla="*/ 359 h 395"/>
                <a:gd name="T4" fmla="*/ 9 w 21"/>
                <a:gd name="T5" fmla="*/ 323 h 395"/>
                <a:gd name="T6" fmla="*/ 21 w 21"/>
                <a:gd name="T7" fmla="*/ 298 h 395"/>
                <a:gd name="T8" fmla="*/ 9 w 21"/>
                <a:gd name="T9" fmla="*/ 274 h 395"/>
                <a:gd name="T10" fmla="*/ 0 w 21"/>
                <a:gd name="T11" fmla="*/ 250 h 395"/>
                <a:gd name="T12" fmla="*/ 9 w 21"/>
                <a:gd name="T13" fmla="*/ 226 h 395"/>
                <a:gd name="T14" fmla="*/ 21 w 21"/>
                <a:gd name="T15" fmla="*/ 202 h 395"/>
                <a:gd name="T16" fmla="*/ 21 w 21"/>
                <a:gd name="T17" fmla="*/ 169 h 395"/>
                <a:gd name="T18" fmla="*/ 9 w 21"/>
                <a:gd name="T19" fmla="*/ 133 h 395"/>
                <a:gd name="T20" fmla="*/ 9 w 21"/>
                <a:gd name="T21" fmla="*/ 108 h 395"/>
                <a:gd name="T22" fmla="*/ 21 w 21"/>
                <a:gd name="T23" fmla="*/ 84 h 395"/>
                <a:gd name="T24" fmla="*/ 21 w 21"/>
                <a:gd name="T25" fmla="*/ 60 h 395"/>
                <a:gd name="T26" fmla="*/ 21 w 21"/>
                <a:gd name="T27" fmla="*/ 36 h 395"/>
                <a:gd name="T28" fmla="*/ 21 w 21"/>
                <a:gd name="T29" fmla="*/ 12 h 395"/>
                <a:gd name="T30" fmla="*/ 0 w 21"/>
                <a:gd name="T31" fmla="*/ 12 h 395"/>
                <a:gd name="T32" fmla="*/ 21 w 21"/>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5"/>
                <a:gd name="T53" fmla="*/ 21 w 21"/>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5">
                  <a:moveTo>
                    <a:pt x="9" y="395"/>
                  </a:moveTo>
                  <a:lnTo>
                    <a:pt x="0" y="359"/>
                  </a:lnTo>
                  <a:lnTo>
                    <a:pt x="9" y="323"/>
                  </a:lnTo>
                  <a:lnTo>
                    <a:pt x="21" y="298"/>
                  </a:lnTo>
                  <a:lnTo>
                    <a:pt x="9" y="274"/>
                  </a:lnTo>
                  <a:lnTo>
                    <a:pt x="0" y="250"/>
                  </a:lnTo>
                  <a:lnTo>
                    <a:pt x="9" y="226"/>
                  </a:lnTo>
                  <a:lnTo>
                    <a:pt x="21" y="202"/>
                  </a:lnTo>
                  <a:lnTo>
                    <a:pt x="21" y="169"/>
                  </a:lnTo>
                  <a:lnTo>
                    <a:pt x="9" y="133"/>
                  </a:lnTo>
                  <a:lnTo>
                    <a:pt x="9" y="108"/>
                  </a:lnTo>
                  <a:lnTo>
                    <a:pt x="21" y="84"/>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7514" name="Group 245"/>
          <p:cNvGrpSpPr>
            <a:grpSpLocks/>
          </p:cNvGrpSpPr>
          <p:nvPr/>
        </p:nvGrpSpPr>
        <p:grpSpPr bwMode="auto">
          <a:xfrm>
            <a:off x="3448050" y="5734050"/>
            <a:ext cx="1344613" cy="227013"/>
            <a:chOff x="5777" y="4559"/>
            <a:chExt cx="1778" cy="309"/>
          </a:xfrm>
        </p:grpSpPr>
        <p:sp>
          <p:nvSpPr>
            <p:cNvPr id="17525" name="Line 246"/>
            <p:cNvSpPr>
              <a:spLocks noChangeShapeType="1"/>
            </p:cNvSpPr>
            <p:nvPr/>
          </p:nvSpPr>
          <p:spPr bwMode="auto">
            <a:xfrm>
              <a:off x="5777" y="4765"/>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26" name="Line 247"/>
            <p:cNvSpPr>
              <a:spLocks noChangeShapeType="1"/>
            </p:cNvSpPr>
            <p:nvPr/>
          </p:nvSpPr>
          <p:spPr bwMode="auto">
            <a:xfrm>
              <a:off x="5777" y="4662"/>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27" name="Freeform 248"/>
            <p:cNvSpPr>
              <a:spLocks/>
            </p:cNvSpPr>
            <p:nvPr/>
          </p:nvSpPr>
          <p:spPr bwMode="auto">
            <a:xfrm>
              <a:off x="5777" y="4765"/>
              <a:ext cx="334" cy="103"/>
            </a:xfrm>
            <a:custGeom>
              <a:avLst/>
              <a:gdLst>
                <a:gd name="T0" fmla="*/ 0 w 334"/>
                <a:gd name="T1" fmla="*/ 0 h 103"/>
                <a:gd name="T2" fmla="*/ 267 w 334"/>
                <a:gd name="T3" fmla="*/ 0 h 103"/>
                <a:gd name="T4" fmla="*/ 334 w 334"/>
                <a:gd name="T5" fmla="*/ 103 h 103"/>
                <a:gd name="T6" fmla="*/ 0 w 334"/>
                <a:gd name="T7" fmla="*/ 0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0" y="0"/>
                  </a:moveTo>
                  <a:lnTo>
                    <a:pt x="267" y="0"/>
                  </a:lnTo>
                  <a:lnTo>
                    <a:pt x="334" y="103"/>
                  </a:lnTo>
                  <a:lnTo>
                    <a:pt x="0" y="0"/>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sp>
          <p:nvSpPr>
            <p:cNvPr id="17528" name="Freeform 249"/>
            <p:cNvSpPr>
              <a:spLocks/>
            </p:cNvSpPr>
            <p:nvPr/>
          </p:nvSpPr>
          <p:spPr bwMode="auto">
            <a:xfrm>
              <a:off x="7221" y="4559"/>
              <a:ext cx="334" cy="103"/>
            </a:xfrm>
            <a:custGeom>
              <a:avLst/>
              <a:gdLst>
                <a:gd name="T0" fmla="*/ 334 w 334"/>
                <a:gd name="T1" fmla="*/ 103 h 103"/>
                <a:gd name="T2" fmla="*/ 67 w 334"/>
                <a:gd name="T3" fmla="*/ 103 h 103"/>
                <a:gd name="T4" fmla="*/ 0 w 334"/>
                <a:gd name="T5" fmla="*/ 0 h 103"/>
                <a:gd name="T6" fmla="*/ 334 w 334"/>
                <a:gd name="T7" fmla="*/ 103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334" y="103"/>
                  </a:moveTo>
                  <a:lnTo>
                    <a:pt x="67" y="103"/>
                  </a:lnTo>
                  <a:lnTo>
                    <a:pt x="0" y="0"/>
                  </a:lnTo>
                  <a:lnTo>
                    <a:pt x="334" y="103"/>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grpSp>
      <p:sp>
        <p:nvSpPr>
          <p:cNvPr id="17515" name="Text Box 250"/>
          <p:cNvSpPr txBox="1">
            <a:spLocks noChangeArrowheads="1"/>
          </p:cNvSpPr>
          <p:nvPr/>
        </p:nvSpPr>
        <p:spPr bwMode="auto">
          <a:xfrm>
            <a:off x="3355975" y="3694113"/>
            <a:ext cx="8731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P</a:t>
            </a:r>
            <a:r>
              <a:rPr lang="it-IT" sz="1200" b="1" baseline="-25000">
                <a:latin typeface="Arial" pitchFamily="34" charset="0"/>
              </a:rPr>
              <a:t>i</a:t>
            </a:r>
            <a:r>
              <a:rPr lang="it-IT" sz="1200" b="1">
                <a:latin typeface="Arial" pitchFamily="34" charset="0"/>
              </a:rPr>
              <a:t> </a:t>
            </a:r>
            <a:endParaRPr lang="it-IT" sz="1200" b="1"/>
          </a:p>
        </p:txBody>
      </p:sp>
      <p:sp>
        <p:nvSpPr>
          <p:cNvPr id="17516" name="Text Box 251"/>
          <p:cNvSpPr txBox="1">
            <a:spLocks noChangeArrowheads="1"/>
          </p:cNvSpPr>
          <p:nvPr/>
        </p:nvSpPr>
        <p:spPr bwMode="auto">
          <a:xfrm>
            <a:off x="4524375" y="4014788"/>
            <a:ext cx="8747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dirty="0">
                <a:latin typeface="Arial" pitchFamily="34" charset="0"/>
              </a:rPr>
              <a:t>OH </a:t>
            </a:r>
            <a:r>
              <a:rPr lang="it-IT" sz="1200" b="1" baseline="30000" dirty="0">
                <a:latin typeface="Arial" pitchFamily="34" charset="0"/>
              </a:rPr>
              <a:t>-</a:t>
            </a:r>
            <a:endParaRPr lang="it-IT" sz="1200" b="1" dirty="0"/>
          </a:p>
        </p:txBody>
      </p:sp>
      <p:sp>
        <p:nvSpPr>
          <p:cNvPr id="17517" name="Text Box 252"/>
          <p:cNvSpPr txBox="1">
            <a:spLocks noChangeArrowheads="1"/>
          </p:cNvSpPr>
          <p:nvPr/>
        </p:nvSpPr>
        <p:spPr bwMode="auto">
          <a:xfrm>
            <a:off x="3252788" y="4311650"/>
            <a:ext cx="8747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ADP</a:t>
            </a:r>
            <a:endParaRPr lang="it-IT" sz="1200" b="1"/>
          </a:p>
        </p:txBody>
      </p:sp>
      <p:sp>
        <p:nvSpPr>
          <p:cNvPr id="17518" name="Text Box 253"/>
          <p:cNvSpPr txBox="1">
            <a:spLocks noChangeArrowheads="1"/>
          </p:cNvSpPr>
          <p:nvPr/>
        </p:nvSpPr>
        <p:spPr bwMode="auto">
          <a:xfrm>
            <a:off x="4524375" y="4632325"/>
            <a:ext cx="8747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ATP</a:t>
            </a:r>
            <a:endParaRPr lang="it-IT" sz="1200" b="1"/>
          </a:p>
        </p:txBody>
      </p:sp>
      <p:sp>
        <p:nvSpPr>
          <p:cNvPr id="17519" name="Text Box 254"/>
          <p:cNvSpPr txBox="1">
            <a:spLocks noChangeArrowheads="1"/>
          </p:cNvSpPr>
          <p:nvPr/>
        </p:nvSpPr>
        <p:spPr bwMode="auto">
          <a:xfrm>
            <a:off x="3230563" y="4919663"/>
            <a:ext cx="8731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Glu</a:t>
            </a:r>
            <a:endParaRPr lang="it-IT" sz="1200" b="1"/>
          </a:p>
        </p:txBody>
      </p:sp>
      <p:sp>
        <p:nvSpPr>
          <p:cNvPr id="17520" name="Text Box 255"/>
          <p:cNvSpPr txBox="1">
            <a:spLocks noChangeArrowheads="1"/>
          </p:cNvSpPr>
          <p:nvPr/>
        </p:nvSpPr>
        <p:spPr bwMode="auto">
          <a:xfrm>
            <a:off x="4513263" y="5249863"/>
            <a:ext cx="8747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Asp</a:t>
            </a:r>
            <a:endParaRPr lang="it-IT" sz="1200" b="1"/>
          </a:p>
        </p:txBody>
      </p:sp>
      <p:sp>
        <p:nvSpPr>
          <p:cNvPr id="17521" name="Text Box 256"/>
          <p:cNvSpPr txBox="1">
            <a:spLocks noChangeArrowheads="1"/>
          </p:cNvSpPr>
          <p:nvPr/>
        </p:nvSpPr>
        <p:spPr bwMode="auto">
          <a:xfrm>
            <a:off x="3082925" y="5537200"/>
            <a:ext cx="8747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Malato</a:t>
            </a:r>
            <a:endParaRPr lang="it-IT" sz="1200" b="1"/>
          </a:p>
        </p:txBody>
      </p:sp>
      <p:sp>
        <p:nvSpPr>
          <p:cNvPr id="17522" name="Text Box 257"/>
          <p:cNvSpPr txBox="1">
            <a:spLocks noChangeArrowheads="1"/>
          </p:cNvSpPr>
          <p:nvPr/>
        </p:nvSpPr>
        <p:spPr bwMode="auto">
          <a:xfrm>
            <a:off x="4502150" y="5922963"/>
            <a:ext cx="158908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sym typeface="Symbol" pitchFamily="18" charset="2"/>
              </a:rPr>
              <a:t></a:t>
            </a:r>
            <a:r>
              <a:rPr lang="it-IT" sz="1200" b="1">
                <a:latin typeface="Arial" pitchFamily="34" charset="0"/>
              </a:rPr>
              <a:t>-chetoglutarato</a:t>
            </a:r>
            <a:endParaRPr lang="it-IT" sz="1200" b="1"/>
          </a:p>
        </p:txBody>
      </p:sp>
      <p:pic>
        <p:nvPicPr>
          <p:cNvPr id="17523" name="Picture 258" descr="f1803_ISBN88-08-07893-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5750" y="2011363"/>
            <a:ext cx="351155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24" name="Line 260"/>
          <p:cNvSpPr>
            <a:spLocks noChangeShapeType="1"/>
          </p:cNvSpPr>
          <p:nvPr/>
        </p:nvSpPr>
        <p:spPr bwMode="auto">
          <a:xfrm flipH="1" flipV="1">
            <a:off x="4524375" y="3705225"/>
            <a:ext cx="1285875" cy="342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5F3FBA67-EF4B-4415-B61B-01D6118D4D4E}"/>
              </a:ext>
            </a:extLst>
          </p:cNvPr>
          <p:cNvSpPr>
            <a:spLocks noGrp="1"/>
          </p:cNvSpPr>
          <p:nvPr>
            <p:ph/>
          </p:nvPr>
        </p:nvSpPr>
        <p:spPr/>
        <p:txBody>
          <a:bodyPr/>
          <a:lstStyle/>
          <a:p>
            <a:endParaRPr lang="it-IT"/>
          </a:p>
        </p:txBody>
      </p:sp>
    </p:spTree>
    <p:extLst>
      <p:ext uri="{BB962C8B-B14F-4D97-AF65-F5344CB8AC3E}">
        <p14:creationId xmlns:p14="http://schemas.microsoft.com/office/powerpoint/2010/main" val="2361143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740B1D0F-2834-4957-B3B2-E2EC02D06B26}"/>
              </a:ext>
            </a:extLst>
          </p:cNvPr>
          <p:cNvSpPr>
            <a:spLocks noGrp="1"/>
          </p:cNvSpPr>
          <p:nvPr>
            <p:ph/>
          </p:nvPr>
        </p:nvSpPr>
        <p:spPr/>
        <p:txBody>
          <a:bodyPr/>
          <a:lstStyle/>
          <a:p>
            <a:endParaRPr lang="it-IT"/>
          </a:p>
        </p:txBody>
      </p:sp>
    </p:spTree>
    <p:extLst>
      <p:ext uri="{BB962C8B-B14F-4D97-AF65-F5344CB8AC3E}">
        <p14:creationId xmlns:p14="http://schemas.microsoft.com/office/powerpoint/2010/main" val="1069517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 y="292100"/>
            <a:ext cx="8724900"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4"/>
          <p:cNvSpPr>
            <a:spLocks noChangeArrowheads="1"/>
          </p:cNvSpPr>
          <p:nvPr/>
        </p:nvSpPr>
        <p:spPr bwMode="auto">
          <a:xfrm>
            <a:off x="158750" y="576263"/>
            <a:ext cx="88106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it-IT" sz="1600" dirty="0">
                <a:latin typeface="Arial" pitchFamily="34" charset="0"/>
              </a:rPr>
              <a:t>I pori dei canali per ioni sono altamente selettivi. La presenza di anelli di residui conservati al bordo del poro determinano la selettività per il transito di cationi, mentre fattori sterici (le dimensioni del poro) determinano la selettività per il tipo di catione. </a:t>
            </a:r>
          </a:p>
          <a:p>
            <a:pPr algn="just">
              <a:spcBef>
                <a:spcPct val="50000"/>
              </a:spcBef>
            </a:pPr>
            <a:endParaRPr lang="it-IT" sz="1600" b="1" dirty="0">
              <a:latin typeface="Arial" pitchFamily="34" charset="0"/>
            </a:endParaRPr>
          </a:p>
          <a:p>
            <a:pPr algn="just">
              <a:spcBef>
                <a:spcPct val="50000"/>
              </a:spcBef>
            </a:pPr>
            <a:endParaRPr lang="it-IT" sz="1600" b="1" dirty="0">
              <a:latin typeface="Arial" pitchFamily="34" charset="0"/>
            </a:endParaRPr>
          </a:p>
          <a:p>
            <a:pPr algn="just">
              <a:spcBef>
                <a:spcPct val="50000"/>
              </a:spcBef>
            </a:pPr>
            <a:endParaRPr lang="it-IT" sz="1600" b="1" dirty="0">
              <a:latin typeface="Arial" pitchFamily="34" charset="0"/>
            </a:endParaRPr>
          </a:p>
          <a:p>
            <a:pPr algn="just">
              <a:spcBef>
                <a:spcPct val="50000"/>
              </a:spcBef>
            </a:pPr>
            <a:endParaRPr lang="it-IT" sz="1600" b="1" dirty="0">
              <a:latin typeface="Arial" pitchFamily="34" charset="0"/>
            </a:endParaRPr>
          </a:p>
          <a:p>
            <a:pPr algn="just">
              <a:spcBef>
                <a:spcPct val="50000"/>
              </a:spcBef>
            </a:pPr>
            <a:endParaRPr lang="it-IT" sz="1600" b="1" dirty="0">
              <a:latin typeface="Arial" pitchFamily="34" charset="0"/>
            </a:endParaRPr>
          </a:p>
          <a:p>
            <a:pPr marL="103188" indent="-103188" algn="just">
              <a:spcBef>
                <a:spcPct val="50000"/>
              </a:spcBef>
              <a:buFont typeface="Arial" panose="020B0604020202020204" pitchFamily="34" charset="0"/>
              <a:buChar char="•"/>
            </a:pPr>
            <a:r>
              <a:rPr lang="it-IT" sz="1600" dirty="0">
                <a:latin typeface="Arial" pitchFamily="34" charset="0"/>
              </a:rPr>
              <a:t> Nel canale per il Na</a:t>
            </a:r>
            <a:r>
              <a:rPr lang="it-IT" sz="1600" baseline="30000" dirty="0">
                <a:latin typeface="Arial" pitchFamily="34" charset="0"/>
              </a:rPr>
              <a:t>+</a:t>
            </a:r>
            <a:r>
              <a:rPr lang="it-IT" sz="1600" dirty="0">
                <a:latin typeface="Arial" pitchFamily="34" charset="0"/>
              </a:rPr>
              <a:t>, il poro è delle corrette dimensione per permettere il passaggio di uno ione Na idratato ma non per uno ione di K idratato (preferenza Na/K = 11). </a:t>
            </a:r>
          </a:p>
          <a:p>
            <a:pPr marL="103188" indent="-103188" algn="just">
              <a:spcBef>
                <a:spcPct val="50000"/>
              </a:spcBef>
              <a:buFont typeface="Arial" panose="020B0604020202020204" pitchFamily="34" charset="0"/>
              <a:buChar char="•"/>
            </a:pPr>
            <a:r>
              <a:rPr lang="it-IT" sz="1600" dirty="0">
                <a:latin typeface="Arial" pitchFamily="34" charset="0"/>
              </a:rPr>
              <a:t> Nel canale per K</a:t>
            </a:r>
            <a:r>
              <a:rPr lang="it-IT" sz="1600" baseline="30000" dirty="0">
                <a:latin typeface="Arial" pitchFamily="34" charset="0"/>
              </a:rPr>
              <a:t>+</a:t>
            </a:r>
            <a:r>
              <a:rPr lang="it-IT" sz="1600" dirty="0">
                <a:latin typeface="Arial" pitchFamily="34" charset="0"/>
              </a:rPr>
              <a:t> , il poro è </a:t>
            </a:r>
            <a:r>
              <a:rPr lang="it-IT" sz="1600" b="1" dirty="0">
                <a:latin typeface="Arial" pitchFamily="34" charset="0"/>
              </a:rPr>
              <a:t>più stretto</a:t>
            </a:r>
            <a:r>
              <a:rPr lang="it-IT" sz="1600" dirty="0">
                <a:latin typeface="Arial" pitchFamily="34" charset="0"/>
              </a:rPr>
              <a:t> </a:t>
            </a:r>
            <a:r>
              <a:rPr lang="it-IT" sz="1600" dirty="0" err="1">
                <a:latin typeface="Arial" pitchFamily="34" charset="0"/>
              </a:rPr>
              <a:t>mafoderato</a:t>
            </a:r>
            <a:r>
              <a:rPr lang="it-IT" sz="1600" dirty="0">
                <a:latin typeface="Arial" pitchFamily="34" charset="0"/>
              </a:rPr>
              <a:t> da residui con catene laterali ricche in atomi di ossigeno. Questi sono posizionati in maniera da poter </a:t>
            </a:r>
            <a:r>
              <a:rPr lang="it-IT" sz="1600" i="1" dirty="0">
                <a:latin typeface="Arial" pitchFamily="34" charset="0"/>
              </a:rPr>
              <a:t>momentaneamente</a:t>
            </a:r>
            <a:r>
              <a:rPr lang="it-IT" sz="1600" dirty="0">
                <a:latin typeface="Arial" pitchFamily="34" charset="0"/>
              </a:rPr>
              <a:t> sostituire le molecole d’acqua d’idratazione per K</a:t>
            </a:r>
            <a:r>
              <a:rPr lang="it-IT" sz="1600" baseline="30000" dirty="0">
                <a:latin typeface="Arial" pitchFamily="34" charset="0"/>
              </a:rPr>
              <a:t>+</a:t>
            </a:r>
            <a:r>
              <a:rPr lang="it-IT" sz="1600" dirty="0">
                <a:latin typeface="Arial" pitchFamily="34" charset="0"/>
              </a:rPr>
              <a:t> , ma non per Na</a:t>
            </a:r>
            <a:r>
              <a:rPr lang="it-IT" sz="1600" baseline="30000" dirty="0">
                <a:latin typeface="Arial" pitchFamily="34" charset="0"/>
              </a:rPr>
              <a:t>+</a:t>
            </a:r>
            <a:r>
              <a:rPr lang="it-IT" sz="1600" dirty="0">
                <a:latin typeface="Arial" pitchFamily="34" charset="0"/>
              </a:rPr>
              <a:t>, per ragioni steriche (distanze di legame). </a:t>
            </a:r>
          </a:p>
        </p:txBody>
      </p:sp>
      <p:sp>
        <p:nvSpPr>
          <p:cNvPr id="52269" name="Rectangle 45"/>
          <p:cNvSpPr>
            <a:spLocks noChangeArrowheads="1"/>
          </p:cNvSpPr>
          <p:nvPr/>
        </p:nvSpPr>
        <p:spPr bwMode="auto">
          <a:xfrm>
            <a:off x="185738" y="223838"/>
            <a:ext cx="8788400" cy="284162"/>
          </a:xfrm>
          <a:prstGeom prst="rect">
            <a:avLst/>
          </a:prstGeom>
          <a:solidFill>
            <a:schemeClr val="bg1"/>
          </a:solidFill>
          <a:ln w="9525">
            <a:solidFill>
              <a:srgbClr val="FF3300"/>
            </a:solidFill>
            <a:miter lim="800000"/>
            <a:headEnd/>
            <a:tailEnd/>
          </a:ln>
          <a:effectLst/>
        </p:spPr>
        <p:txBody>
          <a:bodyPr lIns="0" tIns="0" rIns="0" bIns="0">
            <a:spAutoFit/>
          </a:bodyPr>
          <a:lstStyle/>
          <a:p>
            <a:pPr marL="381000" lvl="2" defTabSz="1087438">
              <a:spcBef>
                <a:spcPts val="575"/>
              </a:spcBef>
              <a:spcAft>
                <a:spcPts val="575"/>
              </a:spcAft>
              <a:defRPr/>
            </a:pPr>
            <a:r>
              <a:rPr lang="it-IT" sz="1800" b="1">
                <a:solidFill>
                  <a:srgbClr val="FF3300"/>
                </a:solidFill>
                <a:latin typeface="Arial" pitchFamily="34" charset="0"/>
              </a:rPr>
              <a:t>  </a:t>
            </a:r>
            <a:r>
              <a:rPr lang="it-IT" sz="1800" b="1">
                <a:solidFill>
                  <a:srgbClr val="FF3300"/>
                </a:solidFill>
                <a:effectLst>
                  <a:outerShdw blurRad="38100" dist="38100" dir="2700000" algn="tl">
                    <a:srgbClr val="C0C0C0"/>
                  </a:outerShdw>
                </a:effectLst>
                <a:latin typeface="Arial" pitchFamily="34" charset="0"/>
              </a:rPr>
              <a:t>selettività dei canali ionici</a:t>
            </a:r>
          </a:p>
        </p:txBody>
      </p:sp>
      <p:sp>
        <p:nvSpPr>
          <p:cNvPr id="12292" name="Text Box 48"/>
          <p:cNvSpPr txBox="1">
            <a:spLocks noChangeArrowheads="1"/>
          </p:cNvSpPr>
          <p:nvPr/>
        </p:nvSpPr>
        <p:spPr bwMode="auto">
          <a:xfrm>
            <a:off x="6372225" y="1598613"/>
            <a:ext cx="22987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just"/>
            <a:r>
              <a:rPr lang="it-IT" sz="1400" dirty="0">
                <a:solidFill>
                  <a:srgbClr val="FF0000"/>
                </a:solidFill>
                <a:latin typeface="Arial" pitchFamily="34" charset="0"/>
              </a:rPr>
              <a:t>NB:</a:t>
            </a:r>
            <a:r>
              <a:rPr lang="it-IT" sz="1400" dirty="0">
                <a:latin typeface="Arial" pitchFamily="34" charset="0"/>
              </a:rPr>
              <a:t> le dimensioni dello ione devono tener conto della sua </a:t>
            </a:r>
            <a:r>
              <a:rPr lang="it-IT" sz="1400" dirty="0">
                <a:solidFill>
                  <a:srgbClr val="FF0000"/>
                </a:solidFill>
                <a:latin typeface="Arial" pitchFamily="34" charset="0"/>
              </a:rPr>
              <a:t>idratazione</a:t>
            </a:r>
          </a:p>
        </p:txBody>
      </p:sp>
      <p:pic>
        <p:nvPicPr>
          <p:cNvPr id="12297" name="Picture 70" descr="f1327_ISBN88-08-07893-0"/>
          <p:cNvPicPr>
            <a:picLocks noGrp="1" noChangeAspect="1" noChangeArrowheads="1"/>
          </p:cNvPicPr>
          <p:nvPr>
            <p:ph/>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65138" y="1479550"/>
            <a:ext cx="5556250" cy="1787525"/>
          </a:xfrm>
          <a:noFill/>
        </p:spPr>
      </p:pic>
      <p:grpSp>
        <p:nvGrpSpPr>
          <p:cNvPr id="2" name="Gruppo 1"/>
          <p:cNvGrpSpPr/>
          <p:nvPr/>
        </p:nvGrpSpPr>
        <p:grpSpPr>
          <a:xfrm>
            <a:off x="1446485" y="4973638"/>
            <a:ext cx="6503987" cy="1681162"/>
            <a:chOff x="636588" y="4973638"/>
            <a:chExt cx="6503987" cy="1681162"/>
          </a:xfrm>
        </p:grpSpPr>
        <p:pic>
          <p:nvPicPr>
            <p:cNvPr id="12298" name="Picture 8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84488" y="4973638"/>
              <a:ext cx="20907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8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8413" y="5187950"/>
              <a:ext cx="2062162"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8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588" y="5245100"/>
              <a:ext cx="2035175"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 Box 65"/>
          <p:cNvSpPr txBox="1">
            <a:spLocks noChangeArrowheads="1"/>
          </p:cNvSpPr>
          <p:nvPr/>
        </p:nvSpPr>
        <p:spPr bwMode="auto">
          <a:xfrm>
            <a:off x="4156801" y="4829039"/>
            <a:ext cx="30277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just"/>
            <a:r>
              <a:rPr lang="it-IT" sz="1400" b="1" dirty="0">
                <a:latin typeface="Arial" pitchFamily="34" charset="0"/>
              </a:rPr>
              <a:t>K  </a:t>
            </a:r>
            <a:r>
              <a:rPr lang="it-IT" sz="1400" b="1" dirty="0">
                <a:solidFill>
                  <a:schemeClr val="accent5">
                    <a:lumMod val="50000"/>
                  </a:schemeClr>
                </a:solidFill>
                <a:latin typeface="Arial" pitchFamily="34" charset="0"/>
                <a:sym typeface="Wingdings"/>
              </a:rPr>
              <a:t> </a:t>
            </a:r>
            <a:r>
              <a:rPr lang="it-IT" sz="1400" b="1" dirty="0">
                <a:latin typeface="Arial" pitchFamily="34" charset="0"/>
                <a:sym typeface="Wingdings"/>
              </a:rPr>
              <a:t>                                   Na </a:t>
            </a:r>
            <a:r>
              <a:rPr lang="it-IT" sz="1400" b="1" dirty="0">
                <a:solidFill>
                  <a:srgbClr val="FF0000"/>
                </a:solidFill>
                <a:latin typeface="Arial" pitchFamily="34" charset="0"/>
                <a:sym typeface="Wingdings"/>
              </a:rPr>
              <a:t></a:t>
            </a:r>
            <a:r>
              <a:rPr lang="it-IT" sz="1400" b="1" dirty="0">
                <a:latin typeface="Arial" pitchFamily="34" charset="0"/>
                <a:sym typeface="Wingdings"/>
              </a:rPr>
              <a:t>      </a:t>
            </a:r>
            <a:endParaRPr lang="it-IT" sz="1400" b="1" dirty="0">
              <a:latin typeface="Arial" pitchFamily="34" charset="0"/>
            </a:endParaRPr>
          </a:p>
        </p:txBody>
      </p:sp>
    </p:spTree>
    <p:extLst>
      <p:ext uri="{BB962C8B-B14F-4D97-AF65-F5344CB8AC3E}">
        <p14:creationId xmlns:p14="http://schemas.microsoft.com/office/powerpoint/2010/main" val="30152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09" descr="Linee verticali scure"/>
          <p:cNvSpPr>
            <a:spLocks noChangeArrowheads="1"/>
          </p:cNvSpPr>
          <p:nvPr/>
        </p:nvSpPr>
        <p:spPr bwMode="auto">
          <a:xfrm>
            <a:off x="6423025" y="1530350"/>
            <a:ext cx="2351088" cy="976313"/>
          </a:xfrm>
          <a:prstGeom prst="rect">
            <a:avLst/>
          </a:prstGeom>
          <a:pattFill prst="dkVert">
            <a:fgClr>
              <a:srgbClr val="00FF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099" name="Text Box 611"/>
          <p:cNvSpPr txBox="1">
            <a:spLocks noChangeArrowheads="1"/>
          </p:cNvSpPr>
          <p:nvPr/>
        </p:nvSpPr>
        <p:spPr bwMode="auto">
          <a:xfrm>
            <a:off x="261938" y="614363"/>
            <a:ext cx="5662612"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just"/>
            <a:r>
              <a:rPr lang="it-IT" sz="1600" b="1" dirty="0">
                <a:solidFill>
                  <a:srgbClr val="FF0000"/>
                </a:solidFill>
                <a:latin typeface="Arial" pitchFamily="34" charset="0"/>
              </a:rPr>
              <a:t>trasportatori passivi: </a:t>
            </a:r>
            <a:r>
              <a:rPr lang="it-IT" sz="1600" dirty="0">
                <a:latin typeface="Arial" pitchFamily="34" charset="0"/>
              </a:rPr>
              <a:t>effettuano il trasporto di molecole in direzione del gradiente chimico</a:t>
            </a:r>
          </a:p>
          <a:p>
            <a:pPr algn="just">
              <a:spcBef>
                <a:spcPts val="1200"/>
              </a:spcBef>
            </a:pPr>
            <a:r>
              <a:rPr lang="it-IT" sz="1600" b="1" dirty="0">
                <a:solidFill>
                  <a:srgbClr val="FF0000"/>
                </a:solidFill>
                <a:latin typeface="Arial" pitchFamily="34" charset="0"/>
              </a:rPr>
              <a:t>trasportatori attivi: </a:t>
            </a:r>
            <a:r>
              <a:rPr lang="it-IT" sz="1600" dirty="0">
                <a:latin typeface="Arial" pitchFamily="34" charset="0"/>
              </a:rPr>
              <a:t>effettuano il trasporto di molecole in direzione opposta al gradiente chimico se questo è accoppiato con il  trasporto di ioni o altre molecole in direzione del loro gradiente di concentrazione (che fornisce l’energia necessaria al trasporto contro gradiente)</a:t>
            </a:r>
          </a:p>
        </p:txBody>
      </p:sp>
      <p:sp>
        <p:nvSpPr>
          <p:cNvPr id="4100" name="Oval 612"/>
          <p:cNvSpPr>
            <a:spLocks noChangeArrowheads="1"/>
          </p:cNvSpPr>
          <p:nvPr/>
        </p:nvSpPr>
        <p:spPr bwMode="auto">
          <a:xfrm>
            <a:off x="8147050" y="2406650"/>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1" name="Oval 613"/>
          <p:cNvSpPr>
            <a:spLocks noChangeArrowheads="1"/>
          </p:cNvSpPr>
          <p:nvPr/>
        </p:nvSpPr>
        <p:spPr bwMode="auto">
          <a:xfrm>
            <a:off x="8580438" y="2406650"/>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2" name="Oval 615"/>
          <p:cNvSpPr>
            <a:spLocks noChangeArrowheads="1"/>
          </p:cNvSpPr>
          <p:nvPr/>
        </p:nvSpPr>
        <p:spPr bwMode="auto">
          <a:xfrm>
            <a:off x="6283325" y="2406650"/>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3" name="Oval 616"/>
          <p:cNvSpPr>
            <a:spLocks noChangeArrowheads="1"/>
          </p:cNvSpPr>
          <p:nvPr/>
        </p:nvSpPr>
        <p:spPr bwMode="auto">
          <a:xfrm>
            <a:off x="6415088" y="2417763"/>
            <a:ext cx="182562"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4" name="Oval 617"/>
          <p:cNvSpPr>
            <a:spLocks noChangeArrowheads="1"/>
          </p:cNvSpPr>
          <p:nvPr/>
        </p:nvSpPr>
        <p:spPr bwMode="auto">
          <a:xfrm>
            <a:off x="6611938" y="2406650"/>
            <a:ext cx="182562"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5" name="Oval 618"/>
          <p:cNvSpPr>
            <a:spLocks noChangeArrowheads="1"/>
          </p:cNvSpPr>
          <p:nvPr/>
        </p:nvSpPr>
        <p:spPr bwMode="auto">
          <a:xfrm>
            <a:off x="6794500" y="2406650"/>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6" name="Oval 619"/>
          <p:cNvSpPr>
            <a:spLocks noChangeArrowheads="1"/>
          </p:cNvSpPr>
          <p:nvPr/>
        </p:nvSpPr>
        <p:spPr bwMode="auto">
          <a:xfrm>
            <a:off x="6953250" y="2406650"/>
            <a:ext cx="182563"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7" name="Oval 620"/>
          <p:cNvSpPr>
            <a:spLocks noChangeArrowheads="1"/>
          </p:cNvSpPr>
          <p:nvPr/>
        </p:nvSpPr>
        <p:spPr bwMode="auto">
          <a:xfrm>
            <a:off x="7123113" y="2406650"/>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8" name="Oval 621"/>
          <p:cNvSpPr>
            <a:spLocks noChangeArrowheads="1"/>
          </p:cNvSpPr>
          <p:nvPr/>
        </p:nvSpPr>
        <p:spPr bwMode="auto">
          <a:xfrm>
            <a:off x="7307263" y="239553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9" name="Oval 622"/>
          <p:cNvSpPr>
            <a:spLocks noChangeArrowheads="1"/>
          </p:cNvSpPr>
          <p:nvPr/>
        </p:nvSpPr>
        <p:spPr bwMode="auto">
          <a:xfrm>
            <a:off x="7464425" y="239553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0" name="Oval 623"/>
          <p:cNvSpPr>
            <a:spLocks noChangeArrowheads="1"/>
          </p:cNvSpPr>
          <p:nvPr/>
        </p:nvSpPr>
        <p:spPr bwMode="auto">
          <a:xfrm>
            <a:off x="7635875" y="2395538"/>
            <a:ext cx="182563"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1" name="Oval 624"/>
          <p:cNvSpPr>
            <a:spLocks noChangeArrowheads="1"/>
          </p:cNvSpPr>
          <p:nvPr/>
        </p:nvSpPr>
        <p:spPr bwMode="auto">
          <a:xfrm>
            <a:off x="7818438" y="2406650"/>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2" name="Oval 625"/>
          <p:cNvSpPr>
            <a:spLocks noChangeArrowheads="1"/>
          </p:cNvSpPr>
          <p:nvPr/>
        </p:nvSpPr>
        <p:spPr bwMode="auto">
          <a:xfrm>
            <a:off x="7977188" y="2406650"/>
            <a:ext cx="182562"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3" name="Oval 626"/>
          <p:cNvSpPr>
            <a:spLocks noChangeArrowheads="1"/>
          </p:cNvSpPr>
          <p:nvPr/>
        </p:nvSpPr>
        <p:spPr bwMode="auto">
          <a:xfrm>
            <a:off x="6375400" y="146208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4" name="Oval 627"/>
          <p:cNvSpPr>
            <a:spLocks noChangeArrowheads="1"/>
          </p:cNvSpPr>
          <p:nvPr/>
        </p:nvSpPr>
        <p:spPr bwMode="auto">
          <a:xfrm>
            <a:off x="6532563" y="146208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5" name="Oval 628"/>
          <p:cNvSpPr>
            <a:spLocks noChangeArrowheads="1"/>
          </p:cNvSpPr>
          <p:nvPr/>
        </p:nvSpPr>
        <p:spPr bwMode="auto">
          <a:xfrm>
            <a:off x="6704013" y="1462088"/>
            <a:ext cx="182562"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6" name="Oval 629"/>
          <p:cNvSpPr>
            <a:spLocks noChangeArrowheads="1"/>
          </p:cNvSpPr>
          <p:nvPr/>
        </p:nvSpPr>
        <p:spPr bwMode="auto">
          <a:xfrm>
            <a:off x="6861175" y="1450975"/>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7" name="Oval 630"/>
          <p:cNvSpPr>
            <a:spLocks noChangeArrowheads="1"/>
          </p:cNvSpPr>
          <p:nvPr/>
        </p:nvSpPr>
        <p:spPr bwMode="auto">
          <a:xfrm>
            <a:off x="7018338" y="1450975"/>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8" name="Oval 631"/>
          <p:cNvSpPr>
            <a:spLocks noChangeArrowheads="1"/>
          </p:cNvSpPr>
          <p:nvPr/>
        </p:nvSpPr>
        <p:spPr bwMode="auto">
          <a:xfrm>
            <a:off x="7189788" y="1450975"/>
            <a:ext cx="182562"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9" name="Oval 632"/>
          <p:cNvSpPr>
            <a:spLocks noChangeArrowheads="1"/>
          </p:cNvSpPr>
          <p:nvPr/>
        </p:nvSpPr>
        <p:spPr bwMode="auto">
          <a:xfrm>
            <a:off x="7372350" y="146208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0" name="Oval 633"/>
          <p:cNvSpPr>
            <a:spLocks noChangeArrowheads="1"/>
          </p:cNvSpPr>
          <p:nvPr/>
        </p:nvSpPr>
        <p:spPr bwMode="auto">
          <a:xfrm>
            <a:off x="7531100" y="1462088"/>
            <a:ext cx="182563"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1" name="Oval 634"/>
          <p:cNvSpPr>
            <a:spLocks noChangeArrowheads="1"/>
          </p:cNvSpPr>
          <p:nvPr/>
        </p:nvSpPr>
        <p:spPr bwMode="auto">
          <a:xfrm>
            <a:off x="7700963" y="146208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2" name="Oval 635"/>
          <p:cNvSpPr>
            <a:spLocks noChangeArrowheads="1"/>
          </p:cNvSpPr>
          <p:nvPr/>
        </p:nvSpPr>
        <p:spPr bwMode="auto">
          <a:xfrm>
            <a:off x="7885113" y="1450975"/>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3" name="Oval 636"/>
          <p:cNvSpPr>
            <a:spLocks noChangeArrowheads="1"/>
          </p:cNvSpPr>
          <p:nvPr/>
        </p:nvSpPr>
        <p:spPr bwMode="auto">
          <a:xfrm>
            <a:off x="8042275" y="1450975"/>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4" name="Oval 637"/>
          <p:cNvSpPr>
            <a:spLocks noChangeArrowheads="1"/>
          </p:cNvSpPr>
          <p:nvPr/>
        </p:nvSpPr>
        <p:spPr bwMode="auto">
          <a:xfrm>
            <a:off x="8212138" y="1450975"/>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5" name="Oval 638"/>
          <p:cNvSpPr>
            <a:spLocks noChangeArrowheads="1"/>
          </p:cNvSpPr>
          <p:nvPr/>
        </p:nvSpPr>
        <p:spPr bwMode="auto">
          <a:xfrm>
            <a:off x="8396288" y="146208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6" name="Oval 639"/>
          <p:cNvSpPr>
            <a:spLocks noChangeArrowheads="1"/>
          </p:cNvSpPr>
          <p:nvPr/>
        </p:nvSpPr>
        <p:spPr bwMode="auto">
          <a:xfrm>
            <a:off x="8553450" y="146208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7" name="Oval 640"/>
          <p:cNvSpPr>
            <a:spLocks noChangeArrowheads="1"/>
          </p:cNvSpPr>
          <p:nvPr/>
        </p:nvSpPr>
        <p:spPr bwMode="auto">
          <a:xfrm>
            <a:off x="8291513" y="239553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8" name="Oval 641"/>
          <p:cNvSpPr>
            <a:spLocks noChangeArrowheads="1"/>
          </p:cNvSpPr>
          <p:nvPr/>
        </p:nvSpPr>
        <p:spPr bwMode="auto">
          <a:xfrm>
            <a:off x="8423275" y="2406650"/>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9" name="Oval 642"/>
          <p:cNvSpPr>
            <a:spLocks noChangeArrowheads="1"/>
          </p:cNvSpPr>
          <p:nvPr/>
        </p:nvSpPr>
        <p:spPr bwMode="auto">
          <a:xfrm>
            <a:off x="6781800" y="2001838"/>
            <a:ext cx="695325" cy="561975"/>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0" name="AutoShape 643"/>
          <p:cNvSpPr>
            <a:spLocks noChangeArrowheads="1"/>
          </p:cNvSpPr>
          <p:nvPr/>
        </p:nvSpPr>
        <p:spPr bwMode="auto">
          <a:xfrm>
            <a:off x="6781800" y="1450975"/>
            <a:ext cx="695325" cy="944563"/>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1" name="Oval 644"/>
          <p:cNvSpPr>
            <a:spLocks noChangeArrowheads="1"/>
          </p:cNvSpPr>
          <p:nvPr/>
        </p:nvSpPr>
        <p:spPr bwMode="auto">
          <a:xfrm>
            <a:off x="6953250" y="1731963"/>
            <a:ext cx="366713" cy="3143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2" name="Oval 645"/>
          <p:cNvSpPr>
            <a:spLocks noChangeArrowheads="1"/>
          </p:cNvSpPr>
          <p:nvPr/>
        </p:nvSpPr>
        <p:spPr bwMode="auto">
          <a:xfrm>
            <a:off x="8147050" y="2635250"/>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3" name="Oval 647"/>
          <p:cNvSpPr>
            <a:spLocks noChangeArrowheads="1"/>
          </p:cNvSpPr>
          <p:nvPr/>
        </p:nvSpPr>
        <p:spPr bwMode="auto">
          <a:xfrm>
            <a:off x="8540750" y="2733675"/>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4" name="Oval 648"/>
          <p:cNvSpPr>
            <a:spLocks noChangeArrowheads="1"/>
          </p:cNvSpPr>
          <p:nvPr/>
        </p:nvSpPr>
        <p:spPr bwMode="auto">
          <a:xfrm>
            <a:off x="8002588" y="2676525"/>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5" name="Oval 653"/>
          <p:cNvSpPr>
            <a:spLocks noChangeArrowheads="1"/>
          </p:cNvSpPr>
          <p:nvPr/>
        </p:nvSpPr>
        <p:spPr bwMode="auto">
          <a:xfrm>
            <a:off x="8212138" y="2800350"/>
            <a:ext cx="106362"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6" name="Oval 654"/>
          <p:cNvSpPr>
            <a:spLocks noChangeArrowheads="1"/>
          </p:cNvSpPr>
          <p:nvPr/>
        </p:nvSpPr>
        <p:spPr bwMode="auto">
          <a:xfrm>
            <a:off x="8442325" y="2840038"/>
            <a:ext cx="106363"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7" name="Oval 659"/>
          <p:cNvSpPr>
            <a:spLocks noChangeArrowheads="1"/>
          </p:cNvSpPr>
          <p:nvPr/>
        </p:nvSpPr>
        <p:spPr bwMode="auto">
          <a:xfrm>
            <a:off x="6827838" y="1308100"/>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8" name="Oval 660"/>
          <p:cNvSpPr>
            <a:spLocks noChangeArrowheads="1"/>
          </p:cNvSpPr>
          <p:nvPr/>
        </p:nvSpPr>
        <p:spPr bwMode="auto">
          <a:xfrm>
            <a:off x="7450138" y="1217613"/>
            <a:ext cx="104775"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9" name="Oval 661"/>
          <p:cNvSpPr>
            <a:spLocks noChangeArrowheads="1"/>
          </p:cNvSpPr>
          <p:nvPr/>
        </p:nvSpPr>
        <p:spPr bwMode="auto">
          <a:xfrm>
            <a:off x="7204075" y="1289050"/>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0" name="Oval 662"/>
          <p:cNvSpPr>
            <a:spLocks noChangeArrowheads="1"/>
          </p:cNvSpPr>
          <p:nvPr/>
        </p:nvSpPr>
        <p:spPr bwMode="auto">
          <a:xfrm>
            <a:off x="7038975" y="1254125"/>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1" name="Oval 663"/>
          <p:cNvSpPr>
            <a:spLocks noChangeArrowheads="1"/>
          </p:cNvSpPr>
          <p:nvPr/>
        </p:nvSpPr>
        <p:spPr bwMode="auto">
          <a:xfrm>
            <a:off x="7189788" y="1101725"/>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pic>
        <p:nvPicPr>
          <p:cNvPr id="4142" name="Picture 6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8075" y="1760538"/>
            <a:ext cx="65563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3" name="AutoShape 665"/>
          <p:cNvSpPr>
            <a:spLocks noChangeArrowheads="1"/>
          </p:cNvSpPr>
          <p:nvPr/>
        </p:nvSpPr>
        <p:spPr bwMode="auto">
          <a:xfrm>
            <a:off x="6953250" y="1427163"/>
            <a:ext cx="366713" cy="473075"/>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4" name="Oval 666"/>
          <p:cNvSpPr>
            <a:spLocks noChangeArrowheads="1"/>
          </p:cNvSpPr>
          <p:nvPr/>
        </p:nvSpPr>
        <p:spPr bwMode="auto">
          <a:xfrm>
            <a:off x="7058025" y="1473200"/>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5" name="AutoShape 667"/>
          <p:cNvSpPr>
            <a:spLocks noChangeArrowheads="1"/>
          </p:cNvSpPr>
          <p:nvPr/>
        </p:nvSpPr>
        <p:spPr bwMode="auto">
          <a:xfrm>
            <a:off x="8094663" y="1550988"/>
            <a:ext cx="669925" cy="979487"/>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6" name="AutoShape 668"/>
          <p:cNvSpPr>
            <a:spLocks noChangeArrowheads="1"/>
          </p:cNvSpPr>
          <p:nvPr/>
        </p:nvSpPr>
        <p:spPr bwMode="auto">
          <a:xfrm>
            <a:off x="8239125" y="2081213"/>
            <a:ext cx="368300" cy="471487"/>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 name="Oval 669"/>
          <p:cNvSpPr>
            <a:spLocks noChangeArrowheads="1"/>
          </p:cNvSpPr>
          <p:nvPr/>
        </p:nvSpPr>
        <p:spPr bwMode="auto">
          <a:xfrm>
            <a:off x="8081963" y="1427163"/>
            <a:ext cx="695325" cy="563562"/>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8" name="Oval 670"/>
          <p:cNvSpPr>
            <a:spLocks noChangeArrowheads="1"/>
          </p:cNvSpPr>
          <p:nvPr/>
        </p:nvSpPr>
        <p:spPr bwMode="auto">
          <a:xfrm>
            <a:off x="8239125" y="1922463"/>
            <a:ext cx="368300" cy="3159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9" name="Oval 671"/>
          <p:cNvSpPr>
            <a:spLocks noChangeArrowheads="1"/>
          </p:cNvSpPr>
          <p:nvPr/>
        </p:nvSpPr>
        <p:spPr bwMode="auto">
          <a:xfrm>
            <a:off x="8370888" y="2024063"/>
            <a:ext cx="104775"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50" name="AutoShape 672"/>
          <p:cNvSpPr>
            <a:spLocks noChangeArrowheads="1"/>
          </p:cNvSpPr>
          <p:nvPr/>
        </p:nvSpPr>
        <p:spPr bwMode="auto">
          <a:xfrm flipV="1">
            <a:off x="8331200" y="2238375"/>
            <a:ext cx="174625" cy="265113"/>
          </a:xfrm>
          <a:prstGeom prst="upArrow">
            <a:avLst>
              <a:gd name="adj1" fmla="val 50000"/>
              <a:gd name="adj2" fmla="val 62625"/>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151" name="Oval 673"/>
          <p:cNvSpPr>
            <a:spLocks noChangeArrowheads="1"/>
          </p:cNvSpPr>
          <p:nvPr/>
        </p:nvSpPr>
        <p:spPr bwMode="auto">
          <a:xfrm>
            <a:off x="8366125" y="2714625"/>
            <a:ext cx="106363"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52" name="Oval 675"/>
          <p:cNvSpPr>
            <a:spLocks noChangeArrowheads="1"/>
          </p:cNvSpPr>
          <p:nvPr/>
        </p:nvSpPr>
        <p:spPr bwMode="auto">
          <a:xfrm>
            <a:off x="8734425" y="2705100"/>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73" name="Rectangle 801"/>
          <p:cNvSpPr>
            <a:spLocks noChangeArrowheads="1"/>
          </p:cNvSpPr>
          <p:nvPr/>
        </p:nvSpPr>
        <p:spPr bwMode="auto">
          <a:xfrm>
            <a:off x="6759575" y="587375"/>
            <a:ext cx="1265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FF3300"/>
                </a:solidFill>
                <a:latin typeface="Arial" pitchFamily="34" charset="0"/>
              </a:rPr>
              <a:t>trasportatore</a:t>
            </a:r>
          </a:p>
        </p:txBody>
      </p:sp>
      <p:sp>
        <p:nvSpPr>
          <p:cNvPr id="4274" name="Rectangle 802"/>
          <p:cNvSpPr>
            <a:spLocks noChangeArrowheads="1"/>
          </p:cNvSpPr>
          <p:nvPr/>
        </p:nvSpPr>
        <p:spPr bwMode="auto">
          <a:xfrm>
            <a:off x="6518275" y="830263"/>
            <a:ext cx="2216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it-IT" sz="1600" b="1">
                <a:solidFill>
                  <a:srgbClr val="000000"/>
                </a:solidFill>
                <a:latin typeface="Arial" pitchFamily="34" charset="0"/>
              </a:rPr>
              <a:t>10</a:t>
            </a:r>
            <a:r>
              <a:rPr lang="it-IT" sz="1600" b="1" baseline="30000">
                <a:solidFill>
                  <a:srgbClr val="000000"/>
                </a:solidFill>
                <a:latin typeface="Arial" pitchFamily="34" charset="0"/>
              </a:rPr>
              <a:t> 2</a:t>
            </a:r>
            <a:r>
              <a:rPr lang="it-IT" sz="1600" b="1">
                <a:solidFill>
                  <a:srgbClr val="000000"/>
                </a:solidFill>
                <a:latin typeface="Arial" pitchFamily="34" charset="0"/>
              </a:rPr>
              <a:t>- 10</a:t>
            </a:r>
            <a:r>
              <a:rPr lang="it-IT" sz="1600" b="1" baseline="30000">
                <a:solidFill>
                  <a:srgbClr val="000000"/>
                </a:solidFill>
                <a:latin typeface="Arial" pitchFamily="34" charset="0"/>
              </a:rPr>
              <a:t> 4  </a:t>
            </a:r>
            <a:r>
              <a:rPr lang="it-IT" sz="1600" b="1">
                <a:solidFill>
                  <a:srgbClr val="000000"/>
                </a:solidFill>
                <a:latin typeface="Arial" pitchFamily="34" charset="0"/>
              </a:rPr>
              <a:t>molecole/s </a:t>
            </a:r>
          </a:p>
        </p:txBody>
      </p:sp>
      <p:sp>
        <p:nvSpPr>
          <p:cNvPr id="4275" name="Text Box 803"/>
          <p:cNvSpPr txBox="1">
            <a:spLocks noChangeArrowheads="1"/>
          </p:cNvSpPr>
          <p:nvPr/>
        </p:nvSpPr>
        <p:spPr bwMode="auto">
          <a:xfrm>
            <a:off x="876300" y="5786438"/>
            <a:ext cx="7116763"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600" dirty="0">
                <a:latin typeface="Arial" pitchFamily="34" charset="0"/>
              </a:rPr>
              <a:t>           </a:t>
            </a:r>
            <a:r>
              <a:rPr lang="it-IT" sz="1600" b="1" dirty="0" err="1">
                <a:latin typeface="Arial" pitchFamily="34" charset="0"/>
              </a:rPr>
              <a:t>uniporto</a:t>
            </a:r>
            <a:r>
              <a:rPr lang="it-IT" sz="1600" b="1" dirty="0">
                <a:latin typeface="Arial" pitchFamily="34" charset="0"/>
              </a:rPr>
              <a:t>                          </a:t>
            </a:r>
            <a:r>
              <a:rPr lang="it-IT" sz="1600" b="1" dirty="0" err="1">
                <a:latin typeface="Arial" pitchFamily="34" charset="0"/>
              </a:rPr>
              <a:t>simporto</a:t>
            </a:r>
            <a:r>
              <a:rPr lang="it-IT" sz="1600" b="1" dirty="0">
                <a:latin typeface="Arial" pitchFamily="34" charset="0"/>
              </a:rPr>
              <a:t>                            antiporto</a:t>
            </a:r>
          </a:p>
          <a:p>
            <a:r>
              <a:rPr lang="it-IT" sz="1600" b="1" dirty="0">
                <a:solidFill>
                  <a:srgbClr val="FF0000"/>
                </a:solidFill>
                <a:latin typeface="Arial" pitchFamily="34" charset="0"/>
              </a:rPr>
              <a:t>   diffusione facilitata                  |---------trasporto attivo---------|</a:t>
            </a:r>
          </a:p>
          <a:p>
            <a:r>
              <a:rPr lang="it-IT" sz="1600" dirty="0">
                <a:solidFill>
                  <a:srgbClr val="FF0000"/>
                </a:solidFill>
                <a:latin typeface="Arial" pitchFamily="34" charset="0"/>
              </a:rPr>
              <a:t>(direzione del gradiente)                           (contro gradiente)</a:t>
            </a:r>
            <a:endParaRPr lang="it-IT" sz="1600" dirty="0">
              <a:latin typeface="Arial" pitchFamily="34" charset="0"/>
            </a:endParaRPr>
          </a:p>
        </p:txBody>
      </p:sp>
      <p:sp>
        <p:nvSpPr>
          <p:cNvPr id="4278" name="Rectangle 807"/>
          <p:cNvSpPr>
            <a:spLocks noChangeArrowheads="1"/>
          </p:cNvSpPr>
          <p:nvPr/>
        </p:nvSpPr>
        <p:spPr bwMode="auto">
          <a:xfrm>
            <a:off x="196850" y="134938"/>
            <a:ext cx="8778875" cy="376237"/>
          </a:xfrm>
          <a:prstGeom prst="rect">
            <a:avLst/>
          </a:prstGeom>
          <a:solidFill>
            <a:schemeClr val="bg1"/>
          </a:solidFill>
          <a:ln w="9525">
            <a:solidFill>
              <a:srgbClr val="FF3300"/>
            </a:solidFill>
            <a:miter lim="800000"/>
            <a:headEnd/>
            <a:tailEnd/>
          </a:ln>
        </p:spPr>
        <p:txBody>
          <a:bodyPr>
            <a:spAutoFit/>
          </a:bodyPr>
          <a:lstStyle/>
          <a:p>
            <a:r>
              <a:rPr lang="it-IT" sz="1800" b="1">
                <a:solidFill>
                  <a:schemeClr val="accent2"/>
                </a:solidFill>
                <a:latin typeface="Arial" pitchFamily="34" charset="0"/>
              </a:rPr>
              <a:t>Cotrasportatori / scambiatori</a:t>
            </a:r>
          </a:p>
        </p:txBody>
      </p:sp>
      <p:sp>
        <p:nvSpPr>
          <p:cNvPr id="4279" name="AutoShape 614"/>
          <p:cNvSpPr>
            <a:spLocks noChangeArrowheads="1"/>
          </p:cNvSpPr>
          <p:nvPr/>
        </p:nvSpPr>
        <p:spPr bwMode="auto">
          <a:xfrm flipV="1">
            <a:off x="7035800" y="1666875"/>
            <a:ext cx="165100" cy="266700"/>
          </a:xfrm>
          <a:prstGeom prst="upArrow">
            <a:avLst>
              <a:gd name="adj1" fmla="val 50000"/>
              <a:gd name="adj2" fmla="val 61998"/>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nvGrpSpPr>
          <p:cNvPr id="11" name="Gruppo 10"/>
          <p:cNvGrpSpPr/>
          <p:nvPr/>
        </p:nvGrpSpPr>
        <p:grpSpPr>
          <a:xfrm>
            <a:off x="500063" y="3303588"/>
            <a:ext cx="8315325" cy="2544762"/>
            <a:chOff x="500063" y="3303588"/>
            <a:chExt cx="8315325" cy="2544762"/>
          </a:xfrm>
        </p:grpSpPr>
        <p:sp>
          <p:nvSpPr>
            <p:cNvPr id="4153" name="Oval 676"/>
            <p:cNvSpPr>
              <a:spLocks noChangeArrowheads="1"/>
            </p:cNvSpPr>
            <p:nvPr/>
          </p:nvSpPr>
          <p:spPr bwMode="auto">
            <a:xfrm>
              <a:off x="979488" y="3430588"/>
              <a:ext cx="106362" cy="111125"/>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54" name="Text Box 678"/>
            <p:cNvSpPr txBox="1">
              <a:spLocks noChangeArrowheads="1"/>
            </p:cNvSpPr>
            <p:nvPr/>
          </p:nvSpPr>
          <p:spPr bwMode="auto">
            <a:xfrm>
              <a:off x="825500" y="3303588"/>
              <a:ext cx="90328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   ]</a:t>
              </a:r>
            </a:p>
            <a:p>
              <a:r>
                <a:rPr lang="it-IT" sz="1400" b="1">
                  <a:latin typeface="Arial" pitchFamily="34" charset="0"/>
                </a:rPr>
                <a:t> alta</a:t>
              </a:r>
              <a:endParaRPr lang="it-IT" sz="1400">
                <a:latin typeface="Arial" pitchFamily="34" charset="0"/>
              </a:endParaRPr>
            </a:p>
          </p:txBody>
        </p:sp>
        <p:sp>
          <p:nvSpPr>
            <p:cNvPr id="4155" name="Text Box 679"/>
            <p:cNvSpPr txBox="1">
              <a:spLocks noChangeArrowheads="1"/>
            </p:cNvSpPr>
            <p:nvPr/>
          </p:nvSpPr>
          <p:spPr bwMode="auto">
            <a:xfrm>
              <a:off x="855663" y="5241925"/>
              <a:ext cx="787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bassa</a:t>
              </a:r>
              <a:endParaRPr lang="it-IT" sz="1400">
                <a:latin typeface="Arial" pitchFamily="34" charset="0"/>
              </a:endParaRPr>
            </a:p>
            <a:p>
              <a:r>
                <a:rPr lang="it-IT" sz="1400" b="1">
                  <a:latin typeface="Arial" pitchFamily="34" charset="0"/>
                </a:rPr>
                <a:t>[   ] </a:t>
              </a:r>
            </a:p>
          </p:txBody>
        </p:sp>
        <p:sp>
          <p:nvSpPr>
            <p:cNvPr id="4156" name="Oval 680"/>
            <p:cNvSpPr>
              <a:spLocks noChangeArrowheads="1"/>
            </p:cNvSpPr>
            <p:nvPr/>
          </p:nvSpPr>
          <p:spPr bwMode="auto">
            <a:xfrm>
              <a:off x="1016000" y="5584825"/>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61" name="Rectangle 686" descr="Linee verticali scure"/>
            <p:cNvSpPr>
              <a:spLocks noChangeArrowheads="1"/>
            </p:cNvSpPr>
            <p:nvPr/>
          </p:nvSpPr>
          <p:spPr bwMode="auto">
            <a:xfrm>
              <a:off x="1231900" y="4076700"/>
              <a:ext cx="6570663" cy="976313"/>
            </a:xfrm>
            <a:prstGeom prst="rect">
              <a:avLst/>
            </a:prstGeom>
            <a:pattFill prst="dkVert">
              <a:fgClr>
                <a:srgbClr val="00FF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162" name="Oval 687"/>
            <p:cNvSpPr>
              <a:spLocks noChangeArrowheads="1"/>
            </p:cNvSpPr>
            <p:nvPr/>
          </p:nvSpPr>
          <p:spPr bwMode="auto">
            <a:xfrm>
              <a:off x="7297738" y="499745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63" name="Oval 688"/>
            <p:cNvSpPr>
              <a:spLocks noChangeArrowheads="1"/>
            </p:cNvSpPr>
            <p:nvPr/>
          </p:nvSpPr>
          <p:spPr bwMode="auto">
            <a:xfrm>
              <a:off x="7659688" y="499745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64" name="Oval 689"/>
            <p:cNvSpPr>
              <a:spLocks noChangeArrowheads="1"/>
            </p:cNvSpPr>
            <p:nvPr/>
          </p:nvSpPr>
          <p:spPr bwMode="auto">
            <a:xfrm>
              <a:off x="1198563" y="4043363"/>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65" name="Oval 690"/>
            <p:cNvSpPr>
              <a:spLocks noChangeArrowheads="1"/>
            </p:cNvSpPr>
            <p:nvPr/>
          </p:nvSpPr>
          <p:spPr bwMode="auto">
            <a:xfrm>
              <a:off x="1330325" y="4043363"/>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66" name="Oval 691"/>
            <p:cNvSpPr>
              <a:spLocks noChangeArrowheads="1"/>
            </p:cNvSpPr>
            <p:nvPr/>
          </p:nvSpPr>
          <p:spPr bwMode="auto">
            <a:xfrm>
              <a:off x="1473200" y="4043363"/>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67" name="Oval 692"/>
            <p:cNvSpPr>
              <a:spLocks noChangeArrowheads="1"/>
            </p:cNvSpPr>
            <p:nvPr/>
          </p:nvSpPr>
          <p:spPr bwMode="auto">
            <a:xfrm>
              <a:off x="1812925" y="4054475"/>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68" name="Oval 693"/>
            <p:cNvSpPr>
              <a:spLocks noChangeArrowheads="1"/>
            </p:cNvSpPr>
            <p:nvPr/>
          </p:nvSpPr>
          <p:spPr bwMode="auto">
            <a:xfrm>
              <a:off x="1944688" y="4054475"/>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69" name="Oval 694"/>
            <p:cNvSpPr>
              <a:spLocks noChangeArrowheads="1"/>
            </p:cNvSpPr>
            <p:nvPr/>
          </p:nvSpPr>
          <p:spPr bwMode="auto">
            <a:xfrm>
              <a:off x="2087563" y="4054475"/>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0" name="Oval 695"/>
            <p:cNvSpPr>
              <a:spLocks noChangeArrowheads="1"/>
            </p:cNvSpPr>
            <p:nvPr/>
          </p:nvSpPr>
          <p:spPr bwMode="auto">
            <a:xfrm>
              <a:off x="2800350" y="4043363"/>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1" name="Oval 696"/>
            <p:cNvSpPr>
              <a:spLocks noChangeArrowheads="1"/>
            </p:cNvSpPr>
            <p:nvPr/>
          </p:nvSpPr>
          <p:spPr bwMode="auto">
            <a:xfrm>
              <a:off x="2932113" y="4043363"/>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2" name="Oval 697"/>
            <p:cNvSpPr>
              <a:spLocks noChangeArrowheads="1"/>
            </p:cNvSpPr>
            <p:nvPr/>
          </p:nvSpPr>
          <p:spPr bwMode="auto">
            <a:xfrm>
              <a:off x="3074988" y="4043363"/>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3" name="Oval 698"/>
            <p:cNvSpPr>
              <a:spLocks noChangeArrowheads="1"/>
            </p:cNvSpPr>
            <p:nvPr/>
          </p:nvSpPr>
          <p:spPr bwMode="auto">
            <a:xfrm>
              <a:off x="1187450" y="4964113"/>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4" name="Oval 699"/>
            <p:cNvSpPr>
              <a:spLocks noChangeArrowheads="1"/>
            </p:cNvSpPr>
            <p:nvPr/>
          </p:nvSpPr>
          <p:spPr bwMode="auto">
            <a:xfrm>
              <a:off x="1319213" y="4964113"/>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5" name="Oval 700"/>
            <p:cNvSpPr>
              <a:spLocks noChangeArrowheads="1"/>
            </p:cNvSpPr>
            <p:nvPr/>
          </p:nvSpPr>
          <p:spPr bwMode="auto">
            <a:xfrm>
              <a:off x="1462088" y="4964113"/>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6" name="Oval 701"/>
            <p:cNvSpPr>
              <a:spLocks noChangeArrowheads="1"/>
            </p:cNvSpPr>
            <p:nvPr/>
          </p:nvSpPr>
          <p:spPr bwMode="auto">
            <a:xfrm>
              <a:off x="1801813" y="4975225"/>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7" name="Oval 702"/>
            <p:cNvSpPr>
              <a:spLocks noChangeArrowheads="1"/>
            </p:cNvSpPr>
            <p:nvPr/>
          </p:nvSpPr>
          <p:spPr bwMode="auto">
            <a:xfrm>
              <a:off x="1933575" y="4975225"/>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8" name="Oval 703"/>
            <p:cNvSpPr>
              <a:spLocks noChangeArrowheads="1"/>
            </p:cNvSpPr>
            <p:nvPr/>
          </p:nvSpPr>
          <p:spPr bwMode="auto">
            <a:xfrm>
              <a:off x="2076450" y="4975225"/>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9" name="Oval 704"/>
            <p:cNvSpPr>
              <a:spLocks noChangeArrowheads="1"/>
            </p:cNvSpPr>
            <p:nvPr/>
          </p:nvSpPr>
          <p:spPr bwMode="auto">
            <a:xfrm>
              <a:off x="2789238" y="4964113"/>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0" name="Oval 705"/>
            <p:cNvSpPr>
              <a:spLocks noChangeArrowheads="1"/>
            </p:cNvSpPr>
            <p:nvPr/>
          </p:nvSpPr>
          <p:spPr bwMode="auto">
            <a:xfrm>
              <a:off x="2921000" y="4964113"/>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1" name="Oval 706"/>
            <p:cNvSpPr>
              <a:spLocks noChangeArrowheads="1"/>
            </p:cNvSpPr>
            <p:nvPr/>
          </p:nvSpPr>
          <p:spPr bwMode="auto">
            <a:xfrm>
              <a:off x="3063875" y="4964113"/>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2" name="Oval 707"/>
            <p:cNvSpPr>
              <a:spLocks noChangeArrowheads="1"/>
            </p:cNvSpPr>
            <p:nvPr/>
          </p:nvSpPr>
          <p:spPr bwMode="auto">
            <a:xfrm>
              <a:off x="1647825" y="4964113"/>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3" name="Oval 708"/>
            <p:cNvSpPr>
              <a:spLocks noChangeArrowheads="1"/>
            </p:cNvSpPr>
            <p:nvPr/>
          </p:nvSpPr>
          <p:spPr bwMode="auto">
            <a:xfrm>
              <a:off x="3227388" y="4054475"/>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4" name="Oval 709"/>
            <p:cNvSpPr>
              <a:spLocks noChangeArrowheads="1"/>
            </p:cNvSpPr>
            <p:nvPr/>
          </p:nvSpPr>
          <p:spPr bwMode="auto">
            <a:xfrm>
              <a:off x="3359150" y="4054475"/>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5" name="Oval 710"/>
            <p:cNvSpPr>
              <a:spLocks noChangeArrowheads="1"/>
            </p:cNvSpPr>
            <p:nvPr/>
          </p:nvSpPr>
          <p:spPr bwMode="auto">
            <a:xfrm>
              <a:off x="3502025" y="4054475"/>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6" name="Oval 711"/>
            <p:cNvSpPr>
              <a:spLocks noChangeArrowheads="1"/>
            </p:cNvSpPr>
            <p:nvPr/>
          </p:nvSpPr>
          <p:spPr bwMode="auto">
            <a:xfrm>
              <a:off x="3667125" y="4054475"/>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7" name="Oval 712"/>
            <p:cNvSpPr>
              <a:spLocks noChangeArrowheads="1"/>
            </p:cNvSpPr>
            <p:nvPr/>
          </p:nvSpPr>
          <p:spPr bwMode="auto">
            <a:xfrm>
              <a:off x="3798888" y="4054475"/>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8" name="Oval 713"/>
            <p:cNvSpPr>
              <a:spLocks noChangeArrowheads="1"/>
            </p:cNvSpPr>
            <p:nvPr/>
          </p:nvSpPr>
          <p:spPr bwMode="auto">
            <a:xfrm>
              <a:off x="3940175" y="4054475"/>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9" name="Oval 714"/>
            <p:cNvSpPr>
              <a:spLocks noChangeArrowheads="1"/>
            </p:cNvSpPr>
            <p:nvPr/>
          </p:nvSpPr>
          <p:spPr bwMode="auto">
            <a:xfrm>
              <a:off x="4094163" y="406558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0" name="Oval 715"/>
            <p:cNvSpPr>
              <a:spLocks noChangeArrowheads="1"/>
            </p:cNvSpPr>
            <p:nvPr/>
          </p:nvSpPr>
          <p:spPr bwMode="auto">
            <a:xfrm>
              <a:off x="4225925" y="4065588"/>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1" name="Oval 716"/>
            <p:cNvSpPr>
              <a:spLocks noChangeArrowheads="1"/>
            </p:cNvSpPr>
            <p:nvPr/>
          </p:nvSpPr>
          <p:spPr bwMode="auto">
            <a:xfrm>
              <a:off x="4368800" y="4065588"/>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2" name="Oval 717"/>
            <p:cNvSpPr>
              <a:spLocks noChangeArrowheads="1"/>
            </p:cNvSpPr>
            <p:nvPr/>
          </p:nvSpPr>
          <p:spPr bwMode="auto">
            <a:xfrm>
              <a:off x="3205163" y="4964113"/>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3" name="Oval 718"/>
            <p:cNvSpPr>
              <a:spLocks noChangeArrowheads="1"/>
            </p:cNvSpPr>
            <p:nvPr/>
          </p:nvSpPr>
          <p:spPr bwMode="auto">
            <a:xfrm>
              <a:off x="3336925" y="4964113"/>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4" name="Oval 719"/>
            <p:cNvSpPr>
              <a:spLocks noChangeArrowheads="1"/>
            </p:cNvSpPr>
            <p:nvPr/>
          </p:nvSpPr>
          <p:spPr bwMode="auto">
            <a:xfrm>
              <a:off x="3479800" y="4964113"/>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5" name="Oval 720"/>
            <p:cNvSpPr>
              <a:spLocks noChangeArrowheads="1"/>
            </p:cNvSpPr>
            <p:nvPr/>
          </p:nvSpPr>
          <p:spPr bwMode="auto">
            <a:xfrm>
              <a:off x="3732213" y="4964113"/>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6" name="Oval 721"/>
            <p:cNvSpPr>
              <a:spLocks noChangeArrowheads="1"/>
            </p:cNvSpPr>
            <p:nvPr/>
          </p:nvSpPr>
          <p:spPr bwMode="auto">
            <a:xfrm>
              <a:off x="3568700" y="4964113"/>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7" name="Oval 722"/>
            <p:cNvSpPr>
              <a:spLocks noChangeArrowheads="1"/>
            </p:cNvSpPr>
            <p:nvPr/>
          </p:nvSpPr>
          <p:spPr bwMode="auto">
            <a:xfrm>
              <a:off x="3908425" y="4975225"/>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8" name="Oval 723"/>
            <p:cNvSpPr>
              <a:spLocks noChangeArrowheads="1"/>
            </p:cNvSpPr>
            <p:nvPr/>
          </p:nvSpPr>
          <p:spPr bwMode="auto">
            <a:xfrm>
              <a:off x="4062413" y="4975225"/>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9" name="Oval 724"/>
            <p:cNvSpPr>
              <a:spLocks noChangeArrowheads="1"/>
            </p:cNvSpPr>
            <p:nvPr/>
          </p:nvSpPr>
          <p:spPr bwMode="auto">
            <a:xfrm>
              <a:off x="4192588" y="4975225"/>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0" name="Oval 725"/>
            <p:cNvSpPr>
              <a:spLocks noChangeArrowheads="1"/>
            </p:cNvSpPr>
            <p:nvPr/>
          </p:nvSpPr>
          <p:spPr bwMode="auto">
            <a:xfrm>
              <a:off x="4335463" y="4975225"/>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1" name="Oval 726"/>
            <p:cNvSpPr>
              <a:spLocks noChangeArrowheads="1"/>
            </p:cNvSpPr>
            <p:nvPr/>
          </p:nvSpPr>
          <p:spPr bwMode="auto">
            <a:xfrm>
              <a:off x="4489450" y="4986338"/>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2" name="Oval 727"/>
            <p:cNvSpPr>
              <a:spLocks noChangeArrowheads="1"/>
            </p:cNvSpPr>
            <p:nvPr/>
          </p:nvSpPr>
          <p:spPr bwMode="auto">
            <a:xfrm>
              <a:off x="4621213" y="498633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3" name="Oval 728"/>
            <p:cNvSpPr>
              <a:spLocks noChangeArrowheads="1"/>
            </p:cNvSpPr>
            <p:nvPr/>
          </p:nvSpPr>
          <p:spPr bwMode="auto">
            <a:xfrm>
              <a:off x="4764088" y="498633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4" name="Oval 729"/>
            <p:cNvSpPr>
              <a:spLocks noChangeArrowheads="1"/>
            </p:cNvSpPr>
            <p:nvPr/>
          </p:nvSpPr>
          <p:spPr bwMode="auto">
            <a:xfrm>
              <a:off x="4906963" y="4986338"/>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5" name="Oval 730"/>
            <p:cNvSpPr>
              <a:spLocks noChangeArrowheads="1"/>
            </p:cNvSpPr>
            <p:nvPr/>
          </p:nvSpPr>
          <p:spPr bwMode="auto">
            <a:xfrm>
              <a:off x="5038725" y="4986338"/>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6" name="Oval 731"/>
            <p:cNvSpPr>
              <a:spLocks noChangeArrowheads="1"/>
            </p:cNvSpPr>
            <p:nvPr/>
          </p:nvSpPr>
          <p:spPr bwMode="auto">
            <a:xfrm>
              <a:off x="5180013" y="498633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7" name="Oval 732"/>
            <p:cNvSpPr>
              <a:spLocks noChangeArrowheads="1"/>
            </p:cNvSpPr>
            <p:nvPr/>
          </p:nvSpPr>
          <p:spPr bwMode="auto">
            <a:xfrm>
              <a:off x="5334000" y="499745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8" name="Oval 733"/>
            <p:cNvSpPr>
              <a:spLocks noChangeArrowheads="1"/>
            </p:cNvSpPr>
            <p:nvPr/>
          </p:nvSpPr>
          <p:spPr bwMode="auto">
            <a:xfrm>
              <a:off x="5465763" y="499745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9" name="Oval 734"/>
            <p:cNvSpPr>
              <a:spLocks noChangeArrowheads="1"/>
            </p:cNvSpPr>
            <p:nvPr/>
          </p:nvSpPr>
          <p:spPr bwMode="auto">
            <a:xfrm>
              <a:off x="5608638" y="499745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0" name="Oval 735"/>
            <p:cNvSpPr>
              <a:spLocks noChangeArrowheads="1"/>
            </p:cNvSpPr>
            <p:nvPr/>
          </p:nvSpPr>
          <p:spPr bwMode="auto">
            <a:xfrm>
              <a:off x="5740400" y="499745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1" name="Oval 736"/>
            <p:cNvSpPr>
              <a:spLocks noChangeArrowheads="1"/>
            </p:cNvSpPr>
            <p:nvPr/>
          </p:nvSpPr>
          <p:spPr bwMode="auto">
            <a:xfrm>
              <a:off x="5849938" y="5008563"/>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2" name="Oval 737"/>
            <p:cNvSpPr>
              <a:spLocks noChangeArrowheads="1"/>
            </p:cNvSpPr>
            <p:nvPr/>
          </p:nvSpPr>
          <p:spPr bwMode="auto">
            <a:xfrm>
              <a:off x="6015038" y="4997450"/>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3" name="Oval 738"/>
            <p:cNvSpPr>
              <a:spLocks noChangeArrowheads="1"/>
            </p:cNvSpPr>
            <p:nvPr/>
          </p:nvSpPr>
          <p:spPr bwMode="auto">
            <a:xfrm>
              <a:off x="6167438" y="499745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4" name="Oval 739"/>
            <p:cNvSpPr>
              <a:spLocks noChangeArrowheads="1"/>
            </p:cNvSpPr>
            <p:nvPr/>
          </p:nvSpPr>
          <p:spPr bwMode="auto">
            <a:xfrm>
              <a:off x="6299200" y="499745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5" name="Oval 740"/>
            <p:cNvSpPr>
              <a:spLocks noChangeArrowheads="1"/>
            </p:cNvSpPr>
            <p:nvPr/>
          </p:nvSpPr>
          <p:spPr bwMode="auto">
            <a:xfrm>
              <a:off x="6442075" y="499745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6" name="Oval 741"/>
            <p:cNvSpPr>
              <a:spLocks noChangeArrowheads="1"/>
            </p:cNvSpPr>
            <p:nvPr/>
          </p:nvSpPr>
          <p:spPr bwMode="auto">
            <a:xfrm>
              <a:off x="6596063" y="498633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7" name="Oval 742"/>
            <p:cNvSpPr>
              <a:spLocks noChangeArrowheads="1"/>
            </p:cNvSpPr>
            <p:nvPr/>
          </p:nvSpPr>
          <p:spPr bwMode="auto">
            <a:xfrm>
              <a:off x="6727825" y="4986338"/>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8" name="Oval 743"/>
            <p:cNvSpPr>
              <a:spLocks noChangeArrowheads="1"/>
            </p:cNvSpPr>
            <p:nvPr/>
          </p:nvSpPr>
          <p:spPr bwMode="auto">
            <a:xfrm>
              <a:off x="6870700" y="4986338"/>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9" name="Oval 744"/>
            <p:cNvSpPr>
              <a:spLocks noChangeArrowheads="1"/>
            </p:cNvSpPr>
            <p:nvPr/>
          </p:nvSpPr>
          <p:spPr bwMode="auto">
            <a:xfrm>
              <a:off x="7023100" y="499745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0" name="Oval 745"/>
            <p:cNvSpPr>
              <a:spLocks noChangeArrowheads="1"/>
            </p:cNvSpPr>
            <p:nvPr/>
          </p:nvSpPr>
          <p:spPr bwMode="auto">
            <a:xfrm>
              <a:off x="7154863" y="499745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1" name="Oval 746"/>
            <p:cNvSpPr>
              <a:spLocks noChangeArrowheads="1"/>
            </p:cNvSpPr>
            <p:nvPr/>
          </p:nvSpPr>
          <p:spPr bwMode="auto">
            <a:xfrm>
              <a:off x="4533900" y="4054475"/>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2" name="Oval 747"/>
            <p:cNvSpPr>
              <a:spLocks noChangeArrowheads="1"/>
            </p:cNvSpPr>
            <p:nvPr/>
          </p:nvSpPr>
          <p:spPr bwMode="auto">
            <a:xfrm>
              <a:off x="4665663" y="4054475"/>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3" name="Oval 748"/>
            <p:cNvSpPr>
              <a:spLocks noChangeArrowheads="1"/>
            </p:cNvSpPr>
            <p:nvPr/>
          </p:nvSpPr>
          <p:spPr bwMode="auto">
            <a:xfrm>
              <a:off x="4806950" y="4054475"/>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4" name="Oval 749"/>
            <p:cNvSpPr>
              <a:spLocks noChangeArrowheads="1"/>
            </p:cNvSpPr>
            <p:nvPr/>
          </p:nvSpPr>
          <p:spPr bwMode="auto">
            <a:xfrm>
              <a:off x="4960938" y="406558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5" name="Oval 750"/>
            <p:cNvSpPr>
              <a:spLocks noChangeArrowheads="1"/>
            </p:cNvSpPr>
            <p:nvPr/>
          </p:nvSpPr>
          <p:spPr bwMode="auto">
            <a:xfrm>
              <a:off x="5092700" y="4065588"/>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6" name="Oval 751"/>
            <p:cNvSpPr>
              <a:spLocks noChangeArrowheads="1"/>
            </p:cNvSpPr>
            <p:nvPr/>
          </p:nvSpPr>
          <p:spPr bwMode="auto">
            <a:xfrm>
              <a:off x="5235575" y="4065588"/>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7" name="Oval 752"/>
            <p:cNvSpPr>
              <a:spLocks noChangeArrowheads="1"/>
            </p:cNvSpPr>
            <p:nvPr/>
          </p:nvSpPr>
          <p:spPr bwMode="auto">
            <a:xfrm>
              <a:off x="5389563" y="4065588"/>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8" name="Oval 753"/>
            <p:cNvSpPr>
              <a:spLocks noChangeArrowheads="1"/>
            </p:cNvSpPr>
            <p:nvPr/>
          </p:nvSpPr>
          <p:spPr bwMode="auto">
            <a:xfrm>
              <a:off x="5521325" y="4065588"/>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9" name="Oval 754"/>
            <p:cNvSpPr>
              <a:spLocks noChangeArrowheads="1"/>
            </p:cNvSpPr>
            <p:nvPr/>
          </p:nvSpPr>
          <p:spPr bwMode="auto">
            <a:xfrm>
              <a:off x="5662613" y="406558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0" name="Oval 755"/>
            <p:cNvSpPr>
              <a:spLocks noChangeArrowheads="1"/>
            </p:cNvSpPr>
            <p:nvPr/>
          </p:nvSpPr>
          <p:spPr bwMode="auto">
            <a:xfrm>
              <a:off x="5816600" y="407670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1" name="Oval 756"/>
            <p:cNvSpPr>
              <a:spLocks noChangeArrowheads="1"/>
            </p:cNvSpPr>
            <p:nvPr/>
          </p:nvSpPr>
          <p:spPr bwMode="auto">
            <a:xfrm>
              <a:off x="5948363" y="407670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2" name="Oval 757"/>
            <p:cNvSpPr>
              <a:spLocks noChangeArrowheads="1"/>
            </p:cNvSpPr>
            <p:nvPr/>
          </p:nvSpPr>
          <p:spPr bwMode="auto">
            <a:xfrm>
              <a:off x="6091238" y="407670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3" name="Oval 758"/>
            <p:cNvSpPr>
              <a:spLocks noChangeArrowheads="1"/>
            </p:cNvSpPr>
            <p:nvPr/>
          </p:nvSpPr>
          <p:spPr bwMode="auto">
            <a:xfrm>
              <a:off x="6223000" y="4065588"/>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4" name="Oval 759"/>
            <p:cNvSpPr>
              <a:spLocks noChangeArrowheads="1"/>
            </p:cNvSpPr>
            <p:nvPr/>
          </p:nvSpPr>
          <p:spPr bwMode="auto">
            <a:xfrm>
              <a:off x="6354763" y="406558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5" name="Oval 760"/>
            <p:cNvSpPr>
              <a:spLocks noChangeArrowheads="1"/>
            </p:cNvSpPr>
            <p:nvPr/>
          </p:nvSpPr>
          <p:spPr bwMode="auto">
            <a:xfrm>
              <a:off x="6497638" y="4065588"/>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6" name="Oval 761"/>
            <p:cNvSpPr>
              <a:spLocks noChangeArrowheads="1"/>
            </p:cNvSpPr>
            <p:nvPr/>
          </p:nvSpPr>
          <p:spPr bwMode="auto">
            <a:xfrm>
              <a:off x="6650038" y="407670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7" name="Oval 762"/>
            <p:cNvSpPr>
              <a:spLocks noChangeArrowheads="1"/>
            </p:cNvSpPr>
            <p:nvPr/>
          </p:nvSpPr>
          <p:spPr bwMode="auto">
            <a:xfrm>
              <a:off x="6781800" y="407670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8" name="Oval 763"/>
            <p:cNvSpPr>
              <a:spLocks noChangeArrowheads="1"/>
            </p:cNvSpPr>
            <p:nvPr/>
          </p:nvSpPr>
          <p:spPr bwMode="auto">
            <a:xfrm>
              <a:off x="6924675" y="407670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9" name="Oval 764"/>
            <p:cNvSpPr>
              <a:spLocks noChangeArrowheads="1"/>
            </p:cNvSpPr>
            <p:nvPr/>
          </p:nvSpPr>
          <p:spPr bwMode="auto">
            <a:xfrm>
              <a:off x="7078663" y="406558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0" name="Oval 765"/>
            <p:cNvSpPr>
              <a:spLocks noChangeArrowheads="1"/>
            </p:cNvSpPr>
            <p:nvPr/>
          </p:nvSpPr>
          <p:spPr bwMode="auto">
            <a:xfrm>
              <a:off x="7210425" y="4065588"/>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1" name="Oval 766"/>
            <p:cNvSpPr>
              <a:spLocks noChangeArrowheads="1"/>
            </p:cNvSpPr>
            <p:nvPr/>
          </p:nvSpPr>
          <p:spPr bwMode="auto">
            <a:xfrm>
              <a:off x="7353300" y="4065588"/>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2" name="Oval 767"/>
            <p:cNvSpPr>
              <a:spLocks noChangeArrowheads="1"/>
            </p:cNvSpPr>
            <p:nvPr/>
          </p:nvSpPr>
          <p:spPr bwMode="auto">
            <a:xfrm>
              <a:off x="7505700" y="407670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3" name="Oval 768"/>
            <p:cNvSpPr>
              <a:spLocks noChangeArrowheads="1"/>
            </p:cNvSpPr>
            <p:nvPr/>
          </p:nvSpPr>
          <p:spPr bwMode="auto">
            <a:xfrm>
              <a:off x="7637463" y="407670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4" name="Oval 769"/>
            <p:cNvSpPr>
              <a:spLocks noChangeArrowheads="1"/>
            </p:cNvSpPr>
            <p:nvPr/>
          </p:nvSpPr>
          <p:spPr bwMode="auto">
            <a:xfrm>
              <a:off x="7418388" y="498633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5" name="Oval 770"/>
            <p:cNvSpPr>
              <a:spLocks noChangeArrowheads="1"/>
            </p:cNvSpPr>
            <p:nvPr/>
          </p:nvSpPr>
          <p:spPr bwMode="auto">
            <a:xfrm>
              <a:off x="7527925" y="499745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6" name="Text Box 771"/>
            <p:cNvSpPr txBox="1">
              <a:spLocks noChangeArrowheads="1"/>
            </p:cNvSpPr>
            <p:nvPr/>
          </p:nvSpPr>
          <p:spPr bwMode="auto">
            <a:xfrm>
              <a:off x="500063" y="4279900"/>
              <a:ext cx="138271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gradiente </a:t>
              </a:r>
              <a:r>
                <a:rPr lang="it-IT" sz="1400" noProof="1">
                  <a:latin typeface="Arial" pitchFamily="34" charset="0"/>
                  <a:sym typeface="Wingdings" pitchFamily="2" charset="2"/>
                </a:rPr>
                <a:t></a:t>
              </a:r>
              <a:endParaRPr lang="it-IT" sz="1400">
                <a:latin typeface="Arial" pitchFamily="34" charset="0"/>
              </a:endParaRPr>
            </a:p>
          </p:txBody>
        </p:sp>
        <p:sp>
          <p:nvSpPr>
            <p:cNvPr id="4247" name="AutoShape 772"/>
            <p:cNvSpPr>
              <a:spLocks noChangeArrowheads="1"/>
            </p:cNvSpPr>
            <p:nvPr/>
          </p:nvSpPr>
          <p:spPr bwMode="auto">
            <a:xfrm>
              <a:off x="2262188" y="4043363"/>
              <a:ext cx="504825" cy="1074737"/>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8" name="AutoShape 773"/>
            <p:cNvSpPr>
              <a:spLocks noChangeArrowheads="1"/>
            </p:cNvSpPr>
            <p:nvPr/>
          </p:nvSpPr>
          <p:spPr bwMode="auto">
            <a:xfrm rot="13760523">
              <a:off x="2164556" y="5233194"/>
              <a:ext cx="249238" cy="203200"/>
            </a:xfrm>
            <a:prstGeom prst="upArrow">
              <a:avLst>
                <a:gd name="adj1" fmla="val 25120"/>
                <a:gd name="adj2" fmla="val 60773"/>
              </a:avLst>
            </a:prstGeom>
            <a:solidFill>
              <a:schemeClr val="bg2"/>
            </a:solidFill>
            <a:ln w="9525">
              <a:solidFill>
                <a:schemeClr val="tx1"/>
              </a:solidFill>
              <a:miter lim="800000"/>
              <a:headEnd/>
              <a:tailEnd/>
            </a:ln>
          </p:spPr>
          <p:txBody>
            <a:bodyPr/>
            <a:lstStyle/>
            <a:p>
              <a:endParaRPr lang="en-GB"/>
            </a:p>
          </p:txBody>
        </p:sp>
        <p:sp>
          <p:nvSpPr>
            <p:cNvPr id="4249" name="AutoShape 774"/>
            <p:cNvSpPr>
              <a:spLocks noChangeArrowheads="1"/>
            </p:cNvSpPr>
            <p:nvPr/>
          </p:nvSpPr>
          <p:spPr bwMode="auto">
            <a:xfrm rot="5400000">
              <a:off x="576263" y="3538538"/>
              <a:ext cx="2049462" cy="211931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985 w 21600"/>
                <a:gd name="T13" fmla="*/ 0 h 21600"/>
                <a:gd name="T14" fmla="*/ 19615 w 21600"/>
                <a:gd name="T15" fmla="*/ 4917 h 21600"/>
              </a:gdLst>
              <a:ahLst/>
              <a:cxnLst>
                <a:cxn ang="T8">
                  <a:pos x="T0" y="T1"/>
                </a:cxn>
                <a:cxn ang="T9">
                  <a:pos x="T2" y="T3"/>
                </a:cxn>
                <a:cxn ang="T10">
                  <a:pos x="T4" y="T5"/>
                </a:cxn>
                <a:cxn ang="T11">
                  <a:pos x="T6" y="T7"/>
                </a:cxn>
              </a:cxnLst>
              <a:rect l="T12" t="T13" r="T14" b="T15"/>
              <a:pathLst>
                <a:path w="21600" h="21600">
                  <a:moveTo>
                    <a:pt x="3923" y="3291"/>
                  </a:moveTo>
                  <a:cubicBezTo>
                    <a:pt x="5800" y="1571"/>
                    <a:pt x="8254" y="617"/>
                    <a:pt x="10800" y="618"/>
                  </a:cubicBezTo>
                  <a:cubicBezTo>
                    <a:pt x="13345" y="618"/>
                    <a:pt x="15799" y="1571"/>
                    <a:pt x="17676" y="3291"/>
                  </a:cubicBezTo>
                  <a:lnTo>
                    <a:pt x="18094" y="2835"/>
                  </a:lnTo>
                  <a:cubicBezTo>
                    <a:pt x="16102" y="1011"/>
                    <a:pt x="13500" y="-1"/>
                    <a:pt x="10799" y="0"/>
                  </a:cubicBezTo>
                  <a:cubicBezTo>
                    <a:pt x="8099" y="0"/>
                    <a:pt x="5497" y="1011"/>
                    <a:pt x="3505" y="2835"/>
                  </a:cubicBezTo>
                  <a:close/>
                </a:path>
              </a:pathLst>
            </a:custGeom>
            <a:solidFill>
              <a:schemeClr val="bg2"/>
            </a:solidFill>
            <a:ln w="9525">
              <a:solidFill>
                <a:schemeClr val="tx1"/>
              </a:solidFill>
              <a:miter lim="800000"/>
              <a:headEnd/>
              <a:tailEnd/>
            </a:ln>
          </p:spPr>
          <p:txBody>
            <a:bodyPr/>
            <a:lstStyle/>
            <a:p>
              <a:endParaRPr lang="it-IT"/>
            </a:p>
          </p:txBody>
        </p:sp>
        <p:sp>
          <p:nvSpPr>
            <p:cNvPr id="4250" name="Oval 775"/>
            <p:cNvSpPr>
              <a:spLocks noChangeArrowheads="1"/>
            </p:cNvSpPr>
            <p:nvPr/>
          </p:nvSpPr>
          <p:spPr bwMode="auto">
            <a:xfrm>
              <a:off x="2228850" y="3779838"/>
              <a:ext cx="88900" cy="109537"/>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51" name="Oval 776"/>
            <p:cNvSpPr>
              <a:spLocks noChangeArrowheads="1"/>
            </p:cNvSpPr>
            <p:nvPr/>
          </p:nvSpPr>
          <p:spPr bwMode="auto">
            <a:xfrm>
              <a:off x="1966913" y="5457825"/>
              <a:ext cx="87312" cy="1095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52" name="AutoShape 777"/>
            <p:cNvSpPr>
              <a:spLocks noChangeArrowheads="1"/>
            </p:cNvSpPr>
            <p:nvPr/>
          </p:nvSpPr>
          <p:spPr bwMode="auto">
            <a:xfrm flipV="1">
              <a:off x="1549400" y="3797300"/>
              <a:ext cx="438150" cy="1555750"/>
            </a:xfrm>
            <a:prstGeom prst="triangle">
              <a:avLst>
                <a:gd name="adj" fmla="val 52532"/>
              </a:avLst>
            </a:prstGeom>
            <a:gradFill rotWithShape="0">
              <a:gsLst>
                <a:gs pos="0">
                  <a:srgbClr val="000000"/>
                </a:gs>
                <a:gs pos="100000">
                  <a:srgbClr val="FFFFFF"/>
                </a:gs>
              </a:gsLst>
              <a:lin ang="5400000" scaled="1"/>
            </a:gradFill>
            <a:ln w="9525">
              <a:solidFill>
                <a:schemeClr val="bg2"/>
              </a:solidFill>
              <a:miter lim="800000"/>
              <a:headEnd/>
              <a:tailEnd/>
            </a:ln>
          </p:spPr>
          <p:txBody>
            <a:bodyPr/>
            <a:lstStyle/>
            <a:p>
              <a:endParaRPr lang="en-GB"/>
            </a:p>
          </p:txBody>
        </p:sp>
        <p:sp>
          <p:nvSpPr>
            <p:cNvPr id="4260" name="Oval 787"/>
            <p:cNvSpPr>
              <a:spLocks noChangeArrowheads="1"/>
            </p:cNvSpPr>
            <p:nvPr/>
          </p:nvSpPr>
          <p:spPr bwMode="auto">
            <a:xfrm>
              <a:off x="2155825" y="3533775"/>
              <a:ext cx="88900" cy="1095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4" name="Oval 787"/>
            <p:cNvSpPr>
              <a:spLocks noChangeArrowheads="1"/>
            </p:cNvSpPr>
            <p:nvPr/>
          </p:nvSpPr>
          <p:spPr bwMode="auto">
            <a:xfrm>
              <a:off x="2032000" y="3457575"/>
              <a:ext cx="88900" cy="1095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5" name="Oval 787"/>
            <p:cNvSpPr>
              <a:spLocks noChangeArrowheads="1"/>
            </p:cNvSpPr>
            <p:nvPr/>
          </p:nvSpPr>
          <p:spPr bwMode="auto">
            <a:xfrm>
              <a:off x="2022475" y="3629025"/>
              <a:ext cx="88900" cy="1095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6" name="Oval 787"/>
            <p:cNvSpPr>
              <a:spLocks noChangeArrowheads="1"/>
            </p:cNvSpPr>
            <p:nvPr/>
          </p:nvSpPr>
          <p:spPr bwMode="auto">
            <a:xfrm>
              <a:off x="4298950" y="4105275"/>
              <a:ext cx="88900" cy="1095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7" name="Oval 787"/>
            <p:cNvSpPr>
              <a:spLocks noChangeArrowheads="1"/>
            </p:cNvSpPr>
            <p:nvPr/>
          </p:nvSpPr>
          <p:spPr bwMode="auto">
            <a:xfrm>
              <a:off x="2251075" y="3419475"/>
              <a:ext cx="88900" cy="1095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4" name="Text Box 678"/>
            <p:cNvSpPr txBox="1">
              <a:spLocks noChangeArrowheads="1"/>
            </p:cNvSpPr>
            <p:nvPr/>
          </p:nvSpPr>
          <p:spPr bwMode="auto">
            <a:xfrm>
              <a:off x="7912100" y="3351213"/>
              <a:ext cx="90328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   ]</a:t>
              </a:r>
            </a:p>
            <a:p>
              <a:r>
                <a:rPr lang="it-IT" sz="1400" b="1">
                  <a:latin typeface="Arial" pitchFamily="34" charset="0"/>
                </a:rPr>
                <a:t>bassa</a:t>
              </a:r>
              <a:endParaRPr lang="it-IT" sz="1400">
                <a:latin typeface="Arial" pitchFamily="34" charset="0"/>
              </a:endParaRPr>
            </a:p>
          </p:txBody>
        </p:sp>
        <p:sp>
          <p:nvSpPr>
            <p:cNvPr id="4305" name="Text Box 679"/>
            <p:cNvSpPr txBox="1">
              <a:spLocks noChangeArrowheads="1"/>
            </p:cNvSpPr>
            <p:nvPr/>
          </p:nvSpPr>
          <p:spPr bwMode="auto">
            <a:xfrm>
              <a:off x="7942263" y="5289550"/>
              <a:ext cx="787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alta</a:t>
              </a:r>
              <a:endParaRPr lang="it-IT" sz="1400">
                <a:latin typeface="Arial" pitchFamily="34" charset="0"/>
              </a:endParaRPr>
            </a:p>
            <a:p>
              <a:r>
                <a:rPr lang="it-IT" sz="1400" b="1">
                  <a:latin typeface="Arial" pitchFamily="34" charset="0"/>
                </a:rPr>
                <a:t>[   ] </a:t>
              </a:r>
            </a:p>
          </p:txBody>
        </p:sp>
        <p:sp>
          <p:nvSpPr>
            <p:cNvPr id="4306" name="Oval 680"/>
            <p:cNvSpPr>
              <a:spLocks noChangeArrowheads="1"/>
            </p:cNvSpPr>
            <p:nvPr/>
          </p:nvSpPr>
          <p:spPr bwMode="auto">
            <a:xfrm>
              <a:off x="8102600" y="5632450"/>
              <a:ext cx="104775" cy="112713"/>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7" name="Oval 789"/>
            <p:cNvSpPr>
              <a:spLocks noChangeArrowheads="1"/>
            </p:cNvSpPr>
            <p:nvPr/>
          </p:nvSpPr>
          <p:spPr bwMode="auto">
            <a:xfrm>
              <a:off x="8089900" y="3459163"/>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6" name="Gruppo 5"/>
          <p:cNvGrpSpPr/>
          <p:nvPr/>
        </p:nvGrpSpPr>
        <p:grpSpPr>
          <a:xfrm>
            <a:off x="2100263" y="3441700"/>
            <a:ext cx="4279900" cy="2165350"/>
            <a:chOff x="2100263" y="3441700"/>
            <a:chExt cx="4279900" cy="2165350"/>
          </a:xfrm>
        </p:grpSpPr>
        <p:grpSp>
          <p:nvGrpSpPr>
            <p:cNvPr id="4" name="Gruppo 3"/>
            <p:cNvGrpSpPr/>
            <p:nvPr/>
          </p:nvGrpSpPr>
          <p:grpSpPr>
            <a:xfrm>
              <a:off x="3282950" y="3751263"/>
              <a:ext cx="1868488" cy="1555750"/>
              <a:chOff x="3282950" y="3751263"/>
              <a:chExt cx="1868488" cy="1555750"/>
            </a:xfrm>
          </p:grpSpPr>
          <p:sp>
            <p:nvSpPr>
              <p:cNvPr id="4253" name="AutoShape 778"/>
              <p:cNvSpPr>
                <a:spLocks noChangeArrowheads="1"/>
              </p:cNvSpPr>
              <p:nvPr/>
            </p:nvSpPr>
            <p:spPr bwMode="auto">
              <a:xfrm>
                <a:off x="3897313" y="4043363"/>
                <a:ext cx="701675" cy="1074737"/>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58" name="AutoShape 785"/>
              <p:cNvSpPr>
                <a:spLocks noChangeArrowheads="1"/>
              </p:cNvSpPr>
              <p:nvPr/>
            </p:nvSpPr>
            <p:spPr bwMode="auto">
              <a:xfrm rot="10800000">
                <a:off x="3282950" y="3751263"/>
                <a:ext cx="401638" cy="1460500"/>
              </a:xfrm>
              <a:prstGeom prst="triangle">
                <a:avLst>
                  <a:gd name="adj" fmla="val 50000"/>
                </a:avLst>
              </a:prstGeom>
              <a:gradFill rotWithShape="1">
                <a:gsLst>
                  <a:gs pos="0">
                    <a:srgbClr val="FFFFFF"/>
                  </a:gs>
                  <a:gs pos="100000">
                    <a:srgbClr val="000000"/>
                  </a:gs>
                </a:gsLst>
                <a:lin ang="5400000" scaled="1"/>
              </a:gradFill>
              <a:ln w="9525">
                <a:solidFill>
                  <a:schemeClr val="bg2"/>
                </a:solidFill>
                <a:miter lim="800000"/>
                <a:headEnd/>
                <a:tailEnd/>
              </a:ln>
            </p:spPr>
            <p:txBody>
              <a:bodyPr/>
              <a:lstStyle/>
              <a:p>
                <a:endParaRPr lang="en-GB"/>
              </a:p>
            </p:txBody>
          </p:sp>
          <p:sp>
            <p:nvSpPr>
              <p:cNvPr id="4259" name="AutoShape 786"/>
              <p:cNvSpPr>
                <a:spLocks noChangeArrowheads="1"/>
              </p:cNvSpPr>
              <p:nvPr/>
            </p:nvSpPr>
            <p:spPr bwMode="auto">
              <a:xfrm rot="10800000" flipV="1">
                <a:off x="4821238" y="3817938"/>
                <a:ext cx="330200" cy="1489075"/>
              </a:xfrm>
              <a:prstGeom prst="triangle">
                <a:avLst>
                  <a:gd name="adj" fmla="val 50000"/>
                </a:avLst>
              </a:prstGeom>
              <a:gradFill rotWithShape="1">
                <a:gsLst>
                  <a:gs pos="0">
                    <a:srgbClr val="AA0000"/>
                  </a:gs>
                  <a:gs pos="100000">
                    <a:srgbClr val="FFFFFF"/>
                  </a:gs>
                </a:gsLst>
                <a:lin ang="16200000" scaled="1"/>
              </a:gradFill>
              <a:ln w="9525">
                <a:solidFill>
                  <a:srgbClr val="800000"/>
                </a:solidFill>
                <a:miter lim="800000"/>
                <a:headEnd/>
                <a:tailEnd/>
              </a:ln>
            </p:spPr>
            <p:txBody>
              <a:bodyPr/>
              <a:lstStyle/>
              <a:p>
                <a:endParaRPr lang="en-GB"/>
              </a:p>
            </p:txBody>
          </p:sp>
        </p:grpSp>
        <p:grpSp>
          <p:nvGrpSpPr>
            <p:cNvPr id="5" name="Gruppo 4"/>
            <p:cNvGrpSpPr/>
            <p:nvPr/>
          </p:nvGrpSpPr>
          <p:grpSpPr>
            <a:xfrm>
              <a:off x="3698875" y="5345113"/>
              <a:ext cx="1020763" cy="261937"/>
              <a:chOff x="3698875" y="5345113"/>
              <a:chExt cx="1020763" cy="261937"/>
            </a:xfrm>
          </p:grpSpPr>
          <p:sp>
            <p:nvSpPr>
              <p:cNvPr id="4261" name="Oval 788"/>
              <p:cNvSpPr>
                <a:spLocks noChangeArrowheads="1"/>
              </p:cNvSpPr>
              <p:nvPr/>
            </p:nvSpPr>
            <p:spPr bwMode="auto">
              <a:xfrm>
                <a:off x="3698875" y="5370513"/>
                <a:ext cx="88900" cy="109537"/>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62" name="Oval 789"/>
              <p:cNvSpPr>
                <a:spLocks noChangeArrowheads="1"/>
              </p:cNvSpPr>
              <p:nvPr/>
            </p:nvSpPr>
            <p:spPr bwMode="auto">
              <a:xfrm>
                <a:off x="4356100" y="5497513"/>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63" name="Oval 790"/>
              <p:cNvSpPr>
                <a:spLocks noChangeArrowheads="1"/>
              </p:cNvSpPr>
              <p:nvPr/>
            </p:nvSpPr>
            <p:spPr bwMode="auto">
              <a:xfrm>
                <a:off x="4632325" y="5359400"/>
                <a:ext cx="87313" cy="109538"/>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0" name="Oval 789"/>
              <p:cNvSpPr>
                <a:spLocks noChangeArrowheads="1"/>
              </p:cNvSpPr>
              <p:nvPr/>
            </p:nvSpPr>
            <p:spPr bwMode="auto">
              <a:xfrm>
                <a:off x="4289425" y="5364163"/>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1" name="Oval 789"/>
              <p:cNvSpPr>
                <a:spLocks noChangeArrowheads="1"/>
              </p:cNvSpPr>
              <p:nvPr/>
            </p:nvSpPr>
            <p:spPr bwMode="auto">
              <a:xfrm>
                <a:off x="4432300" y="5345113"/>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3" name="Oval 789"/>
              <p:cNvSpPr>
                <a:spLocks noChangeArrowheads="1"/>
              </p:cNvSpPr>
              <p:nvPr/>
            </p:nvSpPr>
            <p:spPr bwMode="auto">
              <a:xfrm>
                <a:off x="4498975" y="5440363"/>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2" name="Gruppo 1"/>
            <p:cNvGrpSpPr/>
            <p:nvPr/>
          </p:nvGrpSpPr>
          <p:grpSpPr>
            <a:xfrm>
              <a:off x="3643313" y="3506788"/>
              <a:ext cx="1323975" cy="271462"/>
              <a:chOff x="3643313" y="3506788"/>
              <a:chExt cx="1323975" cy="271462"/>
            </a:xfrm>
          </p:grpSpPr>
          <p:sp>
            <p:nvSpPr>
              <p:cNvPr id="4282" name="Oval 789"/>
              <p:cNvSpPr>
                <a:spLocks noChangeArrowheads="1"/>
              </p:cNvSpPr>
              <p:nvPr/>
            </p:nvSpPr>
            <p:spPr bwMode="auto">
              <a:xfrm>
                <a:off x="4879975" y="3506788"/>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8" name="Oval 793"/>
              <p:cNvSpPr>
                <a:spLocks noChangeArrowheads="1"/>
              </p:cNvSpPr>
              <p:nvPr/>
            </p:nvSpPr>
            <p:spPr bwMode="auto">
              <a:xfrm>
                <a:off x="3875088" y="3663950"/>
                <a:ext cx="87312" cy="1095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9" name="Oval 651"/>
              <p:cNvSpPr>
                <a:spLocks noChangeArrowheads="1"/>
              </p:cNvSpPr>
              <p:nvPr/>
            </p:nvSpPr>
            <p:spPr bwMode="auto">
              <a:xfrm>
                <a:off x="3751263" y="3506788"/>
                <a:ext cx="104775"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0" name="Oval 652"/>
              <p:cNvSpPr>
                <a:spLocks noChangeArrowheads="1"/>
              </p:cNvSpPr>
              <p:nvPr/>
            </p:nvSpPr>
            <p:spPr bwMode="auto">
              <a:xfrm>
                <a:off x="3643313" y="3565525"/>
                <a:ext cx="106362"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1" name="Oval 654"/>
              <p:cNvSpPr>
                <a:spLocks noChangeArrowheads="1"/>
              </p:cNvSpPr>
              <p:nvPr/>
            </p:nvSpPr>
            <p:spPr bwMode="auto">
              <a:xfrm>
                <a:off x="3898900" y="3544888"/>
                <a:ext cx="106363"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2" name="Oval 656"/>
              <p:cNvSpPr>
                <a:spLocks noChangeArrowheads="1"/>
              </p:cNvSpPr>
              <p:nvPr/>
            </p:nvSpPr>
            <p:spPr bwMode="auto">
              <a:xfrm>
                <a:off x="3697288" y="3665538"/>
                <a:ext cx="104775"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3" name="Oval 675"/>
              <p:cNvSpPr>
                <a:spLocks noChangeArrowheads="1"/>
              </p:cNvSpPr>
              <p:nvPr/>
            </p:nvSpPr>
            <p:spPr bwMode="auto">
              <a:xfrm>
                <a:off x="4038600" y="3552825"/>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3" name="Gruppo 2"/>
            <p:cNvGrpSpPr/>
            <p:nvPr/>
          </p:nvGrpSpPr>
          <p:grpSpPr>
            <a:xfrm>
              <a:off x="2100263" y="3441700"/>
              <a:ext cx="4279900" cy="2116138"/>
              <a:chOff x="2100263" y="3441700"/>
              <a:chExt cx="4279900" cy="2116138"/>
            </a:xfrm>
          </p:grpSpPr>
          <p:sp>
            <p:nvSpPr>
              <p:cNvPr id="4254" name="AutoShape 780"/>
              <p:cNvSpPr>
                <a:spLocks noChangeArrowheads="1"/>
              </p:cNvSpPr>
              <p:nvPr/>
            </p:nvSpPr>
            <p:spPr bwMode="auto">
              <a:xfrm rot="5443818">
                <a:off x="2135187" y="3406776"/>
                <a:ext cx="2049463" cy="211931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987 w 21600"/>
                  <a:gd name="T13" fmla="*/ 0 h 21600"/>
                  <a:gd name="T14" fmla="*/ 19613 w 21600"/>
                  <a:gd name="T15" fmla="*/ 4915 h 21600"/>
                </a:gdLst>
                <a:ahLst/>
                <a:cxnLst>
                  <a:cxn ang="T8">
                    <a:pos x="T0" y="T1"/>
                  </a:cxn>
                  <a:cxn ang="T9">
                    <a:pos x="T2" y="T3"/>
                  </a:cxn>
                  <a:cxn ang="T10">
                    <a:pos x="T4" y="T5"/>
                  </a:cxn>
                  <a:cxn ang="T11">
                    <a:pos x="T6" y="T7"/>
                  </a:cxn>
                </a:cxnLst>
                <a:rect l="T12" t="T13" r="T14" b="T15"/>
                <a:pathLst>
                  <a:path w="21600" h="21600">
                    <a:moveTo>
                      <a:pt x="3923" y="3291"/>
                    </a:moveTo>
                    <a:cubicBezTo>
                      <a:pt x="5800" y="1571"/>
                      <a:pt x="8254" y="617"/>
                      <a:pt x="10800" y="618"/>
                    </a:cubicBezTo>
                    <a:cubicBezTo>
                      <a:pt x="13345" y="618"/>
                      <a:pt x="15799" y="1571"/>
                      <a:pt x="17676" y="3291"/>
                    </a:cubicBezTo>
                    <a:lnTo>
                      <a:pt x="18094" y="2835"/>
                    </a:lnTo>
                    <a:cubicBezTo>
                      <a:pt x="16102" y="1011"/>
                      <a:pt x="13500" y="-1"/>
                      <a:pt x="10799" y="0"/>
                    </a:cubicBezTo>
                    <a:cubicBezTo>
                      <a:pt x="8099" y="0"/>
                      <a:pt x="5497" y="1011"/>
                      <a:pt x="3505" y="2835"/>
                    </a:cubicBezTo>
                    <a:close/>
                  </a:path>
                </a:pathLst>
              </a:custGeom>
              <a:solidFill>
                <a:schemeClr val="bg2"/>
              </a:solidFill>
              <a:ln w="9525">
                <a:solidFill>
                  <a:schemeClr val="tx1"/>
                </a:solidFill>
                <a:miter lim="800000"/>
                <a:headEnd/>
                <a:tailEnd/>
              </a:ln>
            </p:spPr>
            <p:txBody>
              <a:bodyPr/>
              <a:lstStyle/>
              <a:p>
                <a:endParaRPr lang="it-IT"/>
              </a:p>
            </p:txBody>
          </p:sp>
          <p:sp>
            <p:nvSpPr>
              <p:cNvPr id="4255" name="AutoShape 781"/>
              <p:cNvSpPr>
                <a:spLocks noChangeArrowheads="1"/>
              </p:cNvSpPr>
              <p:nvPr/>
            </p:nvSpPr>
            <p:spPr bwMode="auto">
              <a:xfrm rot="12997328">
                <a:off x="3787775" y="5045075"/>
                <a:ext cx="225425" cy="257175"/>
              </a:xfrm>
              <a:prstGeom prst="upArrow">
                <a:avLst>
                  <a:gd name="adj1" fmla="val 25120"/>
                  <a:gd name="adj2" fmla="val 60850"/>
                </a:avLst>
              </a:prstGeom>
              <a:solidFill>
                <a:schemeClr val="bg2"/>
              </a:solidFill>
              <a:ln w="9525">
                <a:solidFill>
                  <a:schemeClr val="tx1"/>
                </a:solidFill>
                <a:miter lim="800000"/>
                <a:headEnd/>
                <a:tailEnd/>
              </a:ln>
            </p:spPr>
            <p:txBody>
              <a:bodyPr/>
              <a:lstStyle/>
              <a:p>
                <a:endParaRPr lang="en-GB"/>
              </a:p>
            </p:txBody>
          </p:sp>
          <p:sp>
            <p:nvSpPr>
              <p:cNvPr id="4256" name="AutoShape 783"/>
              <p:cNvSpPr>
                <a:spLocks noChangeArrowheads="1"/>
              </p:cNvSpPr>
              <p:nvPr/>
            </p:nvSpPr>
            <p:spPr bwMode="auto">
              <a:xfrm rot="5632754" flipV="1">
                <a:off x="4295775" y="3473450"/>
                <a:ext cx="2049463" cy="211931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987 w 21600"/>
                  <a:gd name="T13" fmla="*/ 0 h 21600"/>
                  <a:gd name="T14" fmla="*/ 19613 w 21600"/>
                  <a:gd name="T15" fmla="*/ 4915 h 21600"/>
                </a:gdLst>
                <a:ahLst/>
                <a:cxnLst>
                  <a:cxn ang="T8">
                    <a:pos x="T0" y="T1"/>
                  </a:cxn>
                  <a:cxn ang="T9">
                    <a:pos x="T2" y="T3"/>
                  </a:cxn>
                  <a:cxn ang="T10">
                    <a:pos x="T4" y="T5"/>
                  </a:cxn>
                  <a:cxn ang="T11">
                    <a:pos x="T6" y="T7"/>
                  </a:cxn>
                </a:cxnLst>
                <a:rect l="T12" t="T13" r="T14" b="T15"/>
                <a:pathLst>
                  <a:path w="21600" h="21600">
                    <a:moveTo>
                      <a:pt x="3923" y="3291"/>
                    </a:moveTo>
                    <a:cubicBezTo>
                      <a:pt x="5800" y="1571"/>
                      <a:pt x="8254" y="617"/>
                      <a:pt x="10800" y="618"/>
                    </a:cubicBezTo>
                    <a:cubicBezTo>
                      <a:pt x="13345" y="618"/>
                      <a:pt x="15799" y="1571"/>
                      <a:pt x="17676" y="3291"/>
                    </a:cubicBezTo>
                    <a:lnTo>
                      <a:pt x="18094" y="2835"/>
                    </a:lnTo>
                    <a:cubicBezTo>
                      <a:pt x="16102" y="1011"/>
                      <a:pt x="13500" y="-1"/>
                      <a:pt x="10799" y="0"/>
                    </a:cubicBezTo>
                    <a:cubicBezTo>
                      <a:pt x="8099" y="0"/>
                      <a:pt x="5497" y="1011"/>
                      <a:pt x="3505" y="2835"/>
                    </a:cubicBezTo>
                    <a:close/>
                  </a:path>
                </a:pathLst>
              </a:custGeom>
              <a:solidFill>
                <a:schemeClr val="bg2"/>
              </a:solidFill>
              <a:ln w="9525">
                <a:solidFill>
                  <a:schemeClr val="tx1"/>
                </a:solidFill>
                <a:miter lim="800000"/>
                <a:headEnd/>
                <a:tailEnd/>
              </a:ln>
            </p:spPr>
            <p:txBody>
              <a:bodyPr/>
              <a:lstStyle/>
              <a:p>
                <a:endParaRPr lang="it-IT"/>
              </a:p>
            </p:txBody>
          </p:sp>
          <p:sp>
            <p:nvSpPr>
              <p:cNvPr id="4257" name="AutoShape 784"/>
              <p:cNvSpPr>
                <a:spLocks noChangeArrowheads="1"/>
              </p:cNvSpPr>
              <p:nvPr/>
            </p:nvSpPr>
            <p:spPr bwMode="auto">
              <a:xfrm rot="19679244" flipV="1">
                <a:off x="4429125" y="5097463"/>
                <a:ext cx="223838" cy="209550"/>
              </a:xfrm>
              <a:prstGeom prst="upArrow">
                <a:avLst>
                  <a:gd name="adj1" fmla="val 25120"/>
                  <a:gd name="adj2" fmla="val 60759"/>
                </a:avLst>
              </a:prstGeom>
              <a:solidFill>
                <a:schemeClr val="bg2"/>
              </a:solidFill>
              <a:ln w="9525">
                <a:solidFill>
                  <a:schemeClr val="tx1"/>
                </a:solidFill>
                <a:miter lim="800000"/>
                <a:headEnd/>
                <a:tailEnd/>
              </a:ln>
            </p:spPr>
            <p:txBody>
              <a:bodyPr/>
              <a:lstStyle/>
              <a:p>
                <a:endParaRPr lang="en-GB"/>
              </a:p>
            </p:txBody>
          </p:sp>
        </p:grpSp>
      </p:grpSp>
      <p:grpSp>
        <p:nvGrpSpPr>
          <p:cNvPr id="10" name="Gruppo 9"/>
          <p:cNvGrpSpPr/>
          <p:nvPr/>
        </p:nvGrpSpPr>
        <p:grpSpPr>
          <a:xfrm>
            <a:off x="4513263" y="3481388"/>
            <a:ext cx="4010025" cy="2201862"/>
            <a:chOff x="4513263" y="3481388"/>
            <a:chExt cx="4010025" cy="2201862"/>
          </a:xfrm>
        </p:grpSpPr>
        <p:grpSp>
          <p:nvGrpSpPr>
            <p:cNvPr id="7" name="Gruppo 6"/>
            <p:cNvGrpSpPr/>
            <p:nvPr/>
          </p:nvGrpSpPr>
          <p:grpSpPr>
            <a:xfrm>
              <a:off x="4513263" y="3481388"/>
              <a:ext cx="4010025" cy="2054225"/>
              <a:chOff x="4513263" y="3481388"/>
              <a:chExt cx="4010025" cy="2054225"/>
            </a:xfrm>
          </p:grpSpPr>
          <p:sp>
            <p:nvSpPr>
              <p:cNvPr id="4264" name="AutoShape 791"/>
              <p:cNvSpPr>
                <a:spLocks noChangeArrowheads="1"/>
              </p:cNvSpPr>
              <p:nvPr/>
            </p:nvSpPr>
            <p:spPr bwMode="auto">
              <a:xfrm rot="10800000">
                <a:off x="5734050" y="3789363"/>
                <a:ext cx="390525" cy="1519237"/>
              </a:xfrm>
              <a:prstGeom prst="triangle">
                <a:avLst>
                  <a:gd name="adj" fmla="val 50000"/>
                </a:avLst>
              </a:prstGeom>
              <a:gradFill rotWithShape="1">
                <a:gsLst>
                  <a:gs pos="0">
                    <a:srgbClr val="FFFFFF"/>
                  </a:gs>
                  <a:gs pos="100000">
                    <a:srgbClr val="000000"/>
                  </a:gs>
                </a:gsLst>
                <a:lin ang="5400000" scaled="1"/>
              </a:gradFill>
              <a:ln w="9525">
                <a:solidFill>
                  <a:schemeClr val="bg2"/>
                </a:solidFill>
                <a:miter lim="800000"/>
                <a:headEnd/>
                <a:tailEnd/>
              </a:ln>
            </p:spPr>
            <p:txBody>
              <a:bodyPr/>
              <a:lstStyle/>
              <a:p>
                <a:endParaRPr lang="en-GB"/>
              </a:p>
            </p:txBody>
          </p:sp>
          <p:sp>
            <p:nvSpPr>
              <p:cNvPr id="4265" name="AutoShape 792"/>
              <p:cNvSpPr>
                <a:spLocks noChangeArrowheads="1"/>
              </p:cNvSpPr>
              <p:nvPr/>
            </p:nvSpPr>
            <p:spPr bwMode="auto">
              <a:xfrm rot="10800000">
                <a:off x="7197725" y="3790950"/>
                <a:ext cx="422275" cy="1600200"/>
              </a:xfrm>
              <a:prstGeom prst="triangle">
                <a:avLst>
                  <a:gd name="adj" fmla="val 50000"/>
                </a:avLst>
              </a:prstGeom>
              <a:gradFill rotWithShape="1">
                <a:gsLst>
                  <a:gs pos="0">
                    <a:srgbClr val="FFFFFF"/>
                  </a:gs>
                  <a:gs pos="100000">
                    <a:srgbClr val="AA0000"/>
                  </a:gs>
                </a:gsLst>
                <a:lin ang="5400000" scaled="1"/>
              </a:gradFill>
              <a:ln w="9525">
                <a:solidFill>
                  <a:srgbClr val="800000"/>
                </a:solidFill>
                <a:miter lim="800000"/>
                <a:headEnd/>
                <a:tailEnd/>
              </a:ln>
            </p:spPr>
            <p:txBody>
              <a:bodyPr/>
              <a:lstStyle/>
              <a:p>
                <a:endParaRPr lang="en-GB"/>
              </a:p>
            </p:txBody>
          </p:sp>
          <p:sp>
            <p:nvSpPr>
              <p:cNvPr id="4270" name="AutoShape 797"/>
              <p:cNvSpPr>
                <a:spLocks noChangeArrowheads="1"/>
              </p:cNvSpPr>
              <p:nvPr/>
            </p:nvSpPr>
            <p:spPr bwMode="auto">
              <a:xfrm>
                <a:off x="6276975" y="4032250"/>
                <a:ext cx="703263" cy="1074738"/>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71" name="AutoShape 799"/>
              <p:cNvSpPr>
                <a:spLocks noChangeArrowheads="1"/>
              </p:cNvSpPr>
              <p:nvPr/>
            </p:nvSpPr>
            <p:spPr bwMode="auto">
              <a:xfrm rot="5443818">
                <a:off x="4548187" y="3451226"/>
                <a:ext cx="2049463" cy="211931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987 w 21600"/>
                  <a:gd name="T13" fmla="*/ 0 h 21600"/>
                  <a:gd name="T14" fmla="*/ 19613 w 21600"/>
                  <a:gd name="T15" fmla="*/ 4915 h 21600"/>
                </a:gdLst>
                <a:ahLst/>
                <a:cxnLst>
                  <a:cxn ang="T8">
                    <a:pos x="T0" y="T1"/>
                  </a:cxn>
                  <a:cxn ang="T9">
                    <a:pos x="T2" y="T3"/>
                  </a:cxn>
                  <a:cxn ang="T10">
                    <a:pos x="T4" y="T5"/>
                  </a:cxn>
                  <a:cxn ang="T11">
                    <a:pos x="T6" y="T7"/>
                  </a:cxn>
                </a:cxnLst>
                <a:rect l="T12" t="T13" r="T14" b="T15"/>
                <a:pathLst>
                  <a:path w="21600" h="21600">
                    <a:moveTo>
                      <a:pt x="3923" y="3291"/>
                    </a:moveTo>
                    <a:cubicBezTo>
                      <a:pt x="5800" y="1571"/>
                      <a:pt x="8254" y="617"/>
                      <a:pt x="10800" y="618"/>
                    </a:cubicBezTo>
                    <a:cubicBezTo>
                      <a:pt x="13345" y="618"/>
                      <a:pt x="15799" y="1571"/>
                      <a:pt x="17676" y="3291"/>
                    </a:cubicBezTo>
                    <a:lnTo>
                      <a:pt x="18094" y="2835"/>
                    </a:lnTo>
                    <a:cubicBezTo>
                      <a:pt x="16102" y="1011"/>
                      <a:pt x="13500" y="-1"/>
                      <a:pt x="10799" y="0"/>
                    </a:cubicBezTo>
                    <a:cubicBezTo>
                      <a:pt x="8099" y="0"/>
                      <a:pt x="5497" y="1011"/>
                      <a:pt x="3505" y="2835"/>
                    </a:cubicBezTo>
                    <a:close/>
                  </a:path>
                </a:pathLst>
              </a:custGeom>
              <a:solidFill>
                <a:schemeClr val="bg2"/>
              </a:solidFill>
              <a:ln w="9525">
                <a:solidFill>
                  <a:schemeClr val="tx1"/>
                </a:solidFill>
                <a:miter lim="800000"/>
                <a:headEnd/>
                <a:tailEnd/>
              </a:ln>
            </p:spPr>
            <p:txBody>
              <a:bodyPr/>
              <a:lstStyle/>
              <a:p>
                <a:endParaRPr lang="it-IT"/>
              </a:p>
            </p:txBody>
          </p:sp>
          <p:sp>
            <p:nvSpPr>
              <p:cNvPr id="4272" name="AutoShape 800"/>
              <p:cNvSpPr>
                <a:spLocks noChangeArrowheads="1"/>
              </p:cNvSpPr>
              <p:nvPr/>
            </p:nvSpPr>
            <p:spPr bwMode="auto">
              <a:xfrm rot="12997328">
                <a:off x="6194425" y="5103813"/>
                <a:ext cx="241300" cy="250825"/>
              </a:xfrm>
              <a:prstGeom prst="upArrow">
                <a:avLst>
                  <a:gd name="adj1" fmla="val 25120"/>
                  <a:gd name="adj2" fmla="val 60968"/>
                </a:avLst>
              </a:prstGeom>
              <a:solidFill>
                <a:schemeClr val="bg2"/>
              </a:solidFill>
              <a:ln w="9525">
                <a:solidFill>
                  <a:schemeClr val="tx1"/>
                </a:solidFill>
                <a:miter lim="800000"/>
                <a:headEnd/>
                <a:tailEnd/>
              </a:ln>
            </p:spPr>
            <p:txBody>
              <a:bodyPr/>
              <a:lstStyle/>
              <a:p>
                <a:endParaRPr lang="en-GB"/>
              </a:p>
            </p:txBody>
          </p:sp>
          <p:sp>
            <p:nvSpPr>
              <p:cNvPr id="4276" name="AutoShape 805"/>
              <p:cNvSpPr>
                <a:spLocks noChangeArrowheads="1"/>
              </p:cNvSpPr>
              <p:nvPr/>
            </p:nvSpPr>
            <p:spPr bwMode="auto">
              <a:xfrm rot="15956603">
                <a:off x="6611145" y="3555206"/>
                <a:ext cx="1985962" cy="1838325"/>
              </a:xfrm>
              <a:custGeom>
                <a:avLst/>
                <a:gdLst>
                  <a:gd name="T0" fmla="*/ 2147483647 w 21600"/>
                  <a:gd name="T1" fmla="*/ 0 h 21600"/>
                  <a:gd name="T2" fmla="*/ 2147483647 w 21600"/>
                  <a:gd name="T3" fmla="*/ 2147483647 h 21600"/>
                  <a:gd name="T4" fmla="*/ 2147483647 w 21600"/>
                  <a:gd name="T5" fmla="*/ 1731635480 h 21600"/>
                  <a:gd name="T6" fmla="*/ 2147483647 w 21600"/>
                  <a:gd name="T7" fmla="*/ 2147483647 h 21600"/>
                  <a:gd name="T8" fmla="*/ 0 60000 65536"/>
                  <a:gd name="T9" fmla="*/ 0 60000 65536"/>
                  <a:gd name="T10" fmla="*/ 0 60000 65536"/>
                  <a:gd name="T11" fmla="*/ 0 60000 65536"/>
                  <a:gd name="T12" fmla="*/ 1985 w 21600"/>
                  <a:gd name="T13" fmla="*/ 0 h 21600"/>
                  <a:gd name="T14" fmla="*/ 19615 w 21600"/>
                  <a:gd name="T15" fmla="*/ 4924 h 21600"/>
                </a:gdLst>
                <a:ahLst/>
                <a:cxnLst>
                  <a:cxn ang="T8">
                    <a:pos x="T0" y="T1"/>
                  </a:cxn>
                  <a:cxn ang="T9">
                    <a:pos x="T2" y="T3"/>
                  </a:cxn>
                  <a:cxn ang="T10">
                    <a:pos x="T4" y="T5"/>
                  </a:cxn>
                  <a:cxn ang="T11">
                    <a:pos x="T6" y="T7"/>
                  </a:cxn>
                </a:cxnLst>
                <a:rect l="T12" t="T13" r="T14" b="T15"/>
                <a:pathLst>
                  <a:path w="21600" h="21600">
                    <a:moveTo>
                      <a:pt x="3923" y="3291"/>
                    </a:moveTo>
                    <a:cubicBezTo>
                      <a:pt x="5800" y="1571"/>
                      <a:pt x="8254" y="617"/>
                      <a:pt x="10800" y="618"/>
                    </a:cubicBezTo>
                    <a:cubicBezTo>
                      <a:pt x="13345" y="618"/>
                      <a:pt x="15799" y="1571"/>
                      <a:pt x="17676" y="3291"/>
                    </a:cubicBezTo>
                    <a:lnTo>
                      <a:pt x="18094" y="2835"/>
                    </a:lnTo>
                    <a:cubicBezTo>
                      <a:pt x="16102" y="1011"/>
                      <a:pt x="13500" y="-1"/>
                      <a:pt x="10799" y="0"/>
                    </a:cubicBezTo>
                    <a:cubicBezTo>
                      <a:pt x="8099" y="0"/>
                      <a:pt x="5497" y="1011"/>
                      <a:pt x="3505" y="2835"/>
                    </a:cubicBezTo>
                    <a:close/>
                  </a:path>
                </a:pathLst>
              </a:custGeom>
              <a:solidFill>
                <a:schemeClr val="bg2"/>
              </a:solidFill>
              <a:ln w="9525">
                <a:solidFill>
                  <a:schemeClr val="tx1"/>
                </a:solidFill>
                <a:miter lim="800000"/>
                <a:headEnd/>
                <a:tailEnd/>
              </a:ln>
            </p:spPr>
            <p:txBody>
              <a:bodyPr/>
              <a:lstStyle/>
              <a:p>
                <a:endParaRPr lang="it-IT"/>
              </a:p>
            </p:txBody>
          </p:sp>
          <p:sp>
            <p:nvSpPr>
              <p:cNvPr id="4277" name="AutoShape 806"/>
              <p:cNvSpPr>
                <a:spLocks noChangeArrowheads="1"/>
              </p:cNvSpPr>
              <p:nvPr/>
            </p:nvSpPr>
            <p:spPr bwMode="auto">
              <a:xfrm rot="1910112">
                <a:off x="6848475" y="3713163"/>
                <a:ext cx="203200" cy="169862"/>
              </a:xfrm>
              <a:prstGeom prst="upArrow">
                <a:avLst>
                  <a:gd name="adj1" fmla="val 25120"/>
                  <a:gd name="adj2" fmla="val 60329"/>
                </a:avLst>
              </a:prstGeom>
              <a:solidFill>
                <a:schemeClr val="bg2"/>
              </a:solidFill>
              <a:ln w="9525">
                <a:solidFill>
                  <a:schemeClr val="tx1"/>
                </a:solidFill>
                <a:miter lim="800000"/>
                <a:headEnd/>
                <a:tailEnd/>
              </a:ln>
            </p:spPr>
            <p:txBody>
              <a:bodyPr/>
              <a:lstStyle/>
              <a:p>
                <a:endParaRPr lang="en-GB"/>
              </a:p>
            </p:txBody>
          </p:sp>
        </p:grpSp>
        <p:grpSp>
          <p:nvGrpSpPr>
            <p:cNvPr id="9" name="Gruppo 8"/>
            <p:cNvGrpSpPr/>
            <p:nvPr/>
          </p:nvGrpSpPr>
          <p:grpSpPr>
            <a:xfrm>
              <a:off x="6005513" y="3535363"/>
              <a:ext cx="1128712" cy="277812"/>
              <a:chOff x="6005513" y="3535363"/>
              <a:chExt cx="1128712" cy="277812"/>
            </a:xfrm>
          </p:grpSpPr>
          <p:sp>
            <p:nvSpPr>
              <p:cNvPr id="4266" name="Oval 793"/>
              <p:cNvSpPr>
                <a:spLocks noChangeArrowheads="1"/>
              </p:cNvSpPr>
              <p:nvPr/>
            </p:nvSpPr>
            <p:spPr bwMode="auto">
              <a:xfrm>
                <a:off x="6256338" y="3692525"/>
                <a:ext cx="87312" cy="1095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68" name="Oval 795"/>
              <p:cNvSpPr>
                <a:spLocks noChangeArrowheads="1"/>
              </p:cNvSpPr>
              <p:nvPr/>
            </p:nvSpPr>
            <p:spPr bwMode="auto">
              <a:xfrm>
                <a:off x="7045325" y="3703638"/>
                <a:ext cx="88900"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8" name="Oval 651"/>
              <p:cNvSpPr>
                <a:spLocks noChangeArrowheads="1"/>
              </p:cNvSpPr>
              <p:nvPr/>
            </p:nvSpPr>
            <p:spPr bwMode="auto">
              <a:xfrm>
                <a:off x="6132513" y="3535363"/>
                <a:ext cx="104775"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9" name="Oval 652"/>
              <p:cNvSpPr>
                <a:spLocks noChangeArrowheads="1"/>
              </p:cNvSpPr>
              <p:nvPr/>
            </p:nvSpPr>
            <p:spPr bwMode="auto">
              <a:xfrm>
                <a:off x="6005513" y="3584575"/>
                <a:ext cx="106362"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0" name="Oval 654"/>
              <p:cNvSpPr>
                <a:spLocks noChangeArrowheads="1"/>
              </p:cNvSpPr>
              <p:nvPr/>
            </p:nvSpPr>
            <p:spPr bwMode="auto">
              <a:xfrm>
                <a:off x="6261100" y="3535363"/>
                <a:ext cx="106363"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1" name="Oval 656"/>
              <p:cNvSpPr>
                <a:spLocks noChangeArrowheads="1"/>
              </p:cNvSpPr>
              <p:nvPr/>
            </p:nvSpPr>
            <p:spPr bwMode="auto">
              <a:xfrm>
                <a:off x="6154738" y="3675063"/>
                <a:ext cx="104775"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2" name="Oval 675"/>
              <p:cNvSpPr>
                <a:spLocks noChangeArrowheads="1"/>
              </p:cNvSpPr>
              <p:nvPr/>
            </p:nvSpPr>
            <p:spPr bwMode="auto">
              <a:xfrm>
                <a:off x="6419850" y="3581400"/>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8" name="Gruppo 7"/>
            <p:cNvGrpSpPr/>
            <p:nvPr/>
          </p:nvGrpSpPr>
          <p:grpSpPr>
            <a:xfrm>
              <a:off x="6113463" y="3540241"/>
              <a:ext cx="1260654" cy="2143009"/>
              <a:chOff x="6113463" y="3540241"/>
              <a:chExt cx="1260654" cy="2143009"/>
            </a:xfrm>
          </p:grpSpPr>
          <p:sp>
            <p:nvSpPr>
              <p:cNvPr id="4267" name="Oval 794"/>
              <p:cNvSpPr>
                <a:spLocks noChangeArrowheads="1"/>
              </p:cNvSpPr>
              <p:nvPr/>
            </p:nvSpPr>
            <p:spPr bwMode="auto">
              <a:xfrm>
                <a:off x="6113463" y="5414963"/>
                <a:ext cx="87312" cy="109537"/>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69" name="Oval 796"/>
              <p:cNvSpPr>
                <a:spLocks noChangeArrowheads="1"/>
              </p:cNvSpPr>
              <p:nvPr/>
            </p:nvSpPr>
            <p:spPr bwMode="auto">
              <a:xfrm>
                <a:off x="7045325" y="5403850"/>
                <a:ext cx="88900" cy="109538"/>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3" name="Oval 789"/>
              <p:cNvSpPr>
                <a:spLocks noChangeArrowheads="1"/>
              </p:cNvSpPr>
              <p:nvPr/>
            </p:nvSpPr>
            <p:spPr bwMode="auto">
              <a:xfrm>
                <a:off x="7232650" y="5573713"/>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4" name="Oval 790"/>
              <p:cNvSpPr>
                <a:spLocks noChangeArrowheads="1"/>
              </p:cNvSpPr>
              <p:nvPr/>
            </p:nvSpPr>
            <p:spPr bwMode="auto">
              <a:xfrm>
                <a:off x="7286804" y="3554528"/>
                <a:ext cx="87313" cy="109538"/>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5" name="Oval 789"/>
              <p:cNvSpPr>
                <a:spLocks noChangeArrowheads="1"/>
              </p:cNvSpPr>
              <p:nvPr/>
            </p:nvSpPr>
            <p:spPr bwMode="auto">
              <a:xfrm>
                <a:off x="6943904" y="3559291"/>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6" name="Oval 789"/>
              <p:cNvSpPr>
                <a:spLocks noChangeArrowheads="1"/>
              </p:cNvSpPr>
              <p:nvPr/>
            </p:nvSpPr>
            <p:spPr bwMode="auto">
              <a:xfrm>
                <a:off x="7086779" y="3540241"/>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7" name="Oval 789"/>
              <p:cNvSpPr>
                <a:spLocks noChangeArrowheads="1"/>
              </p:cNvSpPr>
              <p:nvPr/>
            </p:nvSpPr>
            <p:spPr bwMode="auto">
              <a:xfrm>
                <a:off x="7153454" y="3635491"/>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
        <p:nvSpPr>
          <p:cNvPr id="12" name="CasellaDiTesto 11">
            <a:extLst>
              <a:ext uri="{FF2B5EF4-FFF2-40B4-BE49-F238E27FC236}">
                <a16:creationId xmlns:a16="http://schemas.microsoft.com/office/drawing/2014/main" id="{47596D02-B98B-426F-BD68-5DA3EF8BC742}"/>
              </a:ext>
            </a:extLst>
          </p:cNvPr>
          <p:cNvSpPr txBox="1"/>
          <p:nvPr/>
        </p:nvSpPr>
        <p:spPr>
          <a:xfrm>
            <a:off x="6715355" y="2567443"/>
            <a:ext cx="1307870" cy="307777"/>
          </a:xfrm>
          <a:prstGeom prst="rect">
            <a:avLst/>
          </a:prstGeom>
          <a:noFill/>
        </p:spPr>
        <p:txBody>
          <a:bodyPr wrap="square" rtlCol="0">
            <a:spAutoFit/>
          </a:bodyPr>
          <a:lstStyle/>
          <a:p>
            <a:r>
              <a:rPr lang="it-IT" sz="1400" b="1" dirty="0">
                <a:latin typeface="Arial" panose="020B0604020202020204" pitchFamily="34" charset="0"/>
                <a:cs typeface="Arial" panose="020B0604020202020204" pitchFamily="34" charset="0"/>
              </a:rPr>
              <a:t>Doppio gate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42875" y="614363"/>
            <a:ext cx="9001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spcBef>
                <a:spcPts val="300"/>
              </a:spcBef>
              <a:buFontTx/>
              <a:buChar char="•"/>
            </a:pPr>
            <a:r>
              <a:rPr lang="it-IT" sz="1600" b="1">
                <a:latin typeface="Arial" pitchFamily="34" charset="0"/>
              </a:rPr>
              <a:t> </a:t>
            </a:r>
            <a:r>
              <a:rPr lang="it-IT" sz="1600">
                <a:latin typeface="Arial" pitchFamily="34" charset="0"/>
              </a:rPr>
              <a:t>trasportano ioni </a:t>
            </a:r>
            <a:r>
              <a:rPr lang="it-IT" sz="1600" b="1" i="1">
                <a:solidFill>
                  <a:srgbClr val="FF3300"/>
                </a:solidFill>
                <a:latin typeface="Arial" pitchFamily="34" charset="0"/>
              </a:rPr>
              <a:t>contro il  gradiente</a:t>
            </a:r>
            <a:r>
              <a:rPr lang="it-IT" sz="1600" b="1">
                <a:latin typeface="Arial" pitchFamily="34" charset="0"/>
              </a:rPr>
              <a:t> </a:t>
            </a:r>
            <a:r>
              <a:rPr lang="it-IT" sz="1600">
                <a:latin typeface="Arial" pitchFamily="34" charset="0"/>
              </a:rPr>
              <a:t>di concentrazione, un processo</a:t>
            </a:r>
            <a:r>
              <a:rPr lang="it-IT" sz="1600" i="1">
                <a:solidFill>
                  <a:srgbClr val="FF3300"/>
                </a:solidFill>
                <a:latin typeface="Arial" pitchFamily="34" charset="0"/>
              </a:rPr>
              <a:t> </a:t>
            </a:r>
            <a:r>
              <a:rPr lang="it-IT" sz="1600" b="1" i="1">
                <a:solidFill>
                  <a:srgbClr val="FF3300"/>
                </a:solidFill>
                <a:latin typeface="Arial" pitchFamily="34" charset="0"/>
              </a:rPr>
              <a:t>termodinamicamente sfavorevole</a:t>
            </a:r>
            <a:r>
              <a:rPr lang="it-IT" sz="1600" b="1">
                <a:latin typeface="Arial" pitchFamily="34" charset="0"/>
              </a:rPr>
              <a:t> </a:t>
            </a:r>
            <a:r>
              <a:rPr lang="it-IT" sz="1600">
                <a:latin typeface="Arial" pitchFamily="34" charset="0"/>
              </a:rPr>
              <a:t>che richiede input di energia </a:t>
            </a:r>
            <a:r>
              <a:rPr lang="it-IT" sz="1600" b="1">
                <a:latin typeface="Arial" pitchFamily="34" charset="0"/>
              </a:rPr>
              <a:t>(</a:t>
            </a:r>
            <a:r>
              <a:rPr lang="it-IT" sz="1600" b="1" i="1">
                <a:solidFill>
                  <a:srgbClr val="FF3300"/>
                </a:solidFill>
                <a:latin typeface="Arial" pitchFamily="34" charset="0"/>
              </a:rPr>
              <a:t>idrolisi di ATP, energia elettromagnetica/fotoni, potenziale di membrana)</a:t>
            </a:r>
            <a:endParaRPr lang="it-IT" sz="1800" b="1" i="1">
              <a:solidFill>
                <a:srgbClr val="FF3300"/>
              </a:solidFill>
              <a:latin typeface="Arial" pitchFamily="34" charset="0"/>
            </a:endParaRPr>
          </a:p>
        </p:txBody>
      </p:sp>
      <p:sp>
        <p:nvSpPr>
          <p:cNvPr id="30804" name="Rectangle 84"/>
          <p:cNvSpPr>
            <a:spLocks noChangeArrowheads="1"/>
          </p:cNvSpPr>
          <p:nvPr/>
        </p:nvSpPr>
        <p:spPr bwMode="auto">
          <a:xfrm>
            <a:off x="174625" y="119063"/>
            <a:ext cx="8812213" cy="406400"/>
          </a:xfrm>
          <a:prstGeom prst="rect">
            <a:avLst/>
          </a:prstGeom>
          <a:solidFill>
            <a:schemeClr val="bg1"/>
          </a:solidFill>
          <a:ln w="9525">
            <a:solidFill>
              <a:srgbClr val="FF3300"/>
            </a:solidFill>
            <a:miter lim="800000"/>
            <a:headEnd/>
            <a:tailEnd/>
          </a:ln>
          <a:effectLst/>
        </p:spPr>
        <p:txBody>
          <a:bodyPr>
            <a:spAutoFit/>
          </a:bodyPr>
          <a:lstStyle/>
          <a:p>
            <a:pPr>
              <a:defRPr/>
            </a:pPr>
            <a:r>
              <a:rPr lang="it-IT" sz="2000" b="1">
                <a:solidFill>
                  <a:schemeClr val="accent2"/>
                </a:solidFill>
                <a:effectLst>
                  <a:outerShdw blurRad="38100" dist="38100" dir="2700000" algn="tl">
                    <a:srgbClr val="C0C0C0"/>
                  </a:outerShdw>
                </a:effectLst>
                <a:latin typeface="Arial" pitchFamily="34" charset="0"/>
              </a:rPr>
              <a:t>Trasporto attivo -  Pompe per ioni</a:t>
            </a:r>
          </a:p>
        </p:txBody>
      </p:sp>
      <p:sp>
        <p:nvSpPr>
          <p:cNvPr id="5124" name="Rectangle 86" descr="Linee verticali scure"/>
          <p:cNvSpPr>
            <a:spLocks noChangeArrowheads="1"/>
          </p:cNvSpPr>
          <p:nvPr/>
        </p:nvSpPr>
        <p:spPr bwMode="auto">
          <a:xfrm>
            <a:off x="2908300" y="3892550"/>
            <a:ext cx="3236913" cy="976313"/>
          </a:xfrm>
          <a:prstGeom prst="rect">
            <a:avLst/>
          </a:prstGeom>
          <a:pattFill prst="dkVert">
            <a:fgClr>
              <a:srgbClr val="00FF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125" name="Oval 87"/>
          <p:cNvSpPr>
            <a:spLocks noChangeArrowheads="1"/>
          </p:cNvSpPr>
          <p:nvPr/>
        </p:nvSpPr>
        <p:spPr bwMode="auto">
          <a:xfrm>
            <a:off x="2855913" y="3789363"/>
            <a:ext cx="238125"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6" name="Oval 88"/>
          <p:cNvSpPr>
            <a:spLocks noChangeArrowheads="1"/>
          </p:cNvSpPr>
          <p:nvPr/>
        </p:nvSpPr>
        <p:spPr bwMode="auto">
          <a:xfrm>
            <a:off x="3060700" y="3789363"/>
            <a:ext cx="238125"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7" name="Oval 89"/>
          <p:cNvSpPr>
            <a:spLocks noChangeArrowheads="1"/>
          </p:cNvSpPr>
          <p:nvPr/>
        </p:nvSpPr>
        <p:spPr bwMode="auto">
          <a:xfrm>
            <a:off x="3281363" y="3789363"/>
            <a:ext cx="239712"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8" name="Oval 90"/>
          <p:cNvSpPr>
            <a:spLocks noChangeArrowheads="1"/>
          </p:cNvSpPr>
          <p:nvPr/>
        </p:nvSpPr>
        <p:spPr bwMode="auto">
          <a:xfrm>
            <a:off x="3810000" y="3802063"/>
            <a:ext cx="238125"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9" name="Oval 91"/>
          <p:cNvSpPr>
            <a:spLocks noChangeArrowheads="1"/>
          </p:cNvSpPr>
          <p:nvPr/>
        </p:nvSpPr>
        <p:spPr bwMode="auto">
          <a:xfrm>
            <a:off x="4014788" y="3802063"/>
            <a:ext cx="238125"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0" name="Oval 92"/>
          <p:cNvSpPr>
            <a:spLocks noChangeArrowheads="1"/>
          </p:cNvSpPr>
          <p:nvPr/>
        </p:nvSpPr>
        <p:spPr bwMode="auto">
          <a:xfrm>
            <a:off x="4235450" y="3802063"/>
            <a:ext cx="239713"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1" name="Oval 93"/>
          <p:cNvSpPr>
            <a:spLocks noChangeArrowheads="1"/>
          </p:cNvSpPr>
          <p:nvPr/>
        </p:nvSpPr>
        <p:spPr bwMode="auto">
          <a:xfrm>
            <a:off x="5343525" y="3789363"/>
            <a:ext cx="238125"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2" name="Oval 94"/>
          <p:cNvSpPr>
            <a:spLocks noChangeArrowheads="1"/>
          </p:cNvSpPr>
          <p:nvPr/>
        </p:nvSpPr>
        <p:spPr bwMode="auto">
          <a:xfrm>
            <a:off x="5548313" y="3789363"/>
            <a:ext cx="238125"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3" name="Oval 95"/>
          <p:cNvSpPr>
            <a:spLocks noChangeArrowheads="1"/>
          </p:cNvSpPr>
          <p:nvPr/>
        </p:nvSpPr>
        <p:spPr bwMode="auto">
          <a:xfrm>
            <a:off x="5768975" y="3789363"/>
            <a:ext cx="239713"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4" name="Oval 96"/>
          <p:cNvSpPr>
            <a:spLocks noChangeArrowheads="1"/>
          </p:cNvSpPr>
          <p:nvPr/>
        </p:nvSpPr>
        <p:spPr bwMode="auto">
          <a:xfrm>
            <a:off x="2838450" y="4845050"/>
            <a:ext cx="239713" cy="1524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5" name="Oval 97"/>
          <p:cNvSpPr>
            <a:spLocks noChangeArrowheads="1"/>
          </p:cNvSpPr>
          <p:nvPr/>
        </p:nvSpPr>
        <p:spPr bwMode="auto">
          <a:xfrm>
            <a:off x="3043238" y="4845050"/>
            <a:ext cx="238125" cy="1524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6" name="Oval 98"/>
          <p:cNvSpPr>
            <a:spLocks noChangeArrowheads="1"/>
          </p:cNvSpPr>
          <p:nvPr/>
        </p:nvSpPr>
        <p:spPr bwMode="auto">
          <a:xfrm>
            <a:off x="3265488" y="4845050"/>
            <a:ext cx="238125" cy="1524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7" name="Oval 99"/>
          <p:cNvSpPr>
            <a:spLocks noChangeArrowheads="1"/>
          </p:cNvSpPr>
          <p:nvPr/>
        </p:nvSpPr>
        <p:spPr bwMode="auto">
          <a:xfrm>
            <a:off x="3792538" y="4857750"/>
            <a:ext cx="239712" cy="15081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8" name="Oval 100"/>
          <p:cNvSpPr>
            <a:spLocks noChangeArrowheads="1"/>
          </p:cNvSpPr>
          <p:nvPr/>
        </p:nvSpPr>
        <p:spPr bwMode="auto">
          <a:xfrm>
            <a:off x="3997325" y="4857750"/>
            <a:ext cx="238125" cy="15081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9" name="Oval 101"/>
          <p:cNvSpPr>
            <a:spLocks noChangeArrowheads="1"/>
          </p:cNvSpPr>
          <p:nvPr/>
        </p:nvSpPr>
        <p:spPr bwMode="auto">
          <a:xfrm>
            <a:off x="4219575" y="4857750"/>
            <a:ext cx="238125" cy="15081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0" name="Oval 102"/>
          <p:cNvSpPr>
            <a:spLocks noChangeArrowheads="1"/>
          </p:cNvSpPr>
          <p:nvPr/>
        </p:nvSpPr>
        <p:spPr bwMode="auto">
          <a:xfrm>
            <a:off x="5326063" y="4845050"/>
            <a:ext cx="239712" cy="1524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1" name="Oval 103"/>
          <p:cNvSpPr>
            <a:spLocks noChangeArrowheads="1"/>
          </p:cNvSpPr>
          <p:nvPr/>
        </p:nvSpPr>
        <p:spPr bwMode="auto">
          <a:xfrm>
            <a:off x="5530850" y="4845050"/>
            <a:ext cx="238125" cy="1524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2" name="Oval 104"/>
          <p:cNvSpPr>
            <a:spLocks noChangeArrowheads="1"/>
          </p:cNvSpPr>
          <p:nvPr/>
        </p:nvSpPr>
        <p:spPr bwMode="auto">
          <a:xfrm>
            <a:off x="5753100" y="4845050"/>
            <a:ext cx="238125" cy="1524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3" name="Oval 105"/>
          <p:cNvSpPr>
            <a:spLocks noChangeArrowheads="1"/>
          </p:cNvSpPr>
          <p:nvPr/>
        </p:nvSpPr>
        <p:spPr bwMode="auto">
          <a:xfrm>
            <a:off x="3521075" y="4845050"/>
            <a:ext cx="238125" cy="1524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4" name="AutoShape 106"/>
          <p:cNvSpPr>
            <a:spLocks noChangeArrowheads="1"/>
          </p:cNvSpPr>
          <p:nvPr/>
        </p:nvSpPr>
        <p:spPr bwMode="auto">
          <a:xfrm>
            <a:off x="4371975" y="3625850"/>
            <a:ext cx="989013" cy="1509713"/>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5" name="Text Box 107"/>
          <p:cNvSpPr txBox="1">
            <a:spLocks noChangeArrowheads="1"/>
          </p:cNvSpPr>
          <p:nvPr/>
        </p:nvSpPr>
        <p:spPr bwMode="auto">
          <a:xfrm>
            <a:off x="2338388" y="4214813"/>
            <a:ext cx="2146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gradiente</a:t>
            </a:r>
            <a:r>
              <a:rPr lang="it-IT" sz="1400">
                <a:latin typeface="Arial" pitchFamily="34" charset="0"/>
              </a:rPr>
              <a:t> </a:t>
            </a:r>
            <a:r>
              <a:rPr lang="it-IT" sz="1400" noProof="1">
                <a:latin typeface="Arial" pitchFamily="34" charset="0"/>
                <a:sym typeface="Wingdings" pitchFamily="2" charset="2"/>
              </a:rPr>
              <a:t></a:t>
            </a:r>
            <a:endParaRPr lang="it-IT" sz="1400">
              <a:latin typeface="Arial" pitchFamily="34" charset="0"/>
            </a:endParaRPr>
          </a:p>
        </p:txBody>
      </p:sp>
      <p:sp>
        <p:nvSpPr>
          <p:cNvPr id="5146" name="Oval 108"/>
          <p:cNvSpPr>
            <a:spLocks noChangeArrowheads="1"/>
          </p:cNvSpPr>
          <p:nvPr/>
        </p:nvSpPr>
        <p:spPr bwMode="auto">
          <a:xfrm>
            <a:off x="6008688" y="3802063"/>
            <a:ext cx="238125"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7" name="Oval 109"/>
          <p:cNvSpPr>
            <a:spLocks noChangeArrowheads="1"/>
          </p:cNvSpPr>
          <p:nvPr/>
        </p:nvSpPr>
        <p:spPr bwMode="auto">
          <a:xfrm>
            <a:off x="5973763" y="4845050"/>
            <a:ext cx="239712" cy="1524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8" name="AutoShape 110"/>
          <p:cNvSpPr>
            <a:spLocks noChangeArrowheads="1"/>
          </p:cNvSpPr>
          <p:nvPr/>
        </p:nvSpPr>
        <p:spPr bwMode="auto">
          <a:xfrm>
            <a:off x="4475163" y="5122863"/>
            <a:ext cx="1055687" cy="792162"/>
          </a:xfrm>
          <a:custGeom>
            <a:avLst/>
            <a:gdLst>
              <a:gd name="T0" fmla="*/ 2147483647 w 21600"/>
              <a:gd name="T1" fmla="*/ 862918478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112" y="10562"/>
                </a:moveTo>
                <a:cubicBezTo>
                  <a:pt x="20982" y="4959"/>
                  <a:pt x="16404" y="485"/>
                  <a:pt x="10800" y="485"/>
                </a:cubicBezTo>
                <a:cubicBezTo>
                  <a:pt x="5103" y="485"/>
                  <a:pt x="485" y="5103"/>
                  <a:pt x="485" y="10800"/>
                </a:cubicBezTo>
                <a:cubicBezTo>
                  <a:pt x="484" y="11066"/>
                  <a:pt x="495" y="11333"/>
                  <a:pt x="515" y="11598"/>
                </a:cubicBezTo>
                <a:lnTo>
                  <a:pt x="32" y="11636"/>
                </a:lnTo>
                <a:cubicBezTo>
                  <a:pt x="10" y="11358"/>
                  <a:pt x="0" y="11079"/>
                  <a:pt x="0" y="10800"/>
                </a:cubicBezTo>
                <a:cubicBezTo>
                  <a:pt x="0" y="4835"/>
                  <a:pt x="4835" y="0"/>
                  <a:pt x="10800" y="0"/>
                </a:cubicBezTo>
                <a:cubicBezTo>
                  <a:pt x="16667" y="-1"/>
                  <a:pt x="21461" y="4684"/>
                  <a:pt x="21597" y="10550"/>
                </a:cubicBezTo>
                <a:lnTo>
                  <a:pt x="24296" y="10488"/>
                </a:lnTo>
                <a:lnTo>
                  <a:pt x="21423" y="13499"/>
                </a:lnTo>
                <a:lnTo>
                  <a:pt x="18412" y="10624"/>
                </a:lnTo>
                <a:lnTo>
                  <a:pt x="21112" y="10562"/>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5149" name="Text Box 111"/>
          <p:cNvSpPr txBox="1">
            <a:spLocks noChangeArrowheads="1"/>
          </p:cNvSpPr>
          <p:nvPr/>
        </p:nvSpPr>
        <p:spPr bwMode="auto">
          <a:xfrm>
            <a:off x="4090988" y="5559425"/>
            <a:ext cx="95408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600" b="1">
                <a:latin typeface="Arial" pitchFamily="34" charset="0"/>
              </a:rPr>
              <a:t>ATP</a:t>
            </a:r>
          </a:p>
        </p:txBody>
      </p:sp>
      <p:sp>
        <p:nvSpPr>
          <p:cNvPr id="5150" name="AutoShape 112"/>
          <p:cNvSpPr>
            <a:spLocks noChangeArrowheads="1"/>
          </p:cNvSpPr>
          <p:nvPr/>
        </p:nvSpPr>
        <p:spPr bwMode="auto">
          <a:xfrm rot="6281869">
            <a:off x="1817688" y="2411413"/>
            <a:ext cx="3017837" cy="33797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293 w 21600"/>
              <a:gd name="T13" fmla="*/ 0 h 21600"/>
              <a:gd name="T14" fmla="*/ 19307 w 21600"/>
              <a:gd name="T15" fmla="*/ 4456 h 21600"/>
            </a:gdLst>
            <a:ahLst/>
            <a:cxnLst>
              <a:cxn ang="T8">
                <a:pos x="T0" y="T1"/>
              </a:cxn>
              <a:cxn ang="T9">
                <a:pos x="T2" y="T3"/>
              </a:cxn>
              <a:cxn ang="T10">
                <a:pos x="T4" y="T5"/>
              </a:cxn>
              <a:cxn ang="T11">
                <a:pos x="T6" y="T7"/>
              </a:cxn>
            </a:cxnLst>
            <a:rect l="T12" t="T13" r="T14" b="T15"/>
            <a:pathLst>
              <a:path w="21600" h="21600">
                <a:moveTo>
                  <a:pt x="4183" y="2908"/>
                </a:moveTo>
                <a:cubicBezTo>
                  <a:pt x="6037" y="1354"/>
                  <a:pt x="8380" y="501"/>
                  <a:pt x="10800" y="502"/>
                </a:cubicBezTo>
                <a:cubicBezTo>
                  <a:pt x="13219" y="502"/>
                  <a:pt x="15562" y="1354"/>
                  <a:pt x="17416" y="2908"/>
                </a:cubicBezTo>
                <a:lnTo>
                  <a:pt x="17738" y="2524"/>
                </a:lnTo>
                <a:cubicBezTo>
                  <a:pt x="15794" y="893"/>
                  <a:pt x="13337" y="-1"/>
                  <a:pt x="10799" y="0"/>
                </a:cubicBezTo>
                <a:cubicBezTo>
                  <a:pt x="8262" y="0"/>
                  <a:pt x="5805" y="893"/>
                  <a:pt x="3861" y="2524"/>
                </a:cubicBez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5151" name="Oval 113"/>
          <p:cNvSpPr>
            <a:spLocks noChangeArrowheads="1"/>
          </p:cNvSpPr>
          <p:nvPr/>
        </p:nvSpPr>
        <p:spPr bwMode="auto">
          <a:xfrm>
            <a:off x="3776663" y="3109913"/>
            <a:ext cx="134937"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2" name="Oval 114"/>
          <p:cNvSpPr>
            <a:spLocks noChangeArrowheads="1"/>
          </p:cNvSpPr>
          <p:nvPr/>
        </p:nvSpPr>
        <p:spPr bwMode="auto">
          <a:xfrm>
            <a:off x="3571875" y="5537200"/>
            <a:ext cx="136525" cy="1254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3" name="Oval 115"/>
          <p:cNvSpPr>
            <a:spLocks noChangeArrowheads="1"/>
          </p:cNvSpPr>
          <p:nvPr/>
        </p:nvSpPr>
        <p:spPr bwMode="auto">
          <a:xfrm>
            <a:off x="4006850" y="5264150"/>
            <a:ext cx="136525" cy="1254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4" name="Oval 116"/>
          <p:cNvSpPr>
            <a:spLocks noChangeArrowheads="1"/>
          </p:cNvSpPr>
          <p:nvPr/>
        </p:nvSpPr>
        <p:spPr bwMode="auto">
          <a:xfrm>
            <a:off x="3946525" y="5511800"/>
            <a:ext cx="136525" cy="1270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5" name="Oval 117"/>
          <p:cNvSpPr>
            <a:spLocks noChangeArrowheads="1"/>
          </p:cNvSpPr>
          <p:nvPr/>
        </p:nvSpPr>
        <p:spPr bwMode="auto">
          <a:xfrm>
            <a:off x="3459163" y="5302250"/>
            <a:ext cx="136525" cy="1270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6" name="Oval 118"/>
          <p:cNvSpPr>
            <a:spLocks noChangeArrowheads="1"/>
          </p:cNvSpPr>
          <p:nvPr/>
        </p:nvSpPr>
        <p:spPr bwMode="auto">
          <a:xfrm>
            <a:off x="3810000" y="5359400"/>
            <a:ext cx="136525" cy="1254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7" name="Oval 119"/>
          <p:cNvSpPr>
            <a:spLocks noChangeArrowheads="1"/>
          </p:cNvSpPr>
          <p:nvPr/>
        </p:nvSpPr>
        <p:spPr bwMode="auto">
          <a:xfrm>
            <a:off x="3589338" y="2846388"/>
            <a:ext cx="134937"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8" name="Oval 120"/>
          <p:cNvSpPr>
            <a:spLocks noChangeArrowheads="1"/>
          </p:cNvSpPr>
          <p:nvPr/>
        </p:nvSpPr>
        <p:spPr bwMode="auto">
          <a:xfrm>
            <a:off x="4116388" y="2757488"/>
            <a:ext cx="136525" cy="1270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9" name="Oval 121"/>
          <p:cNvSpPr>
            <a:spLocks noChangeArrowheads="1"/>
          </p:cNvSpPr>
          <p:nvPr/>
        </p:nvSpPr>
        <p:spPr bwMode="auto">
          <a:xfrm>
            <a:off x="3248025" y="3160713"/>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0" name="Oval 122"/>
          <p:cNvSpPr>
            <a:spLocks noChangeArrowheads="1"/>
          </p:cNvSpPr>
          <p:nvPr/>
        </p:nvSpPr>
        <p:spPr bwMode="auto">
          <a:xfrm>
            <a:off x="4491038" y="2732088"/>
            <a:ext cx="136525" cy="1270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1" name="Oval 123"/>
          <p:cNvSpPr>
            <a:spLocks noChangeArrowheads="1"/>
          </p:cNvSpPr>
          <p:nvPr/>
        </p:nvSpPr>
        <p:spPr bwMode="auto">
          <a:xfrm>
            <a:off x="4933950" y="3148013"/>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2" name="Oval 124"/>
          <p:cNvSpPr>
            <a:spLocks noChangeArrowheads="1"/>
          </p:cNvSpPr>
          <p:nvPr/>
        </p:nvSpPr>
        <p:spPr bwMode="auto">
          <a:xfrm>
            <a:off x="4116388" y="3160713"/>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3" name="Oval 125"/>
          <p:cNvSpPr>
            <a:spLocks noChangeArrowheads="1"/>
          </p:cNvSpPr>
          <p:nvPr/>
        </p:nvSpPr>
        <p:spPr bwMode="auto">
          <a:xfrm>
            <a:off x="3860800" y="2884488"/>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4" name="Oval 126"/>
          <p:cNvSpPr>
            <a:spLocks noChangeArrowheads="1"/>
          </p:cNvSpPr>
          <p:nvPr/>
        </p:nvSpPr>
        <p:spPr bwMode="auto">
          <a:xfrm>
            <a:off x="4389438" y="2795588"/>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5" name="Oval 127"/>
          <p:cNvSpPr>
            <a:spLocks noChangeArrowheads="1"/>
          </p:cNvSpPr>
          <p:nvPr/>
        </p:nvSpPr>
        <p:spPr bwMode="auto">
          <a:xfrm>
            <a:off x="3521075" y="3198813"/>
            <a:ext cx="134938"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6" name="Oval 128"/>
          <p:cNvSpPr>
            <a:spLocks noChangeArrowheads="1"/>
          </p:cNvSpPr>
          <p:nvPr/>
        </p:nvSpPr>
        <p:spPr bwMode="auto">
          <a:xfrm>
            <a:off x="4764088" y="2770188"/>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7" name="Oval 129"/>
          <p:cNvSpPr>
            <a:spLocks noChangeArrowheads="1"/>
          </p:cNvSpPr>
          <p:nvPr/>
        </p:nvSpPr>
        <p:spPr bwMode="auto">
          <a:xfrm>
            <a:off x="5207000" y="3186113"/>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8" name="Oval 130"/>
          <p:cNvSpPr>
            <a:spLocks noChangeArrowheads="1"/>
          </p:cNvSpPr>
          <p:nvPr/>
        </p:nvSpPr>
        <p:spPr bwMode="auto">
          <a:xfrm>
            <a:off x="4389438" y="3198813"/>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9" name="Oval 131"/>
          <p:cNvSpPr>
            <a:spLocks noChangeArrowheads="1"/>
          </p:cNvSpPr>
          <p:nvPr/>
        </p:nvSpPr>
        <p:spPr bwMode="auto">
          <a:xfrm>
            <a:off x="3868738" y="3259138"/>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70" name="Oval 132"/>
          <p:cNvSpPr>
            <a:spLocks noChangeArrowheads="1"/>
          </p:cNvSpPr>
          <p:nvPr/>
        </p:nvSpPr>
        <p:spPr bwMode="auto">
          <a:xfrm>
            <a:off x="4321175" y="3048000"/>
            <a:ext cx="136525" cy="1254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71" name="Oval 133"/>
          <p:cNvSpPr>
            <a:spLocks noChangeArrowheads="1"/>
          </p:cNvSpPr>
          <p:nvPr/>
        </p:nvSpPr>
        <p:spPr bwMode="auto">
          <a:xfrm>
            <a:off x="3529013" y="3382963"/>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72" name="Oval 134"/>
          <p:cNvSpPr>
            <a:spLocks noChangeArrowheads="1"/>
          </p:cNvSpPr>
          <p:nvPr/>
        </p:nvSpPr>
        <p:spPr bwMode="auto">
          <a:xfrm>
            <a:off x="4695825" y="3022600"/>
            <a:ext cx="136525" cy="1254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73" name="Oval 135"/>
          <p:cNvSpPr>
            <a:spLocks noChangeArrowheads="1"/>
          </p:cNvSpPr>
          <p:nvPr/>
        </p:nvSpPr>
        <p:spPr bwMode="auto">
          <a:xfrm>
            <a:off x="5138738" y="3436938"/>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74" name="Oval 136"/>
          <p:cNvSpPr>
            <a:spLocks noChangeArrowheads="1"/>
          </p:cNvSpPr>
          <p:nvPr/>
        </p:nvSpPr>
        <p:spPr bwMode="auto">
          <a:xfrm>
            <a:off x="4321175" y="3449638"/>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75" name="AutoShape 137"/>
          <p:cNvSpPr>
            <a:spLocks noChangeArrowheads="1"/>
          </p:cNvSpPr>
          <p:nvPr/>
        </p:nvSpPr>
        <p:spPr bwMode="auto">
          <a:xfrm rot="-1454270">
            <a:off x="4637088" y="3281363"/>
            <a:ext cx="311150" cy="495300"/>
          </a:xfrm>
          <a:prstGeom prst="upArrow">
            <a:avLst>
              <a:gd name="adj1" fmla="val 25120"/>
              <a:gd name="adj2" fmla="val 45168"/>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176" name="Oval 138"/>
          <p:cNvSpPr>
            <a:spLocks noChangeArrowheads="1"/>
          </p:cNvSpPr>
          <p:nvPr/>
        </p:nvSpPr>
        <p:spPr bwMode="auto">
          <a:xfrm>
            <a:off x="4921250" y="4318000"/>
            <a:ext cx="149225" cy="125413"/>
          </a:xfrm>
          <a:prstGeom prst="ellipse">
            <a:avLst/>
          </a:prstGeom>
          <a:solidFill>
            <a:srgbClr val="0000FF"/>
          </a:solidFill>
          <a:ln w="12700">
            <a:solidFill>
              <a:schemeClr val="bg1"/>
            </a:solidFill>
            <a:round/>
            <a:headEnd/>
            <a:tailEnd/>
          </a:ln>
        </p:spPr>
        <p:txBody>
          <a:bodyPr/>
          <a:lstStyle/>
          <a:p>
            <a:endParaRPr lang="en-GB"/>
          </a:p>
        </p:txBody>
      </p:sp>
      <p:sp>
        <p:nvSpPr>
          <p:cNvPr id="5177" name="Text Box 139"/>
          <p:cNvSpPr txBox="1">
            <a:spLocks noChangeArrowheads="1"/>
          </p:cNvSpPr>
          <p:nvPr/>
        </p:nvSpPr>
        <p:spPr bwMode="auto">
          <a:xfrm>
            <a:off x="5119688" y="5559425"/>
            <a:ext cx="153511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600" b="1">
                <a:latin typeface="Arial" pitchFamily="34" charset="0"/>
              </a:rPr>
              <a:t>ADP + Pi</a:t>
            </a:r>
            <a:endParaRPr lang="it-IT" sz="2400" b="1">
              <a:latin typeface="Arial" pitchFamily="34" charset="0"/>
            </a:endParaRPr>
          </a:p>
        </p:txBody>
      </p:sp>
      <p:sp>
        <p:nvSpPr>
          <p:cNvPr id="5178" name="AutoShape 140"/>
          <p:cNvSpPr>
            <a:spLocks noChangeArrowheads="1"/>
          </p:cNvSpPr>
          <p:nvPr/>
        </p:nvSpPr>
        <p:spPr bwMode="auto">
          <a:xfrm flipV="1">
            <a:off x="3486150" y="3551238"/>
            <a:ext cx="511175" cy="1785937"/>
          </a:xfrm>
          <a:prstGeom prst="triangle">
            <a:avLst>
              <a:gd name="adj" fmla="val 49685"/>
            </a:avLst>
          </a:prstGeom>
          <a:gradFill rotWithShape="0">
            <a:gsLst>
              <a:gs pos="0">
                <a:srgbClr val="0000FF"/>
              </a:gs>
              <a:gs pos="100000">
                <a:srgbClr val="FFFFFF"/>
              </a:gs>
            </a:gsLst>
            <a:lin ang="5400000" scaled="1"/>
          </a:gradFill>
          <a:ln w="9525">
            <a:solidFill>
              <a:schemeClr val="accent2"/>
            </a:solidFill>
            <a:miter lim="800000"/>
            <a:headEnd/>
            <a:tailEnd/>
          </a:ln>
        </p:spPr>
        <p:txBody>
          <a:bodyPr/>
          <a:lstStyle/>
          <a:p>
            <a:endParaRPr lang="en-GB"/>
          </a:p>
        </p:txBody>
      </p:sp>
      <p:sp>
        <p:nvSpPr>
          <p:cNvPr id="5179" name="Rectangle 141"/>
          <p:cNvSpPr>
            <a:spLocks noChangeArrowheads="1"/>
          </p:cNvSpPr>
          <p:nvPr/>
        </p:nvSpPr>
        <p:spPr bwMode="auto">
          <a:xfrm>
            <a:off x="5105400" y="1606550"/>
            <a:ext cx="38989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600" b="1">
                <a:solidFill>
                  <a:srgbClr val="FF0000"/>
                </a:solidFill>
                <a:latin typeface="Arial" pitchFamily="34" charset="0"/>
              </a:rPr>
              <a:t>pompa ionica / </a:t>
            </a:r>
            <a:r>
              <a:rPr lang="it-IT" sz="1600" b="1">
                <a:solidFill>
                  <a:srgbClr val="FF3300"/>
                </a:solidFill>
                <a:latin typeface="Arial" pitchFamily="34" charset="0"/>
              </a:rPr>
              <a:t>ATPasi</a:t>
            </a:r>
            <a:r>
              <a:rPr lang="it-IT" sz="1600">
                <a:solidFill>
                  <a:srgbClr val="FF3300"/>
                </a:solidFill>
                <a:latin typeface="Arial" pitchFamily="34" charset="0"/>
              </a:rPr>
              <a:t> </a:t>
            </a:r>
            <a:r>
              <a:rPr lang="it-IT" sz="1600" b="1">
                <a:solidFill>
                  <a:srgbClr val="FF3300"/>
                </a:solidFill>
                <a:latin typeface="Arial" pitchFamily="34" charset="0"/>
              </a:rPr>
              <a:t>di tipo P</a:t>
            </a:r>
            <a:r>
              <a:rPr lang="it-IT" sz="1600">
                <a:latin typeface="Arial" pitchFamily="34" charset="0"/>
              </a:rPr>
              <a:t>           </a:t>
            </a:r>
            <a:r>
              <a:rPr lang="it-IT" sz="1600" b="1">
                <a:latin typeface="Arial" pitchFamily="34" charset="0"/>
              </a:rPr>
              <a:t> </a:t>
            </a:r>
            <a:endParaRPr lang="it-IT" sz="1600">
              <a:latin typeface="Arial" pitchFamily="34" charset="0"/>
            </a:endParaRPr>
          </a:p>
          <a:p>
            <a:pPr>
              <a:spcBef>
                <a:spcPts val="600"/>
              </a:spcBef>
            </a:pPr>
            <a:r>
              <a:rPr lang="it-IT" sz="1600" b="1">
                <a:latin typeface="Arial" pitchFamily="34" charset="0"/>
              </a:rPr>
              <a:t>       1 – 10</a:t>
            </a:r>
            <a:r>
              <a:rPr lang="it-IT" sz="1600" b="1" baseline="30000">
                <a:latin typeface="Arial" pitchFamily="34" charset="0"/>
              </a:rPr>
              <a:t>3</a:t>
            </a:r>
            <a:r>
              <a:rPr lang="it-IT" sz="1600" b="1">
                <a:latin typeface="Arial" pitchFamily="34" charset="0"/>
              </a:rPr>
              <a:t> ioni/s</a:t>
            </a:r>
            <a:r>
              <a:rPr lang="it-IT" sz="1600">
                <a:latin typeface="Arial" pitchFamily="34" charset="0"/>
              </a:rPr>
              <a:t>                           </a:t>
            </a:r>
          </a:p>
          <a:p>
            <a:r>
              <a:rPr lang="it-IT" sz="1600">
                <a:solidFill>
                  <a:srgbClr val="FF0000"/>
                </a:solidFill>
                <a:latin typeface="Arial" pitchFamily="34" charset="0"/>
              </a:rPr>
              <a:t>    </a:t>
            </a:r>
            <a:endParaRPr lang="it-IT" sz="1600" b="1">
              <a:solidFill>
                <a:srgbClr val="FF0000"/>
              </a:solidFill>
              <a:latin typeface="Arial" pitchFamily="34" charset="0"/>
            </a:endParaRPr>
          </a:p>
        </p:txBody>
      </p:sp>
      <p:sp>
        <p:nvSpPr>
          <p:cNvPr id="5180" name="Text Box 678"/>
          <p:cNvSpPr txBox="1">
            <a:spLocks noChangeArrowheads="1"/>
          </p:cNvSpPr>
          <p:nvPr/>
        </p:nvSpPr>
        <p:spPr bwMode="auto">
          <a:xfrm>
            <a:off x="1968500" y="5227638"/>
            <a:ext cx="90328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   ]</a:t>
            </a:r>
          </a:p>
          <a:p>
            <a:r>
              <a:rPr lang="it-IT" sz="1400" b="1">
                <a:latin typeface="Arial" pitchFamily="34" charset="0"/>
              </a:rPr>
              <a:t>bassa</a:t>
            </a:r>
            <a:endParaRPr lang="it-IT" sz="1400">
              <a:latin typeface="Arial" pitchFamily="34" charset="0"/>
            </a:endParaRPr>
          </a:p>
        </p:txBody>
      </p:sp>
      <p:sp>
        <p:nvSpPr>
          <p:cNvPr id="5181" name="Text Box 679"/>
          <p:cNvSpPr txBox="1">
            <a:spLocks noChangeArrowheads="1"/>
          </p:cNvSpPr>
          <p:nvPr/>
        </p:nvSpPr>
        <p:spPr bwMode="auto">
          <a:xfrm>
            <a:off x="1912938" y="2641600"/>
            <a:ext cx="787400" cy="558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alta</a:t>
            </a:r>
            <a:endParaRPr lang="it-IT" sz="1400">
              <a:latin typeface="Arial" pitchFamily="34" charset="0"/>
            </a:endParaRPr>
          </a:p>
          <a:p>
            <a:r>
              <a:rPr lang="it-IT" sz="1400" b="1">
                <a:latin typeface="Arial" pitchFamily="34" charset="0"/>
              </a:rPr>
              <a:t>[   ] </a:t>
            </a:r>
          </a:p>
        </p:txBody>
      </p:sp>
      <p:sp>
        <p:nvSpPr>
          <p:cNvPr id="65" name="Oval 680"/>
          <p:cNvSpPr>
            <a:spLocks noChangeArrowheads="1"/>
          </p:cNvSpPr>
          <p:nvPr/>
        </p:nvSpPr>
        <p:spPr bwMode="auto">
          <a:xfrm>
            <a:off x="2073275" y="2984500"/>
            <a:ext cx="104775" cy="112713"/>
          </a:xfrm>
          <a:prstGeom prst="ellipse">
            <a:avLst/>
          </a:prstGeom>
          <a:solidFill>
            <a:schemeClr val="accent6"/>
          </a:solidFill>
          <a:ln w="9525">
            <a:noFill/>
            <a:round/>
            <a:headEnd/>
            <a:tailEnd/>
          </a:ln>
        </p:spPr>
        <p:txBody>
          <a:bodyPr/>
          <a:lstStyle/>
          <a:p>
            <a:pPr>
              <a:defRPr/>
            </a:pPr>
            <a:endParaRPr lang="en-GB"/>
          </a:p>
        </p:txBody>
      </p:sp>
      <p:sp>
        <p:nvSpPr>
          <p:cNvPr id="66" name="Oval 789"/>
          <p:cNvSpPr>
            <a:spLocks noChangeArrowheads="1"/>
          </p:cNvSpPr>
          <p:nvPr/>
        </p:nvSpPr>
        <p:spPr bwMode="auto">
          <a:xfrm>
            <a:off x="2146300" y="5335588"/>
            <a:ext cx="87313" cy="109537"/>
          </a:xfrm>
          <a:prstGeom prst="ellipse">
            <a:avLst/>
          </a:prstGeom>
          <a:solidFill>
            <a:schemeClr val="accent6"/>
          </a:solidFill>
          <a:ln w="9525">
            <a:noFill/>
            <a:round/>
            <a:headEnd/>
            <a:tailEnd/>
          </a:ln>
        </p:spPr>
        <p:txBody>
          <a:bodyPr/>
          <a:lstStyle/>
          <a:p>
            <a:pPr>
              <a:defRPr/>
            </a:pP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3"/>
          <p:cNvSpPr>
            <a:spLocks noChangeArrowheads="1"/>
          </p:cNvSpPr>
          <p:nvPr/>
        </p:nvSpPr>
        <p:spPr bwMode="auto">
          <a:xfrm>
            <a:off x="107950" y="625477"/>
            <a:ext cx="8753475" cy="4047262"/>
          </a:xfrm>
          <a:prstGeom prst="rect">
            <a:avLst/>
          </a:prstGeom>
          <a:noFill/>
          <a:ln w="9525">
            <a:noFill/>
            <a:miter lim="800000"/>
            <a:headEnd/>
            <a:tailEnd/>
          </a:ln>
        </p:spPr>
        <p:txBody>
          <a:bodyPr>
            <a:spAutoFit/>
          </a:bodyPr>
          <a:lstStyle/>
          <a:p>
            <a:pPr marL="180975" indent="-180975" algn="just">
              <a:spcBef>
                <a:spcPct val="50000"/>
              </a:spcBef>
              <a:buFontTx/>
              <a:buChar char="•"/>
              <a:defRPr/>
            </a:pPr>
            <a:r>
              <a:rPr lang="it-IT" sz="1600" dirty="0">
                <a:latin typeface="Arial" pitchFamily="34" charset="0"/>
              </a:rPr>
              <a:t> Pompe ioniche e trasportatori trasportano ioni o composti contro il loro gradiente chimico (es. la pompa Na/K </a:t>
            </a:r>
            <a:r>
              <a:rPr lang="it-IT" sz="1600" dirty="0" err="1">
                <a:latin typeface="Arial" pitchFamily="34" charset="0"/>
              </a:rPr>
              <a:t>ATPasi</a:t>
            </a:r>
            <a:r>
              <a:rPr lang="it-IT" sz="1600" dirty="0">
                <a:latin typeface="Arial" pitchFamily="34" charset="0"/>
              </a:rPr>
              <a:t> concentra ioni potassio all'interno delle cellule ed espelle ioni di sodio)</a:t>
            </a:r>
          </a:p>
          <a:p>
            <a:pPr marL="180975" indent="-180975" algn="just">
              <a:spcBef>
                <a:spcPct val="50000"/>
              </a:spcBef>
              <a:defRPr/>
            </a:pPr>
            <a:r>
              <a:rPr lang="it-IT" sz="1600" dirty="0">
                <a:solidFill>
                  <a:srgbClr val="FF3300"/>
                </a:solidFill>
                <a:latin typeface="Arial" pitchFamily="34" charset="0"/>
              </a:rPr>
              <a:t>•  </a:t>
            </a:r>
            <a:r>
              <a:rPr lang="it-IT" sz="1600" dirty="0">
                <a:latin typeface="Arial" pitchFamily="34" charset="0"/>
              </a:rPr>
              <a:t>Questo processo richiede da un sistema di trasporto attivo, con input di energia.</a:t>
            </a:r>
          </a:p>
          <a:p>
            <a:pPr marL="180975" indent="-180975" algn="just">
              <a:spcBef>
                <a:spcPct val="50000"/>
              </a:spcBef>
              <a:defRPr/>
            </a:pPr>
            <a:r>
              <a:rPr lang="it-IT" sz="1600" dirty="0">
                <a:solidFill>
                  <a:srgbClr val="FF3300"/>
                </a:solidFill>
                <a:latin typeface="Arial" pitchFamily="34" charset="0"/>
              </a:rPr>
              <a:t>• </a:t>
            </a:r>
            <a:r>
              <a:rPr lang="it-IT" sz="1600" dirty="0">
                <a:latin typeface="Arial" pitchFamily="34" charset="0"/>
              </a:rPr>
              <a:t> Se gli ioni sono trasportati anche contro il potenziale elettrico, l’energia libera è data   </a:t>
            </a:r>
          </a:p>
          <a:p>
            <a:pPr marL="180975" indent="-180975" algn="just">
              <a:defRPr/>
            </a:pPr>
            <a:r>
              <a:rPr lang="it-IT" sz="1600" dirty="0">
                <a:latin typeface="Arial" pitchFamily="34" charset="0"/>
              </a:rPr>
              <a:t>   da:             </a:t>
            </a:r>
          </a:p>
          <a:p>
            <a:pPr algn="just">
              <a:lnSpc>
                <a:spcPct val="75000"/>
              </a:lnSpc>
              <a:defRPr/>
            </a:pPr>
            <a:r>
              <a:rPr lang="it-IT" sz="1600" dirty="0">
                <a:latin typeface="Arial" pitchFamily="34" charset="0"/>
              </a:rPr>
              <a:t>                                                       [ione]a</a:t>
            </a:r>
            <a:endParaRPr lang="it-IT" sz="1600" b="1" baseline="30000" dirty="0">
              <a:latin typeface="Arial" pitchFamily="34" charset="0"/>
            </a:endParaRPr>
          </a:p>
          <a:p>
            <a:pPr algn="just">
              <a:lnSpc>
                <a:spcPct val="75000"/>
              </a:lnSpc>
              <a:defRPr/>
            </a:pPr>
            <a:r>
              <a:rPr lang="it-IT" sz="1600" b="1" dirty="0">
                <a:latin typeface="Arial" pitchFamily="34" charset="0"/>
              </a:rPr>
              <a:t>                                  </a:t>
            </a:r>
            <a:r>
              <a:rPr lang="it-IT" sz="1600" b="1" dirty="0">
                <a:latin typeface="Arial" pitchFamily="34" charset="0"/>
                <a:sym typeface="Symbol" pitchFamily="18" charset="2"/>
              </a:rPr>
              <a:t></a:t>
            </a:r>
            <a:r>
              <a:rPr lang="it-IT" sz="1600" b="1" dirty="0">
                <a:latin typeface="Arial" pitchFamily="34" charset="0"/>
              </a:rPr>
              <a:t>G = RT ln                   +  z</a:t>
            </a:r>
            <a:r>
              <a:rPr lang="it-IT" sz="1600" b="1" dirty="0">
                <a:latin typeface="Arial" pitchFamily="34" charset="0"/>
                <a:sym typeface="Symbol" pitchFamily="18" charset="2"/>
              </a:rPr>
              <a:t></a:t>
            </a:r>
            <a:r>
              <a:rPr lang="it-IT" sz="1600" b="1" dirty="0">
                <a:latin typeface="Arial" pitchFamily="34" charset="0"/>
              </a:rPr>
              <a:t>VF</a:t>
            </a:r>
          </a:p>
          <a:p>
            <a:pPr algn="just">
              <a:lnSpc>
                <a:spcPct val="75000"/>
              </a:lnSpc>
              <a:defRPr/>
            </a:pPr>
            <a:r>
              <a:rPr lang="it-IT" sz="1600" b="1" dirty="0">
                <a:latin typeface="Arial" pitchFamily="34" charset="0"/>
              </a:rPr>
              <a:t>		</a:t>
            </a:r>
            <a:r>
              <a:rPr lang="it-IT" sz="1600" dirty="0">
                <a:latin typeface="Arial" pitchFamily="34" charset="0"/>
              </a:rPr>
              <a:t>	       [ione]</a:t>
            </a:r>
            <a:r>
              <a:rPr lang="it-IT" sz="1600" b="1" baseline="30000" dirty="0">
                <a:latin typeface="Arial" pitchFamily="34" charset="0"/>
              </a:rPr>
              <a:t>b</a:t>
            </a:r>
          </a:p>
          <a:p>
            <a:pPr algn="just">
              <a:spcBef>
                <a:spcPct val="50000"/>
              </a:spcBef>
              <a:defRPr/>
            </a:pPr>
            <a:r>
              <a:rPr lang="it-IT" sz="1400" dirty="0">
                <a:latin typeface="Arial" pitchFamily="34" charset="0"/>
              </a:rPr>
              <a:t>         </a:t>
            </a:r>
            <a:r>
              <a:rPr lang="it-IT" sz="1200" b="1" dirty="0">
                <a:latin typeface="Arial" pitchFamily="34" charset="0"/>
              </a:rPr>
              <a:t>dove F  = cost. di Faraday (23 kcal/mol/V),  </a:t>
            </a:r>
            <a:r>
              <a:rPr lang="it-IT" sz="1200" b="1" dirty="0">
                <a:latin typeface="Arial" pitchFamily="34" charset="0"/>
                <a:sym typeface="Symbol" pitchFamily="18" charset="2"/>
              </a:rPr>
              <a:t></a:t>
            </a:r>
            <a:r>
              <a:rPr lang="it-IT" sz="1200" b="1" dirty="0">
                <a:latin typeface="Arial" pitchFamily="34" charset="0"/>
              </a:rPr>
              <a:t>V = potenziale transmembrana,   z  = carica</a:t>
            </a:r>
          </a:p>
          <a:p>
            <a:pPr marL="180975" indent="-180975" algn="just">
              <a:spcBef>
                <a:spcPct val="50000"/>
              </a:spcBef>
              <a:buFontTx/>
              <a:buChar char="•"/>
              <a:defRPr/>
            </a:pPr>
            <a:r>
              <a:rPr lang="it-IT" sz="1600" dirty="0">
                <a:latin typeface="Arial" pitchFamily="34" charset="0"/>
              </a:rPr>
              <a:t>Il trasporto è passivo se </a:t>
            </a:r>
            <a:r>
              <a:rPr lang="it-IT" sz="1600" dirty="0">
                <a:latin typeface="Arial" pitchFamily="34" charset="0"/>
                <a:sym typeface="Symbol" pitchFamily="18" charset="2"/>
              </a:rPr>
              <a:t></a:t>
            </a:r>
            <a:r>
              <a:rPr lang="it-IT" sz="1600" dirty="0">
                <a:latin typeface="Arial" pitchFamily="34" charset="0"/>
              </a:rPr>
              <a:t>G è negativo. Se positivo, il trasporto è attivo (non spontaneo), ed il pompaggio di ioni avviene solo se accoppiato all’idrolisi di ATP (che fornisce energia)</a:t>
            </a:r>
          </a:p>
          <a:p>
            <a:pPr algn="just">
              <a:spcBef>
                <a:spcPct val="50000"/>
              </a:spcBef>
              <a:buFontTx/>
              <a:buChar char="•"/>
              <a:defRPr/>
            </a:pPr>
            <a:endParaRPr lang="it-IT" sz="1600" b="1" dirty="0">
              <a:latin typeface="Arial" pitchFamily="34" charset="0"/>
            </a:endParaRPr>
          </a:p>
          <a:p>
            <a:pPr algn="just">
              <a:spcBef>
                <a:spcPct val="50000"/>
              </a:spcBef>
              <a:defRPr/>
            </a:pPr>
            <a:endParaRPr lang="it-IT" sz="1600" b="1" dirty="0">
              <a:latin typeface="Arial" pitchFamily="34" charset="0"/>
            </a:endParaRPr>
          </a:p>
        </p:txBody>
      </p:sp>
      <p:grpSp>
        <p:nvGrpSpPr>
          <p:cNvPr id="2" name="Gruppo 1"/>
          <p:cNvGrpSpPr/>
          <p:nvPr/>
        </p:nvGrpSpPr>
        <p:grpSpPr>
          <a:xfrm>
            <a:off x="2874962" y="2304395"/>
            <a:ext cx="1380506" cy="584775"/>
            <a:chOff x="2874963" y="2066925"/>
            <a:chExt cx="1380506" cy="584775"/>
          </a:xfrm>
        </p:grpSpPr>
        <p:sp>
          <p:nvSpPr>
            <p:cNvPr id="14339" name="Text Box 5"/>
            <p:cNvSpPr txBox="1">
              <a:spLocks noChangeArrowheads="1"/>
            </p:cNvSpPr>
            <p:nvPr/>
          </p:nvSpPr>
          <p:spPr bwMode="auto">
            <a:xfrm>
              <a:off x="2874963" y="2066925"/>
              <a:ext cx="13805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GB" dirty="0"/>
                <a:t>  (       )</a:t>
              </a:r>
            </a:p>
          </p:txBody>
        </p:sp>
        <p:sp>
          <p:nvSpPr>
            <p:cNvPr id="14340" name="Line 6"/>
            <p:cNvSpPr>
              <a:spLocks noChangeShapeType="1"/>
            </p:cNvSpPr>
            <p:nvPr/>
          </p:nvSpPr>
          <p:spPr bwMode="auto">
            <a:xfrm>
              <a:off x="3348038" y="2381250"/>
              <a:ext cx="6381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4341" name="Rectangle 7"/>
          <p:cNvSpPr>
            <a:spLocks noChangeArrowheads="1"/>
          </p:cNvSpPr>
          <p:nvPr/>
        </p:nvSpPr>
        <p:spPr bwMode="auto">
          <a:xfrm>
            <a:off x="179388" y="161925"/>
            <a:ext cx="8788400" cy="314325"/>
          </a:xfrm>
          <a:prstGeom prst="rect">
            <a:avLst/>
          </a:prstGeom>
          <a:solidFill>
            <a:schemeClr val="bg1"/>
          </a:solidFill>
          <a:ln w="9525">
            <a:solidFill>
              <a:srgbClr val="FF3300"/>
            </a:solidFill>
            <a:miter lim="800000"/>
            <a:headEnd/>
            <a:tailEnd/>
          </a:ln>
        </p:spPr>
        <p:txBody>
          <a:bodyPr lIns="0" tIns="0" rIns="0" bIns="0">
            <a:spAutoFit/>
          </a:bodyPr>
          <a:lstStyle/>
          <a:p>
            <a:pPr marL="381000" lvl="2" defTabSz="1087438">
              <a:spcBef>
                <a:spcPts val="575"/>
              </a:spcBef>
              <a:spcAft>
                <a:spcPts val="575"/>
              </a:spcAft>
            </a:pPr>
            <a:r>
              <a:rPr lang="it-IT" sz="2000" b="1" dirty="0">
                <a:solidFill>
                  <a:srgbClr val="FF3300"/>
                </a:solidFill>
                <a:latin typeface="Arial" pitchFamily="34" charset="0"/>
              </a:rPr>
              <a:t>Trasporto transmembrana</a:t>
            </a:r>
          </a:p>
        </p:txBody>
      </p:sp>
      <p:pic>
        <p:nvPicPr>
          <p:cNvPr id="14342" name="Picture 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363" y="3917949"/>
            <a:ext cx="3813175"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9"/>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3758522"/>
            <a:ext cx="389572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40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3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6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0DBF268-9606-475F-BE21-6D643A59328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782" r="10053" b="4655"/>
          <a:stretch/>
        </p:blipFill>
        <p:spPr>
          <a:xfrm>
            <a:off x="239484" y="875947"/>
            <a:ext cx="8665030" cy="5796998"/>
          </a:xfrm>
          <a:prstGeom prst="rect">
            <a:avLst/>
          </a:prstGeom>
        </p:spPr>
      </p:pic>
      <p:sp>
        <p:nvSpPr>
          <p:cNvPr id="3" name="Rectangle 4">
            <a:extLst>
              <a:ext uri="{FF2B5EF4-FFF2-40B4-BE49-F238E27FC236}">
                <a16:creationId xmlns:a16="http://schemas.microsoft.com/office/drawing/2014/main" id="{2D066786-4F52-4E1D-A703-73C42BDA8F4B}"/>
              </a:ext>
            </a:extLst>
          </p:cNvPr>
          <p:cNvSpPr>
            <a:spLocks noChangeArrowheads="1"/>
          </p:cNvSpPr>
          <p:nvPr/>
        </p:nvSpPr>
        <p:spPr bwMode="auto">
          <a:xfrm>
            <a:off x="718457" y="206824"/>
            <a:ext cx="8055428" cy="307777"/>
          </a:xfrm>
          <a:prstGeom prst="rect">
            <a:avLst/>
          </a:prstGeom>
          <a:solidFill>
            <a:schemeClr val="bg1"/>
          </a:solidFill>
          <a:ln w="9525">
            <a:solidFill>
              <a:srgbClr val="FF3300"/>
            </a:solidFill>
            <a:miter lim="800000"/>
            <a:headEnd/>
            <a:tailEnd/>
          </a:ln>
        </p:spPr>
        <p:txBody>
          <a:bodyPr wrap="square" lIns="0" tIns="0" rIns="0" bIns="0">
            <a:spAutoFit/>
          </a:bodyPr>
          <a:lstStyle/>
          <a:p>
            <a:pPr marL="381000" lvl="2" defTabSz="1087438">
              <a:spcBef>
                <a:spcPts val="575"/>
              </a:spcBef>
              <a:spcAft>
                <a:spcPts val="575"/>
              </a:spcAft>
            </a:pPr>
            <a:r>
              <a:rPr lang="it-IT" sz="2000" b="1" dirty="0">
                <a:solidFill>
                  <a:srgbClr val="FF3300"/>
                </a:solidFill>
                <a:latin typeface="Arial" pitchFamily="34" charset="0"/>
              </a:rPr>
              <a:t>Pompa Ca</a:t>
            </a:r>
            <a:r>
              <a:rPr lang="it-IT" sz="2000" b="1" baseline="30000" dirty="0">
                <a:solidFill>
                  <a:srgbClr val="FF3300"/>
                </a:solidFill>
                <a:latin typeface="Arial" pitchFamily="34" charset="0"/>
              </a:rPr>
              <a:t>2+</a:t>
            </a:r>
            <a:r>
              <a:rPr lang="it-IT" sz="2000" b="1" dirty="0">
                <a:solidFill>
                  <a:srgbClr val="FF3300"/>
                </a:solidFill>
                <a:latin typeface="Arial" pitchFamily="34" charset="0"/>
              </a:rPr>
              <a:t>- </a:t>
            </a:r>
            <a:r>
              <a:rPr lang="it-IT" sz="2000" b="1" dirty="0" err="1">
                <a:solidFill>
                  <a:srgbClr val="FF3300"/>
                </a:solidFill>
                <a:latin typeface="Arial" pitchFamily="34" charset="0"/>
              </a:rPr>
              <a:t>ATPasi</a:t>
            </a:r>
            <a:r>
              <a:rPr lang="it-IT" sz="2000" b="1" dirty="0">
                <a:solidFill>
                  <a:srgbClr val="FF3300"/>
                </a:solidFill>
                <a:latin typeface="Arial" pitchFamily="34" charset="0"/>
              </a:rPr>
              <a:t> del reticolo sarcoplasmatico (SERCA)</a:t>
            </a:r>
          </a:p>
        </p:txBody>
      </p:sp>
      <p:sp>
        <p:nvSpPr>
          <p:cNvPr id="5" name="CasellaDiTesto 4">
            <a:extLst>
              <a:ext uri="{FF2B5EF4-FFF2-40B4-BE49-F238E27FC236}">
                <a16:creationId xmlns:a16="http://schemas.microsoft.com/office/drawing/2014/main" id="{F135DAE0-78D1-4F4B-83D8-24C057ADA6B5}"/>
              </a:ext>
            </a:extLst>
          </p:cNvPr>
          <p:cNvSpPr txBox="1"/>
          <p:nvPr/>
        </p:nvSpPr>
        <p:spPr>
          <a:xfrm flipH="1">
            <a:off x="415831" y="2166256"/>
            <a:ext cx="781597" cy="338554"/>
          </a:xfrm>
          <a:prstGeom prst="rect">
            <a:avLst/>
          </a:prstGeom>
          <a:noFill/>
        </p:spPr>
        <p:txBody>
          <a:bodyPr wrap="square" rtlCol="0">
            <a:spAutoFit/>
          </a:bodyPr>
          <a:lstStyle/>
          <a:p>
            <a:r>
              <a:rPr lang="it-IT" sz="1600" dirty="0"/>
              <a:t>Citosol</a:t>
            </a:r>
          </a:p>
        </p:txBody>
      </p:sp>
      <p:sp>
        <p:nvSpPr>
          <p:cNvPr id="6" name="CasellaDiTesto 5">
            <a:extLst>
              <a:ext uri="{FF2B5EF4-FFF2-40B4-BE49-F238E27FC236}">
                <a16:creationId xmlns:a16="http://schemas.microsoft.com/office/drawing/2014/main" id="{2F602B0F-BF78-4542-8965-CA1144163F9F}"/>
              </a:ext>
            </a:extLst>
          </p:cNvPr>
          <p:cNvSpPr txBox="1"/>
          <p:nvPr/>
        </p:nvSpPr>
        <p:spPr>
          <a:xfrm flipH="1">
            <a:off x="416917" y="1030147"/>
            <a:ext cx="781597" cy="338554"/>
          </a:xfrm>
          <a:prstGeom prst="rect">
            <a:avLst/>
          </a:prstGeom>
          <a:noFill/>
        </p:spPr>
        <p:txBody>
          <a:bodyPr wrap="square" rtlCol="0">
            <a:spAutoFit/>
          </a:bodyPr>
          <a:lstStyle/>
          <a:p>
            <a:r>
              <a:rPr lang="it-IT" sz="1600" dirty="0"/>
              <a:t>Lumen</a:t>
            </a:r>
          </a:p>
        </p:txBody>
      </p:sp>
    </p:spTree>
    <p:extLst>
      <p:ext uri="{BB962C8B-B14F-4D97-AF65-F5344CB8AC3E}">
        <p14:creationId xmlns:p14="http://schemas.microsoft.com/office/powerpoint/2010/main" val="4219044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0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1438" y="1295400"/>
            <a:ext cx="4344987" cy="41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8300" y="1847850"/>
            <a:ext cx="3781425"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1450" y="2241550"/>
            <a:ext cx="4025900"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3"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1638" y="2533650"/>
            <a:ext cx="3900487"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3"/>
          <p:cNvSpPr>
            <a:spLocks noChangeArrowheads="1"/>
          </p:cNvSpPr>
          <p:nvPr/>
        </p:nvSpPr>
        <p:spPr bwMode="auto">
          <a:xfrm>
            <a:off x="179388" y="549275"/>
            <a:ext cx="87852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FontTx/>
              <a:buChar char="•"/>
            </a:pPr>
            <a:r>
              <a:rPr lang="it-IT" sz="1600" b="1" dirty="0">
                <a:latin typeface="Arial" pitchFamily="34" charset="0"/>
              </a:rPr>
              <a:t> </a:t>
            </a:r>
            <a:r>
              <a:rPr lang="it-IT" sz="1600" dirty="0">
                <a:latin typeface="Arial" pitchFamily="34" charset="0"/>
              </a:rPr>
              <a:t>Nella pompa Na/K </a:t>
            </a:r>
            <a:r>
              <a:rPr lang="it-IT" sz="1600" dirty="0" err="1">
                <a:latin typeface="Arial" pitchFamily="34" charset="0"/>
              </a:rPr>
              <a:t>ATPasi</a:t>
            </a:r>
            <a:r>
              <a:rPr lang="it-IT" sz="1600" dirty="0">
                <a:solidFill>
                  <a:srgbClr val="FF3300"/>
                </a:solidFill>
                <a:latin typeface="Arial" pitchFamily="34" charset="0"/>
              </a:rPr>
              <a:t> </a:t>
            </a:r>
            <a:r>
              <a:rPr lang="it-IT" sz="1600" dirty="0">
                <a:latin typeface="Arial" pitchFamily="34" charset="0"/>
              </a:rPr>
              <a:t>l’idrolisi di ATP avviene solo quando ci sono ioni da trasportare, ed i due ioni di tipo diverso (</a:t>
            </a:r>
            <a:r>
              <a:rPr lang="it-IT" sz="1600" dirty="0">
                <a:solidFill>
                  <a:srgbClr val="FF3300"/>
                </a:solidFill>
                <a:latin typeface="Arial" pitchFamily="34" charset="0"/>
              </a:rPr>
              <a:t>tre Na</a:t>
            </a:r>
            <a:r>
              <a:rPr lang="it-IT" sz="1600" baseline="30000" dirty="0">
                <a:solidFill>
                  <a:srgbClr val="FF3300"/>
                </a:solidFill>
                <a:latin typeface="Arial" pitchFamily="34" charset="0"/>
              </a:rPr>
              <a:t>+</a:t>
            </a:r>
            <a:r>
              <a:rPr lang="it-IT" sz="1600" dirty="0">
                <a:latin typeface="Arial" pitchFamily="34" charset="0"/>
              </a:rPr>
              <a:t> escono per </a:t>
            </a:r>
            <a:r>
              <a:rPr lang="it-IT" sz="1600" dirty="0">
                <a:solidFill>
                  <a:srgbClr val="FF3300"/>
                </a:solidFill>
                <a:latin typeface="Arial" pitchFamily="34" charset="0"/>
              </a:rPr>
              <a:t>due K</a:t>
            </a:r>
            <a:r>
              <a:rPr lang="it-IT" sz="1600" baseline="30000" dirty="0">
                <a:solidFill>
                  <a:srgbClr val="FF3300"/>
                </a:solidFill>
                <a:latin typeface="Arial" pitchFamily="34" charset="0"/>
              </a:rPr>
              <a:t>+</a:t>
            </a:r>
            <a:r>
              <a:rPr lang="it-IT" sz="1600" dirty="0">
                <a:latin typeface="Arial" pitchFamily="34" charset="0"/>
              </a:rPr>
              <a:t> che entrano) sono trasportati in direzioni opposte (quindi niente spreco ed alta efficienza). La pompa utilizza un meccanismo di INVERSIONE. </a:t>
            </a:r>
          </a:p>
        </p:txBody>
      </p:sp>
      <p:sp>
        <p:nvSpPr>
          <p:cNvPr id="15367" name="Rectangle 4"/>
          <p:cNvSpPr>
            <a:spLocks noChangeArrowheads="1"/>
          </p:cNvSpPr>
          <p:nvPr/>
        </p:nvSpPr>
        <p:spPr bwMode="auto">
          <a:xfrm>
            <a:off x="198438" y="85952"/>
            <a:ext cx="8788400" cy="314325"/>
          </a:xfrm>
          <a:prstGeom prst="rect">
            <a:avLst/>
          </a:prstGeom>
          <a:solidFill>
            <a:schemeClr val="bg1"/>
          </a:solidFill>
          <a:ln w="9525">
            <a:solidFill>
              <a:srgbClr val="FF3300"/>
            </a:solidFill>
            <a:miter lim="800000"/>
            <a:headEnd/>
            <a:tailEnd/>
          </a:ln>
        </p:spPr>
        <p:txBody>
          <a:bodyPr lIns="0" tIns="0" rIns="0" bIns="0">
            <a:spAutoFit/>
          </a:bodyPr>
          <a:lstStyle/>
          <a:p>
            <a:pPr marL="381000" lvl="2" defTabSz="1087438">
              <a:spcBef>
                <a:spcPts val="575"/>
              </a:spcBef>
              <a:spcAft>
                <a:spcPts val="575"/>
              </a:spcAft>
            </a:pPr>
            <a:r>
              <a:rPr lang="it-IT" sz="2000" b="1" dirty="0">
                <a:solidFill>
                  <a:srgbClr val="FF3300"/>
                </a:solidFill>
                <a:latin typeface="Arial" pitchFamily="34" charset="0"/>
              </a:rPr>
              <a:t>Pompa Na/K </a:t>
            </a:r>
            <a:r>
              <a:rPr lang="it-IT" sz="2000" b="1" dirty="0" err="1">
                <a:solidFill>
                  <a:srgbClr val="FF3300"/>
                </a:solidFill>
                <a:latin typeface="Arial" pitchFamily="34" charset="0"/>
              </a:rPr>
              <a:t>ATPasi</a:t>
            </a:r>
            <a:r>
              <a:rPr lang="it-IT" sz="2000" b="1" dirty="0">
                <a:solidFill>
                  <a:srgbClr val="FF3300"/>
                </a:solidFill>
                <a:latin typeface="Arial" pitchFamily="34" charset="0"/>
              </a:rPr>
              <a:t> (</a:t>
            </a:r>
            <a:r>
              <a:rPr lang="it-IT" sz="2000" b="1" dirty="0" err="1">
                <a:solidFill>
                  <a:srgbClr val="FF3300"/>
                </a:solidFill>
                <a:latin typeface="Arial" pitchFamily="34" charset="0"/>
              </a:rPr>
              <a:t>ATPasi</a:t>
            </a:r>
            <a:r>
              <a:rPr lang="it-IT" sz="2000" b="1" dirty="0">
                <a:solidFill>
                  <a:srgbClr val="FF3300"/>
                </a:solidFill>
                <a:latin typeface="Arial" pitchFamily="34" charset="0"/>
              </a:rPr>
              <a:t> di tipo P) - COTRASPORTATORI</a:t>
            </a:r>
          </a:p>
        </p:txBody>
      </p:sp>
      <p:sp>
        <p:nvSpPr>
          <p:cNvPr id="15368" name="Rectangle 5"/>
          <p:cNvSpPr>
            <a:spLocks noChangeArrowheads="1"/>
          </p:cNvSpPr>
          <p:nvPr/>
        </p:nvSpPr>
        <p:spPr bwMode="auto">
          <a:xfrm>
            <a:off x="179388" y="1628775"/>
            <a:ext cx="52197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it-IT" sz="1600" b="1" dirty="0">
                <a:solidFill>
                  <a:srgbClr val="FF3300"/>
                </a:solidFill>
                <a:latin typeface="Arial" pitchFamily="34" charset="0"/>
              </a:rPr>
              <a:t>1) </a:t>
            </a:r>
            <a:r>
              <a:rPr lang="it-IT" sz="1600" dirty="0">
                <a:latin typeface="Arial" pitchFamily="34" charset="0"/>
              </a:rPr>
              <a:t>ioni Na</a:t>
            </a:r>
            <a:r>
              <a:rPr lang="it-IT" sz="1600" baseline="30000" dirty="0">
                <a:latin typeface="Arial" pitchFamily="34" charset="0"/>
              </a:rPr>
              <a:t>+</a:t>
            </a:r>
            <a:r>
              <a:rPr lang="it-IT" sz="1600" dirty="0">
                <a:latin typeface="Arial" pitchFamily="34" charset="0"/>
              </a:rPr>
              <a:t> si legano sul lato interno con alta affinità, favorendo il legame di ATP intracellulare. </a:t>
            </a:r>
          </a:p>
          <a:p>
            <a:pPr algn="just">
              <a:spcBef>
                <a:spcPct val="50000"/>
              </a:spcBef>
            </a:pPr>
            <a:r>
              <a:rPr lang="it-IT" sz="1600" dirty="0">
                <a:solidFill>
                  <a:srgbClr val="FF3300"/>
                </a:solidFill>
                <a:latin typeface="Arial" pitchFamily="34" charset="0"/>
              </a:rPr>
              <a:t>2)</a:t>
            </a:r>
            <a:r>
              <a:rPr lang="it-IT" sz="1600" dirty="0">
                <a:latin typeface="Arial" pitchFamily="34" charset="0"/>
              </a:rPr>
              <a:t> La pompa ha una attività intrinseca di ATPasi; idrolizza ATP trasferendo un fosfato su un residuo di Asp nella proteina (stimolato dal legame di Na</a:t>
            </a:r>
            <a:r>
              <a:rPr lang="it-IT" sz="1600" baseline="30000" dirty="0">
                <a:latin typeface="Arial" pitchFamily="34" charset="0"/>
              </a:rPr>
              <a:t>+</a:t>
            </a:r>
            <a:r>
              <a:rPr lang="it-IT" sz="1600" dirty="0">
                <a:latin typeface="Arial" pitchFamily="34" charset="0"/>
              </a:rPr>
              <a:t>).  </a:t>
            </a:r>
          </a:p>
          <a:p>
            <a:pPr algn="just">
              <a:spcBef>
                <a:spcPct val="50000"/>
              </a:spcBef>
            </a:pPr>
            <a:r>
              <a:rPr lang="it-IT" sz="1600" dirty="0">
                <a:solidFill>
                  <a:srgbClr val="FF3300"/>
                </a:solidFill>
                <a:latin typeface="Arial" pitchFamily="34" charset="0"/>
              </a:rPr>
              <a:t>3)</a:t>
            </a:r>
            <a:r>
              <a:rPr lang="it-IT" sz="1600" dirty="0">
                <a:latin typeface="Arial" pitchFamily="34" charset="0"/>
              </a:rPr>
              <a:t> Questo causa  una transizione conformazionale e l'eversione della proteina, che presenta Na</a:t>
            </a:r>
            <a:r>
              <a:rPr lang="it-IT" sz="1600" baseline="30000" dirty="0">
                <a:latin typeface="Arial" pitchFamily="34" charset="0"/>
              </a:rPr>
              <a:t>+</a:t>
            </a:r>
            <a:r>
              <a:rPr lang="it-IT" sz="1600" dirty="0">
                <a:latin typeface="Arial" pitchFamily="34" charset="0"/>
              </a:rPr>
              <a:t> all’esterno. La nuova conformazione ha una bassa  affinità per Na</a:t>
            </a:r>
            <a:r>
              <a:rPr lang="it-IT" sz="1600" baseline="30000" dirty="0">
                <a:latin typeface="Arial" pitchFamily="34" charset="0"/>
              </a:rPr>
              <a:t>+</a:t>
            </a:r>
            <a:r>
              <a:rPr lang="it-IT" sz="1600" dirty="0">
                <a:latin typeface="Arial" pitchFamily="34" charset="0"/>
              </a:rPr>
              <a:t> (lo rilascia all'esterno della cellula). </a:t>
            </a:r>
          </a:p>
          <a:p>
            <a:pPr algn="just">
              <a:spcBef>
                <a:spcPct val="50000"/>
              </a:spcBef>
            </a:pPr>
            <a:r>
              <a:rPr lang="it-IT" sz="1600" dirty="0">
                <a:solidFill>
                  <a:srgbClr val="FF3300"/>
                </a:solidFill>
                <a:latin typeface="Arial" pitchFamily="34" charset="0"/>
              </a:rPr>
              <a:t>4)</a:t>
            </a:r>
            <a:r>
              <a:rPr lang="it-IT" sz="1600" dirty="0">
                <a:latin typeface="Arial" pitchFamily="34" charset="0"/>
              </a:rPr>
              <a:t> La nuova conformazione ha un’elevata affinità per  K</a:t>
            </a:r>
            <a:r>
              <a:rPr lang="it-IT" sz="1600" baseline="30000" dirty="0">
                <a:latin typeface="Arial" pitchFamily="34" charset="0"/>
              </a:rPr>
              <a:t>+</a:t>
            </a:r>
            <a:r>
              <a:rPr lang="it-IT" sz="1600" dirty="0">
                <a:latin typeface="Arial" pitchFamily="34" charset="0"/>
              </a:rPr>
              <a:t> nell’ambiente esterno. </a:t>
            </a:r>
          </a:p>
          <a:p>
            <a:pPr algn="just">
              <a:spcBef>
                <a:spcPct val="50000"/>
              </a:spcBef>
            </a:pPr>
            <a:r>
              <a:rPr lang="it-IT" sz="1600" dirty="0">
                <a:solidFill>
                  <a:srgbClr val="FF0000"/>
                </a:solidFill>
                <a:latin typeface="Arial" pitchFamily="34" charset="0"/>
              </a:rPr>
              <a:t>5) </a:t>
            </a:r>
            <a:r>
              <a:rPr lang="it-IT" sz="1600" dirty="0">
                <a:latin typeface="Arial" pitchFamily="34" charset="0"/>
              </a:rPr>
              <a:t>Il legame favorisce la defosforilazione di Asp e l’inversione alla conformazione iniziale, che ha una bassa affinità per K</a:t>
            </a:r>
            <a:r>
              <a:rPr lang="it-IT" sz="1600" baseline="30000" dirty="0">
                <a:latin typeface="Arial" pitchFamily="34" charset="0"/>
              </a:rPr>
              <a:t>+</a:t>
            </a:r>
            <a:r>
              <a:rPr lang="it-IT" sz="1600" dirty="0">
                <a:latin typeface="Arial" pitchFamily="34" charset="0"/>
              </a:rPr>
              <a:t> e li rilascia nell’ambiente interno. </a:t>
            </a:r>
          </a:p>
          <a:p>
            <a:pPr marL="342900" indent="-342900" algn="just">
              <a:spcBef>
                <a:spcPct val="50000"/>
              </a:spcBef>
              <a:buAutoNum type="arabicParenR" startAt="6"/>
            </a:pPr>
            <a:r>
              <a:rPr lang="it-IT" sz="1600" dirty="0">
                <a:latin typeface="Arial" pitchFamily="34" charset="0"/>
              </a:rPr>
              <a:t>La pompa lega Na</a:t>
            </a:r>
            <a:r>
              <a:rPr lang="it-IT" sz="1600" baseline="30000" dirty="0">
                <a:latin typeface="Arial" pitchFamily="34" charset="0"/>
              </a:rPr>
              <a:t>+</a:t>
            </a:r>
            <a:r>
              <a:rPr lang="it-IT" sz="1600" dirty="0">
                <a:latin typeface="Arial" pitchFamily="34" charset="0"/>
              </a:rPr>
              <a:t> ed ATP di nuovo e </a:t>
            </a:r>
            <a:r>
              <a:rPr lang="it-IT" sz="1600" dirty="0" err="1">
                <a:latin typeface="Arial" pitchFamily="34" charset="0"/>
              </a:rPr>
              <a:t>ri</a:t>
            </a:r>
            <a:r>
              <a:rPr lang="it-IT" sz="1600" dirty="0">
                <a:latin typeface="Arial" pitchFamily="34" charset="0"/>
              </a:rPr>
              <a:t>-inizia il ciclo.</a:t>
            </a:r>
          </a:p>
          <a:p>
            <a:pPr algn="just">
              <a:spcBef>
                <a:spcPct val="50000"/>
              </a:spcBef>
            </a:pPr>
            <a:r>
              <a:rPr lang="it-IT" sz="1600" dirty="0">
                <a:latin typeface="Arial" pitchFamily="34" charset="0"/>
              </a:rPr>
              <a:t>Costosissima!!! 30% circa di ATP cellulare (o fino a 70% nei nervi)</a:t>
            </a:r>
          </a:p>
        </p:txBody>
      </p:sp>
      <p:pic>
        <p:nvPicPr>
          <p:cNvPr id="5939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54638" y="2811463"/>
            <a:ext cx="3932237"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4"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78475" y="2660650"/>
            <a:ext cx="3717925"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660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8">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940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8">
                                            <p:txEl>
                                              <p:pRg st="2" end="2"/>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59399"/>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594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368">
                                            <p:txEl>
                                              <p:pRg st="3" end="3"/>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59400"/>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5940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368">
                                            <p:txEl>
                                              <p:pRg st="4" end="4"/>
                                            </p:txEl>
                                          </p:spTgt>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59401"/>
                                        </p:tgtEl>
                                        <p:attrNameLst>
                                          <p:attrName>style.visibility</p:attrName>
                                        </p:attrNameLst>
                                      </p:cBhvr>
                                      <p:to>
                                        <p:strVal val="hidden"/>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5940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5368">
                                            <p:txEl>
                                              <p:pRg st="5" end="5"/>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5368">
                                            <p:txEl>
                                              <p:pRg st="6" end="6"/>
                                            </p:txEl>
                                          </p:spTgt>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0"/>
                                          </p:stCondLst>
                                        </p:cTn>
                                        <p:tgtEl>
                                          <p:spTgt spid="59402"/>
                                        </p:tgtEl>
                                        <p:attrNameLst>
                                          <p:attrName>style.visibility</p:attrName>
                                        </p:attrNameLst>
                                      </p:cBhvr>
                                      <p:to>
                                        <p:strVal val="hidden"/>
                                      </p:to>
                                    </p:set>
                                  </p:childTnLst>
                                </p:cTn>
                              </p:par>
                            </p:childTnLst>
                          </p:cTn>
                        </p:par>
                        <p:par>
                          <p:cTn id="48" fill="hold">
                            <p:stCondLst>
                              <p:cond delay="0"/>
                            </p:stCondLst>
                            <p:childTnLst>
                              <p:par>
                                <p:cTn id="49" presetID="1" presetClass="entr" presetSubtype="0" fill="hold" nodeType="afterEffect">
                                  <p:stCondLst>
                                    <p:cond delay="0"/>
                                  </p:stCondLst>
                                  <p:childTnLst>
                                    <p:set>
                                      <p:cBhvr>
                                        <p:cTn id="50" dur="1" fill="hold">
                                          <p:stCondLst>
                                            <p:cond delay="0"/>
                                          </p:stCondLst>
                                        </p:cTn>
                                        <p:tgtEl>
                                          <p:spTgt spid="59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85738" y="122238"/>
            <a:ext cx="8788400" cy="314325"/>
          </a:xfrm>
          <a:prstGeom prst="rect">
            <a:avLst/>
          </a:prstGeom>
          <a:solidFill>
            <a:schemeClr val="bg1"/>
          </a:solidFill>
          <a:ln w="9525">
            <a:solidFill>
              <a:srgbClr val="FF3300"/>
            </a:solidFill>
            <a:miter lim="800000"/>
            <a:headEnd/>
            <a:tailEnd/>
          </a:ln>
          <a:effectLst/>
        </p:spPr>
        <p:txBody>
          <a:bodyPr lIns="0" tIns="0" rIns="0" bIns="0">
            <a:spAutoFit/>
          </a:bodyPr>
          <a:lstStyle/>
          <a:p>
            <a:pPr marL="1087438" lvl="2" defTabSz="1087438">
              <a:spcBef>
                <a:spcPts val="575"/>
              </a:spcBef>
              <a:spcAft>
                <a:spcPts val="575"/>
              </a:spcAft>
              <a:defRPr/>
            </a:pPr>
            <a:r>
              <a:rPr lang="it-IT" sz="2000" b="1">
                <a:solidFill>
                  <a:schemeClr val="accent2"/>
                </a:solidFill>
                <a:effectLst>
                  <a:outerShdw blurRad="38100" dist="38100" dir="2700000" algn="tl">
                    <a:srgbClr val="C0C0C0"/>
                  </a:outerShdw>
                </a:effectLst>
                <a:latin typeface="Arial" pitchFamily="34" charset="0"/>
              </a:rPr>
              <a:t>canali per ioni</a:t>
            </a:r>
          </a:p>
        </p:txBody>
      </p:sp>
      <p:sp>
        <p:nvSpPr>
          <p:cNvPr id="6150" name="Text Box 4"/>
          <p:cNvSpPr txBox="1">
            <a:spLocks noChangeArrowheads="1"/>
          </p:cNvSpPr>
          <p:nvPr/>
        </p:nvSpPr>
        <p:spPr bwMode="auto">
          <a:xfrm>
            <a:off x="147638" y="515938"/>
            <a:ext cx="8843962" cy="4524375"/>
          </a:xfrm>
          <a:prstGeom prst="rect">
            <a:avLst/>
          </a:prstGeom>
          <a:noFill/>
          <a:ln w="9525">
            <a:noFill/>
            <a:miter lim="800000"/>
            <a:headEnd/>
            <a:tailEnd/>
          </a:ln>
        </p:spPr>
        <p:txBody>
          <a:bodyPr>
            <a:spAutoFit/>
          </a:bodyPr>
          <a:lstStyle/>
          <a:p>
            <a:pPr marL="180975" indent="-180975" algn="just">
              <a:buFontTx/>
              <a:buChar char="•"/>
              <a:defRPr/>
            </a:pPr>
            <a:r>
              <a:rPr lang="it-IT" sz="1600" b="1" dirty="0">
                <a:solidFill>
                  <a:srgbClr val="FF3300"/>
                </a:solidFill>
                <a:latin typeface="Arial" pitchFamily="34" charset="0"/>
              </a:rPr>
              <a:t>proteine integrali di membrana </a:t>
            </a:r>
            <a:r>
              <a:rPr lang="it-IT" sz="1600" dirty="0">
                <a:latin typeface="Arial" pitchFamily="34" charset="0"/>
              </a:rPr>
              <a:t>strutturate in modo da formare </a:t>
            </a:r>
            <a:r>
              <a:rPr lang="it-IT" sz="1600" b="1" dirty="0">
                <a:solidFill>
                  <a:srgbClr val="FF0000"/>
                </a:solidFill>
                <a:latin typeface="Arial" pitchFamily="34" charset="0"/>
              </a:rPr>
              <a:t>pori</a:t>
            </a:r>
            <a:r>
              <a:rPr lang="it-IT" sz="1600" dirty="0">
                <a:latin typeface="Arial" pitchFamily="34" charset="0"/>
              </a:rPr>
              <a:t> che permettono il flusso di ioni in direzione del loro gradiente chimico</a:t>
            </a:r>
            <a:r>
              <a:rPr lang="it-IT" sz="1600" b="1" dirty="0">
                <a:latin typeface="Arial" pitchFamily="34" charset="0"/>
              </a:rPr>
              <a:t>:</a:t>
            </a:r>
          </a:p>
          <a:p>
            <a:pPr algn="just">
              <a:buFontTx/>
              <a:buChar char="•"/>
              <a:defRPr/>
            </a:pPr>
            <a:endParaRPr lang="it-IT" sz="1600" b="1" dirty="0">
              <a:latin typeface="Arial" pitchFamily="34" charset="0"/>
            </a:endParaRPr>
          </a:p>
          <a:p>
            <a:pPr marL="714375" algn="just">
              <a:defRPr/>
            </a:pPr>
            <a:r>
              <a:rPr lang="it-IT" sz="1600" b="1" dirty="0" err="1">
                <a:latin typeface="Arial" pitchFamily="34" charset="0"/>
                <a:cs typeface="Times New Roman" pitchFamily="18" charset="0"/>
              </a:rPr>
              <a:t>Na</a:t>
            </a:r>
            <a:r>
              <a:rPr lang="it-IT" sz="1600" b="1" baseline="30000" dirty="0" err="1">
                <a:latin typeface="Arial" pitchFamily="34" charset="0"/>
                <a:cs typeface="Times New Roman" pitchFamily="18" charset="0"/>
              </a:rPr>
              <a:t>+</a:t>
            </a:r>
            <a:r>
              <a:rPr lang="it-IT" sz="1600" b="1" baseline="30000" dirty="0">
                <a:latin typeface="Arial" pitchFamily="34" charset="0"/>
                <a:cs typeface="Times New Roman" pitchFamily="18" charset="0"/>
              </a:rPr>
              <a:t> </a:t>
            </a:r>
            <a:r>
              <a:rPr lang="it-IT" sz="1600" b="1" dirty="0">
                <a:latin typeface="Arial" pitchFamily="34" charset="0"/>
                <a:cs typeface="Times New Roman" pitchFamily="18" charset="0"/>
              </a:rPr>
              <a:t>  extracellulare </a:t>
            </a:r>
            <a:r>
              <a:rPr lang="it-IT" sz="1600" b="1" dirty="0">
                <a:latin typeface="Arial" pitchFamily="34" charset="0"/>
                <a:cs typeface="Times New Roman" pitchFamily="18" charset="0"/>
                <a:sym typeface="Wingdings" pitchFamily="2" charset="2"/>
              </a:rPr>
              <a:t>  intracellulare</a:t>
            </a:r>
            <a:endParaRPr lang="it-IT" sz="1600" b="1" dirty="0">
              <a:latin typeface="Arial" pitchFamily="34" charset="0"/>
            </a:endParaRPr>
          </a:p>
          <a:p>
            <a:pPr algn="just">
              <a:spcBef>
                <a:spcPts val="600"/>
              </a:spcBef>
              <a:defRPr/>
            </a:pPr>
            <a:r>
              <a:rPr lang="it-IT" sz="1600" b="1" dirty="0">
                <a:latin typeface="Arial" pitchFamily="34" charset="0"/>
                <a:cs typeface="Times New Roman" pitchFamily="18" charset="0"/>
              </a:rPr>
              <a:t>             </a:t>
            </a:r>
            <a:r>
              <a:rPr lang="it-IT" sz="1600" b="1" dirty="0" err="1">
                <a:latin typeface="Arial" pitchFamily="34" charset="0"/>
                <a:cs typeface="Times New Roman" pitchFamily="18" charset="0"/>
              </a:rPr>
              <a:t>K</a:t>
            </a:r>
            <a:r>
              <a:rPr lang="it-IT" sz="1600" b="1" baseline="30000" dirty="0" err="1">
                <a:latin typeface="Arial" pitchFamily="34" charset="0"/>
                <a:cs typeface="Times New Roman" pitchFamily="18" charset="0"/>
              </a:rPr>
              <a:t>+</a:t>
            </a:r>
            <a:r>
              <a:rPr lang="it-IT" sz="1600" b="1" dirty="0">
                <a:latin typeface="Arial" pitchFamily="34" charset="0"/>
              </a:rPr>
              <a:t>     </a:t>
            </a:r>
            <a:r>
              <a:rPr lang="it-IT" sz="1600" b="1" dirty="0">
                <a:latin typeface="Arial" pitchFamily="34" charset="0"/>
                <a:cs typeface="Times New Roman" pitchFamily="18" charset="0"/>
                <a:sym typeface="Wingdings" pitchFamily="2" charset="2"/>
              </a:rPr>
              <a:t>intracellulare  </a:t>
            </a:r>
            <a:r>
              <a:rPr lang="it-IT" sz="1600" b="1" dirty="0">
                <a:latin typeface="Arial" pitchFamily="34" charset="0"/>
                <a:cs typeface="Times New Roman" pitchFamily="18" charset="0"/>
              </a:rPr>
              <a:t> extracellulare </a:t>
            </a:r>
            <a:endParaRPr lang="it-IT" sz="1600" b="1" dirty="0">
              <a:latin typeface="Arial" pitchFamily="34" charset="0"/>
            </a:endParaRPr>
          </a:p>
          <a:p>
            <a:pPr algn="just">
              <a:defRPr/>
            </a:pPr>
            <a:r>
              <a:rPr lang="it-IT" sz="1600" b="1" dirty="0">
                <a:latin typeface="Arial" pitchFamily="34" charset="0"/>
                <a:cs typeface="Times New Roman" pitchFamily="18" charset="0"/>
              </a:rPr>
              <a:t>            Ca</a:t>
            </a:r>
            <a:r>
              <a:rPr lang="it-IT" sz="1600" b="1" baseline="30000" dirty="0">
                <a:latin typeface="Arial" pitchFamily="34" charset="0"/>
                <a:cs typeface="Times New Roman" pitchFamily="18" charset="0"/>
              </a:rPr>
              <a:t>++  </a:t>
            </a:r>
            <a:r>
              <a:rPr lang="it-IT" sz="1600" b="1" dirty="0">
                <a:latin typeface="Arial" pitchFamily="34" charset="0"/>
                <a:cs typeface="Times New Roman" pitchFamily="18" charset="0"/>
              </a:rPr>
              <a:t>extracellulare </a:t>
            </a:r>
            <a:r>
              <a:rPr lang="it-IT" sz="1600" b="1" dirty="0">
                <a:latin typeface="Arial" pitchFamily="34" charset="0"/>
                <a:cs typeface="Times New Roman" pitchFamily="18" charset="0"/>
                <a:sym typeface="Wingdings" pitchFamily="2" charset="2"/>
              </a:rPr>
              <a:t>  intracellulare  reticolo endoplasmatico</a:t>
            </a:r>
          </a:p>
          <a:p>
            <a:pPr algn="just">
              <a:defRPr/>
            </a:pPr>
            <a:endParaRPr lang="it-IT" sz="1600" b="1" dirty="0">
              <a:latin typeface="Arial" pitchFamily="34" charset="0"/>
            </a:endParaRPr>
          </a:p>
          <a:p>
            <a:pPr algn="just">
              <a:buFontTx/>
              <a:buChar char="•"/>
              <a:defRPr/>
            </a:pPr>
            <a:r>
              <a:rPr lang="it-IT" sz="1600" b="1" dirty="0">
                <a:solidFill>
                  <a:srgbClr val="FF3300"/>
                </a:solidFill>
                <a:latin typeface="Arial" pitchFamily="34" charset="0"/>
              </a:rPr>
              <a:t> </a:t>
            </a:r>
            <a:r>
              <a:rPr lang="it-IT" sz="1600" dirty="0">
                <a:latin typeface="Arial" pitchFamily="34" charset="0"/>
              </a:rPr>
              <a:t>I canali ionici si aprono in maniera controllata</a:t>
            </a:r>
            <a:r>
              <a:rPr lang="it-IT" sz="1600" dirty="0">
                <a:solidFill>
                  <a:srgbClr val="FF3300"/>
                </a:solidFill>
                <a:latin typeface="Arial" pitchFamily="34" charset="0"/>
              </a:rPr>
              <a:t> </a:t>
            </a:r>
            <a:r>
              <a:rPr lang="it-IT" sz="1600" dirty="0">
                <a:solidFill>
                  <a:srgbClr val="FF0000"/>
                </a:solidFill>
                <a:latin typeface="Arial" pitchFamily="34" charset="0"/>
              </a:rPr>
              <a:t>(</a:t>
            </a:r>
            <a:r>
              <a:rPr lang="it-IT" sz="1600" i="1" dirty="0" err="1">
                <a:solidFill>
                  <a:srgbClr val="FF0000"/>
                </a:solidFill>
                <a:latin typeface="Arial" pitchFamily="34" charset="0"/>
              </a:rPr>
              <a:t>gated</a:t>
            </a:r>
            <a:r>
              <a:rPr lang="it-IT" sz="1600" i="1" dirty="0">
                <a:solidFill>
                  <a:srgbClr val="FF0000"/>
                </a:solidFill>
                <a:latin typeface="Arial" pitchFamily="34" charset="0"/>
              </a:rPr>
              <a:t> </a:t>
            </a:r>
            <a:r>
              <a:rPr lang="it-IT" sz="1600" i="1" dirty="0" err="1">
                <a:solidFill>
                  <a:srgbClr val="FF0000"/>
                </a:solidFill>
                <a:latin typeface="Arial" pitchFamily="34" charset="0"/>
              </a:rPr>
              <a:t>pores</a:t>
            </a:r>
            <a:r>
              <a:rPr lang="it-IT" sz="1600" i="1" dirty="0">
                <a:solidFill>
                  <a:srgbClr val="FF0000"/>
                </a:solidFill>
                <a:latin typeface="Arial" pitchFamily="34" charset="0"/>
              </a:rPr>
              <a:t> / pori con sbarramento</a:t>
            </a:r>
            <a:r>
              <a:rPr lang="it-IT" sz="1600" dirty="0">
                <a:solidFill>
                  <a:srgbClr val="FF0000"/>
                </a:solidFill>
                <a:latin typeface="Arial" pitchFamily="34" charset="0"/>
              </a:rPr>
              <a:t>). </a:t>
            </a:r>
          </a:p>
          <a:p>
            <a:pPr algn="just">
              <a:spcBef>
                <a:spcPts val="1200"/>
              </a:spcBef>
              <a:defRPr/>
            </a:pPr>
            <a:r>
              <a:rPr lang="it-IT" sz="1600" b="1" dirty="0">
                <a:solidFill>
                  <a:srgbClr val="FF3300"/>
                </a:solidFill>
                <a:latin typeface="Arial" pitchFamily="34" charset="0"/>
              </a:rPr>
              <a:t> </a:t>
            </a:r>
            <a:r>
              <a:rPr lang="it-IT" sz="1600" b="1" i="1" dirty="0">
                <a:solidFill>
                  <a:srgbClr val="FF0000"/>
                </a:solidFill>
                <a:latin typeface="Arial" pitchFamily="34" charset="0"/>
              </a:rPr>
              <a:t>Due tipi di controllo</a:t>
            </a:r>
            <a:r>
              <a:rPr lang="it-IT" sz="1600" b="1" i="1" dirty="0">
                <a:latin typeface="Arial" pitchFamily="34" charset="0"/>
              </a:rPr>
              <a:t>:</a:t>
            </a:r>
          </a:p>
          <a:p>
            <a:pPr algn="just">
              <a:buFontTx/>
              <a:buChar char="–"/>
              <a:defRPr/>
            </a:pPr>
            <a:r>
              <a:rPr lang="it-IT" sz="1800" b="1" dirty="0">
                <a:latin typeface="Arial" pitchFamily="34" charset="0"/>
              </a:rPr>
              <a:t> </a:t>
            </a:r>
            <a:r>
              <a:rPr lang="it-IT" sz="1600" dirty="0">
                <a:latin typeface="Arial" pitchFamily="34" charset="0"/>
              </a:rPr>
              <a:t>da parte di una molecola che si lega ad un sito recettoriale       </a:t>
            </a:r>
            <a:r>
              <a:rPr lang="it-IT" sz="1600" b="1" dirty="0">
                <a:latin typeface="Arial" pitchFamily="34" charset="0"/>
              </a:rPr>
              <a:t>(</a:t>
            </a:r>
            <a:r>
              <a:rPr lang="it-IT" sz="1600" b="1" dirty="0">
                <a:solidFill>
                  <a:srgbClr val="FF3300"/>
                </a:solidFill>
                <a:latin typeface="Arial" pitchFamily="34" charset="0"/>
              </a:rPr>
              <a:t>canale attivato da </a:t>
            </a:r>
            <a:r>
              <a:rPr lang="it-IT" sz="1600" b="1" dirty="0" err="1">
                <a:solidFill>
                  <a:srgbClr val="FF3300"/>
                </a:solidFill>
                <a:latin typeface="Arial" pitchFamily="34" charset="0"/>
              </a:rPr>
              <a:t>ligando</a:t>
            </a:r>
            <a:r>
              <a:rPr lang="it-IT" sz="1600" b="1" dirty="0">
                <a:latin typeface="Arial" pitchFamily="34" charset="0"/>
              </a:rPr>
              <a:t>)</a:t>
            </a:r>
          </a:p>
          <a:p>
            <a:pPr algn="just">
              <a:buFontTx/>
              <a:buChar char="–"/>
              <a:defRPr/>
            </a:pPr>
            <a:r>
              <a:rPr lang="it-IT" sz="1800" b="1" dirty="0">
                <a:latin typeface="Arial" pitchFamily="34" charset="0"/>
              </a:rPr>
              <a:t> </a:t>
            </a:r>
            <a:r>
              <a:rPr lang="it-IT" sz="1600" dirty="0">
                <a:latin typeface="Arial" pitchFamily="34" charset="0"/>
              </a:rPr>
              <a:t>dalla variazione del potenziale elettrico di membrana             </a:t>
            </a:r>
            <a:r>
              <a:rPr lang="it-IT" sz="1600" b="1" dirty="0">
                <a:latin typeface="Arial" pitchFamily="34" charset="0"/>
              </a:rPr>
              <a:t>(</a:t>
            </a:r>
            <a:r>
              <a:rPr lang="it-IT" sz="1600" b="1" dirty="0">
                <a:solidFill>
                  <a:srgbClr val="FF3300"/>
                </a:solidFill>
                <a:latin typeface="Arial" pitchFamily="34" charset="0"/>
              </a:rPr>
              <a:t>canale attivato dal potenziale</a:t>
            </a:r>
            <a:r>
              <a:rPr lang="it-IT" sz="1600" b="1" dirty="0">
                <a:latin typeface="Arial" pitchFamily="34" charset="0"/>
              </a:rPr>
              <a:t>)</a:t>
            </a:r>
          </a:p>
          <a:p>
            <a:pPr algn="just">
              <a:spcBef>
                <a:spcPts val="1200"/>
              </a:spcBef>
              <a:defRPr/>
            </a:pPr>
            <a:r>
              <a:rPr lang="it-IT" sz="1600" dirty="0">
                <a:latin typeface="Arial" pitchFamily="34" charset="0"/>
              </a:rPr>
              <a:t>Esempio</a:t>
            </a:r>
            <a:r>
              <a:rPr lang="it-IT" sz="1600" b="1" dirty="0">
                <a:latin typeface="Arial" pitchFamily="34" charset="0"/>
              </a:rPr>
              <a:t>: </a:t>
            </a:r>
            <a:r>
              <a:rPr lang="it-IT" sz="1600" dirty="0">
                <a:latin typeface="Arial" pitchFamily="34" charset="0"/>
              </a:rPr>
              <a:t>canali necessari alla propagazione degli impulsi nervosi nei neuroni.</a:t>
            </a:r>
          </a:p>
          <a:p>
            <a:pPr marL="180975" indent="-180975" algn="just">
              <a:spcBef>
                <a:spcPts val="300"/>
              </a:spcBef>
              <a:defRPr/>
            </a:pPr>
            <a:r>
              <a:rPr lang="it-IT" sz="1600" b="1" dirty="0">
                <a:latin typeface="Arial" pitchFamily="34" charset="0"/>
              </a:rPr>
              <a:t>- </a:t>
            </a:r>
            <a:r>
              <a:rPr lang="it-IT" sz="1600" dirty="0">
                <a:latin typeface="Arial" pitchFamily="34" charset="0"/>
              </a:rPr>
              <a:t>Il potenziale d’azione dipende dalla variazione transitoria del potenziale di membrana che si propaga rapidamente lungo le cellule nervose.  </a:t>
            </a:r>
          </a:p>
          <a:p>
            <a:pPr marL="180975" indent="-180975" algn="just">
              <a:spcBef>
                <a:spcPts val="300"/>
              </a:spcBef>
              <a:defRPr/>
            </a:pPr>
            <a:r>
              <a:rPr lang="it-IT" sz="1600" dirty="0">
                <a:latin typeface="Arial" pitchFamily="34" charset="0"/>
              </a:rPr>
              <a:t>- Questa variazione è generata dalla depolarizzazione/</a:t>
            </a:r>
            <a:r>
              <a:rPr lang="it-IT" sz="1600" dirty="0" err="1">
                <a:latin typeface="Arial" pitchFamily="34" charset="0"/>
              </a:rPr>
              <a:t>ripolarizzazione</a:t>
            </a:r>
            <a:r>
              <a:rPr lang="it-IT" sz="1600" dirty="0">
                <a:latin typeface="Arial" pitchFamily="34" charset="0"/>
              </a:rPr>
              <a:t> locale mediante l’apertura e la chiusura di canali per il sodio(controllo </a:t>
            </a:r>
            <a:r>
              <a:rPr lang="it-IT" sz="1600" dirty="0" err="1">
                <a:latin typeface="Arial" pitchFamily="34" charset="0"/>
              </a:rPr>
              <a:t>ligando</a:t>
            </a:r>
            <a:r>
              <a:rPr lang="it-IT" sz="1600" dirty="0">
                <a:latin typeface="Arial" pitchFamily="34" charset="0"/>
              </a:rPr>
              <a:t>) e per il potassio (voltaico).</a:t>
            </a:r>
            <a:endParaRPr lang="it-IT" sz="1600" dirty="0">
              <a:solidFill>
                <a:srgbClr val="FF3300"/>
              </a:solidFill>
              <a:latin typeface="Arial" pitchFamily="34" charset="0"/>
            </a:endParaRPr>
          </a:p>
        </p:txBody>
      </p:sp>
      <p:grpSp>
        <p:nvGrpSpPr>
          <p:cNvPr id="3" name="Gruppo 2"/>
          <p:cNvGrpSpPr/>
          <p:nvPr/>
        </p:nvGrpSpPr>
        <p:grpSpPr>
          <a:xfrm>
            <a:off x="346075" y="5378450"/>
            <a:ext cx="8610600" cy="1352550"/>
            <a:chOff x="346075" y="5378450"/>
            <a:chExt cx="8610600" cy="1352550"/>
          </a:xfrm>
        </p:grpSpPr>
        <p:pic>
          <p:nvPicPr>
            <p:cNvPr id="6148" name="Picture 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075" y="5378450"/>
              <a:ext cx="86106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ttangolo 39"/>
            <p:cNvSpPr>
              <a:spLocks noChangeArrowheads="1"/>
            </p:cNvSpPr>
            <p:nvPr/>
          </p:nvSpPr>
          <p:spPr bwMode="auto">
            <a:xfrm>
              <a:off x="7513638" y="5899150"/>
              <a:ext cx="1165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600">
                  <a:latin typeface="Arial" pitchFamily="34" charset="0"/>
                </a:rPr>
                <a:t>membrana</a:t>
              </a:r>
              <a:endParaRPr lang="it-IT" sz="1600"/>
            </a:p>
          </p:txBody>
        </p:sp>
        <p:sp>
          <p:nvSpPr>
            <p:cNvPr id="2" name="Rettangolo 40"/>
            <p:cNvSpPr>
              <a:spLocks noChangeArrowheads="1"/>
            </p:cNvSpPr>
            <p:nvPr/>
          </p:nvSpPr>
          <p:spPr bwMode="auto">
            <a:xfrm>
              <a:off x="2079625" y="6356350"/>
              <a:ext cx="334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200">
                  <a:latin typeface="Arial" pitchFamily="34" charset="0"/>
                  <a:sym typeface="Wingdings" pitchFamily="2" charset="2"/>
                </a:rPr>
                <a:t></a:t>
              </a:r>
              <a:endParaRPr lang="it-IT" sz="1200"/>
            </a:p>
          </p:txBody>
        </p:sp>
        <p:sp>
          <p:nvSpPr>
            <p:cNvPr id="6151" name="Rettangolo 41"/>
            <p:cNvSpPr>
              <a:spLocks noChangeArrowheads="1"/>
            </p:cNvSpPr>
            <p:nvPr/>
          </p:nvSpPr>
          <p:spPr bwMode="auto">
            <a:xfrm>
              <a:off x="3394075" y="6346825"/>
              <a:ext cx="334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200">
                  <a:latin typeface="Arial" pitchFamily="34" charset="0"/>
                  <a:sym typeface="Wingdings" pitchFamily="2" charset="2"/>
                </a:rPr>
                <a:t></a:t>
              </a:r>
              <a:endParaRPr lang="it-IT" sz="1200"/>
            </a:p>
          </p:txBody>
        </p:sp>
        <p:sp>
          <p:nvSpPr>
            <p:cNvPr id="6152" name="Rettangolo 42"/>
            <p:cNvSpPr>
              <a:spLocks noChangeArrowheads="1"/>
            </p:cNvSpPr>
            <p:nvPr/>
          </p:nvSpPr>
          <p:spPr bwMode="auto">
            <a:xfrm>
              <a:off x="5146675" y="6365875"/>
              <a:ext cx="334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200">
                  <a:latin typeface="Arial" pitchFamily="34" charset="0"/>
                  <a:sym typeface="Wingdings" pitchFamily="2" charset="2"/>
                </a:rPr>
                <a:t></a:t>
              </a:r>
              <a:endParaRPr lang="it-IT" sz="1200"/>
            </a:p>
          </p:txBody>
        </p:sp>
      </p:grpSp>
    </p:spTree>
    <p:extLst>
      <p:ext uri="{BB962C8B-B14F-4D97-AF65-F5344CB8AC3E}">
        <p14:creationId xmlns:p14="http://schemas.microsoft.com/office/powerpoint/2010/main" val="346675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0">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0">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50">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50">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0">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50">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50">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7" name="Rectangle 101"/>
          <p:cNvSpPr>
            <a:spLocks noChangeArrowheads="1"/>
          </p:cNvSpPr>
          <p:nvPr/>
        </p:nvSpPr>
        <p:spPr bwMode="auto">
          <a:xfrm>
            <a:off x="198438" y="173038"/>
            <a:ext cx="8788400" cy="314325"/>
          </a:xfrm>
          <a:prstGeom prst="rect">
            <a:avLst/>
          </a:prstGeom>
          <a:solidFill>
            <a:schemeClr val="bg1"/>
          </a:solidFill>
          <a:ln w="9525">
            <a:solidFill>
              <a:srgbClr val="FF3300"/>
            </a:solidFill>
            <a:miter lim="800000"/>
            <a:headEnd/>
            <a:tailEnd/>
          </a:ln>
          <a:effectLst/>
        </p:spPr>
        <p:txBody>
          <a:bodyPr lIns="0" tIns="0" rIns="0" bIns="0">
            <a:spAutoFit/>
          </a:bodyPr>
          <a:lstStyle/>
          <a:p>
            <a:pPr marL="381000" lvl="2" defTabSz="1087438">
              <a:spcBef>
                <a:spcPts val="575"/>
              </a:spcBef>
              <a:spcAft>
                <a:spcPts val="575"/>
              </a:spcAft>
              <a:defRPr/>
            </a:pPr>
            <a:r>
              <a:rPr lang="it-IT" sz="2000" b="1">
                <a:solidFill>
                  <a:srgbClr val="FF3300"/>
                </a:solidFill>
                <a:effectLst>
                  <a:outerShdw blurRad="38100" dist="38100" dir="2700000" algn="tl">
                    <a:srgbClr val="C0C0C0"/>
                  </a:outerShdw>
                </a:effectLst>
                <a:latin typeface="Arial" pitchFamily="34" charset="0"/>
              </a:rPr>
              <a:t>Canali </a:t>
            </a:r>
            <a:r>
              <a:rPr lang="it-IT" sz="2000" b="1" dirty="0">
                <a:solidFill>
                  <a:srgbClr val="FF3300"/>
                </a:solidFill>
                <a:effectLst>
                  <a:outerShdw blurRad="38100" dist="38100" dir="2700000" algn="tl">
                    <a:srgbClr val="C0C0C0"/>
                  </a:outerShdw>
                </a:effectLst>
                <a:latin typeface="Arial" pitchFamily="34" charset="0"/>
              </a:rPr>
              <a:t>ionici: struttura modulare</a:t>
            </a:r>
          </a:p>
        </p:txBody>
      </p:sp>
      <p:grpSp>
        <p:nvGrpSpPr>
          <p:cNvPr id="2" name="Gruppo 1"/>
          <p:cNvGrpSpPr/>
          <p:nvPr/>
        </p:nvGrpSpPr>
        <p:grpSpPr>
          <a:xfrm>
            <a:off x="177800" y="585788"/>
            <a:ext cx="5156200" cy="5743575"/>
            <a:chOff x="177800" y="585788"/>
            <a:chExt cx="5156200" cy="5743575"/>
          </a:xfrm>
        </p:grpSpPr>
        <p:graphicFrame>
          <p:nvGraphicFramePr>
            <p:cNvPr id="1026" name="Object 110"/>
            <p:cNvGraphicFramePr>
              <a:graphicFrameLocks noChangeAspect="1"/>
            </p:cNvGraphicFramePr>
            <p:nvPr/>
          </p:nvGraphicFramePr>
          <p:xfrm>
            <a:off x="212725" y="585788"/>
            <a:ext cx="5121275" cy="3798887"/>
          </p:xfrm>
          <a:graphic>
            <a:graphicData uri="http://schemas.openxmlformats.org/presentationml/2006/ole">
              <mc:AlternateContent xmlns:mc="http://schemas.openxmlformats.org/markup-compatibility/2006">
                <mc:Choice xmlns:v="urn:schemas-microsoft-com:vml" Requires="v">
                  <p:oleObj name="Immagine bitmap" r:id="rId3" imgW="5238095" imgH="3381847" progId="PBrush">
                    <p:embed/>
                  </p:oleObj>
                </mc:Choice>
                <mc:Fallback>
                  <p:oleObj name="Immagine bitmap" r:id="rId3" imgW="5238095" imgH="3381847" progId="PBrush">
                    <p:embed/>
                    <p:pic>
                      <p:nvPicPr>
                        <p:cNvPr id="1026" name="Object 1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585788"/>
                          <a:ext cx="5121275" cy="379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Rectangle 112"/>
            <p:cNvSpPr>
              <a:spLocks noChangeArrowheads="1"/>
            </p:cNvSpPr>
            <p:nvPr/>
          </p:nvSpPr>
          <p:spPr bwMode="auto">
            <a:xfrm>
              <a:off x="177800" y="4403725"/>
              <a:ext cx="47244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it-IT" sz="1600" b="1">
                  <a:latin typeface="Arial" pitchFamily="34" charset="0"/>
                </a:rPr>
                <a:t>• </a:t>
              </a:r>
              <a:r>
                <a:rPr lang="it-IT" sz="1600">
                  <a:latin typeface="Arial" pitchFamily="34" charset="0"/>
                </a:rPr>
                <a:t>La selettività dipende anche dal diametro del  </a:t>
              </a:r>
            </a:p>
            <a:p>
              <a:r>
                <a:rPr lang="it-IT" sz="1600">
                  <a:latin typeface="Arial" pitchFamily="34" charset="0"/>
                </a:rPr>
                <a:t>  poro.  Più subunità formano il canale, meno </a:t>
              </a:r>
            </a:p>
            <a:p>
              <a:r>
                <a:rPr lang="it-IT" sz="1600">
                  <a:latin typeface="Arial" pitchFamily="34" charset="0"/>
                </a:rPr>
                <a:t>  selettivo è. </a:t>
              </a:r>
            </a:p>
            <a:p>
              <a:pPr>
                <a:spcBef>
                  <a:spcPct val="50000"/>
                </a:spcBef>
              </a:pPr>
              <a:r>
                <a:rPr lang="it-IT" sz="1600">
                  <a:latin typeface="Arial" pitchFamily="34" charset="0"/>
                </a:rPr>
                <a:t>• Molti canali sono proteine allosteriche. </a:t>
              </a:r>
            </a:p>
            <a:p>
              <a:r>
                <a:rPr lang="it-IT" sz="1600">
                  <a:latin typeface="Arial" pitchFamily="34" charset="0"/>
                </a:rPr>
                <a:t>  Sono sotto controllo da fattori esterni quali </a:t>
              </a:r>
            </a:p>
            <a:p>
              <a:r>
                <a:rPr lang="it-IT" sz="1600">
                  <a:latin typeface="Arial" pitchFamily="34" charset="0"/>
                </a:rPr>
                <a:t>  il potenziale di membrana, legame di effettori </a:t>
              </a:r>
            </a:p>
            <a:p>
              <a:r>
                <a:rPr lang="it-IT" sz="1600">
                  <a:latin typeface="Arial" pitchFamily="34" charset="0"/>
                </a:rPr>
                <a:t>  allosterici, oppure fosforilazione. </a:t>
              </a:r>
            </a:p>
          </p:txBody>
        </p:sp>
      </p:grpSp>
      <p:grpSp>
        <p:nvGrpSpPr>
          <p:cNvPr id="3" name="Gruppo 2"/>
          <p:cNvGrpSpPr/>
          <p:nvPr/>
        </p:nvGrpSpPr>
        <p:grpSpPr>
          <a:xfrm>
            <a:off x="4913313" y="550863"/>
            <a:ext cx="4230687" cy="6084887"/>
            <a:chOff x="4913313" y="550863"/>
            <a:chExt cx="4230687" cy="6084887"/>
          </a:xfrm>
        </p:grpSpPr>
        <p:sp>
          <p:nvSpPr>
            <p:cNvPr id="1028" name="Rectangle 111"/>
            <p:cNvSpPr>
              <a:spLocks noChangeArrowheads="1"/>
            </p:cNvSpPr>
            <p:nvPr/>
          </p:nvSpPr>
          <p:spPr bwMode="auto">
            <a:xfrm>
              <a:off x="5410200" y="550863"/>
              <a:ext cx="37338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it-IT" sz="1600" b="1">
                  <a:latin typeface="Arial" pitchFamily="34" charset="0"/>
                </a:rPr>
                <a:t>      </a:t>
              </a:r>
              <a:r>
                <a:rPr lang="it-IT" sz="1600" b="1">
                  <a:solidFill>
                    <a:srgbClr val="FF3300"/>
                  </a:solidFill>
                  <a:latin typeface="Arial" pitchFamily="34" charset="0"/>
                </a:rPr>
                <a:t>MOTIVI STRUTTURALI </a:t>
              </a:r>
            </a:p>
            <a:p>
              <a:r>
                <a:rPr lang="it-IT" sz="1600" b="1">
                  <a:solidFill>
                    <a:srgbClr val="FF3300"/>
                  </a:solidFill>
                  <a:latin typeface="Arial" pitchFamily="34" charset="0"/>
                </a:rPr>
                <a:t>              RICORRENTI</a:t>
              </a:r>
            </a:p>
            <a:p>
              <a:pPr>
                <a:spcBef>
                  <a:spcPct val="50000"/>
                </a:spcBef>
              </a:pPr>
              <a:r>
                <a:rPr lang="it-IT" sz="1600">
                  <a:latin typeface="Arial" pitchFamily="34" charset="0"/>
                </a:rPr>
                <a:t>• I canali per ioni sono costituiti da</a:t>
              </a:r>
            </a:p>
            <a:p>
              <a:r>
                <a:rPr lang="it-IT" sz="1600">
                  <a:latin typeface="Arial" pitchFamily="34" charset="0"/>
                </a:rPr>
                <a:t>  </a:t>
              </a:r>
              <a:r>
                <a:rPr lang="it-IT" sz="1600" i="1">
                  <a:latin typeface="Arial" pitchFamily="34" charset="0"/>
                </a:rPr>
                <a:t>subunità</a:t>
              </a:r>
              <a:r>
                <a:rPr lang="it-IT" sz="1600">
                  <a:latin typeface="Arial" pitchFamily="34" charset="0"/>
                </a:rPr>
                <a:t> multiple o da </a:t>
              </a:r>
              <a:r>
                <a:rPr lang="it-IT" sz="1600" i="1">
                  <a:latin typeface="Arial" pitchFamily="34" charset="0"/>
                </a:rPr>
                <a:t>domini </a:t>
              </a:r>
            </a:p>
            <a:p>
              <a:r>
                <a:rPr lang="it-IT" sz="1600" i="1">
                  <a:latin typeface="Arial" pitchFamily="34" charset="0"/>
                </a:rPr>
                <a:t>  omologhi</a:t>
              </a:r>
              <a:r>
                <a:rPr lang="it-IT" sz="1600">
                  <a:latin typeface="Arial" pitchFamily="34" charset="0"/>
                </a:rPr>
                <a:t> multipli. In genere sono</a:t>
              </a:r>
            </a:p>
            <a:p>
              <a:r>
                <a:rPr lang="it-IT" sz="1600">
                  <a:latin typeface="Arial" pitchFamily="34" charset="0"/>
                </a:rPr>
                <a:t>  formati da 4, 5 o 6 subunità. </a:t>
              </a:r>
            </a:p>
            <a:p>
              <a:pPr>
                <a:spcBef>
                  <a:spcPct val="50000"/>
                </a:spcBef>
              </a:pPr>
              <a:r>
                <a:rPr lang="it-IT" sz="1600">
                  <a:latin typeface="Arial" pitchFamily="34" charset="0"/>
                </a:rPr>
                <a:t>• Il poro si trova lungo l'asse di </a:t>
              </a:r>
            </a:p>
            <a:p>
              <a:r>
                <a:rPr lang="it-IT" sz="1600">
                  <a:latin typeface="Arial" pitchFamily="34" charset="0"/>
                </a:rPr>
                <a:t>  simmetria del canale. È foderato </a:t>
              </a:r>
            </a:p>
            <a:p>
              <a:r>
                <a:rPr lang="it-IT" sz="1600">
                  <a:latin typeface="Arial" pitchFamily="34" charset="0"/>
                </a:rPr>
                <a:t>  da residui provenienti da tutte le </a:t>
              </a:r>
            </a:p>
            <a:p>
              <a:r>
                <a:rPr lang="it-IT" sz="1600">
                  <a:latin typeface="Arial" pitchFamily="34" charset="0"/>
                </a:rPr>
                <a:t>  subunità.   </a:t>
              </a:r>
            </a:p>
            <a:p>
              <a:pPr>
                <a:spcBef>
                  <a:spcPct val="50000"/>
                </a:spcBef>
              </a:pPr>
              <a:r>
                <a:rPr lang="it-IT" sz="1600">
                  <a:latin typeface="Arial" pitchFamily="34" charset="0"/>
                </a:rPr>
                <a:t>• La selettività è determinata da </a:t>
              </a:r>
            </a:p>
            <a:p>
              <a:r>
                <a:rPr lang="it-IT" sz="1600">
                  <a:latin typeface="Arial" pitchFamily="34" charset="0"/>
                </a:rPr>
                <a:t>   anelli di residui carichi attorno all’accesso.</a:t>
              </a:r>
            </a:p>
            <a:p>
              <a:pPr>
                <a:spcBef>
                  <a:spcPct val="50000"/>
                </a:spcBef>
              </a:pPr>
              <a:endParaRPr lang="it-IT" sz="1600" b="1">
                <a:latin typeface="Arial" pitchFamily="34" charset="0"/>
              </a:endParaRPr>
            </a:p>
          </p:txBody>
        </p:sp>
        <p:grpSp>
          <p:nvGrpSpPr>
            <p:cNvPr id="1030" name="Group 113"/>
            <p:cNvGrpSpPr>
              <a:grpSpLocks/>
            </p:cNvGrpSpPr>
            <p:nvPr/>
          </p:nvGrpSpPr>
          <p:grpSpPr bwMode="auto">
            <a:xfrm>
              <a:off x="4913313" y="4392613"/>
              <a:ext cx="4230687" cy="2098675"/>
              <a:chOff x="2967" y="2749"/>
              <a:chExt cx="2665" cy="1322"/>
            </a:xfrm>
          </p:grpSpPr>
          <p:sp>
            <p:nvSpPr>
              <p:cNvPr id="1032" name="Oval 114"/>
              <p:cNvSpPr>
                <a:spLocks noChangeArrowheads="1"/>
              </p:cNvSpPr>
              <p:nvPr/>
            </p:nvSpPr>
            <p:spPr bwMode="auto">
              <a:xfrm>
                <a:off x="3434" y="2755"/>
                <a:ext cx="156" cy="941"/>
              </a:xfrm>
              <a:prstGeom prst="ellipse">
                <a:avLst/>
              </a:prstGeom>
              <a:solidFill>
                <a:srgbClr val="C0C0C0"/>
              </a:solidFill>
              <a:ln w="15240">
                <a:solidFill>
                  <a:srgbClr val="000000"/>
                </a:solidFill>
                <a:round/>
                <a:headEnd/>
                <a:tailEnd/>
              </a:ln>
            </p:spPr>
            <p:txBody>
              <a:bodyPr/>
              <a:lstStyle/>
              <a:p>
                <a:endParaRPr lang="en-GB"/>
              </a:p>
            </p:txBody>
          </p:sp>
          <p:sp>
            <p:nvSpPr>
              <p:cNvPr id="1033" name="Rectangle 115"/>
              <p:cNvSpPr>
                <a:spLocks noChangeArrowheads="1"/>
              </p:cNvSpPr>
              <p:nvPr/>
            </p:nvSpPr>
            <p:spPr bwMode="auto">
              <a:xfrm>
                <a:off x="3434" y="3183"/>
                <a:ext cx="156" cy="342"/>
              </a:xfrm>
              <a:prstGeom prst="rect">
                <a:avLst/>
              </a:prstGeom>
              <a:solidFill>
                <a:srgbClr val="FFFF00"/>
              </a:solidFill>
              <a:ln w="15240">
                <a:solidFill>
                  <a:srgbClr val="FFFF00"/>
                </a:solidFill>
                <a:miter lim="800000"/>
                <a:headEnd/>
                <a:tailEnd/>
              </a:ln>
            </p:spPr>
            <p:txBody>
              <a:bodyPr/>
              <a:lstStyle/>
              <a:p>
                <a:endParaRPr lang="en-GB"/>
              </a:p>
            </p:txBody>
          </p:sp>
          <p:sp>
            <p:nvSpPr>
              <p:cNvPr id="1034" name="Line 116"/>
              <p:cNvSpPr>
                <a:spLocks noChangeShapeType="1"/>
              </p:cNvSpPr>
              <p:nvPr/>
            </p:nvSpPr>
            <p:spPr bwMode="auto">
              <a:xfrm>
                <a:off x="3434" y="3526"/>
                <a:ext cx="156"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35" name="Oval 117"/>
              <p:cNvSpPr>
                <a:spLocks noChangeArrowheads="1"/>
              </p:cNvSpPr>
              <p:nvPr/>
            </p:nvSpPr>
            <p:spPr bwMode="auto">
              <a:xfrm>
                <a:off x="3421" y="3073"/>
                <a:ext cx="166" cy="42"/>
              </a:xfrm>
              <a:prstGeom prst="ellipse">
                <a:avLst/>
              </a:prstGeom>
              <a:solidFill>
                <a:srgbClr val="808080"/>
              </a:solidFill>
              <a:ln w="15240">
                <a:solidFill>
                  <a:srgbClr val="808080"/>
                </a:solidFill>
                <a:round/>
                <a:headEnd/>
                <a:tailEnd/>
              </a:ln>
            </p:spPr>
            <p:txBody>
              <a:bodyPr/>
              <a:lstStyle/>
              <a:p>
                <a:endParaRPr lang="en-GB"/>
              </a:p>
            </p:txBody>
          </p:sp>
          <p:sp>
            <p:nvSpPr>
              <p:cNvPr id="1036" name="Freeform 118"/>
              <p:cNvSpPr>
                <a:spLocks/>
              </p:cNvSpPr>
              <p:nvPr/>
            </p:nvSpPr>
            <p:spPr bwMode="auto">
              <a:xfrm>
                <a:off x="2967" y="2881"/>
                <a:ext cx="2657" cy="385"/>
              </a:xfrm>
              <a:custGeom>
                <a:avLst/>
                <a:gdLst>
                  <a:gd name="T0" fmla="*/ 0 w 10072"/>
                  <a:gd name="T1" fmla="*/ 9 h 1334"/>
                  <a:gd name="T2" fmla="*/ 11 w 10072"/>
                  <a:gd name="T3" fmla="*/ 0 h 1334"/>
                  <a:gd name="T4" fmla="*/ 49 w 10072"/>
                  <a:gd name="T5" fmla="*/ 0 h 1334"/>
                  <a:gd name="T6" fmla="*/ 40 w 10072"/>
                  <a:gd name="T7" fmla="*/ 9 h 1334"/>
                  <a:gd name="T8" fmla="*/ 0 w 10072"/>
                  <a:gd name="T9" fmla="*/ 9 h 1334"/>
                  <a:gd name="T10" fmla="*/ 0 60000 65536"/>
                  <a:gd name="T11" fmla="*/ 0 60000 65536"/>
                  <a:gd name="T12" fmla="*/ 0 60000 65536"/>
                  <a:gd name="T13" fmla="*/ 0 60000 65536"/>
                  <a:gd name="T14" fmla="*/ 0 60000 65536"/>
                  <a:gd name="T15" fmla="*/ 0 w 10072"/>
                  <a:gd name="T16" fmla="*/ 0 h 1334"/>
                  <a:gd name="T17" fmla="*/ 10072 w 10072"/>
                  <a:gd name="T18" fmla="*/ 1334 h 1334"/>
                </a:gdLst>
                <a:ahLst/>
                <a:cxnLst>
                  <a:cxn ang="T10">
                    <a:pos x="T0" y="T1"/>
                  </a:cxn>
                  <a:cxn ang="T11">
                    <a:pos x="T2" y="T3"/>
                  </a:cxn>
                  <a:cxn ang="T12">
                    <a:pos x="T4" y="T5"/>
                  </a:cxn>
                  <a:cxn ang="T13">
                    <a:pos x="T6" y="T7"/>
                  </a:cxn>
                  <a:cxn ang="T14">
                    <a:pos x="T8" y="T9"/>
                  </a:cxn>
                </a:cxnLst>
                <a:rect l="T15" t="T16" r="T17" b="T18"/>
                <a:pathLst>
                  <a:path w="10072" h="1334">
                    <a:moveTo>
                      <a:pt x="0" y="1334"/>
                    </a:moveTo>
                    <a:lnTo>
                      <a:pt x="2182" y="0"/>
                    </a:lnTo>
                    <a:lnTo>
                      <a:pt x="10072" y="0"/>
                    </a:lnTo>
                    <a:lnTo>
                      <a:pt x="8226" y="1334"/>
                    </a:lnTo>
                    <a:lnTo>
                      <a:pt x="0" y="1334"/>
                    </a:lnTo>
                    <a:close/>
                  </a:path>
                </a:pathLst>
              </a:custGeom>
              <a:solidFill>
                <a:srgbClr val="FFFF00"/>
              </a:solidFill>
              <a:ln w="15240">
                <a:solidFill>
                  <a:srgbClr val="000000"/>
                </a:solidFill>
                <a:prstDash val="solid"/>
                <a:round/>
                <a:headEnd/>
                <a:tailEnd/>
              </a:ln>
            </p:spPr>
            <p:txBody>
              <a:bodyPr/>
              <a:lstStyle/>
              <a:p>
                <a:endParaRPr lang="it-IT"/>
              </a:p>
            </p:txBody>
          </p:sp>
          <p:sp>
            <p:nvSpPr>
              <p:cNvPr id="1037" name="Freeform 119"/>
              <p:cNvSpPr>
                <a:spLocks/>
              </p:cNvSpPr>
              <p:nvPr/>
            </p:nvSpPr>
            <p:spPr bwMode="auto">
              <a:xfrm>
                <a:off x="5144" y="2888"/>
                <a:ext cx="488" cy="688"/>
              </a:xfrm>
              <a:custGeom>
                <a:avLst/>
                <a:gdLst>
                  <a:gd name="T0" fmla="*/ 0 w 488"/>
                  <a:gd name="T1" fmla="*/ 360 h 688"/>
                  <a:gd name="T2" fmla="*/ 0 w 488"/>
                  <a:gd name="T3" fmla="*/ 688 h 688"/>
                  <a:gd name="T4" fmla="*/ 488 w 488"/>
                  <a:gd name="T5" fmla="*/ 232 h 688"/>
                  <a:gd name="T6" fmla="*/ 480 w 488"/>
                  <a:gd name="T7" fmla="*/ 0 h 688"/>
                  <a:gd name="T8" fmla="*/ 0 w 488"/>
                  <a:gd name="T9" fmla="*/ 360 h 688"/>
                  <a:gd name="T10" fmla="*/ 0 60000 65536"/>
                  <a:gd name="T11" fmla="*/ 0 60000 65536"/>
                  <a:gd name="T12" fmla="*/ 0 60000 65536"/>
                  <a:gd name="T13" fmla="*/ 0 60000 65536"/>
                  <a:gd name="T14" fmla="*/ 0 60000 65536"/>
                  <a:gd name="T15" fmla="*/ 0 w 488"/>
                  <a:gd name="T16" fmla="*/ 0 h 688"/>
                  <a:gd name="T17" fmla="*/ 488 w 488"/>
                  <a:gd name="T18" fmla="*/ 688 h 688"/>
                </a:gdLst>
                <a:ahLst/>
                <a:cxnLst>
                  <a:cxn ang="T10">
                    <a:pos x="T0" y="T1"/>
                  </a:cxn>
                  <a:cxn ang="T11">
                    <a:pos x="T2" y="T3"/>
                  </a:cxn>
                  <a:cxn ang="T12">
                    <a:pos x="T4" y="T5"/>
                  </a:cxn>
                  <a:cxn ang="T13">
                    <a:pos x="T6" y="T7"/>
                  </a:cxn>
                  <a:cxn ang="T14">
                    <a:pos x="T8" y="T9"/>
                  </a:cxn>
                </a:cxnLst>
                <a:rect l="T15" t="T16" r="T17" b="T18"/>
                <a:pathLst>
                  <a:path w="488" h="688">
                    <a:moveTo>
                      <a:pt x="0" y="360"/>
                    </a:moveTo>
                    <a:lnTo>
                      <a:pt x="0" y="688"/>
                    </a:lnTo>
                    <a:lnTo>
                      <a:pt x="488" y="232"/>
                    </a:lnTo>
                    <a:lnTo>
                      <a:pt x="480" y="0"/>
                    </a:lnTo>
                    <a:lnTo>
                      <a:pt x="0" y="360"/>
                    </a:lnTo>
                    <a:close/>
                  </a:path>
                </a:pathLst>
              </a:custGeom>
              <a:solidFill>
                <a:srgbClr val="FFFF00"/>
              </a:solidFill>
              <a:ln w="28575" cmpd="sng">
                <a:solidFill>
                  <a:srgbClr val="000000"/>
                </a:solidFill>
                <a:prstDash val="solid"/>
                <a:round/>
                <a:headEnd/>
                <a:tailEnd/>
              </a:ln>
            </p:spPr>
            <p:txBody>
              <a:bodyPr/>
              <a:lstStyle/>
              <a:p>
                <a:endParaRPr lang="it-IT"/>
              </a:p>
            </p:txBody>
          </p:sp>
          <p:sp>
            <p:nvSpPr>
              <p:cNvPr id="1038" name="Oval 120"/>
              <p:cNvSpPr>
                <a:spLocks noChangeArrowheads="1"/>
              </p:cNvSpPr>
              <p:nvPr/>
            </p:nvSpPr>
            <p:spPr bwMode="auto">
              <a:xfrm>
                <a:off x="3371" y="2797"/>
                <a:ext cx="155" cy="942"/>
              </a:xfrm>
              <a:prstGeom prst="ellipse">
                <a:avLst/>
              </a:prstGeom>
              <a:solidFill>
                <a:srgbClr val="C0C0C0"/>
              </a:solidFill>
              <a:ln w="15240">
                <a:solidFill>
                  <a:srgbClr val="000000"/>
                </a:solidFill>
                <a:round/>
                <a:headEnd/>
                <a:tailEnd/>
              </a:ln>
            </p:spPr>
            <p:txBody>
              <a:bodyPr/>
              <a:lstStyle/>
              <a:p>
                <a:endParaRPr lang="en-GB"/>
              </a:p>
            </p:txBody>
          </p:sp>
          <p:sp>
            <p:nvSpPr>
              <p:cNvPr id="1039" name="Rectangle 121"/>
              <p:cNvSpPr>
                <a:spLocks noChangeArrowheads="1"/>
              </p:cNvSpPr>
              <p:nvPr/>
            </p:nvSpPr>
            <p:spPr bwMode="auto">
              <a:xfrm>
                <a:off x="3331" y="3170"/>
                <a:ext cx="156" cy="341"/>
              </a:xfrm>
              <a:prstGeom prst="rect">
                <a:avLst/>
              </a:prstGeom>
              <a:solidFill>
                <a:srgbClr val="FFFF00"/>
              </a:solidFill>
              <a:ln w="15240">
                <a:solidFill>
                  <a:srgbClr val="FFFF00"/>
                </a:solidFill>
                <a:miter lim="800000"/>
                <a:headEnd/>
                <a:tailEnd/>
              </a:ln>
            </p:spPr>
            <p:txBody>
              <a:bodyPr/>
              <a:lstStyle/>
              <a:p>
                <a:endParaRPr lang="en-GB"/>
              </a:p>
            </p:txBody>
          </p:sp>
          <p:sp>
            <p:nvSpPr>
              <p:cNvPr id="1040" name="Line 122"/>
              <p:cNvSpPr>
                <a:spLocks noChangeShapeType="1"/>
              </p:cNvSpPr>
              <p:nvPr/>
            </p:nvSpPr>
            <p:spPr bwMode="auto">
              <a:xfrm>
                <a:off x="3318" y="3261"/>
                <a:ext cx="196"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41" name="Oval 123"/>
              <p:cNvSpPr>
                <a:spLocks noChangeArrowheads="1"/>
              </p:cNvSpPr>
              <p:nvPr/>
            </p:nvSpPr>
            <p:spPr bwMode="auto">
              <a:xfrm>
                <a:off x="3375" y="3134"/>
                <a:ext cx="148" cy="43"/>
              </a:xfrm>
              <a:prstGeom prst="ellipse">
                <a:avLst/>
              </a:prstGeom>
              <a:solidFill>
                <a:srgbClr val="808080"/>
              </a:solidFill>
              <a:ln w="15240">
                <a:solidFill>
                  <a:srgbClr val="808080"/>
                </a:solidFill>
                <a:round/>
                <a:headEnd/>
                <a:tailEnd/>
              </a:ln>
            </p:spPr>
            <p:txBody>
              <a:bodyPr/>
              <a:lstStyle/>
              <a:p>
                <a:endParaRPr lang="en-GB"/>
              </a:p>
            </p:txBody>
          </p:sp>
          <p:sp>
            <p:nvSpPr>
              <p:cNvPr id="1042" name="Oval 124"/>
              <p:cNvSpPr>
                <a:spLocks noChangeArrowheads="1"/>
              </p:cNvSpPr>
              <p:nvPr/>
            </p:nvSpPr>
            <p:spPr bwMode="auto">
              <a:xfrm>
                <a:off x="3507" y="2797"/>
                <a:ext cx="156" cy="942"/>
              </a:xfrm>
              <a:prstGeom prst="ellipse">
                <a:avLst/>
              </a:prstGeom>
              <a:solidFill>
                <a:srgbClr val="C0C0C0"/>
              </a:solidFill>
              <a:ln w="15240">
                <a:solidFill>
                  <a:srgbClr val="000000"/>
                </a:solidFill>
                <a:round/>
                <a:headEnd/>
                <a:tailEnd/>
              </a:ln>
            </p:spPr>
            <p:txBody>
              <a:bodyPr/>
              <a:lstStyle/>
              <a:p>
                <a:endParaRPr lang="en-GB"/>
              </a:p>
            </p:txBody>
          </p:sp>
          <p:sp>
            <p:nvSpPr>
              <p:cNvPr id="1043" name="Rectangle 125"/>
              <p:cNvSpPr>
                <a:spLocks noChangeArrowheads="1"/>
              </p:cNvSpPr>
              <p:nvPr/>
            </p:nvSpPr>
            <p:spPr bwMode="auto">
              <a:xfrm>
                <a:off x="3546" y="3146"/>
                <a:ext cx="156" cy="341"/>
              </a:xfrm>
              <a:prstGeom prst="rect">
                <a:avLst/>
              </a:prstGeom>
              <a:solidFill>
                <a:srgbClr val="FFFF00"/>
              </a:solidFill>
              <a:ln w="15240">
                <a:solidFill>
                  <a:srgbClr val="FFFF00"/>
                </a:solidFill>
                <a:miter lim="800000"/>
                <a:headEnd/>
                <a:tailEnd/>
              </a:ln>
            </p:spPr>
            <p:txBody>
              <a:bodyPr/>
              <a:lstStyle/>
              <a:p>
                <a:endParaRPr lang="en-GB"/>
              </a:p>
            </p:txBody>
          </p:sp>
          <p:sp>
            <p:nvSpPr>
              <p:cNvPr id="1044" name="Line 126"/>
              <p:cNvSpPr>
                <a:spLocks noChangeShapeType="1"/>
              </p:cNvSpPr>
              <p:nvPr/>
            </p:nvSpPr>
            <p:spPr bwMode="auto">
              <a:xfrm>
                <a:off x="3533" y="3261"/>
                <a:ext cx="196"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45" name="Line 127"/>
              <p:cNvSpPr>
                <a:spLocks noChangeShapeType="1"/>
              </p:cNvSpPr>
              <p:nvPr/>
            </p:nvSpPr>
            <p:spPr bwMode="auto">
              <a:xfrm>
                <a:off x="3322" y="3568"/>
                <a:ext cx="381" cy="1"/>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46" name="Oval 128"/>
              <p:cNvSpPr>
                <a:spLocks noChangeArrowheads="1"/>
              </p:cNvSpPr>
              <p:nvPr/>
            </p:nvSpPr>
            <p:spPr bwMode="auto">
              <a:xfrm>
                <a:off x="3495" y="3116"/>
                <a:ext cx="159" cy="43"/>
              </a:xfrm>
              <a:prstGeom prst="ellipse">
                <a:avLst/>
              </a:prstGeom>
              <a:solidFill>
                <a:srgbClr val="808080"/>
              </a:solidFill>
              <a:ln w="15240">
                <a:solidFill>
                  <a:srgbClr val="808080"/>
                </a:solidFill>
                <a:round/>
                <a:headEnd/>
                <a:tailEnd/>
              </a:ln>
            </p:spPr>
            <p:txBody>
              <a:bodyPr/>
              <a:lstStyle/>
              <a:p>
                <a:endParaRPr lang="en-GB"/>
              </a:p>
            </p:txBody>
          </p:sp>
          <p:sp>
            <p:nvSpPr>
              <p:cNvPr id="1047" name="Oval 129"/>
              <p:cNvSpPr>
                <a:spLocks noChangeArrowheads="1"/>
              </p:cNvSpPr>
              <p:nvPr/>
            </p:nvSpPr>
            <p:spPr bwMode="auto">
              <a:xfrm>
                <a:off x="3434" y="2840"/>
                <a:ext cx="156" cy="941"/>
              </a:xfrm>
              <a:prstGeom prst="ellipse">
                <a:avLst/>
              </a:prstGeom>
              <a:solidFill>
                <a:srgbClr val="C0C0C0"/>
              </a:solidFill>
              <a:ln w="15240">
                <a:solidFill>
                  <a:srgbClr val="000000"/>
                </a:solidFill>
                <a:round/>
                <a:headEnd/>
                <a:tailEnd/>
              </a:ln>
            </p:spPr>
            <p:txBody>
              <a:bodyPr/>
              <a:lstStyle/>
              <a:p>
                <a:endParaRPr lang="en-GB"/>
              </a:p>
            </p:txBody>
          </p:sp>
          <p:sp>
            <p:nvSpPr>
              <p:cNvPr id="1048" name="Rectangle 130"/>
              <p:cNvSpPr>
                <a:spLocks noChangeArrowheads="1"/>
              </p:cNvSpPr>
              <p:nvPr/>
            </p:nvSpPr>
            <p:spPr bwMode="auto">
              <a:xfrm>
                <a:off x="3421" y="3196"/>
                <a:ext cx="187" cy="299"/>
              </a:xfrm>
              <a:prstGeom prst="rect">
                <a:avLst/>
              </a:prstGeom>
              <a:solidFill>
                <a:srgbClr val="FFFF00"/>
              </a:solidFill>
              <a:ln w="15240">
                <a:solidFill>
                  <a:srgbClr val="FFFF00"/>
                </a:solidFill>
                <a:miter lim="800000"/>
                <a:headEnd/>
                <a:tailEnd/>
              </a:ln>
            </p:spPr>
            <p:txBody>
              <a:bodyPr/>
              <a:lstStyle/>
              <a:p>
                <a:endParaRPr lang="en-GB"/>
              </a:p>
            </p:txBody>
          </p:sp>
          <p:sp>
            <p:nvSpPr>
              <p:cNvPr id="1049" name="Line 131"/>
              <p:cNvSpPr>
                <a:spLocks noChangeShapeType="1"/>
              </p:cNvSpPr>
              <p:nvPr/>
            </p:nvSpPr>
            <p:spPr bwMode="auto">
              <a:xfrm>
                <a:off x="3411" y="3261"/>
                <a:ext cx="196"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50" name="Line 132"/>
              <p:cNvSpPr>
                <a:spLocks noChangeShapeType="1"/>
              </p:cNvSpPr>
              <p:nvPr/>
            </p:nvSpPr>
            <p:spPr bwMode="auto">
              <a:xfrm>
                <a:off x="3444" y="3568"/>
                <a:ext cx="156" cy="1"/>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51" name="Oval 133"/>
              <p:cNvSpPr>
                <a:spLocks noChangeArrowheads="1"/>
              </p:cNvSpPr>
              <p:nvPr/>
            </p:nvSpPr>
            <p:spPr bwMode="auto">
              <a:xfrm>
                <a:off x="3436" y="3172"/>
                <a:ext cx="149" cy="42"/>
              </a:xfrm>
              <a:prstGeom prst="ellipse">
                <a:avLst/>
              </a:prstGeom>
              <a:solidFill>
                <a:srgbClr val="808080"/>
              </a:solidFill>
              <a:ln w="15240">
                <a:solidFill>
                  <a:srgbClr val="808080"/>
                </a:solidFill>
                <a:round/>
                <a:headEnd/>
                <a:tailEnd/>
              </a:ln>
            </p:spPr>
            <p:txBody>
              <a:bodyPr/>
              <a:lstStyle/>
              <a:p>
                <a:endParaRPr lang="en-GB"/>
              </a:p>
            </p:txBody>
          </p:sp>
          <p:sp>
            <p:nvSpPr>
              <p:cNvPr id="1052" name="Oval 134"/>
              <p:cNvSpPr>
                <a:spLocks noChangeArrowheads="1"/>
              </p:cNvSpPr>
              <p:nvPr/>
            </p:nvSpPr>
            <p:spPr bwMode="auto">
              <a:xfrm>
                <a:off x="4123" y="2755"/>
                <a:ext cx="156" cy="941"/>
              </a:xfrm>
              <a:prstGeom prst="ellipse">
                <a:avLst/>
              </a:prstGeom>
              <a:solidFill>
                <a:srgbClr val="C0C0C0"/>
              </a:solidFill>
              <a:ln w="15240">
                <a:solidFill>
                  <a:srgbClr val="000000"/>
                </a:solidFill>
                <a:round/>
                <a:headEnd/>
                <a:tailEnd/>
              </a:ln>
            </p:spPr>
            <p:txBody>
              <a:bodyPr/>
              <a:lstStyle/>
              <a:p>
                <a:endParaRPr lang="en-GB"/>
              </a:p>
            </p:txBody>
          </p:sp>
          <p:sp>
            <p:nvSpPr>
              <p:cNvPr id="1053" name="Rectangle 135"/>
              <p:cNvSpPr>
                <a:spLocks noChangeArrowheads="1"/>
              </p:cNvSpPr>
              <p:nvPr/>
            </p:nvSpPr>
            <p:spPr bwMode="auto">
              <a:xfrm>
                <a:off x="4123" y="3183"/>
                <a:ext cx="156" cy="342"/>
              </a:xfrm>
              <a:prstGeom prst="rect">
                <a:avLst/>
              </a:prstGeom>
              <a:solidFill>
                <a:srgbClr val="FFFF00"/>
              </a:solidFill>
              <a:ln w="15240">
                <a:solidFill>
                  <a:srgbClr val="FFFF00"/>
                </a:solidFill>
                <a:miter lim="800000"/>
                <a:headEnd/>
                <a:tailEnd/>
              </a:ln>
            </p:spPr>
            <p:txBody>
              <a:bodyPr/>
              <a:lstStyle/>
              <a:p>
                <a:endParaRPr lang="en-GB"/>
              </a:p>
            </p:txBody>
          </p:sp>
          <p:sp>
            <p:nvSpPr>
              <p:cNvPr id="1054" name="Line 136"/>
              <p:cNvSpPr>
                <a:spLocks noChangeShapeType="1"/>
              </p:cNvSpPr>
              <p:nvPr/>
            </p:nvSpPr>
            <p:spPr bwMode="auto">
              <a:xfrm>
                <a:off x="4123" y="3526"/>
                <a:ext cx="156"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55" name="Oval 137"/>
              <p:cNvSpPr>
                <a:spLocks noChangeArrowheads="1"/>
              </p:cNvSpPr>
              <p:nvPr/>
            </p:nvSpPr>
            <p:spPr bwMode="auto">
              <a:xfrm>
                <a:off x="4110" y="3073"/>
                <a:ext cx="165" cy="42"/>
              </a:xfrm>
              <a:prstGeom prst="ellipse">
                <a:avLst/>
              </a:prstGeom>
              <a:solidFill>
                <a:srgbClr val="808080"/>
              </a:solidFill>
              <a:ln w="15240">
                <a:solidFill>
                  <a:srgbClr val="808080"/>
                </a:solidFill>
                <a:round/>
                <a:headEnd/>
                <a:tailEnd/>
              </a:ln>
            </p:spPr>
            <p:txBody>
              <a:bodyPr/>
              <a:lstStyle/>
              <a:p>
                <a:endParaRPr lang="en-GB"/>
              </a:p>
            </p:txBody>
          </p:sp>
          <p:sp>
            <p:nvSpPr>
              <p:cNvPr id="1056" name="Oval 138"/>
              <p:cNvSpPr>
                <a:spLocks noChangeArrowheads="1"/>
              </p:cNvSpPr>
              <p:nvPr/>
            </p:nvSpPr>
            <p:spPr bwMode="auto">
              <a:xfrm>
                <a:off x="4020" y="2797"/>
                <a:ext cx="156" cy="942"/>
              </a:xfrm>
              <a:prstGeom prst="ellipse">
                <a:avLst/>
              </a:prstGeom>
              <a:solidFill>
                <a:srgbClr val="C0C0C0"/>
              </a:solidFill>
              <a:ln w="15240">
                <a:solidFill>
                  <a:srgbClr val="000000"/>
                </a:solidFill>
                <a:round/>
                <a:headEnd/>
                <a:tailEnd/>
              </a:ln>
            </p:spPr>
            <p:txBody>
              <a:bodyPr/>
              <a:lstStyle/>
              <a:p>
                <a:endParaRPr lang="en-GB"/>
              </a:p>
            </p:txBody>
          </p:sp>
          <p:sp>
            <p:nvSpPr>
              <p:cNvPr id="1057" name="Rectangle 139"/>
              <p:cNvSpPr>
                <a:spLocks noChangeArrowheads="1"/>
              </p:cNvSpPr>
              <p:nvPr/>
            </p:nvSpPr>
            <p:spPr bwMode="auto">
              <a:xfrm>
                <a:off x="4004" y="3162"/>
                <a:ext cx="156" cy="341"/>
              </a:xfrm>
              <a:prstGeom prst="rect">
                <a:avLst/>
              </a:prstGeom>
              <a:solidFill>
                <a:srgbClr val="FFFF00"/>
              </a:solidFill>
              <a:ln w="15240">
                <a:solidFill>
                  <a:srgbClr val="FFFF00"/>
                </a:solidFill>
                <a:miter lim="800000"/>
                <a:headEnd/>
                <a:tailEnd/>
              </a:ln>
            </p:spPr>
            <p:txBody>
              <a:bodyPr/>
              <a:lstStyle/>
              <a:p>
                <a:endParaRPr lang="en-GB"/>
              </a:p>
            </p:txBody>
          </p:sp>
          <p:sp>
            <p:nvSpPr>
              <p:cNvPr id="1058" name="Line 140"/>
              <p:cNvSpPr>
                <a:spLocks noChangeShapeType="1"/>
              </p:cNvSpPr>
              <p:nvPr/>
            </p:nvSpPr>
            <p:spPr bwMode="auto">
              <a:xfrm>
                <a:off x="4008" y="3261"/>
                <a:ext cx="195"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59" name="Oval 141"/>
              <p:cNvSpPr>
                <a:spLocks noChangeArrowheads="1"/>
              </p:cNvSpPr>
              <p:nvPr/>
            </p:nvSpPr>
            <p:spPr bwMode="auto">
              <a:xfrm>
                <a:off x="4015" y="3133"/>
                <a:ext cx="165" cy="43"/>
              </a:xfrm>
              <a:prstGeom prst="ellipse">
                <a:avLst/>
              </a:prstGeom>
              <a:solidFill>
                <a:srgbClr val="808080"/>
              </a:solidFill>
              <a:ln w="15240">
                <a:solidFill>
                  <a:srgbClr val="808080"/>
                </a:solidFill>
                <a:round/>
                <a:headEnd/>
                <a:tailEnd/>
              </a:ln>
            </p:spPr>
            <p:txBody>
              <a:bodyPr/>
              <a:lstStyle/>
              <a:p>
                <a:endParaRPr lang="en-GB"/>
              </a:p>
            </p:txBody>
          </p:sp>
          <p:sp>
            <p:nvSpPr>
              <p:cNvPr id="1060" name="Oval 142"/>
              <p:cNvSpPr>
                <a:spLocks noChangeArrowheads="1"/>
              </p:cNvSpPr>
              <p:nvPr/>
            </p:nvSpPr>
            <p:spPr bwMode="auto">
              <a:xfrm>
                <a:off x="4235" y="2797"/>
                <a:ext cx="156" cy="942"/>
              </a:xfrm>
              <a:prstGeom prst="ellipse">
                <a:avLst/>
              </a:prstGeom>
              <a:solidFill>
                <a:srgbClr val="C0C0C0"/>
              </a:solidFill>
              <a:ln w="15240">
                <a:solidFill>
                  <a:srgbClr val="000000"/>
                </a:solidFill>
                <a:round/>
                <a:headEnd/>
                <a:tailEnd/>
              </a:ln>
            </p:spPr>
            <p:txBody>
              <a:bodyPr/>
              <a:lstStyle/>
              <a:p>
                <a:endParaRPr lang="en-GB"/>
              </a:p>
            </p:txBody>
          </p:sp>
          <p:sp>
            <p:nvSpPr>
              <p:cNvPr id="1061" name="Rectangle 143"/>
              <p:cNvSpPr>
                <a:spLocks noChangeArrowheads="1"/>
              </p:cNvSpPr>
              <p:nvPr/>
            </p:nvSpPr>
            <p:spPr bwMode="auto">
              <a:xfrm>
                <a:off x="4243" y="3162"/>
                <a:ext cx="156" cy="341"/>
              </a:xfrm>
              <a:prstGeom prst="rect">
                <a:avLst/>
              </a:prstGeom>
              <a:solidFill>
                <a:srgbClr val="FFFF00"/>
              </a:solidFill>
              <a:ln w="15240">
                <a:solidFill>
                  <a:srgbClr val="FFFF00"/>
                </a:solidFill>
                <a:miter lim="800000"/>
                <a:headEnd/>
                <a:tailEnd/>
              </a:ln>
            </p:spPr>
            <p:txBody>
              <a:bodyPr/>
              <a:lstStyle/>
              <a:p>
                <a:endParaRPr lang="en-GB"/>
              </a:p>
            </p:txBody>
          </p:sp>
          <p:sp>
            <p:nvSpPr>
              <p:cNvPr id="1062" name="Line 144"/>
              <p:cNvSpPr>
                <a:spLocks noChangeShapeType="1"/>
              </p:cNvSpPr>
              <p:nvPr/>
            </p:nvSpPr>
            <p:spPr bwMode="auto">
              <a:xfrm>
                <a:off x="4010" y="3568"/>
                <a:ext cx="382" cy="1"/>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63" name="Oval 145"/>
              <p:cNvSpPr>
                <a:spLocks noChangeArrowheads="1"/>
              </p:cNvSpPr>
              <p:nvPr/>
            </p:nvSpPr>
            <p:spPr bwMode="auto">
              <a:xfrm>
                <a:off x="4228" y="3128"/>
                <a:ext cx="155" cy="43"/>
              </a:xfrm>
              <a:prstGeom prst="ellipse">
                <a:avLst/>
              </a:prstGeom>
              <a:solidFill>
                <a:srgbClr val="808080"/>
              </a:solidFill>
              <a:ln w="15240">
                <a:solidFill>
                  <a:srgbClr val="808080"/>
                </a:solidFill>
                <a:round/>
                <a:headEnd/>
                <a:tailEnd/>
              </a:ln>
            </p:spPr>
            <p:txBody>
              <a:bodyPr/>
              <a:lstStyle/>
              <a:p>
                <a:endParaRPr lang="en-GB"/>
              </a:p>
            </p:txBody>
          </p:sp>
          <p:sp>
            <p:nvSpPr>
              <p:cNvPr id="1064" name="Oval 146"/>
              <p:cNvSpPr>
                <a:spLocks noChangeArrowheads="1"/>
              </p:cNvSpPr>
              <p:nvPr/>
            </p:nvSpPr>
            <p:spPr bwMode="auto">
              <a:xfrm>
                <a:off x="4064" y="2846"/>
                <a:ext cx="156" cy="941"/>
              </a:xfrm>
              <a:prstGeom prst="ellipse">
                <a:avLst/>
              </a:prstGeom>
              <a:solidFill>
                <a:srgbClr val="C0C0C0"/>
              </a:solidFill>
              <a:ln w="15240">
                <a:solidFill>
                  <a:srgbClr val="000000"/>
                </a:solidFill>
                <a:round/>
                <a:headEnd/>
                <a:tailEnd/>
              </a:ln>
            </p:spPr>
            <p:txBody>
              <a:bodyPr/>
              <a:lstStyle/>
              <a:p>
                <a:endParaRPr lang="en-GB"/>
              </a:p>
            </p:txBody>
          </p:sp>
          <p:sp>
            <p:nvSpPr>
              <p:cNvPr id="1065" name="Rectangle 147"/>
              <p:cNvSpPr>
                <a:spLocks noChangeArrowheads="1"/>
              </p:cNvSpPr>
              <p:nvPr/>
            </p:nvSpPr>
            <p:spPr bwMode="auto">
              <a:xfrm>
                <a:off x="4048" y="3194"/>
                <a:ext cx="167" cy="288"/>
              </a:xfrm>
              <a:prstGeom prst="rect">
                <a:avLst/>
              </a:prstGeom>
              <a:solidFill>
                <a:srgbClr val="FFFF00"/>
              </a:solidFill>
              <a:ln w="15240">
                <a:solidFill>
                  <a:srgbClr val="FFFF00"/>
                </a:solidFill>
                <a:miter lim="800000"/>
                <a:headEnd/>
                <a:tailEnd/>
              </a:ln>
            </p:spPr>
            <p:txBody>
              <a:bodyPr/>
              <a:lstStyle/>
              <a:p>
                <a:endParaRPr lang="en-GB"/>
              </a:p>
            </p:txBody>
          </p:sp>
          <p:sp>
            <p:nvSpPr>
              <p:cNvPr id="1066" name="Oval 148"/>
              <p:cNvSpPr>
                <a:spLocks noChangeArrowheads="1"/>
              </p:cNvSpPr>
              <p:nvPr/>
            </p:nvSpPr>
            <p:spPr bwMode="auto">
              <a:xfrm>
                <a:off x="4072" y="3163"/>
                <a:ext cx="166" cy="42"/>
              </a:xfrm>
              <a:prstGeom prst="ellipse">
                <a:avLst/>
              </a:prstGeom>
              <a:solidFill>
                <a:srgbClr val="808080"/>
              </a:solidFill>
              <a:ln w="15240">
                <a:solidFill>
                  <a:srgbClr val="808080"/>
                </a:solidFill>
                <a:round/>
                <a:headEnd/>
                <a:tailEnd/>
              </a:ln>
            </p:spPr>
            <p:txBody>
              <a:bodyPr/>
              <a:lstStyle/>
              <a:p>
                <a:endParaRPr lang="en-GB"/>
              </a:p>
            </p:txBody>
          </p:sp>
          <p:sp>
            <p:nvSpPr>
              <p:cNvPr id="1067" name="Oval 149"/>
              <p:cNvSpPr>
                <a:spLocks noChangeArrowheads="1"/>
              </p:cNvSpPr>
              <p:nvPr/>
            </p:nvSpPr>
            <p:spPr bwMode="auto">
              <a:xfrm>
                <a:off x="4182" y="2840"/>
                <a:ext cx="155" cy="941"/>
              </a:xfrm>
              <a:prstGeom prst="ellipse">
                <a:avLst/>
              </a:prstGeom>
              <a:solidFill>
                <a:srgbClr val="C0C0C0"/>
              </a:solidFill>
              <a:ln w="15240">
                <a:solidFill>
                  <a:srgbClr val="000000"/>
                </a:solidFill>
                <a:round/>
                <a:headEnd/>
                <a:tailEnd/>
              </a:ln>
            </p:spPr>
            <p:txBody>
              <a:bodyPr/>
              <a:lstStyle/>
              <a:p>
                <a:endParaRPr lang="en-GB"/>
              </a:p>
            </p:txBody>
          </p:sp>
          <p:sp>
            <p:nvSpPr>
              <p:cNvPr id="1068" name="Rectangle 150"/>
              <p:cNvSpPr>
                <a:spLocks noChangeArrowheads="1"/>
              </p:cNvSpPr>
              <p:nvPr/>
            </p:nvSpPr>
            <p:spPr bwMode="auto">
              <a:xfrm>
                <a:off x="4183" y="3196"/>
                <a:ext cx="165" cy="299"/>
              </a:xfrm>
              <a:prstGeom prst="rect">
                <a:avLst/>
              </a:prstGeom>
              <a:solidFill>
                <a:srgbClr val="FFFF00"/>
              </a:solidFill>
              <a:ln w="15240">
                <a:solidFill>
                  <a:srgbClr val="FFFF00"/>
                </a:solidFill>
                <a:miter lim="800000"/>
                <a:headEnd/>
                <a:tailEnd/>
              </a:ln>
            </p:spPr>
            <p:txBody>
              <a:bodyPr/>
              <a:lstStyle/>
              <a:p>
                <a:endParaRPr lang="en-GB"/>
              </a:p>
            </p:txBody>
          </p:sp>
          <p:sp>
            <p:nvSpPr>
              <p:cNvPr id="1069" name="Oval 151"/>
              <p:cNvSpPr>
                <a:spLocks noChangeArrowheads="1"/>
              </p:cNvSpPr>
              <p:nvPr/>
            </p:nvSpPr>
            <p:spPr bwMode="auto">
              <a:xfrm>
                <a:off x="4187" y="3173"/>
                <a:ext cx="142" cy="42"/>
              </a:xfrm>
              <a:prstGeom prst="ellipse">
                <a:avLst/>
              </a:prstGeom>
              <a:solidFill>
                <a:srgbClr val="808080"/>
              </a:solidFill>
              <a:ln w="15240">
                <a:solidFill>
                  <a:srgbClr val="808080"/>
                </a:solidFill>
                <a:round/>
                <a:headEnd/>
                <a:tailEnd/>
              </a:ln>
            </p:spPr>
            <p:txBody>
              <a:bodyPr/>
              <a:lstStyle/>
              <a:p>
                <a:endParaRPr lang="en-GB"/>
              </a:p>
            </p:txBody>
          </p:sp>
          <p:sp>
            <p:nvSpPr>
              <p:cNvPr id="1070" name="Line 152"/>
              <p:cNvSpPr>
                <a:spLocks noChangeShapeType="1"/>
              </p:cNvSpPr>
              <p:nvPr/>
            </p:nvSpPr>
            <p:spPr bwMode="auto">
              <a:xfrm>
                <a:off x="4064" y="3568"/>
                <a:ext cx="293" cy="1"/>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71" name="Line 153"/>
              <p:cNvSpPr>
                <a:spLocks noChangeShapeType="1"/>
              </p:cNvSpPr>
              <p:nvPr/>
            </p:nvSpPr>
            <p:spPr bwMode="auto">
              <a:xfrm>
                <a:off x="4056" y="3261"/>
                <a:ext cx="240"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72" name="Line 154"/>
              <p:cNvSpPr>
                <a:spLocks noChangeShapeType="1"/>
              </p:cNvSpPr>
              <p:nvPr/>
            </p:nvSpPr>
            <p:spPr bwMode="auto">
              <a:xfrm>
                <a:off x="4223" y="3261"/>
                <a:ext cx="195"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73" name="Oval 155"/>
              <p:cNvSpPr>
                <a:spLocks noChangeArrowheads="1"/>
              </p:cNvSpPr>
              <p:nvPr/>
            </p:nvSpPr>
            <p:spPr bwMode="auto">
              <a:xfrm>
                <a:off x="3439" y="2829"/>
                <a:ext cx="48" cy="59"/>
              </a:xfrm>
              <a:prstGeom prst="ellipse">
                <a:avLst/>
              </a:prstGeom>
              <a:solidFill>
                <a:srgbClr val="FF0000"/>
              </a:solidFill>
              <a:ln w="15240">
                <a:solidFill>
                  <a:srgbClr val="800000"/>
                </a:solidFill>
                <a:round/>
                <a:headEnd/>
                <a:tailEnd/>
              </a:ln>
            </p:spPr>
            <p:txBody>
              <a:bodyPr/>
              <a:lstStyle/>
              <a:p>
                <a:endParaRPr lang="en-GB"/>
              </a:p>
            </p:txBody>
          </p:sp>
          <p:sp>
            <p:nvSpPr>
              <p:cNvPr id="1074" name="Oval 156"/>
              <p:cNvSpPr>
                <a:spLocks noChangeArrowheads="1"/>
              </p:cNvSpPr>
              <p:nvPr/>
            </p:nvSpPr>
            <p:spPr bwMode="auto">
              <a:xfrm>
                <a:off x="3488" y="2782"/>
                <a:ext cx="48" cy="57"/>
              </a:xfrm>
              <a:prstGeom prst="ellipse">
                <a:avLst/>
              </a:prstGeom>
              <a:solidFill>
                <a:srgbClr val="FF0000"/>
              </a:solidFill>
              <a:ln w="15240">
                <a:solidFill>
                  <a:srgbClr val="800000"/>
                </a:solidFill>
                <a:round/>
                <a:headEnd/>
                <a:tailEnd/>
              </a:ln>
            </p:spPr>
            <p:txBody>
              <a:bodyPr/>
              <a:lstStyle/>
              <a:p>
                <a:endParaRPr lang="en-GB"/>
              </a:p>
            </p:txBody>
          </p:sp>
          <p:sp>
            <p:nvSpPr>
              <p:cNvPr id="1075" name="Oval 157"/>
              <p:cNvSpPr>
                <a:spLocks noChangeArrowheads="1"/>
              </p:cNvSpPr>
              <p:nvPr/>
            </p:nvSpPr>
            <p:spPr bwMode="auto">
              <a:xfrm>
                <a:off x="3488" y="2873"/>
                <a:ext cx="48" cy="57"/>
              </a:xfrm>
              <a:prstGeom prst="ellipse">
                <a:avLst/>
              </a:prstGeom>
              <a:solidFill>
                <a:srgbClr val="FF8080"/>
              </a:solidFill>
              <a:ln w="15240">
                <a:solidFill>
                  <a:srgbClr val="FF8080"/>
                </a:solidFill>
                <a:round/>
                <a:headEnd/>
                <a:tailEnd/>
              </a:ln>
            </p:spPr>
            <p:txBody>
              <a:bodyPr/>
              <a:lstStyle/>
              <a:p>
                <a:endParaRPr lang="en-GB"/>
              </a:p>
            </p:txBody>
          </p:sp>
          <p:sp>
            <p:nvSpPr>
              <p:cNvPr id="1076" name="Oval 158"/>
              <p:cNvSpPr>
                <a:spLocks noChangeArrowheads="1"/>
              </p:cNvSpPr>
              <p:nvPr/>
            </p:nvSpPr>
            <p:spPr bwMode="auto">
              <a:xfrm>
                <a:off x="3541" y="2824"/>
                <a:ext cx="49" cy="59"/>
              </a:xfrm>
              <a:prstGeom prst="ellipse">
                <a:avLst/>
              </a:prstGeom>
              <a:solidFill>
                <a:srgbClr val="FF0000"/>
              </a:solidFill>
              <a:ln w="15240">
                <a:solidFill>
                  <a:srgbClr val="800000"/>
                </a:solidFill>
                <a:round/>
                <a:headEnd/>
                <a:tailEnd/>
              </a:ln>
            </p:spPr>
            <p:txBody>
              <a:bodyPr/>
              <a:lstStyle/>
              <a:p>
                <a:endParaRPr lang="en-GB"/>
              </a:p>
            </p:txBody>
          </p:sp>
          <p:sp>
            <p:nvSpPr>
              <p:cNvPr id="1077" name="Oval 159"/>
              <p:cNvSpPr>
                <a:spLocks noChangeArrowheads="1"/>
              </p:cNvSpPr>
              <p:nvPr/>
            </p:nvSpPr>
            <p:spPr bwMode="auto">
              <a:xfrm>
                <a:off x="4128" y="2888"/>
                <a:ext cx="48" cy="58"/>
              </a:xfrm>
              <a:prstGeom prst="ellipse">
                <a:avLst/>
              </a:prstGeom>
              <a:solidFill>
                <a:srgbClr val="FF8080"/>
              </a:solidFill>
              <a:ln w="15240">
                <a:solidFill>
                  <a:srgbClr val="FF8080"/>
                </a:solidFill>
                <a:round/>
                <a:headEnd/>
                <a:tailEnd/>
              </a:ln>
            </p:spPr>
            <p:txBody>
              <a:bodyPr/>
              <a:lstStyle/>
              <a:p>
                <a:endParaRPr lang="en-GB"/>
              </a:p>
            </p:txBody>
          </p:sp>
          <p:sp>
            <p:nvSpPr>
              <p:cNvPr id="1078" name="Oval 160"/>
              <p:cNvSpPr>
                <a:spLocks noChangeArrowheads="1"/>
              </p:cNvSpPr>
              <p:nvPr/>
            </p:nvSpPr>
            <p:spPr bwMode="auto">
              <a:xfrm>
                <a:off x="4279" y="2813"/>
                <a:ext cx="49" cy="59"/>
              </a:xfrm>
              <a:prstGeom prst="ellipse">
                <a:avLst/>
              </a:prstGeom>
              <a:solidFill>
                <a:srgbClr val="FF0000"/>
              </a:solidFill>
              <a:ln w="15240">
                <a:solidFill>
                  <a:srgbClr val="800000"/>
                </a:solidFill>
                <a:round/>
                <a:headEnd/>
                <a:tailEnd/>
              </a:ln>
            </p:spPr>
            <p:txBody>
              <a:bodyPr/>
              <a:lstStyle/>
              <a:p>
                <a:endParaRPr lang="en-GB"/>
              </a:p>
            </p:txBody>
          </p:sp>
          <p:sp>
            <p:nvSpPr>
              <p:cNvPr id="1079" name="Oval 161"/>
              <p:cNvSpPr>
                <a:spLocks noChangeArrowheads="1"/>
              </p:cNvSpPr>
              <p:nvPr/>
            </p:nvSpPr>
            <p:spPr bwMode="auto">
              <a:xfrm>
                <a:off x="4231" y="2883"/>
                <a:ext cx="48" cy="58"/>
              </a:xfrm>
              <a:prstGeom prst="ellipse">
                <a:avLst/>
              </a:prstGeom>
              <a:solidFill>
                <a:srgbClr val="FF8080"/>
              </a:solidFill>
              <a:ln w="15240">
                <a:solidFill>
                  <a:srgbClr val="FF8080"/>
                </a:solidFill>
                <a:round/>
                <a:headEnd/>
                <a:tailEnd/>
              </a:ln>
            </p:spPr>
            <p:txBody>
              <a:bodyPr/>
              <a:lstStyle/>
              <a:p>
                <a:endParaRPr lang="en-GB"/>
              </a:p>
            </p:txBody>
          </p:sp>
          <p:sp>
            <p:nvSpPr>
              <p:cNvPr id="1080" name="Oval 162"/>
              <p:cNvSpPr>
                <a:spLocks noChangeArrowheads="1"/>
              </p:cNvSpPr>
              <p:nvPr/>
            </p:nvSpPr>
            <p:spPr bwMode="auto">
              <a:xfrm>
                <a:off x="4084" y="2813"/>
                <a:ext cx="48" cy="59"/>
              </a:xfrm>
              <a:prstGeom prst="ellipse">
                <a:avLst/>
              </a:prstGeom>
              <a:solidFill>
                <a:srgbClr val="FF0000"/>
              </a:solidFill>
              <a:ln w="15240">
                <a:solidFill>
                  <a:srgbClr val="800000"/>
                </a:solidFill>
                <a:round/>
                <a:headEnd/>
                <a:tailEnd/>
              </a:ln>
            </p:spPr>
            <p:txBody>
              <a:bodyPr/>
              <a:lstStyle/>
              <a:p>
                <a:endParaRPr lang="en-GB"/>
              </a:p>
            </p:txBody>
          </p:sp>
          <p:sp>
            <p:nvSpPr>
              <p:cNvPr id="1081" name="Oval 163"/>
              <p:cNvSpPr>
                <a:spLocks noChangeArrowheads="1"/>
              </p:cNvSpPr>
              <p:nvPr/>
            </p:nvSpPr>
            <p:spPr bwMode="auto">
              <a:xfrm>
                <a:off x="4177" y="2797"/>
                <a:ext cx="48" cy="58"/>
              </a:xfrm>
              <a:prstGeom prst="ellipse">
                <a:avLst/>
              </a:prstGeom>
              <a:solidFill>
                <a:srgbClr val="FF0000"/>
              </a:solidFill>
              <a:ln w="15240">
                <a:solidFill>
                  <a:srgbClr val="800000"/>
                </a:solidFill>
                <a:round/>
                <a:headEnd/>
                <a:tailEnd/>
              </a:ln>
            </p:spPr>
            <p:txBody>
              <a:bodyPr/>
              <a:lstStyle/>
              <a:p>
                <a:endParaRPr lang="en-GB"/>
              </a:p>
            </p:txBody>
          </p:sp>
          <p:sp>
            <p:nvSpPr>
              <p:cNvPr id="1082" name="Oval 164"/>
              <p:cNvSpPr>
                <a:spLocks noChangeArrowheads="1"/>
              </p:cNvSpPr>
              <p:nvPr/>
            </p:nvSpPr>
            <p:spPr bwMode="auto">
              <a:xfrm>
                <a:off x="3493" y="3681"/>
                <a:ext cx="48" cy="58"/>
              </a:xfrm>
              <a:prstGeom prst="ellipse">
                <a:avLst/>
              </a:prstGeom>
              <a:solidFill>
                <a:srgbClr val="FF8080"/>
              </a:solidFill>
              <a:ln w="15240">
                <a:solidFill>
                  <a:srgbClr val="FF8080"/>
                </a:solidFill>
                <a:round/>
                <a:headEnd/>
                <a:tailEnd/>
              </a:ln>
            </p:spPr>
            <p:txBody>
              <a:bodyPr/>
              <a:lstStyle/>
              <a:p>
                <a:endParaRPr lang="en-GB"/>
              </a:p>
            </p:txBody>
          </p:sp>
          <p:sp>
            <p:nvSpPr>
              <p:cNvPr id="1083" name="Oval 165"/>
              <p:cNvSpPr>
                <a:spLocks noChangeArrowheads="1"/>
              </p:cNvSpPr>
              <p:nvPr/>
            </p:nvSpPr>
            <p:spPr bwMode="auto">
              <a:xfrm>
                <a:off x="4118" y="3681"/>
                <a:ext cx="48" cy="58"/>
              </a:xfrm>
              <a:prstGeom prst="ellipse">
                <a:avLst/>
              </a:prstGeom>
              <a:solidFill>
                <a:srgbClr val="FF8080"/>
              </a:solidFill>
              <a:ln w="15240">
                <a:solidFill>
                  <a:srgbClr val="FF8080"/>
                </a:solidFill>
                <a:round/>
                <a:headEnd/>
                <a:tailEnd/>
              </a:ln>
            </p:spPr>
            <p:txBody>
              <a:bodyPr/>
              <a:lstStyle/>
              <a:p>
                <a:endParaRPr lang="en-GB"/>
              </a:p>
            </p:txBody>
          </p:sp>
          <p:sp>
            <p:nvSpPr>
              <p:cNvPr id="1084" name="Oval 166"/>
              <p:cNvSpPr>
                <a:spLocks noChangeArrowheads="1"/>
              </p:cNvSpPr>
              <p:nvPr/>
            </p:nvSpPr>
            <p:spPr bwMode="auto">
              <a:xfrm>
                <a:off x="4231" y="3675"/>
                <a:ext cx="48" cy="59"/>
              </a:xfrm>
              <a:prstGeom prst="ellipse">
                <a:avLst/>
              </a:prstGeom>
              <a:solidFill>
                <a:srgbClr val="FF8080"/>
              </a:solidFill>
              <a:ln w="15240">
                <a:solidFill>
                  <a:srgbClr val="FF8080"/>
                </a:solidFill>
                <a:round/>
                <a:headEnd/>
                <a:tailEnd/>
              </a:ln>
            </p:spPr>
            <p:txBody>
              <a:bodyPr/>
              <a:lstStyle/>
              <a:p>
                <a:endParaRPr lang="en-GB"/>
              </a:p>
            </p:txBody>
          </p:sp>
          <p:sp>
            <p:nvSpPr>
              <p:cNvPr id="1085" name="Oval 167"/>
              <p:cNvSpPr>
                <a:spLocks noChangeArrowheads="1"/>
              </p:cNvSpPr>
              <p:nvPr/>
            </p:nvSpPr>
            <p:spPr bwMode="auto">
              <a:xfrm>
                <a:off x="4812" y="2749"/>
                <a:ext cx="155" cy="941"/>
              </a:xfrm>
              <a:prstGeom prst="ellipse">
                <a:avLst/>
              </a:prstGeom>
              <a:solidFill>
                <a:srgbClr val="C0C0C0"/>
              </a:solidFill>
              <a:ln w="15240">
                <a:solidFill>
                  <a:srgbClr val="000000"/>
                </a:solidFill>
                <a:round/>
                <a:headEnd/>
                <a:tailEnd/>
              </a:ln>
            </p:spPr>
            <p:txBody>
              <a:bodyPr/>
              <a:lstStyle/>
              <a:p>
                <a:endParaRPr lang="en-GB"/>
              </a:p>
            </p:txBody>
          </p:sp>
          <p:sp>
            <p:nvSpPr>
              <p:cNvPr id="1086" name="Oval 168"/>
              <p:cNvSpPr>
                <a:spLocks noChangeArrowheads="1"/>
              </p:cNvSpPr>
              <p:nvPr/>
            </p:nvSpPr>
            <p:spPr bwMode="auto">
              <a:xfrm>
                <a:off x="4724" y="2755"/>
                <a:ext cx="156" cy="941"/>
              </a:xfrm>
              <a:prstGeom prst="ellipse">
                <a:avLst/>
              </a:prstGeom>
              <a:solidFill>
                <a:srgbClr val="C0C0C0"/>
              </a:solidFill>
              <a:ln w="15240">
                <a:solidFill>
                  <a:srgbClr val="000000"/>
                </a:solidFill>
                <a:round/>
                <a:headEnd/>
                <a:tailEnd/>
              </a:ln>
            </p:spPr>
            <p:txBody>
              <a:bodyPr/>
              <a:lstStyle/>
              <a:p>
                <a:endParaRPr lang="en-GB"/>
              </a:p>
            </p:txBody>
          </p:sp>
          <p:sp>
            <p:nvSpPr>
              <p:cNvPr id="1087" name="Rectangle 169"/>
              <p:cNvSpPr>
                <a:spLocks noChangeArrowheads="1"/>
              </p:cNvSpPr>
              <p:nvPr/>
            </p:nvSpPr>
            <p:spPr bwMode="auto">
              <a:xfrm>
                <a:off x="4773" y="3183"/>
                <a:ext cx="155" cy="342"/>
              </a:xfrm>
              <a:prstGeom prst="rect">
                <a:avLst/>
              </a:prstGeom>
              <a:solidFill>
                <a:srgbClr val="FFFF00"/>
              </a:solidFill>
              <a:ln w="15240">
                <a:solidFill>
                  <a:srgbClr val="FFFF00"/>
                </a:solidFill>
                <a:miter lim="800000"/>
                <a:headEnd/>
                <a:tailEnd/>
              </a:ln>
            </p:spPr>
            <p:txBody>
              <a:bodyPr/>
              <a:lstStyle/>
              <a:p>
                <a:endParaRPr lang="en-GB"/>
              </a:p>
            </p:txBody>
          </p:sp>
          <p:sp>
            <p:nvSpPr>
              <p:cNvPr id="1088" name="Line 170"/>
              <p:cNvSpPr>
                <a:spLocks noChangeShapeType="1"/>
              </p:cNvSpPr>
              <p:nvPr/>
            </p:nvSpPr>
            <p:spPr bwMode="auto">
              <a:xfrm>
                <a:off x="4773" y="3526"/>
                <a:ext cx="156"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89" name="Oval 171"/>
              <p:cNvSpPr>
                <a:spLocks noChangeArrowheads="1"/>
              </p:cNvSpPr>
              <p:nvPr/>
            </p:nvSpPr>
            <p:spPr bwMode="auto">
              <a:xfrm>
                <a:off x="4760" y="3073"/>
                <a:ext cx="166" cy="42"/>
              </a:xfrm>
              <a:prstGeom prst="ellipse">
                <a:avLst/>
              </a:prstGeom>
              <a:solidFill>
                <a:srgbClr val="808080"/>
              </a:solidFill>
              <a:ln w="15240">
                <a:solidFill>
                  <a:srgbClr val="808080"/>
                </a:solidFill>
                <a:round/>
                <a:headEnd/>
                <a:tailEnd/>
              </a:ln>
            </p:spPr>
            <p:txBody>
              <a:bodyPr/>
              <a:lstStyle/>
              <a:p>
                <a:endParaRPr lang="en-GB"/>
              </a:p>
            </p:txBody>
          </p:sp>
          <p:sp>
            <p:nvSpPr>
              <p:cNvPr id="1090" name="Oval 172"/>
              <p:cNvSpPr>
                <a:spLocks noChangeArrowheads="1"/>
              </p:cNvSpPr>
              <p:nvPr/>
            </p:nvSpPr>
            <p:spPr bwMode="auto">
              <a:xfrm>
                <a:off x="4631" y="2797"/>
                <a:ext cx="156" cy="942"/>
              </a:xfrm>
              <a:prstGeom prst="ellipse">
                <a:avLst/>
              </a:prstGeom>
              <a:solidFill>
                <a:srgbClr val="C0C0C0"/>
              </a:solidFill>
              <a:ln w="15240">
                <a:solidFill>
                  <a:schemeClr val="tx1"/>
                </a:solidFill>
                <a:round/>
                <a:headEnd/>
                <a:tailEnd/>
              </a:ln>
            </p:spPr>
            <p:txBody>
              <a:bodyPr/>
              <a:lstStyle/>
              <a:p>
                <a:endParaRPr lang="en-GB"/>
              </a:p>
            </p:txBody>
          </p:sp>
          <p:sp>
            <p:nvSpPr>
              <p:cNvPr id="1091" name="Rectangle 173"/>
              <p:cNvSpPr>
                <a:spLocks noChangeArrowheads="1"/>
              </p:cNvSpPr>
              <p:nvPr/>
            </p:nvSpPr>
            <p:spPr bwMode="auto">
              <a:xfrm>
                <a:off x="4624" y="3146"/>
                <a:ext cx="209" cy="347"/>
              </a:xfrm>
              <a:prstGeom prst="rect">
                <a:avLst/>
              </a:prstGeom>
              <a:solidFill>
                <a:srgbClr val="FFFF00"/>
              </a:solidFill>
              <a:ln>
                <a:noFill/>
              </a:ln>
              <a:extLst>
                <a:ext uri="{91240B29-F687-4F45-9708-019B960494DF}">
                  <a14:hiddenLine xmlns:a14="http://schemas.microsoft.com/office/drawing/2010/main" w="15240">
                    <a:solidFill>
                      <a:srgbClr val="000000"/>
                    </a:solidFill>
                    <a:miter lim="800000"/>
                    <a:headEnd/>
                    <a:tailEnd/>
                  </a14:hiddenLine>
                </a:ext>
              </a:extLst>
            </p:spPr>
            <p:txBody>
              <a:bodyPr/>
              <a:lstStyle/>
              <a:p>
                <a:endParaRPr lang="en-GB"/>
              </a:p>
            </p:txBody>
          </p:sp>
          <p:sp>
            <p:nvSpPr>
              <p:cNvPr id="1092" name="Line 174"/>
              <p:cNvSpPr>
                <a:spLocks noChangeShapeType="1"/>
              </p:cNvSpPr>
              <p:nvPr/>
            </p:nvSpPr>
            <p:spPr bwMode="auto">
              <a:xfrm>
                <a:off x="4657" y="3261"/>
                <a:ext cx="196"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93" name="Oval 175"/>
              <p:cNvSpPr>
                <a:spLocks noChangeArrowheads="1"/>
              </p:cNvSpPr>
              <p:nvPr/>
            </p:nvSpPr>
            <p:spPr bwMode="auto">
              <a:xfrm>
                <a:off x="4636" y="3116"/>
                <a:ext cx="148" cy="43"/>
              </a:xfrm>
              <a:prstGeom prst="ellipse">
                <a:avLst/>
              </a:prstGeom>
              <a:solidFill>
                <a:srgbClr val="808080"/>
              </a:solidFill>
              <a:ln w="15240">
                <a:solidFill>
                  <a:srgbClr val="808080"/>
                </a:solidFill>
                <a:round/>
                <a:headEnd/>
                <a:tailEnd/>
              </a:ln>
            </p:spPr>
            <p:txBody>
              <a:bodyPr/>
              <a:lstStyle/>
              <a:p>
                <a:endParaRPr lang="en-GB"/>
              </a:p>
            </p:txBody>
          </p:sp>
          <p:sp>
            <p:nvSpPr>
              <p:cNvPr id="1094" name="Oval 176"/>
              <p:cNvSpPr>
                <a:spLocks noChangeArrowheads="1"/>
              </p:cNvSpPr>
              <p:nvPr/>
            </p:nvSpPr>
            <p:spPr bwMode="auto">
              <a:xfrm>
                <a:off x="4924" y="2797"/>
                <a:ext cx="156" cy="942"/>
              </a:xfrm>
              <a:prstGeom prst="ellipse">
                <a:avLst/>
              </a:prstGeom>
              <a:solidFill>
                <a:srgbClr val="C0C0C0"/>
              </a:solidFill>
              <a:ln w="15240">
                <a:solidFill>
                  <a:srgbClr val="000000"/>
                </a:solidFill>
                <a:round/>
                <a:headEnd/>
                <a:tailEnd/>
              </a:ln>
            </p:spPr>
            <p:txBody>
              <a:bodyPr/>
              <a:lstStyle/>
              <a:p>
                <a:endParaRPr lang="en-GB"/>
              </a:p>
            </p:txBody>
          </p:sp>
          <p:sp>
            <p:nvSpPr>
              <p:cNvPr id="1095" name="Rectangle 177"/>
              <p:cNvSpPr>
                <a:spLocks noChangeArrowheads="1"/>
              </p:cNvSpPr>
              <p:nvPr/>
            </p:nvSpPr>
            <p:spPr bwMode="auto">
              <a:xfrm>
                <a:off x="4893" y="3146"/>
                <a:ext cx="199" cy="341"/>
              </a:xfrm>
              <a:prstGeom prst="rect">
                <a:avLst/>
              </a:prstGeom>
              <a:solidFill>
                <a:srgbClr val="FFFF00"/>
              </a:solidFill>
              <a:ln w="15240">
                <a:solidFill>
                  <a:srgbClr val="FFFF00"/>
                </a:solidFill>
                <a:miter lim="800000"/>
                <a:headEnd/>
                <a:tailEnd/>
              </a:ln>
            </p:spPr>
            <p:txBody>
              <a:bodyPr/>
              <a:lstStyle/>
              <a:p>
                <a:endParaRPr lang="en-GB"/>
              </a:p>
            </p:txBody>
          </p:sp>
          <p:sp>
            <p:nvSpPr>
              <p:cNvPr id="1096" name="Line 178"/>
              <p:cNvSpPr>
                <a:spLocks noChangeShapeType="1"/>
              </p:cNvSpPr>
              <p:nvPr/>
            </p:nvSpPr>
            <p:spPr bwMode="auto">
              <a:xfrm>
                <a:off x="4661" y="3568"/>
                <a:ext cx="381" cy="1"/>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97" name="Oval 179"/>
              <p:cNvSpPr>
                <a:spLocks noChangeArrowheads="1"/>
              </p:cNvSpPr>
              <p:nvPr/>
            </p:nvSpPr>
            <p:spPr bwMode="auto">
              <a:xfrm>
                <a:off x="4906" y="3116"/>
                <a:ext cx="166" cy="43"/>
              </a:xfrm>
              <a:prstGeom prst="ellipse">
                <a:avLst/>
              </a:prstGeom>
              <a:solidFill>
                <a:srgbClr val="808080"/>
              </a:solidFill>
              <a:ln w="15240">
                <a:solidFill>
                  <a:srgbClr val="808080"/>
                </a:solidFill>
                <a:round/>
                <a:headEnd/>
                <a:tailEnd/>
              </a:ln>
            </p:spPr>
            <p:txBody>
              <a:bodyPr/>
              <a:lstStyle/>
              <a:p>
                <a:endParaRPr lang="en-GB"/>
              </a:p>
            </p:txBody>
          </p:sp>
          <p:sp>
            <p:nvSpPr>
              <p:cNvPr id="1098" name="Oval 180"/>
              <p:cNvSpPr>
                <a:spLocks noChangeArrowheads="1"/>
              </p:cNvSpPr>
              <p:nvPr/>
            </p:nvSpPr>
            <p:spPr bwMode="auto">
              <a:xfrm>
                <a:off x="4690" y="2846"/>
                <a:ext cx="155" cy="941"/>
              </a:xfrm>
              <a:prstGeom prst="ellipse">
                <a:avLst/>
              </a:prstGeom>
              <a:solidFill>
                <a:srgbClr val="C0C0C0"/>
              </a:solidFill>
              <a:ln w="15240">
                <a:solidFill>
                  <a:srgbClr val="000000"/>
                </a:solidFill>
                <a:round/>
                <a:headEnd/>
                <a:tailEnd/>
              </a:ln>
            </p:spPr>
            <p:txBody>
              <a:bodyPr/>
              <a:lstStyle/>
              <a:p>
                <a:endParaRPr lang="en-GB"/>
              </a:p>
            </p:txBody>
          </p:sp>
          <p:sp>
            <p:nvSpPr>
              <p:cNvPr id="1099" name="Rectangle 181"/>
              <p:cNvSpPr>
                <a:spLocks noChangeArrowheads="1"/>
              </p:cNvSpPr>
              <p:nvPr/>
            </p:nvSpPr>
            <p:spPr bwMode="auto">
              <a:xfrm>
                <a:off x="4675" y="3178"/>
                <a:ext cx="205" cy="288"/>
              </a:xfrm>
              <a:prstGeom prst="rect">
                <a:avLst/>
              </a:prstGeom>
              <a:solidFill>
                <a:srgbClr val="FFFF00"/>
              </a:solidFill>
              <a:ln>
                <a:noFill/>
              </a:ln>
              <a:extLst>
                <a:ext uri="{91240B29-F687-4F45-9708-019B960494DF}">
                  <a14:hiddenLine xmlns:a14="http://schemas.microsoft.com/office/drawing/2010/main" w="15240">
                    <a:solidFill>
                      <a:srgbClr val="000000"/>
                    </a:solidFill>
                    <a:miter lim="800000"/>
                    <a:headEnd/>
                    <a:tailEnd/>
                  </a14:hiddenLine>
                </a:ext>
              </a:extLst>
            </p:spPr>
            <p:txBody>
              <a:bodyPr/>
              <a:lstStyle/>
              <a:p>
                <a:endParaRPr lang="en-GB"/>
              </a:p>
            </p:txBody>
          </p:sp>
          <p:sp>
            <p:nvSpPr>
              <p:cNvPr id="1100" name="Oval 182"/>
              <p:cNvSpPr>
                <a:spLocks noChangeArrowheads="1"/>
              </p:cNvSpPr>
              <p:nvPr/>
            </p:nvSpPr>
            <p:spPr bwMode="auto">
              <a:xfrm>
                <a:off x="4701" y="3143"/>
                <a:ext cx="151" cy="42"/>
              </a:xfrm>
              <a:prstGeom prst="ellipse">
                <a:avLst/>
              </a:prstGeom>
              <a:solidFill>
                <a:srgbClr val="808080"/>
              </a:solidFill>
              <a:ln w="15240">
                <a:solidFill>
                  <a:srgbClr val="808080"/>
                </a:solidFill>
                <a:round/>
                <a:headEnd/>
                <a:tailEnd/>
              </a:ln>
            </p:spPr>
            <p:txBody>
              <a:bodyPr/>
              <a:lstStyle/>
              <a:p>
                <a:endParaRPr lang="en-GB"/>
              </a:p>
            </p:txBody>
          </p:sp>
          <p:sp>
            <p:nvSpPr>
              <p:cNvPr id="1101" name="Oval 183"/>
              <p:cNvSpPr>
                <a:spLocks noChangeArrowheads="1"/>
              </p:cNvSpPr>
              <p:nvPr/>
            </p:nvSpPr>
            <p:spPr bwMode="auto">
              <a:xfrm>
                <a:off x="4831" y="2840"/>
                <a:ext cx="156" cy="941"/>
              </a:xfrm>
              <a:prstGeom prst="ellipse">
                <a:avLst/>
              </a:prstGeom>
              <a:solidFill>
                <a:srgbClr val="C0C0C0"/>
              </a:solidFill>
              <a:ln w="15240">
                <a:solidFill>
                  <a:srgbClr val="000000"/>
                </a:solidFill>
                <a:round/>
                <a:headEnd/>
                <a:tailEnd/>
              </a:ln>
            </p:spPr>
            <p:txBody>
              <a:bodyPr/>
              <a:lstStyle/>
              <a:p>
                <a:endParaRPr lang="en-GB"/>
              </a:p>
            </p:txBody>
          </p:sp>
          <p:sp>
            <p:nvSpPr>
              <p:cNvPr id="1102" name="Rectangle 184"/>
              <p:cNvSpPr>
                <a:spLocks noChangeArrowheads="1"/>
              </p:cNvSpPr>
              <p:nvPr/>
            </p:nvSpPr>
            <p:spPr bwMode="auto">
              <a:xfrm>
                <a:off x="4826" y="3188"/>
                <a:ext cx="180" cy="299"/>
              </a:xfrm>
              <a:prstGeom prst="rect">
                <a:avLst/>
              </a:prstGeom>
              <a:solidFill>
                <a:srgbClr val="FFFF00"/>
              </a:solidFill>
              <a:ln>
                <a:noFill/>
              </a:ln>
              <a:extLst>
                <a:ext uri="{91240B29-F687-4F45-9708-019B960494DF}">
                  <a14:hiddenLine xmlns:a14="http://schemas.microsoft.com/office/drawing/2010/main" w="15240">
                    <a:solidFill>
                      <a:srgbClr val="000000"/>
                    </a:solidFill>
                    <a:miter lim="800000"/>
                    <a:headEnd/>
                    <a:tailEnd/>
                  </a14:hiddenLine>
                </a:ext>
              </a:extLst>
            </p:spPr>
            <p:txBody>
              <a:bodyPr/>
              <a:lstStyle/>
              <a:p>
                <a:endParaRPr lang="en-GB"/>
              </a:p>
            </p:txBody>
          </p:sp>
          <p:sp>
            <p:nvSpPr>
              <p:cNvPr id="1103" name="Oval 185"/>
              <p:cNvSpPr>
                <a:spLocks noChangeArrowheads="1"/>
              </p:cNvSpPr>
              <p:nvPr/>
            </p:nvSpPr>
            <p:spPr bwMode="auto">
              <a:xfrm>
                <a:off x="4835" y="3159"/>
                <a:ext cx="144" cy="42"/>
              </a:xfrm>
              <a:prstGeom prst="ellipse">
                <a:avLst/>
              </a:prstGeom>
              <a:solidFill>
                <a:srgbClr val="808080"/>
              </a:solidFill>
              <a:ln w="15240">
                <a:solidFill>
                  <a:srgbClr val="808080"/>
                </a:solidFill>
                <a:round/>
                <a:headEnd/>
                <a:tailEnd/>
              </a:ln>
            </p:spPr>
            <p:txBody>
              <a:bodyPr/>
              <a:lstStyle/>
              <a:p>
                <a:endParaRPr lang="en-GB"/>
              </a:p>
            </p:txBody>
          </p:sp>
          <p:sp>
            <p:nvSpPr>
              <p:cNvPr id="1104" name="Line 186"/>
              <p:cNvSpPr>
                <a:spLocks noChangeShapeType="1"/>
              </p:cNvSpPr>
              <p:nvPr/>
            </p:nvSpPr>
            <p:spPr bwMode="auto">
              <a:xfrm>
                <a:off x="4616" y="3568"/>
                <a:ext cx="391" cy="1"/>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05" name="Line 187"/>
              <p:cNvSpPr>
                <a:spLocks noChangeShapeType="1"/>
              </p:cNvSpPr>
              <p:nvPr/>
            </p:nvSpPr>
            <p:spPr bwMode="auto">
              <a:xfrm>
                <a:off x="4618" y="3261"/>
                <a:ext cx="327"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06" name="Line 188"/>
              <p:cNvSpPr>
                <a:spLocks noChangeShapeType="1"/>
              </p:cNvSpPr>
              <p:nvPr/>
            </p:nvSpPr>
            <p:spPr bwMode="auto">
              <a:xfrm>
                <a:off x="4872" y="3261"/>
                <a:ext cx="196"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07" name="Oval 189"/>
              <p:cNvSpPr>
                <a:spLocks noChangeArrowheads="1"/>
              </p:cNvSpPr>
              <p:nvPr/>
            </p:nvSpPr>
            <p:spPr bwMode="auto">
              <a:xfrm>
                <a:off x="4885" y="2861"/>
                <a:ext cx="49" cy="57"/>
              </a:xfrm>
              <a:prstGeom prst="ellipse">
                <a:avLst/>
              </a:prstGeom>
              <a:solidFill>
                <a:srgbClr val="FF8080"/>
              </a:solidFill>
              <a:ln w="15240">
                <a:solidFill>
                  <a:srgbClr val="FF8080"/>
                </a:solidFill>
                <a:round/>
                <a:headEnd/>
                <a:tailEnd/>
              </a:ln>
            </p:spPr>
            <p:txBody>
              <a:bodyPr/>
              <a:lstStyle/>
              <a:p>
                <a:endParaRPr lang="en-GB"/>
              </a:p>
            </p:txBody>
          </p:sp>
          <p:sp>
            <p:nvSpPr>
              <p:cNvPr id="1108" name="Oval 190"/>
              <p:cNvSpPr>
                <a:spLocks noChangeArrowheads="1"/>
              </p:cNvSpPr>
              <p:nvPr/>
            </p:nvSpPr>
            <p:spPr bwMode="auto">
              <a:xfrm>
                <a:off x="4695" y="2819"/>
                <a:ext cx="48" cy="58"/>
              </a:xfrm>
              <a:prstGeom prst="ellipse">
                <a:avLst/>
              </a:prstGeom>
              <a:solidFill>
                <a:srgbClr val="FF0000"/>
              </a:solidFill>
              <a:ln w="15240">
                <a:solidFill>
                  <a:srgbClr val="800000"/>
                </a:solidFill>
                <a:round/>
                <a:headEnd/>
                <a:tailEnd/>
              </a:ln>
            </p:spPr>
            <p:txBody>
              <a:bodyPr/>
              <a:lstStyle/>
              <a:p>
                <a:endParaRPr lang="en-GB"/>
              </a:p>
            </p:txBody>
          </p:sp>
          <p:sp>
            <p:nvSpPr>
              <p:cNvPr id="1109" name="Oval 191"/>
              <p:cNvSpPr>
                <a:spLocks noChangeArrowheads="1"/>
              </p:cNvSpPr>
              <p:nvPr/>
            </p:nvSpPr>
            <p:spPr bwMode="auto">
              <a:xfrm>
                <a:off x="4929" y="2819"/>
                <a:ext cx="48" cy="58"/>
              </a:xfrm>
              <a:prstGeom prst="ellipse">
                <a:avLst/>
              </a:prstGeom>
              <a:solidFill>
                <a:srgbClr val="FF0000"/>
              </a:solidFill>
              <a:ln w="15240">
                <a:solidFill>
                  <a:srgbClr val="800000"/>
                </a:solidFill>
                <a:round/>
                <a:headEnd/>
                <a:tailEnd/>
              </a:ln>
            </p:spPr>
            <p:txBody>
              <a:bodyPr/>
              <a:lstStyle/>
              <a:p>
                <a:endParaRPr lang="en-GB"/>
              </a:p>
            </p:txBody>
          </p:sp>
          <p:sp>
            <p:nvSpPr>
              <p:cNvPr id="1110" name="Oval 192"/>
              <p:cNvSpPr>
                <a:spLocks noChangeArrowheads="1"/>
              </p:cNvSpPr>
              <p:nvPr/>
            </p:nvSpPr>
            <p:spPr bwMode="auto">
              <a:xfrm>
                <a:off x="4742" y="2867"/>
                <a:ext cx="47" cy="57"/>
              </a:xfrm>
              <a:prstGeom prst="ellipse">
                <a:avLst/>
              </a:prstGeom>
              <a:solidFill>
                <a:srgbClr val="FF8080"/>
              </a:solidFill>
              <a:ln w="15240">
                <a:solidFill>
                  <a:srgbClr val="FF8080"/>
                </a:solidFill>
                <a:round/>
                <a:headEnd/>
                <a:tailEnd/>
              </a:ln>
            </p:spPr>
            <p:txBody>
              <a:bodyPr/>
              <a:lstStyle/>
              <a:p>
                <a:endParaRPr lang="en-GB"/>
              </a:p>
            </p:txBody>
          </p:sp>
          <p:sp>
            <p:nvSpPr>
              <p:cNvPr id="1111" name="Oval 193"/>
              <p:cNvSpPr>
                <a:spLocks noChangeArrowheads="1"/>
              </p:cNvSpPr>
              <p:nvPr/>
            </p:nvSpPr>
            <p:spPr bwMode="auto">
              <a:xfrm>
                <a:off x="4866" y="2782"/>
                <a:ext cx="48" cy="57"/>
              </a:xfrm>
              <a:prstGeom prst="ellipse">
                <a:avLst/>
              </a:prstGeom>
              <a:solidFill>
                <a:srgbClr val="FF0000"/>
              </a:solidFill>
              <a:ln w="15240">
                <a:solidFill>
                  <a:srgbClr val="800000"/>
                </a:solidFill>
                <a:round/>
                <a:headEnd/>
                <a:tailEnd/>
              </a:ln>
            </p:spPr>
            <p:txBody>
              <a:bodyPr/>
              <a:lstStyle/>
              <a:p>
                <a:endParaRPr lang="en-GB"/>
              </a:p>
            </p:txBody>
          </p:sp>
          <p:sp>
            <p:nvSpPr>
              <p:cNvPr id="1112" name="Oval 194"/>
              <p:cNvSpPr>
                <a:spLocks noChangeArrowheads="1"/>
              </p:cNvSpPr>
              <p:nvPr/>
            </p:nvSpPr>
            <p:spPr bwMode="auto">
              <a:xfrm>
                <a:off x="4778" y="2776"/>
                <a:ext cx="47" cy="58"/>
              </a:xfrm>
              <a:prstGeom prst="ellipse">
                <a:avLst/>
              </a:prstGeom>
              <a:solidFill>
                <a:srgbClr val="FF0000"/>
              </a:solidFill>
              <a:ln w="15240">
                <a:solidFill>
                  <a:srgbClr val="800000"/>
                </a:solidFill>
                <a:round/>
                <a:headEnd/>
                <a:tailEnd/>
              </a:ln>
            </p:spPr>
            <p:txBody>
              <a:bodyPr/>
              <a:lstStyle/>
              <a:p>
                <a:endParaRPr lang="en-GB"/>
              </a:p>
            </p:txBody>
          </p:sp>
          <p:sp>
            <p:nvSpPr>
              <p:cNvPr id="1113" name="Oval 195"/>
              <p:cNvSpPr>
                <a:spLocks noChangeArrowheads="1"/>
              </p:cNvSpPr>
              <p:nvPr/>
            </p:nvSpPr>
            <p:spPr bwMode="auto">
              <a:xfrm>
                <a:off x="4744" y="3681"/>
                <a:ext cx="48" cy="58"/>
              </a:xfrm>
              <a:prstGeom prst="ellipse">
                <a:avLst/>
              </a:prstGeom>
              <a:solidFill>
                <a:srgbClr val="FF8080"/>
              </a:solidFill>
              <a:ln w="15240">
                <a:solidFill>
                  <a:srgbClr val="FF8080"/>
                </a:solidFill>
                <a:round/>
                <a:headEnd/>
                <a:tailEnd/>
              </a:ln>
            </p:spPr>
            <p:txBody>
              <a:bodyPr/>
              <a:lstStyle/>
              <a:p>
                <a:endParaRPr lang="en-GB"/>
              </a:p>
            </p:txBody>
          </p:sp>
          <p:sp>
            <p:nvSpPr>
              <p:cNvPr id="1114" name="Oval 196"/>
              <p:cNvSpPr>
                <a:spLocks noChangeArrowheads="1"/>
              </p:cNvSpPr>
              <p:nvPr/>
            </p:nvSpPr>
            <p:spPr bwMode="auto">
              <a:xfrm>
                <a:off x="4885" y="3681"/>
                <a:ext cx="49" cy="58"/>
              </a:xfrm>
              <a:prstGeom prst="ellipse">
                <a:avLst/>
              </a:prstGeom>
              <a:solidFill>
                <a:srgbClr val="FF8080"/>
              </a:solidFill>
              <a:ln w="15240">
                <a:solidFill>
                  <a:srgbClr val="FF8080"/>
                </a:solidFill>
                <a:round/>
                <a:headEnd/>
                <a:tailEnd/>
              </a:ln>
            </p:spPr>
            <p:txBody>
              <a:bodyPr/>
              <a:lstStyle/>
              <a:p>
                <a:endParaRPr lang="en-GB"/>
              </a:p>
            </p:txBody>
          </p:sp>
          <p:sp>
            <p:nvSpPr>
              <p:cNvPr id="1115" name="Freeform 197"/>
              <p:cNvSpPr>
                <a:spLocks/>
              </p:cNvSpPr>
              <p:nvPr/>
            </p:nvSpPr>
            <p:spPr bwMode="auto">
              <a:xfrm>
                <a:off x="3361" y="3713"/>
                <a:ext cx="225" cy="203"/>
              </a:xfrm>
              <a:custGeom>
                <a:avLst/>
                <a:gdLst>
                  <a:gd name="T0" fmla="*/ 1 w 855"/>
                  <a:gd name="T1" fmla="*/ 0 h 704"/>
                  <a:gd name="T2" fmla="*/ 1 w 855"/>
                  <a:gd name="T3" fmla="*/ 0 h 704"/>
                  <a:gd name="T4" fmla="*/ 1 w 855"/>
                  <a:gd name="T5" fmla="*/ 1 h 704"/>
                  <a:gd name="T6" fmla="*/ 1 w 855"/>
                  <a:gd name="T7" fmla="*/ 1 h 704"/>
                  <a:gd name="T8" fmla="*/ 1 w 855"/>
                  <a:gd name="T9" fmla="*/ 1 h 704"/>
                  <a:gd name="T10" fmla="*/ 1 w 855"/>
                  <a:gd name="T11" fmla="*/ 1 h 704"/>
                  <a:gd name="T12" fmla="*/ 0 w 855"/>
                  <a:gd name="T13" fmla="*/ 1 h 704"/>
                  <a:gd name="T14" fmla="*/ 0 w 855"/>
                  <a:gd name="T15" fmla="*/ 1 h 704"/>
                  <a:gd name="T16" fmla="*/ 0 w 855"/>
                  <a:gd name="T17" fmla="*/ 1 h 704"/>
                  <a:gd name="T18" fmla="*/ 0 w 855"/>
                  <a:gd name="T19" fmla="*/ 1 h 704"/>
                  <a:gd name="T20" fmla="*/ 1 w 855"/>
                  <a:gd name="T21" fmla="*/ 2 h 704"/>
                  <a:gd name="T22" fmla="*/ 1 w 855"/>
                  <a:gd name="T23" fmla="*/ 2 h 704"/>
                  <a:gd name="T24" fmla="*/ 0 w 855"/>
                  <a:gd name="T25" fmla="*/ 2 h 704"/>
                  <a:gd name="T26" fmla="*/ 0 w 855"/>
                  <a:gd name="T27" fmla="*/ 2 h 704"/>
                  <a:gd name="T28" fmla="*/ 0 w 855"/>
                  <a:gd name="T29" fmla="*/ 2 h 704"/>
                  <a:gd name="T30" fmla="*/ 0 w 855"/>
                  <a:gd name="T31" fmla="*/ 2 h 704"/>
                  <a:gd name="T32" fmla="*/ 0 w 855"/>
                  <a:gd name="T33" fmla="*/ 2 h 704"/>
                  <a:gd name="T34" fmla="*/ 0 w 855"/>
                  <a:gd name="T35" fmla="*/ 3 h 704"/>
                  <a:gd name="T36" fmla="*/ 0 w 855"/>
                  <a:gd name="T37" fmla="*/ 3 h 704"/>
                  <a:gd name="T38" fmla="*/ 0 w 855"/>
                  <a:gd name="T39" fmla="*/ 3 h 704"/>
                  <a:gd name="T40" fmla="*/ 0 w 855"/>
                  <a:gd name="T41" fmla="*/ 3 h 704"/>
                  <a:gd name="T42" fmla="*/ 0 w 855"/>
                  <a:gd name="T43" fmla="*/ 3 h 704"/>
                  <a:gd name="T44" fmla="*/ 0 w 855"/>
                  <a:gd name="T45" fmla="*/ 3 h 704"/>
                  <a:gd name="T46" fmla="*/ 0 w 855"/>
                  <a:gd name="T47" fmla="*/ 3 h 704"/>
                  <a:gd name="T48" fmla="*/ 0 w 855"/>
                  <a:gd name="T49" fmla="*/ 3 h 704"/>
                  <a:gd name="T50" fmla="*/ 1 w 855"/>
                  <a:gd name="T51" fmla="*/ 4 h 704"/>
                  <a:gd name="T52" fmla="*/ 1 w 855"/>
                  <a:gd name="T53" fmla="*/ 4 h 704"/>
                  <a:gd name="T54" fmla="*/ 1 w 855"/>
                  <a:gd name="T55" fmla="*/ 4 h 704"/>
                  <a:gd name="T56" fmla="*/ 2 w 855"/>
                  <a:gd name="T57" fmla="*/ 4 h 704"/>
                  <a:gd name="T58" fmla="*/ 2 w 855"/>
                  <a:gd name="T59" fmla="*/ 4 h 704"/>
                  <a:gd name="T60" fmla="*/ 2 w 855"/>
                  <a:gd name="T61" fmla="*/ 4 h 704"/>
                  <a:gd name="T62" fmla="*/ 2 w 855"/>
                  <a:gd name="T63" fmla="*/ 4 h 704"/>
                  <a:gd name="T64" fmla="*/ 2 w 855"/>
                  <a:gd name="T65" fmla="*/ 5 h 704"/>
                  <a:gd name="T66" fmla="*/ 2 w 855"/>
                  <a:gd name="T67" fmla="*/ 5 h 704"/>
                  <a:gd name="T68" fmla="*/ 2 w 855"/>
                  <a:gd name="T69" fmla="*/ 5 h 704"/>
                  <a:gd name="T70" fmla="*/ 2 w 855"/>
                  <a:gd name="T71" fmla="*/ 5 h 704"/>
                  <a:gd name="T72" fmla="*/ 2 w 855"/>
                  <a:gd name="T73" fmla="*/ 5 h 704"/>
                  <a:gd name="T74" fmla="*/ 2 w 855"/>
                  <a:gd name="T75" fmla="*/ 5 h 704"/>
                  <a:gd name="T76" fmla="*/ 2 w 855"/>
                  <a:gd name="T77" fmla="*/ 5 h 704"/>
                  <a:gd name="T78" fmla="*/ 2 w 855"/>
                  <a:gd name="T79" fmla="*/ 5 h 704"/>
                  <a:gd name="T80" fmla="*/ 2 w 855"/>
                  <a:gd name="T81" fmla="*/ 5 h 704"/>
                  <a:gd name="T82" fmla="*/ 2 w 855"/>
                  <a:gd name="T83" fmla="*/ 4 h 704"/>
                  <a:gd name="T84" fmla="*/ 3 w 855"/>
                  <a:gd name="T85" fmla="*/ 4 h 704"/>
                  <a:gd name="T86" fmla="*/ 3 w 855"/>
                  <a:gd name="T87" fmla="*/ 4 h 704"/>
                  <a:gd name="T88" fmla="*/ 3 w 855"/>
                  <a:gd name="T89" fmla="*/ 4 h 704"/>
                  <a:gd name="T90" fmla="*/ 3 w 855"/>
                  <a:gd name="T91" fmla="*/ 5 h 704"/>
                  <a:gd name="T92" fmla="*/ 4 w 855"/>
                  <a:gd name="T93" fmla="*/ 5 h 704"/>
                  <a:gd name="T94" fmla="*/ 4 w 855"/>
                  <a:gd name="T95" fmla="*/ 5 h 704"/>
                  <a:gd name="T96" fmla="*/ 4 w 855"/>
                  <a:gd name="T97" fmla="*/ 5 h 704"/>
                  <a:gd name="T98" fmla="*/ 4 w 855"/>
                  <a:gd name="T99" fmla="*/ 5 h 7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5"/>
                  <a:gd name="T151" fmla="*/ 0 h 704"/>
                  <a:gd name="T152" fmla="*/ 855 w 855"/>
                  <a:gd name="T153" fmla="*/ 704 h 7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5" h="704">
                    <a:moveTo>
                      <a:pt x="173" y="0"/>
                    </a:moveTo>
                    <a:lnTo>
                      <a:pt x="231" y="65"/>
                    </a:lnTo>
                    <a:lnTo>
                      <a:pt x="231" y="87"/>
                    </a:lnTo>
                    <a:lnTo>
                      <a:pt x="213" y="105"/>
                    </a:lnTo>
                    <a:lnTo>
                      <a:pt x="173" y="124"/>
                    </a:lnTo>
                    <a:lnTo>
                      <a:pt x="114" y="142"/>
                    </a:lnTo>
                    <a:lnTo>
                      <a:pt x="77" y="164"/>
                    </a:lnTo>
                    <a:lnTo>
                      <a:pt x="77" y="183"/>
                    </a:lnTo>
                    <a:lnTo>
                      <a:pt x="77" y="201"/>
                    </a:lnTo>
                    <a:lnTo>
                      <a:pt x="77" y="223"/>
                    </a:lnTo>
                    <a:lnTo>
                      <a:pt x="96" y="241"/>
                    </a:lnTo>
                    <a:lnTo>
                      <a:pt x="96" y="260"/>
                    </a:lnTo>
                    <a:lnTo>
                      <a:pt x="77" y="278"/>
                    </a:lnTo>
                    <a:lnTo>
                      <a:pt x="18" y="300"/>
                    </a:lnTo>
                    <a:lnTo>
                      <a:pt x="0" y="318"/>
                    </a:lnTo>
                    <a:lnTo>
                      <a:pt x="0" y="337"/>
                    </a:lnTo>
                    <a:lnTo>
                      <a:pt x="0" y="355"/>
                    </a:lnTo>
                    <a:lnTo>
                      <a:pt x="37" y="377"/>
                    </a:lnTo>
                    <a:lnTo>
                      <a:pt x="77" y="386"/>
                    </a:lnTo>
                    <a:lnTo>
                      <a:pt x="77" y="405"/>
                    </a:lnTo>
                    <a:lnTo>
                      <a:pt x="77" y="433"/>
                    </a:lnTo>
                    <a:lnTo>
                      <a:pt x="37" y="464"/>
                    </a:lnTo>
                    <a:lnTo>
                      <a:pt x="37" y="482"/>
                    </a:lnTo>
                    <a:lnTo>
                      <a:pt x="37" y="501"/>
                    </a:lnTo>
                    <a:lnTo>
                      <a:pt x="77" y="510"/>
                    </a:lnTo>
                    <a:lnTo>
                      <a:pt x="154" y="522"/>
                    </a:lnTo>
                    <a:lnTo>
                      <a:pt x="213" y="531"/>
                    </a:lnTo>
                    <a:lnTo>
                      <a:pt x="271" y="550"/>
                    </a:lnTo>
                    <a:lnTo>
                      <a:pt x="309" y="550"/>
                    </a:lnTo>
                    <a:lnTo>
                      <a:pt x="309" y="569"/>
                    </a:lnTo>
                    <a:lnTo>
                      <a:pt x="309" y="590"/>
                    </a:lnTo>
                    <a:lnTo>
                      <a:pt x="309" y="618"/>
                    </a:lnTo>
                    <a:lnTo>
                      <a:pt x="309" y="646"/>
                    </a:lnTo>
                    <a:lnTo>
                      <a:pt x="349" y="667"/>
                    </a:lnTo>
                    <a:lnTo>
                      <a:pt x="386" y="667"/>
                    </a:lnTo>
                    <a:lnTo>
                      <a:pt x="386" y="686"/>
                    </a:lnTo>
                    <a:lnTo>
                      <a:pt x="426" y="695"/>
                    </a:lnTo>
                    <a:lnTo>
                      <a:pt x="466" y="704"/>
                    </a:lnTo>
                    <a:lnTo>
                      <a:pt x="444" y="686"/>
                    </a:lnTo>
                    <a:lnTo>
                      <a:pt x="466" y="667"/>
                    </a:lnTo>
                    <a:lnTo>
                      <a:pt x="466" y="646"/>
                    </a:lnTo>
                    <a:lnTo>
                      <a:pt x="521" y="627"/>
                    </a:lnTo>
                    <a:lnTo>
                      <a:pt x="602" y="609"/>
                    </a:lnTo>
                    <a:lnTo>
                      <a:pt x="639" y="618"/>
                    </a:lnTo>
                    <a:lnTo>
                      <a:pt x="679" y="627"/>
                    </a:lnTo>
                    <a:lnTo>
                      <a:pt x="697" y="646"/>
                    </a:lnTo>
                    <a:lnTo>
                      <a:pt x="756" y="667"/>
                    </a:lnTo>
                    <a:lnTo>
                      <a:pt x="815" y="667"/>
                    </a:lnTo>
                    <a:lnTo>
                      <a:pt x="855" y="677"/>
                    </a:lnTo>
                    <a:lnTo>
                      <a:pt x="796" y="686"/>
                    </a:lnTo>
                  </a:path>
                </a:pathLst>
              </a:custGeom>
              <a:noFill/>
              <a:ln w="1524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16" name="Oval 198"/>
              <p:cNvSpPr>
                <a:spLocks noChangeArrowheads="1"/>
              </p:cNvSpPr>
              <p:nvPr/>
            </p:nvSpPr>
            <p:spPr bwMode="auto">
              <a:xfrm>
                <a:off x="3468" y="3900"/>
                <a:ext cx="170" cy="171"/>
              </a:xfrm>
              <a:prstGeom prst="ellipse">
                <a:avLst/>
              </a:prstGeom>
              <a:solidFill>
                <a:srgbClr val="808080"/>
              </a:solidFill>
              <a:ln w="15240">
                <a:solidFill>
                  <a:srgbClr val="808080"/>
                </a:solidFill>
                <a:round/>
                <a:headEnd/>
                <a:tailEnd/>
              </a:ln>
            </p:spPr>
            <p:txBody>
              <a:bodyPr/>
              <a:lstStyle/>
              <a:p>
                <a:endParaRPr lang="en-GB"/>
              </a:p>
            </p:txBody>
          </p:sp>
          <p:sp>
            <p:nvSpPr>
              <p:cNvPr id="1117" name="Freeform 199"/>
              <p:cNvSpPr>
                <a:spLocks/>
              </p:cNvSpPr>
              <p:nvPr/>
            </p:nvSpPr>
            <p:spPr bwMode="auto">
              <a:xfrm>
                <a:off x="3421" y="3669"/>
                <a:ext cx="37" cy="40"/>
              </a:xfrm>
              <a:custGeom>
                <a:avLst/>
                <a:gdLst>
                  <a:gd name="T0" fmla="*/ 0 w 46"/>
                  <a:gd name="T1" fmla="*/ 1 h 45"/>
                  <a:gd name="T2" fmla="*/ 19 w 46"/>
                  <a:gd name="T3" fmla="*/ 28 h 45"/>
                  <a:gd name="T4" fmla="*/ 19 w 46"/>
                  <a:gd name="T5" fmla="*/ 28 h 45"/>
                  <a:gd name="T6" fmla="*/ 19 w 46"/>
                  <a:gd name="T7" fmla="*/ 0 h 45"/>
                  <a:gd name="T8" fmla="*/ 0 w 46"/>
                  <a:gd name="T9" fmla="*/ 1 h 45"/>
                  <a:gd name="T10" fmla="*/ 0 60000 65536"/>
                  <a:gd name="T11" fmla="*/ 0 60000 65536"/>
                  <a:gd name="T12" fmla="*/ 0 60000 65536"/>
                  <a:gd name="T13" fmla="*/ 0 60000 65536"/>
                  <a:gd name="T14" fmla="*/ 0 60000 65536"/>
                  <a:gd name="T15" fmla="*/ 0 w 46"/>
                  <a:gd name="T16" fmla="*/ 0 h 45"/>
                  <a:gd name="T17" fmla="*/ 46 w 46"/>
                  <a:gd name="T18" fmla="*/ 45 h 45"/>
                </a:gdLst>
                <a:ahLst/>
                <a:cxnLst>
                  <a:cxn ang="T10">
                    <a:pos x="T0" y="T1"/>
                  </a:cxn>
                  <a:cxn ang="T11">
                    <a:pos x="T2" y="T3"/>
                  </a:cxn>
                  <a:cxn ang="T12">
                    <a:pos x="T4" y="T5"/>
                  </a:cxn>
                  <a:cxn ang="T13">
                    <a:pos x="T6" y="T7"/>
                  </a:cxn>
                  <a:cxn ang="T14">
                    <a:pos x="T8" y="T9"/>
                  </a:cxn>
                </a:cxnLst>
                <a:rect l="T15" t="T16" r="T17" b="T18"/>
                <a:pathLst>
                  <a:path w="46" h="45">
                    <a:moveTo>
                      <a:pt x="0" y="1"/>
                    </a:moveTo>
                    <a:cubicBezTo>
                      <a:pt x="0" y="25"/>
                      <a:pt x="20" y="45"/>
                      <a:pt x="45" y="45"/>
                    </a:cubicBezTo>
                    <a:cubicBezTo>
                      <a:pt x="45" y="45"/>
                      <a:pt x="45" y="45"/>
                      <a:pt x="46" y="45"/>
                    </a:cubicBezTo>
                    <a:lnTo>
                      <a:pt x="45" y="0"/>
                    </a:lnTo>
                    <a:lnTo>
                      <a:pt x="0" y="1"/>
                    </a:lnTo>
                    <a:close/>
                  </a:path>
                </a:pathLst>
              </a:custGeom>
              <a:solidFill>
                <a:srgbClr val="FF0000"/>
              </a:solidFill>
              <a:ln w="15240">
                <a:solidFill>
                  <a:srgbClr val="FF0000"/>
                </a:solidFill>
                <a:prstDash val="solid"/>
                <a:round/>
                <a:headEnd/>
                <a:tailEnd/>
              </a:ln>
            </p:spPr>
            <p:txBody>
              <a:bodyPr/>
              <a:lstStyle/>
              <a:p>
                <a:endParaRPr lang="it-IT"/>
              </a:p>
            </p:txBody>
          </p:sp>
          <p:sp>
            <p:nvSpPr>
              <p:cNvPr id="1118" name="Freeform 200"/>
              <p:cNvSpPr>
                <a:spLocks/>
              </p:cNvSpPr>
              <p:nvPr/>
            </p:nvSpPr>
            <p:spPr bwMode="auto">
              <a:xfrm>
                <a:off x="3420" y="3629"/>
                <a:ext cx="38" cy="41"/>
              </a:xfrm>
              <a:custGeom>
                <a:avLst/>
                <a:gdLst>
                  <a:gd name="T0" fmla="*/ 20 w 47"/>
                  <a:gd name="T1" fmla="*/ 0 h 46"/>
                  <a:gd name="T2" fmla="*/ 19 w 47"/>
                  <a:gd name="T3" fmla="*/ 0 h 46"/>
                  <a:gd name="T4" fmla="*/ 1 w 47"/>
                  <a:gd name="T5" fmla="*/ 29 h 46"/>
                  <a:gd name="T6" fmla="*/ 1 w 47"/>
                  <a:gd name="T7" fmla="*/ 29 h 46"/>
                  <a:gd name="T8" fmla="*/ 19 w 47"/>
                  <a:gd name="T9" fmla="*/ 29 h 46"/>
                  <a:gd name="T10" fmla="*/ 20 w 47"/>
                  <a:gd name="T11" fmla="*/ 0 h 46"/>
                  <a:gd name="T12" fmla="*/ 0 60000 65536"/>
                  <a:gd name="T13" fmla="*/ 0 60000 65536"/>
                  <a:gd name="T14" fmla="*/ 0 60000 65536"/>
                  <a:gd name="T15" fmla="*/ 0 60000 65536"/>
                  <a:gd name="T16" fmla="*/ 0 60000 65536"/>
                  <a:gd name="T17" fmla="*/ 0 60000 65536"/>
                  <a:gd name="T18" fmla="*/ 0 w 47"/>
                  <a:gd name="T19" fmla="*/ 0 h 46"/>
                  <a:gd name="T20" fmla="*/ 47 w 47"/>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7" h="46">
                    <a:moveTo>
                      <a:pt x="47" y="0"/>
                    </a:moveTo>
                    <a:cubicBezTo>
                      <a:pt x="46" y="0"/>
                      <a:pt x="46" y="0"/>
                      <a:pt x="46" y="0"/>
                    </a:cubicBezTo>
                    <a:cubicBezTo>
                      <a:pt x="21" y="0"/>
                      <a:pt x="1" y="20"/>
                      <a:pt x="1" y="45"/>
                    </a:cubicBezTo>
                    <a:cubicBezTo>
                      <a:pt x="0" y="45"/>
                      <a:pt x="1" y="45"/>
                      <a:pt x="1" y="46"/>
                    </a:cubicBezTo>
                    <a:lnTo>
                      <a:pt x="46" y="45"/>
                    </a:lnTo>
                    <a:lnTo>
                      <a:pt x="47" y="0"/>
                    </a:lnTo>
                    <a:close/>
                  </a:path>
                </a:pathLst>
              </a:custGeom>
              <a:solidFill>
                <a:srgbClr val="FF0000"/>
              </a:solidFill>
              <a:ln w="15240">
                <a:solidFill>
                  <a:srgbClr val="FF0000"/>
                </a:solidFill>
                <a:prstDash val="solid"/>
                <a:round/>
                <a:headEnd/>
                <a:tailEnd/>
              </a:ln>
            </p:spPr>
            <p:txBody>
              <a:bodyPr/>
              <a:lstStyle/>
              <a:p>
                <a:endParaRPr lang="it-IT"/>
              </a:p>
            </p:txBody>
          </p:sp>
          <p:sp>
            <p:nvSpPr>
              <p:cNvPr id="1119" name="Freeform 201"/>
              <p:cNvSpPr>
                <a:spLocks/>
              </p:cNvSpPr>
              <p:nvPr/>
            </p:nvSpPr>
            <p:spPr bwMode="auto">
              <a:xfrm>
                <a:off x="3565" y="3669"/>
                <a:ext cx="37" cy="40"/>
              </a:xfrm>
              <a:custGeom>
                <a:avLst/>
                <a:gdLst>
                  <a:gd name="T0" fmla="*/ 1 w 45"/>
                  <a:gd name="T1" fmla="*/ 28 h 45"/>
                  <a:gd name="T2" fmla="*/ 21 w 45"/>
                  <a:gd name="T3" fmla="*/ 1 h 45"/>
                  <a:gd name="T4" fmla="*/ 0 w 45"/>
                  <a:gd name="T5" fmla="*/ 0 h 45"/>
                  <a:gd name="T6" fmla="*/ 1 w 45"/>
                  <a:gd name="T7" fmla="*/ 28 h 45"/>
                  <a:gd name="T8" fmla="*/ 0 60000 65536"/>
                  <a:gd name="T9" fmla="*/ 0 60000 65536"/>
                  <a:gd name="T10" fmla="*/ 0 60000 65536"/>
                  <a:gd name="T11" fmla="*/ 0 60000 65536"/>
                  <a:gd name="T12" fmla="*/ 0 w 45"/>
                  <a:gd name="T13" fmla="*/ 0 h 45"/>
                  <a:gd name="T14" fmla="*/ 45 w 45"/>
                  <a:gd name="T15" fmla="*/ 45 h 45"/>
                </a:gdLst>
                <a:ahLst/>
                <a:cxnLst>
                  <a:cxn ang="T8">
                    <a:pos x="T0" y="T1"/>
                  </a:cxn>
                  <a:cxn ang="T9">
                    <a:pos x="T2" y="T3"/>
                  </a:cxn>
                  <a:cxn ang="T10">
                    <a:pos x="T4" y="T5"/>
                  </a:cxn>
                  <a:cxn ang="T11">
                    <a:pos x="T6" y="T7"/>
                  </a:cxn>
                </a:cxnLst>
                <a:rect l="T12" t="T13" r="T14" b="T15"/>
                <a:pathLst>
                  <a:path w="45" h="45">
                    <a:moveTo>
                      <a:pt x="1" y="45"/>
                    </a:moveTo>
                    <a:cubicBezTo>
                      <a:pt x="25" y="45"/>
                      <a:pt x="45" y="25"/>
                      <a:pt x="45" y="1"/>
                    </a:cubicBezTo>
                    <a:lnTo>
                      <a:pt x="0" y="0"/>
                    </a:lnTo>
                    <a:lnTo>
                      <a:pt x="1" y="45"/>
                    </a:lnTo>
                    <a:close/>
                  </a:path>
                </a:pathLst>
              </a:custGeom>
              <a:solidFill>
                <a:srgbClr val="FF0000"/>
              </a:solidFill>
              <a:ln w="15240">
                <a:solidFill>
                  <a:srgbClr val="FF0000"/>
                </a:solidFill>
                <a:prstDash val="solid"/>
                <a:round/>
                <a:headEnd/>
                <a:tailEnd/>
              </a:ln>
            </p:spPr>
            <p:txBody>
              <a:bodyPr/>
              <a:lstStyle/>
              <a:p>
                <a:endParaRPr lang="it-IT"/>
              </a:p>
            </p:txBody>
          </p:sp>
          <p:sp>
            <p:nvSpPr>
              <p:cNvPr id="1120" name="Freeform 202"/>
              <p:cNvSpPr>
                <a:spLocks/>
              </p:cNvSpPr>
              <p:nvPr/>
            </p:nvSpPr>
            <p:spPr bwMode="auto">
              <a:xfrm>
                <a:off x="3565" y="3629"/>
                <a:ext cx="38" cy="41"/>
              </a:xfrm>
              <a:custGeom>
                <a:avLst/>
                <a:gdLst>
                  <a:gd name="T0" fmla="*/ 21 w 46"/>
                  <a:gd name="T1" fmla="*/ 29 h 46"/>
                  <a:gd name="T2" fmla="*/ 21 w 46"/>
                  <a:gd name="T3" fmla="*/ 29 h 46"/>
                  <a:gd name="T4" fmla="*/ 1 w 46"/>
                  <a:gd name="T5" fmla="*/ 0 h 46"/>
                  <a:gd name="T6" fmla="*/ 0 w 46"/>
                  <a:gd name="T7" fmla="*/ 29 h 46"/>
                  <a:gd name="T8" fmla="*/ 21 w 46"/>
                  <a:gd name="T9" fmla="*/ 29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45" y="46"/>
                    </a:moveTo>
                    <a:cubicBezTo>
                      <a:pt x="45" y="45"/>
                      <a:pt x="46" y="45"/>
                      <a:pt x="46" y="45"/>
                    </a:cubicBezTo>
                    <a:cubicBezTo>
                      <a:pt x="46" y="20"/>
                      <a:pt x="25" y="0"/>
                      <a:pt x="1" y="0"/>
                    </a:cubicBezTo>
                    <a:lnTo>
                      <a:pt x="0" y="45"/>
                    </a:lnTo>
                    <a:lnTo>
                      <a:pt x="45" y="46"/>
                    </a:lnTo>
                    <a:close/>
                  </a:path>
                </a:pathLst>
              </a:custGeom>
              <a:solidFill>
                <a:srgbClr val="FF0000"/>
              </a:solidFill>
              <a:ln w="15240">
                <a:solidFill>
                  <a:srgbClr val="FF0000"/>
                </a:solidFill>
                <a:prstDash val="solid"/>
                <a:round/>
                <a:headEnd/>
                <a:tailEnd/>
              </a:ln>
            </p:spPr>
            <p:txBody>
              <a:bodyPr/>
              <a:lstStyle/>
              <a:p>
                <a:endParaRPr lang="it-IT"/>
              </a:p>
            </p:txBody>
          </p:sp>
          <p:sp>
            <p:nvSpPr>
              <p:cNvPr id="1121" name="Freeform 203"/>
              <p:cNvSpPr>
                <a:spLocks/>
              </p:cNvSpPr>
              <p:nvPr/>
            </p:nvSpPr>
            <p:spPr bwMode="auto">
              <a:xfrm>
                <a:off x="4678" y="3680"/>
                <a:ext cx="38" cy="40"/>
              </a:xfrm>
              <a:custGeom>
                <a:avLst/>
                <a:gdLst>
                  <a:gd name="T0" fmla="*/ 0 w 46"/>
                  <a:gd name="T1" fmla="*/ 1 h 45"/>
                  <a:gd name="T2" fmla="*/ 21 w 46"/>
                  <a:gd name="T3" fmla="*/ 28 h 45"/>
                  <a:gd name="T4" fmla="*/ 21 w 46"/>
                  <a:gd name="T5" fmla="*/ 28 h 45"/>
                  <a:gd name="T6" fmla="*/ 21 w 46"/>
                  <a:gd name="T7" fmla="*/ 0 h 45"/>
                  <a:gd name="T8" fmla="*/ 0 w 46"/>
                  <a:gd name="T9" fmla="*/ 1 h 45"/>
                  <a:gd name="T10" fmla="*/ 0 60000 65536"/>
                  <a:gd name="T11" fmla="*/ 0 60000 65536"/>
                  <a:gd name="T12" fmla="*/ 0 60000 65536"/>
                  <a:gd name="T13" fmla="*/ 0 60000 65536"/>
                  <a:gd name="T14" fmla="*/ 0 60000 65536"/>
                  <a:gd name="T15" fmla="*/ 0 w 46"/>
                  <a:gd name="T16" fmla="*/ 0 h 45"/>
                  <a:gd name="T17" fmla="*/ 46 w 46"/>
                  <a:gd name="T18" fmla="*/ 45 h 45"/>
                </a:gdLst>
                <a:ahLst/>
                <a:cxnLst>
                  <a:cxn ang="T10">
                    <a:pos x="T0" y="T1"/>
                  </a:cxn>
                  <a:cxn ang="T11">
                    <a:pos x="T2" y="T3"/>
                  </a:cxn>
                  <a:cxn ang="T12">
                    <a:pos x="T4" y="T5"/>
                  </a:cxn>
                  <a:cxn ang="T13">
                    <a:pos x="T6" y="T7"/>
                  </a:cxn>
                  <a:cxn ang="T14">
                    <a:pos x="T8" y="T9"/>
                  </a:cxn>
                </a:cxnLst>
                <a:rect l="T15" t="T16" r="T17" b="T18"/>
                <a:pathLst>
                  <a:path w="46" h="45">
                    <a:moveTo>
                      <a:pt x="0" y="1"/>
                    </a:moveTo>
                    <a:cubicBezTo>
                      <a:pt x="0" y="25"/>
                      <a:pt x="20" y="45"/>
                      <a:pt x="45" y="45"/>
                    </a:cubicBezTo>
                    <a:cubicBezTo>
                      <a:pt x="45" y="45"/>
                      <a:pt x="45" y="45"/>
                      <a:pt x="46" y="45"/>
                    </a:cubicBezTo>
                    <a:lnTo>
                      <a:pt x="45" y="0"/>
                    </a:lnTo>
                    <a:lnTo>
                      <a:pt x="0" y="1"/>
                    </a:lnTo>
                    <a:close/>
                  </a:path>
                </a:pathLst>
              </a:custGeom>
              <a:solidFill>
                <a:srgbClr val="FF0000"/>
              </a:solidFill>
              <a:ln w="15240">
                <a:solidFill>
                  <a:srgbClr val="FF0000"/>
                </a:solidFill>
                <a:prstDash val="solid"/>
                <a:round/>
                <a:headEnd/>
                <a:tailEnd/>
              </a:ln>
            </p:spPr>
            <p:txBody>
              <a:bodyPr/>
              <a:lstStyle/>
              <a:p>
                <a:endParaRPr lang="it-IT"/>
              </a:p>
            </p:txBody>
          </p:sp>
          <p:sp>
            <p:nvSpPr>
              <p:cNvPr id="1122" name="Freeform 204"/>
              <p:cNvSpPr>
                <a:spLocks/>
              </p:cNvSpPr>
              <p:nvPr/>
            </p:nvSpPr>
            <p:spPr bwMode="auto">
              <a:xfrm>
                <a:off x="4678" y="3640"/>
                <a:ext cx="38" cy="41"/>
              </a:xfrm>
              <a:custGeom>
                <a:avLst/>
                <a:gdLst>
                  <a:gd name="T0" fmla="*/ 20 w 47"/>
                  <a:gd name="T1" fmla="*/ 0 h 46"/>
                  <a:gd name="T2" fmla="*/ 19 w 47"/>
                  <a:gd name="T3" fmla="*/ 0 h 46"/>
                  <a:gd name="T4" fmla="*/ 1 w 47"/>
                  <a:gd name="T5" fmla="*/ 29 h 46"/>
                  <a:gd name="T6" fmla="*/ 1 w 47"/>
                  <a:gd name="T7" fmla="*/ 29 h 46"/>
                  <a:gd name="T8" fmla="*/ 19 w 47"/>
                  <a:gd name="T9" fmla="*/ 29 h 46"/>
                  <a:gd name="T10" fmla="*/ 20 w 47"/>
                  <a:gd name="T11" fmla="*/ 0 h 46"/>
                  <a:gd name="T12" fmla="*/ 0 60000 65536"/>
                  <a:gd name="T13" fmla="*/ 0 60000 65536"/>
                  <a:gd name="T14" fmla="*/ 0 60000 65536"/>
                  <a:gd name="T15" fmla="*/ 0 60000 65536"/>
                  <a:gd name="T16" fmla="*/ 0 60000 65536"/>
                  <a:gd name="T17" fmla="*/ 0 60000 65536"/>
                  <a:gd name="T18" fmla="*/ 0 w 47"/>
                  <a:gd name="T19" fmla="*/ 0 h 46"/>
                  <a:gd name="T20" fmla="*/ 47 w 47"/>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7" h="46">
                    <a:moveTo>
                      <a:pt x="47" y="0"/>
                    </a:moveTo>
                    <a:cubicBezTo>
                      <a:pt x="46" y="0"/>
                      <a:pt x="46" y="0"/>
                      <a:pt x="46" y="0"/>
                    </a:cubicBezTo>
                    <a:cubicBezTo>
                      <a:pt x="21" y="0"/>
                      <a:pt x="1" y="20"/>
                      <a:pt x="1" y="45"/>
                    </a:cubicBezTo>
                    <a:cubicBezTo>
                      <a:pt x="0" y="45"/>
                      <a:pt x="1" y="45"/>
                      <a:pt x="1" y="46"/>
                    </a:cubicBezTo>
                    <a:lnTo>
                      <a:pt x="46" y="45"/>
                    </a:lnTo>
                    <a:lnTo>
                      <a:pt x="47" y="0"/>
                    </a:lnTo>
                    <a:close/>
                  </a:path>
                </a:pathLst>
              </a:custGeom>
              <a:solidFill>
                <a:srgbClr val="FF0000"/>
              </a:solidFill>
              <a:ln w="15240">
                <a:solidFill>
                  <a:srgbClr val="FF0000"/>
                </a:solidFill>
                <a:prstDash val="solid"/>
                <a:round/>
                <a:headEnd/>
                <a:tailEnd/>
              </a:ln>
            </p:spPr>
            <p:txBody>
              <a:bodyPr/>
              <a:lstStyle/>
              <a:p>
                <a:endParaRPr lang="it-IT"/>
              </a:p>
            </p:txBody>
          </p:sp>
          <p:sp>
            <p:nvSpPr>
              <p:cNvPr id="1123" name="Freeform 205"/>
              <p:cNvSpPr>
                <a:spLocks/>
              </p:cNvSpPr>
              <p:nvPr/>
            </p:nvSpPr>
            <p:spPr bwMode="auto">
              <a:xfrm>
                <a:off x="4987" y="3674"/>
                <a:ext cx="37" cy="41"/>
              </a:xfrm>
              <a:custGeom>
                <a:avLst/>
                <a:gdLst>
                  <a:gd name="T0" fmla="*/ 1 w 45"/>
                  <a:gd name="T1" fmla="*/ 31 h 45"/>
                  <a:gd name="T2" fmla="*/ 21 w 45"/>
                  <a:gd name="T3" fmla="*/ 1 h 45"/>
                  <a:gd name="T4" fmla="*/ 0 w 45"/>
                  <a:gd name="T5" fmla="*/ 0 h 45"/>
                  <a:gd name="T6" fmla="*/ 1 w 45"/>
                  <a:gd name="T7" fmla="*/ 31 h 45"/>
                  <a:gd name="T8" fmla="*/ 0 60000 65536"/>
                  <a:gd name="T9" fmla="*/ 0 60000 65536"/>
                  <a:gd name="T10" fmla="*/ 0 60000 65536"/>
                  <a:gd name="T11" fmla="*/ 0 60000 65536"/>
                  <a:gd name="T12" fmla="*/ 0 w 45"/>
                  <a:gd name="T13" fmla="*/ 0 h 45"/>
                  <a:gd name="T14" fmla="*/ 45 w 45"/>
                  <a:gd name="T15" fmla="*/ 45 h 45"/>
                </a:gdLst>
                <a:ahLst/>
                <a:cxnLst>
                  <a:cxn ang="T8">
                    <a:pos x="T0" y="T1"/>
                  </a:cxn>
                  <a:cxn ang="T9">
                    <a:pos x="T2" y="T3"/>
                  </a:cxn>
                  <a:cxn ang="T10">
                    <a:pos x="T4" y="T5"/>
                  </a:cxn>
                  <a:cxn ang="T11">
                    <a:pos x="T6" y="T7"/>
                  </a:cxn>
                </a:cxnLst>
                <a:rect l="T12" t="T13" r="T14" b="T15"/>
                <a:pathLst>
                  <a:path w="45" h="45">
                    <a:moveTo>
                      <a:pt x="1" y="45"/>
                    </a:moveTo>
                    <a:cubicBezTo>
                      <a:pt x="25" y="45"/>
                      <a:pt x="45" y="25"/>
                      <a:pt x="45" y="1"/>
                    </a:cubicBezTo>
                    <a:lnTo>
                      <a:pt x="0" y="0"/>
                    </a:lnTo>
                    <a:lnTo>
                      <a:pt x="1" y="45"/>
                    </a:lnTo>
                    <a:close/>
                  </a:path>
                </a:pathLst>
              </a:custGeom>
              <a:solidFill>
                <a:srgbClr val="FF0000"/>
              </a:solidFill>
              <a:ln w="15240">
                <a:solidFill>
                  <a:srgbClr val="FF0000"/>
                </a:solidFill>
                <a:prstDash val="solid"/>
                <a:round/>
                <a:headEnd/>
                <a:tailEnd/>
              </a:ln>
            </p:spPr>
            <p:txBody>
              <a:bodyPr/>
              <a:lstStyle/>
              <a:p>
                <a:endParaRPr lang="it-IT"/>
              </a:p>
            </p:txBody>
          </p:sp>
          <p:sp>
            <p:nvSpPr>
              <p:cNvPr id="1124" name="Freeform 206"/>
              <p:cNvSpPr>
                <a:spLocks/>
              </p:cNvSpPr>
              <p:nvPr/>
            </p:nvSpPr>
            <p:spPr bwMode="auto">
              <a:xfrm>
                <a:off x="4987" y="3635"/>
                <a:ext cx="38" cy="41"/>
              </a:xfrm>
              <a:custGeom>
                <a:avLst/>
                <a:gdLst>
                  <a:gd name="T0" fmla="*/ 21 w 46"/>
                  <a:gd name="T1" fmla="*/ 29 h 46"/>
                  <a:gd name="T2" fmla="*/ 21 w 46"/>
                  <a:gd name="T3" fmla="*/ 29 h 46"/>
                  <a:gd name="T4" fmla="*/ 1 w 46"/>
                  <a:gd name="T5" fmla="*/ 0 h 46"/>
                  <a:gd name="T6" fmla="*/ 0 w 46"/>
                  <a:gd name="T7" fmla="*/ 29 h 46"/>
                  <a:gd name="T8" fmla="*/ 21 w 46"/>
                  <a:gd name="T9" fmla="*/ 29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45" y="46"/>
                    </a:moveTo>
                    <a:cubicBezTo>
                      <a:pt x="45" y="45"/>
                      <a:pt x="46" y="45"/>
                      <a:pt x="46" y="45"/>
                    </a:cubicBezTo>
                    <a:cubicBezTo>
                      <a:pt x="46" y="20"/>
                      <a:pt x="25" y="0"/>
                      <a:pt x="1" y="0"/>
                    </a:cubicBezTo>
                    <a:lnTo>
                      <a:pt x="0" y="45"/>
                    </a:lnTo>
                    <a:lnTo>
                      <a:pt x="45" y="46"/>
                    </a:lnTo>
                    <a:close/>
                  </a:path>
                </a:pathLst>
              </a:custGeom>
              <a:solidFill>
                <a:srgbClr val="FF0000"/>
              </a:solidFill>
              <a:ln w="15240">
                <a:solidFill>
                  <a:srgbClr val="FF0000"/>
                </a:solidFill>
                <a:prstDash val="solid"/>
                <a:round/>
                <a:headEnd/>
                <a:tailEnd/>
              </a:ln>
            </p:spPr>
            <p:txBody>
              <a:bodyPr/>
              <a:lstStyle/>
              <a:p>
                <a:endParaRPr lang="it-IT"/>
              </a:p>
            </p:txBody>
          </p:sp>
          <p:sp>
            <p:nvSpPr>
              <p:cNvPr id="1125" name="Rectangle 207"/>
              <p:cNvSpPr>
                <a:spLocks noChangeArrowheads="1"/>
              </p:cNvSpPr>
              <p:nvPr/>
            </p:nvSpPr>
            <p:spPr bwMode="auto">
              <a:xfrm>
                <a:off x="2967" y="3266"/>
                <a:ext cx="2177" cy="301"/>
              </a:xfrm>
              <a:prstGeom prst="rect">
                <a:avLst/>
              </a:prstGeom>
              <a:solidFill>
                <a:srgbClr val="FFFF00"/>
              </a:solidFill>
              <a:ln w="28575">
                <a:solidFill>
                  <a:srgbClr val="000000"/>
                </a:solidFill>
                <a:miter lim="800000"/>
                <a:headEnd/>
                <a:tailEnd/>
              </a:ln>
            </p:spPr>
            <p:txBody>
              <a:bodyPr/>
              <a:lstStyle/>
              <a:p>
                <a:endParaRPr lang="en-GB"/>
              </a:p>
            </p:txBody>
          </p:sp>
          <p:sp>
            <p:nvSpPr>
              <p:cNvPr id="1126" name="Rectangle 208"/>
              <p:cNvSpPr>
                <a:spLocks noChangeArrowheads="1"/>
              </p:cNvSpPr>
              <p:nvPr/>
            </p:nvSpPr>
            <p:spPr bwMode="auto">
              <a:xfrm>
                <a:off x="3003" y="3250"/>
                <a:ext cx="222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1400" b="1" dirty="0">
                    <a:latin typeface="Arial" pitchFamily="34" charset="0"/>
                  </a:rPr>
                  <a:t>Canale Na</a:t>
                </a:r>
                <a:r>
                  <a:rPr lang="it-IT" sz="1400" b="1" baseline="30000" dirty="0">
                    <a:latin typeface="Arial" pitchFamily="34" charset="0"/>
                  </a:rPr>
                  <a:t>+</a:t>
                </a:r>
                <a:r>
                  <a:rPr lang="it-IT" sz="1400" b="1" dirty="0">
                    <a:latin typeface="Arial" pitchFamily="34" charset="0"/>
                  </a:rPr>
                  <a:t>/K</a:t>
                </a:r>
                <a:r>
                  <a:rPr lang="it-IT" sz="1400" b="1" baseline="30000" dirty="0">
                    <a:latin typeface="Arial" pitchFamily="34" charset="0"/>
                  </a:rPr>
                  <a:t>+                </a:t>
                </a:r>
                <a:r>
                  <a:rPr lang="it-IT" sz="1400" b="1" dirty="0">
                    <a:latin typeface="Arial" pitchFamily="34" charset="0"/>
                  </a:rPr>
                  <a:t>AC                gap </a:t>
                </a:r>
              </a:p>
              <a:p>
                <a:pPr>
                  <a:lnSpc>
                    <a:spcPct val="75000"/>
                  </a:lnSpc>
                </a:pPr>
                <a:r>
                  <a:rPr lang="it-IT" sz="1400" b="1" dirty="0">
                    <a:latin typeface="Arial" pitchFamily="34" charset="0"/>
                  </a:rPr>
                  <a:t>                                                   </a:t>
                </a:r>
                <a:r>
                  <a:rPr lang="it-IT" sz="1400" b="1" dirty="0" err="1">
                    <a:latin typeface="Arial" pitchFamily="34" charset="0"/>
                  </a:rPr>
                  <a:t>junction</a:t>
                </a:r>
                <a:endParaRPr lang="en-GB" sz="1400" b="1" dirty="0">
                  <a:latin typeface="Arial" pitchFamily="34" charset="0"/>
                </a:endParaRPr>
              </a:p>
            </p:txBody>
          </p:sp>
        </p:grpSp>
        <p:sp>
          <p:nvSpPr>
            <p:cNvPr id="1031" name="Rectangle 209"/>
            <p:cNvSpPr>
              <a:spLocks noChangeArrowheads="1"/>
            </p:cNvSpPr>
            <p:nvPr/>
          </p:nvSpPr>
          <p:spPr bwMode="auto">
            <a:xfrm>
              <a:off x="7375525" y="6118225"/>
              <a:ext cx="14382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GB" sz="1400" b="1" i="1">
                  <a:latin typeface="Arial" pitchFamily="34" charset="0"/>
                </a:rPr>
                <a:t>   giunzioni </a:t>
              </a:r>
            </a:p>
            <a:p>
              <a:r>
                <a:rPr lang="en-GB" sz="1400" b="1" i="1">
                  <a:latin typeface="Arial" pitchFamily="34" charset="0"/>
                </a:rPr>
                <a:t>comunicanti</a:t>
              </a:r>
            </a:p>
          </p:txBody>
        </p:sp>
      </p:grpSp>
    </p:spTree>
    <p:extLst>
      <p:ext uri="{BB962C8B-B14F-4D97-AF65-F5344CB8AC3E}">
        <p14:creationId xmlns:p14="http://schemas.microsoft.com/office/powerpoint/2010/main" val="217535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14700</TotalTime>
  <Words>2416</Words>
  <Application>Microsoft Office PowerPoint</Application>
  <PresentationFormat>Presentazione su schermo (4:3)</PresentationFormat>
  <Paragraphs>397</Paragraphs>
  <Slides>25</Slides>
  <Notes>3</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25</vt:i4>
      </vt:variant>
    </vt:vector>
  </HeadingPairs>
  <TitlesOfParts>
    <vt:vector size="34" baseType="lpstr">
      <vt:lpstr>Arial</vt:lpstr>
      <vt:lpstr>Arial Black</vt:lpstr>
      <vt:lpstr>Calibri</vt:lpstr>
      <vt:lpstr>Symbol</vt:lpstr>
      <vt:lpstr>System</vt:lpstr>
      <vt:lpstr>Times New Roman</vt:lpstr>
      <vt:lpstr>Wingdings</vt:lpstr>
      <vt:lpstr>Struttura predefinita</vt:lpstr>
      <vt:lpstr>Immagine bitmap</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SANDRI</dc:creator>
  <cp:lastModifiedBy>MARDIROSSIAN MARIO [CS2400214]</cp:lastModifiedBy>
  <cp:revision>146</cp:revision>
  <dcterms:created xsi:type="dcterms:W3CDTF">2001-03-28T15:27:57Z</dcterms:created>
  <dcterms:modified xsi:type="dcterms:W3CDTF">2023-04-06T07:36:29Z</dcterms:modified>
</cp:coreProperties>
</file>