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90" r:id="rId3"/>
    <p:sldId id="291" r:id="rId4"/>
    <p:sldId id="284" r:id="rId5"/>
    <p:sldId id="287" r:id="rId6"/>
    <p:sldId id="285" r:id="rId7"/>
    <p:sldId id="288" r:id="rId8"/>
    <p:sldId id="286" r:id="rId9"/>
    <p:sldId id="289" r:id="rId10"/>
    <p:sldId id="292" r:id="rId11"/>
    <p:sldId id="256" r:id="rId12"/>
    <p:sldId id="277" r:id="rId13"/>
    <p:sldId id="257" r:id="rId14"/>
    <p:sldId id="293" r:id="rId15"/>
    <p:sldId id="272" r:id="rId16"/>
    <p:sldId id="258" r:id="rId17"/>
    <p:sldId id="259" r:id="rId18"/>
    <p:sldId id="260" r:id="rId19"/>
    <p:sldId id="273" r:id="rId20"/>
    <p:sldId id="278" r:id="rId21"/>
    <p:sldId id="261" r:id="rId22"/>
    <p:sldId id="274" r:id="rId23"/>
    <p:sldId id="279" r:id="rId24"/>
    <p:sldId id="276" r:id="rId25"/>
    <p:sldId id="265" r:id="rId26"/>
    <p:sldId id="271" r:id="rId27"/>
    <p:sldId id="264" r:id="rId28"/>
    <p:sldId id="280" r:id="rId29"/>
    <p:sldId id="266" r:id="rId30"/>
    <p:sldId id="267" r:id="rId31"/>
    <p:sldId id="269" r:id="rId32"/>
    <p:sldId id="268" r:id="rId33"/>
    <p:sldId id="281" r:id="rId34"/>
    <p:sldId id="263" r:id="rId35"/>
    <p:sldId id="282" r:id="rId36"/>
    <p:sldId id="270" r:id="rId37"/>
    <p:sldId id="275" r:id="rId3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varScale="1">
        <p:scale>
          <a:sx n="94" d="100"/>
          <a:sy n="94" d="100"/>
        </p:scale>
        <p:origin x="154" y="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344AB7-B709-41C6-95EC-6FC444FD847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B001042-642C-4E3A-9430-1AFC4FDC4F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78F732F-648E-4838-91F6-4BCB91F483C8}"/>
              </a:ext>
            </a:extLst>
          </p:cNvPr>
          <p:cNvSpPr>
            <a:spLocks noGrp="1"/>
          </p:cNvSpPr>
          <p:nvPr>
            <p:ph type="dt" sz="half" idx="10"/>
          </p:nvPr>
        </p:nvSpPr>
        <p:spPr/>
        <p:txBody>
          <a:bodyPr/>
          <a:lstStyle/>
          <a:p>
            <a:fld id="{2CB9B0CF-783C-436C-8E12-AC1EDFAF67E0}" type="datetimeFigureOut">
              <a:rPr lang="it-IT" smtClean="0"/>
              <a:t>17/04/2023</a:t>
            </a:fld>
            <a:endParaRPr lang="it-IT"/>
          </a:p>
        </p:txBody>
      </p:sp>
      <p:sp>
        <p:nvSpPr>
          <p:cNvPr id="5" name="Segnaposto piè di pagina 4">
            <a:extLst>
              <a:ext uri="{FF2B5EF4-FFF2-40B4-BE49-F238E27FC236}">
                <a16:creationId xmlns:a16="http://schemas.microsoft.com/office/drawing/2014/main" id="{492AA2A6-AE13-473F-9D5A-6B9E7783425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D653B61-CA23-490B-B0EB-1026CB4B90ED}"/>
              </a:ext>
            </a:extLst>
          </p:cNvPr>
          <p:cNvSpPr>
            <a:spLocks noGrp="1"/>
          </p:cNvSpPr>
          <p:nvPr>
            <p:ph type="sldNum" sz="quarter" idx="12"/>
          </p:nvPr>
        </p:nvSpPr>
        <p:spPr/>
        <p:txBody>
          <a:bodyPr/>
          <a:lstStyle/>
          <a:p>
            <a:fld id="{8293AF84-A86A-49B4-92EC-9EC5CF76CD1B}" type="slidenum">
              <a:rPr lang="it-IT" smtClean="0"/>
              <a:t>‹N›</a:t>
            </a:fld>
            <a:endParaRPr lang="it-IT"/>
          </a:p>
        </p:txBody>
      </p:sp>
    </p:spTree>
    <p:extLst>
      <p:ext uri="{BB962C8B-B14F-4D97-AF65-F5344CB8AC3E}">
        <p14:creationId xmlns:p14="http://schemas.microsoft.com/office/powerpoint/2010/main" val="42480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60FEBA-01B3-49F0-AD6A-C615FF003DB2}"/>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5FF78F0-ED93-463F-8C20-B9FEF70B467B}"/>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4F76E6-4117-4E66-9ACA-F84C18FF06DA}"/>
              </a:ext>
            </a:extLst>
          </p:cNvPr>
          <p:cNvSpPr>
            <a:spLocks noGrp="1"/>
          </p:cNvSpPr>
          <p:nvPr>
            <p:ph type="dt" sz="half" idx="10"/>
          </p:nvPr>
        </p:nvSpPr>
        <p:spPr/>
        <p:txBody>
          <a:bodyPr/>
          <a:lstStyle/>
          <a:p>
            <a:fld id="{2CB9B0CF-783C-436C-8E12-AC1EDFAF67E0}" type="datetimeFigureOut">
              <a:rPr lang="it-IT" smtClean="0"/>
              <a:t>17/04/2023</a:t>
            </a:fld>
            <a:endParaRPr lang="it-IT"/>
          </a:p>
        </p:txBody>
      </p:sp>
      <p:sp>
        <p:nvSpPr>
          <p:cNvPr id="5" name="Segnaposto piè di pagina 4">
            <a:extLst>
              <a:ext uri="{FF2B5EF4-FFF2-40B4-BE49-F238E27FC236}">
                <a16:creationId xmlns:a16="http://schemas.microsoft.com/office/drawing/2014/main" id="{40AB650F-F0BD-4714-AE27-7B77F31575F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C6EA827-8A00-4988-8F22-4E3F3AEDDEF2}"/>
              </a:ext>
            </a:extLst>
          </p:cNvPr>
          <p:cNvSpPr>
            <a:spLocks noGrp="1"/>
          </p:cNvSpPr>
          <p:nvPr>
            <p:ph type="sldNum" sz="quarter" idx="12"/>
          </p:nvPr>
        </p:nvSpPr>
        <p:spPr/>
        <p:txBody>
          <a:bodyPr/>
          <a:lstStyle/>
          <a:p>
            <a:fld id="{8293AF84-A86A-49B4-92EC-9EC5CF76CD1B}" type="slidenum">
              <a:rPr lang="it-IT" smtClean="0"/>
              <a:t>‹N›</a:t>
            </a:fld>
            <a:endParaRPr lang="it-IT"/>
          </a:p>
        </p:txBody>
      </p:sp>
    </p:spTree>
    <p:extLst>
      <p:ext uri="{BB962C8B-B14F-4D97-AF65-F5344CB8AC3E}">
        <p14:creationId xmlns:p14="http://schemas.microsoft.com/office/powerpoint/2010/main" val="3684234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78D2C1B-3C48-4CD4-B7CC-4E847744CF5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656EBA5-AFFD-4802-A376-DBC51DD5C269}"/>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E769E56-2BC7-4C12-9731-E0FD1DDE240A}"/>
              </a:ext>
            </a:extLst>
          </p:cNvPr>
          <p:cNvSpPr>
            <a:spLocks noGrp="1"/>
          </p:cNvSpPr>
          <p:nvPr>
            <p:ph type="dt" sz="half" idx="10"/>
          </p:nvPr>
        </p:nvSpPr>
        <p:spPr/>
        <p:txBody>
          <a:bodyPr/>
          <a:lstStyle/>
          <a:p>
            <a:fld id="{2CB9B0CF-783C-436C-8E12-AC1EDFAF67E0}" type="datetimeFigureOut">
              <a:rPr lang="it-IT" smtClean="0"/>
              <a:t>17/04/2023</a:t>
            </a:fld>
            <a:endParaRPr lang="it-IT"/>
          </a:p>
        </p:txBody>
      </p:sp>
      <p:sp>
        <p:nvSpPr>
          <p:cNvPr id="5" name="Segnaposto piè di pagina 4">
            <a:extLst>
              <a:ext uri="{FF2B5EF4-FFF2-40B4-BE49-F238E27FC236}">
                <a16:creationId xmlns:a16="http://schemas.microsoft.com/office/drawing/2014/main" id="{2EC311F2-2A8C-4F83-BD35-D02318E6FC1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C4AC47A-D4AF-40F0-8BFF-6CA883E3B51A}"/>
              </a:ext>
            </a:extLst>
          </p:cNvPr>
          <p:cNvSpPr>
            <a:spLocks noGrp="1"/>
          </p:cNvSpPr>
          <p:nvPr>
            <p:ph type="sldNum" sz="quarter" idx="12"/>
          </p:nvPr>
        </p:nvSpPr>
        <p:spPr/>
        <p:txBody>
          <a:bodyPr/>
          <a:lstStyle/>
          <a:p>
            <a:fld id="{8293AF84-A86A-49B4-92EC-9EC5CF76CD1B}" type="slidenum">
              <a:rPr lang="it-IT" smtClean="0"/>
              <a:t>‹N›</a:t>
            </a:fld>
            <a:endParaRPr lang="it-IT"/>
          </a:p>
        </p:txBody>
      </p:sp>
    </p:spTree>
    <p:extLst>
      <p:ext uri="{BB962C8B-B14F-4D97-AF65-F5344CB8AC3E}">
        <p14:creationId xmlns:p14="http://schemas.microsoft.com/office/powerpoint/2010/main" val="1101487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8E01A0-D7EF-46D1-B6AF-DA9D6C2E381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9F60AF3-82D4-4642-900C-F34E242C0717}"/>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E955ED5-04F9-4803-8CD5-663BA1F0E7C2}"/>
              </a:ext>
            </a:extLst>
          </p:cNvPr>
          <p:cNvSpPr>
            <a:spLocks noGrp="1"/>
          </p:cNvSpPr>
          <p:nvPr>
            <p:ph type="dt" sz="half" idx="10"/>
          </p:nvPr>
        </p:nvSpPr>
        <p:spPr/>
        <p:txBody>
          <a:bodyPr/>
          <a:lstStyle/>
          <a:p>
            <a:fld id="{2CB9B0CF-783C-436C-8E12-AC1EDFAF67E0}" type="datetimeFigureOut">
              <a:rPr lang="it-IT" smtClean="0"/>
              <a:t>17/04/2023</a:t>
            </a:fld>
            <a:endParaRPr lang="it-IT"/>
          </a:p>
        </p:txBody>
      </p:sp>
      <p:sp>
        <p:nvSpPr>
          <p:cNvPr id="5" name="Segnaposto piè di pagina 4">
            <a:extLst>
              <a:ext uri="{FF2B5EF4-FFF2-40B4-BE49-F238E27FC236}">
                <a16:creationId xmlns:a16="http://schemas.microsoft.com/office/drawing/2014/main" id="{0BC291B8-B547-4E9E-B839-9759E946EE3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241DCF9-5498-4C35-9A0E-1BC0897CB98F}"/>
              </a:ext>
            </a:extLst>
          </p:cNvPr>
          <p:cNvSpPr>
            <a:spLocks noGrp="1"/>
          </p:cNvSpPr>
          <p:nvPr>
            <p:ph type="sldNum" sz="quarter" idx="12"/>
          </p:nvPr>
        </p:nvSpPr>
        <p:spPr/>
        <p:txBody>
          <a:bodyPr/>
          <a:lstStyle/>
          <a:p>
            <a:fld id="{8293AF84-A86A-49B4-92EC-9EC5CF76CD1B}" type="slidenum">
              <a:rPr lang="it-IT" smtClean="0"/>
              <a:t>‹N›</a:t>
            </a:fld>
            <a:endParaRPr lang="it-IT"/>
          </a:p>
        </p:txBody>
      </p:sp>
    </p:spTree>
    <p:extLst>
      <p:ext uri="{BB962C8B-B14F-4D97-AF65-F5344CB8AC3E}">
        <p14:creationId xmlns:p14="http://schemas.microsoft.com/office/powerpoint/2010/main" val="2436427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268922-C1A9-4436-9053-25B90FD9729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D31F10C-5A90-48EF-BAD6-CE7410F33C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AE73876A-ECEF-4D26-A8E0-F9A03ABA2829}"/>
              </a:ext>
            </a:extLst>
          </p:cNvPr>
          <p:cNvSpPr>
            <a:spLocks noGrp="1"/>
          </p:cNvSpPr>
          <p:nvPr>
            <p:ph type="dt" sz="half" idx="10"/>
          </p:nvPr>
        </p:nvSpPr>
        <p:spPr/>
        <p:txBody>
          <a:bodyPr/>
          <a:lstStyle/>
          <a:p>
            <a:fld id="{2CB9B0CF-783C-436C-8E12-AC1EDFAF67E0}" type="datetimeFigureOut">
              <a:rPr lang="it-IT" smtClean="0"/>
              <a:t>17/04/2023</a:t>
            </a:fld>
            <a:endParaRPr lang="it-IT"/>
          </a:p>
        </p:txBody>
      </p:sp>
      <p:sp>
        <p:nvSpPr>
          <p:cNvPr id="5" name="Segnaposto piè di pagina 4">
            <a:extLst>
              <a:ext uri="{FF2B5EF4-FFF2-40B4-BE49-F238E27FC236}">
                <a16:creationId xmlns:a16="http://schemas.microsoft.com/office/drawing/2014/main" id="{31BAF0D6-696C-49DC-9D4F-D2A89E70EC3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1298CEA-A409-4188-A850-42349A4DF7A8}"/>
              </a:ext>
            </a:extLst>
          </p:cNvPr>
          <p:cNvSpPr>
            <a:spLocks noGrp="1"/>
          </p:cNvSpPr>
          <p:nvPr>
            <p:ph type="sldNum" sz="quarter" idx="12"/>
          </p:nvPr>
        </p:nvSpPr>
        <p:spPr/>
        <p:txBody>
          <a:bodyPr/>
          <a:lstStyle/>
          <a:p>
            <a:fld id="{8293AF84-A86A-49B4-92EC-9EC5CF76CD1B}" type="slidenum">
              <a:rPr lang="it-IT" smtClean="0"/>
              <a:t>‹N›</a:t>
            </a:fld>
            <a:endParaRPr lang="it-IT"/>
          </a:p>
        </p:txBody>
      </p:sp>
    </p:spTree>
    <p:extLst>
      <p:ext uri="{BB962C8B-B14F-4D97-AF65-F5344CB8AC3E}">
        <p14:creationId xmlns:p14="http://schemas.microsoft.com/office/powerpoint/2010/main" val="315827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F14CC7-799F-4732-8530-9149AEA1BF9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2E1D3A9-1B17-4428-9976-18DAC858ADB7}"/>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9639A15E-D385-4EA9-A674-36CA3A5E9AF7}"/>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198F5ACE-37F5-43A7-8577-AAAFA99B70C8}"/>
              </a:ext>
            </a:extLst>
          </p:cNvPr>
          <p:cNvSpPr>
            <a:spLocks noGrp="1"/>
          </p:cNvSpPr>
          <p:nvPr>
            <p:ph type="dt" sz="half" idx="10"/>
          </p:nvPr>
        </p:nvSpPr>
        <p:spPr/>
        <p:txBody>
          <a:bodyPr/>
          <a:lstStyle/>
          <a:p>
            <a:fld id="{2CB9B0CF-783C-436C-8E12-AC1EDFAF67E0}" type="datetimeFigureOut">
              <a:rPr lang="it-IT" smtClean="0"/>
              <a:t>17/04/2023</a:t>
            </a:fld>
            <a:endParaRPr lang="it-IT"/>
          </a:p>
        </p:txBody>
      </p:sp>
      <p:sp>
        <p:nvSpPr>
          <p:cNvPr id="6" name="Segnaposto piè di pagina 5">
            <a:extLst>
              <a:ext uri="{FF2B5EF4-FFF2-40B4-BE49-F238E27FC236}">
                <a16:creationId xmlns:a16="http://schemas.microsoft.com/office/drawing/2014/main" id="{48F6D432-640C-4137-9E39-043BFFA67AA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7D86F27-7D28-497B-973C-A5B8DECB410E}"/>
              </a:ext>
            </a:extLst>
          </p:cNvPr>
          <p:cNvSpPr>
            <a:spLocks noGrp="1"/>
          </p:cNvSpPr>
          <p:nvPr>
            <p:ph type="sldNum" sz="quarter" idx="12"/>
          </p:nvPr>
        </p:nvSpPr>
        <p:spPr/>
        <p:txBody>
          <a:bodyPr/>
          <a:lstStyle/>
          <a:p>
            <a:fld id="{8293AF84-A86A-49B4-92EC-9EC5CF76CD1B}" type="slidenum">
              <a:rPr lang="it-IT" smtClean="0"/>
              <a:t>‹N›</a:t>
            </a:fld>
            <a:endParaRPr lang="it-IT"/>
          </a:p>
        </p:txBody>
      </p:sp>
    </p:spTree>
    <p:extLst>
      <p:ext uri="{BB962C8B-B14F-4D97-AF65-F5344CB8AC3E}">
        <p14:creationId xmlns:p14="http://schemas.microsoft.com/office/powerpoint/2010/main" val="18058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7B578A-BFE1-4997-BF3F-2133DDB8BE4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ADCCE0B-4E6A-4C95-834E-997E77BCA0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8470C563-7F8A-40F8-BA01-526034E27065}"/>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FA1E87E5-4E01-459D-B725-5D53A4FE1E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58EB46FA-71CB-42CF-8C51-11D3866E7C7A}"/>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FA3538A-51D1-473B-92A3-695B770ABDF2}"/>
              </a:ext>
            </a:extLst>
          </p:cNvPr>
          <p:cNvSpPr>
            <a:spLocks noGrp="1"/>
          </p:cNvSpPr>
          <p:nvPr>
            <p:ph type="dt" sz="half" idx="10"/>
          </p:nvPr>
        </p:nvSpPr>
        <p:spPr/>
        <p:txBody>
          <a:bodyPr/>
          <a:lstStyle/>
          <a:p>
            <a:fld id="{2CB9B0CF-783C-436C-8E12-AC1EDFAF67E0}" type="datetimeFigureOut">
              <a:rPr lang="it-IT" smtClean="0"/>
              <a:t>17/04/2023</a:t>
            </a:fld>
            <a:endParaRPr lang="it-IT"/>
          </a:p>
        </p:txBody>
      </p:sp>
      <p:sp>
        <p:nvSpPr>
          <p:cNvPr id="8" name="Segnaposto piè di pagina 7">
            <a:extLst>
              <a:ext uri="{FF2B5EF4-FFF2-40B4-BE49-F238E27FC236}">
                <a16:creationId xmlns:a16="http://schemas.microsoft.com/office/drawing/2014/main" id="{12D31175-A354-4638-B95A-47B36A7E000B}"/>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E2550B3A-29B6-4339-AE5A-94DBD489C51A}"/>
              </a:ext>
            </a:extLst>
          </p:cNvPr>
          <p:cNvSpPr>
            <a:spLocks noGrp="1"/>
          </p:cNvSpPr>
          <p:nvPr>
            <p:ph type="sldNum" sz="quarter" idx="12"/>
          </p:nvPr>
        </p:nvSpPr>
        <p:spPr/>
        <p:txBody>
          <a:bodyPr/>
          <a:lstStyle/>
          <a:p>
            <a:fld id="{8293AF84-A86A-49B4-92EC-9EC5CF76CD1B}" type="slidenum">
              <a:rPr lang="it-IT" smtClean="0"/>
              <a:t>‹N›</a:t>
            </a:fld>
            <a:endParaRPr lang="it-IT"/>
          </a:p>
        </p:txBody>
      </p:sp>
    </p:spTree>
    <p:extLst>
      <p:ext uri="{BB962C8B-B14F-4D97-AF65-F5344CB8AC3E}">
        <p14:creationId xmlns:p14="http://schemas.microsoft.com/office/powerpoint/2010/main" val="765786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FF52A1-29E5-4772-99F3-9389B45944D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4AD6E591-2497-4B8E-9468-0AC67BF74675}"/>
              </a:ext>
            </a:extLst>
          </p:cNvPr>
          <p:cNvSpPr>
            <a:spLocks noGrp="1"/>
          </p:cNvSpPr>
          <p:nvPr>
            <p:ph type="dt" sz="half" idx="10"/>
          </p:nvPr>
        </p:nvSpPr>
        <p:spPr/>
        <p:txBody>
          <a:bodyPr/>
          <a:lstStyle/>
          <a:p>
            <a:fld id="{2CB9B0CF-783C-436C-8E12-AC1EDFAF67E0}" type="datetimeFigureOut">
              <a:rPr lang="it-IT" smtClean="0"/>
              <a:t>17/04/2023</a:t>
            </a:fld>
            <a:endParaRPr lang="it-IT"/>
          </a:p>
        </p:txBody>
      </p:sp>
      <p:sp>
        <p:nvSpPr>
          <p:cNvPr id="4" name="Segnaposto piè di pagina 3">
            <a:extLst>
              <a:ext uri="{FF2B5EF4-FFF2-40B4-BE49-F238E27FC236}">
                <a16:creationId xmlns:a16="http://schemas.microsoft.com/office/drawing/2014/main" id="{F46FBFD7-7F4A-4786-8E82-E74CF5AA9F2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DFF8F06B-4823-4AB4-BB2D-1952901DE17A}"/>
              </a:ext>
            </a:extLst>
          </p:cNvPr>
          <p:cNvSpPr>
            <a:spLocks noGrp="1"/>
          </p:cNvSpPr>
          <p:nvPr>
            <p:ph type="sldNum" sz="quarter" idx="12"/>
          </p:nvPr>
        </p:nvSpPr>
        <p:spPr/>
        <p:txBody>
          <a:bodyPr/>
          <a:lstStyle/>
          <a:p>
            <a:fld id="{8293AF84-A86A-49B4-92EC-9EC5CF76CD1B}" type="slidenum">
              <a:rPr lang="it-IT" smtClean="0"/>
              <a:t>‹N›</a:t>
            </a:fld>
            <a:endParaRPr lang="it-IT"/>
          </a:p>
        </p:txBody>
      </p:sp>
    </p:spTree>
    <p:extLst>
      <p:ext uri="{BB962C8B-B14F-4D97-AF65-F5344CB8AC3E}">
        <p14:creationId xmlns:p14="http://schemas.microsoft.com/office/powerpoint/2010/main" val="59361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A207FD7-202C-4BE9-B1FB-55E3B8A04163}"/>
              </a:ext>
            </a:extLst>
          </p:cNvPr>
          <p:cNvSpPr>
            <a:spLocks noGrp="1"/>
          </p:cNvSpPr>
          <p:nvPr>
            <p:ph type="dt" sz="half" idx="10"/>
          </p:nvPr>
        </p:nvSpPr>
        <p:spPr/>
        <p:txBody>
          <a:bodyPr/>
          <a:lstStyle/>
          <a:p>
            <a:fld id="{2CB9B0CF-783C-436C-8E12-AC1EDFAF67E0}" type="datetimeFigureOut">
              <a:rPr lang="it-IT" smtClean="0"/>
              <a:t>17/04/2023</a:t>
            </a:fld>
            <a:endParaRPr lang="it-IT"/>
          </a:p>
        </p:txBody>
      </p:sp>
      <p:sp>
        <p:nvSpPr>
          <p:cNvPr id="3" name="Segnaposto piè di pagina 2">
            <a:extLst>
              <a:ext uri="{FF2B5EF4-FFF2-40B4-BE49-F238E27FC236}">
                <a16:creationId xmlns:a16="http://schemas.microsoft.com/office/drawing/2014/main" id="{247CAE20-A164-4CDC-87BB-A2A97DBD6B50}"/>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635A242-E9F2-4DFB-BE06-8F7E4FD17DD8}"/>
              </a:ext>
            </a:extLst>
          </p:cNvPr>
          <p:cNvSpPr>
            <a:spLocks noGrp="1"/>
          </p:cNvSpPr>
          <p:nvPr>
            <p:ph type="sldNum" sz="quarter" idx="12"/>
          </p:nvPr>
        </p:nvSpPr>
        <p:spPr/>
        <p:txBody>
          <a:bodyPr/>
          <a:lstStyle/>
          <a:p>
            <a:fld id="{8293AF84-A86A-49B4-92EC-9EC5CF76CD1B}" type="slidenum">
              <a:rPr lang="it-IT" smtClean="0"/>
              <a:t>‹N›</a:t>
            </a:fld>
            <a:endParaRPr lang="it-IT"/>
          </a:p>
        </p:txBody>
      </p:sp>
    </p:spTree>
    <p:extLst>
      <p:ext uri="{BB962C8B-B14F-4D97-AF65-F5344CB8AC3E}">
        <p14:creationId xmlns:p14="http://schemas.microsoft.com/office/powerpoint/2010/main" val="4046075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8C1C6C-1B46-4893-BAC0-7928A5967F6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7B4AE37-902F-4BFF-9AD0-9811ABB261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B5B1CE2-B706-43E9-BB1F-888FE1828F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90733457-BB12-48C9-AC36-FD85FC834A5C}"/>
              </a:ext>
            </a:extLst>
          </p:cNvPr>
          <p:cNvSpPr>
            <a:spLocks noGrp="1"/>
          </p:cNvSpPr>
          <p:nvPr>
            <p:ph type="dt" sz="half" idx="10"/>
          </p:nvPr>
        </p:nvSpPr>
        <p:spPr/>
        <p:txBody>
          <a:bodyPr/>
          <a:lstStyle/>
          <a:p>
            <a:fld id="{2CB9B0CF-783C-436C-8E12-AC1EDFAF67E0}" type="datetimeFigureOut">
              <a:rPr lang="it-IT" smtClean="0"/>
              <a:t>17/04/2023</a:t>
            </a:fld>
            <a:endParaRPr lang="it-IT"/>
          </a:p>
        </p:txBody>
      </p:sp>
      <p:sp>
        <p:nvSpPr>
          <p:cNvPr id="6" name="Segnaposto piè di pagina 5">
            <a:extLst>
              <a:ext uri="{FF2B5EF4-FFF2-40B4-BE49-F238E27FC236}">
                <a16:creationId xmlns:a16="http://schemas.microsoft.com/office/drawing/2014/main" id="{1CD4A951-6890-4CB4-B0A9-6043E24BCBE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5483ACE-C070-4B0C-8413-69B926133FE2}"/>
              </a:ext>
            </a:extLst>
          </p:cNvPr>
          <p:cNvSpPr>
            <a:spLocks noGrp="1"/>
          </p:cNvSpPr>
          <p:nvPr>
            <p:ph type="sldNum" sz="quarter" idx="12"/>
          </p:nvPr>
        </p:nvSpPr>
        <p:spPr/>
        <p:txBody>
          <a:bodyPr/>
          <a:lstStyle/>
          <a:p>
            <a:fld id="{8293AF84-A86A-49B4-92EC-9EC5CF76CD1B}" type="slidenum">
              <a:rPr lang="it-IT" smtClean="0"/>
              <a:t>‹N›</a:t>
            </a:fld>
            <a:endParaRPr lang="it-IT"/>
          </a:p>
        </p:txBody>
      </p:sp>
    </p:spTree>
    <p:extLst>
      <p:ext uri="{BB962C8B-B14F-4D97-AF65-F5344CB8AC3E}">
        <p14:creationId xmlns:p14="http://schemas.microsoft.com/office/powerpoint/2010/main" val="1037981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ACF292-F92D-4335-8D1B-50CD685389B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252225A-2096-49C2-8EDA-648C02814F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A6FC48D4-EF29-4FAC-A089-196BAD255B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DA628EDF-6530-4D08-9AE4-629819979C2C}"/>
              </a:ext>
            </a:extLst>
          </p:cNvPr>
          <p:cNvSpPr>
            <a:spLocks noGrp="1"/>
          </p:cNvSpPr>
          <p:nvPr>
            <p:ph type="dt" sz="half" idx="10"/>
          </p:nvPr>
        </p:nvSpPr>
        <p:spPr/>
        <p:txBody>
          <a:bodyPr/>
          <a:lstStyle/>
          <a:p>
            <a:fld id="{2CB9B0CF-783C-436C-8E12-AC1EDFAF67E0}" type="datetimeFigureOut">
              <a:rPr lang="it-IT" smtClean="0"/>
              <a:t>17/04/2023</a:t>
            </a:fld>
            <a:endParaRPr lang="it-IT"/>
          </a:p>
        </p:txBody>
      </p:sp>
      <p:sp>
        <p:nvSpPr>
          <p:cNvPr id="6" name="Segnaposto piè di pagina 5">
            <a:extLst>
              <a:ext uri="{FF2B5EF4-FFF2-40B4-BE49-F238E27FC236}">
                <a16:creationId xmlns:a16="http://schemas.microsoft.com/office/drawing/2014/main" id="{8DE28983-8E9F-47DB-844E-5E81144E76A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51775BD-D77F-41B2-91B5-40CCD0BE5E4D}"/>
              </a:ext>
            </a:extLst>
          </p:cNvPr>
          <p:cNvSpPr>
            <a:spLocks noGrp="1"/>
          </p:cNvSpPr>
          <p:nvPr>
            <p:ph type="sldNum" sz="quarter" idx="12"/>
          </p:nvPr>
        </p:nvSpPr>
        <p:spPr/>
        <p:txBody>
          <a:bodyPr/>
          <a:lstStyle/>
          <a:p>
            <a:fld id="{8293AF84-A86A-49B4-92EC-9EC5CF76CD1B}" type="slidenum">
              <a:rPr lang="it-IT" smtClean="0"/>
              <a:t>‹N›</a:t>
            </a:fld>
            <a:endParaRPr lang="it-IT"/>
          </a:p>
        </p:txBody>
      </p:sp>
    </p:spTree>
    <p:extLst>
      <p:ext uri="{BB962C8B-B14F-4D97-AF65-F5344CB8AC3E}">
        <p14:creationId xmlns:p14="http://schemas.microsoft.com/office/powerpoint/2010/main" val="3332983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B5F5409-BB62-46E2-A2DB-321AFD76D3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3C2C419-C8D3-4315-A876-B089884F81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2BB0E3B-5C6F-4DAD-93EF-72CE280046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B9B0CF-783C-436C-8E12-AC1EDFAF67E0}" type="datetimeFigureOut">
              <a:rPr lang="it-IT" smtClean="0"/>
              <a:t>17/04/2023</a:t>
            </a:fld>
            <a:endParaRPr lang="it-IT"/>
          </a:p>
        </p:txBody>
      </p:sp>
      <p:sp>
        <p:nvSpPr>
          <p:cNvPr id="5" name="Segnaposto piè di pagina 4">
            <a:extLst>
              <a:ext uri="{FF2B5EF4-FFF2-40B4-BE49-F238E27FC236}">
                <a16:creationId xmlns:a16="http://schemas.microsoft.com/office/drawing/2014/main" id="{82A02971-0E14-41F7-BE2B-D76CDB1460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6FFB54E-B2EF-4D66-80A6-543AE8BB7D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93AF84-A86A-49B4-92EC-9EC5CF76CD1B}" type="slidenum">
              <a:rPr lang="it-IT" smtClean="0"/>
              <a:t>‹N›</a:t>
            </a:fld>
            <a:endParaRPr lang="it-IT"/>
          </a:p>
        </p:txBody>
      </p:sp>
    </p:spTree>
    <p:extLst>
      <p:ext uri="{BB962C8B-B14F-4D97-AF65-F5344CB8AC3E}">
        <p14:creationId xmlns:p14="http://schemas.microsoft.com/office/powerpoint/2010/main" val="40883909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commission.europa.eu/system/files/2023-01/cellar_12e835e2-81af-11eb-9ac9-01aa75ed71a1.0001.02_DOC_1.pdf" TargetMode="External"/><Relationship Id="rId2" Type="http://schemas.openxmlformats.org/officeDocument/2006/relationships/hyperlink" Target="https://commission.europa.eu/strategy-and-policy/priorities-2019-2024/europe-fit-digital-age/europes-digital-decade-digital-targets-2030_en#document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s://digital-strategy.ec.europa.eu/en/library/broadband-coverage-europe-2021" TargetMode="External"/><Relationship Id="rId2" Type="http://schemas.openxmlformats.org/officeDocument/2006/relationships/hyperlink" Target="https://digital-agenda-data.eu/datasets/digital_agenda_scoreboard_key_indicators/indicators#broadband-take-up-and-coverage" TargetMode="External"/><Relationship Id="rId1" Type="http://schemas.openxmlformats.org/officeDocument/2006/relationships/slideLayout" Target="../slideLayouts/slideLayout2.xml"/><Relationship Id="rId4" Type="http://schemas.openxmlformats.org/officeDocument/2006/relationships/hyperlink" Target="https://digital-agenda-data.eu/charts/desi-components#chart={%22indicator%22:%22desi%22,%22breakdown-group%22:%22desi%22,%22unit-measure%22:%22pc_desi%22,%22time-period%22:%222022%22}"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hyperlink" Target="https://digital-agenda-data.eu/data/observations?dataset=http%3A%2F%2Fsemantic.digital-agenda-data.eu%2Fdataset%2Fdigital-agenda-scoreboard-key-indicators&amp;indicator=http%3A%2F%2Fsemantic.digital-agenda-data.eu%2Fcodelist%2Findicator%2Frid_c_fbbtc&amp;timePeriod=http%3A%2F%2Freference.data.gov.uk%2Fid%2Fgregorian-year%2F2022&amp;breakdown=http%3A%2F%2Fsemantic.digital-agenda-data.eu%2Fcodelist%2Fbreakdown%2Frid_score&amp;unitMeasure=http%3A%2F%2Fsemantic.digital-agenda-data.eu%2Fcodelist%2Funit-measure%2Fegov_score&amp;refArea="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ec.europa.eu/newsroom/dae/redirection/document/89021" TargetMode="External"/><Relationship Id="rId2" Type="http://schemas.openxmlformats.org/officeDocument/2006/relationships/hyperlink" Target="https://digital-agenda-data.eu/datasets/digital_agenda_scoreboard_key_indicators/indicators#broadband-take-up-and-coverage" TargetMode="External"/><Relationship Id="rId1" Type="http://schemas.openxmlformats.org/officeDocument/2006/relationships/slideLayout" Target="../slideLayouts/slideLayout2.xml"/><Relationship Id="rId4" Type="http://schemas.openxmlformats.org/officeDocument/2006/relationships/hyperlink" Target="https://digital-strategy.ec.europa.eu/en/news/commission-presents-new-initiatives-gigabit-infrastructure-act-proposa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file:///C:\Users\5122\Documents\DIDATTICA%202022-2023\PEI\Seminari\Fondi%20Ricerca_jrc92883.pdf" TargetMode="External"/><Relationship Id="rId2" Type="http://schemas.openxmlformats.org/officeDocument/2006/relationships/hyperlink" Target="file:///C:\Users\5122\Downloads\support%20study%20accompanying%20the%20review%20of%20the%20broadband-KK0122099ENN%20(1).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op.europa.eu/en/publication-detail/-/publication/d6b8368d-f3dd-11ea-991b-01aa75ed71a1/language-en"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op.europa.eu/en/publication-detail/-/publication/d6b8368d-f3dd-11ea-991b-01aa75ed71a1/language-en"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hyperlink" Target="https://publications.jrc.ec.europa.eu/repository/handle/JRC92883"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ec.europa.eu/research-and-innovation/en/statistics/performance-indicators/european-innovation-scoreboard/eis"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data.europa.eu/doi/10.2759/771577" TargetMode="External"/><Relationship Id="rId3" Type="http://schemas.openxmlformats.org/officeDocument/2006/relationships/hyperlink" Target="file:///C:\Users\5122\Documents\DIDATTICA%202022-2023\PEI\Seminari\Pilastro%20Digitale%20Infrastrutture.pdf" TargetMode="External"/><Relationship Id="rId7" Type="http://schemas.openxmlformats.org/officeDocument/2006/relationships/hyperlink" Target="file:///C:\Users\5122\Downloads\Gigabit_Infrastructure_Act__proposal_epO822nQKpGazIGk6O1EWU7FIMQ_93925.pdf" TargetMode="External"/><Relationship Id="rId2" Type="http://schemas.openxmlformats.org/officeDocument/2006/relationships/hyperlink" Target="https://commission.europa.eu/strategy-and-policy/priorities-2019-2024/europe-fit-digital-age/europes-digital-decade-digital-targets-2030_en" TargetMode="External"/><Relationship Id="rId1" Type="http://schemas.openxmlformats.org/officeDocument/2006/relationships/slideLayout" Target="../slideLayouts/slideLayout2.xml"/><Relationship Id="rId6" Type="http://schemas.openxmlformats.org/officeDocument/2006/relationships/hyperlink" Target="https://digital-agenda-data.eu/datasets/digital_agenda_scoreboard_key_indicators/indicators" TargetMode="External"/><Relationship Id="rId5" Type="http://schemas.openxmlformats.org/officeDocument/2006/relationships/hyperlink" Target="https://eur-lex.europa.eu/legal-content/it/TXT/?uri=CELEX:52021DC0118" TargetMode="External"/><Relationship Id="rId4" Type="http://schemas.openxmlformats.org/officeDocument/2006/relationships/hyperlink" Target="https://eur-lex.europa.eu/legal-content/IT/TXT/PDF/?uri=CELEX:32022D2481&amp;from=EN" TargetMode="External"/><Relationship Id="rId9" Type="http://schemas.openxmlformats.org/officeDocument/2006/relationships/hyperlink" Target="https://data.europa.eu/doi/10.2763/050506"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ec.europa.eu/research-and-innovation/en/statistics/performance-indicators/european-innovation-scoreboard/eis" TargetMode="External"/><Relationship Id="rId7" Type="http://schemas.openxmlformats.org/officeDocument/2006/relationships/hyperlink" Target="https://digital-strategy.ec.europa.eu/it/policies/broadband-portugal" TargetMode="External"/><Relationship Id="rId2" Type="http://schemas.openxmlformats.org/officeDocument/2006/relationships/hyperlink" Target="https://www.agendadigitale.eu/cittadinanza-digitale/europa-una-bussola-per-il-2030-digitale/" TargetMode="External"/><Relationship Id="rId1" Type="http://schemas.openxmlformats.org/officeDocument/2006/relationships/slideLayout" Target="../slideLayouts/slideLayout2.xml"/><Relationship Id="rId6" Type="http://schemas.openxmlformats.org/officeDocument/2006/relationships/hyperlink" Target="https://www.italiadomani.gov.it/it/Interventi/investimenti/reti-ultraveloci-banda-ultra-larga-e-5G.html" TargetMode="External"/><Relationship Id="rId5" Type="http://schemas.openxmlformats.org/officeDocument/2006/relationships/hyperlink" Target="https://innovazione.gov.it/italia-digitale-2026/il-piano/reti-ultraveloci/" TargetMode="External"/><Relationship Id="rId4" Type="http://schemas.openxmlformats.org/officeDocument/2006/relationships/hyperlink" Target="https://temi.camera.it/leg18/temi/tl18_agenda_digitale.html#:~:text=Nell'ambito%20del%20PNRR%20sono,componente%202%2C%20Investimento%203"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c.europa.eu/eurostat/web/european-pillar-of-social-rights/indicators/data-by-region" TargetMode="External"/><Relationship Id="rId2" Type="http://schemas.openxmlformats.org/officeDocument/2006/relationships/hyperlink" Target="https://commission.europa.eu/strategy-and-policy/priorities-2019-2024/economy-works-people/jobs-growth-and-investment/european-pillar-social-rights/european-pillar-social-rights-action-plan_en" TargetMode="External"/><Relationship Id="rId1" Type="http://schemas.openxmlformats.org/officeDocument/2006/relationships/slideLayout" Target="../slideLayouts/slideLayout2.xml"/><Relationship Id="rId5" Type="http://schemas.openxmlformats.org/officeDocument/2006/relationships/hyperlink" Target="https://ec.europa.eu/european-social-fund-plus/en/esf-partnership" TargetMode="External"/><Relationship Id="rId4" Type="http://schemas.openxmlformats.org/officeDocument/2006/relationships/hyperlink" Target="https://ec.europa.eu/european-social-fund-plus/en/support-your-country"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iris.univr.it/retrieve/handle/11562/1016026/159013/1129-731X-28182-14.pdf" TargetMode="External"/><Relationship Id="rId13" Type="http://schemas.openxmlformats.org/officeDocument/2006/relationships/hyperlink" Target="https://www.bruegel.org/sites/default/files/wp_attachments/PC-01-2017-1.pdf" TargetMode="External"/><Relationship Id="rId3" Type="http://schemas.openxmlformats.org/officeDocument/2006/relationships/hyperlink" Target="https://eurydice.eacea.ec.europa.eu/national-education-systems/poland/ongoing-reforms-and-policy-developments" TargetMode="External"/><Relationship Id="rId7" Type="http://schemas.openxmlformats.org/officeDocument/2006/relationships/hyperlink" Target="https://www.intereconomics.eu/pdf-download/year/2014/number/3/article/labour-mobility-in-the-eu-dynamics-patterns-and-policies.html" TargetMode="External"/><Relationship Id="rId12" Type="http://schemas.openxmlformats.org/officeDocument/2006/relationships/hyperlink" Target="https://eige.europa.eu/gender-equality-index/compare-countries" TargetMode="External"/><Relationship Id="rId2" Type="http://schemas.openxmlformats.org/officeDocument/2006/relationships/hyperlink" Target="https://www.etui.org/sites/default/files/13%20Chap%206%20Social%20Developments%202012%20EN%20Web%20version.pdf" TargetMode="External"/><Relationship Id="rId1" Type="http://schemas.openxmlformats.org/officeDocument/2006/relationships/slideLayout" Target="../slideLayouts/slideLayout2.xml"/><Relationship Id="rId6" Type="http://schemas.openxmlformats.org/officeDocument/2006/relationships/hyperlink" Target="https://ec.europa.eu/migrant-integration/library-document/annual-report-intra-eu-labour-mobility-2020_en" TargetMode="External"/><Relationship Id="rId11" Type="http://schemas.openxmlformats.org/officeDocument/2006/relationships/hyperlink" Target="https://eur-lex.europa.eu/legal-content/IT/TXT/PDF/?uri=CELEX:52020DC0152&amp;from=EN" TargetMode="External"/><Relationship Id="rId5" Type="http://schemas.openxmlformats.org/officeDocument/2006/relationships/hyperlink" Target="https://www.intereconomics.eu/pdf-download/yea%20r/2014/number/3/article/labour-mobility-in-the-eu-dynamics-patterns-and-policies.html" TargetMode="External"/><Relationship Id="rId10" Type="http://schemas.openxmlformats.org/officeDocument/2006/relationships/hyperlink" Target="https://ec.europa.eu/social/BlobServlet?docId=20656&amp;langId=en" TargetMode="External"/><Relationship Id="rId4" Type="http://schemas.openxmlformats.org/officeDocument/2006/relationships/hyperlink" Target="https://op.europa.eu/webpub/eac/education-and-training-monitor-2022/en/" TargetMode="External"/><Relationship Id="rId9" Type="http://schemas.openxmlformats.org/officeDocument/2006/relationships/hyperlink" Target="https://data.consilium.europa.eu/doc/document/ST-14111-2021-ADD-2/en/pdf" TargetMode="External"/><Relationship Id="rId14" Type="http://schemas.openxmlformats.org/officeDocument/2006/relationships/hyperlink" Target="https://ec.europa.eu/eurostat/statistics-explained/index.php?title=Living_conditions_in_Europe_-_poverty_and_social_exclusion&amp;oldid=584082#:~:text=The%20risk%20of%20poverty%20or,%25%20compared%20with%2020.7%20%25"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digital-agenda-data.eu/datasets/digital_agenda_scoreboard_key_indicators/visualizations" TargetMode="External"/><Relationship Id="rId7" Type="http://schemas.openxmlformats.org/officeDocument/2006/relationships/hyperlink" Target="https://innovazione.gov.it/dipartimento/focus/pa-digitale-2026-materiali-e-risorse/" TargetMode="External"/><Relationship Id="rId2" Type="http://schemas.openxmlformats.org/officeDocument/2006/relationships/hyperlink" Target="https://commission.europa.eu/strategy-and-policy/priorities-2019-2024/europe-fit-digital-age/europes-digital-decade-digital-targets-2030_en" TargetMode="External"/><Relationship Id="rId1" Type="http://schemas.openxmlformats.org/officeDocument/2006/relationships/slideLayout" Target="../slideLayouts/slideLayout2.xml"/><Relationship Id="rId6" Type="http://schemas.openxmlformats.org/officeDocument/2006/relationships/hyperlink" Target="https://innovazione.gov.it/" TargetMode="External"/><Relationship Id="rId5" Type="http://schemas.openxmlformats.org/officeDocument/2006/relationships/hyperlink" Target="https://digital-strategy.ec.europa.eu/en/policies/europes-digital-decade#tab_2" TargetMode="External"/><Relationship Id="rId4" Type="http://schemas.openxmlformats.org/officeDocument/2006/relationships/hyperlink" Target="https://digital-agenda-data.eu/charts/desi-see-the-evolution-of-two-indicators-and-compare-countries#chart={%22indicator%22:%22desi%22,%22breakdown%22:%22desi_hc%22,%22unit-measure%22:%22pc_desi%22,%22ref-area%22:[%22BG%22,%22EU%22,%22FI%22,%22IT%22]}"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joinup.ec.europa.eu/collection/nifo-national-interoperability-framework-observatory/eif-monitoring" TargetMode="External"/><Relationship Id="rId3" Type="http://schemas.openxmlformats.org/officeDocument/2006/relationships/hyperlink" Target="https://digital-strategy.ec.europa.eu/en/library/2nd-survey-schools-ict-education-0" TargetMode="External"/><Relationship Id="rId7" Type="http://schemas.openxmlformats.org/officeDocument/2006/relationships/hyperlink" Target="https://joinup.ec.europa.eu/sites/default/files/inline-files/DPA_Factsheets_2022_EU_vFinal.pdf" TargetMode="External"/><Relationship Id="rId2" Type="http://schemas.openxmlformats.org/officeDocument/2006/relationships/hyperlink" Target="https://education.ec.europa.eu/focus-topics/digital-education/action-plan" TargetMode="External"/><Relationship Id="rId1" Type="http://schemas.openxmlformats.org/officeDocument/2006/relationships/slideLayout" Target="../slideLayouts/slideLayout2.xml"/><Relationship Id="rId6" Type="http://schemas.openxmlformats.org/officeDocument/2006/relationships/hyperlink" Target="https://digital-strategy.ec.europa.eu/en/policies/desi-integration-technology-enterprises" TargetMode="External"/><Relationship Id="rId5" Type="http://schemas.openxmlformats.org/officeDocument/2006/relationships/hyperlink" Target="https://digital-strategy.ec.europa.eu/en/policies/desi-integration-technology-enterprise" TargetMode="External"/><Relationship Id="rId4" Type="http://schemas.openxmlformats.org/officeDocument/2006/relationships/hyperlink" Target="https://sciendo.com/pdf/10.2478/picbe-2020-003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3platform.jrc.ec.europa.eu/synergies-tool" TargetMode="External"/><Relationship Id="rId7" Type="http://schemas.openxmlformats.org/officeDocument/2006/relationships/hyperlink" Target="https://research-and-innovation.ec.europa.eu/strategy/support-policy-making/support-national-research-and-innovation-policy-making/transitions-performance-index-tpi_en" TargetMode="External"/><Relationship Id="rId2" Type="http://schemas.openxmlformats.org/officeDocument/2006/relationships/hyperlink" Target="https://s3platform.jrc.ec.europa.eu/s3concept" TargetMode="External"/><Relationship Id="rId1" Type="http://schemas.openxmlformats.org/officeDocument/2006/relationships/slideLayout" Target="../slideLayouts/slideLayout2.xml"/><Relationship Id="rId6" Type="http://schemas.openxmlformats.org/officeDocument/2006/relationships/hyperlink" Target="https://research-and-innovation.ec.europa.eu/strategy/support-policy-making/support-national-research-and-innovation-policy-making/srip-report_en" TargetMode="External"/><Relationship Id="rId5" Type="http://schemas.openxmlformats.org/officeDocument/2006/relationships/hyperlink" Target="https://research-and-innovation.ec.europa.eu/statistics/performance-indicators/regional-innovation-scoreboard_en" TargetMode="External"/><Relationship Id="rId4" Type="http://schemas.openxmlformats.org/officeDocument/2006/relationships/hyperlink" Target="https://research-and-innovation.ec.europa.eu/statistics/performance-indicators/european-innovation-scoreboard_e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s3platform.jrc.ec.europa.eu/alpine-region" TargetMode="External"/><Relationship Id="rId3" Type="http://schemas.openxmlformats.org/officeDocument/2006/relationships/hyperlink" Target="https://s3platform.jrc.ec.europa.eu/publications?section=governance" TargetMode="External"/><Relationship Id="rId7" Type="http://schemas.openxmlformats.org/officeDocument/2006/relationships/hyperlink" Target="https://ec.europa.eu/regional_policy/policy/cooperation/macro-regional-strategies/adriatic-ionian_en" TargetMode="External"/><Relationship Id="rId2" Type="http://schemas.openxmlformats.org/officeDocument/2006/relationships/hyperlink" Target="https://s3platform.jrc.ec.europa.eu/governance" TargetMode="External"/><Relationship Id="rId1" Type="http://schemas.openxmlformats.org/officeDocument/2006/relationships/slideLayout" Target="../slideLayouts/slideLayout2.xml"/><Relationship Id="rId6" Type="http://schemas.openxmlformats.org/officeDocument/2006/relationships/hyperlink" Target="https://s3platform.jrc.ec.europa.eu/cooperation" TargetMode="External"/><Relationship Id="rId5" Type="http://schemas.openxmlformats.org/officeDocument/2006/relationships/hyperlink" Target="https://s3platform.jrc.ec.europa.eu/w/the-entrepreneurial-discovery-process" TargetMode="External"/><Relationship Id="rId4" Type="http://schemas.openxmlformats.org/officeDocument/2006/relationships/hyperlink" Target="https://s3platform.jrc.ec.europa.eu/ed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179FD14C-A7ED-4AD0-A166-B68065A7E6E4}"/>
              </a:ext>
            </a:extLst>
          </p:cNvPr>
          <p:cNvSpPr>
            <a:spLocks noGrp="1"/>
          </p:cNvSpPr>
          <p:nvPr>
            <p:ph type="ctrTitle"/>
          </p:nvPr>
        </p:nvSpPr>
        <p:spPr/>
        <p:txBody>
          <a:bodyPr/>
          <a:lstStyle/>
          <a:p>
            <a:r>
              <a:rPr lang="it-IT" dirty="0"/>
              <a:t>I temi per i seminari in aula</a:t>
            </a:r>
          </a:p>
        </p:txBody>
      </p:sp>
      <p:sp>
        <p:nvSpPr>
          <p:cNvPr id="5" name="Segnaposto testo 4">
            <a:extLst>
              <a:ext uri="{FF2B5EF4-FFF2-40B4-BE49-F238E27FC236}">
                <a16:creationId xmlns:a16="http://schemas.microsoft.com/office/drawing/2014/main" id="{100DC156-EEEA-413C-98E3-250DC7BEE717}"/>
              </a:ext>
            </a:extLst>
          </p:cNvPr>
          <p:cNvSpPr>
            <a:spLocks noGrp="1"/>
          </p:cNvSpPr>
          <p:nvPr>
            <p:ph type="subTitle" idx="1"/>
          </p:nvPr>
        </p:nvSpPr>
        <p:spPr/>
        <p:txBody>
          <a:bodyPr/>
          <a:lstStyle/>
          <a:p>
            <a:r>
              <a:rPr lang="it-IT" dirty="0"/>
              <a:t>… e per le eventuali tesine dei singoli studenti </a:t>
            </a:r>
          </a:p>
        </p:txBody>
      </p:sp>
    </p:spTree>
    <p:extLst>
      <p:ext uri="{BB962C8B-B14F-4D97-AF65-F5344CB8AC3E}">
        <p14:creationId xmlns:p14="http://schemas.microsoft.com/office/powerpoint/2010/main" val="3630610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7D6A7711-309C-42E5-8975-3252D4E99151}"/>
              </a:ext>
            </a:extLst>
          </p:cNvPr>
          <p:cNvSpPr>
            <a:spLocks noGrp="1"/>
          </p:cNvSpPr>
          <p:nvPr>
            <p:ph type="title"/>
          </p:nvPr>
        </p:nvSpPr>
        <p:spPr/>
        <p:txBody>
          <a:bodyPr/>
          <a:lstStyle/>
          <a:p>
            <a:r>
              <a:rPr lang="it-IT" dirty="0"/>
              <a:t>SECONDA PARTE: Simulazione di contenuti del seminario </a:t>
            </a:r>
          </a:p>
        </p:txBody>
      </p:sp>
      <p:sp>
        <p:nvSpPr>
          <p:cNvPr id="5" name="Segnaposto testo 4">
            <a:extLst>
              <a:ext uri="{FF2B5EF4-FFF2-40B4-BE49-F238E27FC236}">
                <a16:creationId xmlns:a16="http://schemas.microsoft.com/office/drawing/2014/main" id="{74E13DD3-63CC-4D53-8E80-FB84D4395D01}"/>
              </a:ext>
            </a:extLst>
          </p:cNvPr>
          <p:cNvSpPr>
            <a:spLocks noGrp="1"/>
          </p:cNvSpPr>
          <p:nvPr>
            <p:ph type="body" idx="1"/>
          </p:nvPr>
        </p:nvSpPr>
        <p:spPr/>
        <p:txBody>
          <a:bodyPr/>
          <a:lstStyle/>
          <a:p>
            <a:r>
              <a:rPr lang="it-IT" dirty="0"/>
              <a:t>Presentazione tipo con riferimenti alla sitografia/bibliografia e domande a cui rispondere</a:t>
            </a:r>
          </a:p>
        </p:txBody>
      </p:sp>
    </p:spTree>
    <p:extLst>
      <p:ext uri="{BB962C8B-B14F-4D97-AF65-F5344CB8AC3E}">
        <p14:creationId xmlns:p14="http://schemas.microsoft.com/office/powerpoint/2010/main" val="2971212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003D69C8-941B-4913-8DA4-DF6CB039EEB3}"/>
              </a:ext>
            </a:extLst>
          </p:cNvPr>
          <p:cNvPicPr>
            <a:picLocks noChangeAspect="1"/>
          </p:cNvPicPr>
          <p:nvPr/>
        </p:nvPicPr>
        <p:blipFill>
          <a:blip r:embed="rId2"/>
          <a:stretch>
            <a:fillRect/>
          </a:stretch>
        </p:blipFill>
        <p:spPr>
          <a:xfrm>
            <a:off x="2780725" y="0"/>
            <a:ext cx="6468939" cy="3641773"/>
          </a:xfrm>
          <a:prstGeom prst="rect">
            <a:avLst/>
          </a:prstGeom>
        </p:spPr>
      </p:pic>
      <p:sp>
        <p:nvSpPr>
          <p:cNvPr id="2" name="Titolo 1">
            <a:extLst>
              <a:ext uri="{FF2B5EF4-FFF2-40B4-BE49-F238E27FC236}">
                <a16:creationId xmlns:a16="http://schemas.microsoft.com/office/drawing/2014/main" id="{F2346F5E-FD0C-43A3-BEE1-7094D6609B61}"/>
              </a:ext>
            </a:extLst>
          </p:cNvPr>
          <p:cNvSpPr>
            <a:spLocks noGrp="1"/>
          </p:cNvSpPr>
          <p:nvPr>
            <p:ph type="ctrTitle"/>
          </p:nvPr>
        </p:nvSpPr>
        <p:spPr>
          <a:xfrm>
            <a:off x="999744" y="2447973"/>
            <a:ext cx="10273792" cy="2387600"/>
          </a:xfrm>
        </p:spPr>
        <p:txBody>
          <a:bodyPr>
            <a:normAutofit/>
          </a:bodyPr>
          <a:lstStyle/>
          <a:p>
            <a:r>
              <a:rPr lang="en-US" sz="4800" b="1" dirty="0" err="1"/>
              <a:t>Seconda</a:t>
            </a:r>
            <a:r>
              <a:rPr lang="en-US" sz="4800" b="1" dirty="0"/>
              <a:t> </a:t>
            </a:r>
            <a:r>
              <a:rPr lang="en-US" sz="4800" b="1" dirty="0" err="1"/>
              <a:t>Priorità</a:t>
            </a:r>
            <a:r>
              <a:rPr lang="en-US" sz="4800" b="1" dirty="0"/>
              <a:t> </a:t>
            </a:r>
            <a:r>
              <a:rPr lang="en-US" sz="4800" b="1" dirty="0" err="1"/>
              <a:t>della</a:t>
            </a:r>
            <a:r>
              <a:rPr lang="en-US" sz="4800" b="1" dirty="0"/>
              <a:t> </a:t>
            </a:r>
            <a:r>
              <a:rPr lang="en-US" sz="4800" b="1" dirty="0" err="1"/>
              <a:t>Commissione</a:t>
            </a:r>
            <a:r>
              <a:rPr lang="en-US" sz="4800" b="1" dirty="0"/>
              <a:t> </a:t>
            </a:r>
            <a:r>
              <a:rPr lang="en-US" sz="4800" b="1" dirty="0" err="1"/>
              <a:t>Europea</a:t>
            </a:r>
            <a:r>
              <a:rPr lang="en-US" sz="4800" b="1" dirty="0"/>
              <a:t>:“A Europe fit for the digital age”</a:t>
            </a:r>
            <a:endParaRPr lang="it-IT" sz="4800" dirty="0"/>
          </a:p>
        </p:txBody>
      </p:sp>
      <p:sp>
        <p:nvSpPr>
          <p:cNvPr id="3" name="Sottotitolo 2">
            <a:extLst>
              <a:ext uri="{FF2B5EF4-FFF2-40B4-BE49-F238E27FC236}">
                <a16:creationId xmlns:a16="http://schemas.microsoft.com/office/drawing/2014/main" id="{3950990E-4605-4C78-9CF4-6CA1044912D0}"/>
              </a:ext>
            </a:extLst>
          </p:cNvPr>
          <p:cNvSpPr>
            <a:spLocks noGrp="1"/>
          </p:cNvSpPr>
          <p:nvPr>
            <p:ph type="subTitle" idx="1"/>
          </p:nvPr>
        </p:nvSpPr>
        <p:spPr>
          <a:xfrm>
            <a:off x="1584960" y="5052886"/>
            <a:ext cx="9144000" cy="1051242"/>
          </a:xfrm>
        </p:spPr>
        <p:txBody>
          <a:bodyPr/>
          <a:lstStyle/>
          <a:p>
            <a:r>
              <a:rPr lang="it-IT" dirty="0">
                <a:solidFill>
                  <a:srgbClr val="FF0000"/>
                </a:solidFill>
              </a:rPr>
              <a:t>Tema di Approfondimento: Le INFRASTRUTTURE</a:t>
            </a:r>
          </a:p>
        </p:txBody>
      </p:sp>
    </p:spTree>
    <p:extLst>
      <p:ext uri="{BB962C8B-B14F-4D97-AF65-F5344CB8AC3E}">
        <p14:creationId xmlns:p14="http://schemas.microsoft.com/office/powerpoint/2010/main" val="2350149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80488954-8C7B-496D-BED7-4B5BF97C1D96}"/>
              </a:ext>
            </a:extLst>
          </p:cNvPr>
          <p:cNvSpPr>
            <a:spLocks noGrp="1"/>
          </p:cNvSpPr>
          <p:nvPr>
            <p:ph type="title"/>
          </p:nvPr>
        </p:nvSpPr>
        <p:spPr/>
        <p:txBody>
          <a:bodyPr/>
          <a:lstStyle/>
          <a:p>
            <a:r>
              <a:rPr lang="it-IT" b="1" dirty="0">
                <a:solidFill>
                  <a:srgbClr val="FF0000"/>
                </a:solidFill>
              </a:rPr>
              <a:t>1. Quali sono i punti fondamentale della strategia di intervento? </a:t>
            </a:r>
          </a:p>
        </p:txBody>
      </p:sp>
      <p:sp>
        <p:nvSpPr>
          <p:cNvPr id="5" name="Segnaposto testo 4">
            <a:extLst>
              <a:ext uri="{FF2B5EF4-FFF2-40B4-BE49-F238E27FC236}">
                <a16:creationId xmlns:a16="http://schemas.microsoft.com/office/drawing/2014/main" id="{9C6C99AD-AACF-4C7E-B0D0-2764190008B1}"/>
              </a:ext>
            </a:extLst>
          </p:cNvPr>
          <p:cNvSpPr>
            <a:spLocks noGrp="1"/>
          </p:cNvSpPr>
          <p:nvPr>
            <p:ph type="body" idx="1"/>
          </p:nvPr>
        </p:nvSpPr>
        <p:spPr/>
        <p:txBody>
          <a:bodyPr/>
          <a:lstStyle/>
          <a:p>
            <a:r>
              <a:rPr lang="it-IT" dirty="0"/>
              <a:t>Prima domanda</a:t>
            </a:r>
          </a:p>
        </p:txBody>
      </p:sp>
    </p:spTree>
    <p:extLst>
      <p:ext uri="{BB962C8B-B14F-4D97-AF65-F5344CB8AC3E}">
        <p14:creationId xmlns:p14="http://schemas.microsoft.com/office/powerpoint/2010/main" val="1540320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2D9DC9-F3F6-4327-A22E-8C597166BE53}"/>
              </a:ext>
            </a:extLst>
          </p:cNvPr>
          <p:cNvSpPr>
            <a:spLocks noGrp="1"/>
          </p:cNvSpPr>
          <p:nvPr>
            <p:ph type="title"/>
          </p:nvPr>
        </p:nvSpPr>
        <p:spPr/>
        <p:txBody>
          <a:bodyPr>
            <a:normAutofit/>
          </a:bodyPr>
          <a:lstStyle/>
          <a:p>
            <a:r>
              <a:rPr lang="it-IT" dirty="0"/>
              <a:t>Presentazione del </a:t>
            </a:r>
            <a:r>
              <a:rPr lang="it-IT" b="1" dirty="0"/>
              <a:t>quadro generale </a:t>
            </a:r>
            <a:r>
              <a:rPr lang="it-IT" dirty="0"/>
              <a:t>che motiva l’intervento pubblico (Commissione UE)</a:t>
            </a:r>
          </a:p>
        </p:txBody>
      </p:sp>
      <p:sp>
        <p:nvSpPr>
          <p:cNvPr id="3" name="Segnaposto contenuto 2">
            <a:extLst>
              <a:ext uri="{FF2B5EF4-FFF2-40B4-BE49-F238E27FC236}">
                <a16:creationId xmlns:a16="http://schemas.microsoft.com/office/drawing/2014/main" id="{8D26281C-A5BC-4CAC-9320-84B10D4367EC}"/>
              </a:ext>
            </a:extLst>
          </p:cNvPr>
          <p:cNvSpPr>
            <a:spLocks noGrp="1"/>
          </p:cNvSpPr>
          <p:nvPr>
            <p:ph idx="1"/>
          </p:nvPr>
        </p:nvSpPr>
        <p:spPr/>
        <p:txBody>
          <a:bodyPr>
            <a:normAutofit lnSpcReduction="10000"/>
          </a:bodyPr>
          <a:lstStyle/>
          <a:p>
            <a:r>
              <a:rPr lang="it-IT" dirty="0"/>
              <a:t>STRATEGIA CE: Il Decennio Digitale dell’Europa. </a:t>
            </a:r>
            <a:r>
              <a:rPr lang="it-IT" dirty="0">
                <a:hlinkClick r:id="rId2"/>
              </a:rPr>
              <a:t>Gli obiettivi e le finalità per il 2030</a:t>
            </a:r>
            <a:endParaRPr lang="it-IT" dirty="0"/>
          </a:p>
          <a:p>
            <a:r>
              <a:rPr lang="it-IT" dirty="0"/>
              <a:t>Il documento fondamentale del Consiglio: «</a:t>
            </a:r>
            <a:r>
              <a:rPr lang="it-IT" dirty="0">
                <a:hlinkClick r:id="rId3"/>
              </a:rPr>
              <a:t>Bussola per il Digitale 2030</a:t>
            </a:r>
            <a:r>
              <a:rPr lang="it-IT" dirty="0"/>
              <a:t>»</a:t>
            </a:r>
          </a:p>
          <a:p>
            <a:r>
              <a:rPr lang="it-IT" b="1" dirty="0"/>
              <a:t>I quattro punti cardinali: </a:t>
            </a:r>
          </a:p>
          <a:p>
            <a:pPr marL="514350" indent="-514350">
              <a:buFont typeface="+mj-lt"/>
              <a:buAutoNum type="arabicPeriod"/>
            </a:pPr>
            <a:r>
              <a:rPr lang="it-IT" dirty="0"/>
              <a:t>una popolazione digitalmente consapevole e qualificata, professionisti ICT altamente qualificati, </a:t>
            </a:r>
          </a:p>
          <a:p>
            <a:pPr marL="514350" indent="-514350">
              <a:buFont typeface="+mj-lt"/>
              <a:buAutoNum type="arabicPeriod"/>
            </a:pPr>
            <a:r>
              <a:rPr lang="it-IT" dirty="0">
                <a:solidFill>
                  <a:srgbClr val="FF0000"/>
                </a:solidFill>
              </a:rPr>
              <a:t>infrastrutture digitali sostenibili, sicure e ad alte prestazioni</a:t>
            </a:r>
            <a:r>
              <a:rPr lang="it-IT" dirty="0"/>
              <a:t>,</a:t>
            </a:r>
          </a:p>
          <a:p>
            <a:pPr marL="514350" indent="-514350">
              <a:buFont typeface="+mj-lt"/>
              <a:buAutoNum type="arabicPeriod"/>
            </a:pPr>
            <a:r>
              <a:rPr lang="it-IT" dirty="0"/>
              <a:t>trasformazione digitale delle imprese e </a:t>
            </a:r>
          </a:p>
          <a:p>
            <a:pPr marL="514350" indent="-514350">
              <a:buFont typeface="+mj-lt"/>
              <a:buAutoNum type="arabicPeriod"/>
            </a:pPr>
            <a:r>
              <a:rPr lang="it-IT" dirty="0"/>
              <a:t>digitalizzazione dei servizi pubblici.</a:t>
            </a:r>
          </a:p>
          <a:p>
            <a:endParaRPr lang="it-IT" dirty="0"/>
          </a:p>
          <a:p>
            <a:endParaRPr lang="it-IT" dirty="0"/>
          </a:p>
        </p:txBody>
      </p:sp>
    </p:spTree>
    <p:extLst>
      <p:ext uri="{BB962C8B-B14F-4D97-AF65-F5344CB8AC3E}">
        <p14:creationId xmlns:p14="http://schemas.microsoft.com/office/powerpoint/2010/main" val="1845666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1F9A40B6-063A-47DD-A794-6006784E08FD}"/>
              </a:ext>
            </a:extLst>
          </p:cNvPr>
          <p:cNvSpPr>
            <a:spLocks noGrp="1"/>
          </p:cNvSpPr>
          <p:nvPr>
            <p:ph type="title"/>
          </p:nvPr>
        </p:nvSpPr>
        <p:spPr/>
        <p:txBody>
          <a:bodyPr/>
          <a:lstStyle/>
          <a:p>
            <a:r>
              <a:rPr lang="it-IT" dirty="0"/>
              <a:t>APPROFONDIMENTO SPECIFICO</a:t>
            </a:r>
          </a:p>
        </p:txBody>
      </p:sp>
      <p:sp>
        <p:nvSpPr>
          <p:cNvPr id="5" name="Segnaposto testo 4">
            <a:extLst>
              <a:ext uri="{FF2B5EF4-FFF2-40B4-BE49-F238E27FC236}">
                <a16:creationId xmlns:a16="http://schemas.microsoft.com/office/drawing/2014/main" id="{FBEEC2EC-4B37-411B-8460-61B7B46036EC}"/>
              </a:ext>
            </a:extLst>
          </p:cNvPr>
          <p:cNvSpPr>
            <a:spLocks noGrp="1"/>
          </p:cNvSpPr>
          <p:nvPr>
            <p:ph type="body" idx="1"/>
          </p:nvPr>
        </p:nvSpPr>
        <p:spPr/>
        <p:txBody>
          <a:bodyPr/>
          <a:lstStyle/>
          <a:p>
            <a:r>
              <a:rPr lang="it-IT" dirty="0">
                <a:solidFill>
                  <a:srgbClr val="FF0000"/>
                </a:solidFill>
              </a:rPr>
              <a:t>Infrastrutture digitali sostenibili, sicure e ad alte prestazioni</a:t>
            </a:r>
            <a:endParaRPr lang="it-IT" dirty="0"/>
          </a:p>
        </p:txBody>
      </p:sp>
    </p:spTree>
    <p:extLst>
      <p:ext uri="{BB962C8B-B14F-4D97-AF65-F5344CB8AC3E}">
        <p14:creationId xmlns:p14="http://schemas.microsoft.com/office/powerpoint/2010/main" val="2149918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E8C4BA-ACC6-4A6B-BCB1-82015B4414B2}"/>
              </a:ext>
            </a:extLst>
          </p:cNvPr>
          <p:cNvSpPr>
            <a:spLocks noGrp="1"/>
          </p:cNvSpPr>
          <p:nvPr>
            <p:ph type="title"/>
          </p:nvPr>
        </p:nvSpPr>
        <p:spPr/>
        <p:txBody>
          <a:bodyPr/>
          <a:lstStyle/>
          <a:p>
            <a:r>
              <a:rPr lang="it-IT" b="1" dirty="0"/>
              <a:t>Infrastrutture digitali sicure, efficienti e sostenibili: </a:t>
            </a:r>
            <a:r>
              <a:rPr lang="it-IT" b="1" u="sng" dirty="0"/>
              <a:t>gli obiettivi</a:t>
            </a:r>
            <a:endParaRPr lang="it-IT" u="sng" dirty="0"/>
          </a:p>
        </p:txBody>
      </p:sp>
      <p:sp>
        <p:nvSpPr>
          <p:cNvPr id="3" name="Segnaposto contenuto 2">
            <a:extLst>
              <a:ext uri="{FF2B5EF4-FFF2-40B4-BE49-F238E27FC236}">
                <a16:creationId xmlns:a16="http://schemas.microsoft.com/office/drawing/2014/main" id="{3DAA75DB-106B-46CA-A46F-062FA6015EC7}"/>
              </a:ext>
            </a:extLst>
          </p:cNvPr>
          <p:cNvSpPr>
            <a:spLocks noGrp="1"/>
          </p:cNvSpPr>
          <p:nvPr>
            <p:ph idx="1"/>
          </p:nvPr>
        </p:nvSpPr>
        <p:spPr/>
        <p:txBody>
          <a:bodyPr/>
          <a:lstStyle/>
          <a:p>
            <a:r>
              <a:rPr lang="it-IT" dirty="0"/>
              <a:t>Entro il 2030, tutte le famiglie dell’UE dovrebbero disporre di </a:t>
            </a:r>
            <a:r>
              <a:rPr lang="it-IT" dirty="0">
                <a:solidFill>
                  <a:srgbClr val="FF0000"/>
                </a:solidFill>
              </a:rPr>
              <a:t>connettività in dimensioni di gigabit </a:t>
            </a:r>
            <a:r>
              <a:rPr lang="it-IT" dirty="0"/>
              <a:t>e tutte le aree popolate dovrebbero essere coperte dal </a:t>
            </a:r>
            <a:r>
              <a:rPr lang="it-IT" dirty="0">
                <a:solidFill>
                  <a:srgbClr val="FF0000"/>
                </a:solidFill>
              </a:rPr>
              <a:t>5G</a:t>
            </a:r>
            <a:r>
              <a:rPr lang="it-IT" dirty="0"/>
              <a:t>; </a:t>
            </a:r>
          </a:p>
          <a:p>
            <a:r>
              <a:rPr lang="it-IT" dirty="0"/>
              <a:t>la produzione di </a:t>
            </a:r>
            <a:r>
              <a:rPr lang="it-IT" b="1" dirty="0"/>
              <a:t>semiconduttori</a:t>
            </a:r>
            <a:r>
              <a:rPr lang="it-IT" dirty="0"/>
              <a:t> all’avanguardia e sostenibili in Europa dovrebbe essere il 20% della produzione mondiale; </a:t>
            </a:r>
          </a:p>
          <a:p>
            <a:r>
              <a:rPr lang="it-IT" dirty="0"/>
              <a:t>10.000 </a:t>
            </a:r>
            <a:r>
              <a:rPr lang="it-IT" b="1" dirty="0"/>
              <a:t>nodi perimetrali </a:t>
            </a:r>
            <a:r>
              <a:rPr lang="it-IT" dirty="0"/>
              <a:t>altamente sicuri dal punto di vista climatico dovrebbero essere distribuiti nell’UE; </a:t>
            </a:r>
          </a:p>
          <a:p>
            <a:r>
              <a:rPr lang="it-IT" dirty="0"/>
              <a:t>l’Europa dovrebbe avere il suo primo </a:t>
            </a:r>
            <a:r>
              <a:rPr lang="it-IT" b="1" dirty="0"/>
              <a:t>computer quantistico</a:t>
            </a:r>
            <a:r>
              <a:rPr lang="it-IT" dirty="0"/>
              <a:t>.</a:t>
            </a:r>
          </a:p>
        </p:txBody>
      </p:sp>
      <p:sp>
        <p:nvSpPr>
          <p:cNvPr id="4" name="Rettangolo con angoli arrotondati 3">
            <a:extLst>
              <a:ext uri="{FF2B5EF4-FFF2-40B4-BE49-F238E27FC236}">
                <a16:creationId xmlns:a16="http://schemas.microsoft.com/office/drawing/2014/main" id="{CD3A74E0-92D6-4A8B-9ACD-13AA48202962}"/>
              </a:ext>
            </a:extLst>
          </p:cNvPr>
          <p:cNvSpPr/>
          <p:nvPr/>
        </p:nvSpPr>
        <p:spPr>
          <a:xfrm>
            <a:off x="4104640" y="5403723"/>
            <a:ext cx="3027680" cy="13086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È NECESSARIA LA SCALA EUROPEA PER MIGLIORARE LA COMPETITIVITÀ IN QUESTO SETTORE</a:t>
            </a:r>
          </a:p>
        </p:txBody>
      </p:sp>
      <p:sp>
        <p:nvSpPr>
          <p:cNvPr id="5" name="Freccia destra con strisce 4">
            <a:extLst>
              <a:ext uri="{FF2B5EF4-FFF2-40B4-BE49-F238E27FC236}">
                <a16:creationId xmlns:a16="http://schemas.microsoft.com/office/drawing/2014/main" id="{B7276FF2-D3BF-4B4F-AB09-EF2FBC511E13}"/>
              </a:ext>
            </a:extLst>
          </p:cNvPr>
          <p:cNvSpPr/>
          <p:nvPr/>
        </p:nvSpPr>
        <p:spPr>
          <a:xfrm>
            <a:off x="2978912" y="5621337"/>
            <a:ext cx="755904" cy="690563"/>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con angoli arrotondati 6">
            <a:extLst>
              <a:ext uri="{FF2B5EF4-FFF2-40B4-BE49-F238E27FC236}">
                <a16:creationId xmlns:a16="http://schemas.microsoft.com/office/drawing/2014/main" id="{90A86839-80D4-4468-B4FA-AA2E6CB5F355}"/>
              </a:ext>
            </a:extLst>
          </p:cNvPr>
          <p:cNvSpPr/>
          <p:nvPr/>
        </p:nvSpPr>
        <p:spPr>
          <a:xfrm>
            <a:off x="1093216" y="1771904"/>
            <a:ext cx="9078976" cy="122732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a sinistra 7">
            <a:extLst>
              <a:ext uri="{FF2B5EF4-FFF2-40B4-BE49-F238E27FC236}">
                <a16:creationId xmlns:a16="http://schemas.microsoft.com/office/drawing/2014/main" id="{AA630195-3D30-4681-AE70-12DA3F2CD216}"/>
              </a:ext>
            </a:extLst>
          </p:cNvPr>
          <p:cNvSpPr/>
          <p:nvPr/>
        </p:nvSpPr>
        <p:spPr>
          <a:xfrm>
            <a:off x="9873488" y="1658112"/>
            <a:ext cx="2249424" cy="155651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Scelgo l’approfondimento</a:t>
            </a:r>
          </a:p>
        </p:txBody>
      </p:sp>
    </p:spTree>
    <p:extLst>
      <p:ext uri="{BB962C8B-B14F-4D97-AF65-F5344CB8AC3E}">
        <p14:creationId xmlns:p14="http://schemas.microsoft.com/office/powerpoint/2010/main" val="147215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D4611C-52F5-44B6-AE0A-2312ED18B77D}"/>
              </a:ext>
            </a:extLst>
          </p:cNvPr>
          <p:cNvSpPr>
            <a:spLocks noGrp="1"/>
          </p:cNvSpPr>
          <p:nvPr>
            <p:ph type="title"/>
          </p:nvPr>
        </p:nvSpPr>
        <p:spPr/>
        <p:txBody>
          <a:bodyPr/>
          <a:lstStyle/>
          <a:p>
            <a:r>
              <a:rPr lang="it-IT" dirty="0"/>
              <a:t>1. Una connettività eccellente e sicura</a:t>
            </a:r>
          </a:p>
        </p:txBody>
      </p:sp>
      <p:sp>
        <p:nvSpPr>
          <p:cNvPr id="3" name="Segnaposto contenuto 2">
            <a:extLst>
              <a:ext uri="{FF2B5EF4-FFF2-40B4-BE49-F238E27FC236}">
                <a16:creationId xmlns:a16="http://schemas.microsoft.com/office/drawing/2014/main" id="{3458D6F1-9B74-4533-AD32-3928BDC5423E}"/>
              </a:ext>
            </a:extLst>
          </p:cNvPr>
          <p:cNvSpPr>
            <a:spLocks noGrp="1"/>
          </p:cNvSpPr>
          <p:nvPr>
            <p:ph idx="1"/>
          </p:nvPr>
        </p:nvSpPr>
        <p:spPr>
          <a:xfrm>
            <a:off x="838200" y="1825625"/>
            <a:ext cx="10515600" cy="2742311"/>
          </a:xfrm>
        </p:spPr>
        <p:txBody>
          <a:bodyPr>
            <a:normAutofit fontScale="77500" lnSpcReduction="20000"/>
          </a:bodyPr>
          <a:lstStyle/>
          <a:p>
            <a:r>
              <a:rPr lang="it-IT" u="sng" dirty="0"/>
              <a:t>Finalità</a:t>
            </a:r>
            <a:r>
              <a:rPr lang="it-IT" dirty="0"/>
              <a:t>: La connettività è la pre-condizione per la trasformazione digitale: </a:t>
            </a:r>
          </a:p>
          <a:p>
            <a:pPr lvl="1"/>
            <a:r>
              <a:rPr lang="it-IT" i="1" dirty="0"/>
              <a:t>«Entro il 2030 </a:t>
            </a:r>
            <a:r>
              <a:rPr lang="it-IT" i="1" dirty="0">
                <a:solidFill>
                  <a:srgbClr val="FF0000"/>
                </a:solidFill>
              </a:rPr>
              <a:t>le reti a velocità gigabit </a:t>
            </a:r>
            <a:r>
              <a:rPr lang="it-IT" i="1" dirty="0"/>
              <a:t>dovrebbero essere disponibili per coloro che hanno bisogno o desiderano usufruire di tale capacità. Tutti gli utenti finali dell’Unione dovrebbero poter utilizzare </a:t>
            </a:r>
            <a:r>
              <a:rPr lang="it-IT" i="1" dirty="0">
                <a:solidFill>
                  <a:srgbClr val="FF0000"/>
                </a:solidFill>
              </a:rPr>
              <a:t>i servizi gigabit forniti da reti in postazione fissa fino al punto terminale di rete</a:t>
            </a:r>
            <a:r>
              <a:rPr lang="it-IT" i="1" dirty="0"/>
              <a:t>. Inoltre, </a:t>
            </a:r>
            <a:r>
              <a:rPr lang="it-IT" i="1" dirty="0">
                <a:solidFill>
                  <a:srgbClr val="FF0000"/>
                </a:solidFill>
              </a:rPr>
              <a:t>tutte le zone abitate dovrebbero essere coperte da una rete senza fili di prossima generazione </a:t>
            </a:r>
            <a:r>
              <a:rPr lang="it-IT" i="1" dirty="0"/>
              <a:t>ad alta velocità con prestazioni almeno equivalenti </a:t>
            </a:r>
            <a:r>
              <a:rPr lang="it-IT" i="1" dirty="0">
                <a:solidFill>
                  <a:srgbClr val="FF0000"/>
                </a:solidFill>
              </a:rPr>
              <a:t>al 5G</a:t>
            </a:r>
            <a:r>
              <a:rPr lang="it-IT" i="1" dirty="0"/>
              <a:t>» (</a:t>
            </a:r>
            <a:r>
              <a:rPr lang="it-IT" b="1" dirty="0"/>
              <a:t>L 323/4 del 19.12.2022</a:t>
            </a:r>
            <a:r>
              <a:rPr lang="it-IT" dirty="0"/>
              <a:t>)</a:t>
            </a:r>
            <a:endParaRPr lang="it-IT" i="1" dirty="0"/>
          </a:p>
          <a:p>
            <a:pPr lvl="1"/>
            <a:endParaRPr lang="it-IT" dirty="0"/>
          </a:p>
          <a:p>
            <a:r>
              <a:rPr lang="it-IT" u="sng" dirty="0"/>
              <a:t>Obiettivi</a:t>
            </a:r>
            <a:r>
              <a:rPr lang="it-IT" dirty="0"/>
              <a:t> da raggiungere:</a:t>
            </a:r>
          </a:p>
          <a:p>
            <a:pPr lvl="1"/>
            <a:r>
              <a:rPr lang="it-IT" dirty="0"/>
              <a:t>Infrastrutture di reti ad elevatissima capacità 5G e intensificazione della ricerca per il 6G</a:t>
            </a:r>
          </a:p>
          <a:p>
            <a:pPr lvl="1"/>
            <a:r>
              <a:rPr lang="it-IT" dirty="0"/>
              <a:t>Copertura di tutta la popolazione, anche rurale, a velocità gigabit</a:t>
            </a:r>
          </a:p>
          <a:p>
            <a:pPr lvl="1"/>
            <a:endParaRPr lang="it-IT" dirty="0"/>
          </a:p>
        </p:txBody>
      </p:sp>
      <p:pic>
        <p:nvPicPr>
          <p:cNvPr id="4" name="Immagine 3">
            <a:extLst>
              <a:ext uri="{FF2B5EF4-FFF2-40B4-BE49-F238E27FC236}">
                <a16:creationId xmlns:a16="http://schemas.microsoft.com/office/drawing/2014/main" id="{E8279952-DE18-4C09-99FA-BEAF231133FF}"/>
              </a:ext>
            </a:extLst>
          </p:cNvPr>
          <p:cNvPicPr>
            <a:picLocks noChangeAspect="1"/>
          </p:cNvPicPr>
          <p:nvPr/>
        </p:nvPicPr>
        <p:blipFill>
          <a:blip r:embed="rId2"/>
          <a:stretch>
            <a:fillRect/>
          </a:stretch>
        </p:blipFill>
        <p:spPr>
          <a:xfrm>
            <a:off x="1409065" y="4334256"/>
            <a:ext cx="9048750" cy="2286000"/>
          </a:xfrm>
          <a:prstGeom prst="rect">
            <a:avLst/>
          </a:prstGeom>
        </p:spPr>
      </p:pic>
    </p:spTree>
    <p:extLst>
      <p:ext uri="{BB962C8B-B14F-4D97-AF65-F5344CB8AC3E}">
        <p14:creationId xmlns:p14="http://schemas.microsoft.com/office/powerpoint/2010/main" val="4157682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2D6075-D145-47DB-AB03-B1F76F301233}"/>
              </a:ext>
            </a:extLst>
          </p:cNvPr>
          <p:cNvSpPr>
            <a:spLocks noGrp="1"/>
          </p:cNvSpPr>
          <p:nvPr>
            <p:ph type="title"/>
          </p:nvPr>
        </p:nvSpPr>
        <p:spPr/>
        <p:txBody>
          <a:bodyPr/>
          <a:lstStyle/>
          <a:p>
            <a:r>
              <a:rPr lang="it-IT" dirty="0"/>
              <a:t>2. Sviluppare semiconduttori più potenti</a:t>
            </a:r>
          </a:p>
        </p:txBody>
      </p:sp>
      <p:sp>
        <p:nvSpPr>
          <p:cNvPr id="3" name="Segnaposto contenuto 2">
            <a:extLst>
              <a:ext uri="{FF2B5EF4-FFF2-40B4-BE49-F238E27FC236}">
                <a16:creationId xmlns:a16="http://schemas.microsoft.com/office/drawing/2014/main" id="{9CFC55F9-B6E8-4AC0-92C3-39B29BAF8A3D}"/>
              </a:ext>
            </a:extLst>
          </p:cNvPr>
          <p:cNvSpPr>
            <a:spLocks noGrp="1"/>
          </p:cNvSpPr>
          <p:nvPr>
            <p:ph idx="1"/>
          </p:nvPr>
        </p:nvSpPr>
        <p:spPr/>
        <p:txBody>
          <a:bodyPr>
            <a:normAutofit lnSpcReduction="10000"/>
          </a:bodyPr>
          <a:lstStyle/>
          <a:p>
            <a:r>
              <a:rPr lang="it-IT" u="sng" dirty="0"/>
              <a:t>Finalità</a:t>
            </a:r>
            <a:r>
              <a:rPr lang="it-IT" dirty="0"/>
              <a:t>: </a:t>
            </a:r>
          </a:p>
          <a:p>
            <a:pPr lvl="1"/>
            <a:r>
              <a:rPr lang="it-IT" dirty="0"/>
              <a:t>Strumento fondamentale per sostenere le catene di valore strategico </a:t>
            </a:r>
          </a:p>
          <a:p>
            <a:pPr lvl="1"/>
            <a:r>
              <a:rPr lang="it-IT" dirty="0"/>
              <a:t>i microprocessori sono l'elemento da cui iniziano quasi tutte le catene del valore strategiche più importanti, quali i veicoli connessi, i telefoni, l'Internet delle cose, i computer ad alte prestazioni, i sistemi di </a:t>
            </a:r>
            <a:r>
              <a:rPr lang="it-IT" dirty="0" err="1"/>
              <a:t>edge</a:t>
            </a:r>
            <a:r>
              <a:rPr lang="it-IT" dirty="0"/>
              <a:t> computing e l'intelligenza artificiale</a:t>
            </a:r>
          </a:p>
          <a:p>
            <a:r>
              <a:rPr lang="it-IT" u="sng" dirty="0"/>
              <a:t>Obiettivo</a:t>
            </a:r>
            <a:r>
              <a:rPr lang="it-IT" dirty="0"/>
              <a:t>: ridurre la dipendenza e vulnerabilità dell’Europa nel disegno dei chip e rispetto allo stato dell’arte delle tecnologie di produzione dei microprocessori, tanto da aumentare la produzione di semiconduttori e processori sostenibili con tecnologie di frontiera al 20% (10% nel 2020) - </a:t>
            </a:r>
            <a:r>
              <a:rPr lang="it-IT" dirty="0" err="1"/>
              <a:t>nanoconduttori</a:t>
            </a:r>
            <a:r>
              <a:rPr lang="it-IT" dirty="0"/>
              <a:t> che risparmiano fino a 10 volte il consumo attuale di energia</a:t>
            </a:r>
          </a:p>
        </p:txBody>
      </p:sp>
    </p:spTree>
    <p:extLst>
      <p:ext uri="{BB962C8B-B14F-4D97-AF65-F5344CB8AC3E}">
        <p14:creationId xmlns:p14="http://schemas.microsoft.com/office/powerpoint/2010/main" val="3774699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7C28C1-655B-4DD3-AAFC-1132A4CFD60D}"/>
              </a:ext>
            </a:extLst>
          </p:cNvPr>
          <p:cNvSpPr>
            <a:spLocks noGrp="1"/>
          </p:cNvSpPr>
          <p:nvPr>
            <p:ph type="title"/>
          </p:nvPr>
        </p:nvSpPr>
        <p:spPr/>
        <p:txBody>
          <a:bodyPr>
            <a:normAutofit fontScale="90000"/>
          </a:bodyPr>
          <a:lstStyle/>
          <a:p>
            <a:r>
              <a:rPr lang="it-IT" dirty="0"/>
              <a:t>3. 10.000 nodi periferici per processare enormi quantità di dati</a:t>
            </a:r>
            <a:br>
              <a:rPr lang="it-IT" dirty="0"/>
            </a:br>
            <a:endParaRPr lang="it-IT" dirty="0"/>
          </a:p>
        </p:txBody>
      </p:sp>
      <p:sp>
        <p:nvSpPr>
          <p:cNvPr id="3" name="Segnaposto contenuto 2">
            <a:extLst>
              <a:ext uri="{FF2B5EF4-FFF2-40B4-BE49-F238E27FC236}">
                <a16:creationId xmlns:a16="http://schemas.microsoft.com/office/drawing/2014/main" id="{E6EA2948-9803-42DF-9D98-AB53C2046A48}"/>
              </a:ext>
            </a:extLst>
          </p:cNvPr>
          <p:cNvSpPr>
            <a:spLocks noGrp="1"/>
          </p:cNvSpPr>
          <p:nvPr>
            <p:ph idx="1"/>
          </p:nvPr>
        </p:nvSpPr>
        <p:spPr/>
        <p:txBody>
          <a:bodyPr>
            <a:normAutofit fontScale="92500" lnSpcReduction="20000"/>
          </a:bodyPr>
          <a:lstStyle/>
          <a:p>
            <a:r>
              <a:rPr lang="it-IT" u="sng" dirty="0"/>
              <a:t>Finalità</a:t>
            </a:r>
            <a:r>
              <a:rPr lang="it-IT" dirty="0"/>
              <a:t>: Oggi i dati prodotti in Europa sono conservati ed elaborati altrove</a:t>
            </a:r>
          </a:p>
          <a:p>
            <a:r>
              <a:rPr lang="it-IT" dirty="0"/>
              <a:t>Il mancato giro d’affari e i mancati investimenti nel settore del cloud sono elevati, così come i rischi di sicurezza informatica</a:t>
            </a:r>
          </a:p>
          <a:p>
            <a:r>
              <a:rPr lang="it-IT" dirty="0"/>
              <a:t>Inoltre i data center e le infrastrutture cloud consumano molta energia </a:t>
            </a:r>
          </a:p>
          <a:p>
            <a:r>
              <a:rPr lang="it-IT" dirty="0"/>
              <a:t>L’UE potrebbe sviluppare le tecnologie adatte a rendere queste infrastrutture neutrali dal punto di vista climatico ed energetico entro il 2030, usando l’eccesso di energia per riscaldare le abitazioni, le aziende e gli uffici pubblici</a:t>
            </a:r>
          </a:p>
          <a:p>
            <a:r>
              <a:rPr lang="it-IT" u="sng" dirty="0"/>
              <a:t>Obiettivo</a:t>
            </a:r>
            <a:r>
              <a:rPr lang="it-IT" dirty="0"/>
              <a:t>: distribuire e decentrare le capacità di elaborazione dei dati ora eseguite centralmente nel cloud. Obiettivo 2030 costruire 10.000 </a:t>
            </a:r>
            <a:r>
              <a:rPr lang="it-IT" dirty="0" err="1"/>
              <a:t>edge-nodes</a:t>
            </a:r>
            <a:r>
              <a:rPr lang="it-IT" dirty="0"/>
              <a:t> neutrali rispetto al clima, distribuiti nell’UE con un tempo di latenza limitatissimo (pochi millisecondi), investendo per lo sviluppo anche di nuove tecnologie quantistiche</a:t>
            </a:r>
          </a:p>
        </p:txBody>
      </p:sp>
    </p:spTree>
    <p:extLst>
      <p:ext uri="{BB962C8B-B14F-4D97-AF65-F5344CB8AC3E}">
        <p14:creationId xmlns:p14="http://schemas.microsoft.com/office/powerpoint/2010/main" val="3282902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61A7CD-61F6-4D12-9DC9-6FF7AEBE5389}"/>
              </a:ext>
            </a:extLst>
          </p:cNvPr>
          <p:cNvSpPr>
            <a:spLocks noGrp="1"/>
          </p:cNvSpPr>
          <p:nvPr>
            <p:ph type="title"/>
          </p:nvPr>
        </p:nvSpPr>
        <p:spPr/>
        <p:txBody>
          <a:bodyPr/>
          <a:lstStyle/>
          <a:p>
            <a:r>
              <a:rPr lang="it-IT" dirty="0"/>
              <a:t>4. Computer quantistico</a:t>
            </a:r>
          </a:p>
        </p:txBody>
      </p:sp>
      <p:sp>
        <p:nvSpPr>
          <p:cNvPr id="3" name="Segnaposto contenuto 2">
            <a:extLst>
              <a:ext uri="{FF2B5EF4-FFF2-40B4-BE49-F238E27FC236}">
                <a16:creationId xmlns:a16="http://schemas.microsoft.com/office/drawing/2014/main" id="{B4823D7A-0143-41FC-9933-1DBE1FBDAD86}"/>
              </a:ext>
            </a:extLst>
          </p:cNvPr>
          <p:cNvSpPr>
            <a:spLocks noGrp="1"/>
          </p:cNvSpPr>
          <p:nvPr>
            <p:ph idx="1"/>
          </p:nvPr>
        </p:nvSpPr>
        <p:spPr/>
        <p:txBody>
          <a:bodyPr/>
          <a:lstStyle/>
          <a:p>
            <a:r>
              <a:rPr lang="it-IT" u="sng" dirty="0"/>
              <a:t>Finalità</a:t>
            </a:r>
            <a:r>
              <a:rPr lang="it-IT" dirty="0"/>
              <a:t>: L'UE dovrebbe essere all'avanguardia a livello mondiale nello sviluppo di computer quantistici che dovrebbero essere completamente programmabili e accessibili da qualsiasi parte d'Europa, oltre a essere altamente efficienti sotto il profilo energetico e in grado di risolvere nell'intervallo di ore ciò che attualmente viene risolto in centinaia di giorni, se non in anni.</a:t>
            </a:r>
          </a:p>
          <a:p>
            <a:r>
              <a:rPr lang="it-IT" u="sng" dirty="0"/>
              <a:t>Obiettivo</a:t>
            </a:r>
            <a:r>
              <a:rPr lang="it-IT" dirty="0"/>
              <a:t>: entro il 2025 l'Europa disporrà del suo primo computer con accelerazione quantistica, che le consentirà di svolgere un ruolo d'avanguardia in termini di capacità quantistiche entro il 2030.</a:t>
            </a:r>
          </a:p>
        </p:txBody>
      </p:sp>
    </p:spTree>
    <p:extLst>
      <p:ext uri="{BB962C8B-B14F-4D97-AF65-F5344CB8AC3E}">
        <p14:creationId xmlns:p14="http://schemas.microsoft.com/office/powerpoint/2010/main" val="74677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EEA3B4-5C2B-444E-B964-58F6317B69D5}"/>
              </a:ext>
            </a:extLst>
          </p:cNvPr>
          <p:cNvSpPr>
            <a:spLocks noGrp="1"/>
          </p:cNvSpPr>
          <p:nvPr>
            <p:ph type="title"/>
          </p:nvPr>
        </p:nvSpPr>
        <p:spPr/>
        <p:txBody>
          <a:bodyPr/>
          <a:lstStyle/>
          <a:p>
            <a:r>
              <a:rPr lang="it-IT" dirty="0"/>
              <a:t>Introduzione: Seminari in aula</a:t>
            </a:r>
          </a:p>
        </p:txBody>
      </p:sp>
      <p:sp>
        <p:nvSpPr>
          <p:cNvPr id="3" name="Segnaposto contenuto 2">
            <a:extLst>
              <a:ext uri="{FF2B5EF4-FFF2-40B4-BE49-F238E27FC236}">
                <a16:creationId xmlns:a16="http://schemas.microsoft.com/office/drawing/2014/main" id="{67ED4609-B149-41DC-8FD0-FDBC2F870435}"/>
              </a:ext>
            </a:extLst>
          </p:cNvPr>
          <p:cNvSpPr>
            <a:spLocks noGrp="1"/>
          </p:cNvSpPr>
          <p:nvPr>
            <p:ph idx="1"/>
          </p:nvPr>
        </p:nvSpPr>
        <p:spPr/>
        <p:txBody>
          <a:bodyPr>
            <a:normAutofit fontScale="62500" lnSpcReduction="20000"/>
          </a:bodyPr>
          <a:lstStyle/>
          <a:p>
            <a:r>
              <a:rPr lang="it-IT" dirty="0"/>
              <a:t>Le slides che seguono servono per un indirizzo di massima di come preparare la presentazione in aula per la discussione: </a:t>
            </a:r>
          </a:p>
          <a:p>
            <a:r>
              <a:rPr lang="it-IT" dirty="0"/>
              <a:t>La struttura parte dal tema generale: i 3 pilastri UE scelti con il relativi approfondimenti generali che potete utilizzare per l’introduzione del vostro approfondimento</a:t>
            </a:r>
          </a:p>
          <a:p>
            <a:r>
              <a:rPr lang="it-IT" dirty="0"/>
              <a:t>Cliccando sulle parole evidenziate in blu si apriranno le diverse pagine che portano o alla pagina di dati e indicatori o agli articoli che fanno da base al vostro elaborato o alle pagine della Commissione Europea sugli approfondimenti della strategia UE</a:t>
            </a:r>
          </a:p>
          <a:p>
            <a:r>
              <a:rPr lang="it-IT" dirty="0"/>
              <a:t>La parte introduttiva riporta i temi generali e i gruppi con le relative fonti principali a cui rifarsi. Ovviamente potrete aggiungere anche fonti vostre come vi indicherò nella seconda parte sull’approfondimento che ho trattato in aula.</a:t>
            </a:r>
          </a:p>
          <a:p>
            <a:r>
              <a:rPr lang="it-IT" dirty="0"/>
              <a:t>Scegliete il paese migliore o peggiore nel ranking base proposto dalla Commissione Europea o dall’evidenza degli indicatori per l’approfondimento</a:t>
            </a:r>
          </a:p>
          <a:p>
            <a:r>
              <a:rPr lang="it-IT" dirty="0"/>
              <a:t>Preparate una presentazione power point da inserire nell’area </a:t>
            </a:r>
            <a:r>
              <a:rPr lang="it-IT" dirty="0" err="1"/>
              <a:t>moodle</a:t>
            </a:r>
            <a:r>
              <a:rPr lang="it-IT" dirty="0"/>
              <a:t> dei seminari con i nominativi dei partecipanti al gruppo. La presentazione di ogni relatore dovrà essere contenuta in 5-7  minuti. I gruppi più grandi potranno fare maggiori approfondimenti, ma cercate di concordare alcuni argomenti principali da proporre in contrapposizione tra paese con performance migliore e quello con performance peggiore per trarre alcune conclusioni di policy</a:t>
            </a:r>
          </a:p>
        </p:txBody>
      </p:sp>
    </p:spTree>
    <p:extLst>
      <p:ext uri="{BB962C8B-B14F-4D97-AF65-F5344CB8AC3E}">
        <p14:creationId xmlns:p14="http://schemas.microsoft.com/office/powerpoint/2010/main" val="4118239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859E5D2-89EB-4CB8-BBC1-81665244F462}"/>
              </a:ext>
            </a:extLst>
          </p:cNvPr>
          <p:cNvSpPr>
            <a:spLocks noGrp="1"/>
          </p:cNvSpPr>
          <p:nvPr>
            <p:ph type="title"/>
          </p:nvPr>
        </p:nvSpPr>
        <p:spPr/>
        <p:txBody>
          <a:bodyPr/>
          <a:lstStyle/>
          <a:p>
            <a:r>
              <a:rPr lang="it-IT" b="1" dirty="0">
                <a:solidFill>
                  <a:srgbClr val="FF0000"/>
                </a:solidFill>
              </a:rPr>
              <a:t>2. Nel periodo considerato, il coordinamento dell'UE ha aiutato? </a:t>
            </a:r>
          </a:p>
        </p:txBody>
      </p:sp>
      <p:sp>
        <p:nvSpPr>
          <p:cNvPr id="5" name="Segnaposto testo 4">
            <a:extLst>
              <a:ext uri="{FF2B5EF4-FFF2-40B4-BE49-F238E27FC236}">
                <a16:creationId xmlns:a16="http://schemas.microsoft.com/office/drawing/2014/main" id="{64E57E90-8349-4D19-B5E2-38C9D7407788}"/>
              </a:ext>
            </a:extLst>
          </p:cNvPr>
          <p:cNvSpPr>
            <a:spLocks noGrp="1"/>
          </p:cNvSpPr>
          <p:nvPr>
            <p:ph type="body" idx="1"/>
          </p:nvPr>
        </p:nvSpPr>
        <p:spPr/>
        <p:txBody>
          <a:bodyPr/>
          <a:lstStyle/>
          <a:p>
            <a:r>
              <a:rPr lang="it-IT" dirty="0"/>
              <a:t>Seconda domanda sul ruolo della </a:t>
            </a:r>
            <a:r>
              <a:rPr lang="it-IT" dirty="0" err="1"/>
              <a:t>governance</a:t>
            </a:r>
            <a:r>
              <a:rPr lang="it-IT" dirty="0"/>
              <a:t> europea</a:t>
            </a:r>
          </a:p>
        </p:txBody>
      </p:sp>
    </p:spTree>
    <p:extLst>
      <p:ext uri="{BB962C8B-B14F-4D97-AF65-F5344CB8AC3E}">
        <p14:creationId xmlns:p14="http://schemas.microsoft.com/office/powerpoint/2010/main" val="13022949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389C79-5C1D-46DD-9C85-1FE6820D5CB1}"/>
              </a:ext>
            </a:extLst>
          </p:cNvPr>
          <p:cNvSpPr>
            <a:spLocks noGrp="1"/>
          </p:cNvSpPr>
          <p:nvPr>
            <p:ph type="title"/>
          </p:nvPr>
        </p:nvSpPr>
        <p:spPr/>
        <p:txBody>
          <a:bodyPr/>
          <a:lstStyle/>
          <a:p>
            <a:r>
              <a:rPr lang="it-IT" dirty="0"/>
              <a:t>Come raggiungere questi obiettivi?</a:t>
            </a:r>
          </a:p>
        </p:txBody>
      </p:sp>
      <p:sp>
        <p:nvSpPr>
          <p:cNvPr id="3" name="Segnaposto contenuto 2">
            <a:extLst>
              <a:ext uri="{FF2B5EF4-FFF2-40B4-BE49-F238E27FC236}">
                <a16:creationId xmlns:a16="http://schemas.microsoft.com/office/drawing/2014/main" id="{59FA8C90-FFDD-4864-B546-814ABFE6F347}"/>
              </a:ext>
            </a:extLst>
          </p:cNvPr>
          <p:cNvSpPr>
            <a:spLocks noGrp="1"/>
          </p:cNvSpPr>
          <p:nvPr>
            <p:ph idx="1"/>
          </p:nvPr>
        </p:nvSpPr>
        <p:spPr/>
        <p:txBody>
          <a:bodyPr>
            <a:normAutofit/>
          </a:bodyPr>
          <a:lstStyle/>
          <a:p>
            <a:r>
              <a:rPr lang="it-IT" b="1" dirty="0"/>
              <a:t>Progetti multi-paese </a:t>
            </a:r>
            <a:r>
              <a:rPr lang="it-IT" dirty="0"/>
              <a:t>discussi tra i Paesi membri nel quadro dei finanziamenti per la ripresa e resilienza (PNRR) e del </a:t>
            </a:r>
            <a:r>
              <a:rPr lang="it-IT" dirty="0" err="1"/>
              <a:t>NextGeneration</a:t>
            </a:r>
            <a:r>
              <a:rPr lang="it-IT" dirty="0"/>
              <a:t> EU, combinando investimenti dal bilancio dell’UE, dagli Stati membri e dall’industria</a:t>
            </a:r>
          </a:p>
          <a:p>
            <a:r>
              <a:rPr lang="it-IT" dirty="0"/>
              <a:t>gli </a:t>
            </a:r>
            <a:r>
              <a:rPr lang="it-IT" b="1" dirty="0"/>
              <a:t>Stati membri </a:t>
            </a:r>
            <a:r>
              <a:rPr lang="it-IT" dirty="0"/>
              <a:t>si impegnano a dedicare almeno il 20% alla priorità della transizione digitale</a:t>
            </a:r>
          </a:p>
        </p:txBody>
      </p:sp>
    </p:spTree>
    <p:extLst>
      <p:ext uri="{BB962C8B-B14F-4D97-AF65-F5344CB8AC3E}">
        <p14:creationId xmlns:p14="http://schemas.microsoft.com/office/powerpoint/2010/main" val="27524911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0E924D-186F-4BF4-AA9B-16F1ACF9728F}"/>
              </a:ext>
            </a:extLst>
          </p:cNvPr>
          <p:cNvSpPr>
            <a:spLocks noGrp="1"/>
          </p:cNvSpPr>
          <p:nvPr>
            <p:ph type="title"/>
          </p:nvPr>
        </p:nvSpPr>
        <p:spPr/>
        <p:txBody>
          <a:bodyPr/>
          <a:lstStyle/>
          <a:p>
            <a:r>
              <a:rPr lang="it-IT" dirty="0"/>
              <a:t>La </a:t>
            </a:r>
            <a:r>
              <a:rPr lang="it-IT" dirty="0" err="1"/>
              <a:t>Governance</a:t>
            </a:r>
            <a:r>
              <a:rPr lang="it-IT" dirty="0"/>
              <a:t> europea</a:t>
            </a:r>
          </a:p>
        </p:txBody>
      </p:sp>
      <p:sp>
        <p:nvSpPr>
          <p:cNvPr id="6" name="Segnaposto contenuto 5">
            <a:extLst>
              <a:ext uri="{FF2B5EF4-FFF2-40B4-BE49-F238E27FC236}">
                <a16:creationId xmlns:a16="http://schemas.microsoft.com/office/drawing/2014/main" id="{36D808C1-5AE3-4FC6-B263-D230B4D45DD4}"/>
              </a:ext>
            </a:extLst>
          </p:cNvPr>
          <p:cNvSpPr>
            <a:spLocks noGrp="1"/>
          </p:cNvSpPr>
          <p:nvPr>
            <p:ph idx="1"/>
          </p:nvPr>
        </p:nvSpPr>
        <p:spPr/>
        <p:txBody>
          <a:bodyPr>
            <a:normAutofit fontScale="92500" lnSpcReduction="20000"/>
          </a:bodyPr>
          <a:lstStyle/>
          <a:p>
            <a:r>
              <a:rPr lang="it-IT" dirty="0"/>
              <a:t>Sistema di </a:t>
            </a:r>
            <a:r>
              <a:rPr lang="it-IT" b="1" dirty="0"/>
              <a:t>monitoraggio</a:t>
            </a:r>
            <a:r>
              <a:rPr lang="it-IT" dirty="0"/>
              <a:t> con redazione di una </a:t>
            </a:r>
            <a:r>
              <a:rPr lang="it-IT" b="1" dirty="0"/>
              <a:t>relazione annuale </a:t>
            </a:r>
            <a:r>
              <a:rPr lang="it-IT" dirty="0"/>
              <a:t>e analisi basate su </a:t>
            </a:r>
            <a:r>
              <a:rPr lang="it-IT" b="1" dirty="0"/>
              <a:t>semafori</a:t>
            </a:r>
            <a:r>
              <a:rPr lang="it-IT" dirty="0"/>
              <a:t> </a:t>
            </a:r>
          </a:p>
          <a:p>
            <a:r>
              <a:rPr lang="it-IT" dirty="0"/>
              <a:t>Gli obiettivi saranno sanciti in un programma strategico da concordare con il Parlamento europeo e il Consiglio e</a:t>
            </a:r>
          </a:p>
          <a:p>
            <a:r>
              <a:rPr lang="it-IT" dirty="0"/>
              <a:t>rendicontati annualmente in un Rapporto sull’avanzamento europeo nel decennio digitale, con la seguente struttura:</a:t>
            </a:r>
          </a:p>
          <a:p>
            <a:pPr lvl="1"/>
            <a:r>
              <a:rPr lang="it-IT" b="1" dirty="0"/>
              <a:t>raggiungere gli obiettivi concreti definiti per ciascuno dei quattro punti cardinali,</a:t>
            </a:r>
          </a:p>
          <a:p>
            <a:pPr lvl="1"/>
            <a:r>
              <a:rPr lang="it-IT" b="1" dirty="0"/>
              <a:t>definire e lanciare progetti multi-paese</a:t>
            </a:r>
            <a:r>
              <a:rPr lang="it-IT" dirty="0"/>
              <a:t>, con monitoraggio delle infrastrutture e del gap di capacità critica, costruzione del consenso e promozione dell’accordo su progetti comuni e facilitarne l’attuazione;</a:t>
            </a:r>
          </a:p>
          <a:p>
            <a:pPr lvl="1"/>
            <a:r>
              <a:rPr lang="it-IT" b="1" dirty="0"/>
              <a:t>attuare un sistema di monitoraggio</a:t>
            </a:r>
            <a:r>
              <a:rPr lang="it-IT" dirty="0"/>
              <a:t> che misuri (con una sorta di rendicontazione DESI potenziata) i progressi dell’UE rispetto agli obiettivi chiave per il 2030 e ai principi digitali valutando anche le aree con uno sviluppo insufficiente a livello di Stati membri, inclusa ad esempio la mancanza di azione o attuazione incompleta delle principali proposte normative.</a:t>
            </a:r>
          </a:p>
          <a:p>
            <a:pPr lvl="1"/>
            <a:endParaRPr lang="it-IT" dirty="0"/>
          </a:p>
          <a:p>
            <a:endParaRPr lang="it-IT" dirty="0"/>
          </a:p>
        </p:txBody>
      </p:sp>
    </p:spTree>
    <p:extLst>
      <p:ext uri="{BB962C8B-B14F-4D97-AF65-F5344CB8AC3E}">
        <p14:creationId xmlns:p14="http://schemas.microsoft.com/office/powerpoint/2010/main" val="354618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E9E13C9-A868-4413-A74C-3159E4E33EBE}"/>
              </a:ext>
            </a:extLst>
          </p:cNvPr>
          <p:cNvSpPr>
            <a:spLocks noGrp="1"/>
          </p:cNvSpPr>
          <p:nvPr>
            <p:ph type="title"/>
          </p:nvPr>
        </p:nvSpPr>
        <p:spPr/>
        <p:txBody>
          <a:bodyPr/>
          <a:lstStyle/>
          <a:p>
            <a:r>
              <a:rPr lang="it-IT" b="1" dirty="0">
                <a:solidFill>
                  <a:srgbClr val="FF0000"/>
                </a:solidFill>
              </a:rPr>
              <a:t>3. Quale situazione  c'era nei due paesi nel 2014 e oggi?</a:t>
            </a:r>
            <a:r>
              <a:rPr lang="it-IT" dirty="0"/>
              <a:t> </a:t>
            </a:r>
          </a:p>
        </p:txBody>
      </p:sp>
      <p:sp>
        <p:nvSpPr>
          <p:cNvPr id="5" name="Segnaposto testo 4">
            <a:extLst>
              <a:ext uri="{FF2B5EF4-FFF2-40B4-BE49-F238E27FC236}">
                <a16:creationId xmlns:a16="http://schemas.microsoft.com/office/drawing/2014/main" id="{804F68A9-CF33-4A5A-840B-D20D61ABE4BA}"/>
              </a:ext>
            </a:extLst>
          </p:cNvPr>
          <p:cNvSpPr>
            <a:spLocks noGrp="1"/>
          </p:cNvSpPr>
          <p:nvPr>
            <p:ph type="body" idx="1"/>
          </p:nvPr>
        </p:nvSpPr>
        <p:spPr/>
        <p:txBody>
          <a:bodyPr/>
          <a:lstStyle/>
          <a:p>
            <a:r>
              <a:rPr lang="it-IT" dirty="0"/>
              <a:t>Terza domanda: scelta dei paesi e degli indicatori per il monitoraggio</a:t>
            </a:r>
          </a:p>
        </p:txBody>
      </p:sp>
    </p:spTree>
    <p:extLst>
      <p:ext uri="{BB962C8B-B14F-4D97-AF65-F5344CB8AC3E}">
        <p14:creationId xmlns:p14="http://schemas.microsoft.com/office/powerpoint/2010/main" val="2113286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D4C84C-647F-4564-9E40-A0E5629A21BB}"/>
              </a:ext>
            </a:extLst>
          </p:cNvPr>
          <p:cNvSpPr>
            <a:spLocks noGrp="1"/>
          </p:cNvSpPr>
          <p:nvPr>
            <p:ph type="title"/>
          </p:nvPr>
        </p:nvSpPr>
        <p:spPr/>
        <p:txBody>
          <a:bodyPr/>
          <a:lstStyle/>
          <a:p>
            <a:r>
              <a:rPr lang="it-IT" dirty="0"/>
              <a:t>Azione di monitoraggio: scelta dell’approfondimento il trend passato</a:t>
            </a:r>
          </a:p>
        </p:txBody>
      </p:sp>
      <p:sp>
        <p:nvSpPr>
          <p:cNvPr id="3" name="Segnaposto contenuto 2">
            <a:extLst>
              <a:ext uri="{FF2B5EF4-FFF2-40B4-BE49-F238E27FC236}">
                <a16:creationId xmlns:a16="http://schemas.microsoft.com/office/drawing/2014/main" id="{B66BC5E5-B74A-460B-94ED-DC8E3B2B53E8}"/>
              </a:ext>
            </a:extLst>
          </p:cNvPr>
          <p:cNvSpPr>
            <a:spLocks noGrp="1"/>
          </p:cNvSpPr>
          <p:nvPr>
            <p:ph idx="1"/>
          </p:nvPr>
        </p:nvSpPr>
        <p:spPr/>
        <p:txBody>
          <a:bodyPr>
            <a:normAutofit lnSpcReduction="10000"/>
          </a:bodyPr>
          <a:lstStyle/>
          <a:p>
            <a:r>
              <a:rPr lang="it-IT" dirty="0"/>
              <a:t>Possibili </a:t>
            </a:r>
            <a:r>
              <a:rPr lang="it-IT" dirty="0">
                <a:hlinkClick r:id="rId2"/>
              </a:rPr>
              <a:t>indicatori</a:t>
            </a:r>
            <a:r>
              <a:rPr lang="it-IT" dirty="0"/>
              <a:t> per la scelta dei Paesi (in base a DESI): es. scelgo di approfondire solo </a:t>
            </a:r>
            <a:r>
              <a:rPr lang="it-IT" u="sng" dirty="0"/>
              <a:t>uno dei 4 obiettivi </a:t>
            </a:r>
            <a:r>
              <a:rPr lang="it-IT" dirty="0"/>
              <a:t>della Bussola per le INFRASTRUTTURE</a:t>
            </a:r>
          </a:p>
          <a:p>
            <a:pPr lvl="1"/>
            <a:r>
              <a:rPr lang="it-IT" b="1" dirty="0"/>
              <a:t>Copertura Banda larga </a:t>
            </a:r>
            <a:r>
              <a:rPr lang="it-IT" dirty="0"/>
              <a:t>e </a:t>
            </a:r>
            <a:r>
              <a:rPr lang="it-IT" b="1" dirty="0"/>
              <a:t>5G </a:t>
            </a:r>
            <a:r>
              <a:rPr lang="it-IT" dirty="0"/>
              <a:t>(velocità, </a:t>
            </a:r>
            <a:r>
              <a:rPr lang="it-IT" b="1" dirty="0">
                <a:hlinkClick r:id="rId3"/>
              </a:rPr>
              <a:t>copertura</a:t>
            </a:r>
            <a:r>
              <a:rPr lang="it-IT" dirty="0"/>
              <a:t>, prezzi…) </a:t>
            </a:r>
          </a:p>
          <a:p>
            <a:r>
              <a:rPr lang="it-IT" dirty="0"/>
              <a:t>Se scelgo di approfondire il tema della copertura della Banda larga, scelgo un paese tra i più coperti ad es. dalla tecnologia 5G e uno tra i meno coperti, visto che è uno degli indicatori chiave, dove trovo i dati?</a:t>
            </a:r>
          </a:p>
          <a:p>
            <a:pPr lvl="1"/>
            <a:r>
              <a:rPr lang="it-IT" dirty="0"/>
              <a:t>Cerco nel </a:t>
            </a:r>
            <a:r>
              <a:rPr lang="it-IT" b="1" dirty="0"/>
              <a:t>sito «</a:t>
            </a:r>
            <a:r>
              <a:rPr lang="it-IT" b="1" dirty="0" err="1"/>
              <a:t>Shaping</a:t>
            </a:r>
            <a:r>
              <a:rPr lang="it-IT" b="1" dirty="0"/>
              <a:t> </a:t>
            </a:r>
            <a:r>
              <a:rPr lang="it-IT" b="1" dirty="0" err="1"/>
              <a:t>Europe’s</a:t>
            </a:r>
            <a:r>
              <a:rPr lang="it-IT" b="1" dirty="0"/>
              <a:t> </a:t>
            </a:r>
            <a:r>
              <a:rPr lang="it-IT" b="1" dirty="0" err="1"/>
              <a:t>digital</a:t>
            </a:r>
            <a:r>
              <a:rPr lang="it-IT" b="1" dirty="0"/>
              <a:t> future» </a:t>
            </a:r>
            <a:r>
              <a:rPr lang="it-IT" dirty="0"/>
              <a:t>il rapporto che fa il punto della situazione sulla copertura stessa: </a:t>
            </a:r>
            <a:r>
              <a:rPr lang="it-IT" dirty="0">
                <a:hlinkClick r:id="rId3"/>
              </a:rPr>
              <a:t>https://digital-strategy.ec.europa.eu/en/library/broadband-coverage-europe-2021</a:t>
            </a:r>
            <a:r>
              <a:rPr lang="it-IT" dirty="0"/>
              <a:t> </a:t>
            </a:r>
          </a:p>
          <a:p>
            <a:pPr lvl="1"/>
            <a:r>
              <a:rPr lang="it-IT" dirty="0"/>
              <a:t>Oppure decido di usare </a:t>
            </a:r>
            <a:r>
              <a:rPr lang="it-IT" dirty="0">
                <a:hlinkClick r:id="rId4"/>
              </a:rPr>
              <a:t>DESI</a:t>
            </a:r>
            <a:r>
              <a:rPr lang="it-IT" dirty="0"/>
              <a:t> e porto qualche indicatore a confronto</a:t>
            </a:r>
          </a:p>
          <a:p>
            <a:pPr lvl="1"/>
            <a:endParaRPr lang="it-IT" b="1" dirty="0"/>
          </a:p>
          <a:p>
            <a:endParaRPr lang="it-IT" dirty="0"/>
          </a:p>
        </p:txBody>
      </p:sp>
    </p:spTree>
    <p:extLst>
      <p:ext uri="{BB962C8B-B14F-4D97-AF65-F5344CB8AC3E}">
        <p14:creationId xmlns:p14="http://schemas.microsoft.com/office/powerpoint/2010/main" val="20968022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DCC72617-C668-4484-A1C8-860271E59147}"/>
              </a:ext>
            </a:extLst>
          </p:cNvPr>
          <p:cNvPicPr>
            <a:picLocks noChangeAspect="1"/>
          </p:cNvPicPr>
          <p:nvPr/>
        </p:nvPicPr>
        <p:blipFill>
          <a:blip r:embed="rId2"/>
          <a:stretch>
            <a:fillRect/>
          </a:stretch>
        </p:blipFill>
        <p:spPr>
          <a:xfrm>
            <a:off x="5847956" y="2836802"/>
            <a:ext cx="5466812" cy="3583108"/>
          </a:xfrm>
          <a:prstGeom prst="rect">
            <a:avLst/>
          </a:prstGeom>
        </p:spPr>
      </p:pic>
      <p:pic>
        <p:nvPicPr>
          <p:cNvPr id="9" name="Immagine 8">
            <a:extLst>
              <a:ext uri="{FF2B5EF4-FFF2-40B4-BE49-F238E27FC236}">
                <a16:creationId xmlns:a16="http://schemas.microsoft.com/office/drawing/2014/main" id="{A4F13DEC-0E8F-4E10-ACF1-D26CC492927E}"/>
              </a:ext>
            </a:extLst>
          </p:cNvPr>
          <p:cNvPicPr>
            <a:picLocks noChangeAspect="1"/>
          </p:cNvPicPr>
          <p:nvPr/>
        </p:nvPicPr>
        <p:blipFill>
          <a:blip r:embed="rId3"/>
          <a:stretch>
            <a:fillRect/>
          </a:stretch>
        </p:blipFill>
        <p:spPr>
          <a:xfrm>
            <a:off x="3255265" y="14945"/>
            <a:ext cx="4624832" cy="2821857"/>
          </a:xfrm>
          <a:prstGeom prst="rect">
            <a:avLst/>
          </a:prstGeom>
        </p:spPr>
      </p:pic>
      <p:sp>
        <p:nvSpPr>
          <p:cNvPr id="11" name="CasellaDiTesto 10">
            <a:extLst>
              <a:ext uri="{FF2B5EF4-FFF2-40B4-BE49-F238E27FC236}">
                <a16:creationId xmlns:a16="http://schemas.microsoft.com/office/drawing/2014/main" id="{EF94E4CC-8E11-4917-9E7E-29AF498CA4D5}"/>
              </a:ext>
            </a:extLst>
          </p:cNvPr>
          <p:cNvSpPr txBox="1"/>
          <p:nvPr/>
        </p:nvSpPr>
        <p:spPr>
          <a:xfrm>
            <a:off x="617728" y="1913472"/>
            <a:ext cx="2023872" cy="923330"/>
          </a:xfrm>
          <a:prstGeom prst="rect">
            <a:avLst/>
          </a:prstGeom>
          <a:noFill/>
        </p:spPr>
        <p:txBody>
          <a:bodyPr wrap="square" rtlCol="0">
            <a:spAutoFit/>
          </a:bodyPr>
          <a:lstStyle/>
          <a:p>
            <a:r>
              <a:rPr lang="it-IT" dirty="0"/>
              <a:t>La copertura generale di banda larga è sufficiente?</a:t>
            </a:r>
          </a:p>
        </p:txBody>
      </p:sp>
      <p:pic>
        <p:nvPicPr>
          <p:cNvPr id="12" name="Immagine 11">
            <a:extLst>
              <a:ext uri="{FF2B5EF4-FFF2-40B4-BE49-F238E27FC236}">
                <a16:creationId xmlns:a16="http://schemas.microsoft.com/office/drawing/2014/main" id="{36FCC7BA-FD93-4DED-8491-D42D7F4E1D3F}"/>
              </a:ext>
            </a:extLst>
          </p:cNvPr>
          <p:cNvPicPr>
            <a:picLocks noChangeAspect="1"/>
          </p:cNvPicPr>
          <p:nvPr/>
        </p:nvPicPr>
        <p:blipFill>
          <a:blip r:embed="rId4"/>
          <a:stretch>
            <a:fillRect/>
          </a:stretch>
        </p:blipFill>
        <p:spPr>
          <a:xfrm>
            <a:off x="42908" y="2788034"/>
            <a:ext cx="5811049" cy="3583108"/>
          </a:xfrm>
          <a:prstGeom prst="rect">
            <a:avLst/>
          </a:prstGeom>
        </p:spPr>
      </p:pic>
      <p:sp>
        <p:nvSpPr>
          <p:cNvPr id="13" name="Freccia in giù 12">
            <a:extLst>
              <a:ext uri="{FF2B5EF4-FFF2-40B4-BE49-F238E27FC236}">
                <a16:creationId xmlns:a16="http://schemas.microsoft.com/office/drawing/2014/main" id="{B95BE59E-53FD-421E-81BC-A391470924D2}"/>
              </a:ext>
            </a:extLst>
          </p:cNvPr>
          <p:cNvSpPr/>
          <p:nvPr/>
        </p:nvSpPr>
        <p:spPr>
          <a:xfrm>
            <a:off x="4689856" y="3011424"/>
            <a:ext cx="174752" cy="22352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Freccia in giù 14">
            <a:extLst>
              <a:ext uri="{FF2B5EF4-FFF2-40B4-BE49-F238E27FC236}">
                <a16:creationId xmlns:a16="http://schemas.microsoft.com/office/drawing/2014/main" id="{5E148C2C-9D52-411C-B76A-39A28494E3C0}"/>
              </a:ext>
            </a:extLst>
          </p:cNvPr>
          <p:cNvSpPr/>
          <p:nvPr/>
        </p:nvSpPr>
        <p:spPr>
          <a:xfrm>
            <a:off x="10935849" y="5144484"/>
            <a:ext cx="174752" cy="22352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Freccia in giù 15">
            <a:extLst>
              <a:ext uri="{FF2B5EF4-FFF2-40B4-BE49-F238E27FC236}">
                <a16:creationId xmlns:a16="http://schemas.microsoft.com/office/drawing/2014/main" id="{3E1778F4-31B5-4753-8F17-2C1AFF8A8FCE}"/>
              </a:ext>
            </a:extLst>
          </p:cNvPr>
          <p:cNvSpPr/>
          <p:nvPr/>
        </p:nvSpPr>
        <p:spPr>
          <a:xfrm>
            <a:off x="6250669" y="2944368"/>
            <a:ext cx="174752" cy="223520"/>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Freccia in giù 16">
            <a:extLst>
              <a:ext uri="{FF2B5EF4-FFF2-40B4-BE49-F238E27FC236}">
                <a16:creationId xmlns:a16="http://schemas.microsoft.com/office/drawing/2014/main" id="{2617A385-3B16-4DD5-A8EA-A3D5A40718FD}"/>
              </a:ext>
            </a:extLst>
          </p:cNvPr>
          <p:cNvSpPr/>
          <p:nvPr/>
        </p:nvSpPr>
        <p:spPr>
          <a:xfrm>
            <a:off x="1597223" y="2944368"/>
            <a:ext cx="174752" cy="223520"/>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CasellaDiTesto 13">
            <a:extLst>
              <a:ext uri="{FF2B5EF4-FFF2-40B4-BE49-F238E27FC236}">
                <a16:creationId xmlns:a16="http://schemas.microsoft.com/office/drawing/2014/main" id="{FAA02CC2-2837-45D8-A6C9-A06B9C6C4BE7}"/>
              </a:ext>
            </a:extLst>
          </p:cNvPr>
          <p:cNvSpPr txBox="1"/>
          <p:nvPr/>
        </p:nvSpPr>
        <p:spPr>
          <a:xfrm>
            <a:off x="8548566" y="1913472"/>
            <a:ext cx="1847146" cy="923330"/>
          </a:xfrm>
          <a:prstGeom prst="rect">
            <a:avLst/>
          </a:prstGeom>
          <a:solidFill>
            <a:schemeClr val="accent6">
              <a:lumMod val="40000"/>
              <a:lumOff val="60000"/>
            </a:schemeClr>
          </a:solidFill>
        </p:spPr>
        <p:txBody>
          <a:bodyPr wrap="square" rtlCol="0">
            <a:spAutoFit/>
          </a:bodyPr>
          <a:lstStyle/>
          <a:p>
            <a:r>
              <a:rPr lang="it-IT" dirty="0"/>
              <a:t>L’indicatore 5G: potrei scegliere Italia e Portogallo</a:t>
            </a:r>
          </a:p>
        </p:txBody>
      </p:sp>
      <p:sp>
        <p:nvSpPr>
          <p:cNvPr id="2" name="Rettangolo 1">
            <a:extLst>
              <a:ext uri="{FF2B5EF4-FFF2-40B4-BE49-F238E27FC236}">
                <a16:creationId xmlns:a16="http://schemas.microsoft.com/office/drawing/2014/main" id="{BA4B59A2-D30D-4BB5-AB30-FE48D261B16B}"/>
              </a:ext>
            </a:extLst>
          </p:cNvPr>
          <p:cNvSpPr/>
          <p:nvPr/>
        </p:nvSpPr>
        <p:spPr>
          <a:xfrm>
            <a:off x="437178" y="114924"/>
            <a:ext cx="2277574" cy="1200329"/>
          </a:xfrm>
          <a:prstGeom prst="rect">
            <a:avLst/>
          </a:prstGeom>
        </p:spPr>
        <p:txBody>
          <a:bodyPr wrap="square">
            <a:spAutoFit/>
          </a:bodyPr>
          <a:lstStyle/>
          <a:p>
            <a:r>
              <a:rPr lang="en-US" dirty="0">
                <a:solidFill>
                  <a:srgbClr val="FF0000"/>
                </a:solidFill>
              </a:rPr>
              <a:t>Dal </a:t>
            </a:r>
            <a:r>
              <a:rPr lang="en-US" dirty="0" err="1">
                <a:solidFill>
                  <a:srgbClr val="FF0000"/>
                </a:solidFill>
              </a:rPr>
              <a:t>Rapporto</a:t>
            </a:r>
            <a:r>
              <a:rPr lang="en-US" dirty="0">
                <a:solidFill>
                  <a:srgbClr val="FF0000"/>
                </a:solidFill>
              </a:rPr>
              <a:t> </a:t>
            </a:r>
            <a:r>
              <a:rPr lang="en-US" dirty="0"/>
              <a:t>“</a:t>
            </a:r>
            <a:r>
              <a:rPr lang="en-US" b="1" dirty="0"/>
              <a:t>Broadband Coverage </a:t>
            </a:r>
          </a:p>
          <a:p>
            <a:r>
              <a:rPr lang="en-US" b="1" dirty="0"/>
              <a:t>in Europe 2021” + dataset</a:t>
            </a:r>
            <a:endParaRPr lang="it-IT" b="1" dirty="0"/>
          </a:p>
        </p:txBody>
      </p:sp>
      <p:sp>
        <p:nvSpPr>
          <p:cNvPr id="3" name="Callout: freccia a sinistra 2">
            <a:extLst>
              <a:ext uri="{FF2B5EF4-FFF2-40B4-BE49-F238E27FC236}">
                <a16:creationId xmlns:a16="http://schemas.microsoft.com/office/drawing/2014/main" id="{3078901A-87DF-4763-994A-4940502A131A}"/>
              </a:ext>
            </a:extLst>
          </p:cNvPr>
          <p:cNvSpPr/>
          <p:nvPr/>
        </p:nvSpPr>
        <p:spPr>
          <a:xfrm>
            <a:off x="7741920" y="146434"/>
            <a:ext cx="2991104" cy="1592416"/>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a:t>Quali sono le tecnologie di connettività?</a:t>
            </a:r>
          </a:p>
          <a:p>
            <a:r>
              <a:rPr lang="it-IT"/>
              <a:t>Quali sono le meno diffuse su cui investire?</a:t>
            </a:r>
            <a:endParaRPr lang="it-IT" dirty="0"/>
          </a:p>
        </p:txBody>
      </p:sp>
      <p:sp>
        <p:nvSpPr>
          <p:cNvPr id="4" name="Freccia in giù 3">
            <a:extLst>
              <a:ext uri="{FF2B5EF4-FFF2-40B4-BE49-F238E27FC236}">
                <a16:creationId xmlns:a16="http://schemas.microsoft.com/office/drawing/2014/main" id="{65529361-68B1-42A6-A32F-236CE32DB8B6}"/>
              </a:ext>
            </a:extLst>
          </p:cNvPr>
          <p:cNvSpPr/>
          <p:nvPr/>
        </p:nvSpPr>
        <p:spPr>
          <a:xfrm>
            <a:off x="10127488" y="1582180"/>
            <a:ext cx="251968" cy="4754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878942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01EB1860-E04F-40D6-AC54-D9DBB64674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5479" y="868172"/>
            <a:ext cx="8934450" cy="5715000"/>
          </a:xfrm>
          <a:prstGeom prst="rect">
            <a:avLst/>
          </a:prstGeom>
        </p:spPr>
      </p:pic>
      <p:sp>
        <p:nvSpPr>
          <p:cNvPr id="5" name="CasellaDiTesto 4">
            <a:extLst>
              <a:ext uri="{FF2B5EF4-FFF2-40B4-BE49-F238E27FC236}">
                <a16:creationId xmlns:a16="http://schemas.microsoft.com/office/drawing/2014/main" id="{5B4E216C-10FD-4E98-B311-4B8B640E6768}"/>
              </a:ext>
            </a:extLst>
          </p:cNvPr>
          <p:cNvSpPr txBox="1"/>
          <p:nvPr/>
        </p:nvSpPr>
        <p:spPr>
          <a:xfrm>
            <a:off x="690881" y="328773"/>
            <a:ext cx="11013440" cy="400110"/>
          </a:xfrm>
          <a:prstGeom prst="rect">
            <a:avLst/>
          </a:prstGeom>
          <a:noFill/>
        </p:spPr>
        <p:txBody>
          <a:bodyPr wrap="square" rtlCol="0">
            <a:spAutoFit/>
          </a:bodyPr>
          <a:lstStyle/>
          <a:p>
            <a:r>
              <a:rPr lang="it-IT" sz="2000" dirty="0"/>
              <a:t>… ma operando la scelta sulla base della classifica </a:t>
            </a:r>
            <a:r>
              <a:rPr lang="it-IT" sz="2000" b="1" dirty="0"/>
              <a:t>DESI</a:t>
            </a:r>
            <a:r>
              <a:rPr lang="it-IT" sz="2000" dirty="0"/>
              <a:t> un indicatore composito della CONNETTIVITÀ</a:t>
            </a:r>
          </a:p>
        </p:txBody>
      </p:sp>
      <p:sp>
        <p:nvSpPr>
          <p:cNvPr id="6" name="Freccia a destra 5">
            <a:extLst>
              <a:ext uri="{FF2B5EF4-FFF2-40B4-BE49-F238E27FC236}">
                <a16:creationId xmlns:a16="http://schemas.microsoft.com/office/drawing/2014/main" id="{3C5DAE05-E98D-4D79-9FC7-860B56615559}"/>
              </a:ext>
            </a:extLst>
          </p:cNvPr>
          <p:cNvSpPr/>
          <p:nvPr/>
        </p:nvSpPr>
        <p:spPr>
          <a:xfrm>
            <a:off x="8619744" y="3239008"/>
            <a:ext cx="597408" cy="6339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CasellaDiTesto 6">
            <a:extLst>
              <a:ext uri="{FF2B5EF4-FFF2-40B4-BE49-F238E27FC236}">
                <a16:creationId xmlns:a16="http://schemas.microsoft.com/office/drawing/2014/main" id="{D798CE7F-329D-4CD0-B4CB-4317326B708D}"/>
              </a:ext>
            </a:extLst>
          </p:cNvPr>
          <p:cNvSpPr txBox="1"/>
          <p:nvPr/>
        </p:nvSpPr>
        <p:spPr>
          <a:xfrm>
            <a:off x="9729216" y="3092704"/>
            <a:ext cx="1893824" cy="1200329"/>
          </a:xfrm>
          <a:prstGeom prst="rect">
            <a:avLst/>
          </a:prstGeom>
          <a:solidFill>
            <a:schemeClr val="accent6">
              <a:lumMod val="40000"/>
              <a:lumOff val="60000"/>
            </a:schemeClr>
          </a:solidFill>
        </p:spPr>
        <p:txBody>
          <a:bodyPr wrap="square" rtlCol="0">
            <a:spAutoFit/>
          </a:bodyPr>
          <a:lstStyle/>
          <a:p>
            <a:r>
              <a:rPr lang="it-IT" dirty="0"/>
              <a:t>Se scegliessi il primo e l’ultimo:</a:t>
            </a:r>
          </a:p>
          <a:p>
            <a:r>
              <a:rPr lang="it-IT" dirty="0"/>
              <a:t>1. Danimarca</a:t>
            </a:r>
          </a:p>
          <a:p>
            <a:r>
              <a:rPr lang="it-IT" dirty="0"/>
              <a:t>27. Belgio</a:t>
            </a:r>
          </a:p>
        </p:txBody>
      </p:sp>
      <p:sp>
        <p:nvSpPr>
          <p:cNvPr id="8" name="Freccia in giù 7">
            <a:extLst>
              <a:ext uri="{FF2B5EF4-FFF2-40B4-BE49-F238E27FC236}">
                <a16:creationId xmlns:a16="http://schemas.microsoft.com/office/drawing/2014/main" id="{C57FDB8D-E21D-469A-AE51-080A2F22AD88}"/>
              </a:ext>
            </a:extLst>
          </p:cNvPr>
          <p:cNvSpPr/>
          <p:nvPr/>
        </p:nvSpPr>
        <p:spPr>
          <a:xfrm>
            <a:off x="3173984" y="2288032"/>
            <a:ext cx="166624" cy="26822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in giù 8">
            <a:extLst>
              <a:ext uri="{FF2B5EF4-FFF2-40B4-BE49-F238E27FC236}">
                <a16:creationId xmlns:a16="http://schemas.microsoft.com/office/drawing/2014/main" id="{6091C570-A983-482E-ABE9-69CC259C9D6D}"/>
              </a:ext>
            </a:extLst>
          </p:cNvPr>
          <p:cNvSpPr/>
          <p:nvPr/>
        </p:nvSpPr>
        <p:spPr>
          <a:xfrm>
            <a:off x="6156960" y="2877312"/>
            <a:ext cx="166624" cy="26822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CasellaDiTesto 1">
            <a:extLst>
              <a:ext uri="{FF2B5EF4-FFF2-40B4-BE49-F238E27FC236}">
                <a16:creationId xmlns:a16="http://schemas.microsoft.com/office/drawing/2014/main" id="{2DFB58DF-437F-4546-8596-2F358D468FCB}"/>
              </a:ext>
            </a:extLst>
          </p:cNvPr>
          <p:cNvSpPr txBox="1"/>
          <p:nvPr/>
        </p:nvSpPr>
        <p:spPr>
          <a:xfrm>
            <a:off x="8737600" y="4367298"/>
            <a:ext cx="2934208" cy="1477328"/>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it-IT" b="1" dirty="0"/>
              <a:t>Decido di mantenere la mia scelta iniziale, i due paesi sono comunque distanti e appartengono entrambi all’UE meridionale</a:t>
            </a:r>
          </a:p>
        </p:txBody>
      </p:sp>
    </p:spTree>
    <p:extLst>
      <p:ext uri="{BB962C8B-B14F-4D97-AF65-F5344CB8AC3E}">
        <p14:creationId xmlns:p14="http://schemas.microsoft.com/office/powerpoint/2010/main" val="1111070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AFA7D6-1FCC-4B21-9DDB-E7FA095F3563}"/>
              </a:ext>
            </a:extLst>
          </p:cNvPr>
          <p:cNvSpPr>
            <a:spLocks noGrp="1"/>
          </p:cNvSpPr>
          <p:nvPr>
            <p:ph type="title"/>
          </p:nvPr>
        </p:nvSpPr>
        <p:spPr/>
        <p:txBody>
          <a:bodyPr/>
          <a:lstStyle/>
          <a:p>
            <a:r>
              <a:rPr lang="it-IT" dirty="0"/>
              <a:t>Quali sono le caratteristiche che distinguono l’Italia?</a:t>
            </a:r>
          </a:p>
        </p:txBody>
      </p:sp>
      <p:sp>
        <p:nvSpPr>
          <p:cNvPr id="3" name="Segnaposto contenuto 2">
            <a:extLst>
              <a:ext uri="{FF2B5EF4-FFF2-40B4-BE49-F238E27FC236}">
                <a16:creationId xmlns:a16="http://schemas.microsoft.com/office/drawing/2014/main" id="{055E32AA-8C95-4F9E-9A9F-C7A93FC85AB7}"/>
              </a:ext>
            </a:extLst>
          </p:cNvPr>
          <p:cNvSpPr>
            <a:spLocks noGrp="1"/>
          </p:cNvSpPr>
          <p:nvPr>
            <p:ph idx="1"/>
          </p:nvPr>
        </p:nvSpPr>
        <p:spPr/>
        <p:txBody>
          <a:bodyPr>
            <a:normAutofit fontScale="85000" lnSpcReduction="10000"/>
          </a:bodyPr>
          <a:lstStyle/>
          <a:p>
            <a:r>
              <a:rPr lang="it-IT" dirty="0"/>
              <a:t>Posso usare le </a:t>
            </a:r>
            <a:r>
              <a:rPr lang="it-IT" dirty="0">
                <a:hlinkClick r:id="rId2"/>
              </a:rPr>
              <a:t>variabili di background</a:t>
            </a:r>
            <a:r>
              <a:rPr lang="it-IT" dirty="0"/>
              <a:t> contenute nel dataset per l’agenda digitale: Popolazione Totale; PIL ai prezzi di mercato; numero di famiglie (ad es per la copertura della Banda Larga)</a:t>
            </a:r>
          </a:p>
          <a:p>
            <a:r>
              <a:rPr lang="it-IT" dirty="0"/>
              <a:t>Poi ovviamente posso commentare le variabili che interessano sulle dotazioni tecnologiche con qualche dato o grafico, rispondendo a queste domande: </a:t>
            </a:r>
          </a:p>
          <a:p>
            <a:pPr lvl="1"/>
            <a:r>
              <a:rPr lang="it-IT" dirty="0"/>
              <a:t>dove sono le carenze? </a:t>
            </a:r>
          </a:p>
          <a:p>
            <a:pPr lvl="1"/>
            <a:r>
              <a:rPr lang="it-IT" dirty="0"/>
              <a:t>Dove occorre investire? </a:t>
            </a:r>
          </a:p>
          <a:p>
            <a:pPr lvl="1"/>
            <a:r>
              <a:rPr lang="it-IT" dirty="0"/>
              <a:t>Si sta investendo correttamente? </a:t>
            </a:r>
          </a:p>
          <a:p>
            <a:pPr lvl="1"/>
            <a:r>
              <a:rPr lang="it-IT" dirty="0"/>
              <a:t>I fondi per la ricerca sono sufficienti</a:t>
            </a:r>
          </a:p>
          <a:p>
            <a:r>
              <a:rPr lang="it-IT" dirty="0"/>
              <a:t>Risposta sulla eventuale necessità di intervento pubblico/controllo Commissione Europea: le scelte effettuate dai due paesi sono corrette?</a:t>
            </a:r>
          </a:p>
          <a:p>
            <a:r>
              <a:rPr lang="it-IT" dirty="0"/>
              <a:t>Posso utilizzare un </a:t>
            </a:r>
            <a:r>
              <a:rPr lang="it-IT" dirty="0">
                <a:hlinkClick r:id="rId3" action="ppaction://hlinksldjump"/>
              </a:rPr>
              <a:t>rapporto della Commissione Europea </a:t>
            </a:r>
            <a:r>
              <a:rPr lang="it-IT" dirty="0"/>
              <a:t>come guida per le risposte da dare (vedi il riferimento 7. in sitografia a fine slides)</a:t>
            </a:r>
          </a:p>
        </p:txBody>
      </p:sp>
    </p:spTree>
    <p:extLst>
      <p:ext uri="{BB962C8B-B14F-4D97-AF65-F5344CB8AC3E}">
        <p14:creationId xmlns:p14="http://schemas.microsoft.com/office/powerpoint/2010/main" val="23073891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2D45259E-D6E8-4E9C-A056-E9C5C9626840}"/>
              </a:ext>
            </a:extLst>
          </p:cNvPr>
          <p:cNvSpPr>
            <a:spLocks noGrp="1"/>
          </p:cNvSpPr>
          <p:nvPr>
            <p:ph type="title"/>
          </p:nvPr>
        </p:nvSpPr>
        <p:spPr/>
        <p:txBody>
          <a:bodyPr/>
          <a:lstStyle/>
          <a:p>
            <a:r>
              <a:rPr lang="it-IT" b="1" dirty="0">
                <a:solidFill>
                  <a:srgbClr val="FF0000"/>
                </a:solidFill>
              </a:rPr>
              <a:t>4. Il ruolo degli organismi e dei fondi stanziati dall'UE è stato importante? </a:t>
            </a:r>
          </a:p>
        </p:txBody>
      </p:sp>
      <p:sp>
        <p:nvSpPr>
          <p:cNvPr id="5" name="Segnaposto testo 4">
            <a:extLst>
              <a:ext uri="{FF2B5EF4-FFF2-40B4-BE49-F238E27FC236}">
                <a16:creationId xmlns:a16="http://schemas.microsoft.com/office/drawing/2014/main" id="{D8CEF1B0-78C8-4B05-B56B-C49765B0F466}"/>
              </a:ext>
            </a:extLst>
          </p:cNvPr>
          <p:cNvSpPr>
            <a:spLocks noGrp="1"/>
          </p:cNvSpPr>
          <p:nvPr>
            <p:ph type="body" idx="1"/>
          </p:nvPr>
        </p:nvSpPr>
        <p:spPr/>
        <p:txBody>
          <a:bodyPr/>
          <a:lstStyle/>
          <a:p>
            <a:r>
              <a:rPr lang="it-IT" dirty="0"/>
              <a:t>Quarta domanda: i risultati d’impatto secondo un rapporto della CE</a:t>
            </a:r>
          </a:p>
        </p:txBody>
      </p:sp>
    </p:spTree>
    <p:extLst>
      <p:ext uri="{BB962C8B-B14F-4D97-AF65-F5344CB8AC3E}">
        <p14:creationId xmlns:p14="http://schemas.microsoft.com/office/powerpoint/2010/main" val="1905106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E90DCE-CA47-4C1A-AE8A-9588139433B1}"/>
              </a:ext>
            </a:extLst>
          </p:cNvPr>
          <p:cNvSpPr>
            <a:spLocks noGrp="1"/>
          </p:cNvSpPr>
          <p:nvPr>
            <p:ph type="title"/>
          </p:nvPr>
        </p:nvSpPr>
        <p:spPr/>
        <p:txBody>
          <a:bodyPr/>
          <a:lstStyle/>
          <a:p>
            <a:r>
              <a:rPr lang="it-IT" dirty="0"/>
              <a:t>Cosa posso indagare?</a:t>
            </a:r>
          </a:p>
        </p:txBody>
      </p:sp>
      <p:sp>
        <p:nvSpPr>
          <p:cNvPr id="3" name="Segnaposto contenuto 2">
            <a:extLst>
              <a:ext uri="{FF2B5EF4-FFF2-40B4-BE49-F238E27FC236}">
                <a16:creationId xmlns:a16="http://schemas.microsoft.com/office/drawing/2014/main" id="{767C8E88-E9FC-4FFA-8262-1348FFCDE3E6}"/>
              </a:ext>
            </a:extLst>
          </p:cNvPr>
          <p:cNvSpPr>
            <a:spLocks noGrp="1"/>
          </p:cNvSpPr>
          <p:nvPr>
            <p:ph idx="1"/>
          </p:nvPr>
        </p:nvSpPr>
        <p:spPr/>
        <p:txBody>
          <a:bodyPr>
            <a:normAutofit fontScale="92500" lnSpcReduction="20000"/>
          </a:bodyPr>
          <a:lstStyle/>
          <a:p>
            <a:r>
              <a:rPr lang="it-IT" dirty="0"/>
              <a:t>La copertura della </a:t>
            </a:r>
            <a:r>
              <a:rPr lang="it-IT" b="1" dirty="0"/>
              <a:t>banda larga fissa in gigabit </a:t>
            </a:r>
            <a:r>
              <a:rPr lang="it-IT" dirty="0"/>
              <a:t>e la dotazione di infrastrutture mobili tipo </a:t>
            </a:r>
            <a:r>
              <a:rPr lang="it-IT" b="1" dirty="0"/>
              <a:t>5G</a:t>
            </a:r>
            <a:r>
              <a:rPr lang="it-IT" dirty="0"/>
              <a:t>:</a:t>
            </a:r>
          </a:p>
          <a:p>
            <a:pPr lvl="1"/>
            <a:r>
              <a:rPr lang="it-IT" dirty="0"/>
              <a:t>I dati mi permettono di verificare quale sia il tasso di crescita della copertura nel periodo 2013-2021, utilizzando i dati DESI o i dati presenti in </a:t>
            </a:r>
            <a:r>
              <a:rPr lang="it-IT" dirty="0">
                <a:hlinkClick r:id="rId2"/>
              </a:rPr>
              <a:t>indicatori</a:t>
            </a:r>
            <a:r>
              <a:rPr lang="it-IT" dirty="0"/>
              <a:t>  e poi ipotizzare per il futuro almeno un tasso di crescita medio simile, ad es. posso proiettandolo nel periodo da coprire (9 anni fino al 2030) – posso calcolarlo così: </a:t>
            </a:r>
            <a:r>
              <a:rPr lang="it-IT" dirty="0">
                <a:hlinkClick r:id="rId3"/>
              </a:rPr>
              <a:t>https://ec.europa.eu/newsroom/dae/redirection/document/89021</a:t>
            </a:r>
            <a:endParaRPr lang="it-IT" dirty="0"/>
          </a:p>
          <a:p>
            <a:pPr lvl="1"/>
            <a:r>
              <a:rPr lang="it-IT" dirty="0"/>
              <a:t>per l’Italia, partendo da una copertura (Broadband coverage (&gt;100Mbps) ) al 2021 del  77,6%...</a:t>
            </a:r>
          </a:p>
          <a:p>
            <a:pPr lvl="1"/>
            <a:endParaRPr lang="it-IT" dirty="0"/>
          </a:p>
          <a:p>
            <a:pPr lvl="1"/>
            <a:r>
              <a:rPr lang="it-IT" dirty="0"/>
              <a:t> eventualmente posso cercare nelle fonti secondarie…</a:t>
            </a:r>
          </a:p>
          <a:p>
            <a:pPr lvl="1"/>
            <a:r>
              <a:rPr lang="it-IT" dirty="0"/>
              <a:t> indagare la diversificazione nella dotazione delle strutture di connettività</a:t>
            </a:r>
          </a:p>
          <a:p>
            <a:pPr lvl="1"/>
            <a:r>
              <a:rPr lang="it-IT" dirty="0"/>
              <a:t>Capire se ci sono interventi a sostegno dello sviluppo con fondi europei/nazionali, ad es.: </a:t>
            </a:r>
            <a:r>
              <a:rPr lang="en-US" dirty="0">
                <a:hlinkClick r:id="rId4"/>
              </a:rPr>
              <a:t>Commission presents new initiatives with Gigabit Infrastructure Act Proposal | Shaping Europe’s digital future (europa.eu)</a:t>
            </a:r>
            <a:endParaRPr lang="en-US" dirty="0"/>
          </a:p>
          <a:p>
            <a:pPr lvl="1"/>
            <a:endParaRPr lang="it-IT" dirty="0"/>
          </a:p>
        </p:txBody>
      </p:sp>
      <p:graphicFrame>
        <p:nvGraphicFramePr>
          <p:cNvPr id="4" name="Tabella 3">
            <a:extLst>
              <a:ext uri="{FF2B5EF4-FFF2-40B4-BE49-F238E27FC236}">
                <a16:creationId xmlns:a16="http://schemas.microsoft.com/office/drawing/2014/main" id="{EF78DB21-A30E-44F5-8C64-F844782B8AF4}"/>
              </a:ext>
            </a:extLst>
          </p:cNvPr>
          <p:cNvGraphicFramePr>
            <a:graphicFrameLocks noGrp="1"/>
          </p:cNvGraphicFramePr>
          <p:nvPr>
            <p:extLst>
              <p:ext uri="{D42A27DB-BD31-4B8C-83A1-F6EECF244321}">
                <p14:modId xmlns:p14="http://schemas.microsoft.com/office/powerpoint/2010/main" val="2842135216"/>
              </p:ext>
            </p:extLst>
          </p:nvPr>
        </p:nvGraphicFramePr>
        <p:xfrm>
          <a:off x="3234944" y="3970528"/>
          <a:ext cx="5829300" cy="500380"/>
        </p:xfrm>
        <a:graphic>
          <a:graphicData uri="http://schemas.openxmlformats.org/drawingml/2006/table">
            <a:tbl>
              <a:tblPr>
                <a:tableStyleId>{5C22544A-7EE6-4342-B048-85BDC9FD1C3A}</a:tableStyleId>
              </a:tblPr>
              <a:tblGrid>
                <a:gridCol w="647700">
                  <a:extLst>
                    <a:ext uri="{9D8B030D-6E8A-4147-A177-3AD203B41FA5}">
                      <a16:colId xmlns:a16="http://schemas.microsoft.com/office/drawing/2014/main" val="2104963163"/>
                    </a:ext>
                  </a:extLst>
                </a:gridCol>
                <a:gridCol w="647700">
                  <a:extLst>
                    <a:ext uri="{9D8B030D-6E8A-4147-A177-3AD203B41FA5}">
                      <a16:colId xmlns:a16="http://schemas.microsoft.com/office/drawing/2014/main" val="3899347528"/>
                    </a:ext>
                  </a:extLst>
                </a:gridCol>
                <a:gridCol w="647700">
                  <a:extLst>
                    <a:ext uri="{9D8B030D-6E8A-4147-A177-3AD203B41FA5}">
                      <a16:colId xmlns:a16="http://schemas.microsoft.com/office/drawing/2014/main" val="179710468"/>
                    </a:ext>
                  </a:extLst>
                </a:gridCol>
                <a:gridCol w="647700">
                  <a:extLst>
                    <a:ext uri="{9D8B030D-6E8A-4147-A177-3AD203B41FA5}">
                      <a16:colId xmlns:a16="http://schemas.microsoft.com/office/drawing/2014/main" val="2117723939"/>
                    </a:ext>
                  </a:extLst>
                </a:gridCol>
                <a:gridCol w="647700">
                  <a:extLst>
                    <a:ext uri="{9D8B030D-6E8A-4147-A177-3AD203B41FA5}">
                      <a16:colId xmlns:a16="http://schemas.microsoft.com/office/drawing/2014/main" val="2529862695"/>
                    </a:ext>
                  </a:extLst>
                </a:gridCol>
                <a:gridCol w="647700">
                  <a:extLst>
                    <a:ext uri="{9D8B030D-6E8A-4147-A177-3AD203B41FA5}">
                      <a16:colId xmlns:a16="http://schemas.microsoft.com/office/drawing/2014/main" val="2014518801"/>
                    </a:ext>
                  </a:extLst>
                </a:gridCol>
                <a:gridCol w="647700">
                  <a:extLst>
                    <a:ext uri="{9D8B030D-6E8A-4147-A177-3AD203B41FA5}">
                      <a16:colId xmlns:a16="http://schemas.microsoft.com/office/drawing/2014/main" val="823486055"/>
                    </a:ext>
                  </a:extLst>
                </a:gridCol>
                <a:gridCol w="647700">
                  <a:extLst>
                    <a:ext uri="{9D8B030D-6E8A-4147-A177-3AD203B41FA5}">
                      <a16:colId xmlns:a16="http://schemas.microsoft.com/office/drawing/2014/main" val="265714419"/>
                    </a:ext>
                  </a:extLst>
                </a:gridCol>
                <a:gridCol w="647700">
                  <a:extLst>
                    <a:ext uri="{9D8B030D-6E8A-4147-A177-3AD203B41FA5}">
                      <a16:colId xmlns:a16="http://schemas.microsoft.com/office/drawing/2014/main" val="2894704444"/>
                    </a:ext>
                  </a:extLst>
                </a:gridCol>
              </a:tblGrid>
              <a:tr h="165100">
                <a:tc>
                  <a:txBody>
                    <a:bodyPr/>
                    <a:lstStyle/>
                    <a:p>
                      <a:pPr algn="l" fontAlgn="b"/>
                      <a:r>
                        <a:rPr lang="it-IT" sz="1100" u="none" strike="noStrike">
                          <a:effectLst/>
                        </a:rPr>
                        <a:t>Media annua</a:t>
                      </a:r>
                      <a:endParaRPr lang="it-IT" sz="11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it-IT" sz="1100" u="none" strike="noStrike">
                          <a:effectLst/>
                        </a:rPr>
                        <a:t>2022</a:t>
                      </a:r>
                      <a:endParaRPr lang="it-IT"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it-IT" sz="1100" u="none" strike="noStrike">
                          <a:effectLst/>
                        </a:rPr>
                        <a:t>2023</a:t>
                      </a:r>
                      <a:endParaRPr lang="it-IT"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it-IT" sz="1100" u="none" strike="noStrike">
                          <a:effectLst/>
                        </a:rPr>
                        <a:t>2024</a:t>
                      </a:r>
                      <a:endParaRPr lang="it-IT"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it-IT" sz="1100" u="none" strike="noStrike">
                          <a:effectLst/>
                        </a:rPr>
                        <a:t>2025</a:t>
                      </a:r>
                      <a:endParaRPr lang="it-IT"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it-IT" sz="1100" u="none" strike="noStrike">
                          <a:effectLst/>
                        </a:rPr>
                        <a:t>2026</a:t>
                      </a:r>
                      <a:endParaRPr lang="it-IT"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it-IT" sz="1100" u="none" strike="noStrike">
                          <a:effectLst/>
                        </a:rPr>
                        <a:t>2027</a:t>
                      </a:r>
                      <a:endParaRPr lang="it-IT"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it-IT" sz="1100" u="none" strike="noStrike">
                          <a:effectLst/>
                        </a:rPr>
                        <a:t>2028</a:t>
                      </a:r>
                      <a:endParaRPr lang="it-IT"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it-IT" sz="1100" u="none" strike="noStrike">
                          <a:effectLst/>
                        </a:rPr>
                        <a:t>2029</a:t>
                      </a:r>
                      <a:endParaRPr lang="it-IT" sz="1100" b="1"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6991866"/>
                  </a:ext>
                </a:extLst>
              </a:tr>
              <a:tr h="165100">
                <a:tc>
                  <a:txBody>
                    <a:bodyPr/>
                    <a:lstStyle/>
                    <a:p>
                      <a:pPr algn="r" fontAlgn="b"/>
                      <a:r>
                        <a:rPr lang="it-IT" sz="1000" u="none" strike="noStrike">
                          <a:effectLst/>
                        </a:rPr>
                        <a:t>0.04</a:t>
                      </a:r>
                      <a:endParaRPr lang="it-IT" sz="1000" b="1" i="0" u="none" strike="noStrike">
                        <a:solidFill>
                          <a:srgbClr val="FF0000"/>
                        </a:solidFill>
                        <a:effectLst/>
                        <a:latin typeface="Calibri" panose="020F0502020204030204" pitchFamily="34" charset="0"/>
                      </a:endParaRPr>
                    </a:p>
                  </a:txBody>
                  <a:tcPr marL="0" marR="0" marT="0" marB="0" anchor="b"/>
                </a:tc>
                <a:tc>
                  <a:txBody>
                    <a:bodyPr/>
                    <a:lstStyle/>
                    <a:p>
                      <a:pPr algn="r" fontAlgn="b"/>
                      <a:r>
                        <a:rPr lang="it-IT" sz="1000" u="none" strike="noStrike">
                          <a:effectLst/>
                        </a:rPr>
                        <a:t>80%</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it-IT" sz="1000" u="none" strike="noStrike">
                          <a:effectLst/>
                        </a:rPr>
                        <a:t>82%</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it-IT" sz="1000" u="none" strike="noStrike">
                          <a:effectLst/>
                        </a:rPr>
                        <a:t>85%</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it-IT" sz="1000" u="none" strike="noStrike">
                          <a:effectLst/>
                        </a:rPr>
                        <a:t>88%</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it-IT" sz="1000" u="none" strike="noStrike">
                          <a:effectLst/>
                        </a:rPr>
                        <a:t>91%</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it-IT" sz="1000" u="none" strike="noStrike">
                          <a:effectLst/>
                        </a:rPr>
                        <a:t>94%</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it-IT" sz="1000" u="none" strike="noStrike">
                          <a:effectLst/>
                        </a:rPr>
                        <a:t>97%</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it-IT" sz="1000" u="none" strike="noStrike" dirty="0">
                          <a:effectLst/>
                        </a:rPr>
                        <a:t>101%</a:t>
                      </a:r>
                      <a:endParaRPr lang="it-IT" sz="1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510403697"/>
                  </a:ext>
                </a:extLst>
              </a:tr>
            </a:tbl>
          </a:graphicData>
        </a:graphic>
      </p:graphicFrame>
    </p:spTree>
    <p:extLst>
      <p:ext uri="{BB962C8B-B14F-4D97-AF65-F5344CB8AC3E}">
        <p14:creationId xmlns:p14="http://schemas.microsoft.com/office/powerpoint/2010/main" val="180344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D2499B-69EB-4869-B9E6-150A25F738F3}"/>
              </a:ext>
            </a:extLst>
          </p:cNvPr>
          <p:cNvSpPr>
            <a:spLocks noGrp="1"/>
          </p:cNvSpPr>
          <p:nvPr>
            <p:ph type="title"/>
          </p:nvPr>
        </p:nvSpPr>
        <p:spPr/>
        <p:txBody>
          <a:bodyPr/>
          <a:lstStyle/>
          <a:p>
            <a:r>
              <a:rPr lang="it-IT" dirty="0"/>
              <a:t>Introduzione: Tesine individuali</a:t>
            </a:r>
          </a:p>
        </p:txBody>
      </p:sp>
      <p:sp>
        <p:nvSpPr>
          <p:cNvPr id="3" name="Segnaposto contenuto 2">
            <a:extLst>
              <a:ext uri="{FF2B5EF4-FFF2-40B4-BE49-F238E27FC236}">
                <a16:creationId xmlns:a16="http://schemas.microsoft.com/office/drawing/2014/main" id="{E1C75A45-5D76-4009-B787-DDEAAC449637}"/>
              </a:ext>
            </a:extLst>
          </p:cNvPr>
          <p:cNvSpPr>
            <a:spLocks noGrp="1"/>
          </p:cNvSpPr>
          <p:nvPr>
            <p:ph idx="1"/>
          </p:nvPr>
        </p:nvSpPr>
        <p:spPr/>
        <p:txBody>
          <a:bodyPr/>
          <a:lstStyle/>
          <a:p>
            <a:r>
              <a:rPr lang="it-IT" dirty="0"/>
              <a:t>Chi preparerà la tesina segua la letteratura suggerita per i gruppi che hanno preparato l’esposizione in aula, seguendo però le indicazioni per la stesura della tesina e scegliendo un paese per l’approfondimento</a:t>
            </a:r>
          </a:p>
          <a:p>
            <a:r>
              <a:rPr lang="it-IT" dirty="0"/>
              <a:t>Trovate la letteratura di riferimento nello spazio successivo che riporta i tre pilastri (indicatori e letteratura di base) che preparano al seminario che verrà tenuto da un esperto in aula e poi nelle indicazioni </a:t>
            </a:r>
            <a:r>
              <a:rPr lang="it-IT" dirty="0" err="1"/>
              <a:t>sitografiche</a:t>
            </a:r>
            <a:r>
              <a:rPr lang="it-IT" dirty="0"/>
              <a:t> per i singoli gruppi che effettuano l’esposizione in aula</a:t>
            </a:r>
          </a:p>
          <a:p>
            <a:endParaRPr lang="it-IT" dirty="0"/>
          </a:p>
        </p:txBody>
      </p:sp>
    </p:spTree>
    <p:extLst>
      <p:ext uri="{BB962C8B-B14F-4D97-AF65-F5344CB8AC3E}">
        <p14:creationId xmlns:p14="http://schemas.microsoft.com/office/powerpoint/2010/main" val="5633868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110DD4-760A-47C6-A50C-1047D631E166}"/>
              </a:ext>
            </a:extLst>
          </p:cNvPr>
          <p:cNvSpPr>
            <a:spLocks noGrp="1"/>
          </p:cNvSpPr>
          <p:nvPr>
            <p:ph type="title"/>
          </p:nvPr>
        </p:nvSpPr>
        <p:spPr/>
        <p:txBody>
          <a:bodyPr>
            <a:normAutofit fontScale="90000"/>
          </a:bodyPr>
          <a:lstStyle/>
          <a:p>
            <a:r>
              <a:rPr lang="it-IT" dirty="0"/>
              <a:t>Scelgo di usare un </a:t>
            </a:r>
            <a:r>
              <a:rPr lang="it-IT" dirty="0">
                <a:hlinkClick r:id="rId2"/>
              </a:rPr>
              <a:t>rapporto</a:t>
            </a:r>
            <a:r>
              <a:rPr lang="it-IT" dirty="0"/>
              <a:t> (fonte 7. nella sitografia) sull’impatto della riduzione dei costi per infrastrutture gigabit</a:t>
            </a:r>
          </a:p>
        </p:txBody>
      </p:sp>
      <p:sp>
        <p:nvSpPr>
          <p:cNvPr id="3" name="Segnaposto contenuto 2">
            <a:extLst>
              <a:ext uri="{FF2B5EF4-FFF2-40B4-BE49-F238E27FC236}">
                <a16:creationId xmlns:a16="http://schemas.microsoft.com/office/drawing/2014/main" id="{3679C5C9-B5BB-4AA1-A4F9-F5A41B396FAE}"/>
              </a:ext>
            </a:extLst>
          </p:cNvPr>
          <p:cNvSpPr>
            <a:spLocks noGrp="1"/>
          </p:cNvSpPr>
          <p:nvPr>
            <p:ph idx="1"/>
          </p:nvPr>
        </p:nvSpPr>
        <p:spPr/>
        <p:txBody>
          <a:bodyPr/>
          <a:lstStyle/>
          <a:p>
            <a:r>
              <a:rPr lang="it-IT" dirty="0"/>
              <a:t>In quel rapporto trovo qualche risposta alla domanda</a:t>
            </a:r>
          </a:p>
          <a:p>
            <a:r>
              <a:rPr lang="it-IT" dirty="0"/>
              <a:t>Come posso ridurre i costi per ampliare la rete?</a:t>
            </a:r>
          </a:p>
          <a:p>
            <a:r>
              <a:rPr lang="it-IT" u="sng" dirty="0"/>
              <a:t>Anche dai risultati per altri paesi e posso indicare possibili strumenti</a:t>
            </a:r>
            <a:r>
              <a:rPr lang="it-IT" dirty="0"/>
              <a:t> per migliorare le infrastrutture</a:t>
            </a:r>
          </a:p>
          <a:p>
            <a:pPr lvl="1"/>
            <a:r>
              <a:rPr lang="it-IT" dirty="0"/>
              <a:t>Programmi di ricerca e sviluppo UE: </a:t>
            </a:r>
            <a:r>
              <a:rPr lang="it-IT" dirty="0">
                <a:hlinkClick r:id="rId3"/>
              </a:rPr>
              <a:t>stanziamenti per ICT</a:t>
            </a:r>
            <a:endParaRPr lang="it-IT" dirty="0"/>
          </a:p>
          <a:p>
            <a:endParaRPr lang="it-IT" dirty="0"/>
          </a:p>
        </p:txBody>
      </p:sp>
    </p:spTree>
    <p:extLst>
      <p:ext uri="{BB962C8B-B14F-4D97-AF65-F5344CB8AC3E}">
        <p14:creationId xmlns:p14="http://schemas.microsoft.com/office/powerpoint/2010/main" val="30303032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98DD15-DE09-45EF-AF4E-D0FB8021EA80}"/>
              </a:ext>
            </a:extLst>
          </p:cNvPr>
          <p:cNvSpPr>
            <a:spLocks noGrp="1"/>
          </p:cNvSpPr>
          <p:nvPr>
            <p:ph type="title"/>
          </p:nvPr>
        </p:nvSpPr>
        <p:spPr/>
        <p:txBody>
          <a:bodyPr/>
          <a:lstStyle/>
          <a:p>
            <a:r>
              <a:rPr lang="it-IT" dirty="0"/>
              <a:t>Italia conclusioni</a:t>
            </a:r>
          </a:p>
        </p:txBody>
      </p:sp>
      <p:sp>
        <p:nvSpPr>
          <p:cNvPr id="3" name="Segnaposto contenuto 2">
            <a:extLst>
              <a:ext uri="{FF2B5EF4-FFF2-40B4-BE49-F238E27FC236}">
                <a16:creationId xmlns:a16="http://schemas.microsoft.com/office/drawing/2014/main" id="{8291B1A2-0B76-43B2-B533-AEFC18417DA6}"/>
              </a:ext>
            </a:extLst>
          </p:cNvPr>
          <p:cNvSpPr>
            <a:spLocks noGrp="1"/>
          </p:cNvSpPr>
          <p:nvPr>
            <p:ph idx="1"/>
          </p:nvPr>
        </p:nvSpPr>
        <p:spPr/>
        <p:txBody>
          <a:bodyPr>
            <a:normAutofit lnSpcReduction="10000"/>
          </a:bodyPr>
          <a:lstStyle/>
          <a:p>
            <a:r>
              <a:rPr lang="en-US" dirty="0">
                <a:hlinkClick r:id="rId2"/>
              </a:rPr>
              <a:t>The role of state aid for the rapid deployment of broadband networks in the EU - Publications Office of the EU (europa.eu) </a:t>
            </a:r>
            <a:r>
              <a:rPr lang="it-IT" dirty="0"/>
              <a:t>per il Italia (p. 388) conclusioni:</a:t>
            </a:r>
          </a:p>
          <a:p>
            <a:r>
              <a:rPr lang="en-US" dirty="0"/>
              <a:t>Delays have occurred in the deployment of broadband infrastructure, making it difficult to assess the impact of the broadband state aid regime in Italy at this time. Wholesale access services are available in around 100 Italian municipalities, but only experimentally. Statistics on the impact on consumer outcomes will also only be available from spring 2020. The concessionaire generally had a positive outlook on the implementation of the broadband projects, whereas other stakeholders had multiple criticisms of ongoing projects. </a:t>
            </a:r>
            <a:endParaRPr lang="it-IT" dirty="0"/>
          </a:p>
        </p:txBody>
      </p:sp>
    </p:spTree>
    <p:extLst>
      <p:ext uri="{BB962C8B-B14F-4D97-AF65-F5344CB8AC3E}">
        <p14:creationId xmlns:p14="http://schemas.microsoft.com/office/powerpoint/2010/main" val="25374289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5568B5-5FF5-4CC2-A7FE-546B91B84FE6}"/>
              </a:ext>
            </a:extLst>
          </p:cNvPr>
          <p:cNvSpPr>
            <a:spLocks noGrp="1"/>
          </p:cNvSpPr>
          <p:nvPr>
            <p:ph type="title"/>
          </p:nvPr>
        </p:nvSpPr>
        <p:spPr/>
        <p:txBody>
          <a:bodyPr/>
          <a:lstStyle/>
          <a:p>
            <a:r>
              <a:rPr lang="it-IT" dirty="0"/>
              <a:t>I casi di studio: Portogallo</a:t>
            </a:r>
          </a:p>
        </p:txBody>
      </p:sp>
      <p:sp>
        <p:nvSpPr>
          <p:cNvPr id="3" name="Segnaposto contenuto 2">
            <a:extLst>
              <a:ext uri="{FF2B5EF4-FFF2-40B4-BE49-F238E27FC236}">
                <a16:creationId xmlns:a16="http://schemas.microsoft.com/office/drawing/2014/main" id="{8255185B-BFE4-4848-BEA1-CF6B4AB2F165}"/>
              </a:ext>
            </a:extLst>
          </p:cNvPr>
          <p:cNvSpPr>
            <a:spLocks noGrp="1"/>
          </p:cNvSpPr>
          <p:nvPr>
            <p:ph idx="1"/>
          </p:nvPr>
        </p:nvSpPr>
        <p:spPr/>
        <p:txBody>
          <a:bodyPr>
            <a:normAutofit lnSpcReduction="10000"/>
          </a:bodyPr>
          <a:lstStyle/>
          <a:p>
            <a:r>
              <a:rPr lang="it-IT" dirty="0"/>
              <a:t>Come fare ad aumentare le potenzialità della rete </a:t>
            </a:r>
            <a:r>
              <a:rPr lang="it-IT" dirty="0" err="1"/>
              <a:t>gigabite</a:t>
            </a:r>
            <a:r>
              <a:rPr lang="it-IT" dirty="0"/>
              <a:t>?</a:t>
            </a:r>
          </a:p>
          <a:p>
            <a:r>
              <a:rPr lang="it-IT" dirty="0"/>
              <a:t>Un rapporto commissionato dalla CE mette in evidenza quali sono state le iniziative pubbliche della Portogallo (p. 452):</a:t>
            </a:r>
          </a:p>
          <a:p>
            <a:r>
              <a:rPr lang="en-US" dirty="0">
                <a:hlinkClick r:id="rId2"/>
              </a:rPr>
              <a:t>The role of state aid for the rapid deployment of broadband networks in the EU - Publications Office of the EU (europa.eu)</a:t>
            </a:r>
            <a:endParaRPr lang="en-US" dirty="0"/>
          </a:p>
          <a:p>
            <a:r>
              <a:rPr lang="en-US" dirty="0" err="1"/>
              <a:t>Portogallo</a:t>
            </a:r>
            <a:r>
              <a:rPr lang="en-US" dirty="0"/>
              <a:t>: conclusion</a:t>
            </a:r>
          </a:p>
          <a:p>
            <a:r>
              <a:rPr lang="en-US" dirty="0"/>
              <a:t>Portugal ranks high in terms of broadband coverage and connections in rural areas compared to EU peers. State aid for broadband investment projects seems to have had a strong impact in achieving this.</a:t>
            </a:r>
          </a:p>
        </p:txBody>
      </p:sp>
    </p:spTree>
    <p:extLst>
      <p:ext uri="{BB962C8B-B14F-4D97-AF65-F5344CB8AC3E}">
        <p14:creationId xmlns:p14="http://schemas.microsoft.com/office/powerpoint/2010/main" val="189794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3C01C956-B97A-4073-8557-EB45ABCB657A}"/>
              </a:ext>
            </a:extLst>
          </p:cNvPr>
          <p:cNvSpPr>
            <a:spLocks noGrp="1"/>
          </p:cNvSpPr>
          <p:nvPr>
            <p:ph type="title"/>
          </p:nvPr>
        </p:nvSpPr>
        <p:spPr/>
        <p:txBody>
          <a:bodyPr>
            <a:normAutofit/>
          </a:bodyPr>
          <a:lstStyle/>
          <a:p>
            <a:r>
              <a:rPr lang="it-IT" b="1" dirty="0">
                <a:solidFill>
                  <a:srgbClr val="FF0000"/>
                </a:solidFill>
              </a:rPr>
              <a:t>5. Quali suggerimenti di intervento per il futuro?</a:t>
            </a:r>
          </a:p>
        </p:txBody>
      </p:sp>
      <p:sp>
        <p:nvSpPr>
          <p:cNvPr id="5" name="Segnaposto testo 4">
            <a:extLst>
              <a:ext uri="{FF2B5EF4-FFF2-40B4-BE49-F238E27FC236}">
                <a16:creationId xmlns:a16="http://schemas.microsoft.com/office/drawing/2014/main" id="{5C0C0776-B233-4576-918B-D7BEA38C4E12}"/>
              </a:ext>
            </a:extLst>
          </p:cNvPr>
          <p:cNvSpPr>
            <a:spLocks noGrp="1"/>
          </p:cNvSpPr>
          <p:nvPr>
            <p:ph type="body" idx="1"/>
          </p:nvPr>
        </p:nvSpPr>
        <p:spPr/>
        <p:txBody>
          <a:bodyPr/>
          <a:lstStyle/>
          <a:p>
            <a:r>
              <a:rPr lang="it-IT" dirty="0"/>
              <a:t>Quinta domanda: fattori di forza e di debolezza e ruolo degli </a:t>
            </a:r>
          </a:p>
        </p:txBody>
      </p:sp>
    </p:spTree>
    <p:extLst>
      <p:ext uri="{BB962C8B-B14F-4D97-AF65-F5344CB8AC3E}">
        <p14:creationId xmlns:p14="http://schemas.microsoft.com/office/powerpoint/2010/main" val="20183188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BECEAC-83AB-43A5-9F95-D7A5F880690B}"/>
              </a:ext>
            </a:extLst>
          </p:cNvPr>
          <p:cNvSpPr>
            <a:spLocks noGrp="1"/>
          </p:cNvSpPr>
          <p:nvPr>
            <p:ph type="title"/>
          </p:nvPr>
        </p:nvSpPr>
        <p:spPr/>
        <p:txBody>
          <a:bodyPr/>
          <a:lstStyle/>
          <a:p>
            <a:r>
              <a:rPr lang="it-IT" dirty="0"/>
              <a:t>Individuo i due paesi (Report JRC, 2014: 19)</a:t>
            </a:r>
          </a:p>
        </p:txBody>
      </p:sp>
      <p:sp>
        <p:nvSpPr>
          <p:cNvPr id="3" name="Segnaposto contenuto 2">
            <a:extLst>
              <a:ext uri="{FF2B5EF4-FFF2-40B4-BE49-F238E27FC236}">
                <a16:creationId xmlns:a16="http://schemas.microsoft.com/office/drawing/2014/main" id="{1D931819-418F-441E-9BF7-A1D4446EF893}"/>
              </a:ext>
            </a:extLst>
          </p:cNvPr>
          <p:cNvSpPr>
            <a:spLocks noGrp="1"/>
          </p:cNvSpPr>
          <p:nvPr>
            <p:ph idx="1"/>
          </p:nvPr>
        </p:nvSpPr>
        <p:spPr>
          <a:xfrm>
            <a:off x="838200" y="1825625"/>
            <a:ext cx="4156056" cy="4591431"/>
          </a:xfrm>
        </p:spPr>
        <p:txBody>
          <a:bodyPr>
            <a:normAutofit/>
          </a:bodyPr>
          <a:lstStyle/>
          <a:p>
            <a:r>
              <a:rPr lang="it-IT" dirty="0"/>
              <a:t>Se scelgo la spesa in R&amp;D per l’ICT per capire se può essere uno dei motivi, dove trovo i dati?</a:t>
            </a:r>
          </a:p>
          <a:p>
            <a:pPr lvl="1"/>
            <a:r>
              <a:rPr lang="it-IT" dirty="0"/>
              <a:t>Nel </a:t>
            </a:r>
            <a:r>
              <a:rPr lang="it-IT" dirty="0">
                <a:hlinkClick r:id="rId2"/>
              </a:rPr>
              <a:t>report del JRC </a:t>
            </a:r>
            <a:r>
              <a:rPr lang="it-IT" dirty="0"/>
              <a:t>del 2014</a:t>
            </a:r>
          </a:p>
          <a:p>
            <a:endParaRPr lang="it-IT" dirty="0"/>
          </a:p>
          <a:p>
            <a:r>
              <a:rPr lang="it-IT" dirty="0"/>
              <a:t>Chi spende di più in effetti è </a:t>
            </a:r>
            <a:r>
              <a:rPr lang="it-IT" b="1" dirty="0"/>
              <a:t>l’Italia</a:t>
            </a:r>
            <a:endParaRPr lang="it-IT" dirty="0"/>
          </a:p>
        </p:txBody>
      </p:sp>
      <p:pic>
        <p:nvPicPr>
          <p:cNvPr id="4" name="Immagine 3">
            <a:extLst>
              <a:ext uri="{FF2B5EF4-FFF2-40B4-BE49-F238E27FC236}">
                <a16:creationId xmlns:a16="http://schemas.microsoft.com/office/drawing/2014/main" id="{6B46138C-9AFB-46E7-8606-EE46AA17BD14}"/>
              </a:ext>
            </a:extLst>
          </p:cNvPr>
          <p:cNvPicPr>
            <a:picLocks noChangeAspect="1"/>
          </p:cNvPicPr>
          <p:nvPr/>
        </p:nvPicPr>
        <p:blipFill>
          <a:blip r:embed="rId3"/>
          <a:stretch>
            <a:fillRect/>
          </a:stretch>
        </p:blipFill>
        <p:spPr>
          <a:xfrm>
            <a:off x="5059259" y="1544321"/>
            <a:ext cx="6229538" cy="5260182"/>
          </a:xfrm>
          <a:prstGeom prst="rect">
            <a:avLst/>
          </a:prstGeom>
        </p:spPr>
      </p:pic>
    </p:spTree>
    <p:extLst>
      <p:ext uri="{BB962C8B-B14F-4D97-AF65-F5344CB8AC3E}">
        <p14:creationId xmlns:p14="http://schemas.microsoft.com/office/powerpoint/2010/main" val="22694008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60060B-411C-4CA4-BD53-17444DC8997C}"/>
              </a:ext>
            </a:extLst>
          </p:cNvPr>
          <p:cNvSpPr>
            <a:spLocks noGrp="1"/>
          </p:cNvSpPr>
          <p:nvPr>
            <p:ph type="title"/>
          </p:nvPr>
        </p:nvSpPr>
        <p:spPr/>
        <p:txBody>
          <a:bodyPr/>
          <a:lstStyle/>
          <a:p>
            <a:r>
              <a:rPr lang="it-IT" dirty="0"/>
              <a:t>Altre fonti per rispondere </a:t>
            </a:r>
          </a:p>
        </p:txBody>
      </p:sp>
      <p:sp>
        <p:nvSpPr>
          <p:cNvPr id="3" name="Segnaposto contenuto 2">
            <a:extLst>
              <a:ext uri="{FF2B5EF4-FFF2-40B4-BE49-F238E27FC236}">
                <a16:creationId xmlns:a16="http://schemas.microsoft.com/office/drawing/2014/main" id="{5C206B6B-0B2C-478F-A772-82D38369C4C1}"/>
              </a:ext>
            </a:extLst>
          </p:cNvPr>
          <p:cNvSpPr>
            <a:spLocks noGrp="1"/>
          </p:cNvSpPr>
          <p:nvPr>
            <p:ph idx="1"/>
          </p:nvPr>
        </p:nvSpPr>
        <p:spPr/>
        <p:txBody>
          <a:bodyPr>
            <a:normAutofit fontScale="85000" lnSpcReduction="20000"/>
          </a:bodyPr>
          <a:lstStyle/>
          <a:p>
            <a:r>
              <a:rPr lang="it-IT" dirty="0"/>
              <a:t>Ma oggi è ancora così?</a:t>
            </a:r>
          </a:p>
          <a:p>
            <a:r>
              <a:rPr lang="it-IT" dirty="0"/>
              <a:t>Se guardo ad es. alla spesa per l’innovazione più in generale il Portogallo sta recuperando velocemente…</a:t>
            </a:r>
          </a:p>
          <a:p>
            <a:r>
              <a:rPr lang="it-IT" dirty="0"/>
              <a:t>Si può guardare ad es. all’indicatore </a:t>
            </a:r>
            <a:r>
              <a:rPr lang="it-IT" dirty="0">
                <a:hlinkClick r:id="rId2"/>
              </a:rPr>
              <a:t>EIS</a:t>
            </a:r>
            <a:r>
              <a:rPr lang="it-IT" dirty="0"/>
              <a:t> e confrontare l’indice generale di innovazione e i sostegni finanziari e non pubblici e privati</a:t>
            </a:r>
          </a:p>
          <a:p>
            <a:r>
              <a:rPr lang="it-IT" dirty="0"/>
              <a:t>Per l’Italia e l’impiego del PNRR:</a:t>
            </a:r>
          </a:p>
          <a:p>
            <a:r>
              <a:rPr lang="it-IT" dirty="0"/>
              <a:t>1) Piano "</a:t>
            </a:r>
            <a:r>
              <a:rPr lang="it-IT" b="1" dirty="0"/>
              <a:t>Italia a 1 Giga</a:t>
            </a:r>
            <a:r>
              <a:rPr lang="it-IT" dirty="0"/>
              <a:t>" (risorse PNRR 3.863,5 milioni di euro);</a:t>
            </a:r>
          </a:p>
          <a:p>
            <a:r>
              <a:rPr lang="it-IT" dirty="0"/>
              <a:t>2) Piano "</a:t>
            </a:r>
            <a:r>
              <a:rPr lang="it-IT" b="1" dirty="0"/>
              <a:t>Italia 5G</a:t>
            </a:r>
            <a:r>
              <a:rPr lang="it-IT" dirty="0"/>
              <a:t>" (risorse PNRR 2.020 milioni di euro); </a:t>
            </a:r>
          </a:p>
          <a:p>
            <a:r>
              <a:rPr lang="it-IT" dirty="0"/>
              <a:t>3) Piano "</a:t>
            </a:r>
            <a:r>
              <a:rPr lang="it-IT" b="1" dirty="0"/>
              <a:t>Scuole connesse</a:t>
            </a:r>
            <a:r>
              <a:rPr lang="it-IT" dirty="0"/>
              <a:t>" (risorse PNRR 261 milioni di euro);</a:t>
            </a:r>
          </a:p>
          <a:p>
            <a:r>
              <a:rPr lang="it-IT" dirty="0"/>
              <a:t>4) Piano "</a:t>
            </a:r>
            <a:r>
              <a:rPr lang="it-IT" b="1" dirty="0"/>
              <a:t>Sanità connessa</a:t>
            </a:r>
            <a:r>
              <a:rPr lang="it-IT" dirty="0"/>
              <a:t>" (risorse PNRR 501,5 milioni di euro);</a:t>
            </a:r>
          </a:p>
          <a:p>
            <a:r>
              <a:rPr lang="it-IT" dirty="0"/>
              <a:t>5) Piano "</a:t>
            </a:r>
            <a:r>
              <a:rPr lang="it-IT" b="1" dirty="0"/>
              <a:t>Isole Minori</a:t>
            </a:r>
            <a:r>
              <a:rPr lang="it-IT" dirty="0"/>
              <a:t>" (risorse PNRR 60,5 milioni di euro).</a:t>
            </a:r>
          </a:p>
          <a:p>
            <a:pPr lvl="1"/>
            <a:r>
              <a:rPr lang="it-IT" dirty="0"/>
              <a:t>+ già in corso e previsti dalla Strategia del 2015 (</a:t>
            </a:r>
            <a:r>
              <a:rPr lang="it-IT" b="1" dirty="0"/>
              <a:t>Piano aree bianche e Piano voucher)</a:t>
            </a:r>
            <a:r>
              <a:rPr lang="it-IT" dirty="0"/>
              <a:t> </a:t>
            </a:r>
          </a:p>
        </p:txBody>
      </p:sp>
    </p:spTree>
    <p:extLst>
      <p:ext uri="{BB962C8B-B14F-4D97-AF65-F5344CB8AC3E}">
        <p14:creationId xmlns:p14="http://schemas.microsoft.com/office/powerpoint/2010/main" val="7002568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133D99-8E9F-4654-B5C9-D35FFBD56E1E}"/>
              </a:ext>
            </a:extLst>
          </p:cNvPr>
          <p:cNvSpPr>
            <a:spLocks noGrp="1"/>
          </p:cNvSpPr>
          <p:nvPr>
            <p:ph type="title"/>
          </p:nvPr>
        </p:nvSpPr>
        <p:spPr/>
        <p:txBody>
          <a:bodyPr/>
          <a:lstStyle/>
          <a:p>
            <a:r>
              <a:rPr lang="it-IT" dirty="0"/>
              <a:t>Sitografia e bibliografia consultata</a:t>
            </a:r>
          </a:p>
        </p:txBody>
      </p:sp>
      <p:sp>
        <p:nvSpPr>
          <p:cNvPr id="3" name="Segnaposto contenuto 2">
            <a:extLst>
              <a:ext uri="{FF2B5EF4-FFF2-40B4-BE49-F238E27FC236}">
                <a16:creationId xmlns:a16="http://schemas.microsoft.com/office/drawing/2014/main" id="{E37E3622-A82D-4746-9A3A-FF94DD566EC8}"/>
              </a:ext>
            </a:extLst>
          </p:cNvPr>
          <p:cNvSpPr>
            <a:spLocks noGrp="1"/>
          </p:cNvSpPr>
          <p:nvPr>
            <p:ph idx="1"/>
          </p:nvPr>
        </p:nvSpPr>
        <p:spPr/>
        <p:txBody>
          <a:bodyPr>
            <a:normAutofit fontScale="62500" lnSpcReduction="20000"/>
          </a:bodyPr>
          <a:lstStyle/>
          <a:p>
            <a:pPr marL="514350" indent="-514350">
              <a:buFont typeface="+mj-lt"/>
              <a:buAutoNum type="arabicPeriod"/>
            </a:pPr>
            <a:r>
              <a:rPr lang="it-IT" dirty="0"/>
              <a:t>EU Digital Decade 2030, </a:t>
            </a:r>
            <a:r>
              <a:rPr lang="it-IT" dirty="0" err="1">
                <a:hlinkClick r:id="rId2"/>
              </a:rPr>
              <a:t>Europe’s</a:t>
            </a:r>
            <a:r>
              <a:rPr lang="it-IT" dirty="0">
                <a:hlinkClick r:id="rId2"/>
              </a:rPr>
              <a:t> Digital Decade: </a:t>
            </a:r>
            <a:r>
              <a:rPr lang="it-IT" dirty="0" err="1">
                <a:hlinkClick r:id="rId2"/>
              </a:rPr>
              <a:t>digital</a:t>
            </a:r>
            <a:r>
              <a:rPr lang="it-IT" dirty="0">
                <a:hlinkClick r:id="rId2"/>
              </a:rPr>
              <a:t> targets for 2030 (europa.eu)</a:t>
            </a:r>
            <a:endParaRPr lang="it-IT" dirty="0"/>
          </a:p>
          <a:p>
            <a:pPr marL="514350" indent="-514350">
              <a:buFont typeface="+mj-lt"/>
              <a:buAutoNum type="arabicPeriod"/>
            </a:pPr>
            <a:r>
              <a:rPr lang="it-IT" dirty="0" err="1"/>
              <a:t>European</a:t>
            </a:r>
            <a:r>
              <a:rPr lang="it-IT" dirty="0"/>
              <a:t> </a:t>
            </a:r>
            <a:r>
              <a:rPr lang="it-IT" dirty="0" err="1"/>
              <a:t>Commission</a:t>
            </a:r>
            <a:r>
              <a:rPr lang="it-IT" dirty="0"/>
              <a:t> (2021), 2</a:t>
            </a:r>
            <a:r>
              <a:rPr lang="en-US" dirty="0"/>
              <a:t>030 Digital Compass: the European way for the Digital Decade, </a:t>
            </a:r>
            <a:r>
              <a:rPr lang="it-IT" dirty="0">
                <a:hlinkClick r:id="rId3"/>
              </a:rPr>
              <a:t>Pilastro Digitale Infrastrutture.pdf</a:t>
            </a:r>
            <a:r>
              <a:rPr lang="it-IT" dirty="0"/>
              <a:t>, sito consultato il 5/04/2023</a:t>
            </a:r>
          </a:p>
          <a:p>
            <a:pPr marL="514350" indent="-514350">
              <a:buFont typeface="+mj-lt"/>
              <a:buAutoNum type="arabicPeriod"/>
            </a:pPr>
            <a:r>
              <a:rPr lang="it-IT" dirty="0"/>
              <a:t>Legge UE 323/4 Pubblicata nella Gazzetta ufficiale dell’Unione europea 19.12.2022, </a:t>
            </a:r>
            <a:r>
              <a:rPr lang="it-IT" dirty="0">
                <a:hlinkClick r:id="rId4"/>
              </a:rPr>
              <a:t>Publications Office (europa.eu)</a:t>
            </a:r>
            <a:r>
              <a:rPr lang="it-IT" dirty="0"/>
              <a:t>, consultata il 4/04/2023 (in italiano: </a:t>
            </a:r>
            <a:r>
              <a:rPr lang="fr-FR" dirty="0">
                <a:hlinkClick r:id="rId5"/>
              </a:rPr>
              <a:t>EUR-Lex - 52021DC0118 - EN - EUR-Lex (europa.eu)</a:t>
            </a:r>
            <a:r>
              <a:rPr lang="fr-FR" dirty="0"/>
              <a:t>)</a:t>
            </a:r>
            <a:endParaRPr lang="it-IT" dirty="0"/>
          </a:p>
          <a:p>
            <a:pPr marL="514350" indent="-514350">
              <a:buFont typeface="+mj-lt"/>
              <a:buAutoNum type="arabicPeriod"/>
            </a:pPr>
            <a:r>
              <a:rPr lang="it-IT" dirty="0"/>
              <a:t>Dati usati dal sito:</a:t>
            </a:r>
            <a:r>
              <a:rPr lang="en-US" dirty="0">
                <a:hlinkClick r:id="rId6"/>
              </a:rPr>
              <a:t> Key Indicators — Digital Scoreboard - Data &amp; Indicators (digital-agenda-data.eu)</a:t>
            </a:r>
            <a:r>
              <a:rPr lang="it-IT" dirty="0"/>
              <a:t> "Broadband_Coverage_in_Europe_2021_Final_dataset_sqJUivvXLKSfLwr3OAnJcXvQN3c_89021 (1).</a:t>
            </a:r>
            <a:r>
              <a:rPr lang="it-IT" dirty="0" err="1"/>
              <a:t>xlsx</a:t>
            </a:r>
            <a:r>
              <a:rPr lang="it-IT" dirty="0"/>
              <a:t>«</a:t>
            </a:r>
          </a:p>
          <a:p>
            <a:pPr marL="514350" indent="-514350">
              <a:buFont typeface="+mj-lt"/>
              <a:buAutoNum type="arabicPeriod"/>
            </a:pPr>
            <a:r>
              <a:rPr lang="it-IT" dirty="0" err="1"/>
              <a:t>European</a:t>
            </a:r>
            <a:r>
              <a:rPr lang="it-IT" dirty="0"/>
              <a:t> </a:t>
            </a:r>
            <a:r>
              <a:rPr lang="it-IT" dirty="0" err="1"/>
              <a:t>Commission</a:t>
            </a:r>
            <a:r>
              <a:rPr lang="it-IT" dirty="0"/>
              <a:t> (2023), Gigabit </a:t>
            </a:r>
            <a:r>
              <a:rPr lang="it-IT" dirty="0" err="1"/>
              <a:t>Infrastructure</a:t>
            </a:r>
            <a:r>
              <a:rPr lang="it-IT" dirty="0"/>
              <a:t> Act </a:t>
            </a:r>
            <a:r>
              <a:rPr lang="it-IT" dirty="0" err="1"/>
              <a:t>Proposal</a:t>
            </a:r>
            <a:r>
              <a:rPr lang="it-IT" dirty="0"/>
              <a:t> </a:t>
            </a:r>
            <a:r>
              <a:rPr lang="it-IT" dirty="0">
                <a:hlinkClick r:id="rId7"/>
              </a:rPr>
              <a:t>Gigabit_Infrastructure_Act__proposal_epO822nQKpGazIGk6O1EWU7FIMQ_93925.pdf</a:t>
            </a:r>
            <a:r>
              <a:rPr lang="it-IT" dirty="0"/>
              <a:t>, consultato il 5/04/2023</a:t>
            </a:r>
          </a:p>
          <a:p>
            <a:pPr marL="514350" indent="-514350">
              <a:buFont typeface="+mj-lt"/>
              <a:buAutoNum type="arabicPeriod"/>
            </a:pPr>
            <a:r>
              <a:rPr lang="en-US" dirty="0"/>
              <a:t>European Commission, Directorate-General for Communications Networks, Content and Technology, </a:t>
            </a:r>
            <a:r>
              <a:rPr lang="en-US" dirty="0" err="1"/>
              <a:t>Godlovitch</a:t>
            </a:r>
            <a:r>
              <a:rPr lang="en-US" dirty="0"/>
              <a:t>, I., Kroon, P., </a:t>
            </a:r>
            <a:r>
              <a:rPr lang="en-US" dirty="0" err="1"/>
              <a:t>Strube</a:t>
            </a:r>
            <a:r>
              <a:rPr lang="en-US" dirty="0"/>
              <a:t> Martins, S., et al., </a:t>
            </a:r>
            <a:r>
              <a:rPr lang="en-US" i="1" dirty="0"/>
              <a:t>Support study accompanying the review of the Broadband Cost Reduction Directive : impact assessment: executive summary</a:t>
            </a:r>
            <a:r>
              <a:rPr lang="en-US" dirty="0"/>
              <a:t>, Publications Office of the European Union, 2023, </a:t>
            </a:r>
            <a:r>
              <a:rPr lang="en-US" b="1" dirty="0">
                <a:hlinkClick r:id="rId8"/>
              </a:rPr>
              <a:t>https://data.europa.eu/doi/10.2759/771577, </a:t>
            </a:r>
            <a:r>
              <a:rPr lang="it-IT" dirty="0"/>
              <a:t>consultato il 5/04/2023</a:t>
            </a:r>
          </a:p>
          <a:p>
            <a:pPr marL="514350" indent="-514350">
              <a:buFont typeface="+mj-lt"/>
              <a:buAutoNum type="arabicPeriod"/>
            </a:pPr>
            <a:r>
              <a:rPr lang="en-US" dirty="0"/>
              <a:t> European Commission, Directorate-General for Competition, </a:t>
            </a:r>
            <a:r>
              <a:rPr lang="en-US" i="1" dirty="0"/>
              <a:t>The role of state aid for the rapid deployment of broadband networks in the EU : final report</a:t>
            </a:r>
            <a:r>
              <a:rPr lang="en-US" dirty="0"/>
              <a:t>, Publications Office, 2020, </a:t>
            </a:r>
            <a:r>
              <a:rPr lang="en-US" b="1" dirty="0">
                <a:hlinkClick r:id="rId9"/>
              </a:rPr>
              <a:t>https://data.europa.eu/doi/10.2763/050506</a:t>
            </a:r>
            <a:r>
              <a:rPr lang="en-US" b="1" dirty="0"/>
              <a:t>,</a:t>
            </a:r>
            <a:r>
              <a:rPr lang="en-US" dirty="0"/>
              <a:t> </a:t>
            </a:r>
            <a:r>
              <a:rPr lang="it-IT" dirty="0"/>
              <a:t>consultato il 5/04/2023</a:t>
            </a:r>
            <a:r>
              <a:rPr lang="en-US" dirty="0"/>
              <a:t>  </a:t>
            </a:r>
          </a:p>
          <a:p>
            <a:endParaRPr lang="it-IT" dirty="0"/>
          </a:p>
        </p:txBody>
      </p:sp>
    </p:spTree>
    <p:extLst>
      <p:ext uri="{BB962C8B-B14F-4D97-AF65-F5344CB8AC3E}">
        <p14:creationId xmlns:p14="http://schemas.microsoft.com/office/powerpoint/2010/main" val="2570544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90BB0C-28BA-4819-B27A-C0D055AFD944}"/>
              </a:ext>
            </a:extLst>
          </p:cNvPr>
          <p:cNvSpPr>
            <a:spLocks noGrp="1"/>
          </p:cNvSpPr>
          <p:nvPr>
            <p:ph type="title"/>
          </p:nvPr>
        </p:nvSpPr>
        <p:spPr/>
        <p:txBody>
          <a:bodyPr/>
          <a:lstStyle/>
          <a:p>
            <a:r>
              <a:rPr lang="it-IT" dirty="0"/>
              <a:t>Fonti secondarie (consultate il…)</a:t>
            </a:r>
          </a:p>
        </p:txBody>
      </p:sp>
      <p:sp>
        <p:nvSpPr>
          <p:cNvPr id="3" name="Segnaposto contenuto 2">
            <a:extLst>
              <a:ext uri="{FF2B5EF4-FFF2-40B4-BE49-F238E27FC236}">
                <a16:creationId xmlns:a16="http://schemas.microsoft.com/office/drawing/2014/main" id="{4BA42577-B12F-4384-850F-7F1A61681F45}"/>
              </a:ext>
            </a:extLst>
          </p:cNvPr>
          <p:cNvSpPr>
            <a:spLocks noGrp="1"/>
          </p:cNvSpPr>
          <p:nvPr>
            <p:ph idx="1"/>
          </p:nvPr>
        </p:nvSpPr>
        <p:spPr/>
        <p:txBody>
          <a:bodyPr>
            <a:normAutofit fontScale="77500" lnSpcReduction="20000"/>
          </a:bodyPr>
          <a:lstStyle/>
          <a:p>
            <a:r>
              <a:rPr lang="it-IT" dirty="0">
                <a:hlinkClick r:id="rId2"/>
              </a:rPr>
              <a:t>Sito Agenda Digitale: Europa, una bussola per il 2030 digitale - Agenda Digitale</a:t>
            </a:r>
            <a:endParaRPr lang="it-IT" dirty="0"/>
          </a:p>
          <a:p>
            <a:r>
              <a:rPr lang="it-IT" dirty="0">
                <a:hlinkClick r:id="rId3"/>
              </a:rPr>
              <a:t>Il Rapporto EIS 2022: https://ec.europa.eu/research-and-innovation/en/statistics/performance-indicators/european-innovation-scoreboard/eis#</a:t>
            </a:r>
            <a:endParaRPr lang="it-IT" dirty="0"/>
          </a:p>
          <a:p>
            <a:r>
              <a:rPr lang="it-IT" dirty="0"/>
              <a:t>Italia:  </a:t>
            </a:r>
          </a:p>
          <a:p>
            <a:r>
              <a:rPr lang="it-IT" dirty="0"/>
              <a:t>Approfondimenti della Camera: </a:t>
            </a:r>
            <a:r>
              <a:rPr lang="it-IT" dirty="0">
                <a:hlinkClick r:id="rId4"/>
              </a:rPr>
              <a:t>https://temi.camera.it/leg18/temi/tl18_agenda_digitale.html#:~:text=Nell'ambito%20del%20PNRR%20sono,componente%202%2C%20Investimento%203</a:t>
            </a:r>
            <a:r>
              <a:rPr lang="it-IT" dirty="0"/>
              <a:t>). </a:t>
            </a:r>
          </a:p>
          <a:p>
            <a:r>
              <a:rPr lang="it-IT" dirty="0"/>
              <a:t>Dipartimento per la trasformazione digitale: </a:t>
            </a:r>
            <a:r>
              <a:rPr lang="it-IT" dirty="0">
                <a:hlinkClick r:id="rId5"/>
              </a:rPr>
              <a:t>https://innovazione.gov.it/italia-digitale-2026/il-piano/reti-ultraveloci/</a:t>
            </a:r>
            <a:r>
              <a:rPr lang="it-IT" dirty="0"/>
              <a:t> </a:t>
            </a:r>
          </a:p>
          <a:p>
            <a:r>
              <a:rPr lang="it-IT" dirty="0" err="1"/>
              <a:t>Italiadomani</a:t>
            </a:r>
            <a:r>
              <a:rPr lang="it-IT" dirty="0"/>
              <a:t>: </a:t>
            </a:r>
            <a:r>
              <a:rPr lang="it-IT" dirty="0">
                <a:hlinkClick r:id="rId6"/>
              </a:rPr>
              <a:t>https://www.italiadomani.gov.it/it/Interventi/investimenti/reti-ultraveloci-banda-ultra-larga-e-5G.html</a:t>
            </a:r>
            <a:r>
              <a:rPr lang="it-IT" dirty="0"/>
              <a:t> </a:t>
            </a:r>
          </a:p>
          <a:p>
            <a:r>
              <a:rPr lang="it-IT" dirty="0"/>
              <a:t>Portogallo: </a:t>
            </a:r>
          </a:p>
          <a:p>
            <a:r>
              <a:rPr lang="it-IT" dirty="0">
                <a:hlinkClick r:id="rId7"/>
              </a:rPr>
              <a:t>https://digital-strategy.ec.europa.eu/it/policies/broadband-portugal</a:t>
            </a:r>
            <a:r>
              <a:rPr lang="it-IT" dirty="0"/>
              <a:t> </a:t>
            </a:r>
          </a:p>
          <a:p>
            <a:endParaRPr lang="it-IT" dirty="0"/>
          </a:p>
        </p:txBody>
      </p:sp>
    </p:spTree>
    <p:extLst>
      <p:ext uri="{BB962C8B-B14F-4D97-AF65-F5344CB8AC3E}">
        <p14:creationId xmlns:p14="http://schemas.microsoft.com/office/powerpoint/2010/main" val="1561898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04F9E5-9353-4DD5-BFED-F8D18E8319A4}"/>
              </a:ext>
            </a:extLst>
          </p:cNvPr>
          <p:cNvSpPr>
            <a:spLocks noGrp="1"/>
          </p:cNvSpPr>
          <p:nvPr>
            <p:ph type="title"/>
          </p:nvPr>
        </p:nvSpPr>
        <p:spPr/>
        <p:txBody>
          <a:bodyPr>
            <a:normAutofit/>
          </a:bodyPr>
          <a:lstStyle/>
          <a:p>
            <a:r>
              <a:rPr lang="it-IT" dirty="0"/>
              <a:t>1. </a:t>
            </a:r>
            <a:r>
              <a:rPr lang="it-IT" b="1" dirty="0"/>
              <a:t>Fondi FSE+ e </a:t>
            </a:r>
            <a:r>
              <a:rPr lang="it-IT" b="1" dirty="0" err="1"/>
              <a:t>Next</a:t>
            </a:r>
            <a:r>
              <a:rPr lang="it-IT" b="1" dirty="0"/>
              <a:t> Generation EU: le Politiche Sociali di Coesione dell’UE</a:t>
            </a:r>
            <a:endParaRPr lang="it-IT" dirty="0"/>
          </a:p>
        </p:txBody>
      </p:sp>
      <p:sp>
        <p:nvSpPr>
          <p:cNvPr id="3" name="Segnaposto contenuto 2">
            <a:extLst>
              <a:ext uri="{FF2B5EF4-FFF2-40B4-BE49-F238E27FC236}">
                <a16:creationId xmlns:a16="http://schemas.microsoft.com/office/drawing/2014/main" id="{81C5691F-B967-4A27-A97D-AB28E4446C9E}"/>
              </a:ext>
            </a:extLst>
          </p:cNvPr>
          <p:cNvSpPr>
            <a:spLocks noGrp="1"/>
          </p:cNvSpPr>
          <p:nvPr>
            <p:ph idx="1"/>
          </p:nvPr>
        </p:nvSpPr>
        <p:spPr/>
        <p:txBody>
          <a:bodyPr/>
          <a:lstStyle/>
          <a:p>
            <a:r>
              <a:rPr lang="it-IT" dirty="0"/>
              <a:t>Quali sono gli </a:t>
            </a:r>
            <a:r>
              <a:rPr lang="it-IT" dirty="0">
                <a:hlinkClick r:id="rId2"/>
              </a:rPr>
              <a:t>obiettivi dell’UE 2030 </a:t>
            </a:r>
            <a:r>
              <a:rPr lang="it-IT" dirty="0"/>
              <a:t>in ambito sociale? Le analisi degli obiettivi per i singoli Paesi Membri</a:t>
            </a:r>
          </a:p>
          <a:p>
            <a:pPr lvl="1"/>
            <a:r>
              <a:rPr lang="it-IT" dirty="0"/>
              <a:t>Approfondimento sui dati contenuti nel «</a:t>
            </a:r>
            <a:r>
              <a:rPr lang="it-IT" dirty="0">
                <a:hlinkClick r:id="rId3"/>
              </a:rPr>
              <a:t>Social </a:t>
            </a:r>
            <a:r>
              <a:rPr lang="it-IT" dirty="0" err="1">
                <a:hlinkClick r:id="rId3"/>
              </a:rPr>
              <a:t>Scoreboard</a:t>
            </a:r>
            <a:r>
              <a:rPr lang="it-IT" dirty="0"/>
              <a:t>»</a:t>
            </a:r>
          </a:p>
          <a:p>
            <a:r>
              <a:rPr lang="it-IT" dirty="0"/>
              <a:t>Il Pilastro Europeo per i Diritti Sociali: I </a:t>
            </a:r>
            <a:r>
              <a:rPr lang="it-IT" dirty="0">
                <a:hlinkClick r:id="rId4"/>
              </a:rPr>
              <a:t>fondi dedicati</a:t>
            </a:r>
            <a:r>
              <a:rPr lang="it-IT" dirty="0"/>
              <a:t>, </a:t>
            </a:r>
            <a:r>
              <a:rPr lang="it-IT" dirty="0">
                <a:hlinkClick r:id="rId5"/>
              </a:rPr>
              <a:t>gli obiettivi specifici</a:t>
            </a:r>
            <a:r>
              <a:rPr lang="it-IT" dirty="0"/>
              <a:t> e le politiche di sostegno UE ai Paesi Membri</a:t>
            </a:r>
          </a:p>
          <a:p>
            <a:endParaRPr lang="it-IT" dirty="0"/>
          </a:p>
          <a:p>
            <a:r>
              <a:rPr lang="it-IT" dirty="0"/>
              <a:t>SEMINARIO DELLA DOTT.SSA </a:t>
            </a:r>
            <a:r>
              <a:rPr lang="it-IT" dirty="0">
                <a:solidFill>
                  <a:srgbClr val="FF0000"/>
                </a:solidFill>
              </a:rPr>
              <a:t>FRANCESCA PEDRON </a:t>
            </a:r>
            <a:r>
              <a:rPr lang="it-IT" dirty="0"/>
              <a:t>(</a:t>
            </a:r>
            <a:r>
              <a:rPr lang="it-IT" b="1" dirty="0"/>
              <a:t>Osservatorio Regionale sul Mercato del Lavoro e le Politiche del Lavoro FVG</a:t>
            </a:r>
            <a:r>
              <a:rPr lang="it-IT" dirty="0"/>
              <a:t>): «Garanzia di occupabilità dei lavoratori – GOL in FVG»</a:t>
            </a:r>
          </a:p>
          <a:p>
            <a:endParaRPr lang="it-IT" dirty="0"/>
          </a:p>
          <a:p>
            <a:endParaRPr lang="it-IT" dirty="0"/>
          </a:p>
        </p:txBody>
      </p:sp>
    </p:spTree>
    <p:extLst>
      <p:ext uri="{BB962C8B-B14F-4D97-AF65-F5344CB8AC3E}">
        <p14:creationId xmlns:p14="http://schemas.microsoft.com/office/powerpoint/2010/main" val="1488852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2CE336-249A-49D6-A093-0BA150E599D7}"/>
              </a:ext>
            </a:extLst>
          </p:cNvPr>
          <p:cNvSpPr>
            <a:spLocks noGrp="1"/>
          </p:cNvSpPr>
          <p:nvPr>
            <p:ph type="title"/>
          </p:nvPr>
        </p:nvSpPr>
        <p:spPr/>
        <p:txBody>
          <a:bodyPr/>
          <a:lstStyle/>
          <a:p>
            <a:r>
              <a:rPr lang="it-IT" dirty="0"/>
              <a:t>I gruppi: </a:t>
            </a:r>
            <a:r>
              <a:rPr lang="en-GB" b="1" dirty="0"/>
              <a:t>The European Social Pillar Action Plan</a:t>
            </a:r>
            <a:endParaRPr lang="it-IT" dirty="0"/>
          </a:p>
        </p:txBody>
      </p:sp>
      <p:graphicFrame>
        <p:nvGraphicFramePr>
          <p:cNvPr id="6" name="Segnaposto contenuto 5">
            <a:extLst>
              <a:ext uri="{FF2B5EF4-FFF2-40B4-BE49-F238E27FC236}">
                <a16:creationId xmlns:a16="http://schemas.microsoft.com/office/drawing/2014/main" id="{C2F47CDE-AC0E-428E-B5F9-C78C60F3AB9C}"/>
              </a:ext>
            </a:extLst>
          </p:cNvPr>
          <p:cNvGraphicFramePr>
            <a:graphicFrameLocks noGrp="1"/>
          </p:cNvGraphicFramePr>
          <p:nvPr>
            <p:ph idx="1"/>
            <p:extLst>
              <p:ext uri="{D42A27DB-BD31-4B8C-83A1-F6EECF244321}">
                <p14:modId xmlns:p14="http://schemas.microsoft.com/office/powerpoint/2010/main" val="1928764119"/>
              </p:ext>
            </p:extLst>
          </p:nvPr>
        </p:nvGraphicFramePr>
        <p:xfrm>
          <a:off x="711200" y="1529778"/>
          <a:ext cx="10546080" cy="5023866"/>
        </p:xfrm>
        <a:graphic>
          <a:graphicData uri="http://schemas.openxmlformats.org/drawingml/2006/table">
            <a:tbl>
              <a:tblPr firstRow="1" firstCol="1" bandRow="1">
                <a:tableStyleId>{5C22544A-7EE6-4342-B048-85BDC9FD1C3A}</a:tableStyleId>
              </a:tblPr>
              <a:tblGrid>
                <a:gridCol w="1471701">
                  <a:extLst>
                    <a:ext uri="{9D8B030D-6E8A-4147-A177-3AD203B41FA5}">
                      <a16:colId xmlns:a16="http://schemas.microsoft.com/office/drawing/2014/main" val="3613753940"/>
                    </a:ext>
                  </a:extLst>
                </a:gridCol>
                <a:gridCol w="181633">
                  <a:extLst>
                    <a:ext uri="{9D8B030D-6E8A-4147-A177-3AD203B41FA5}">
                      <a16:colId xmlns:a16="http://schemas.microsoft.com/office/drawing/2014/main" val="1018661848"/>
                    </a:ext>
                  </a:extLst>
                </a:gridCol>
                <a:gridCol w="707427">
                  <a:extLst>
                    <a:ext uri="{9D8B030D-6E8A-4147-A177-3AD203B41FA5}">
                      <a16:colId xmlns:a16="http://schemas.microsoft.com/office/drawing/2014/main" val="12119018"/>
                    </a:ext>
                  </a:extLst>
                </a:gridCol>
                <a:gridCol w="4141396">
                  <a:extLst>
                    <a:ext uri="{9D8B030D-6E8A-4147-A177-3AD203B41FA5}">
                      <a16:colId xmlns:a16="http://schemas.microsoft.com/office/drawing/2014/main" val="1254038011"/>
                    </a:ext>
                  </a:extLst>
                </a:gridCol>
                <a:gridCol w="4043923">
                  <a:extLst>
                    <a:ext uri="{9D8B030D-6E8A-4147-A177-3AD203B41FA5}">
                      <a16:colId xmlns:a16="http://schemas.microsoft.com/office/drawing/2014/main" val="2869063137"/>
                    </a:ext>
                  </a:extLst>
                </a:gridCol>
              </a:tblGrid>
              <a:tr h="182954">
                <a:tc>
                  <a:txBody>
                    <a:bodyPr/>
                    <a:lstStyle/>
                    <a:p>
                      <a:pPr>
                        <a:lnSpc>
                          <a:spcPct val="107000"/>
                        </a:lnSpc>
                        <a:spcAft>
                          <a:spcPts val="0"/>
                        </a:spcAft>
                      </a:pPr>
                      <a:r>
                        <a:rPr lang="it-IT" sz="800">
                          <a:effectLst/>
                        </a:rPr>
                        <a:t>Componenti</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Nr</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Tema generale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Fonte UE/Articolo</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Confronto per approfondimento</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extLst>
                  <a:ext uri="{0D108BD9-81ED-4DB2-BD59-A6C34878D82A}">
                    <a16:rowId xmlns:a16="http://schemas.microsoft.com/office/drawing/2014/main" val="2459162795"/>
                  </a:ext>
                </a:extLst>
              </a:tr>
              <a:tr h="463615">
                <a:tc>
                  <a:txBody>
                    <a:bodyPr/>
                    <a:lstStyle/>
                    <a:p>
                      <a:pPr>
                        <a:lnSpc>
                          <a:spcPct val="107000"/>
                        </a:lnSpc>
                        <a:spcAft>
                          <a:spcPts val="0"/>
                        </a:spcAft>
                      </a:pPr>
                      <a:r>
                        <a:rPr lang="it-IT" sz="800">
                          <a:effectLst/>
                        </a:rPr>
                        <a:t>Gaia Cavasin; Beatrice Colombo; Anna Tossi</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gn="r">
                        <a:lnSpc>
                          <a:spcPct val="107000"/>
                        </a:lnSpc>
                        <a:spcAft>
                          <a:spcPts val="0"/>
                        </a:spcAft>
                      </a:pPr>
                      <a:r>
                        <a:rPr lang="it-IT" sz="800">
                          <a:effectLst/>
                        </a:rPr>
                        <a:t>3</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Istruzione e formazione</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Il punto di partenza: </a:t>
                      </a:r>
                      <a:r>
                        <a:rPr lang="it-IT" sz="800" u="sng">
                          <a:effectLst/>
                          <a:hlinkClick r:id="rId2"/>
                        </a:rPr>
                        <a:t>https://www.etui.org/sites/default/files/13%20Chap%206%20Social%20Developments%202012%20EN%20Web%20version.pdf</a:t>
                      </a:r>
                      <a:r>
                        <a:rPr lang="it-IT" sz="800">
                          <a:effectLst/>
                        </a:rPr>
                        <a:t> ; Oggi: </a:t>
                      </a:r>
                      <a:r>
                        <a:rPr lang="it-IT" sz="800" u="sng">
                          <a:effectLst/>
                          <a:hlinkClick r:id="rId3"/>
                        </a:rPr>
                        <a:t>https://eurydice.eacea.ec.europa.eu/national-education-systems/poland/ongoing-reforms-and-policy-developments</a:t>
                      </a: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Paese con indicatori peggiori: </a:t>
                      </a:r>
                      <a:r>
                        <a:rPr lang="it-IT" sz="800" u="sng">
                          <a:effectLst/>
                          <a:hlinkClick r:id="rId4"/>
                        </a:rPr>
                        <a:t>https://op.europa.eu/webpub/eac/education-and-training-monitor-2022/en/</a:t>
                      </a: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extLst>
                  <a:ext uri="{0D108BD9-81ED-4DB2-BD59-A6C34878D82A}">
                    <a16:rowId xmlns:a16="http://schemas.microsoft.com/office/drawing/2014/main" val="3497835148"/>
                  </a:ext>
                </a:extLst>
              </a:tr>
              <a:tr h="463615">
                <a:tc>
                  <a:txBody>
                    <a:bodyPr/>
                    <a:lstStyle/>
                    <a:p>
                      <a:pPr>
                        <a:lnSpc>
                          <a:spcPct val="107000"/>
                        </a:lnSpc>
                        <a:spcAft>
                          <a:spcPts val="0"/>
                        </a:spcAft>
                      </a:pPr>
                      <a:r>
                        <a:rPr lang="it-IT" sz="800">
                          <a:effectLst/>
                        </a:rPr>
                        <a:t>Emma Benedetti, Graziana Caputo, Furio Tesser, Carinola Raffaele</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gn="r">
                        <a:lnSpc>
                          <a:spcPct val="107000"/>
                        </a:lnSpc>
                        <a:spcAft>
                          <a:spcPts val="0"/>
                        </a:spcAft>
                      </a:pPr>
                      <a:r>
                        <a:rPr lang="it-IT" sz="800">
                          <a:effectLst/>
                        </a:rPr>
                        <a:t>4</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Istruzione e formazione</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Il punto di partenza: </a:t>
                      </a:r>
                      <a:r>
                        <a:rPr lang="it-IT" sz="800" u="sng">
                          <a:effectLst/>
                          <a:hlinkClick r:id="rId2"/>
                        </a:rPr>
                        <a:t>https://www.etui.org/sites/default/files/13%20Chap%206%20Social%20Developments%202012%20EN%20Web%20version.pdf</a:t>
                      </a:r>
                      <a:r>
                        <a:rPr lang="it-IT" sz="800">
                          <a:effectLst/>
                        </a:rPr>
                        <a:t> ; Oggi: </a:t>
                      </a:r>
                      <a:r>
                        <a:rPr lang="it-IT" sz="800" u="sng">
                          <a:effectLst/>
                          <a:hlinkClick r:id="rId3"/>
                        </a:rPr>
                        <a:t>https://eurydice.eacea.ec.europa.eu/national-education-systems/poland/ongoing-reforms-and-policy-developments</a:t>
                      </a: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Paese con indicatori migliori: </a:t>
                      </a:r>
                      <a:r>
                        <a:rPr lang="it-IT" sz="800" u="sng">
                          <a:effectLst/>
                          <a:hlinkClick r:id="rId4"/>
                        </a:rPr>
                        <a:t>https://op.europa.eu/webpub/eac/education-and-training-monitor-2022/en/</a:t>
                      </a: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extLst>
                  <a:ext uri="{0D108BD9-81ED-4DB2-BD59-A6C34878D82A}">
                    <a16:rowId xmlns:a16="http://schemas.microsoft.com/office/drawing/2014/main" val="2892996857"/>
                  </a:ext>
                </a:extLst>
              </a:tr>
              <a:tr h="370062">
                <a:tc>
                  <a:txBody>
                    <a:bodyPr/>
                    <a:lstStyle/>
                    <a:p>
                      <a:pPr>
                        <a:lnSpc>
                          <a:spcPct val="107000"/>
                        </a:lnSpc>
                        <a:spcAft>
                          <a:spcPts val="0"/>
                        </a:spcAft>
                      </a:pPr>
                      <a:r>
                        <a:rPr lang="it-IT" sz="800">
                          <a:effectLst/>
                        </a:rPr>
                        <a:t>Barbo Jacopo, Casagrande Anna, Sancin Enrico, Mestriner Ginevra, Valenti Theo</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gn="r">
                        <a:lnSpc>
                          <a:spcPct val="107000"/>
                        </a:lnSpc>
                        <a:spcAft>
                          <a:spcPts val="0"/>
                        </a:spcAft>
                      </a:pPr>
                      <a:r>
                        <a:rPr lang="it-IT" sz="800">
                          <a:effectLst/>
                        </a:rPr>
                        <a:t>5</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Lavoro e mobilità intra-UE</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en-GB" sz="800" u="sng">
                          <a:effectLst/>
                          <a:hlinkClick r:id="rId5"/>
                        </a:rPr>
                        <a:t>https://www.intereconomics.eu/pdf-download/yea r/2014/number/3/article/labour-mobility-in-the-eu-dynamics-patterns-and-policies.html</a:t>
                      </a: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Il caso della Spagna: </a:t>
                      </a:r>
                      <a:r>
                        <a:rPr lang="it-IT" sz="800" u="sng">
                          <a:effectLst/>
                          <a:hlinkClick r:id="rId6"/>
                        </a:rPr>
                        <a:t>https://ec.europa.eu/migrant-integration/library-document/annual-report-intra-eu-labour-mobility-2020_en</a:t>
                      </a: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extLst>
                  <a:ext uri="{0D108BD9-81ED-4DB2-BD59-A6C34878D82A}">
                    <a16:rowId xmlns:a16="http://schemas.microsoft.com/office/drawing/2014/main" val="209744393"/>
                  </a:ext>
                </a:extLst>
              </a:tr>
              <a:tr h="463615">
                <a:tc>
                  <a:txBody>
                    <a:bodyPr/>
                    <a:lstStyle/>
                    <a:p>
                      <a:pPr>
                        <a:lnSpc>
                          <a:spcPct val="107000"/>
                        </a:lnSpc>
                        <a:spcAft>
                          <a:spcPts val="0"/>
                        </a:spcAft>
                      </a:pPr>
                      <a:r>
                        <a:rPr lang="it-IT" sz="800">
                          <a:effectLst/>
                        </a:rPr>
                        <a:t>Furlanis Tommaso-Marcuzzo Francesco-Lazzarin Mattia-Plotnikov Rostislav -Paoluzzi Helena</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gn="r">
                        <a:lnSpc>
                          <a:spcPct val="107000"/>
                        </a:lnSpc>
                        <a:spcAft>
                          <a:spcPts val="0"/>
                        </a:spcAft>
                      </a:pPr>
                      <a:r>
                        <a:rPr lang="it-IT" sz="800">
                          <a:effectLst/>
                        </a:rPr>
                        <a:t>5</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Lavoro e mobilità intra-UE</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u="sng">
                          <a:effectLst/>
                          <a:hlinkClick r:id="rId7"/>
                        </a:rPr>
                        <a:t>https://www.intereconomics.eu/pdf-download/year/2014/number/3/article/labour-mobility-in-the-eu-dynamics-patterns-and-policies.html</a:t>
                      </a: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Il caso della Germania: </a:t>
                      </a:r>
                      <a:r>
                        <a:rPr lang="it-IT" sz="800" u="sng">
                          <a:effectLst/>
                          <a:hlinkClick r:id="rId6"/>
                        </a:rPr>
                        <a:t>https://ec.europa.eu/migrant-integration/library-document/annual-report-intra-eu-labour-mobility-2020_en</a:t>
                      </a: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extLst>
                  <a:ext uri="{0D108BD9-81ED-4DB2-BD59-A6C34878D82A}">
                    <a16:rowId xmlns:a16="http://schemas.microsoft.com/office/drawing/2014/main" val="2884149696"/>
                  </a:ext>
                </a:extLst>
              </a:tr>
              <a:tr h="370062">
                <a:tc>
                  <a:txBody>
                    <a:bodyPr/>
                    <a:lstStyle/>
                    <a:p>
                      <a:pPr>
                        <a:lnSpc>
                          <a:spcPct val="107000"/>
                        </a:lnSpc>
                        <a:spcAft>
                          <a:spcPts val="0"/>
                        </a:spcAft>
                      </a:pPr>
                      <a:r>
                        <a:rPr lang="it-IT" sz="800">
                          <a:effectLst/>
                        </a:rPr>
                        <a:t>Casotto Nicole, Dri Sofia, Grassi Angelica, Peruzzi Arianna</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gn="r">
                        <a:lnSpc>
                          <a:spcPct val="107000"/>
                        </a:lnSpc>
                        <a:spcAft>
                          <a:spcPts val="0"/>
                        </a:spcAft>
                      </a:pPr>
                      <a:r>
                        <a:rPr lang="it-IT" sz="800">
                          <a:effectLst/>
                        </a:rPr>
                        <a:t>4</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Governance Lavoro e giovani</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u="sng">
                          <a:effectLst/>
                          <a:hlinkClick r:id="rId8"/>
                        </a:rPr>
                        <a:t>https://iris.univr.it/retrieve/handle/11562/1016026/159013/1129-731X-28182-14.pdf</a:t>
                      </a: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Paese con i risultati peggiori (due report consultabili): </a:t>
                      </a:r>
                      <a:r>
                        <a:rPr lang="it-IT" sz="800" u="sng">
                          <a:effectLst/>
                          <a:hlinkClick r:id="rId9"/>
                        </a:rPr>
                        <a:t>https://data.consilium.europa.eu/doc/document/ST-14111-2021-ADD-2/en/pdf</a:t>
                      </a:r>
                      <a:r>
                        <a:rPr lang="it-IT" sz="800">
                          <a:effectLst/>
                        </a:rPr>
                        <a:t> e </a:t>
                      </a:r>
                      <a:r>
                        <a:rPr lang="it-IT" sz="800" u="sng">
                          <a:effectLst/>
                          <a:hlinkClick r:id="rId10"/>
                        </a:rPr>
                        <a:t>https://ec.europa.eu/social/BlobServlet?docId=20656&amp;langId=en</a:t>
                      </a: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extLst>
                  <a:ext uri="{0D108BD9-81ED-4DB2-BD59-A6C34878D82A}">
                    <a16:rowId xmlns:a16="http://schemas.microsoft.com/office/drawing/2014/main" val="3008216848"/>
                  </a:ext>
                </a:extLst>
              </a:tr>
              <a:tr h="370062">
                <a:tc>
                  <a:txBody>
                    <a:bodyPr/>
                    <a:lstStyle/>
                    <a:p>
                      <a:pPr>
                        <a:lnSpc>
                          <a:spcPct val="107000"/>
                        </a:lnSpc>
                        <a:spcAft>
                          <a:spcPts val="0"/>
                        </a:spcAft>
                      </a:pPr>
                      <a:r>
                        <a:rPr lang="it-IT" sz="800">
                          <a:effectLst/>
                        </a:rPr>
                        <a:t>Frucco Alessia, Quaglia Rebecca, Seravalli Alessia, Veritti Giosuè</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gn="r">
                        <a:lnSpc>
                          <a:spcPct val="107000"/>
                        </a:lnSpc>
                        <a:spcAft>
                          <a:spcPts val="0"/>
                        </a:spcAft>
                      </a:pPr>
                      <a:r>
                        <a:rPr lang="it-IT" sz="800">
                          <a:effectLst/>
                        </a:rPr>
                        <a:t>4</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Governance Lavoro e giovani</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u="sng">
                          <a:effectLst/>
                          <a:hlinkClick r:id="rId8"/>
                        </a:rPr>
                        <a:t>https://iris.univr.it/retrieve/handle/11562/1016026/159013/1129-731X-28182-14.pdf</a:t>
                      </a: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Paese con i risultati migliori: </a:t>
                      </a:r>
                      <a:r>
                        <a:rPr lang="it-IT" sz="800" u="sng">
                          <a:effectLst/>
                          <a:hlinkClick r:id="rId9"/>
                        </a:rPr>
                        <a:t>https://data.consilium.europa.eu/doc/document/ST-14111-2021-ADD-2/en/pdf</a:t>
                      </a:r>
                      <a:r>
                        <a:rPr lang="it-IT" sz="800">
                          <a:effectLst/>
                        </a:rPr>
                        <a:t> e </a:t>
                      </a:r>
                      <a:r>
                        <a:rPr lang="it-IT" sz="800" u="sng">
                          <a:effectLst/>
                          <a:hlinkClick r:id="rId10"/>
                        </a:rPr>
                        <a:t>https://ec.europa.eu/social/BlobServlet?docId=20656&amp;langId=en</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extLst>
                  <a:ext uri="{0D108BD9-81ED-4DB2-BD59-A6C34878D82A}">
                    <a16:rowId xmlns:a16="http://schemas.microsoft.com/office/drawing/2014/main" val="2667612755"/>
                  </a:ext>
                </a:extLst>
              </a:tr>
              <a:tr h="463615">
                <a:tc>
                  <a:txBody>
                    <a:bodyPr/>
                    <a:lstStyle/>
                    <a:p>
                      <a:pPr>
                        <a:lnSpc>
                          <a:spcPct val="107000"/>
                        </a:lnSpc>
                        <a:spcAft>
                          <a:spcPts val="0"/>
                        </a:spcAft>
                      </a:pPr>
                      <a:r>
                        <a:rPr lang="it-IT" sz="800">
                          <a:effectLst/>
                        </a:rPr>
                        <a:t>Da Ros Samantha, Maschio Giulia, Ongaro Martina</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gn="r">
                        <a:lnSpc>
                          <a:spcPct val="107000"/>
                        </a:lnSpc>
                        <a:spcAft>
                          <a:spcPts val="0"/>
                        </a:spcAft>
                      </a:pPr>
                      <a:r>
                        <a:rPr lang="it-IT" sz="800">
                          <a:effectLst/>
                        </a:rPr>
                        <a:t>3</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strategia per la parità di genere 2020-2025</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u="sng">
                          <a:effectLst/>
                          <a:hlinkClick r:id="rId11"/>
                        </a:rPr>
                        <a:t>https://eur-lex.europa.eu/legal-content/IT/TXT/PDF/?uri=CELEX:52020DC0152&amp;from=EN</a:t>
                      </a: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Paese più paritario vedi </a:t>
                      </a:r>
                      <a:r>
                        <a:rPr lang="it-IT" sz="800" u="sng">
                          <a:effectLst/>
                          <a:hlinkClick r:id="rId12"/>
                        </a:rPr>
                        <a:t>https://eige.europa.eu/gender-equality-index/compare-countries</a:t>
                      </a: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extLst>
                  <a:ext uri="{0D108BD9-81ED-4DB2-BD59-A6C34878D82A}">
                    <a16:rowId xmlns:a16="http://schemas.microsoft.com/office/drawing/2014/main" val="229209787"/>
                  </a:ext>
                </a:extLst>
              </a:tr>
              <a:tr h="463615">
                <a:tc>
                  <a:txBody>
                    <a:bodyPr/>
                    <a:lstStyle/>
                    <a:p>
                      <a:pPr>
                        <a:lnSpc>
                          <a:spcPct val="107000"/>
                        </a:lnSpc>
                        <a:spcAft>
                          <a:spcPts val="0"/>
                        </a:spcAft>
                      </a:pPr>
                      <a:r>
                        <a:rPr lang="it-IT" sz="800">
                          <a:effectLst/>
                        </a:rPr>
                        <a:t>Bettoso Andrea, Lugnani Elisa</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gn="r">
                        <a:lnSpc>
                          <a:spcPct val="107000"/>
                        </a:lnSpc>
                        <a:spcAft>
                          <a:spcPts val="0"/>
                        </a:spcAft>
                      </a:pPr>
                      <a:r>
                        <a:rPr lang="it-IT" sz="800">
                          <a:effectLst/>
                        </a:rPr>
                        <a:t>2</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strategia per la parità di genere 2020-2025</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u="sng">
                          <a:effectLst/>
                          <a:hlinkClick r:id="rId11"/>
                        </a:rPr>
                        <a:t>https://eur-lex.europa.eu/legal-content/IT/TXT/PDF/?uri=CELEX:52020DC0152&amp;from=EN</a:t>
                      </a: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Paese meno paritario </a:t>
                      </a:r>
                      <a:r>
                        <a:rPr lang="it-IT" sz="800" u="sng">
                          <a:effectLst/>
                          <a:hlinkClick r:id="rId12"/>
                        </a:rPr>
                        <a:t>https://eige.europa.eu/gender-equality-index/compare-countries</a:t>
                      </a: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extLst>
                  <a:ext uri="{0D108BD9-81ED-4DB2-BD59-A6C34878D82A}">
                    <a16:rowId xmlns:a16="http://schemas.microsoft.com/office/drawing/2014/main" val="310838450"/>
                  </a:ext>
                </a:extLst>
              </a:tr>
              <a:tr h="370062">
                <a:tc>
                  <a:txBody>
                    <a:bodyPr/>
                    <a:lstStyle/>
                    <a:p>
                      <a:pPr>
                        <a:lnSpc>
                          <a:spcPct val="107000"/>
                        </a:lnSpc>
                        <a:spcAft>
                          <a:spcPts val="0"/>
                        </a:spcAft>
                      </a:pPr>
                      <a:r>
                        <a:rPr lang="it-IT" sz="800">
                          <a:effectLst/>
                        </a:rPr>
                        <a:t>Bryan Leka, Cristian Fadelli, Lorenzo Baldo</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gn="r">
                        <a:lnSpc>
                          <a:spcPct val="107000"/>
                        </a:lnSpc>
                        <a:spcAft>
                          <a:spcPts val="0"/>
                        </a:spcAft>
                      </a:pPr>
                      <a:r>
                        <a:rPr lang="it-IT" sz="800">
                          <a:effectLst/>
                        </a:rPr>
                        <a:t>3</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Povertà</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u="sng">
                          <a:effectLst/>
                          <a:hlinkClick r:id="rId13"/>
                        </a:rPr>
                        <a:t>https://www.bruegel.org/sites/default/files/wp_attachments/PC-01-2017-1.pdf</a:t>
                      </a: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Paese relativamente più povero: </a:t>
                      </a:r>
                      <a:r>
                        <a:rPr lang="it-IT" sz="800" u="sng">
                          <a:effectLst/>
                          <a:hlinkClick r:id="rId14"/>
                        </a:rPr>
                        <a:t>https://ec.europa.eu/eurostat/statistics-explained/index.php?title=Living_conditions_in_Europe_-_poverty_and_social_exclusion&amp;oldid=584082#:~:text=The%20risk%20of%20poverty%20or,%25%20compared%20with%2020.7%20%25</a:t>
                      </a: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extLst>
                  <a:ext uri="{0D108BD9-81ED-4DB2-BD59-A6C34878D82A}">
                    <a16:rowId xmlns:a16="http://schemas.microsoft.com/office/drawing/2014/main" val="921056850"/>
                  </a:ext>
                </a:extLst>
              </a:tr>
              <a:tr h="370062">
                <a:tc>
                  <a:txBody>
                    <a:bodyPr/>
                    <a:lstStyle/>
                    <a:p>
                      <a:pPr>
                        <a:lnSpc>
                          <a:spcPct val="107000"/>
                        </a:lnSpc>
                        <a:spcAft>
                          <a:spcPts val="0"/>
                        </a:spcAft>
                      </a:pPr>
                      <a:r>
                        <a:rPr lang="it-IT" sz="800">
                          <a:effectLst/>
                        </a:rPr>
                        <a:t>Sofia Argentieri, Mattia Pauluzzi, Riccardo Peruz</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gn="r">
                        <a:lnSpc>
                          <a:spcPct val="107000"/>
                        </a:lnSpc>
                        <a:spcAft>
                          <a:spcPts val="0"/>
                        </a:spcAft>
                      </a:pPr>
                      <a:r>
                        <a:rPr lang="it-IT" sz="800">
                          <a:effectLst/>
                        </a:rPr>
                        <a:t>3</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a:effectLst/>
                        </a:rPr>
                        <a:t>Povertà</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u="sng">
                          <a:effectLst/>
                          <a:hlinkClick r:id="rId13"/>
                        </a:rPr>
                        <a:t>https://www.bruegel.org/sites/default/files/wp_attachments/PC-01-2017-1.pdf</a:t>
                      </a:r>
                      <a:r>
                        <a:rPr lang="it-IT" sz="800">
                          <a:effectLst/>
                        </a:rPr>
                        <a:t> </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tc>
                  <a:txBody>
                    <a:bodyPr/>
                    <a:lstStyle/>
                    <a:p>
                      <a:pPr>
                        <a:lnSpc>
                          <a:spcPct val="107000"/>
                        </a:lnSpc>
                        <a:spcAft>
                          <a:spcPts val="0"/>
                        </a:spcAft>
                      </a:pPr>
                      <a:r>
                        <a:rPr lang="it-IT" sz="800" dirty="0">
                          <a:effectLst/>
                        </a:rPr>
                        <a:t>Paese relativamente più ricco: </a:t>
                      </a:r>
                      <a:r>
                        <a:rPr lang="it-IT" sz="800" u="sng" dirty="0">
                          <a:effectLst/>
                          <a:hlinkClick r:id="rId14"/>
                        </a:rPr>
                        <a:t>https://ec.europa.eu/eurostat/statistics-explained/index.php?title=Living_conditions_in_Europe_-_poverty_and_social_exclusion&amp;oldid=584082#:~:text=The%20risk%20of%20poverty%20or,%25%20compared%20with%2020.7%20%25</a:t>
                      </a:r>
                      <a:r>
                        <a:rPr lang="it-IT" sz="800" dirty="0">
                          <a:effectLst/>
                        </a:rPr>
                        <a:t>). </a:t>
                      </a:r>
                      <a:endParaRPr lang="it-I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39345" marR="39345" marT="0" marB="0"/>
                </a:tc>
                <a:extLst>
                  <a:ext uri="{0D108BD9-81ED-4DB2-BD59-A6C34878D82A}">
                    <a16:rowId xmlns:a16="http://schemas.microsoft.com/office/drawing/2014/main" val="932819932"/>
                  </a:ext>
                </a:extLst>
              </a:tr>
            </a:tbl>
          </a:graphicData>
        </a:graphic>
      </p:graphicFrame>
    </p:spTree>
    <p:extLst>
      <p:ext uri="{BB962C8B-B14F-4D97-AF65-F5344CB8AC3E}">
        <p14:creationId xmlns:p14="http://schemas.microsoft.com/office/powerpoint/2010/main" val="1205376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5C6FEA-1899-479F-8876-3DC262C5E4BD}"/>
              </a:ext>
            </a:extLst>
          </p:cNvPr>
          <p:cNvSpPr>
            <a:spLocks noGrp="1"/>
          </p:cNvSpPr>
          <p:nvPr>
            <p:ph type="title"/>
          </p:nvPr>
        </p:nvSpPr>
        <p:spPr/>
        <p:txBody>
          <a:bodyPr>
            <a:normAutofit/>
          </a:bodyPr>
          <a:lstStyle/>
          <a:p>
            <a:r>
              <a:rPr lang="it-IT" b="1" dirty="0"/>
              <a:t>Piano Nazionale di Ripresa e Resilienza: la digitalizzazione</a:t>
            </a:r>
          </a:p>
        </p:txBody>
      </p:sp>
      <p:sp>
        <p:nvSpPr>
          <p:cNvPr id="3" name="Segnaposto contenuto 2">
            <a:extLst>
              <a:ext uri="{FF2B5EF4-FFF2-40B4-BE49-F238E27FC236}">
                <a16:creationId xmlns:a16="http://schemas.microsoft.com/office/drawing/2014/main" id="{5AAED305-3C5C-496C-8B40-2E6B2BDE85BE}"/>
              </a:ext>
            </a:extLst>
          </p:cNvPr>
          <p:cNvSpPr>
            <a:spLocks noGrp="1"/>
          </p:cNvSpPr>
          <p:nvPr>
            <p:ph idx="1"/>
          </p:nvPr>
        </p:nvSpPr>
        <p:spPr/>
        <p:txBody>
          <a:bodyPr/>
          <a:lstStyle/>
          <a:p>
            <a:r>
              <a:rPr lang="it-IT" dirty="0"/>
              <a:t>I piani europei di transizione digitale: gli </a:t>
            </a:r>
            <a:r>
              <a:rPr lang="it-IT" dirty="0">
                <a:hlinkClick r:id="rId2"/>
              </a:rPr>
              <a:t>obiettivi</a:t>
            </a:r>
            <a:r>
              <a:rPr lang="it-IT" dirty="0"/>
              <a:t> al 2030</a:t>
            </a:r>
          </a:p>
          <a:p>
            <a:r>
              <a:rPr lang="it-IT" dirty="0"/>
              <a:t>Gli </a:t>
            </a:r>
            <a:r>
              <a:rPr lang="it-IT" dirty="0">
                <a:hlinkClick r:id="rId3"/>
              </a:rPr>
              <a:t>indicatori chiave </a:t>
            </a:r>
            <a:r>
              <a:rPr lang="it-IT" dirty="0"/>
              <a:t>per l’analisi dell’efficacia delle politiche: esempio </a:t>
            </a:r>
            <a:r>
              <a:rPr lang="it-IT" dirty="0">
                <a:hlinkClick r:id="rId4"/>
              </a:rPr>
              <a:t>DESI</a:t>
            </a:r>
            <a:endParaRPr lang="it-IT" dirty="0"/>
          </a:p>
          <a:p>
            <a:r>
              <a:rPr lang="it-IT" dirty="0"/>
              <a:t>Le politiche per la digitalizzazione: </a:t>
            </a:r>
            <a:r>
              <a:rPr lang="it-IT" dirty="0">
                <a:hlinkClick r:id="rId5"/>
              </a:rPr>
              <a:t>misurare il progresso</a:t>
            </a:r>
            <a:endParaRPr lang="it-IT" dirty="0"/>
          </a:p>
          <a:p>
            <a:pPr lvl="1"/>
            <a:r>
              <a:rPr lang="it-IT" dirty="0"/>
              <a:t>Il caso </a:t>
            </a:r>
            <a:r>
              <a:rPr lang="it-IT" dirty="0">
                <a:hlinkClick r:id="rId6"/>
              </a:rPr>
              <a:t>italiano</a:t>
            </a:r>
            <a:r>
              <a:rPr lang="it-IT" dirty="0"/>
              <a:t>: la digitalizzazione della </a:t>
            </a:r>
            <a:r>
              <a:rPr lang="it-IT" dirty="0">
                <a:hlinkClick r:id="rId7"/>
              </a:rPr>
              <a:t>PA</a:t>
            </a:r>
            <a:endParaRPr lang="it-IT" dirty="0"/>
          </a:p>
          <a:p>
            <a:endParaRPr lang="it-IT" dirty="0"/>
          </a:p>
          <a:p>
            <a:r>
              <a:rPr lang="it-IT" dirty="0"/>
              <a:t>SEMINARIO DELLA DOTT.SSA </a:t>
            </a:r>
            <a:r>
              <a:rPr lang="it-IT" dirty="0">
                <a:solidFill>
                  <a:srgbClr val="FF0000"/>
                </a:solidFill>
              </a:rPr>
              <a:t>ALESSANDRA NASSIVERA </a:t>
            </a:r>
            <a:r>
              <a:rPr lang="it-IT" dirty="0"/>
              <a:t>DELL’</a:t>
            </a:r>
            <a:r>
              <a:rPr lang="it-IT" b="1" dirty="0"/>
              <a:t>INSIEL</a:t>
            </a:r>
            <a:r>
              <a:rPr lang="it-IT" dirty="0"/>
              <a:t> </a:t>
            </a:r>
            <a:r>
              <a:rPr lang="it-IT" dirty="0" err="1"/>
              <a:t>SpA</a:t>
            </a:r>
            <a:r>
              <a:rPr lang="it-IT" dirty="0"/>
              <a:t> SU «Digitalizzazione della PA in pratica»</a:t>
            </a:r>
          </a:p>
        </p:txBody>
      </p:sp>
    </p:spTree>
    <p:extLst>
      <p:ext uri="{BB962C8B-B14F-4D97-AF65-F5344CB8AC3E}">
        <p14:creationId xmlns:p14="http://schemas.microsoft.com/office/powerpoint/2010/main" val="2249055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FD23D7-ADBF-4429-A656-A628354A1535}"/>
              </a:ext>
            </a:extLst>
          </p:cNvPr>
          <p:cNvSpPr>
            <a:spLocks noGrp="1"/>
          </p:cNvSpPr>
          <p:nvPr>
            <p:ph type="title"/>
          </p:nvPr>
        </p:nvSpPr>
        <p:spPr/>
        <p:txBody>
          <a:bodyPr/>
          <a:lstStyle/>
          <a:p>
            <a:r>
              <a:rPr lang="it-IT" dirty="0"/>
              <a:t>I gruppi: </a:t>
            </a:r>
            <a:r>
              <a:rPr lang="en-GB" b="1" dirty="0"/>
              <a:t>The Digital Decade policy programme</a:t>
            </a:r>
            <a:endParaRPr lang="it-IT" dirty="0"/>
          </a:p>
        </p:txBody>
      </p:sp>
      <p:graphicFrame>
        <p:nvGraphicFramePr>
          <p:cNvPr id="4" name="Segnaposto contenuto 3">
            <a:extLst>
              <a:ext uri="{FF2B5EF4-FFF2-40B4-BE49-F238E27FC236}">
                <a16:creationId xmlns:a16="http://schemas.microsoft.com/office/drawing/2014/main" id="{004A3C8F-466A-4B59-B712-4D8AEB0A1E63}"/>
              </a:ext>
            </a:extLst>
          </p:cNvPr>
          <p:cNvGraphicFramePr>
            <a:graphicFrameLocks noGrp="1"/>
          </p:cNvGraphicFramePr>
          <p:nvPr>
            <p:ph idx="1"/>
            <p:extLst>
              <p:ext uri="{D42A27DB-BD31-4B8C-83A1-F6EECF244321}">
                <p14:modId xmlns:p14="http://schemas.microsoft.com/office/powerpoint/2010/main" val="4225975675"/>
              </p:ext>
            </p:extLst>
          </p:nvPr>
        </p:nvGraphicFramePr>
        <p:xfrm>
          <a:off x="838200" y="2722086"/>
          <a:ext cx="10515599" cy="2266569"/>
        </p:xfrm>
        <a:graphic>
          <a:graphicData uri="http://schemas.openxmlformats.org/drawingml/2006/table">
            <a:tbl>
              <a:tblPr firstRow="1" firstCol="1" bandRow="1">
                <a:tableStyleId>{5C22544A-7EE6-4342-B048-85BDC9FD1C3A}</a:tableStyleId>
              </a:tblPr>
              <a:tblGrid>
                <a:gridCol w="2338669">
                  <a:extLst>
                    <a:ext uri="{9D8B030D-6E8A-4147-A177-3AD203B41FA5}">
                      <a16:colId xmlns:a16="http://schemas.microsoft.com/office/drawing/2014/main" val="2790141070"/>
                    </a:ext>
                  </a:extLst>
                </a:gridCol>
                <a:gridCol w="273467">
                  <a:extLst>
                    <a:ext uri="{9D8B030D-6E8A-4147-A177-3AD203B41FA5}">
                      <a16:colId xmlns:a16="http://schemas.microsoft.com/office/drawing/2014/main" val="2339592187"/>
                    </a:ext>
                  </a:extLst>
                </a:gridCol>
                <a:gridCol w="1171376">
                  <a:extLst>
                    <a:ext uri="{9D8B030D-6E8A-4147-A177-3AD203B41FA5}">
                      <a16:colId xmlns:a16="http://schemas.microsoft.com/office/drawing/2014/main" val="297139967"/>
                    </a:ext>
                  </a:extLst>
                </a:gridCol>
                <a:gridCol w="2565806">
                  <a:extLst>
                    <a:ext uri="{9D8B030D-6E8A-4147-A177-3AD203B41FA5}">
                      <a16:colId xmlns:a16="http://schemas.microsoft.com/office/drawing/2014/main" val="1733088164"/>
                    </a:ext>
                  </a:extLst>
                </a:gridCol>
                <a:gridCol w="4166281">
                  <a:extLst>
                    <a:ext uri="{9D8B030D-6E8A-4147-A177-3AD203B41FA5}">
                      <a16:colId xmlns:a16="http://schemas.microsoft.com/office/drawing/2014/main" val="686897620"/>
                    </a:ext>
                  </a:extLst>
                </a:gridCol>
              </a:tblGrid>
              <a:tr h="182880">
                <a:tc>
                  <a:txBody>
                    <a:bodyPr/>
                    <a:lstStyle/>
                    <a:p>
                      <a:pPr>
                        <a:lnSpc>
                          <a:spcPct val="107000"/>
                        </a:lnSpc>
                        <a:spcAft>
                          <a:spcPts val="0"/>
                        </a:spcAft>
                      </a:pPr>
                      <a:r>
                        <a:rPr lang="it-IT" sz="1000">
                          <a:effectLst/>
                        </a:rPr>
                        <a:t>Componenti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a:effectLst/>
                        </a:rPr>
                        <a:t>Nr</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a:effectLst/>
                        </a:rPr>
                        <a:t>Tema generale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a:effectLst/>
                        </a:rPr>
                        <a:t>Fonte UE/Articolo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a:effectLst/>
                        </a:rPr>
                        <a:t>Confronto per approfondimento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5991530"/>
                  </a:ext>
                </a:extLst>
              </a:tr>
              <a:tr h="182880">
                <a:tc>
                  <a:txBody>
                    <a:bodyPr/>
                    <a:lstStyle/>
                    <a:p>
                      <a:pPr>
                        <a:lnSpc>
                          <a:spcPct val="107000"/>
                        </a:lnSpc>
                        <a:spcAft>
                          <a:spcPts val="0"/>
                        </a:spcAft>
                      </a:pPr>
                      <a:r>
                        <a:rPr lang="it-IT" sz="1000">
                          <a:effectLst/>
                        </a:rPr>
                        <a:t>Francesca Maltese, Nicola Piccin Ossi, Vittorio Fanuli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a:effectLst/>
                        </a:rPr>
                        <a:t>Piano d'azione per un'istruzione digitale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u="sng">
                          <a:effectLst/>
                          <a:hlinkClick r:id="rId2"/>
                        </a:rPr>
                        <a:t>https://education.ec.europa.eu/focus-topics/digital-education/action-plan</a:t>
                      </a:r>
                      <a:r>
                        <a:rPr lang="it-IT" sz="10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dirty="0">
                          <a:effectLst/>
                        </a:rPr>
                        <a:t>Analisi per i paesi più arretrati: </a:t>
                      </a:r>
                      <a:r>
                        <a:rPr lang="en-GB" sz="1000" u="none" strike="noStrike" dirty="0">
                          <a:effectLst/>
                          <a:hlinkClick r:id="rId3"/>
                        </a:rPr>
                        <a:t>2nd Survey of Schools: ICT in Education | Shaping Europe’s digital future (europa.eu)</a:t>
                      </a:r>
                      <a:r>
                        <a:rPr lang="en-GB" sz="1000" dirty="0">
                          <a:effectLst/>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82288623"/>
                  </a:ext>
                </a:extLst>
              </a:tr>
              <a:tr h="182880">
                <a:tc>
                  <a:txBody>
                    <a:bodyPr/>
                    <a:lstStyle/>
                    <a:p>
                      <a:pPr>
                        <a:lnSpc>
                          <a:spcPct val="107000"/>
                        </a:lnSpc>
                        <a:spcAft>
                          <a:spcPts val="0"/>
                        </a:spcAft>
                      </a:pPr>
                      <a:r>
                        <a:rPr lang="it-IT" sz="1000">
                          <a:effectLst/>
                        </a:rPr>
                        <a:t>Ballis Patrizia,Burlina Alice, Pelizzari Alessando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a:effectLst/>
                        </a:rPr>
                        <a:t>Piano d'azione per un'istruzione digitale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u="sng">
                          <a:effectLst/>
                          <a:hlinkClick r:id="rId2"/>
                        </a:rPr>
                        <a:t>https://education.ec.europa.eu/focus-topics/digital-education/action-plan</a:t>
                      </a:r>
                      <a:r>
                        <a:rPr lang="it-IT" sz="10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dirty="0">
                          <a:effectLst/>
                        </a:rPr>
                        <a:t>Analisi per i paesi più avanzati: </a:t>
                      </a:r>
                      <a:r>
                        <a:rPr lang="en-GB" sz="1000" u="none" strike="noStrike" dirty="0">
                          <a:effectLst/>
                          <a:hlinkClick r:id="rId3"/>
                        </a:rPr>
                        <a:t>2nd Survey of Schools: ICT in Education | Shaping Europe’s digital future (europa.eu)</a:t>
                      </a:r>
                      <a:r>
                        <a:rPr lang="en-GB" sz="1000" dirty="0">
                          <a:effectLst/>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157061"/>
                  </a:ext>
                </a:extLst>
              </a:tr>
              <a:tr h="182880">
                <a:tc>
                  <a:txBody>
                    <a:bodyPr/>
                    <a:lstStyle/>
                    <a:p>
                      <a:pPr>
                        <a:lnSpc>
                          <a:spcPct val="107000"/>
                        </a:lnSpc>
                        <a:spcAft>
                          <a:spcPts val="0"/>
                        </a:spcAft>
                      </a:pPr>
                      <a:r>
                        <a:rPr lang="en-GB" sz="1000">
                          <a:effectLst/>
                        </a:rPr>
                        <a:t>Casasola Sara, D'Aronco Giorgia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Digital Business</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u="sng">
                          <a:effectLst/>
                          <a:hlinkClick r:id="rId4"/>
                        </a:rPr>
                        <a:t>https://sciendo.com/pdf/10.2478/picbe-2020-0037</a:t>
                      </a:r>
                      <a:r>
                        <a:rPr lang="en-GB" sz="10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dirty="0">
                          <a:effectLst/>
                        </a:rPr>
                        <a:t>Analisi per i paesi più arretrati: </a:t>
                      </a:r>
                      <a:r>
                        <a:rPr lang="it-IT" sz="1000" u="sng" dirty="0">
                          <a:effectLst/>
                          <a:hlinkClick r:id="rId5"/>
                        </a:rPr>
                        <a:t>https://digital-strategy.ec.europa.eu/en/policies/desi-integration-technology-enterprise</a:t>
                      </a:r>
                      <a:r>
                        <a:rPr lang="it-IT" sz="1000" dirty="0">
                          <a:effectLst/>
                        </a:rPr>
                        <a:t> s</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53570112"/>
                  </a:ext>
                </a:extLst>
              </a:tr>
              <a:tr h="182880">
                <a:tc>
                  <a:txBody>
                    <a:bodyPr/>
                    <a:lstStyle/>
                    <a:p>
                      <a:pPr>
                        <a:lnSpc>
                          <a:spcPct val="107000"/>
                        </a:lnSpc>
                        <a:spcAft>
                          <a:spcPts val="0"/>
                        </a:spcAft>
                      </a:pPr>
                      <a:r>
                        <a:rPr lang="it-IT" sz="1000">
                          <a:effectLst/>
                        </a:rPr>
                        <a:t>Camilla Muffato e Clara Molino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Digital Business</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u="sng">
                          <a:effectLst/>
                          <a:hlinkClick r:id="rId4"/>
                        </a:rPr>
                        <a:t>https://sciendo.com/pdf/10.2478/picbe-2020-0037</a:t>
                      </a:r>
                      <a:r>
                        <a:rPr lang="en-GB" sz="10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dirty="0">
                          <a:effectLst/>
                        </a:rPr>
                        <a:t>Analisi per i paesi più avanzati: </a:t>
                      </a:r>
                      <a:r>
                        <a:rPr lang="it-IT" sz="1000" u="sng" dirty="0">
                          <a:effectLst/>
                          <a:hlinkClick r:id="rId6"/>
                        </a:rPr>
                        <a:t>https://digital-strategy.ec.europa.eu/en/policies/desi-integration-technology-enterprises</a:t>
                      </a:r>
                      <a:r>
                        <a:rPr lang="it-IT" sz="1000" dirty="0">
                          <a:effectLst/>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32213246"/>
                  </a:ext>
                </a:extLst>
              </a:tr>
              <a:tr h="182880">
                <a:tc>
                  <a:txBody>
                    <a:bodyPr/>
                    <a:lstStyle/>
                    <a:p>
                      <a:pPr>
                        <a:lnSpc>
                          <a:spcPct val="107000"/>
                        </a:lnSpc>
                        <a:spcAft>
                          <a:spcPts val="0"/>
                        </a:spcAft>
                      </a:pPr>
                      <a:r>
                        <a:rPr lang="it-IT" sz="1000">
                          <a:effectLst/>
                        </a:rPr>
                        <a:t>Delise Francesco, Fulginiti Riccardo, Papola Giacomo, Pujatti Mattia, Ritondo Martina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dirty="0">
                          <a:effectLst/>
                        </a:rPr>
                        <a:t>5*</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PA digitale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u="sng">
                          <a:effectLst/>
                          <a:hlinkClick r:id="rId7"/>
                        </a:rPr>
                        <a:t>https://joinup.ec.europa.eu/sites/default/files/inline-files/DPA_Factsheets_2022_EU_vFinal.pdf</a:t>
                      </a:r>
                      <a:r>
                        <a:rPr lang="en-GB" sz="10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dirty="0">
                          <a:effectLst/>
                        </a:rPr>
                        <a:t>Paese più avanzato e più arretrato a confronto: </a:t>
                      </a:r>
                      <a:r>
                        <a:rPr lang="it-IT" sz="1000" u="sng" dirty="0">
                          <a:effectLst/>
                          <a:hlinkClick r:id="rId8"/>
                        </a:rPr>
                        <a:t>https://joinup.ec.europa.eu/collection/nifo-national-interoperability-framework-observatory/eif-monitoring</a:t>
                      </a:r>
                      <a:r>
                        <a:rPr lang="it-IT" sz="1000" dirty="0">
                          <a:effectLst/>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67857408"/>
                  </a:ext>
                </a:extLst>
              </a:tr>
            </a:tbl>
          </a:graphicData>
        </a:graphic>
      </p:graphicFrame>
      <p:sp>
        <p:nvSpPr>
          <p:cNvPr id="5" name="CasellaDiTesto 4">
            <a:extLst>
              <a:ext uri="{FF2B5EF4-FFF2-40B4-BE49-F238E27FC236}">
                <a16:creationId xmlns:a16="http://schemas.microsoft.com/office/drawing/2014/main" id="{3145F9F7-CA0E-4BDE-BF01-D6CE6285CFA8}"/>
              </a:ext>
            </a:extLst>
          </p:cNvPr>
          <p:cNvSpPr txBox="1"/>
          <p:nvPr/>
        </p:nvSpPr>
        <p:spPr>
          <a:xfrm>
            <a:off x="838200" y="5218176"/>
            <a:ext cx="7183954" cy="369332"/>
          </a:xfrm>
          <a:prstGeom prst="rect">
            <a:avLst/>
          </a:prstGeom>
          <a:noFill/>
        </p:spPr>
        <p:txBody>
          <a:bodyPr wrap="none" rtlCol="0">
            <a:spAutoFit/>
          </a:bodyPr>
          <a:lstStyle/>
          <a:p>
            <a:r>
              <a:rPr lang="it-IT" dirty="0"/>
              <a:t>(*) </a:t>
            </a:r>
            <a:r>
              <a:rPr lang="it-IT" b="1" dirty="0">
                <a:solidFill>
                  <a:srgbClr val="FF0000"/>
                </a:solidFill>
              </a:rPr>
              <a:t>L’ultimo gruppo scelga due paesi da confrontare all’interno del gruppo</a:t>
            </a:r>
          </a:p>
        </p:txBody>
      </p:sp>
    </p:spTree>
    <p:extLst>
      <p:ext uri="{BB962C8B-B14F-4D97-AF65-F5344CB8AC3E}">
        <p14:creationId xmlns:p14="http://schemas.microsoft.com/office/powerpoint/2010/main" val="4197393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8667E7-66C4-4A25-83B4-F0E9DEF53375}"/>
              </a:ext>
            </a:extLst>
          </p:cNvPr>
          <p:cNvSpPr>
            <a:spLocks noGrp="1"/>
          </p:cNvSpPr>
          <p:nvPr>
            <p:ph type="title"/>
          </p:nvPr>
        </p:nvSpPr>
        <p:spPr/>
        <p:txBody>
          <a:bodyPr>
            <a:normAutofit/>
          </a:bodyPr>
          <a:lstStyle/>
          <a:p>
            <a:r>
              <a:rPr lang="it-IT" dirty="0"/>
              <a:t>Le politiche Europee per la crescita e l’innovazione</a:t>
            </a:r>
          </a:p>
        </p:txBody>
      </p:sp>
      <p:sp>
        <p:nvSpPr>
          <p:cNvPr id="3" name="Segnaposto contenuto 2">
            <a:extLst>
              <a:ext uri="{FF2B5EF4-FFF2-40B4-BE49-F238E27FC236}">
                <a16:creationId xmlns:a16="http://schemas.microsoft.com/office/drawing/2014/main" id="{6F344A31-7984-4754-BB79-ECE5D7B8325D}"/>
              </a:ext>
            </a:extLst>
          </p:cNvPr>
          <p:cNvSpPr>
            <a:spLocks noGrp="1"/>
          </p:cNvSpPr>
          <p:nvPr>
            <p:ph idx="1"/>
          </p:nvPr>
        </p:nvSpPr>
        <p:spPr/>
        <p:txBody>
          <a:bodyPr/>
          <a:lstStyle/>
          <a:p>
            <a:r>
              <a:rPr lang="it-IT" dirty="0"/>
              <a:t>Il concetto di </a:t>
            </a:r>
            <a:r>
              <a:rPr lang="it-IT" dirty="0">
                <a:hlinkClick r:id="rId2"/>
              </a:rPr>
              <a:t>Strategia di Specializzazione Intelligente </a:t>
            </a:r>
            <a:r>
              <a:rPr lang="it-IT" dirty="0"/>
              <a:t>o S3 o RIS3 della Commissione Europea</a:t>
            </a:r>
          </a:p>
          <a:p>
            <a:r>
              <a:rPr lang="it-IT" dirty="0"/>
              <a:t>Confronto tra regioni simili: un </a:t>
            </a:r>
            <a:r>
              <a:rPr lang="it-IT" dirty="0" err="1">
                <a:hlinkClick r:id="rId3"/>
              </a:rPr>
              <a:t>tool</a:t>
            </a:r>
            <a:r>
              <a:rPr lang="it-IT" dirty="0"/>
              <a:t> del JRC</a:t>
            </a:r>
          </a:p>
          <a:p>
            <a:r>
              <a:rPr lang="it-IT" dirty="0"/>
              <a:t>Le analisi Paese sulla base degli indicatori Su Ricerca &amp; Sviluppo: l’</a:t>
            </a:r>
            <a:r>
              <a:rPr lang="it-IT" dirty="0">
                <a:hlinkClick r:id="rId4"/>
              </a:rPr>
              <a:t>EIS</a:t>
            </a:r>
            <a:r>
              <a:rPr lang="it-IT" dirty="0"/>
              <a:t>, il </a:t>
            </a:r>
            <a:r>
              <a:rPr lang="it-IT" dirty="0">
                <a:hlinkClick r:id="rId5"/>
              </a:rPr>
              <a:t>RIS</a:t>
            </a:r>
            <a:r>
              <a:rPr lang="it-IT" dirty="0"/>
              <a:t>, lo </a:t>
            </a:r>
            <a:r>
              <a:rPr lang="en-US" dirty="0">
                <a:hlinkClick r:id="rId6"/>
              </a:rPr>
              <a:t>SRIP</a:t>
            </a:r>
            <a:r>
              <a:rPr lang="en-US" dirty="0"/>
              <a:t> ed </a:t>
            </a:r>
            <a:r>
              <a:rPr lang="en-US" dirty="0" err="1"/>
              <a:t>infine</a:t>
            </a:r>
            <a:r>
              <a:rPr lang="en-US" dirty="0"/>
              <a:t> </a:t>
            </a:r>
            <a:r>
              <a:rPr lang="en-US" dirty="0" err="1"/>
              <a:t>gli</a:t>
            </a:r>
            <a:r>
              <a:rPr lang="en-US" dirty="0"/>
              <a:t> </a:t>
            </a:r>
            <a:r>
              <a:rPr lang="en-US" dirty="0" err="1"/>
              <a:t>indicatori</a:t>
            </a:r>
            <a:r>
              <a:rPr lang="en-US" dirty="0"/>
              <a:t> per la </a:t>
            </a:r>
            <a:r>
              <a:rPr lang="en-US" dirty="0" err="1"/>
              <a:t>sostenibilità</a:t>
            </a:r>
            <a:r>
              <a:rPr lang="en-US" dirty="0"/>
              <a:t>, </a:t>
            </a:r>
            <a:r>
              <a:rPr lang="en-US" dirty="0" err="1"/>
              <a:t>il</a:t>
            </a:r>
            <a:r>
              <a:rPr lang="en-US" dirty="0"/>
              <a:t> </a:t>
            </a:r>
            <a:r>
              <a:rPr lang="en-US" dirty="0">
                <a:hlinkClick r:id="rId7"/>
              </a:rPr>
              <a:t>TPI</a:t>
            </a:r>
            <a:r>
              <a:rPr lang="en-US" dirty="0"/>
              <a:t> </a:t>
            </a:r>
          </a:p>
          <a:p>
            <a:endParaRPr lang="en-US" dirty="0"/>
          </a:p>
          <a:p>
            <a:r>
              <a:rPr lang="en-US" dirty="0"/>
              <a:t>SEMINARIO DELL’ING. </a:t>
            </a:r>
            <a:r>
              <a:rPr lang="en-US" dirty="0">
                <a:solidFill>
                  <a:srgbClr val="FF0000"/>
                </a:solidFill>
              </a:rPr>
              <a:t>FABIO MOREA </a:t>
            </a:r>
            <a:r>
              <a:rPr lang="en-US" dirty="0"/>
              <a:t>di </a:t>
            </a:r>
            <a:r>
              <a:rPr lang="en-US" b="1" dirty="0"/>
              <a:t>AREA SCIENCE PARK</a:t>
            </a:r>
            <a:r>
              <a:rPr lang="en-US" dirty="0"/>
              <a:t>: “L’S3 in FVG: la </a:t>
            </a:r>
            <a:r>
              <a:rPr lang="en-US" dirty="0" err="1"/>
              <a:t>realizzazione</a:t>
            </a:r>
            <a:r>
              <a:rPr lang="en-US" dirty="0"/>
              <a:t> di una governance </a:t>
            </a:r>
            <a:r>
              <a:rPr lang="en-US" dirty="0" err="1"/>
              <a:t>territoriale</a:t>
            </a:r>
            <a:r>
              <a:rPr lang="en-US" dirty="0"/>
              <a:t>”</a:t>
            </a:r>
          </a:p>
          <a:p>
            <a:endParaRPr lang="it-IT" dirty="0"/>
          </a:p>
          <a:p>
            <a:endParaRPr lang="it-IT" dirty="0"/>
          </a:p>
        </p:txBody>
      </p:sp>
    </p:spTree>
    <p:extLst>
      <p:ext uri="{BB962C8B-B14F-4D97-AF65-F5344CB8AC3E}">
        <p14:creationId xmlns:p14="http://schemas.microsoft.com/office/powerpoint/2010/main" val="3318172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A7FC20-C2D1-465C-B455-C0EDF72D791E}"/>
              </a:ext>
            </a:extLst>
          </p:cNvPr>
          <p:cNvSpPr>
            <a:spLocks noGrp="1"/>
          </p:cNvSpPr>
          <p:nvPr>
            <p:ph type="title"/>
          </p:nvPr>
        </p:nvSpPr>
        <p:spPr/>
        <p:txBody>
          <a:bodyPr/>
          <a:lstStyle/>
          <a:p>
            <a:r>
              <a:rPr lang="it-IT" dirty="0"/>
              <a:t>I gruppi: </a:t>
            </a:r>
            <a:r>
              <a:rPr lang="en-GB" b="1" dirty="0"/>
              <a:t>Smart Specialization Strategy (S3)</a:t>
            </a:r>
            <a:endParaRPr lang="it-IT" dirty="0"/>
          </a:p>
        </p:txBody>
      </p:sp>
      <p:graphicFrame>
        <p:nvGraphicFramePr>
          <p:cNvPr id="4" name="Segnaposto contenuto 3">
            <a:extLst>
              <a:ext uri="{FF2B5EF4-FFF2-40B4-BE49-F238E27FC236}">
                <a16:creationId xmlns:a16="http://schemas.microsoft.com/office/drawing/2014/main" id="{C2982F8E-BC21-4F4D-9528-23FD3B95FEE3}"/>
              </a:ext>
            </a:extLst>
          </p:cNvPr>
          <p:cNvGraphicFramePr>
            <a:graphicFrameLocks noGrp="1"/>
          </p:cNvGraphicFramePr>
          <p:nvPr>
            <p:ph idx="1"/>
          </p:nvPr>
        </p:nvGraphicFramePr>
        <p:xfrm>
          <a:off x="838200" y="2559018"/>
          <a:ext cx="10515601" cy="2884551"/>
        </p:xfrm>
        <a:graphic>
          <a:graphicData uri="http://schemas.openxmlformats.org/drawingml/2006/table">
            <a:tbl>
              <a:tblPr firstRow="1" firstCol="1" bandRow="1">
                <a:tableStyleId>{5C22544A-7EE6-4342-B048-85BDC9FD1C3A}</a:tableStyleId>
              </a:tblPr>
              <a:tblGrid>
                <a:gridCol w="2294504">
                  <a:extLst>
                    <a:ext uri="{9D8B030D-6E8A-4147-A177-3AD203B41FA5}">
                      <a16:colId xmlns:a16="http://schemas.microsoft.com/office/drawing/2014/main" val="1910440613"/>
                    </a:ext>
                  </a:extLst>
                </a:gridCol>
                <a:gridCol w="258684">
                  <a:extLst>
                    <a:ext uri="{9D8B030D-6E8A-4147-A177-3AD203B41FA5}">
                      <a16:colId xmlns:a16="http://schemas.microsoft.com/office/drawing/2014/main" val="2123498980"/>
                    </a:ext>
                  </a:extLst>
                </a:gridCol>
                <a:gridCol w="1306038">
                  <a:extLst>
                    <a:ext uri="{9D8B030D-6E8A-4147-A177-3AD203B41FA5}">
                      <a16:colId xmlns:a16="http://schemas.microsoft.com/office/drawing/2014/main" val="843244425"/>
                    </a:ext>
                  </a:extLst>
                </a:gridCol>
                <a:gridCol w="2193554">
                  <a:extLst>
                    <a:ext uri="{9D8B030D-6E8A-4147-A177-3AD203B41FA5}">
                      <a16:colId xmlns:a16="http://schemas.microsoft.com/office/drawing/2014/main" val="3193425327"/>
                    </a:ext>
                  </a:extLst>
                </a:gridCol>
                <a:gridCol w="93980">
                  <a:extLst>
                    <a:ext uri="{9D8B030D-6E8A-4147-A177-3AD203B41FA5}">
                      <a16:colId xmlns:a16="http://schemas.microsoft.com/office/drawing/2014/main" val="3201938437"/>
                    </a:ext>
                  </a:extLst>
                </a:gridCol>
                <a:gridCol w="4368841">
                  <a:extLst>
                    <a:ext uri="{9D8B030D-6E8A-4147-A177-3AD203B41FA5}">
                      <a16:colId xmlns:a16="http://schemas.microsoft.com/office/drawing/2014/main" val="1807721427"/>
                    </a:ext>
                  </a:extLst>
                </a:gridCol>
              </a:tblGrid>
              <a:tr h="318897">
                <a:tc>
                  <a:txBody>
                    <a:bodyPr/>
                    <a:lstStyle/>
                    <a:p>
                      <a:pPr>
                        <a:lnSpc>
                          <a:spcPct val="107000"/>
                        </a:lnSpc>
                        <a:spcAft>
                          <a:spcPts val="0"/>
                        </a:spcAft>
                      </a:pPr>
                      <a:r>
                        <a:rPr lang="it-IT" sz="1000">
                          <a:effectLst/>
                        </a:rPr>
                        <a:t>Componenti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a:effectLst/>
                        </a:rPr>
                        <a:t>Nr</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a:effectLst/>
                        </a:rPr>
                        <a:t>Tema generale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a:effectLst/>
                        </a:rPr>
                        <a:t>Fonte UE/Articolo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it-IT" sz="1000">
                          <a:effectLst/>
                        </a:rPr>
                        <a:t>Confronto per approfondimento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it-IT"/>
                    </a:p>
                  </a:txBody>
                  <a:tcPr/>
                </a:tc>
                <a:extLst>
                  <a:ext uri="{0D108BD9-81ED-4DB2-BD59-A6C34878D82A}">
                    <a16:rowId xmlns:a16="http://schemas.microsoft.com/office/drawing/2014/main" val="2411299844"/>
                  </a:ext>
                </a:extLst>
              </a:tr>
              <a:tr h="318897">
                <a:tc>
                  <a:txBody>
                    <a:bodyPr/>
                    <a:lstStyle/>
                    <a:p>
                      <a:pPr>
                        <a:lnSpc>
                          <a:spcPct val="107000"/>
                        </a:lnSpc>
                        <a:spcAft>
                          <a:spcPts val="0"/>
                        </a:spcAft>
                      </a:pPr>
                      <a:r>
                        <a:rPr lang="it-IT" sz="1000">
                          <a:effectLst/>
                        </a:rPr>
                        <a:t>Gabriele Candia; Valeria D'Errico; Gaia Verrone; Silvia Cattarin; Eva Bravin</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it-IT" sz="1000">
                          <a:effectLst/>
                        </a:rPr>
                        <a:t>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a:effectLst/>
                        </a:rPr>
                        <a:t>Governance S3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it-IT" sz="1000" u="sng">
                          <a:effectLst/>
                          <a:hlinkClick r:id="rId2"/>
                        </a:rPr>
                        <a:t>Governance - Smart Specialisation Platform (europa.eu)</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it-IT"/>
                    </a:p>
                  </a:txBody>
                  <a:tcPr/>
                </a:tc>
                <a:tc>
                  <a:txBody>
                    <a:bodyPr/>
                    <a:lstStyle/>
                    <a:p>
                      <a:pPr>
                        <a:lnSpc>
                          <a:spcPct val="107000"/>
                        </a:lnSpc>
                        <a:spcAft>
                          <a:spcPts val="0"/>
                        </a:spcAft>
                      </a:pPr>
                      <a:r>
                        <a:rPr lang="it-IT" sz="1000" u="sng">
                          <a:effectLst/>
                          <a:hlinkClick r:id="rId3"/>
                        </a:rPr>
                        <a:t>Scegliere una regione dalla pubblicazione seguente che ha performato bene: https://s3platform.jrc.ec.europa.eu/w/assessing-smart-specialisation-governance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9373106"/>
                  </a:ext>
                </a:extLst>
              </a:tr>
              <a:tr h="481965">
                <a:tc>
                  <a:txBody>
                    <a:bodyPr/>
                    <a:lstStyle/>
                    <a:p>
                      <a:pPr>
                        <a:lnSpc>
                          <a:spcPct val="107000"/>
                        </a:lnSpc>
                        <a:spcAft>
                          <a:spcPts val="0"/>
                        </a:spcAft>
                      </a:pPr>
                      <a:r>
                        <a:rPr lang="it-IT" sz="1000">
                          <a:effectLst/>
                        </a:rPr>
                        <a:t> Pietro Velludo, Filip Juren, Leonardo Pascazio, Leonardo De Vio, Massimo Rolli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it-IT" sz="1000">
                          <a:effectLst/>
                        </a:rPr>
                        <a:t>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a:effectLst/>
                        </a:rPr>
                        <a:t>Governance S3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it-IT" sz="1000" u="sng">
                          <a:effectLst/>
                          <a:hlinkClick r:id="rId2"/>
                        </a:rPr>
                        <a:t>Governance - Smart Specialisation Platform (europa.eu)</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it-IT"/>
                    </a:p>
                  </a:txBody>
                  <a:tcPr/>
                </a:tc>
                <a:tc>
                  <a:txBody>
                    <a:bodyPr/>
                    <a:lstStyle/>
                    <a:p>
                      <a:pPr>
                        <a:lnSpc>
                          <a:spcPct val="107000"/>
                        </a:lnSpc>
                        <a:spcAft>
                          <a:spcPts val="0"/>
                        </a:spcAft>
                      </a:pPr>
                      <a:r>
                        <a:rPr lang="it-IT" sz="1000" u="sng">
                          <a:effectLst/>
                          <a:hlinkClick r:id="rId3"/>
                        </a:rPr>
                        <a:t>Scegliere una regione dalla pubblicazione seguente che è andata male: https://s3platform.jrc.ec.europa.eu/w/assessing-smart-specialisation-governance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72682493"/>
                  </a:ext>
                </a:extLst>
              </a:tr>
              <a:tr h="481965">
                <a:tc>
                  <a:txBody>
                    <a:bodyPr/>
                    <a:lstStyle/>
                    <a:p>
                      <a:pPr>
                        <a:lnSpc>
                          <a:spcPct val="107000"/>
                        </a:lnSpc>
                        <a:spcAft>
                          <a:spcPts val="0"/>
                        </a:spcAft>
                      </a:pPr>
                      <a:r>
                        <a:rPr lang="it-IT" sz="1000">
                          <a:effectLst/>
                        </a:rPr>
                        <a:t>Lorenzo Peressinotto, Kristina Percic, Moreno Terrida,  Margherita Tudor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it-IT" sz="1000">
                          <a:effectLst/>
                        </a:rPr>
                        <a:t>4</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a:effectLst/>
                        </a:rPr>
                        <a:t>Processi di scoperta imprenditoriale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1000" u="sng">
                          <a:effectLst/>
                          <a:hlinkClick r:id="rId4"/>
                        </a:rPr>
                        <a:t>Entrepreneurial Discovery Process (EDP) - Smart Specialisation Platform (europa.eu)</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it-IT"/>
                    </a:p>
                  </a:txBody>
                  <a:tcPr/>
                </a:tc>
                <a:tc>
                  <a:txBody>
                    <a:bodyPr/>
                    <a:lstStyle/>
                    <a:p>
                      <a:pPr>
                        <a:lnSpc>
                          <a:spcPct val="107000"/>
                        </a:lnSpc>
                        <a:spcAft>
                          <a:spcPts val="0"/>
                        </a:spcAft>
                      </a:pPr>
                      <a:r>
                        <a:rPr lang="en-GB" sz="1000" u="sng">
                          <a:effectLst/>
                          <a:hlinkClick r:id="rId5"/>
                        </a:rPr>
                        <a:t>Assessing Smart Specialisation: The entrepreneurial discovery process - Smart Specialisation Platform (europa.eu)</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24882408"/>
                  </a:ext>
                </a:extLst>
              </a:tr>
              <a:tr h="481965">
                <a:tc>
                  <a:txBody>
                    <a:bodyPr/>
                    <a:lstStyle/>
                    <a:p>
                      <a:pPr>
                        <a:lnSpc>
                          <a:spcPct val="107000"/>
                        </a:lnSpc>
                        <a:spcAft>
                          <a:spcPts val="0"/>
                        </a:spcAft>
                      </a:pPr>
                      <a:r>
                        <a:rPr lang="it-IT" sz="1000">
                          <a:effectLst/>
                        </a:rPr>
                        <a:t>Lucia Di Santo, Angelica Zhang, Gaia Pagotto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it-IT" sz="1000">
                          <a:effectLst/>
                        </a:rPr>
                        <a:t>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a:effectLst/>
                        </a:rPr>
                        <a:t>Processi di scoperta imprenditoriale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1000" u="sng">
                          <a:effectLst/>
                          <a:hlinkClick r:id="rId4"/>
                        </a:rPr>
                        <a:t>Entrepreneurial Discovery Process (EDP) - Smart Specialisation Platform (europa.eu)</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it-IT"/>
                    </a:p>
                  </a:txBody>
                  <a:tcPr/>
                </a:tc>
                <a:tc>
                  <a:txBody>
                    <a:bodyPr/>
                    <a:lstStyle/>
                    <a:p>
                      <a:pPr>
                        <a:lnSpc>
                          <a:spcPct val="107000"/>
                        </a:lnSpc>
                        <a:spcAft>
                          <a:spcPts val="0"/>
                        </a:spcAft>
                      </a:pPr>
                      <a:r>
                        <a:rPr lang="en-GB" sz="1000" u="sng">
                          <a:effectLst/>
                          <a:hlinkClick r:id="rId5"/>
                        </a:rPr>
                        <a:t>Assessing Smart Specialisation: The entrepreneurial discovery process - Smart Specialisation Platform (europa.eu)</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68391508"/>
                  </a:ext>
                </a:extLst>
              </a:tr>
              <a:tr h="481965">
                <a:tc>
                  <a:txBody>
                    <a:bodyPr/>
                    <a:lstStyle/>
                    <a:p>
                      <a:pPr>
                        <a:lnSpc>
                          <a:spcPct val="107000"/>
                        </a:lnSpc>
                        <a:spcAft>
                          <a:spcPts val="0"/>
                        </a:spcAft>
                      </a:pPr>
                      <a:r>
                        <a:rPr lang="it-IT" sz="1000">
                          <a:effectLst/>
                        </a:rPr>
                        <a:t>Marta Santarossa, Simone Benes, Annalisa Proietti, Anna Giulia Piccirillo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it-IT" sz="1000">
                          <a:effectLst/>
                        </a:rPr>
                        <a:t>4</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a:effectLst/>
                        </a:rPr>
                        <a:t>Cooperazione tra regioni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1000" u="sng">
                          <a:effectLst/>
                          <a:hlinkClick r:id="rId6"/>
                        </a:rPr>
                        <a:t>Cooperation - Smart Specialisation Platform (europa.eu)</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it-IT"/>
                    </a:p>
                  </a:txBody>
                  <a:tcPr/>
                </a:tc>
                <a:tc>
                  <a:txBody>
                    <a:bodyPr/>
                    <a:lstStyle/>
                    <a:p>
                      <a:pPr>
                        <a:lnSpc>
                          <a:spcPct val="107000"/>
                        </a:lnSpc>
                        <a:spcAft>
                          <a:spcPts val="0"/>
                        </a:spcAft>
                      </a:pPr>
                      <a:r>
                        <a:rPr lang="it-IT" sz="1000">
                          <a:effectLst/>
                        </a:rPr>
                        <a:t>La cooperazione Macro-regionale: L'EUSAIR: </a:t>
                      </a:r>
                      <a:r>
                        <a:rPr lang="it-IT" sz="1000" u="sng">
                          <a:effectLst/>
                          <a:hlinkClick r:id="rId7"/>
                        </a:rPr>
                        <a:t>https://ec.europa.eu/regional_policy/policy/cooperation/macro-regional-strategies/adriatic-ionian_en</a:t>
                      </a:r>
                      <a:r>
                        <a:rPr lang="it-IT" sz="10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907736"/>
                  </a:ext>
                </a:extLst>
              </a:tr>
              <a:tr h="318897">
                <a:tc>
                  <a:txBody>
                    <a:bodyPr/>
                    <a:lstStyle/>
                    <a:p>
                      <a:pPr>
                        <a:lnSpc>
                          <a:spcPct val="107000"/>
                        </a:lnSpc>
                        <a:spcAft>
                          <a:spcPts val="0"/>
                        </a:spcAft>
                      </a:pPr>
                      <a:r>
                        <a:rPr lang="it-IT" sz="1000">
                          <a:effectLst/>
                        </a:rPr>
                        <a:t>Arslanoska Adelina, Boja Erdonita, Portia Amankwa, Trotta Antonio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it-IT" sz="1000">
                          <a:effectLst/>
                        </a:rPr>
                        <a:t>4</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000">
                          <a:effectLst/>
                        </a:rPr>
                        <a:t>Cooperazione tra regioni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1000" u="sng">
                          <a:effectLst/>
                          <a:hlinkClick r:id="rId6"/>
                        </a:rPr>
                        <a:t>Cooperation - Smart Specialisation Platform (europa.eu)</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it-IT"/>
                    </a:p>
                  </a:txBody>
                  <a:tcPr/>
                </a:tc>
                <a:tc>
                  <a:txBody>
                    <a:bodyPr/>
                    <a:lstStyle/>
                    <a:p>
                      <a:pPr>
                        <a:lnSpc>
                          <a:spcPct val="107000"/>
                        </a:lnSpc>
                        <a:spcAft>
                          <a:spcPts val="0"/>
                        </a:spcAft>
                      </a:pPr>
                      <a:r>
                        <a:rPr lang="it-IT" sz="1000" dirty="0">
                          <a:effectLst/>
                        </a:rPr>
                        <a:t>La cooperazione Macro-regionale: L'EUSALP - </a:t>
                      </a:r>
                      <a:r>
                        <a:rPr lang="it-IT" sz="1000" u="sng" dirty="0">
                          <a:effectLst/>
                          <a:hlinkClick r:id="rId8"/>
                        </a:rPr>
                        <a:t>https://s3platform.jrc.ec.europa.eu/alpine-region</a:t>
                      </a:r>
                      <a:r>
                        <a:rPr lang="it-IT" sz="1000" dirty="0">
                          <a:effectLst/>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82516962"/>
                  </a:ext>
                </a:extLst>
              </a:tr>
            </a:tbl>
          </a:graphicData>
        </a:graphic>
      </p:graphicFrame>
    </p:spTree>
    <p:extLst>
      <p:ext uri="{BB962C8B-B14F-4D97-AF65-F5344CB8AC3E}">
        <p14:creationId xmlns:p14="http://schemas.microsoft.com/office/powerpoint/2010/main" val="320898368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2605</TotalTime>
  <Words>4463</Words>
  <Application>Microsoft Office PowerPoint</Application>
  <PresentationFormat>Widescreen</PresentationFormat>
  <Paragraphs>316</Paragraphs>
  <Slides>37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37</vt:i4>
      </vt:variant>
    </vt:vector>
  </HeadingPairs>
  <TitlesOfParts>
    <vt:vector size="42" baseType="lpstr">
      <vt:lpstr>Arial</vt:lpstr>
      <vt:lpstr>Calibri</vt:lpstr>
      <vt:lpstr>Calibri Light</vt:lpstr>
      <vt:lpstr>Times New Roman</vt:lpstr>
      <vt:lpstr>Tema di Office</vt:lpstr>
      <vt:lpstr>I temi per i seminari in aula</vt:lpstr>
      <vt:lpstr>Introduzione: Seminari in aula</vt:lpstr>
      <vt:lpstr>Introduzione: Tesine individuali</vt:lpstr>
      <vt:lpstr>1. Fondi FSE+ e Next Generation EU: le Politiche Sociali di Coesione dell’UE</vt:lpstr>
      <vt:lpstr>I gruppi: The European Social Pillar Action Plan</vt:lpstr>
      <vt:lpstr>Piano Nazionale di Ripresa e Resilienza: la digitalizzazione</vt:lpstr>
      <vt:lpstr>I gruppi: The Digital Decade policy programme</vt:lpstr>
      <vt:lpstr>Le politiche Europee per la crescita e l’innovazione</vt:lpstr>
      <vt:lpstr>I gruppi: Smart Specialization Strategy (S3)</vt:lpstr>
      <vt:lpstr>SECONDA PARTE: Simulazione di contenuti del seminario </vt:lpstr>
      <vt:lpstr>Seconda Priorità della Commissione Europea:“A Europe fit for the digital age”</vt:lpstr>
      <vt:lpstr>1. Quali sono i punti fondamentale della strategia di intervento? </vt:lpstr>
      <vt:lpstr>Presentazione del quadro generale che motiva l’intervento pubblico (Commissione UE)</vt:lpstr>
      <vt:lpstr>APPROFONDIMENTO SPECIFICO</vt:lpstr>
      <vt:lpstr>Infrastrutture digitali sicure, efficienti e sostenibili: gli obiettivi</vt:lpstr>
      <vt:lpstr>1. Una connettività eccellente e sicura</vt:lpstr>
      <vt:lpstr>2. Sviluppare semiconduttori più potenti</vt:lpstr>
      <vt:lpstr>3. 10.000 nodi periferici per processare enormi quantità di dati </vt:lpstr>
      <vt:lpstr>4. Computer quantistico</vt:lpstr>
      <vt:lpstr>2. Nel periodo considerato, il coordinamento dell'UE ha aiutato? </vt:lpstr>
      <vt:lpstr>Come raggiungere questi obiettivi?</vt:lpstr>
      <vt:lpstr>La Governance europea</vt:lpstr>
      <vt:lpstr>3. Quale situazione  c'era nei due paesi nel 2014 e oggi? </vt:lpstr>
      <vt:lpstr>Azione di monitoraggio: scelta dell’approfondimento il trend passato</vt:lpstr>
      <vt:lpstr>Presentazione standard di PowerPoint</vt:lpstr>
      <vt:lpstr>Presentazione standard di PowerPoint</vt:lpstr>
      <vt:lpstr>Quali sono le caratteristiche che distinguono l’Italia?</vt:lpstr>
      <vt:lpstr>4. Il ruolo degli organismi e dei fondi stanziati dall'UE è stato importante? </vt:lpstr>
      <vt:lpstr>Cosa posso indagare?</vt:lpstr>
      <vt:lpstr>Scelgo di usare un rapporto (fonte 7. nella sitografia) sull’impatto della riduzione dei costi per infrastrutture gigabit</vt:lpstr>
      <vt:lpstr>Italia conclusioni</vt:lpstr>
      <vt:lpstr>I casi di studio: Portogallo</vt:lpstr>
      <vt:lpstr>5. Quali suggerimenti di intervento per il futuro?</vt:lpstr>
      <vt:lpstr>Individuo i due paesi (Report JRC, 2014: 19)</vt:lpstr>
      <vt:lpstr>Altre fonti per rispondere </vt:lpstr>
      <vt:lpstr>Sitografia e bibliografia consultata</vt:lpstr>
      <vt:lpstr>Fonti secondarie (consultate 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FOUR CARDINAL POINTS FOR MAPPING THE EU’S TRAJECTORY</dc:title>
  <dc:creator>CHIES LAURA</dc:creator>
  <cp:lastModifiedBy>CHIES LAURA</cp:lastModifiedBy>
  <cp:revision>76</cp:revision>
  <dcterms:created xsi:type="dcterms:W3CDTF">2023-04-04T15:25:25Z</dcterms:created>
  <dcterms:modified xsi:type="dcterms:W3CDTF">2023-04-17T08:50:47Z</dcterms:modified>
</cp:coreProperties>
</file>