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283" r:id="rId3"/>
    <p:sldId id="284" r:id="rId4"/>
    <p:sldId id="296" r:id="rId5"/>
    <p:sldId id="285" r:id="rId6"/>
    <p:sldId id="297" r:id="rId7"/>
    <p:sldId id="30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12/04/23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692en/CA9692E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21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832" y="413419"/>
            <a:ext cx="7407780" cy="933467"/>
          </a:xfrm>
        </p:spPr>
        <p:txBody>
          <a:bodyPr>
            <a:normAutofit fontScale="90000"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906" y="2263323"/>
            <a:ext cx="11324872" cy="4261045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Ecologia della popolazione</a:t>
            </a:r>
            <a:r>
              <a:rPr lang="it-IT" sz="2200" dirty="0">
                <a:solidFill>
                  <a:schemeClr val="tx1"/>
                </a:solidFill>
              </a:rPr>
              <a:t>: studio del rapporto fra il numero degli abitanti e le condizioni ambientali di un territorio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Teoria malthusiana </a:t>
            </a:r>
            <a:r>
              <a:rPr lang="it-IT" sz="2200" dirty="0">
                <a:solidFill>
                  <a:schemeClr val="tx1"/>
                </a:solidFill>
              </a:rPr>
              <a:t>(1798): risorse alimentari crescono in modo aritmetico, la popolazione cresce in maniera esponenziale. Superata la soglia di sostenibilità – </a:t>
            </a:r>
            <a:r>
              <a:rPr lang="it-IT" sz="2200" i="1" dirty="0">
                <a:solidFill>
                  <a:schemeClr val="tx1"/>
                </a:solidFill>
              </a:rPr>
              <a:t>punto di crisi </a:t>
            </a:r>
            <a:r>
              <a:rPr lang="it-IT" sz="2200" dirty="0">
                <a:solidFill>
                  <a:schemeClr val="tx1"/>
                </a:solidFill>
              </a:rPr>
              <a:t>-  intervengono ostacoli repressivi (epidemie, carestie) che riducono la popolazione e la riportano al di sotto della soglia. Per evitarlo la società dovrebbe frapporre ostacoli preventivi, di diverso tipo (matrimoni tardivi, astinenza sessuale…). 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		</a:t>
            </a: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Capacità di carico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(neomalthusiani, XX secolo)</a:t>
            </a: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Non considera il mercato, ma soltanto l’ambiente come fattore di produzione delle risorse alimentari, né le capacità dello stato di intervenire, né le possibili innovazioni tecniche e tecnologiche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25117-5FF0-D843-AF76-76DD2AC6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837" y="250745"/>
            <a:ext cx="3187941" cy="18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72"/>
    </mc:Choice>
    <mc:Fallback xmlns="">
      <p:transition spd="slow" advTm="3555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065" y="259325"/>
            <a:ext cx="11294076" cy="1334697"/>
          </a:xfrm>
        </p:spPr>
        <p:txBody>
          <a:bodyPr>
            <a:normAutofit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065" y="2033547"/>
            <a:ext cx="10837503" cy="5092860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Insicurezza alimentare </a:t>
            </a:r>
            <a:r>
              <a:rPr lang="it-IT" sz="2200" dirty="0">
                <a:solidFill>
                  <a:schemeClr val="tx1"/>
                </a:solidFill>
              </a:rPr>
              <a:t>come elemento determinante nell’andamento della popolazione: impossibilità fisica o economica di accedere al cibo per povertà, sovrappopolazione, guerre, conflitti, scarsità di risorse, degrado ambientale o disastri naturali. (</a:t>
            </a:r>
            <a:r>
              <a:rPr lang="it-IT" sz="2200" i="1" dirty="0">
                <a:solidFill>
                  <a:schemeClr val="tx1"/>
                </a:solidFill>
              </a:rPr>
              <a:t>Miseria…)</a:t>
            </a:r>
            <a:endParaRPr lang="it-IT" sz="2200" dirty="0">
              <a:solidFill>
                <a:schemeClr val="tx1"/>
              </a:solidFill>
            </a:endParaRPr>
          </a:p>
          <a:p>
            <a:r>
              <a:rPr lang="it-IT" sz="2200" dirty="0">
                <a:solidFill>
                  <a:schemeClr val="tx1"/>
                </a:solidFill>
              </a:rPr>
              <a:t>Nel 2015 1 abitante su 10 del mondo viveva con un reddito inferiore a 1,9 $ (1,75 euro) al giorno </a:t>
            </a:r>
          </a:p>
          <a:p>
            <a:r>
              <a:rPr lang="it-IT" sz="2200" dirty="0">
                <a:solidFill>
                  <a:schemeClr val="tx1"/>
                </a:solidFill>
              </a:rPr>
              <a:t>Fame, malnutrizione e denutrizione dipendono da: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agricoltura di sussistenza insufficiente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Povertà diffusa in ambiente urbano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guerre e carestie (coinvolge almeno 40 milioni di persone)</a:t>
            </a:r>
          </a:p>
          <a:p>
            <a:pPr marL="457200" lvl="1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870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52"/>
    </mc:Choice>
    <mc:Fallback xmlns="">
      <p:transition spd="slow" advTm="2927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136315-728C-1C47-AB63-F748334C4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5065" y="3611456"/>
            <a:ext cx="1995591" cy="271716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DDAAD3-1331-F646-A038-2616B71AD874}"/>
              </a:ext>
            </a:extLst>
          </p:cNvPr>
          <p:cNvSpPr txBox="1"/>
          <p:nvPr/>
        </p:nvSpPr>
        <p:spPr>
          <a:xfrm>
            <a:off x="198646" y="0"/>
            <a:ext cx="11993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 indent="0">
              <a:buNone/>
            </a:pPr>
            <a:r>
              <a:rPr lang="it-IT" sz="2000" dirty="0"/>
              <a:t>Unicef (2020): </a:t>
            </a:r>
            <a:r>
              <a:rPr lang="it-IT" sz="2000" i="1" dirty="0"/>
              <a:t>«quasi 690 milioni di abitanti del pianeta hanno sofferto la fame […] circa 2 miliardi, nel mondo, le persone che affrontano livelli moderati o gravi di insicurezza alimentare»</a:t>
            </a:r>
          </a:p>
          <a:p>
            <a:pPr marL="11113" lvl="1" indent="0">
              <a:buNone/>
            </a:pPr>
            <a:endParaRPr lang="it-IT" sz="2000" i="1" dirty="0"/>
          </a:p>
          <a:p>
            <a:pPr marL="11113" lvl="1" indent="0">
              <a:buNone/>
            </a:pPr>
            <a:r>
              <a:rPr lang="it-IT" sz="1600" i="1" dirty="0"/>
              <a:t>Fonte:  </a:t>
            </a:r>
            <a:r>
              <a:rPr lang="it-IT" sz="16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Food Security and Nutrition in the World"</a:t>
            </a:r>
            <a:r>
              <a:rPr lang="it-IT" sz="1600" dirty="0"/>
              <a:t>,</a:t>
            </a:r>
            <a:r>
              <a:rPr lang="it-IT" sz="1600" i="1" dirty="0"/>
              <a:t> </a:t>
            </a:r>
          </a:p>
          <a:p>
            <a:pPr marL="11113" lvl="1" indent="0">
              <a:buNone/>
            </a:pPr>
            <a:endParaRPr lang="it-IT" sz="1300" i="1" dirty="0"/>
          </a:p>
          <a:p>
            <a:pPr marL="11113" lvl="1" indent="0">
              <a:buNone/>
            </a:pPr>
            <a:r>
              <a:rPr lang="it-IT" sz="1300" i="1" dirty="0"/>
              <a:t> http://</a:t>
            </a:r>
            <a:r>
              <a:rPr lang="it-IT" sz="1300" i="1" dirty="0" err="1"/>
              <a:t>www.fao.org</a:t>
            </a:r>
            <a:r>
              <a:rPr lang="it-IT" sz="1300" i="1" dirty="0"/>
              <a:t>/3/ca9692en/CA9692EN.pdf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4DB2CB-6005-B34D-8757-A472C06C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2" y="1740476"/>
            <a:ext cx="8404064" cy="49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98" y="491462"/>
            <a:ext cx="2939773" cy="811151"/>
          </a:xfrm>
        </p:spPr>
        <p:txBody>
          <a:bodyPr>
            <a:normAutofit fontScale="90000"/>
          </a:bodyPr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052" y="1510748"/>
            <a:ext cx="11754499" cy="512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Mobilità spaziale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Migrazioni</a:t>
            </a:r>
            <a:r>
              <a:rPr lang="it-IT" sz="2200" dirty="0">
                <a:solidFill>
                  <a:schemeClr val="tx1"/>
                </a:solidFill>
              </a:rPr>
              <a:t>: spostamento permanente o di lungo termine di un gruppo di persone o di un individuo dal proprio luogo d’origine a un altro luogo</a:t>
            </a: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Circolazione di persone</a:t>
            </a:r>
            <a:r>
              <a:rPr lang="it-IT" sz="2200" dirty="0">
                <a:solidFill>
                  <a:schemeClr val="tx1"/>
                </a:solidFill>
              </a:rPr>
              <a:t>: spostamento temporaneo, spesso ciclico, di un gruppo di persone o di un individuo dal proprio luogo d’origine a un altro luogo. Comprende le migrazioni temporanee e i movimenti pendolari</a:t>
            </a:r>
          </a:p>
          <a:p>
            <a:pPr marL="530352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Ogni migrazione prevede una emigrazione e una immigrazione</a:t>
            </a:r>
          </a:p>
          <a:p>
            <a:pPr marL="892175" lvl="1" indent="-344488"/>
            <a:r>
              <a:rPr lang="it-IT" sz="2200" b="1" i="0" dirty="0">
                <a:solidFill>
                  <a:schemeClr val="tx1"/>
                </a:solidFill>
              </a:rPr>
              <a:t>Saldo migratorio netto</a:t>
            </a:r>
            <a:r>
              <a:rPr lang="it-IT" sz="2200" i="0" dirty="0">
                <a:solidFill>
                  <a:schemeClr val="tx1"/>
                </a:solidFill>
              </a:rPr>
              <a:t>: la differenza fra immigrati e emigrati</a:t>
            </a:r>
          </a:p>
          <a:p>
            <a:pPr marL="892175" lvl="1" indent="-355600"/>
            <a:r>
              <a:rPr lang="it-IT" sz="2200" b="1" i="0" dirty="0">
                <a:solidFill>
                  <a:schemeClr val="tx1"/>
                </a:solidFill>
              </a:rPr>
              <a:t>Equazione demografica</a:t>
            </a:r>
            <a:r>
              <a:rPr lang="it-IT" sz="2200" i="0" dirty="0">
                <a:solidFill>
                  <a:schemeClr val="tx1"/>
                </a:solidFill>
              </a:rPr>
              <a:t>: crescita naturale della popolazione + saldo migratorio (in un determinato arco di tempo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00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87"/>
    </mc:Choice>
    <mc:Fallback xmlns="">
      <p:transition spd="slow" advTm="2207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7612D-3562-6B4E-AB68-8A9662A6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Italia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92EBAE-DE2E-D546-A2E8-974554A4F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586222"/>
              </p:ext>
            </p:extLst>
          </p:nvPr>
        </p:nvGraphicFramePr>
        <p:xfrm>
          <a:off x="3516483" y="2318772"/>
          <a:ext cx="8314685" cy="309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11">
                  <a:extLst>
                    <a:ext uri="{9D8B030D-6E8A-4147-A177-3AD203B41FA5}">
                      <a16:colId xmlns:a16="http://schemas.microsoft.com/office/drawing/2014/main" val="3002388128"/>
                    </a:ext>
                  </a:extLst>
                </a:gridCol>
                <a:gridCol w="1246080">
                  <a:extLst>
                    <a:ext uri="{9D8B030D-6E8A-4147-A177-3AD203B41FA5}">
                      <a16:colId xmlns:a16="http://schemas.microsoft.com/office/drawing/2014/main" val="3687802264"/>
                    </a:ext>
                  </a:extLst>
                </a:gridCol>
                <a:gridCol w="1269591">
                  <a:extLst>
                    <a:ext uri="{9D8B030D-6E8A-4147-A177-3AD203B41FA5}">
                      <a16:colId xmlns:a16="http://schemas.microsoft.com/office/drawing/2014/main" val="4291511079"/>
                    </a:ext>
                  </a:extLst>
                </a:gridCol>
                <a:gridCol w="1503167">
                  <a:extLst>
                    <a:ext uri="{9D8B030D-6E8A-4147-A177-3AD203B41FA5}">
                      <a16:colId xmlns:a16="http://schemas.microsoft.com/office/drawing/2014/main" val="2961740018"/>
                    </a:ext>
                  </a:extLst>
                </a:gridCol>
                <a:gridCol w="1187812">
                  <a:extLst>
                    <a:ext uri="{9D8B030D-6E8A-4147-A177-3AD203B41FA5}">
                      <a16:colId xmlns:a16="http://schemas.microsoft.com/office/drawing/2014/main" val="732876877"/>
                    </a:ext>
                  </a:extLst>
                </a:gridCol>
                <a:gridCol w="1187812">
                  <a:extLst>
                    <a:ext uri="{9D8B030D-6E8A-4147-A177-3AD203B41FA5}">
                      <a16:colId xmlns:a16="http://schemas.microsoft.com/office/drawing/2014/main" val="2292409489"/>
                    </a:ext>
                  </a:extLst>
                </a:gridCol>
                <a:gridCol w="1187812">
                  <a:extLst>
                    <a:ext uri="{9D8B030D-6E8A-4147-A177-3AD203B41FA5}">
                      <a16:colId xmlns:a16="http://schemas.microsoft.com/office/drawing/2014/main" val="592079558"/>
                    </a:ext>
                  </a:extLst>
                </a:gridCol>
              </a:tblGrid>
              <a:tr h="91008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naturale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78697"/>
                  </a:ext>
                </a:extLst>
              </a:tr>
              <a:tr h="689309">
                <a:tc>
                  <a:txBody>
                    <a:bodyPr/>
                    <a:lstStyle/>
                    <a:p>
                      <a:r>
                        <a:rPr lang="it-IT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-69.908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245.272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175.364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439.747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633.218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-193.386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34007"/>
                  </a:ext>
                </a:extLst>
              </a:tr>
              <a:tr h="689309">
                <a:tc>
                  <a:txBody>
                    <a:bodyPr/>
                    <a:lstStyle/>
                    <a:p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-53.389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205.034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151.645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420.170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634.432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-214.262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09436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it-IT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-53.813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207.086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153273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746.146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-342.042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67739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-65.190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152.832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87642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404.892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740.317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-335.425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8501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6196FB-91B5-D648-8000-D2C588DA5B7A}"/>
              </a:ext>
            </a:extLst>
          </p:cNvPr>
          <p:cNvSpPr txBox="1"/>
          <p:nvPr/>
        </p:nvSpPr>
        <p:spPr>
          <a:xfrm>
            <a:off x="324858" y="2532240"/>
            <a:ext cx="27679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Popolazione </a:t>
            </a:r>
          </a:p>
          <a:p>
            <a:r>
              <a:rPr lang="it-IT" sz="2200" dirty="0"/>
              <a:t>2018: </a:t>
            </a:r>
            <a:r>
              <a:rPr lang="it-IT" sz="2200" b="1" dirty="0"/>
              <a:t>59.816.673</a:t>
            </a:r>
            <a:endParaRPr lang="it-IT" sz="2200" dirty="0"/>
          </a:p>
          <a:p>
            <a:r>
              <a:rPr lang="it-IT" sz="2200" dirty="0"/>
              <a:t>2019 : </a:t>
            </a:r>
            <a:r>
              <a:rPr lang="it-IT" sz="2200" b="1" dirty="0"/>
              <a:t>59.641.488</a:t>
            </a:r>
            <a:endParaRPr lang="it-IT" sz="2200" dirty="0"/>
          </a:p>
          <a:p>
            <a:r>
              <a:rPr lang="it-IT" sz="2200" dirty="0"/>
              <a:t>2020 : </a:t>
            </a:r>
            <a:r>
              <a:rPr lang="it-IT" sz="2200" b="1" dirty="0"/>
              <a:t>59.236.213</a:t>
            </a:r>
          </a:p>
          <a:p>
            <a:endParaRPr lang="it-IT" sz="2200" dirty="0"/>
          </a:p>
          <a:p>
            <a:r>
              <a:rPr lang="it-IT" sz="2200" dirty="0"/>
              <a:t>1 gennaio</a:t>
            </a:r>
          </a:p>
          <a:p>
            <a:r>
              <a:rPr lang="it-IT" sz="2200" dirty="0"/>
              <a:t>2022: 58.983.122</a:t>
            </a:r>
          </a:p>
        </p:txBody>
      </p:sp>
    </p:spTree>
    <p:extLst>
      <p:ext uri="{BB962C8B-B14F-4D97-AF65-F5344CB8AC3E}">
        <p14:creationId xmlns:p14="http://schemas.microsoft.com/office/powerpoint/2010/main" val="165899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1C020-73C2-2349-AAEA-32DFBD3C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1364F-87DA-7D4F-85F7-801EE895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E6D96A-A51A-4743-A073-B2ED6EA5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0"/>
            <a:ext cx="112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1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3554</TotalTime>
  <Words>493</Words>
  <Application>Microsoft Macintosh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Capacità di carico di un territorio</vt:lpstr>
      <vt:lpstr>Capacità di carico di un territorio</vt:lpstr>
      <vt:lpstr>Presentazione standard di PowerPoint</vt:lpstr>
      <vt:lpstr>Migrazioni</vt:lpstr>
      <vt:lpstr>Dati Italia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58</cp:revision>
  <dcterms:created xsi:type="dcterms:W3CDTF">2022-03-01T08:25:09Z</dcterms:created>
  <dcterms:modified xsi:type="dcterms:W3CDTF">2023-04-12T10:17:29Z</dcterms:modified>
</cp:coreProperties>
</file>