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notesMasterIdLst>
    <p:notesMasterId r:id="rId11"/>
  </p:notesMasterIdLst>
  <p:sldIdLst>
    <p:sldId id="256" r:id="rId2"/>
    <p:sldId id="294" r:id="rId3"/>
    <p:sldId id="284" r:id="rId4"/>
    <p:sldId id="285" r:id="rId5"/>
    <p:sldId id="260" r:id="rId6"/>
    <p:sldId id="293" r:id="rId7"/>
    <p:sldId id="263" r:id="rId8"/>
    <p:sldId id="296" r:id="rId9"/>
    <p:sldId id="264"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05"/>
  </p:normalViewPr>
  <p:slideViewPr>
    <p:cSldViewPr snapToGrid="0" snapToObjects="1">
      <p:cViewPr varScale="1">
        <p:scale>
          <a:sx n="104" d="100"/>
          <a:sy n="104" d="100"/>
        </p:scale>
        <p:origin x="8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802876-4B35-5542-887D-D524159F491A}" type="datetimeFigureOut">
              <a:rPr lang="it-IT" smtClean="0"/>
              <a:t>12/04/23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B286B-E391-F14E-B58F-295232AADC80}" type="slidenum">
              <a:rPr lang="it-IT" smtClean="0"/>
              <a:t>‹N›</a:t>
            </a:fld>
            <a:endParaRPr lang="it-IT"/>
          </a:p>
        </p:txBody>
      </p:sp>
    </p:spTree>
    <p:extLst>
      <p:ext uri="{BB962C8B-B14F-4D97-AF65-F5344CB8AC3E}">
        <p14:creationId xmlns:p14="http://schemas.microsoft.com/office/powerpoint/2010/main" val="2622433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37D0E34-1ECB-5444-BD3E-69484C495800}" type="datetimeFigureOut">
              <a:rPr lang="it-IT" smtClean="0"/>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F22D769A-F634-AA42-8679-B54091E1F20F}" type="slidenum">
              <a:rPr lang="it-IT" smtClean="0"/>
              <a:t>‹N›</a:t>
            </a:fld>
            <a:endParaRPr lang="it-IT"/>
          </a:p>
        </p:txBody>
      </p:sp>
    </p:spTree>
    <p:extLst>
      <p:ext uri="{BB962C8B-B14F-4D97-AF65-F5344CB8AC3E}">
        <p14:creationId xmlns:p14="http://schemas.microsoft.com/office/powerpoint/2010/main" val="2769348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a:p>
        </p:txBody>
      </p:sp>
      <p:sp>
        <p:nvSpPr>
          <p:cNvPr id="4" name="Date Placeholder 3"/>
          <p:cNvSpPr>
            <a:spLocks noGrp="1"/>
          </p:cNvSpPr>
          <p:nvPr>
            <p:ph type="dt" sz="half" idx="10"/>
          </p:nvPr>
        </p:nvSpPr>
        <p:spPr/>
        <p:txBody>
          <a:bodyPr/>
          <a:lstStyle/>
          <a:p>
            <a:fld id="{837D0E34-1ECB-5444-BD3E-69484C495800}" type="datetimeFigureOut">
              <a:rPr lang="it-IT" smtClean="0"/>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738719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837D0E34-1ECB-5444-BD3E-69484C495800}" type="datetimeFigureOut">
              <a:rPr lang="it-IT" smtClean="0"/>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99364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837D0E34-1ECB-5444-BD3E-69484C495800}" type="datetimeFigureOut">
              <a:rPr lang="it-IT" smtClean="0"/>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754759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a:p>
        </p:txBody>
      </p:sp>
      <p:sp>
        <p:nvSpPr>
          <p:cNvPr id="4" name="Date Placeholder 3"/>
          <p:cNvSpPr>
            <a:spLocks noGrp="1"/>
          </p:cNvSpPr>
          <p:nvPr>
            <p:ph type="dt" sz="half" idx="10"/>
          </p:nvPr>
        </p:nvSpPr>
        <p:spPr>
          <a:xfrm>
            <a:off x="8593667" y="6272784"/>
            <a:ext cx="2644309" cy="365125"/>
          </a:xfrm>
        </p:spPr>
        <p:txBody>
          <a:bodyPr/>
          <a:lstStyle/>
          <a:p>
            <a:fld id="{837D0E34-1ECB-5444-BD3E-69484C495800}" type="datetimeFigureOut">
              <a:rPr lang="it-IT" smtClean="0"/>
              <a:t>12/04/23</a:t>
            </a:fld>
            <a:endParaRPr lang="it-IT"/>
          </a:p>
        </p:txBody>
      </p:sp>
      <p:sp>
        <p:nvSpPr>
          <p:cNvPr id="5" name="Footer Placeholder 4"/>
          <p:cNvSpPr>
            <a:spLocks noGrp="1"/>
          </p:cNvSpPr>
          <p:nvPr>
            <p:ph type="ftr" sz="quarter" idx="11"/>
          </p:nvPr>
        </p:nvSpPr>
        <p:spPr>
          <a:xfrm>
            <a:off x="2182708" y="6272784"/>
            <a:ext cx="6327648" cy="365125"/>
          </a:xfrm>
        </p:spPr>
        <p:txBody>
          <a:bodyPr/>
          <a:lstStyle/>
          <a:p>
            <a:endParaRPr lang="it-I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F22D769A-F634-AA42-8679-B54091E1F20F}" type="slidenum">
              <a:rPr lang="it-IT" smtClean="0"/>
              <a:t>‹N›</a:t>
            </a:fld>
            <a:endParaRPr lang="it-IT"/>
          </a:p>
        </p:txBody>
      </p:sp>
    </p:spTree>
    <p:extLst>
      <p:ext uri="{BB962C8B-B14F-4D97-AF65-F5344CB8AC3E}">
        <p14:creationId xmlns:p14="http://schemas.microsoft.com/office/powerpoint/2010/main" val="1032839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837D0E34-1ECB-5444-BD3E-69484C495800}" type="datetimeFigureOut">
              <a:rPr lang="it-IT" smtClean="0"/>
              <a:t>12/04/23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342521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837D0E34-1ECB-5444-BD3E-69484C495800}" type="datetimeFigureOut">
              <a:rPr lang="it-IT" smtClean="0"/>
              <a:t>12/04/23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22D769A-F634-AA42-8679-B54091E1F20F}" type="slidenum">
              <a:rPr lang="it-IT" smtClean="0"/>
              <a:t>‹N›</a:t>
            </a:fld>
            <a:endParaRPr lang="it-IT"/>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Tree>
    <p:extLst>
      <p:ext uri="{BB962C8B-B14F-4D97-AF65-F5344CB8AC3E}">
        <p14:creationId xmlns:p14="http://schemas.microsoft.com/office/powerpoint/2010/main" val="4223698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tito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37D0E34-1ECB-5444-BD3E-69484C495800}" type="datetimeFigureOut">
              <a:rPr lang="it-IT" smtClean="0"/>
              <a:t>12/04/23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22D769A-F634-AA42-8679-B54091E1F20F}" type="slidenum">
              <a:rPr lang="it-IT" smtClean="0"/>
              <a:t>‹N›</a:t>
            </a:fld>
            <a:endParaRPr lang="it-IT"/>
          </a:p>
        </p:txBody>
      </p:sp>
      <p:sp>
        <p:nvSpPr>
          <p:cNvPr id="6" name="Title 5"/>
          <p:cNvSpPr>
            <a:spLocks noGrp="1"/>
          </p:cNvSpPr>
          <p:nvPr>
            <p:ph type="title"/>
          </p:nvPr>
        </p:nvSpPr>
        <p:spPr/>
        <p:txBody>
          <a:bodyPr/>
          <a:lstStyle/>
          <a:p>
            <a:r>
              <a:rPr lang="it-IT"/>
              <a:t>Fare clic per modificare lo stile del titolo dello schema</a:t>
            </a:r>
            <a:endParaRPr lang="en-US"/>
          </a:p>
        </p:txBody>
      </p:sp>
    </p:spTree>
    <p:extLst>
      <p:ext uri="{BB962C8B-B14F-4D97-AF65-F5344CB8AC3E}">
        <p14:creationId xmlns:p14="http://schemas.microsoft.com/office/powerpoint/2010/main" val="177564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D0E34-1ECB-5444-BD3E-69484C495800}" type="datetimeFigureOut">
              <a:rPr lang="it-IT" smtClean="0"/>
              <a:t>12/04/23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1861331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 dello schema</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a:p>
        </p:txBody>
      </p:sp>
      <p:sp>
        <p:nvSpPr>
          <p:cNvPr id="5" name="Date Placeholder 4"/>
          <p:cNvSpPr>
            <a:spLocks noGrp="1"/>
          </p:cNvSpPr>
          <p:nvPr>
            <p:ph type="dt" sz="half" idx="10"/>
          </p:nvPr>
        </p:nvSpPr>
        <p:spPr/>
        <p:txBody>
          <a:bodyPr/>
          <a:lstStyle/>
          <a:p>
            <a:fld id="{837D0E34-1ECB-5444-BD3E-69484C495800}" type="datetimeFigureOut">
              <a:rPr lang="it-IT" smtClean="0"/>
              <a:t>12/04/23</a:t>
            </a:fld>
            <a:endParaRPr lang="it-IT"/>
          </a:p>
        </p:txBody>
      </p:sp>
      <p:sp>
        <p:nvSpPr>
          <p:cNvPr id="6" name="Footer Placeholder 5"/>
          <p:cNvSpPr>
            <a:spLocks noGrp="1"/>
          </p:cNvSpPr>
          <p:nvPr>
            <p:ph type="ftr" sz="quarter" idx="11"/>
          </p:nvPr>
        </p:nvSpPr>
        <p:spPr/>
        <p:txBody>
          <a:bodyPr/>
          <a:lstStyle/>
          <a:p>
            <a:endParaRPr lang="it-I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285332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 dello schema</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a:p>
        </p:txBody>
      </p:sp>
      <p:sp>
        <p:nvSpPr>
          <p:cNvPr id="5" name="Date Placeholder 4"/>
          <p:cNvSpPr>
            <a:spLocks noGrp="1"/>
          </p:cNvSpPr>
          <p:nvPr>
            <p:ph type="dt" sz="half" idx="10"/>
          </p:nvPr>
        </p:nvSpPr>
        <p:spPr/>
        <p:txBody>
          <a:bodyPr/>
          <a:lstStyle/>
          <a:p>
            <a:fld id="{837D0E34-1ECB-5444-BD3E-69484C495800}" type="datetimeFigureOut">
              <a:rPr lang="it-IT" smtClean="0"/>
              <a:t>12/04/23</a:t>
            </a:fld>
            <a:endParaRPr lang="it-I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1160077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37D0E34-1ECB-5444-BD3E-69484C495800}" type="datetimeFigureOut">
              <a:rPr lang="it-IT" smtClean="0"/>
              <a:t>12/04/23</a:t>
            </a:fld>
            <a:endParaRPr lang="it-I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it-I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F22D769A-F634-AA42-8679-B54091E1F20F}" type="slidenum">
              <a:rPr lang="it-IT" smtClean="0"/>
              <a:t>‹N›</a:t>
            </a:fld>
            <a:endParaRPr lang="it-IT"/>
          </a:p>
        </p:txBody>
      </p:sp>
    </p:spTree>
    <p:extLst>
      <p:ext uri="{BB962C8B-B14F-4D97-AF65-F5344CB8AC3E}">
        <p14:creationId xmlns:p14="http://schemas.microsoft.com/office/powerpoint/2010/main" val="289686526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F72A09-70BD-4F44-B969-2EBBF678DD4F}"/>
              </a:ext>
            </a:extLst>
          </p:cNvPr>
          <p:cNvSpPr>
            <a:spLocks noGrp="1"/>
          </p:cNvSpPr>
          <p:nvPr>
            <p:ph type="ctrTitle"/>
          </p:nvPr>
        </p:nvSpPr>
        <p:spPr>
          <a:xfrm>
            <a:off x="1524000" y="1122363"/>
            <a:ext cx="9144000" cy="3552668"/>
          </a:xfrm>
        </p:spPr>
        <p:txBody>
          <a:bodyPr>
            <a:normAutofit fontScale="90000"/>
          </a:bodyPr>
          <a:lstStyle/>
          <a:p>
            <a:r>
              <a:rPr lang="it-IT" b="1" cap="small" dirty="0"/>
              <a:t>Geografia</a:t>
            </a:r>
            <a:r>
              <a:rPr lang="it-IT" dirty="0"/>
              <a:t> (LE006) </a:t>
            </a:r>
            <a:br>
              <a:rPr lang="it-IT" dirty="0"/>
            </a:br>
            <a:br>
              <a:rPr lang="it-IT" dirty="0"/>
            </a:br>
            <a:r>
              <a:rPr lang="it-IT" sz="4000" dirty="0"/>
              <a:t>Corso di Studio </a:t>
            </a:r>
            <a:br>
              <a:rPr lang="it-IT" sz="4000" dirty="0"/>
            </a:br>
            <a:r>
              <a:rPr lang="it-IT" sz="4000" b="1" dirty="0"/>
              <a:t>LE01 - DISCIPLINE STORICHE E FILOSOFICHE</a:t>
            </a:r>
            <a:br>
              <a:rPr lang="it-IT" sz="4000" b="1" dirty="0"/>
            </a:br>
            <a:r>
              <a:rPr lang="it-IT" sz="4000" b="1" dirty="0"/>
              <a:t>LE04 – Lingue e </a:t>
            </a:r>
            <a:r>
              <a:rPr lang="it-IT" sz="4000" b="1"/>
              <a:t>letterature straniere </a:t>
            </a:r>
            <a:endParaRPr lang="it-IT" sz="4000" dirty="0"/>
          </a:p>
        </p:txBody>
      </p:sp>
      <p:sp>
        <p:nvSpPr>
          <p:cNvPr id="3" name="Sottotitolo 2">
            <a:extLst>
              <a:ext uri="{FF2B5EF4-FFF2-40B4-BE49-F238E27FC236}">
                <a16:creationId xmlns:a16="http://schemas.microsoft.com/office/drawing/2014/main" id="{C78CD909-0C5A-6A42-A155-018BFBEE2164}"/>
              </a:ext>
            </a:extLst>
          </p:cNvPr>
          <p:cNvSpPr>
            <a:spLocks noGrp="1"/>
          </p:cNvSpPr>
          <p:nvPr>
            <p:ph type="subTitle" idx="1"/>
          </p:nvPr>
        </p:nvSpPr>
        <p:spPr>
          <a:xfrm>
            <a:off x="1433848" y="5118995"/>
            <a:ext cx="9144000" cy="1655762"/>
          </a:xfrm>
        </p:spPr>
        <p:txBody>
          <a:bodyPr/>
          <a:lstStyle/>
          <a:p>
            <a:r>
              <a:rPr lang="it-IT" dirty="0" err="1"/>
              <a:t>a.a</a:t>
            </a:r>
            <a:r>
              <a:rPr lang="it-IT" dirty="0"/>
              <a:t>. 2022-2023</a:t>
            </a:r>
          </a:p>
        </p:txBody>
      </p:sp>
      <p:sp>
        <p:nvSpPr>
          <p:cNvPr id="4" name="CasellaDiTesto 3">
            <a:extLst>
              <a:ext uri="{FF2B5EF4-FFF2-40B4-BE49-F238E27FC236}">
                <a16:creationId xmlns:a16="http://schemas.microsoft.com/office/drawing/2014/main" id="{09AB6D40-5966-5446-85EB-0E1430A47B86}"/>
              </a:ext>
            </a:extLst>
          </p:cNvPr>
          <p:cNvSpPr txBox="1"/>
          <p:nvPr/>
        </p:nvSpPr>
        <p:spPr>
          <a:xfrm>
            <a:off x="10873946" y="4490365"/>
            <a:ext cx="1157416" cy="369332"/>
          </a:xfrm>
          <a:prstGeom prst="rect">
            <a:avLst/>
          </a:prstGeom>
          <a:noFill/>
        </p:spPr>
        <p:txBody>
          <a:bodyPr wrap="square" rtlCol="0">
            <a:spAutoFit/>
          </a:bodyPr>
          <a:lstStyle/>
          <a:p>
            <a:r>
              <a:rPr lang="it-IT" dirty="0" err="1"/>
              <a:t>Ppt</a:t>
            </a:r>
            <a:r>
              <a:rPr lang="it-IT"/>
              <a:t> 18</a:t>
            </a:r>
          </a:p>
        </p:txBody>
      </p:sp>
    </p:spTree>
    <p:extLst>
      <p:ext uri="{BB962C8B-B14F-4D97-AF65-F5344CB8AC3E}">
        <p14:creationId xmlns:p14="http://schemas.microsoft.com/office/powerpoint/2010/main" val="917403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200783-6AAA-DE4A-9ACB-A2AB961B9035}"/>
              </a:ext>
            </a:extLst>
          </p:cNvPr>
          <p:cNvSpPr>
            <a:spLocks noGrp="1"/>
          </p:cNvSpPr>
          <p:nvPr>
            <p:ph type="title"/>
          </p:nvPr>
        </p:nvSpPr>
        <p:spPr/>
        <p:txBody>
          <a:bodyPr/>
          <a:lstStyle/>
          <a:p>
            <a:r>
              <a:rPr lang="it-IT" dirty="0"/>
              <a:t>Interazioni fra ambiente e società</a:t>
            </a:r>
          </a:p>
        </p:txBody>
      </p:sp>
      <p:sp>
        <p:nvSpPr>
          <p:cNvPr id="3" name="Segnaposto contenuto 2">
            <a:extLst>
              <a:ext uri="{FF2B5EF4-FFF2-40B4-BE49-F238E27FC236}">
                <a16:creationId xmlns:a16="http://schemas.microsoft.com/office/drawing/2014/main" id="{B0C238E2-EE27-E445-9A58-86DD9D6417B3}"/>
              </a:ext>
            </a:extLst>
          </p:cNvPr>
          <p:cNvSpPr>
            <a:spLocks noGrp="1"/>
          </p:cNvSpPr>
          <p:nvPr>
            <p:ph idx="1"/>
          </p:nvPr>
        </p:nvSpPr>
        <p:spPr>
          <a:xfrm>
            <a:off x="691978" y="2121408"/>
            <a:ext cx="10436270" cy="4341176"/>
          </a:xfrm>
        </p:spPr>
        <p:txBody>
          <a:bodyPr>
            <a:normAutofit/>
          </a:bodyPr>
          <a:lstStyle/>
          <a:p>
            <a:r>
              <a:rPr lang="it-IT" sz="2400" dirty="0"/>
              <a:t>I cambiamenti climatici possono verificarsi naturalmente nel corso di milioni di anni - basti pensare alla fine dell'ultima era glaciale. Questa volta, però, i cambiamenti climatici sono il risultato dell'intervento umano. Sta avvenendo troppo rapidamente e le specie non riescono ad adattarsi abbastanza velocemente, quindi si stanno estinguendo. </a:t>
            </a:r>
          </a:p>
          <a:p>
            <a:r>
              <a:rPr lang="it-IT" sz="2400" dirty="0"/>
              <a:t>Nel suo rapporto speciale del 2018 sul riscaldamento globale di 1,5°C, il Gruppo intergovernativo di esperti sul cambiamento climatico (IPCC) delle Nazioni Unite ha avvertito che abbiamo solo dodici anni per prevenire i peggiori impatti del cambiamento climatico. Quindi l'inquinamento globale da carbonio deve essere dimezzato nei prossimi 10 anni per evitare danni catastrofici e irreversibili al nostro pianeta. </a:t>
            </a:r>
          </a:p>
        </p:txBody>
      </p:sp>
    </p:spTree>
    <p:extLst>
      <p:ext uri="{BB962C8B-B14F-4D97-AF65-F5344CB8AC3E}">
        <p14:creationId xmlns:p14="http://schemas.microsoft.com/office/powerpoint/2010/main" val="3922405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6411" y="0"/>
            <a:ext cx="9498357" cy="1618735"/>
          </a:xfrm>
        </p:spPr>
        <p:txBody>
          <a:bodyPr/>
          <a:lstStyle/>
          <a:p>
            <a:r>
              <a:rPr lang="it-IT" dirty="0"/>
              <a:t>Interazioni fra ambiente e società</a:t>
            </a:r>
          </a:p>
        </p:txBody>
      </p:sp>
      <p:sp>
        <p:nvSpPr>
          <p:cNvPr id="3" name="Segnaposto contenuto 2"/>
          <p:cNvSpPr>
            <a:spLocks noGrp="1"/>
          </p:cNvSpPr>
          <p:nvPr>
            <p:ph idx="1"/>
          </p:nvPr>
        </p:nvSpPr>
        <p:spPr>
          <a:xfrm>
            <a:off x="98855" y="1532237"/>
            <a:ext cx="11948984" cy="4930346"/>
          </a:xfrm>
        </p:spPr>
        <p:txBody>
          <a:bodyPr>
            <a:noAutofit/>
          </a:bodyPr>
          <a:lstStyle/>
          <a:p>
            <a:pPr marL="892175" indent="-892175">
              <a:buNone/>
            </a:pPr>
            <a:r>
              <a:rPr lang="it-IT" b="1" dirty="0"/>
              <a:t>Effetto serra</a:t>
            </a:r>
            <a:r>
              <a:rPr lang="it-IT" dirty="0"/>
              <a:t>: processo naturale in cui alcuni gas dell’atmosfera lasciano passare le radiazioni a onda corta dal Sole alla terra e assorbono le radiazioni a onda lunga </a:t>
            </a:r>
            <a:r>
              <a:rPr lang="it-IT" dirty="0" err="1"/>
              <a:t>ri</a:t>
            </a:r>
            <a:r>
              <a:rPr lang="it-IT" dirty="0"/>
              <a:t>-emesse dalla superficie terrestre, provocandone il riscaldamento </a:t>
            </a:r>
          </a:p>
          <a:p>
            <a:pPr marL="892175" indent="-892175">
              <a:buNone/>
            </a:pPr>
            <a:endParaRPr lang="it-IT" sz="800" dirty="0"/>
          </a:p>
          <a:p>
            <a:pPr marL="722313" indent="-722313">
              <a:buNone/>
              <a:tabLst>
                <a:tab pos="0" algn="l"/>
              </a:tabLst>
            </a:pPr>
            <a:r>
              <a:rPr lang="it-IT" dirty="0"/>
              <a:t>Dipende dall’emissione di </a:t>
            </a:r>
          </a:p>
          <a:p>
            <a:pPr marL="892175" indent="-171450">
              <a:tabLst>
                <a:tab pos="0" algn="l"/>
              </a:tabLst>
            </a:pPr>
            <a:r>
              <a:rPr lang="it-IT" dirty="0"/>
              <a:t> </a:t>
            </a:r>
            <a:r>
              <a:rPr lang="it-IT" u="sng" dirty="0"/>
              <a:t>metano</a:t>
            </a:r>
            <a:r>
              <a:rPr lang="it-IT" dirty="0"/>
              <a:t> (allevamento bestiame, che è gestito da uomo), </a:t>
            </a:r>
          </a:p>
          <a:p>
            <a:pPr marL="892175" indent="-171450">
              <a:tabLst>
                <a:tab pos="0" algn="l"/>
              </a:tabLst>
            </a:pPr>
            <a:r>
              <a:rPr lang="it-IT" u="sng" dirty="0"/>
              <a:t>anidride carbonica </a:t>
            </a:r>
            <a:r>
              <a:rPr lang="it-IT" dirty="0"/>
              <a:t>(aumentata per le attività umane post industria)</a:t>
            </a:r>
          </a:p>
          <a:p>
            <a:pPr marL="892175" indent="-171450">
              <a:tabLst>
                <a:tab pos="0" algn="l"/>
              </a:tabLst>
            </a:pPr>
            <a:r>
              <a:rPr lang="it-IT" u="sng" dirty="0"/>
              <a:t>protossido d’azoto</a:t>
            </a:r>
            <a:r>
              <a:rPr lang="it-IT" dirty="0"/>
              <a:t> (veicoli a motore e centrali a carbone),</a:t>
            </a:r>
          </a:p>
          <a:p>
            <a:pPr marL="892175" indent="-171450">
              <a:tabLst>
                <a:tab pos="0" algn="l"/>
              </a:tabLst>
            </a:pPr>
            <a:r>
              <a:rPr lang="it-IT" dirty="0"/>
              <a:t> </a:t>
            </a:r>
            <a:r>
              <a:rPr lang="it-IT" u="sng" dirty="0" err="1"/>
              <a:t>idrofluorocarburi</a:t>
            </a:r>
            <a:r>
              <a:rPr lang="it-IT" dirty="0"/>
              <a:t> (refrigeranti)</a:t>
            </a:r>
          </a:p>
          <a:p>
            <a:pPr marL="982663" indent="-350838">
              <a:buFont typeface="Wingdings" panose="05000000000000000000" pitchFamily="2" charset="2"/>
              <a:buChar char="à"/>
            </a:pPr>
            <a:r>
              <a:rPr lang="it-IT" b="1" dirty="0"/>
              <a:t>surriscaldamento globale (</a:t>
            </a:r>
            <a:r>
              <a:rPr lang="it-IT" b="1" i="1" dirty="0"/>
              <a:t>global </a:t>
            </a:r>
            <a:r>
              <a:rPr lang="it-IT" b="1" i="1" dirty="0" err="1"/>
              <a:t>warming</a:t>
            </a:r>
            <a:r>
              <a:rPr lang="it-IT" b="1" dirty="0"/>
              <a:t>)</a:t>
            </a:r>
            <a:r>
              <a:rPr lang="it-IT" dirty="0"/>
              <a:t>: aumento della temperatura globale attribuito almeno in parte alle attività umane, che hanno incrementato la concentrazione dei gas serra nell’atmosfera</a:t>
            </a:r>
          </a:p>
          <a:p>
            <a:pPr lvl="1">
              <a:buFont typeface="Wingdings" panose="05000000000000000000" pitchFamily="2" charset="2"/>
              <a:buChar char="à"/>
            </a:pPr>
            <a:r>
              <a:rPr lang="it-IT" sz="1800" dirty="0"/>
              <a:t>Conseguenze: scioglimento ghiaccio /innalzamento livello mari; modifiche ecosistemi (anche colture)</a:t>
            </a:r>
          </a:p>
        </p:txBody>
      </p:sp>
    </p:spTree>
    <p:extLst>
      <p:ext uri="{BB962C8B-B14F-4D97-AF65-F5344CB8AC3E}">
        <p14:creationId xmlns:p14="http://schemas.microsoft.com/office/powerpoint/2010/main" val="1949362262"/>
      </p:ext>
    </p:extLst>
  </p:cSld>
  <p:clrMapOvr>
    <a:masterClrMapping/>
  </p:clrMapOvr>
  <mc:AlternateContent xmlns:mc="http://schemas.openxmlformats.org/markup-compatibility/2006" xmlns:p14="http://schemas.microsoft.com/office/powerpoint/2010/main">
    <mc:Choice Requires="p14">
      <p:transition spd="slow" p14:dur="2000" advTm="377777"/>
    </mc:Choice>
    <mc:Fallback xmlns="">
      <p:transition spd="slow" advTm="37777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9848" y="120133"/>
            <a:ext cx="10058400" cy="1609344"/>
          </a:xfrm>
        </p:spPr>
        <p:txBody>
          <a:bodyPr/>
          <a:lstStyle/>
          <a:p>
            <a:r>
              <a:rPr lang="it-IT" dirty="0"/>
              <a:t>Interazioni fra ambiente e società</a:t>
            </a:r>
          </a:p>
        </p:txBody>
      </p:sp>
      <p:graphicFrame>
        <p:nvGraphicFramePr>
          <p:cNvPr id="4" name="Segnaposto contenuto 3"/>
          <p:cNvGraphicFramePr>
            <a:graphicFrameLocks noGrp="1"/>
          </p:cNvGraphicFramePr>
          <p:nvPr>
            <p:ph idx="1"/>
            <p:extLst/>
          </p:nvPr>
        </p:nvGraphicFramePr>
        <p:xfrm>
          <a:off x="2218740" y="1729477"/>
          <a:ext cx="7072131" cy="4297591"/>
        </p:xfrm>
        <a:graphic>
          <a:graphicData uri="http://schemas.openxmlformats.org/drawingml/2006/table">
            <a:tbl>
              <a:tblPr firstRow="1" bandRow="1">
                <a:tableStyleId>{5C22544A-7EE6-4342-B048-85BDC9FD1C3A}</a:tableStyleId>
              </a:tblPr>
              <a:tblGrid>
                <a:gridCol w="3753562">
                  <a:extLst>
                    <a:ext uri="{9D8B030D-6E8A-4147-A177-3AD203B41FA5}">
                      <a16:colId xmlns:a16="http://schemas.microsoft.com/office/drawing/2014/main" val="2340887721"/>
                    </a:ext>
                  </a:extLst>
                </a:gridCol>
                <a:gridCol w="3318569">
                  <a:extLst>
                    <a:ext uri="{9D8B030D-6E8A-4147-A177-3AD203B41FA5}">
                      <a16:colId xmlns:a16="http://schemas.microsoft.com/office/drawing/2014/main" val="3255921257"/>
                    </a:ext>
                  </a:extLst>
                </a:gridCol>
              </a:tblGrid>
              <a:tr h="1097191">
                <a:tc>
                  <a:txBody>
                    <a:bodyPr/>
                    <a:lstStyle/>
                    <a:p>
                      <a:pPr algn="ctr"/>
                      <a:r>
                        <a:rPr lang="it-IT" dirty="0"/>
                        <a:t>PAESE</a:t>
                      </a:r>
                    </a:p>
                  </a:txBody>
                  <a:tcPr/>
                </a:tc>
                <a:tc>
                  <a:txBody>
                    <a:bodyPr/>
                    <a:lstStyle/>
                    <a:p>
                      <a:r>
                        <a:rPr lang="it-IT" dirty="0"/>
                        <a:t>%</a:t>
                      </a:r>
                      <a:r>
                        <a:rPr lang="it-IT" baseline="0" dirty="0"/>
                        <a:t> EMISSIONE ANIDRIDE CARBONICA PER STATO </a:t>
                      </a:r>
                    </a:p>
                    <a:p>
                      <a:r>
                        <a:rPr lang="it-IT" baseline="0" dirty="0"/>
                        <a:t>(SUL TOTALE)</a:t>
                      </a:r>
                      <a:endParaRPr lang="it-IT" dirty="0"/>
                    </a:p>
                  </a:txBody>
                  <a:tcPr/>
                </a:tc>
                <a:extLst>
                  <a:ext uri="{0D108BD9-81ED-4DB2-BD59-A6C34878D82A}">
                    <a16:rowId xmlns:a16="http://schemas.microsoft.com/office/drawing/2014/main" val="2010068494"/>
                  </a:ext>
                </a:extLst>
              </a:tr>
              <a:tr h="444972">
                <a:tc>
                  <a:txBody>
                    <a:bodyPr/>
                    <a:lstStyle/>
                    <a:p>
                      <a:pPr algn="ctr"/>
                      <a:r>
                        <a:rPr lang="it-IT" sz="2400" dirty="0"/>
                        <a:t>CINA</a:t>
                      </a:r>
                    </a:p>
                  </a:txBody>
                  <a:tcPr/>
                </a:tc>
                <a:tc>
                  <a:txBody>
                    <a:bodyPr/>
                    <a:lstStyle/>
                    <a:p>
                      <a:pPr algn="ctr"/>
                      <a:r>
                        <a:rPr lang="it-IT" sz="2400" dirty="0"/>
                        <a:t>29,5</a:t>
                      </a:r>
                    </a:p>
                  </a:txBody>
                  <a:tcPr/>
                </a:tc>
                <a:extLst>
                  <a:ext uri="{0D108BD9-81ED-4DB2-BD59-A6C34878D82A}">
                    <a16:rowId xmlns:a16="http://schemas.microsoft.com/office/drawing/2014/main" val="2596316285"/>
                  </a:ext>
                </a:extLst>
              </a:tr>
              <a:tr h="444972">
                <a:tc>
                  <a:txBody>
                    <a:bodyPr/>
                    <a:lstStyle/>
                    <a:p>
                      <a:pPr algn="ctr"/>
                      <a:r>
                        <a:rPr lang="it-IT" sz="2400" dirty="0"/>
                        <a:t>USA</a:t>
                      </a:r>
                    </a:p>
                  </a:txBody>
                  <a:tcPr/>
                </a:tc>
                <a:tc>
                  <a:txBody>
                    <a:bodyPr/>
                    <a:lstStyle/>
                    <a:p>
                      <a:pPr algn="ctr"/>
                      <a:r>
                        <a:rPr lang="it-IT" sz="2400" dirty="0"/>
                        <a:t>14,4</a:t>
                      </a:r>
                    </a:p>
                  </a:txBody>
                  <a:tcPr/>
                </a:tc>
                <a:extLst>
                  <a:ext uri="{0D108BD9-81ED-4DB2-BD59-A6C34878D82A}">
                    <a16:rowId xmlns:a16="http://schemas.microsoft.com/office/drawing/2014/main" val="658813597"/>
                  </a:ext>
                </a:extLst>
              </a:tr>
              <a:tr h="444972">
                <a:tc>
                  <a:txBody>
                    <a:bodyPr/>
                    <a:lstStyle/>
                    <a:p>
                      <a:pPr algn="ctr"/>
                      <a:r>
                        <a:rPr lang="it-IT" sz="2400" dirty="0"/>
                        <a:t>UNIONE EUROPEA</a:t>
                      </a:r>
                    </a:p>
                  </a:txBody>
                  <a:tcPr/>
                </a:tc>
                <a:tc>
                  <a:txBody>
                    <a:bodyPr/>
                    <a:lstStyle/>
                    <a:p>
                      <a:pPr algn="ctr"/>
                      <a:r>
                        <a:rPr lang="it-IT" sz="2400" dirty="0"/>
                        <a:t>9,6</a:t>
                      </a:r>
                    </a:p>
                  </a:txBody>
                  <a:tcPr/>
                </a:tc>
                <a:extLst>
                  <a:ext uri="{0D108BD9-81ED-4DB2-BD59-A6C34878D82A}">
                    <a16:rowId xmlns:a16="http://schemas.microsoft.com/office/drawing/2014/main" val="881539944"/>
                  </a:ext>
                </a:extLst>
              </a:tr>
              <a:tr h="444972">
                <a:tc>
                  <a:txBody>
                    <a:bodyPr/>
                    <a:lstStyle/>
                    <a:p>
                      <a:pPr algn="ctr"/>
                      <a:r>
                        <a:rPr lang="it-IT" sz="2400" dirty="0"/>
                        <a:t>INDIA</a:t>
                      </a:r>
                    </a:p>
                  </a:txBody>
                  <a:tcPr/>
                </a:tc>
                <a:tc>
                  <a:txBody>
                    <a:bodyPr/>
                    <a:lstStyle/>
                    <a:p>
                      <a:pPr algn="ctr"/>
                      <a:r>
                        <a:rPr lang="it-IT" sz="2400" dirty="0"/>
                        <a:t>6,8</a:t>
                      </a:r>
                    </a:p>
                  </a:txBody>
                  <a:tcPr/>
                </a:tc>
                <a:extLst>
                  <a:ext uri="{0D108BD9-81ED-4DB2-BD59-A6C34878D82A}">
                    <a16:rowId xmlns:a16="http://schemas.microsoft.com/office/drawing/2014/main" val="873238208"/>
                  </a:ext>
                </a:extLst>
              </a:tr>
              <a:tr h="444972">
                <a:tc>
                  <a:txBody>
                    <a:bodyPr/>
                    <a:lstStyle/>
                    <a:p>
                      <a:pPr algn="ctr"/>
                      <a:r>
                        <a:rPr lang="it-IT" sz="2400" dirty="0"/>
                        <a:t>RUSSIA </a:t>
                      </a:r>
                    </a:p>
                  </a:txBody>
                  <a:tcPr/>
                </a:tc>
                <a:tc>
                  <a:txBody>
                    <a:bodyPr/>
                    <a:lstStyle/>
                    <a:p>
                      <a:pPr algn="ctr"/>
                      <a:r>
                        <a:rPr lang="it-IT" sz="2400" dirty="0"/>
                        <a:t>4,9</a:t>
                      </a:r>
                    </a:p>
                  </a:txBody>
                  <a:tcPr/>
                </a:tc>
                <a:extLst>
                  <a:ext uri="{0D108BD9-81ED-4DB2-BD59-A6C34878D82A}">
                    <a16:rowId xmlns:a16="http://schemas.microsoft.com/office/drawing/2014/main" val="1853231537"/>
                  </a:ext>
                </a:extLst>
              </a:tr>
              <a:tr h="444972">
                <a:tc>
                  <a:txBody>
                    <a:bodyPr/>
                    <a:lstStyle/>
                    <a:p>
                      <a:pPr algn="ctr"/>
                      <a:r>
                        <a:rPr lang="it-IT" sz="2400" dirty="0"/>
                        <a:t>GIAPPONE</a:t>
                      </a:r>
                    </a:p>
                  </a:txBody>
                  <a:tcPr/>
                </a:tc>
                <a:tc>
                  <a:txBody>
                    <a:bodyPr/>
                    <a:lstStyle/>
                    <a:p>
                      <a:pPr algn="ctr"/>
                      <a:r>
                        <a:rPr lang="it-IT" sz="2400" dirty="0"/>
                        <a:t>3,5</a:t>
                      </a:r>
                    </a:p>
                  </a:txBody>
                  <a:tcPr/>
                </a:tc>
                <a:extLst>
                  <a:ext uri="{0D108BD9-81ED-4DB2-BD59-A6C34878D82A}">
                    <a16:rowId xmlns:a16="http://schemas.microsoft.com/office/drawing/2014/main" val="3540139767"/>
                  </a:ext>
                </a:extLst>
              </a:tr>
              <a:tr h="444972">
                <a:tc>
                  <a:txBody>
                    <a:bodyPr/>
                    <a:lstStyle/>
                    <a:p>
                      <a:pPr algn="ctr"/>
                      <a:r>
                        <a:rPr lang="it-IT" sz="2400" dirty="0"/>
                        <a:t>ALTRO</a:t>
                      </a:r>
                    </a:p>
                  </a:txBody>
                  <a:tcPr/>
                </a:tc>
                <a:tc>
                  <a:txBody>
                    <a:bodyPr/>
                    <a:lstStyle/>
                    <a:p>
                      <a:pPr algn="ctr"/>
                      <a:r>
                        <a:rPr lang="it-IT" sz="2400" dirty="0"/>
                        <a:t>31,3</a:t>
                      </a:r>
                    </a:p>
                  </a:txBody>
                  <a:tcPr/>
                </a:tc>
                <a:extLst>
                  <a:ext uri="{0D108BD9-81ED-4DB2-BD59-A6C34878D82A}">
                    <a16:rowId xmlns:a16="http://schemas.microsoft.com/office/drawing/2014/main" val="3880097315"/>
                  </a:ext>
                </a:extLst>
              </a:tr>
            </a:tbl>
          </a:graphicData>
        </a:graphic>
      </p:graphicFrame>
    </p:spTree>
    <p:extLst>
      <p:ext uri="{BB962C8B-B14F-4D97-AF65-F5344CB8AC3E}">
        <p14:creationId xmlns:p14="http://schemas.microsoft.com/office/powerpoint/2010/main" val="2440896376"/>
      </p:ext>
    </p:extLst>
  </p:cSld>
  <p:clrMapOvr>
    <a:masterClrMapping/>
  </p:clrMapOvr>
  <mc:AlternateContent xmlns:mc="http://schemas.openxmlformats.org/markup-compatibility/2006" xmlns:p14="http://schemas.microsoft.com/office/powerpoint/2010/main">
    <mc:Choice Requires="p14">
      <p:transition spd="slow" p14:dur="2000" advTm="62264"/>
    </mc:Choice>
    <mc:Fallback xmlns="">
      <p:transition spd="slow" advTm="6226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E703A5-D609-9D45-B564-5B2C5E842FAD}"/>
              </a:ext>
            </a:extLst>
          </p:cNvPr>
          <p:cNvSpPr>
            <a:spLocks noGrp="1"/>
          </p:cNvSpPr>
          <p:nvPr>
            <p:ph type="title"/>
          </p:nvPr>
        </p:nvSpPr>
        <p:spPr>
          <a:xfrm>
            <a:off x="348148" y="-109100"/>
            <a:ext cx="11020068" cy="1764905"/>
          </a:xfrm>
        </p:spPr>
        <p:txBody>
          <a:bodyPr/>
          <a:lstStyle/>
          <a:p>
            <a:r>
              <a:rPr lang="it-IT" dirty="0"/>
              <a:t>Interazioni fra ambiente e società</a:t>
            </a:r>
          </a:p>
        </p:txBody>
      </p:sp>
      <p:sp>
        <p:nvSpPr>
          <p:cNvPr id="3" name="Segnaposto contenuto 2">
            <a:extLst>
              <a:ext uri="{FF2B5EF4-FFF2-40B4-BE49-F238E27FC236}">
                <a16:creationId xmlns:a16="http://schemas.microsoft.com/office/drawing/2014/main" id="{45347725-82D4-5943-8A05-55D6AB76B765}"/>
              </a:ext>
            </a:extLst>
          </p:cNvPr>
          <p:cNvSpPr>
            <a:spLocks noGrp="1"/>
          </p:cNvSpPr>
          <p:nvPr>
            <p:ph idx="1"/>
          </p:nvPr>
        </p:nvSpPr>
        <p:spPr>
          <a:xfrm>
            <a:off x="210065" y="2421923"/>
            <a:ext cx="11981935" cy="4264045"/>
          </a:xfrm>
        </p:spPr>
        <p:txBody>
          <a:bodyPr>
            <a:noAutofit/>
          </a:bodyPr>
          <a:lstStyle/>
          <a:p>
            <a:pPr marL="631825" indent="-631825">
              <a:buNone/>
            </a:pPr>
            <a:r>
              <a:rPr lang="it-IT" sz="2400" dirty="0"/>
              <a:t>Il cambiamento nell’uso della copertura del suolo (deforestazione / asfaltatura / città/ cementificazione) impatta sul clima globale</a:t>
            </a:r>
          </a:p>
          <a:p>
            <a:pPr marL="0" indent="0">
              <a:buNone/>
            </a:pPr>
            <a:r>
              <a:rPr lang="it-IT" sz="2400" b="1" dirty="0"/>
              <a:t>Consapevolezza e tentativi di riduzione del danno</a:t>
            </a:r>
          </a:p>
          <a:p>
            <a:pPr marL="0" indent="0">
              <a:buNone/>
            </a:pPr>
            <a:r>
              <a:rPr lang="it-IT" sz="2400" u="sng" dirty="0"/>
              <a:t>Riduzione emissione gas serra e Nazioni Unite (ONU)</a:t>
            </a:r>
          </a:p>
          <a:p>
            <a:pPr marL="800100" lvl="1" indent="-342900"/>
            <a:r>
              <a:rPr lang="it-IT" sz="2000" dirty="0"/>
              <a:t>Conferenza Kyoto 1997 </a:t>
            </a:r>
            <a:r>
              <a:rPr lang="it-IT" sz="2000" dirty="0">
                <a:sym typeface="Wingdings" pitchFamily="2" charset="2"/>
              </a:rPr>
              <a:t></a:t>
            </a:r>
            <a:r>
              <a:rPr lang="it-IT" sz="2000" dirty="0"/>
              <a:t> riduzione  5% entro 2012</a:t>
            </a:r>
          </a:p>
          <a:p>
            <a:pPr marL="800100" lvl="1" indent="-342900"/>
            <a:r>
              <a:rPr lang="it-IT" sz="2000" dirty="0"/>
              <a:t>Conferenza </a:t>
            </a:r>
            <a:r>
              <a:rPr lang="it-IT" sz="2000" dirty="0" err="1"/>
              <a:t>Copenhagen</a:t>
            </a:r>
            <a:r>
              <a:rPr lang="it-IT" sz="2000" dirty="0"/>
              <a:t> 2009 </a:t>
            </a:r>
            <a:r>
              <a:rPr lang="it-IT" sz="2000" dirty="0">
                <a:sym typeface="Wingdings" pitchFamily="2" charset="2"/>
              </a:rPr>
              <a:t> contenere in 2° l’aumento della temperatura globale</a:t>
            </a:r>
          </a:p>
          <a:p>
            <a:pPr marL="800100" lvl="1" indent="-342900"/>
            <a:r>
              <a:rPr lang="it-IT" sz="2000" dirty="0">
                <a:sym typeface="Wingdings" pitchFamily="2" charset="2"/>
              </a:rPr>
              <a:t>Conferenza Parigi 2015  contenere in 1,5°-2° aumento temperatura entro il 2020</a:t>
            </a:r>
            <a:r>
              <a:rPr lang="it-IT" sz="2000" dirty="0"/>
              <a:t>		</a:t>
            </a:r>
          </a:p>
          <a:p>
            <a:pPr marL="2359152" lvl="5" indent="0">
              <a:buNone/>
            </a:pPr>
            <a:endParaRPr lang="it-IT" sz="800" dirty="0"/>
          </a:p>
        </p:txBody>
      </p:sp>
    </p:spTree>
    <p:extLst>
      <p:ext uri="{BB962C8B-B14F-4D97-AF65-F5344CB8AC3E}">
        <p14:creationId xmlns:p14="http://schemas.microsoft.com/office/powerpoint/2010/main" val="58840744"/>
      </p:ext>
    </p:extLst>
  </p:cSld>
  <p:clrMapOvr>
    <a:masterClrMapping/>
  </p:clrMapOvr>
  <mc:AlternateContent xmlns:mc="http://schemas.openxmlformats.org/markup-compatibility/2006" xmlns:p14="http://schemas.microsoft.com/office/powerpoint/2010/main">
    <mc:Choice Requires="p14">
      <p:transition spd="slow" p14:dur="2000" advTm="429542"/>
    </mc:Choice>
    <mc:Fallback xmlns="">
      <p:transition spd="slow" advTm="429542"/>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BA1C1A-6D15-DC46-B7F2-01CFFF47856F}"/>
              </a:ext>
            </a:extLst>
          </p:cNvPr>
          <p:cNvSpPr>
            <a:spLocks noGrp="1"/>
          </p:cNvSpPr>
          <p:nvPr>
            <p:ph type="title"/>
          </p:nvPr>
        </p:nvSpPr>
        <p:spPr>
          <a:xfrm>
            <a:off x="336643" y="112264"/>
            <a:ext cx="11019216" cy="1667110"/>
          </a:xfrm>
        </p:spPr>
        <p:txBody>
          <a:bodyPr/>
          <a:lstStyle/>
          <a:p>
            <a:r>
              <a:rPr lang="it-IT" dirty="0"/>
              <a:t>Interazioni fra ambiente e società</a:t>
            </a:r>
          </a:p>
        </p:txBody>
      </p:sp>
      <p:sp>
        <p:nvSpPr>
          <p:cNvPr id="3" name="Segnaposto contenuto 2">
            <a:extLst>
              <a:ext uri="{FF2B5EF4-FFF2-40B4-BE49-F238E27FC236}">
                <a16:creationId xmlns:a16="http://schemas.microsoft.com/office/drawing/2014/main" id="{B8097AA0-ECA3-CA4A-B2EA-C5384763731B}"/>
              </a:ext>
            </a:extLst>
          </p:cNvPr>
          <p:cNvSpPr>
            <a:spLocks noGrp="1"/>
          </p:cNvSpPr>
          <p:nvPr>
            <p:ph idx="1"/>
          </p:nvPr>
        </p:nvSpPr>
        <p:spPr>
          <a:xfrm>
            <a:off x="197709" y="2026508"/>
            <a:ext cx="9403492" cy="4713085"/>
          </a:xfrm>
        </p:spPr>
        <p:txBody>
          <a:bodyPr>
            <a:normAutofit/>
          </a:bodyPr>
          <a:lstStyle/>
          <a:p>
            <a:r>
              <a:rPr lang="it-IT" sz="2400" dirty="0"/>
              <a:t>Esigenza di una </a:t>
            </a:r>
            <a:r>
              <a:rPr lang="it-IT" sz="2400" b="1" dirty="0"/>
              <a:t>Green economy</a:t>
            </a:r>
            <a:r>
              <a:rPr lang="it-IT" sz="2400" dirty="0"/>
              <a:t>: economia che produce ricchezza, genera uno </a:t>
            </a:r>
            <a:r>
              <a:rPr lang="it-IT" sz="2400" i="1" u="sng" dirty="0"/>
              <a:t>sviluppo sostenibile </a:t>
            </a:r>
            <a:r>
              <a:rPr lang="it-IT" sz="2400" dirty="0"/>
              <a:t>dal punti di vista ambientale e socio culturale basato su un uso efficiente delle risorse naturali e delle opportunità offerte dall’ecosistema terrestre, adeguandosi alle sue leggi naturali.</a:t>
            </a:r>
          </a:p>
          <a:p>
            <a:pPr marL="0" indent="0">
              <a:buNone/>
            </a:pPr>
            <a:endParaRPr lang="it-IT" sz="2400" dirty="0"/>
          </a:p>
          <a:p>
            <a:r>
              <a:rPr lang="it-IT" sz="2400" dirty="0" err="1"/>
              <a:t>Worldwatch</a:t>
            </a:r>
            <a:r>
              <a:rPr lang="it-IT" sz="2400" dirty="0"/>
              <a:t> </a:t>
            </a:r>
            <a:r>
              <a:rPr lang="it-IT" sz="2400" dirty="0" err="1"/>
              <a:t>institute</a:t>
            </a:r>
            <a:r>
              <a:rPr lang="it-IT" sz="2400" dirty="0"/>
              <a:t> ha pubblicato (dal 1984 al 2017 )</a:t>
            </a:r>
          </a:p>
          <a:p>
            <a:pPr marL="0" indent="0">
              <a:buNone/>
            </a:pPr>
            <a:r>
              <a:rPr lang="it-IT" sz="2400" i="1" dirty="0"/>
              <a:t>State of the World</a:t>
            </a:r>
            <a:endParaRPr lang="it-IT" sz="2400" dirty="0"/>
          </a:p>
        </p:txBody>
      </p:sp>
      <p:pic>
        <p:nvPicPr>
          <p:cNvPr id="6" name="Immagine 5">
            <a:extLst>
              <a:ext uri="{FF2B5EF4-FFF2-40B4-BE49-F238E27FC236}">
                <a16:creationId xmlns:a16="http://schemas.microsoft.com/office/drawing/2014/main" id="{11F68249-23CE-254B-BD88-A4F7C0BB7547}"/>
              </a:ext>
            </a:extLst>
          </p:cNvPr>
          <p:cNvPicPr>
            <a:picLocks noChangeAspect="1"/>
          </p:cNvPicPr>
          <p:nvPr/>
        </p:nvPicPr>
        <p:blipFill>
          <a:blip r:embed="rId2"/>
          <a:stretch>
            <a:fillRect/>
          </a:stretch>
        </p:blipFill>
        <p:spPr>
          <a:xfrm>
            <a:off x="9327234" y="3476676"/>
            <a:ext cx="2498181" cy="3174294"/>
          </a:xfrm>
          <a:prstGeom prst="rect">
            <a:avLst/>
          </a:prstGeom>
        </p:spPr>
      </p:pic>
    </p:spTree>
    <p:extLst>
      <p:ext uri="{BB962C8B-B14F-4D97-AF65-F5344CB8AC3E}">
        <p14:creationId xmlns:p14="http://schemas.microsoft.com/office/powerpoint/2010/main" val="2498350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0687" y="321276"/>
            <a:ext cx="9430513" cy="1000897"/>
          </a:xfrm>
        </p:spPr>
        <p:txBody>
          <a:bodyPr/>
          <a:lstStyle/>
          <a:p>
            <a:r>
              <a:rPr lang="it-IT" dirty="0"/>
              <a:t>Popolazione  e  migrazioni</a:t>
            </a:r>
          </a:p>
        </p:txBody>
      </p:sp>
      <p:sp>
        <p:nvSpPr>
          <p:cNvPr id="3" name="Segnaposto contenuto 2"/>
          <p:cNvSpPr>
            <a:spLocks noGrp="1"/>
          </p:cNvSpPr>
          <p:nvPr>
            <p:ph idx="1"/>
          </p:nvPr>
        </p:nvSpPr>
        <p:spPr>
          <a:xfrm>
            <a:off x="590817" y="1594021"/>
            <a:ext cx="10777399" cy="4645827"/>
          </a:xfrm>
        </p:spPr>
        <p:txBody>
          <a:bodyPr>
            <a:noAutofit/>
          </a:bodyPr>
          <a:lstStyle/>
          <a:p>
            <a:pPr marL="0" indent="0">
              <a:buNone/>
            </a:pPr>
            <a:r>
              <a:rPr lang="it-IT" sz="2400" dirty="0">
                <a:solidFill>
                  <a:schemeClr val="tx1"/>
                </a:solidFill>
              </a:rPr>
              <a:t>Due argomenti per discutere sulle diverse caratteristiche della geografia della popolazione</a:t>
            </a:r>
          </a:p>
          <a:p>
            <a:pPr marL="0" indent="0">
              <a:buNone/>
            </a:pPr>
            <a:r>
              <a:rPr lang="it-IT" sz="2400" dirty="0">
                <a:solidFill>
                  <a:schemeClr val="tx1"/>
                </a:solidFill>
              </a:rPr>
              <a:t>1. La </a:t>
            </a:r>
            <a:r>
              <a:rPr lang="it-IT" sz="2400" b="1" dirty="0">
                <a:solidFill>
                  <a:schemeClr val="tx1"/>
                </a:solidFill>
              </a:rPr>
              <a:t>formazione della popolazione </a:t>
            </a:r>
            <a:r>
              <a:rPr lang="it-IT" sz="2400" dirty="0">
                <a:solidFill>
                  <a:schemeClr val="tx1"/>
                </a:solidFill>
              </a:rPr>
              <a:t>e gli strumenti per affrontarla </a:t>
            </a:r>
          </a:p>
          <a:p>
            <a:pPr marL="1208088" lvl="3" indent="-304800">
              <a:buFont typeface="Arial" panose="020B0604020202020204" pitchFamily="34" charset="0"/>
              <a:buChar char="•"/>
            </a:pPr>
            <a:r>
              <a:rPr lang="it-IT" sz="2400" dirty="0">
                <a:solidFill>
                  <a:schemeClr val="tx1"/>
                </a:solidFill>
              </a:rPr>
              <a:t>distribuzione</a:t>
            </a:r>
          </a:p>
          <a:p>
            <a:pPr marL="1208088" lvl="3" indent="-304800">
              <a:buFont typeface="Arial" panose="020B0604020202020204" pitchFamily="34" charset="0"/>
              <a:buChar char="•"/>
            </a:pPr>
            <a:r>
              <a:rPr lang="it-IT" sz="2400" dirty="0">
                <a:solidFill>
                  <a:schemeClr val="tx1"/>
                </a:solidFill>
              </a:rPr>
              <a:t> densità </a:t>
            </a:r>
          </a:p>
          <a:p>
            <a:pPr marL="1208088" lvl="3" indent="-304800">
              <a:buFont typeface="Arial" panose="020B0604020202020204" pitchFamily="34" charset="0"/>
              <a:buChar char="•"/>
            </a:pPr>
            <a:r>
              <a:rPr lang="it-IT" sz="2400" dirty="0">
                <a:solidFill>
                  <a:schemeClr val="tx1"/>
                </a:solidFill>
              </a:rPr>
              <a:t>fertilità </a:t>
            </a:r>
          </a:p>
          <a:p>
            <a:pPr marL="1208088" lvl="3" indent="-304800">
              <a:buFont typeface="Arial" panose="020B0604020202020204" pitchFamily="34" charset="0"/>
              <a:buChar char="•"/>
            </a:pPr>
            <a:r>
              <a:rPr lang="it-IT" sz="2400" dirty="0">
                <a:solidFill>
                  <a:schemeClr val="tx1"/>
                </a:solidFill>
              </a:rPr>
              <a:t>natalità </a:t>
            </a:r>
          </a:p>
          <a:p>
            <a:pPr marL="1208088" lvl="3" indent="-304800">
              <a:buFont typeface="Arial" panose="020B0604020202020204" pitchFamily="34" charset="0"/>
              <a:buChar char="•"/>
            </a:pPr>
            <a:r>
              <a:rPr lang="it-IT" sz="2400" dirty="0">
                <a:solidFill>
                  <a:schemeClr val="tx1"/>
                </a:solidFill>
              </a:rPr>
              <a:t>mortalità</a:t>
            </a:r>
          </a:p>
          <a:p>
            <a:pPr marL="1208088" lvl="3" indent="-304800">
              <a:buFont typeface="Arial" panose="020B0604020202020204" pitchFamily="34" charset="0"/>
              <a:buChar char="•"/>
            </a:pPr>
            <a:r>
              <a:rPr lang="it-IT" sz="2400" i="0" dirty="0">
                <a:solidFill>
                  <a:schemeClr val="tx1"/>
                </a:solidFill>
              </a:rPr>
              <a:t>Mondializzazione dei trasporti e della comunicazione (globalizzazione</a:t>
            </a:r>
            <a:r>
              <a:rPr lang="it-IT" sz="2400" dirty="0">
                <a:solidFill>
                  <a:schemeClr val="tx1"/>
                </a:solidFill>
              </a:rPr>
              <a:t>)</a:t>
            </a:r>
          </a:p>
        </p:txBody>
      </p:sp>
    </p:spTree>
    <p:extLst>
      <p:ext uri="{BB962C8B-B14F-4D97-AF65-F5344CB8AC3E}">
        <p14:creationId xmlns:p14="http://schemas.microsoft.com/office/powerpoint/2010/main" val="2324887030"/>
      </p:ext>
    </p:extLst>
  </p:cSld>
  <p:clrMapOvr>
    <a:masterClrMapping/>
  </p:clrMapOvr>
  <mc:AlternateContent xmlns:mc="http://schemas.openxmlformats.org/markup-compatibility/2006" xmlns:p14="http://schemas.microsoft.com/office/powerpoint/2010/main">
    <mc:Choice Requires="p14">
      <p:transition spd="slow" p14:dur="2000" advTm="308067"/>
    </mc:Choice>
    <mc:Fallback xmlns="">
      <p:transition spd="slow" advTm="30806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E68819-E25A-4148-B3BE-5C423189121D}"/>
              </a:ext>
            </a:extLst>
          </p:cNvPr>
          <p:cNvSpPr>
            <a:spLocks noGrp="1"/>
          </p:cNvSpPr>
          <p:nvPr>
            <p:ph type="title"/>
          </p:nvPr>
        </p:nvSpPr>
        <p:spPr/>
        <p:txBody>
          <a:bodyPr/>
          <a:lstStyle/>
          <a:p>
            <a:r>
              <a:rPr lang="it-IT" dirty="0"/>
              <a:t>Popolazione  e  migrazioni</a:t>
            </a:r>
          </a:p>
        </p:txBody>
      </p:sp>
      <p:sp>
        <p:nvSpPr>
          <p:cNvPr id="3" name="Segnaposto contenuto 2">
            <a:extLst>
              <a:ext uri="{FF2B5EF4-FFF2-40B4-BE49-F238E27FC236}">
                <a16:creationId xmlns:a16="http://schemas.microsoft.com/office/drawing/2014/main" id="{2E1E88A5-8E29-B84C-9CD6-DBF6C24B6398}"/>
              </a:ext>
            </a:extLst>
          </p:cNvPr>
          <p:cNvSpPr>
            <a:spLocks noGrp="1"/>
          </p:cNvSpPr>
          <p:nvPr>
            <p:ph idx="1"/>
          </p:nvPr>
        </p:nvSpPr>
        <p:spPr>
          <a:xfrm>
            <a:off x="818712" y="2222287"/>
            <a:ext cx="10554574" cy="4178513"/>
          </a:xfrm>
        </p:spPr>
        <p:txBody>
          <a:bodyPr>
            <a:normAutofit/>
          </a:bodyPr>
          <a:lstStyle/>
          <a:p>
            <a:pPr marL="0" indent="0">
              <a:buNone/>
            </a:pPr>
            <a:r>
              <a:rPr lang="it-IT" sz="2400" dirty="0"/>
              <a:t>2. </a:t>
            </a:r>
            <a:r>
              <a:rPr lang="it-IT" sz="2400" b="1" dirty="0"/>
              <a:t>I</a:t>
            </a:r>
            <a:r>
              <a:rPr lang="it-IT" sz="2400" dirty="0"/>
              <a:t> </a:t>
            </a:r>
            <a:r>
              <a:rPr lang="it-IT" sz="2400" b="1" dirty="0"/>
              <a:t>movimenti migratori</a:t>
            </a:r>
          </a:p>
          <a:p>
            <a:pPr lvl="1"/>
            <a:r>
              <a:rPr lang="it-IT" sz="2400" dirty="0"/>
              <a:t>Fenomeno non soltanto recente</a:t>
            </a:r>
          </a:p>
          <a:p>
            <a:pPr lvl="1"/>
            <a:r>
              <a:rPr lang="it-IT" sz="2400" i="1" dirty="0"/>
              <a:t>Ma</a:t>
            </a:r>
            <a:r>
              <a:rPr lang="it-IT" sz="2400" dirty="0"/>
              <a:t> migrazioni internazionali a partire dall’età contemporanea e oggi interessano tutte le parti del mondo</a:t>
            </a:r>
          </a:p>
          <a:p>
            <a:pPr marL="490538" lvl="1" indent="0">
              <a:buNone/>
            </a:pPr>
            <a:r>
              <a:rPr lang="it-IT" sz="2400" b="1" dirty="0"/>
              <a:t>Cause</a:t>
            </a:r>
          </a:p>
          <a:p>
            <a:pPr lvl="3">
              <a:buFont typeface="Arial" panose="020B0604020202020204" pitchFamily="34" charset="0"/>
              <a:buChar char="•"/>
            </a:pPr>
            <a:r>
              <a:rPr lang="it-IT" sz="2400" dirty="0"/>
              <a:t>Caratteristiche popolazione (vedi sopra)</a:t>
            </a:r>
          </a:p>
          <a:p>
            <a:pPr lvl="3">
              <a:buFont typeface="Arial" panose="020B0604020202020204" pitchFamily="34" charset="0"/>
              <a:buChar char="•"/>
            </a:pPr>
            <a:r>
              <a:rPr lang="it-IT" sz="2400" dirty="0"/>
              <a:t>Fenomeni locali</a:t>
            </a:r>
          </a:p>
          <a:p>
            <a:pPr lvl="3">
              <a:buFont typeface="Arial" panose="020B0604020202020204" pitchFamily="34" charset="0"/>
              <a:buChar char="•"/>
            </a:pPr>
            <a:r>
              <a:rPr lang="it-IT" sz="2400" dirty="0"/>
              <a:t>Squilibrio fra paesi / macroregioni </a:t>
            </a:r>
          </a:p>
          <a:p>
            <a:endParaRPr lang="it-IT" dirty="0"/>
          </a:p>
        </p:txBody>
      </p:sp>
    </p:spTree>
    <p:extLst>
      <p:ext uri="{BB962C8B-B14F-4D97-AF65-F5344CB8AC3E}">
        <p14:creationId xmlns:p14="http://schemas.microsoft.com/office/powerpoint/2010/main" val="102177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18983" y="1"/>
            <a:ext cx="11059297" cy="1371600"/>
          </a:xfrm>
        </p:spPr>
        <p:txBody>
          <a:bodyPr/>
          <a:lstStyle/>
          <a:p>
            <a:r>
              <a:rPr lang="it-IT" dirty="0"/>
              <a:t>Popolazione  e  migrazioni</a:t>
            </a:r>
          </a:p>
        </p:txBody>
      </p:sp>
      <p:sp>
        <p:nvSpPr>
          <p:cNvPr id="3" name="Segnaposto contenuto 2"/>
          <p:cNvSpPr>
            <a:spLocks noGrp="1"/>
          </p:cNvSpPr>
          <p:nvPr>
            <p:ph idx="1"/>
          </p:nvPr>
        </p:nvSpPr>
        <p:spPr>
          <a:xfrm>
            <a:off x="518984" y="1618735"/>
            <a:ext cx="11310344" cy="4856206"/>
          </a:xfrm>
        </p:spPr>
        <p:txBody>
          <a:bodyPr>
            <a:noAutofit/>
          </a:bodyPr>
          <a:lstStyle/>
          <a:p>
            <a:pPr marL="0" indent="0">
              <a:lnSpc>
                <a:spcPct val="150000"/>
              </a:lnSpc>
              <a:buNone/>
            </a:pPr>
            <a:r>
              <a:rPr lang="it-IT" sz="2400" dirty="0">
                <a:solidFill>
                  <a:schemeClr val="tx1"/>
                </a:solidFill>
              </a:rPr>
              <a:t>I geografi si occupano della popolazione (e in particolare della demografia, la scienza che studia le popolazioni umane) per ragionare sulle differenze spaziali generate dalle modifiche della presenza umana sul territorio, in funzione della disponibilità di strumenti per favorire condizioni di vita (lavoro, salubrità, accesso alle informazioni e alla conoscenza, relazioni interpersonali, mobilità, </a:t>
            </a:r>
            <a:r>
              <a:rPr lang="it-IT" sz="2400" dirty="0" err="1">
                <a:solidFill>
                  <a:schemeClr val="tx1"/>
                </a:solidFill>
              </a:rPr>
              <a:t>etc</a:t>
            </a:r>
            <a:r>
              <a:rPr lang="it-IT" sz="2400" dirty="0">
                <a:solidFill>
                  <a:schemeClr val="tx1"/>
                </a:solidFill>
              </a:rPr>
              <a:t>…) diverse e, dal proprio punto di vista, migliori </a:t>
            </a:r>
          </a:p>
          <a:p>
            <a:pPr marL="914400" lvl="2" indent="0" algn="ctr">
              <a:lnSpc>
                <a:spcPct val="150000"/>
              </a:lnSpc>
              <a:buNone/>
            </a:pPr>
            <a:r>
              <a:rPr lang="it-IT" sz="2400" dirty="0">
                <a:solidFill>
                  <a:schemeClr val="tx1"/>
                </a:solidFill>
                <a:sym typeface="Wingdings" panose="05000000000000000000" pitchFamily="2" charset="2"/>
              </a:rPr>
              <a:t> «progetto implicito»</a:t>
            </a:r>
            <a:endParaRPr lang="it-IT" sz="2400" dirty="0">
              <a:solidFill>
                <a:schemeClr val="tx1"/>
              </a:solidFill>
            </a:endParaRPr>
          </a:p>
        </p:txBody>
      </p:sp>
    </p:spTree>
    <p:extLst>
      <p:ext uri="{BB962C8B-B14F-4D97-AF65-F5344CB8AC3E}">
        <p14:creationId xmlns:p14="http://schemas.microsoft.com/office/powerpoint/2010/main" val="3571190302"/>
      </p:ext>
    </p:extLst>
  </p:cSld>
  <p:clrMapOvr>
    <a:masterClrMapping/>
  </p:clrMapOvr>
  <mc:AlternateContent xmlns:mc="http://schemas.openxmlformats.org/markup-compatibility/2006" xmlns:p14="http://schemas.microsoft.com/office/powerpoint/2010/main">
    <mc:Choice Requires="p14">
      <p:transition spd="slow" p14:dur="2000" advTm="78955"/>
    </mc:Choice>
    <mc:Fallback xmlns="">
      <p:transition spd="slow" advTm="78955"/>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gno">
  <a:themeElements>
    <a:clrScheme name="Legn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gno">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gno">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{56A1631E-CC2D-6241-96A1-7AF495E609A3}tf10001070</Template>
  <TotalTime>3536</TotalTime>
  <Words>618</Words>
  <Application>Microsoft Macintosh PowerPoint</Application>
  <PresentationFormat>Widescreen</PresentationFormat>
  <Paragraphs>66</Paragraphs>
  <Slides>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vt:i4>
      </vt:variant>
    </vt:vector>
  </HeadingPairs>
  <TitlesOfParts>
    <vt:vector size="16" baseType="lpstr">
      <vt:lpstr>Arial</vt:lpstr>
      <vt:lpstr>Calibri</vt:lpstr>
      <vt:lpstr>Rockwell</vt:lpstr>
      <vt:lpstr>Rockwell Condensed</vt:lpstr>
      <vt:lpstr>Rockwell Extra Bold</vt:lpstr>
      <vt:lpstr>Wingdings</vt:lpstr>
      <vt:lpstr>Legno</vt:lpstr>
      <vt:lpstr>Geografia (LE006)   Corso di Studio  LE01 - DISCIPLINE STORICHE E FILOSOFICHE LE04 – Lingue e letterature straniere </vt:lpstr>
      <vt:lpstr>Interazioni fra ambiente e società</vt:lpstr>
      <vt:lpstr>Interazioni fra ambiente e società</vt:lpstr>
      <vt:lpstr>Interazioni fra ambiente e società</vt:lpstr>
      <vt:lpstr>Interazioni fra ambiente e società</vt:lpstr>
      <vt:lpstr>Interazioni fra ambiente e società</vt:lpstr>
      <vt:lpstr>Popolazione  e  migrazioni</vt:lpstr>
      <vt:lpstr>Popolazione  e  migrazioni</vt:lpstr>
      <vt:lpstr>Popolazione  e  migrazioni</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Geografia (LE006)   Corso di Studio  LE01 - DISCIPLINE STORICHE E FILOSOFICHE </dc:title>
  <dc:creator>sergio zilli</dc:creator>
  <cp:lastModifiedBy>sergio zilli</cp:lastModifiedBy>
  <cp:revision>52</cp:revision>
  <dcterms:created xsi:type="dcterms:W3CDTF">2022-03-01T08:25:09Z</dcterms:created>
  <dcterms:modified xsi:type="dcterms:W3CDTF">2023-04-12T10:21:58Z</dcterms:modified>
</cp:coreProperties>
</file>