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56"/>
  </p:notesMasterIdLst>
  <p:sldIdLst>
    <p:sldId id="257" r:id="rId5"/>
    <p:sldId id="327" r:id="rId6"/>
    <p:sldId id="258" r:id="rId7"/>
    <p:sldId id="259" r:id="rId8"/>
    <p:sldId id="260" r:id="rId9"/>
    <p:sldId id="338" r:id="rId10"/>
    <p:sldId id="329" r:id="rId11"/>
    <p:sldId id="340" r:id="rId12"/>
    <p:sldId id="330" r:id="rId13"/>
    <p:sldId id="341" r:id="rId14"/>
    <p:sldId id="331" r:id="rId15"/>
    <p:sldId id="339" r:id="rId16"/>
    <p:sldId id="333" r:id="rId17"/>
    <p:sldId id="334" r:id="rId18"/>
    <p:sldId id="335" r:id="rId19"/>
    <p:sldId id="332" r:id="rId20"/>
    <p:sldId id="261" r:id="rId21"/>
    <p:sldId id="266" r:id="rId22"/>
    <p:sldId id="268" r:id="rId23"/>
    <p:sldId id="269" r:id="rId24"/>
    <p:sldId id="270" r:id="rId25"/>
    <p:sldId id="274" r:id="rId26"/>
    <p:sldId id="336" r:id="rId27"/>
    <p:sldId id="277" r:id="rId28"/>
    <p:sldId id="279" r:id="rId29"/>
    <p:sldId id="280" r:id="rId30"/>
    <p:sldId id="281" r:id="rId31"/>
    <p:sldId id="282" r:id="rId32"/>
    <p:sldId id="283" r:id="rId33"/>
    <p:sldId id="285" r:id="rId34"/>
    <p:sldId id="337" r:id="rId35"/>
    <p:sldId id="302" r:id="rId36"/>
    <p:sldId id="303" r:id="rId37"/>
    <p:sldId id="304" r:id="rId38"/>
    <p:sldId id="305" r:id="rId39"/>
    <p:sldId id="306" r:id="rId40"/>
    <p:sldId id="307" r:id="rId41"/>
    <p:sldId id="309" r:id="rId42"/>
    <p:sldId id="310" r:id="rId43"/>
    <p:sldId id="312" r:id="rId44"/>
    <p:sldId id="313" r:id="rId45"/>
    <p:sldId id="314" r:id="rId46"/>
    <p:sldId id="315" r:id="rId47"/>
    <p:sldId id="316" r:id="rId48"/>
    <p:sldId id="317" r:id="rId49"/>
    <p:sldId id="318" r:id="rId50"/>
    <p:sldId id="319" r:id="rId51"/>
    <p:sldId id="320" r:id="rId52"/>
    <p:sldId id="322" r:id="rId53"/>
    <p:sldId id="325" r:id="rId54"/>
    <p:sldId id="326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58"/>
    <p:restoredTop sz="94689"/>
  </p:normalViewPr>
  <p:slideViewPr>
    <p:cSldViewPr snapToGrid="0" snapToObjects="1">
      <p:cViewPr varScale="1">
        <p:scale>
          <a:sx n="65" d="100"/>
          <a:sy n="65" d="100"/>
        </p:scale>
        <p:origin x="1344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059DB-E642-8B44-B5C9-C280FC063CD7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BE7DB-D6E7-9145-9365-29639BF8523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82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4955" indent="-267291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9162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96827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24492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52157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9822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7487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35151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EA6A6DD8-DDC0-904B-B926-38A4A24341D9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4/39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538CC4-1582-4D5E-9A07-C1E5E46795D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58660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A769B-865F-4B11-969A-A2081C651FB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19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4955" indent="-267291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9162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96827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24492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52157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9822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7487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35151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F8C69AD3-74A7-8241-9A4B-DD39B6ED5C94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4955" indent="-267291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9162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96827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24492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52157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9822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7487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35151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90F09C-D0F6-6442-A79A-AE3874F06BE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6585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4955" indent="-267291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9162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96827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24492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52157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9822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7487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35151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472127-B695-6245-8265-1A4ED4DA516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5621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4955" indent="-267291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9162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96827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24492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52157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9822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7487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35151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CAF866-018B-0A48-8CC4-35D5FEB4EE3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8687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4955" indent="-267291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9162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96827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24492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52157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9822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7487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35151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29BC33-80C6-F74C-95C7-FB94B78866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5876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4955" indent="-267291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9162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96827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24492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52157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9822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7487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35151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AC769D-D69C-FF4F-978B-1A6388B4C35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169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4955" indent="-267291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9162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96827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24492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52157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9822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7487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35151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FA2C6-3EDC-9B4C-AB97-54777DA1FF7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1945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4955" indent="-267291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9162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96827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24492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52157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9822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7487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35151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04F61-B4AE-F84A-8D66-ED8674EB648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921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A769B-865F-4B11-969A-A2081C651F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5032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4955" indent="-267291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9162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96827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24492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52157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9822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7487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35151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1D171C-1335-924A-92F3-A773662068F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4860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4955" indent="-267291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9162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96827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24492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52157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9822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7487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35151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F4CA44-E5E7-2B4F-9CA7-CD34DFCFCB7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4381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4955" indent="-267291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9162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96827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24492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52157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9822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7487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35151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A9065-79B3-2E49-AFEE-B0EEEEA4389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4120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4955" indent="-267291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9162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96827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24492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52157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9822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7487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35151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ED53EB-666A-0549-9FF7-E3C2AC0EA7F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9904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4955" indent="-267291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9162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96827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24492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52157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9822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7487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35151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732A35-FBC7-DC44-BC4F-E68ED75126A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5510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4955" indent="-267291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9162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96827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24492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52157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9822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7487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35151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07386-1BDD-A144-9D0E-17110B0436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136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A769B-865F-4B11-969A-A2081C651F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72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4/36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538CC4-1582-4D5E-9A07-C1E5E46795D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865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A769B-865F-4B11-969A-A2081C651F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909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4/41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538CC4-1582-4D5E-9A07-C1E5E46795D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1061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A769B-865F-4B11-969A-A2081C651F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228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4/37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538CC4-1582-4D5E-9A07-C1E5E46795D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8600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4/38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538CC4-1582-4D5E-9A07-C1E5E46795D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7510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835F-CCB3-334A-B2EF-19A87634725A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E5A1-7E65-C543-94A2-C41FE6AC696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20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835F-CCB3-334A-B2EF-19A87634725A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E5A1-7E65-C543-94A2-C41FE6AC696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835F-CCB3-334A-B2EF-19A87634725A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E5A1-7E65-C543-94A2-C41FE6AC696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81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E0CAF-56C0-6441-9A69-2A2CFD049067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75942-F54A-7B48-BF19-697DF7C8995B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84731" y="6372545"/>
            <a:ext cx="16530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0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© Paul De Grauwe, 2020</a:t>
            </a: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617" y="6328611"/>
            <a:ext cx="1219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954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E0CAF-56C0-6441-9A69-2A2CFD049067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75942-F54A-7B48-BF19-697DF7C8995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20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E0CAF-56C0-6441-9A69-2A2CFD049067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75942-F54A-7B48-BF19-697DF7C8995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61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E0CAF-56C0-6441-9A69-2A2CFD049067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75942-F54A-7B48-BF19-697DF7C8995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47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E0CAF-56C0-6441-9A69-2A2CFD049067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75942-F54A-7B48-BF19-697DF7C8995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8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E0CAF-56C0-6441-9A69-2A2CFD049067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75942-F54A-7B48-BF19-697DF7C8995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88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E0CAF-56C0-6441-9A69-2A2CFD049067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75942-F54A-7B48-BF19-697DF7C8995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139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E0CAF-56C0-6441-9A69-2A2CFD049067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75942-F54A-7B48-BF19-697DF7C8995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33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835F-CCB3-334A-B2EF-19A87634725A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E5A1-7E65-C543-94A2-C41FE6AC696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795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E0CAF-56C0-6441-9A69-2A2CFD049067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75942-F54A-7B48-BF19-697DF7C8995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62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E0CAF-56C0-6441-9A69-2A2CFD049067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75942-F54A-7B48-BF19-697DF7C8995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527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E0CAF-56C0-6441-9A69-2A2CFD049067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75942-F54A-7B48-BF19-697DF7C8995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92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9A4FD-16A3-4962-BE1E-E306D285D68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12.04.2023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5EF0-25B6-42E9-A860-3E36340564B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2104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9A4FD-16A3-4962-BE1E-E306D285D68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12.04.2023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5EF0-25B6-42E9-A860-3E36340564B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8492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9A4FD-16A3-4962-BE1E-E306D285D68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12.04.2023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5EF0-25B6-42E9-A860-3E36340564B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2131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9A4FD-16A3-4962-BE1E-E306D285D68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12.04.2023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5EF0-25B6-42E9-A860-3E36340564B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4759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9A4FD-16A3-4962-BE1E-E306D285D68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12.04.2023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5EF0-25B6-42E9-A860-3E36340564B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416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9A4FD-16A3-4962-BE1E-E306D285D68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12.04.2023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5EF0-25B6-42E9-A860-3E36340564B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9686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9A4FD-16A3-4962-BE1E-E306D285D68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12.04.2023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5EF0-25B6-42E9-A860-3E36340564B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316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835F-CCB3-334A-B2EF-19A87634725A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E5A1-7E65-C543-94A2-C41FE6AC696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608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9A4FD-16A3-4962-BE1E-E306D285D68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12.04.2023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5EF0-25B6-42E9-A860-3E36340564B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8736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9A4FD-16A3-4962-BE1E-E306D285D68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12.04.2023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5EF0-25B6-42E9-A860-3E36340564B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3847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9A4FD-16A3-4962-BE1E-E306D285D68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12.04.2023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5EF0-25B6-42E9-A860-3E36340564B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0989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9A4FD-16A3-4962-BE1E-E306D285D68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12.04.2023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5EF0-25B6-42E9-A860-3E36340564B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9986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835F-CCB3-334A-B2EF-19A87634725A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E5A1-7E65-C543-94A2-C41FE6AC696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779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835F-CCB3-334A-B2EF-19A87634725A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E5A1-7E65-C543-94A2-C41FE6AC696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965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835F-CCB3-334A-B2EF-19A87634725A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E5A1-7E65-C543-94A2-C41FE6AC696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974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835F-CCB3-334A-B2EF-19A87634725A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E5A1-7E65-C543-94A2-C41FE6AC696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5582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835F-CCB3-334A-B2EF-19A87634725A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E5A1-7E65-C543-94A2-C41FE6AC696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563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835F-CCB3-334A-B2EF-19A87634725A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E5A1-7E65-C543-94A2-C41FE6AC696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98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835F-CCB3-334A-B2EF-19A87634725A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E5A1-7E65-C543-94A2-C41FE6AC696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2531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835F-CCB3-334A-B2EF-19A87634725A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E5A1-7E65-C543-94A2-C41FE6AC696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531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835F-CCB3-334A-B2EF-19A87634725A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E5A1-7E65-C543-94A2-C41FE6AC696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1635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835F-CCB3-334A-B2EF-19A87634725A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E5A1-7E65-C543-94A2-C41FE6AC696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1041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835F-CCB3-334A-B2EF-19A87634725A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E5A1-7E65-C543-94A2-C41FE6AC696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819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835F-CCB3-334A-B2EF-19A87634725A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E5A1-7E65-C543-94A2-C41FE6AC696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86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835F-CCB3-334A-B2EF-19A87634725A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E5A1-7E65-C543-94A2-C41FE6AC696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400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835F-CCB3-334A-B2EF-19A87634725A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E5A1-7E65-C543-94A2-C41FE6AC696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50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835F-CCB3-334A-B2EF-19A87634725A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E5A1-7E65-C543-94A2-C41FE6AC696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56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835F-CCB3-334A-B2EF-19A87634725A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E5A1-7E65-C543-94A2-C41FE6AC696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62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835F-CCB3-334A-B2EF-19A87634725A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E5A1-7E65-C543-94A2-C41FE6AC696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618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A835F-CCB3-334A-B2EF-19A87634725A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3E5A1-7E65-C543-94A2-C41FE6AC696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84731" y="6372545"/>
            <a:ext cx="16530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0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© Paul De Grauwe, 2020</a:t>
            </a: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617" y="6328611"/>
            <a:ext cx="1219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00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E0CAF-56C0-6441-9A69-2A2CFD049067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75942-F54A-7B48-BF19-697DF7C8995B}" type="slidenum">
              <a:rPr lang="en-US" smtClean="0"/>
              <a:t>‹N°›</a:t>
            </a:fld>
            <a:endParaRPr lang="en-US"/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617" y="6328611"/>
            <a:ext cx="1219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184731" y="6372545"/>
            <a:ext cx="16530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0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© Paul De Grauwe, 2020</a:t>
            </a: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680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9A4FD-16A3-4962-BE1E-E306D285D68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12.04.2023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F5EF0-25B6-42E9-A860-3E36340564B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903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A835F-CCB3-334A-B2EF-19A87634725A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3E5A1-7E65-C543-94A2-C41FE6AC696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84732" y="6418711"/>
            <a:ext cx="123655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49079" algn="ctr"/>
                <a:tab pos="4298156" algn="r"/>
              </a:tabLst>
            </a:pPr>
            <a:r>
              <a:rPr kumimoji="0" lang="en-GB" altLang="en-US" sz="788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© Paul De Grauwe, 2020</a:t>
            </a:r>
            <a:r>
              <a:rPr kumimoji="0" lang="en-GB" altLang="en-US" sz="13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617" y="6328611"/>
            <a:ext cx="1219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369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11188" y="2027238"/>
            <a:ext cx="8259680" cy="765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dirty="0">
                <a:latin typeface="Arial" charset="0"/>
              </a:rPr>
              <a:t>Economics of Monetary Union 14e</a:t>
            </a:r>
          </a:p>
        </p:txBody>
      </p:sp>
      <p:sp>
        <p:nvSpPr>
          <p:cNvPr id="7172" name="Rectangle 2"/>
          <p:cNvSpPr>
            <a:spLocks noChangeArrowheads="1"/>
          </p:cNvSpPr>
          <p:nvPr/>
        </p:nvSpPr>
        <p:spPr bwMode="auto">
          <a:xfrm>
            <a:off x="296863" y="1223963"/>
            <a:ext cx="1878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>
                <a:solidFill>
                  <a:srgbClr val="042960"/>
                </a:solidFill>
              </a:rPr>
              <a:t>Paul De Grauwe</a:t>
            </a:r>
          </a:p>
        </p:txBody>
      </p:sp>
    </p:spTree>
    <p:extLst>
      <p:ext uri="{BB962C8B-B14F-4D97-AF65-F5344CB8AC3E}">
        <p14:creationId xmlns:p14="http://schemas.microsoft.com/office/powerpoint/2010/main" val="2493109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8526" y="567475"/>
            <a:ext cx="8284832" cy="4997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/>
            <a:r>
              <a:rPr lang="en-FI" sz="1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aside: The </a:t>
            </a:r>
            <a:r>
              <a:rPr lang="en-US" sz="1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Asian </a:t>
            </a:r>
            <a:r>
              <a:rPr lang="en-US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Crisis 1997-1998</a:t>
            </a:r>
          </a:p>
          <a:p>
            <a:pPr algn="ctr" defTabSz="342900"/>
            <a:endParaRPr lang="en-US" sz="13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 defTabSz="342900">
              <a:lnSpc>
                <a:spcPct val="150000"/>
              </a:lnSpc>
              <a:buBlip>
                <a:blip r:embed="rId3"/>
              </a:buBlip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 of 1997-98: Massive devaluations in Thailand, Korea, Indonesia, Malaysia, Philippines;</a:t>
            </a:r>
          </a:p>
          <a:p>
            <a:pPr marL="214313" indent="-214313" defTabSz="342900">
              <a:lnSpc>
                <a:spcPct val="150000"/>
              </a:lnSpc>
              <a:buBlip>
                <a:blip r:embed="rId3"/>
              </a:buBlip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Countries not directly affected: China, Taiwan, Hong Kong;</a:t>
            </a:r>
          </a:p>
          <a:p>
            <a:pPr marL="214313" indent="-214313" defTabSz="342900">
              <a:lnSpc>
                <a:spcPct val="150000"/>
              </a:lnSpc>
              <a:buBlip>
                <a:blip r:embed="rId3"/>
              </a:buBlip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Sharp contraction and return to growth thereafter;</a:t>
            </a:r>
          </a:p>
          <a:p>
            <a:pPr marL="214313" indent="-214313" defTabSz="342900">
              <a:lnSpc>
                <a:spcPct val="150000"/>
              </a:lnSpc>
              <a:buBlip>
                <a:blip r:embed="rId3"/>
              </a:buBlip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Deeper causes:</a:t>
            </a:r>
          </a:p>
          <a:p>
            <a:pPr marL="557213" lvl="1" indent="-214313" defTabSz="342900">
              <a:lnSpc>
                <a:spcPct val="150000"/>
              </a:lnSpc>
              <a:buBlip>
                <a:blip r:embed="rId3"/>
              </a:buBlip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 exceeding savings (capital inflows!)</a:t>
            </a:r>
          </a:p>
          <a:p>
            <a:pPr marL="557213" lvl="1" indent="-214313" defTabSz="342900">
              <a:lnSpc>
                <a:spcPct val="150000"/>
              </a:lnSpc>
              <a:buBlip>
                <a:blip r:embed="rId3"/>
              </a:buBlip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Currency and maturity mismatch</a:t>
            </a:r>
          </a:p>
          <a:p>
            <a:pPr marL="557213" lvl="1" indent="-214313" defTabSz="342900">
              <a:lnSpc>
                <a:spcPct val="150000"/>
              </a:lnSpc>
              <a:buBlip>
                <a:blip r:embed="rId3"/>
              </a:buBlip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financial regulation</a:t>
            </a:r>
          </a:p>
          <a:p>
            <a:pPr marL="557213" lvl="1" indent="-214313" defTabSz="342900">
              <a:lnSpc>
                <a:spcPct val="150000"/>
              </a:lnSpc>
              <a:buBlip>
                <a:blip r:embed="rId3"/>
              </a:buBlip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Poorly implemented capital account liberalization;</a:t>
            </a:r>
          </a:p>
          <a:p>
            <a:pPr marL="557213" lvl="1" indent="-214313" defTabSz="342900">
              <a:lnSpc>
                <a:spcPct val="150000"/>
              </a:lnSpc>
              <a:buBlip>
                <a:blip r:embed="rId3"/>
              </a:buBlip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Problematic exchange rate policy</a:t>
            </a:r>
          </a:p>
          <a:p>
            <a:pPr marL="557213" lvl="1" indent="-214313" defTabSz="342900">
              <a:lnSpc>
                <a:spcPct val="150000"/>
              </a:lnSpc>
              <a:buBlip>
                <a:blip r:embed="rId3"/>
              </a:buBlip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Neglect of ‚Impossible Trinity‘</a:t>
            </a:r>
          </a:p>
          <a:p>
            <a:pPr marL="214313" indent="-214313" defTabSz="342900">
              <a:lnSpc>
                <a:spcPct val="150000"/>
              </a:lnSpc>
              <a:buBlip>
                <a:blip r:embed="rId3"/>
              </a:buBlip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Actual Triggers of crisis:</a:t>
            </a:r>
          </a:p>
          <a:p>
            <a:pPr marL="557213" lvl="1" indent="-214313" defTabSz="342900">
              <a:lnSpc>
                <a:spcPct val="150000"/>
              </a:lnSpc>
              <a:buBlip>
                <a:blip r:embed="rId3"/>
              </a:buBlip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Speculative real estate bubble in Thailand</a:t>
            </a:r>
          </a:p>
          <a:p>
            <a:pPr marL="557213" lvl="1" indent="-214313" defTabSz="342900">
              <a:lnSpc>
                <a:spcPct val="150000"/>
              </a:lnSpc>
              <a:buBlip>
                <a:blip r:embed="rId3"/>
              </a:buBlip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Overvalued currencies</a:t>
            </a:r>
          </a:p>
          <a:p>
            <a:pPr marL="557213" lvl="1" indent="-214313" defTabSz="342900">
              <a:lnSpc>
                <a:spcPct val="150000"/>
              </a:lnSpc>
              <a:buBlip>
                <a:blip r:embed="rId3"/>
              </a:buBlip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Increasingly short-term capital inflows</a:t>
            </a:r>
          </a:p>
          <a:p>
            <a:pPr marL="557213" lvl="1" indent="-214313" defTabSz="342900">
              <a:lnSpc>
                <a:spcPct val="150000"/>
              </a:lnSpc>
              <a:buBlip>
                <a:blip r:embed="rId3"/>
              </a:buBlip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draw-down of reserves (Thailand and Korea)</a:t>
            </a:r>
          </a:p>
          <a:p>
            <a:pPr algn="ctr" defTabSz="342900">
              <a:lnSpc>
                <a:spcPct val="150000"/>
              </a:lnSpc>
            </a:pPr>
            <a:endParaRPr lang="en-US" sz="1350" b="1" dirty="0">
              <a:solidFill>
                <a:srgbClr val="0070C0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21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43309">
            <a:off x="529915" y="484001"/>
            <a:ext cx="7907865" cy="6078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472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8526" y="567475"/>
            <a:ext cx="8284832" cy="4997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/>
            <a:r>
              <a:rPr lang="en-FI" sz="1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aside: The </a:t>
            </a:r>
            <a:r>
              <a:rPr lang="en-US" sz="1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Asian </a:t>
            </a:r>
            <a:r>
              <a:rPr lang="en-US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Crisis 1997-1998</a:t>
            </a:r>
          </a:p>
          <a:p>
            <a:pPr algn="ctr" defTabSz="342900"/>
            <a:endParaRPr lang="en-US" sz="13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 defTabSz="342900">
              <a:lnSpc>
                <a:spcPct val="150000"/>
              </a:lnSpc>
              <a:buBlip>
                <a:blip r:embed="rId3"/>
              </a:buBlip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 of 1997-98: Massive devaluations in Thailand, Korea, Indonesia, Malaysia, Philippines;</a:t>
            </a:r>
          </a:p>
          <a:p>
            <a:pPr marL="214313" indent="-214313" defTabSz="342900">
              <a:lnSpc>
                <a:spcPct val="150000"/>
              </a:lnSpc>
              <a:buBlip>
                <a:blip r:embed="rId3"/>
              </a:buBlip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Countries not directly affected: China, Taiwan, Hong Kong;</a:t>
            </a:r>
          </a:p>
          <a:p>
            <a:pPr marL="214313" indent="-214313" defTabSz="342900">
              <a:lnSpc>
                <a:spcPct val="150000"/>
              </a:lnSpc>
              <a:buBlip>
                <a:blip r:embed="rId3"/>
              </a:buBlip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Sharp contraction and return to growth thereafter;</a:t>
            </a:r>
          </a:p>
          <a:p>
            <a:pPr marL="214313" indent="-214313" defTabSz="342900">
              <a:lnSpc>
                <a:spcPct val="150000"/>
              </a:lnSpc>
              <a:buBlip>
                <a:blip r:embed="rId3"/>
              </a:buBlip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Deeper causes:</a:t>
            </a:r>
          </a:p>
          <a:p>
            <a:pPr marL="557213" lvl="1" indent="-214313" defTabSz="342900">
              <a:lnSpc>
                <a:spcPct val="150000"/>
              </a:lnSpc>
              <a:buBlip>
                <a:blip r:embed="rId3"/>
              </a:buBlip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 exceeding savings (capital inflows!)</a:t>
            </a:r>
          </a:p>
          <a:p>
            <a:pPr marL="557213" lvl="1" indent="-214313" defTabSz="342900">
              <a:lnSpc>
                <a:spcPct val="150000"/>
              </a:lnSpc>
              <a:buBlip>
                <a:blip r:embed="rId3"/>
              </a:buBlip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Currency and maturity mismatch</a:t>
            </a:r>
          </a:p>
          <a:p>
            <a:pPr marL="557213" lvl="1" indent="-214313" defTabSz="342900">
              <a:lnSpc>
                <a:spcPct val="150000"/>
              </a:lnSpc>
              <a:buBlip>
                <a:blip r:embed="rId3"/>
              </a:buBlip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financial regulation</a:t>
            </a:r>
          </a:p>
          <a:p>
            <a:pPr marL="557213" lvl="1" indent="-214313" defTabSz="342900">
              <a:lnSpc>
                <a:spcPct val="150000"/>
              </a:lnSpc>
              <a:buBlip>
                <a:blip r:embed="rId3"/>
              </a:buBlip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Poorly implemented capital account liberalization;</a:t>
            </a:r>
          </a:p>
          <a:p>
            <a:pPr marL="557213" lvl="1" indent="-214313" defTabSz="342900">
              <a:lnSpc>
                <a:spcPct val="150000"/>
              </a:lnSpc>
              <a:buBlip>
                <a:blip r:embed="rId3"/>
              </a:buBlip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Problematic exchange rate policy</a:t>
            </a:r>
          </a:p>
          <a:p>
            <a:pPr marL="557213" lvl="1" indent="-214313" defTabSz="342900">
              <a:lnSpc>
                <a:spcPct val="150000"/>
              </a:lnSpc>
              <a:buBlip>
                <a:blip r:embed="rId3"/>
              </a:buBlip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Neglect of ‚Impossible Trinity‘</a:t>
            </a:r>
          </a:p>
          <a:p>
            <a:pPr marL="214313" indent="-214313" defTabSz="342900">
              <a:lnSpc>
                <a:spcPct val="150000"/>
              </a:lnSpc>
              <a:buBlip>
                <a:blip r:embed="rId3"/>
              </a:buBlip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Actual Triggers of crisis:</a:t>
            </a:r>
          </a:p>
          <a:p>
            <a:pPr marL="557213" lvl="1" indent="-214313" defTabSz="342900">
              <a:lnSpc>
                <a:spcPct val="150000"/>
              </a:lnSpc>
              <a:buBlip>
                <a:blip r:embed="rId3"/>
              </a:buBlip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Speculative real estate bubble in Thailand</a:t>
            </a:r>
          </a:p>
          <a:p>
            <a:pPr marL="557213" lvl="1" indent="-214313" defTabSz="342900">
              <a:lnSpc>
                <a:spcPct val="150000"/>
              </a:lnSpc>
              <a:buBlip>
                <a:blip r:embed="rId3"/>
              </a:buBlip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Overvalued currencies</a:t>
            </a:r>
          </a:p>
          <a:p>
            <a:pPr marL="557213" lvl="1" indent="-214313" defTabSz="342900">
              <a:lnSpc>
                <a:spcPct val="150000"/>
              </a:lnSpc>
              <a:buBlip>
                <a:blip r:embed="rId3"/>
              </a:buBlip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Increasingly short-term capital inflows</a:t>
            </a:r>
          </a:p>
          <a:p>
            <a:pPr marL="557213" lvl="1" indent="-214313" defTabSz="342900">
              <a:lnSpc>
                <a:spcPct val="150000"/>
              </a:lnSpc>
              <a:buBlip>
                <a:blip r:embed="rId3"/>
              </a:buBlip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draw-down of reserves (Thailand and Korea)</a:t>
            </a:r>
          </a:p>
          <a:p>
            <a:pPr algn="ctr" defTabSz="342900">
              <a:lnSpc>
                <a:spcPct val="150000"/>
              </a:lnSpc>
            </a:pPr>
            <a:endParaRPr lang="en-US" sz="1350" b="1" dirty="0">
              <a:solidFill>
                <a:srgbClr val="0070C0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48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88641"/>
            <a:ext cx="7236855" cy="660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05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0"/>
            <a:ext cx="7275315" cy="68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ounded Rectangle 1"/>
          <p:cNvSpPr/>
          <p:nvPr/>
        </p:nvSpPr>
        <p:spPr>
          <a:xfrm>
            <a:off x="2411760" y="4509120"/>
            <a:ext cx="576064" cy="17281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75856" y="5013176"/>
            <a:ext cx="2736304" cy="15121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71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88640"/>
            <a:ext cx="7409349" cy="6660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827584" y="5661248"/>
            <a:ext cx="2808312" cy="2880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217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227066"/>
            <a:ext cx="8928992" cy="607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Crisis and Aftermath</a:t>
            </a:r>
            <a:endParaRPr lang="en-US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Role of contagion (trade, finance, investor sentiment)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Which countries not affected?  Why?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Aftermath:</a:t>
            </a:r>
          </a:p>
          <a:p>
            <a:pPr marL="742950" lvl="1" indent="-285750">
              <a:lnSpc>
                <a:spcPct val="150000"/>
              </a:lnSpc>
              <a:buBlip>
                <a:blip r:embed="rId3"/>
              </a:buBlip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Addressing impossible trinity</a:t>
            </a:r>
          </a:p>
          <a:p>
            <a:pPr marL="742950" lvl="1" indent="-285750">
              <a:lnSpc>
                <a:spcPct val="150000"/>
              </a:lnSpc>
              <a:buBlip>
                <a:blip r:embed="rId3"/>
              </a:buBlip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regulation and supervision of financial sector;</a:t>
            </a:r>
          </a:p>
          <a:p>
            <a:pPr marL="742950" lvl="1" indent="-285750">
              <a:lnSpc>
                <a:spcPct val="150000"/>
              </a:lnSpc>
              <a:buBlip>
                <a:blip r:embed="rId3"/>
              </a:buBlip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Reversing liberalization;</a:t>
            </a:r>
          </a:p>
          <a:p>
            <a:pPr marL="742950" lvl="1" indent="-285750">
              <a:lnSpc>
                <a:spcPct val="150000"/>
              </a:lnSpc>
              <a:buBlip>
                <a:blip r:embed="rId3"/>
              </a:buBlip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Substantial political reforms (esp. South Korea, Indonesia);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Lessons for other countries?</a:t>
            </a:r>
          </a:p>
          <a:p>
            <a:pPr marL="742950" lvl="1" indent="-285750">
              <a:lnSpc>
                <a:spcPct val="150000"/>
              </a:lnSpc>
              <a:buBlip>
                <a:blip r:embed="rId3"/>
              </a:buBlip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Little benefits, high costs of short-term capital inflows;</a:t>
            </a:r>
          </a:p>
          <a:p>
            <a:pPr marL="742950" lvl="1" indent="-285750">
              <a:lnSpc>
                <a:spcPct val="150000"/>
              </a:lnSpc>
              <a:buBlip>
                <a:blip r:embed="rId3"/>
              </a:buBlip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External financial liberalization extremely dangerous (and may have few benefits anyways);</a:t>
            </a:r>
          </a:p>
          <a:p>
            <a:pPr marL="742950" lvl="1" indent="-285750">
              <a:lnSpc>
                <a:spcPct val="150000"/>
              </a:lnSpc>
              <a:buBlip>
                <a:blip r:embed="rId3"/>
              </a:buBlip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Regulation of financial system crucial;</a:t>
            </a:r>
          </a:p>
          <a:p>
            <a:pPr algn="ctr">
              <a:lnSpc>
                <a:spcPct val="150000"/>
              </a:lnSpc>
            </a:pPr>
            <a:endParaRPr lang="en-US" b="1" dirty="0" smtClean="0">
              <a:solidFill>
                <a:srgbClr val="0070C0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28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88913"/>
            <a:ext cx="8142288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dirty="0">
                <a:latin typeface="Arial" charset="0"/>
              </a:rPr>
              <a:t>Why are pegged exchange rate regimes so fragile? </a:t>
            </a:r>
            <a:r>
              <a:rPr lang="en-GB" dirty="0">
                <a:latin typeface="Arial" charset="0"/>
              </a:rPr>
              <a:t/>
            </a:r>
            <a:br>
              <a:rPr lang="en-GB" dirty="0">
                <a:latin typeface="Arial" charset="0"/>
              </a:rPr>
            </a:b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endParaRPr lang="en-GB" dirty="0">
              <a:latin typeface="Arial" charset="0"/>
            </a:endParaRPr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84213" y="2300941"/>
            <a:ext cx="8135937" cy="42522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Arial" charset="0"/>
              </a:rPr>
              <a:t>The fragility of a fixed exchange rate system arises for two reasons:</a:t>
            </a:r>
          </a:p>
          <a:p>
            <a:pPr eaLnBrk="1" hangingPunct="1">
              <a:buFont typeface="Wingdings" charset="0"/>
              <a:buChar char="Ø"/>
            </a:pPr>
            <a:r>
              <a:rPr lang="en-US" dirty="0">
                <a:latin typeface="Arial" charset="0"/>
              </a:rPr>
              <a:t>there is a credibility problem</a:t>
            </a:r>
          </a:p>
          <a:p>
            <a:pPr eaLnBrk="1" hangingPunct="1">
              <a:buFont typeface="Wingdings" charset="0"/>
              <a:buChar char="Ø"/>
            </a:pPr>
            <a:r>
              <a:rPr lang="en-US" dirty="0">
                <a:latin typeface="Arial" charset="0"/>
              </a:rPr>
              <a:t>and a liquidity problem.</a:t>
            </a:r>
          </a:p>
        </p:txBody>
      </p:sp>
    </p:spTree>
    <p:extLst>
      <p:ext uri="{BB962C8B-B14F-4D97-AF65-F5344CB8AC3E}">
        <p14:creationId xmlns:p14="http://schemas.microsoft.com/office/powerpoint/2010/main" val="194519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 bwMode="auto">
          <a:xfrm>
            <a:off x="457200" y="236538"/>
            <a:ext cx="8229600" cy="987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Arial" charset="0"/>
              </a:rPr>
              <a:t>Simple model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eaLnBrk="1" hangingPunct="1"/>
            <a:r>
              <a:rPr lang="en-US" dirty="0">
                <a:latin typeface="Arial" charset="0"/>
              </a:rPr>
              <a:t>We assume country on fixed exchange rate.</a:t>
            </a:r>
          </a:p>
          <a:p>
            <a:pPr eaLnBrk="1" hangingPunct="1"/>
            <a:r>
              <a:rPr lang="en-US" dirty="0">
                <a:latin typeface="Arial" charset="0"/>
              </a:rPr>
              <a:t>Experiencing a current account shock: a sudden increase in current account deficit.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If </a:t>
            </a:r>
            <a:r>
              <a:rPr lang="en-US" dirty="0">
                <a:latin typeface="Arial" charset="0"/>
              </a:rPr>
              <a:t>current account deficit is not corrected foreign debt becomes unsustainable and country will default</a:t>
            </a:r>
            <a:r>
              <a:rPr lang="en-US" dirty="0" smtClean="0">
                <a:latin typeface="Arial" charset="0"/>
              </a:rPr>
              <a:t>.</a:t>
            </a:r>
            <a:endParaRPr lang="en-FI" dirty="0" smtClean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Country can solve this problem in two ways:</a:t>
            </a:r>
          </a:p>
          <a:p>
            <a:pPr lvl="1"/>
            <a:r>
              <a:rPr lang="en-US" sz="3200" b="1" dirty="0">
                <a:latin typeface="Arial" charset="0"/>
              </a:rPr>
              <a:t>expenditure reducing policies </a:t>
            </a:r>
            <a:r>
              <a:rPr lang="en-US" sz="3200" dirty="0">
                <a:latin typeface="Arial" charset="0"/>
              </a:rPr>
              <a:t>(less spending more taxation)</a:t>
            </a:r>
          </a:p>
          <a:p>
            <a:pPr lvl="2"/>
            <a:r>
              <a:rPr lang="en-US" sz="2800" dirty="0">
                <a:latin typeface="Arial" charset="0"/>
              </a:rPr>
              <a:t>but this is politically costly</a:t>
            </a:r>
          </a:p>
          <a:p>
            <a:pPr lvl="1"/>
            <a:r>
              <a:rPr lang="en-US" sz="3200" b="1" dirty="0">
                <a:latin typeface="Arial" charset="0"/>
              </a:rPr>
              <a:t>devaluing the currency</a:t>
            </a:r>
          </a:p>
          <a:p>
            <a:pPr lvl="2"/>
            <a:r>
              <a:rPr lang="en-US" sz="2800" dirty="0">
                <a:latin typeface="Arial" charset="0"/>
              </a:rPr>
              <a:t>we assume this is politically less costly.</a:t>
            </a: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21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36538"/>
            <a:ext cx="8229600" cy="9874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ea typeface="+mj-ea"/>
                <a:cs typeface="+mj-cs"/>
              </a:rPr>
              <a:t>Costs and benefits of devaluation: </a:t>
            </a:r>
            <a:br>
              <a:rPr lang="en-US" sz="2800" dirty="0">
                <a:ea typeface="+mj-ea"/>
                <a:cs typeface="+mj-cs"/>
              </a:rPr>
            </a:br>
            <a:r>
              <a:rPr lang="en-US" sz="2800" dirty="0">
                <a:ea typeface="+mj-ea"/>
                <a:cs typeface="+mj-cs"/>
              </a:rPr>
              <a:t>first-generation model</a:t>
            </a:r>
          </a:p>
        </p:txBody>
      </p:sp>
      <p:pic>
        <p:nvPicPr>
          <p:cNvPr id="5" name="Picture 4" descr="A line graph plots B, C, versus epsilon. A horizontal line C 0 goes from the center of the Y-axis. A dotted line epsilon 0 goes from the center of the X axis and touches the line c o. A curved line B that looks like the right half of a U starts from 0, 0 and goes through the intersection of the lines epsilon 0 and C 0. &#10;">
            <a:extLst>
              <a:ext uri="{FF2B5EF4-FFF2-40B4-BE49-F238E27FC236}">
                <a16:creationId xmlns:a16="http://schemas.microsoft.com/office/drawing/2014/main" id="{9FC8F86B-D9A6-4816-A4ED-E9EF6DA2FC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75" y="1737917"/>
            <a:ext cx="6373678" cy="364312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9F3F1A8-63FA-496C-A87D-98AC8B2B9AF4}"/>
              </a:ext>
            </a:extLst>
          </p:cNvPr>
          <p:cNvSpPr txBox="1">
            <a:spLocks/>
          </p:cNvSpPr>
          <p:nvPr/>
        </p:nvSpPr>
        <p:spPr>
          <a:xfrm>
            <a:off x="228600" y="5691738"/>
            <a:ext cx="8686800" cy="215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Figure 5.1 </a:t>
            </a:r>
            <a:r>
              <a:rPr lang="en-US" sz="1600" dirty="0"/>
              <a:t>Benefits (B) and costs (C) of a devaluation.</a:t>
            </a:r>
          </a:p>
        </p:txBody>
      </p:sp>
    </p:spTree>
    <p:extLst>
      <p:ext uri="{BB962C8B-B14F-4D97-AF65-F5344CB8AC3E}">
        <p14:creationId xmlns:p14="http://schemas.microsoft.com/office/powerpoint/2010/main" val="182524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241424" y="2125623"/>
            <a:ext cx="6878907" cy="11064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800" dirty="0" smtClean="0">
                <a:latin typeface="Arial" charset="0"/>
              </a:rPr>
              <a:t>The </a:t>
            </a:r>
            <a:r>
              <a:rPr lang="en-GB" sz="2800" dirty="0">
                <a:latin typeface="Arial" charset="0"/>
              </a:rPr>
              <a:t>fragility of incomplete monetary unions</a:t>
            </a:r>
            <a:endParaRPr lang="en-GB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382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 bwMode="auto">
          <a:xfrm>
            <a:off x="457200" y="236538"/>
            <a:ext cx="8229600" cy="987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sz="3200" dirty="0">
                <a:latin typeface="Arial" charset="0"/>
              </a:rPr>
              <a:t>Second-generation model: </a:t>
            </a:r>
            <a:br>
              <a:rPr lang="en-US" sz="3200" dirty="0">
                <a:latin typeface="Arial" charset="0"/>
              </a:rPr>
            </a:br>
            <a:r>
              <a:rPr lang="en-US" sz="3200" dirty="0">
                <a:latin typeface="Arial" charset="0"/>
              </a:rPr>
              <a:t>multiple equilibria</a:t>
            </a:r>
          </a:p>
        </p:txBody>
      </p:sp>
      <p:pic>
        <p:nvPicPr>
          <p:cNvPr id="4" name="Picture 3" descr="A line graph plots B, C, versus epsilon. A horizontal line C goes from the center of the Y-axis. Two half right U shape lines B E and B U are shown one after the other from 0,0. The first curve cuts C at epsilon = epsilon 1. The second curve cuts C at epsilon = epsilon 2. Epsilon dash is in the center of epsilon 1 and epsilon 2. A vertical line from epsilon dash touches the B E line at D. &#10;">
            <a:extLst>
              <a:ext uri="{FF2B5EF4-FFF2-40B4-BE49-F238E27FC236}">
                <a16:creationId xmlns:a16="http://schemas.microsoft.com/office/drawing/2014/main" id="{BF6E9C87-4D40-4DB7-BC48-57123309A1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901" y="1775602"/>
            <a:ext cx="5632198" cy="367398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EA88F40-414D-435E-9D32-EBD0F9894155}"/>
              </a:ext>
            </a:extLst>
          </p:cNvPr>
          <p:cNvSpPr txBox="1">
            <a:spLocks/>
          </p:cNvSpPr>
          <p:nvPr/>
        </p:nvSpPr>
        <p:spPr>
          <a:xfrm>
            <a:off x="228600" y="5805871"/>
            <a:ext cx="8686800" cy="215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/>
              <a:t>Figure 5.2 </a:t>
            </a:r>
            <a:r>
              <a:rPr lang="en-US" sz="1400"/>
              <a:t>Multiple equilibria in foreign exchange markets.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3358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ontent Placeholder 3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eaLnBrk="1" hangingPunct="1"/>
            <a:r>
              <a:rPr lang="en-US" i="1" dirty="0">
                <a:latin typeface="Arial" charset="0"/>
              </a:rPr>
              <a:t>B</a:t>
            </a:r>
            <a:r>
              <a:rPr lang="en-US" i="1" baseline="-25000" dirty="0">
                <a:latin typeface="Arial" charset="0"/>
              </a:rPr>
              <a:t>U</a:t>
            </a:r>
            <a:r>
              <a:rPr lang="en-US" dirty="0">
                <a:latin typeface="Arial" charset="0"/>
              </a:rPr>
              <a:t> curve: benefit of devaluation when devaluation is not expected.</a:t>
            </a:r>
          </a:p>
          <a:p>
            <a:pPr eaLnBrk="1" hangingPunct="1"/>
            <a:r>
              <a:rPr lang="en-US" i="1" dirty="0">
                <a:latin typeface="Arial" charset="0"/>
              </a:rPr>
              <a:t>B</a:t>
            </a:r>
            <a:r>
              <a:rPr lang="en-US" i="1" baseline="-25000" dirty="0">
                <a:latin typeface="Arial" charset="0"/>
              </a:rPr>
              <a:t>E</a:t>
            </a:r>
            <a:r>
              <a:rPr lang="en-US" dirty="0">
                <a:latin typeface="Arial" charset="0"/>
              </a:rPr>
              <a:t> curve: benefit of devaluation when devaluation is expected (=speculative attack)</a:t>
            </a:r>
          </a:p>
          <a:p>
            <a:pPr eaLnBrk="1" hangingPunct="1"/>
            <a:r>
              <a:rPr lang="en-US" i="1" dirty="0">
                <a:latin typeface="Arial" charset="0"/>
              </a:rPr>
              <a:t>B</a:t>
            </a:r>
            <a:r>
              <a:rPr lang="en-US" i="1" baseline="-25000" dirty="0">
                <a:latin typeface="Arial" charset="0"/>
              </a:rPr>
              <a:t>E</a:t>
            </a:r>
            <a:r>
              <a:rPr lang="en-US" dirty="0">
                <a:latin typeface="Arial" charset="0"/>
              </a:rPr>
              <a:t> &gt; </a:t>
            </a:r>
            <a:r>
              <a:rPr lang="en-US" i="1" dirty="0">
                <a:latin typeface="Arial" charset="0"/>
              </a:rPr>
              <a:t>B</a:t>
            </a:r>
            <a:r>
              <a:rPr lang="en-US" i="1" baseline="-25000" dirty="0">
                <a:latin typeface="Arial" charset="0"/>
              </a:rPr>
              <a:t>U</a:t>
            </a:r>
            <a:r>
              <a:rPr lang="en-US" baseline="-25000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because when devaluation is expected the </a:t>
            </a:r>
            <a:r>
              <a:rPr lang="en-US" dirty="0" err="1">
                <a:latin typeface="Arial" charset="0"/>
              </a:rPr>
              <a:t>defence</a:t>
            </a:r>
            <a:r>
              <a:rPr lang="en-US" dirty="0">
                <a:latin typeface="Arial" charset="0"/>
              </a:rPr>
              <a:t> of the fixed exchange rate is very costly (central bank has to raise interest rate with negative effect on economy)</a:t>
            </a:r>
          </a:p>
        </p:txBody>
      </p:sp>
    </p:spTree>
    <p:extLst>
      <p:ext uri="{BB962C8B-B14F-4D97-AF65-F5344CB8AC3E}">
        <p14:creationId xmlns:p14="http://schemas.microsoft.com/office/powerpoint/2010/main" val="39312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 bwMode="auto">
          <a:xfrm>
            <a:off x="457200" y="236538"/>
            <a:ext cx="8229600" cy="987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Arial" charset="0"/>
              </a:rPr>
              <a:t>Important note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The existence of two equilibria depends on the fact that the central bank has a limited stock of international reserves. </a:t>
            </a:r>
          </a:p>
        </p:txBody>
      </p:sp>
    </p:spTree>
    <p:extLst>
      <p:ext uri="{BB962C8B-B14F-4D97-AF65-F5344CB8AC3E}">
        <p14:creationId xmlns:p14="http://schemas.microsoft.com/office/powerpoint/2010/main" val="324203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 bwMode="auto">
          <a:xfrm>
            <a:off x="457200" y="236538"/>
            <a:ext cx="8229600" cy="987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sz="3200" dirty="0">
                <a:latin typeface="Arial" charset="0"/>
              </a:rPr>
              <a:t>Second-generation model: </a:t>
            </a:r>
            <a:br>
              <a:rPr lang="en-US" sz="3200" dirty="0">
                <a:latin typeface="Arial" charset="0"/>
              </a:rPr>
            </a:br>
            <a:r>
              <a:rPr lang="en-US" sz="3200" dirty="0">
                <a:latin typeface="Arial" charset="0"/>
              </a:rPr>
              <a:t>multiple equilibria</a:t>
            </a:r>
          </a:p>
        </p:txBody>
      </p:sp>
      <p:pic>
        <p:nvPicPr>
          <p:cNvPr id="4" name="Picture 3" descr="A line graph plots B, C, versus epsilon. A horizontal line C goes from the center of the Y-axis. Two half right U shape lines B E and B U are shown one after the other from 0,0. The first curve cuts C at epsilon = epsilon 1. The second curve cuts C at epsilon = epsilon 2. Epsilon dash is in the center of epsilon 1 and epsilon 2. A vertical line from epsilon dash touches the B E line at D. &#10;">
            <a:extLst>
              <a:ext uri="{FF2B5EF4-FFF2-40B4-BE49-F238E27FC236}">
                <a16:creationId xmlns:a16="http://schemas.microsoft.com/office/drawing/2014/main" id="{BF6E9C87-4D40-4DB7-BC48-57123309A1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901" y="1775602"/>
            <a:ext cx="5632198" cy="367398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EA88F40-414D-435E-9D32-EBD0F9894155}"/>
              </a:ext>
            </a:extLst>
          </p:cNvPr>
          <p:cNvSpPr txBox="1">
            <a:spLocks/>
          </p:cNvSpPr>
          <p:nvPr/>
        </p:nvSpPr>
        <p:spPr>
          <a:xfrm>
            <a:off x="228600" y="5805871"/>
            <a:ext cx="8686800" cy="215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Figure 5.2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Multiple equilibria in foreign exchange markets.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67550" y="2703588"/>
            <a:ext cx="5548176" cy="2875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6909666" y="2703588"/>
            <a:ext cx="0" cy="2480609"/>
          </a:xfrm>
          <a:prstGeom prst="line">
            <a:avLst/>
          </a:prstGeom>
          <a:noFill/>
          <a:ln w="31750" cap="flat" cmpd="sng" algn="ctr">
            <a:solidFill>
              <a:srgbClr val="5B9BD5"/>
            </a:solidFill>
            <a:prstDash val="sysDash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46666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98425"/>
            <a:ext cx="8229600" cy="9874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ea typeface="+mj-ea"/>
                <a:cs typeface="+mj-cs"/>
              </a:rPr>
              <a:t>A monetary union </a:t>
            </a:r>
            <a:br>
              <a:rPr lang="en-US" b="1" dirty="0">
                <a:ea typeface="+mj-ea"/>
                <a:cs typeface="+mj-cs"/>
              </a:rPr>
            </a:br>
            <a:r>
              <a:rPr lang="en-US" b="1" dirty="0">
                <a:ea typeface="+mj-ea"/>
                <a:cs typeface="+mj-cs"/>
              </a:rPr>
              <a:t>without a budgetary union</a:t>
            </a:r>
            <a:r>
              <a:rPr lang="en-US" dirty="0">
                <a:ea typeface="+mj-ea"/>
                <a:cs typeface="+mj-cs"/>
              </a:rPr>
              <a:t> 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Arial" charset="0"/>
              </a:rPr>
              <a:t>The </a:t>
            </a:r>
            <a:r>
              <a:rPr lang="en-US" dirty="0">
                <a:latin typeface="Arial" charset="0"/>
              </a:rPr>
              <a:t>Eurozone is another type of incomplete monetary union. </a:t>
            </a:r>
          </a:p>
          <a:p>
            <a:pPr eaLnBrk="1" hangingPunct="1"/>
            <a:r>
              <a:rPr lang="en-US" dirty="0">
                <a:latin typeface="Arial" charset="0"/>
              </a:rPr>
              <a:t>The incompleteness arises because it is a monetary union without a budgetary union. </a:t>
            </a:r>
          </a:p>
          <a:p>
            <a:pPr eaLnBrk="1" hangingPunct="1"/>
            <a:r>
              <a:rPr lang="en-US" dirty="0">
                <a:latin typeface="Arial" charset="0"/>
              </a:rPr>
              <a:t>It will be seen that this leads to a similar fragility as the fixed exchange rate system. </a:t>
            </a:r>
          </a:p>
        </p:txBody>
      </p:sp>
    </p:spTree>
    <p:extLst>
      <p:ext uri="{BB962C8B-B14F-4D97-AF65-F5344CB8AC3E}">
        <p14:creationId xmlns:p14="http://schemas.microsoft.com/office/powerpoint/2010/main" val="157197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3" y="98425"/>
            <a:ext cx="8229600" cy="9874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ea typeface="+mj-ea"/>
                <a:cs typeface="+mj-cs"/>
              </a:rPr>
              <a:t>Simple model</a:t>
            </a:r>
            <a:r>
              <a:rPr lang="en-US" dirty="0">
                <a:ea typeface="+mj-ea"/>
                <a:cs typeface="+mj-cs"/>
              </a:rPr>
              <a:t> </a:t>
            </a:r>
            <a:r>
              <a:rPr lang="en-US" b="1" dirty="0">
                <a:ea typeface="+mj-ea"/>
                <a:cs typeface="+mj-cs"/>
              </a:rPr>
              <a:t>of incomplete monetary union: the Eurozone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Starting point is: there is a cost and a benefit of defaulting on the debt. 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Investors take this calculus of the sovereign into account. 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It is assumed that the country involved is subject to a shock, which takes the form of a decline in government revenues. 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ea typeface="+mn-ea"/>
              </a:rPr>
              <a:t>The latter may be caused by a recession, or a loss of competitiveness. 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Call this a solvency shock. </a:t>
            </a:r>
          </a:p>
        </p:txBody>
      </p:sp>
    </p:spTree>
    <p:extLst>
      <p:ext uri="{BB962C8B-B14F-4D97-AF65-F5344CB8AC3E}">
        <p14:creationId xmlns:p14="http://schemas.microsoft.com/office/powerpoint/2010/main" val="15694146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3"/>
          <p:cNvSpPr>
            <a:spLocks noGrp="1"/>
          </p:cNvSpPr>
          <p:nvPr>
            <p:ph type="title"/>
          </p:nvPr>
        </p:nvSpPr>
        <p:spPr bwMode="auto">
          <a:xfrm>
            <a:off x="457200" y="236538"/>
            <a:ext cx="8229600" cy="987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Arial" charset="0"/>
              </a:rPr>
              <a:t>Benefits of default</a:t>
            </a:r>
          </a:p>
        </p:txBody>
      </p:sp>
      <p:cxnSp>
        <p:nvCxnSpPr>
          <p:cNvPr id="28675" name="Straight Arrow Connector 7"/>
          <p:cNvCxnSpPr>
            <a:cxnSpLocks noChangeShapeType="1"/>
          </p:cNvCxnSpPr>
          <p:nvPr/>
        </p:nvCxnSpPr>
        <p:spPr bwMode="auto">
          <a:xfrm flipH="1" flipV="1">
            <a:off x="1455738" y="2430463"/>
            <a:ext cx="14287" cy="385603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76" name="Straight Arrow Connector 9"/>
          <p:cNvCxnSpPr>
            <a:cxnSpLocks noChangeShapeType="1"/>
          </p:cNvCxnSpPr>
          <p:nvPr/>
        </p:nvCxnSpPr>
        <p:spPr bwMode="auto">
          <a:xfrm>
            <a:off x="1470025" y="6286500"/>
            <a:ext cx="4927600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796" name="Freeform 15"/>
          <p:cNvSpPr>
            <a:spLocks/>
          </p:cNvSpPr>
          <p:nvPr/>
        </p:nvSpPr>
        <p:spPr bwMode="auto">
          <a:xfrm>
            <a:off x="1485900" y="3640138"/>
            <a:ext cx="4727575" cy="2616200"/>
          </a:xfrm>
          <a:custGeom>
            <a:avLst/>
            <a:gdLst>
              <a:gd name="T0" fmla="*/ 0 w 4727874"/>
              <a:gd name="T1" fmla="*/ 2616130 h 2616214"/>
              <a:gd name="T2" fmla="*/ 2003612 w 4727874"/>
              <a:gd name="T3" fmla="*/ 2325452 h 2616214"/>
              <a:gd name="T4" fmla="*/ 3930751 w 4727874"/>
              <a:gd name="T5" fmla="*/ 1162726 h 2616214"/>
              <a:gd name="T6" fmla="*/ 4726080 w 4727874"/>
              <a:gd name="T7" fmla="*/ 0 h 2616214"/>
              <a:gd name="T8" fmla="*/ 4726080 w 4727874"/>
              <a:gd name="T9" fmla="*/ 0 h 26162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27874" h="2616214">
                <a:moveTo>
                  <a:pt x="0" y="2616214"/>
                </a:moveTo>
                <a:cubicBezTo>
                  <a:pt x="674500" y="2591990"/>
                  <a:pt x="1349000" y="2567766"/>
                  <a:pt x="2004374" y="2325524"/>
                </a:cubicBezTo>
                <a:cubicBezTo>
                  <a:pt x="2659748" y="2083282"/>
                  <a:pt x="3478328" y="1550349"/>
                  <a:pt x="3932245" y="1162762"/>
                </a:cubicBezTo>
                <a:cubicBezTo>
                  <a:pt x="4386162" y="775175"/>
                  <a:pt x="4727874" y="0"/>
                  <a:pt x="4727874" y="0"/>
                </a:cubicBez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3797" name="TextBox 16"/>
          <p:cNvSpPr txBox="1">
            <a:spLocks noChangeArrowheads="1"/>
          </p:cNvSpPr>
          <p:nvPr/>
        </p:nvSpPr>
        <p:spPr bwMode="auto">
          <a:xfrm>
            <a:off x="644525" y="1941513"/>
            <a:ext cx="1560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/>
              <a:t>Benefits</a:t>
            </a:r>
          </a:p>
        </p:txBody>
      </p:sp>
      <p:sp>
        <p:nvSpPr>
          <p:cNvPr id="33798" name="TextBox 17"/>
          <p:cNvSpPr txBox="1">
            <a:spLocks noChangeArrowheads="1"/>
          </p:cNvSpPr>
          <p:nvPr/>
        </p:nvSpPr>
        <p:spPr bwMode="auto">
          <a:xfrm>
            <a:off x="5033963" y="6238876"/>
            <a:ext cx="2401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/>
              <a:t>Solvency shock</a:t>
            </a:r>
          </a:p>
        </p:txBody>
      </p:sp>
      <p:sp>
        <p:nvSpPr>
          <p:cNvPr id="33799" name="TextBox 18"/>
          <p:cNvSpPr txBox="1">
            <a:spLocks noChangeArrowheads="1"/>
          </p:cNvSpPr>
          <p:nvPr/>
        </p:nvSpPr>
        <p:spPr bwMode="auto">
          <a:xfrm>
            <a:off x="6288088" y="1930400"/>
            <a:ext cx="285591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1800" dirty="0"/>
              <a:t>Benefit of default:</a:t>
            </a:r>
          </a:p>
          <a:p>
            <a:pPr>
              <a:buFont typeface="Arial" charset="0"/>
              <a:buChar char="•"/>
            </a:pPr>
            <a:r>
              <a:rPr lang="en-US" sz="1800" dirty="0"/>
              <a:t>government reduces interest burden;</a:t>
            </a:r>
          </a:p>
          <a:p>
            <a:pPr>
              <a:buFont typeface="Arial" charset="0"/>
              <a:buChar char="•"/>
            </a:pPr>
            <a:r>
              <a:rPr lang="en-US" sz="1800" dirty="0"/>
              <a:t>cost of taxation reduced</a:t>
            </a:r>
          </a:p>
          <a:p>
            <a:pPr>
              <a:buFont typeface="Arial" charset="0"/>
              <a:buChar char="•"/>
            </a:pPr>
            <a:r>
              <a:rPr lang="en-US" sz="1800" dirty="0"/>
              <a:t>benefit increases with size of solvency shock</a:t>
            </a:r>
          </a:p>
          <a:p>
            <a:pPr>
              <a:buFont typeface="Arial" charset="0"/>
              <a:buChar char="•"/>
            </a:pPr>
            <a:r>
              <a:rPr lang="en-US" sz="1800" dirty="0"/>
              <a:t>and size of govt. debt.</a:t>
            </a:r>
          </a:p>
        </p:txBody>
      </p:sp>
      <p:sp>
        <p:nvSpPr>
          <p:cNvPr id="33800" name="TextBox 1"/>
          <p:cNvSpPr txBox="1">
            <a:spLocks noChangeArrowheads="1"/>
          </p:cNvSpPr>
          <p:nvPr/>
        </p:nvSpPr>
        <p:spPr bwMode="auto">
          <a:xfrm>
            <a:off x="512763" y="1457325"/>
            <a:ext cx="6480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Figure 5.3 The benefits of default after a solvency shock.</a:t>
            </a:r>
          </a:p>
        </p:txBody>
      </p:sp>
    </p:spTree>
    <p:extLst>
      <p:ext uri="{BB962C8B-B14F-4D97-AF65-F5344CB8AC3E}">
        <p14:creationId xmlns:p14="http://schemas.microsoft.com/office/powerpoint/2010/main" val="2788133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 bwMode="auto">
          <a:xfrm>
            <a:off x="457200" y="236538"/>
            <a:ext cx="8229600" cy="987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dirty="0">
                <a:latin typeface="Arial" charset="0"/>
              </a:rPr>
              <a:t>Two benefit curves</a:t>
            </a:r>
          </a:p>
        </p:txBody>
      </p:sp>
      <p:sp>
        <p:nvSpPr>
          <p:cNvPr id="34818" name="TextBox 3"/>
          <p:cNvSpPr txBox="1">
            <a:spLocks noChangeArrowheads="1"/>
          </p:cNvSpPr>
          <p:nvPr/>
        </p:nvSpPr>
        <p:spPr bwMode="auto">
          <a:xfrm>
            <a:off x="814388" y="5800725"/>
            <a:ext cx="70897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i="1" dirty="0"/>
              <a:t>B</a:t>
            </a:r>
            <a:r>
              <a:rPr lang="en-US" sz="1800" i="1" baseline="-25000" dirty="0"/>
              <a:t>U</a:t>
            </a:r>
            <a:r>
              <a:rPr lang="en-US" sz="1800" baseline="-25000" dirty="0"/>
              <a:t> </a:t>
            </a:r>
            <a:r>
              <a:rPr lang="en-US" sz="1800" dirty="0"/>
              <a:t>= Benefit when default is not expected.</a:t>
            </a:r>
          </a:p>
          <a:p>
            <a:r>
              <a:rPr lang="en-US" sz="1800" i="1" dirty="0"/>
              <a:t>B</a:t>
            </a:r>
            <a:r>
              <a:rPr lang="en-US" sz="1800" i="1" baseline="-25000" dirty="0"/>
              <a:t>E</a:t>
            </a:r>
            <a:r>
              <a:rPr lang="en-US" sz="1800" dirty="0"/>
              <a:t> = Benefit when default is expected.</a:t>
            </a:r>
          </a:p>
        </p:txBody>
      </p:sp>
      <p:pic>
        <p:nvPicPr>
          <p:cNvPr id="6" name="Picture 5" descr="The graph plots B versus solvency shock. B sub E is a right half of a broad U that starts from 0, 0. B sub U is a right half of a broad U that starts from 0, 0 and is to the right of B sub E. &#10;">
            <a:extLst>
              <a:ext uri="{FF2B5EF4-FFF2-40B4-BE49-F238E27FC236}">
                <a16:creationId xmlns:a16="http://schemas.microsoft.com/office/drawing/2014/main" id="{DE84D1FE-7A7A-4C7A-818C-805B670045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653" y="1983870"/>
            <a:ext cx="5277459" cy="356879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3240D55-F5D7-4920-848C-682ADD89BC5F}"/>
              </a:ext>
            </a:extLst>
          </p:cNvPr>
          <p:cNvSpPr txBox="1">
            <a:spLocks/>
          </p:cNvSpPr>
          <p:nvPr/>
        </p:nvSpPr>
        <p:spPr>
          <a:xfrm>
            <a:off x="228600" y="1305333"/>
            <a:ext cx="8686800" cy="215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/>
              <a:t>Figure 5.3 </a:t>
            </a:r>
            <a:r>
              <a:rPr lang="en-US" sz="2000" dirty="0"/>
              <a:t>The benefits of default after a solvency shock.</a:t>
            </a:r>
          </a:p>
        </p:txBody>
      </p:sp>
    </p:spTree>
    <p:extLst>
      <p:ext uri="{BB962C8B-B14F-4D97-AF65-F5344CB8AC3E}">
        <p14:creationId xmlns:p14="http://schemas.microsoft.com/office/powerpoint/2010/main" val="25009786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 bwMode="auto">
          <a:xfrm>
            <a:off x="457200" y="236538"/>
            <a:ext cx="8229600" cy="987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Arial" charset="0"/>
              </a:rPr>
              <a:t>Cost and benefit of default</a:t>
            </a:r>
          </a:p>
        </p:txBody>
      </p:sp>
      <p:sp>
        <p:nvSpPr>
          <p:cNvPr id="35844" name="TextBox 1"/>
          <p:cNvSpPr txBox="1">
            <a:spLocks noChangeArrowheads="1"/>
          </p:cNvSpPr>
          <p:nvPr/>
        </p:nvSpPr>
        <p:spPr bwMode="auto">
          <a:xfrm>
            <a:off x="792163" y="1309688"/>
            <a:ext cx="6389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Figure 5.4 Cost and benefits of default after a solvency shock</a:t>
            </a:r>
          </a:p>
        </p:txBody>
      </p:sp>
      <p:pic>
        <p:nvPicPr>
          <p:cNvPr id="6" name="Picture 5" descr="The graph plots B over C versus S. B sub E is a right half of a broad U that starts from 0, 0. B sub U is a right half of a broad U that starts from 0, 0 and is to the right of B sub E. C is a horizontal line from the center of the Y axis. B sub E cuts C at S = S sub 1. B sub U cuts C at s = S sub 2. &#10;">
            <a:extLst>
              <a:ext uri="{FF2B5EF4-FFF2-40B4-BE49-F238E27FC236}">
                <a16:creationId xmlns:a16="http://schemas.microsoft.com/office/drawing/2014/main" id="{D547F9F2-0EC3-40C7-8D12-FF943D66BC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63" y="2047353"/>
            <a:ext cx="6143602" cy="356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776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3"/>
          <p:cNvSpPr>
            <a:spLocks noGrp="1"/>
          </p:cNvSpPr>
          <p:nvPr>
            <p:ph type="title"/>
          </p:nvPr>
        </p:nvSpPr>
        <p:spPr bwMode="auto">
          <a:xfrm>
            <a:off x="457200" y="236538"/>
            <a:ext cx="8229600" cy="987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Arial" charset="0"/>
              </a:rPr>
              <a:t>Three types of shocks</a:t>
            </a:r>
          </a:p>
        </p:txBody>
      </p:sp>
      <p:sp>
        <p:nvSpPr>
          <p:cNvPr id="36866" name="TextBox 5"/>
          <p:cNvSpPr txBox="1">
            <a:spLocks noChangeArrowheads="1"/>
          </p:cNvSpPr>
          <p:nvPr/>
        </p:nvSpPr>
        <p:spPr bwMode="auto">
          <a:xfrm>
            <a:off x="5803900" y="1543050"/>
            <a:ext cx="32893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/>
              <a:t>Small shock: </a:t>
            </a:r>
            <a:r>
              <a:rPr lang="en-US" sz="1600" b="1" dirty="0"/>
              <a:t>S &lt; S</a:t>
            </a:r>
            <a:r>
              <a:rPr lang="en-US" sz="1600" b="1" baseline="-25000" dirty="0"/>
              <a:t>1</a:t>
            </a:r>
            <a:r>
              <a:rPr lang="en-US" sz="1600" baseline="-25000" dirty="0"/>
              <a:t> </a:t>
            </a:r>
            <a:endParaRPr lang="en-US" sz="1600" dirty="0"/>
          </a:p>
          <a:p>
            <a:r>
              <a:rPr lang="en-US" sz="1600" dirty="0"/>
              <a:t>There will be no default because cost exceeds benefits, consistent with expectations.</a:t>
            </a:r>
          </a:p>
          <a:p>
            <a:endParaRPr lang="en-US" sz="1600" dirty="0"/>
          </a:p>
          <a:p>
            <a:r>
              <a:rPr lang="en-US" sz="1600" dirty="0"/>
              <a:t>Large shock: </a:t>
            </a:r>
            <a:r>
              <a:rPr lang="en-US" sz="1600" b="1" dirty="0"/>
              <a:t>S &gt; S</a:t>
            </a:r>
            <a:r>
              <a:rPr lang="en-US" sz="1600" b="1" baseline="-25000" dirty="0"/>
              <a:t>2</a:t>
            </a:r>
            <a:r>
              <a:rPr lang="en-US" sz="1600" dirty="0"/>
              <a:t>. </a:t>
            </a:r>
          </a:p>
          <a:p>
            <a:r>
              <a:rPr lang="en-US" sz="1600" dirty="0"/>
              <a:t>Default is certain because benefits exceed costs; consistent with expectations</a:t>
            </a:r>
          </a:p>
          <a:p>
            <a:endParaRPr lang="en-US" sz="1600" dirty="0"/>
          </a:p>
          <a:p>
            <a:r>
              <a:rPr lang="en-US" sz="1600" dirty="0"/>
              <a:t>Intermediate shock:  </a:t>
            </a:r>
          </a:p>
          <a:p>
            <a:r>
              <a:rPr lang="en-US" sz="1600" b="1" dirty="0"/>
              <a:t>       S</a:t>
            </a:r>
            <a:r>
              <a:rPr lang="en-US" sz="1600" b="1" baseline="-25000" dirty="0"/>
              <a:t>1</a:t>
            </a:r>
            <a:r>
              <a:rPr lang="en-US" sz="1600" b="1" dirty="0"/>
              <a:t> &lt; S &lt; S</a:t>
            </a:r>
            <a:r>
              <a:rPr lang="en-US" sz="1600" b="1" baseline="-25000" dirty="0"/>
              <a:t>2</a:t>
            </a:r>
            <a:r>
              <a:rPr lang="en-US" sz="1600" dirty="0"/>
              <a:t> </a:t>
            </a:r>
          </a:p>
          <a:p>
            <a:r>
              <a:rPr lang="en-US" sz="1600" dirty="0"/>
              <a:t>Two equilibria: N and D, both consistent with expectations.</a:t>
            </a:r>
          </a:p>
          <a:p>
            <a:endParaRPr lang="en-US" sz="1400" dirty="0"/>
          </a:p>
        </p:txBody>
      </p:sp>
      <p:sp>
        <p:nvSpPr>
          <p:cNvPr id="36868" name="TextBox 1"/>
          <p:cNvSpPr txBox="1">
            <a:spLocks noChangeArrowheads="1"/>
          </p:cNvSpPr>
          <p:nvPr/>
        </p:nvSpPr>
        <p:spPr bwMode="auto">
          <a:xfrm>
            <a:off x="296863" y="1358900"/>
            <a:ext cx="5489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/>
              <a:t>Figure 5.5 Good and bad equilibria.</a:t>
            </a:r>
          </a:p>
        </p:txBody>
      </p:sp>
      <p:pic>
        <p:nvPicPr>
          <p:cNvPr id="6" name="Picture 5" descr="The graph plots B over C versus S. B sub E is a right half of a broad U that starts from 0, 0. B sub U is a right half of a broad U that starts from 0, 0 and is to the right of B sub E. C is a horizontal line from the center of the Y axis. B sub E cuts C at S = S sub 1. B sub U cuts C at s = S sub 2. S apostrophe is in the center of S sub 1 and S sub 2. It goes vertically up and touches the B sub E at D. &#10;">
            <a:extLst>
              <a:ext uri="{FF2B5EF4-FFF2-40B4-BE49-F238E27FC236}">
                <a16:creationId xmlns:a16="http://schemas.microsoft.com/office/drawing/2014/main" id="{71BBD494-0D0E-4EC5-9C56-C91B6175F0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81" y="1863725"/>
            <a:ext cx="5543157" cy="375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560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 bwMode="auto">
          <a:xfrm>
            <a:off x="457200" y="236538"/>
            <a:ext cx="8229600" cy="987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Arial" charset="0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FI" dirty="0" smtClean="0">
                <a:ea typeface="+mn-ea"/>
                <a:cs typeface="+mn-cs"/>
              </a:rPr>
              <a:t>Summing up from previous lectures:</a:t>
            </a:r>
            <a:endParaRPr lang="en-US" dirty="0">
              <a:ea typeface="+mn-ea"/>
              <a:cs typeface="+mn-cs"/>
            </a:endParaRPr>
          </a:p>
          <a:p>
            <a:pPr lvl="1">
              <a:buFont typeface="Arial"/>
              <a:buChar char="•"/>
              <a:defRPr/>
            </a:pPr>
            <a:r>
              <a:rPr lang="en-US" b="1" dirty="0">
                <a:ea typeface="+mn-ea"/>
                <a:cs typeface="+mn-cs"/>
              </a:rPr>
              <a:t>Complete monetary union</a:t>
            </a:r>
            <a:r>
              <a:rPr lang="en-US" dirty="0">
                <a:ea typeface="+mn-ea"/>
                <a:cs typeface="+mn-cs"/>
              </a:rPr>
              <a:t>: a monetary union together with budgetary union.</a:t>
            </a:r>
          </a:p>
          <a:p>
            <a:pPr lvl="1">
              <a:buFont typeface="Arial"/>
              <a:buChar char="•"/>
              <a:defRPr/>
            </a:pPr>
            <a:r>
              <a:rPr lang="en-US" b="1" dirty="0">
                <a:ea typeface="+mn-ea"/>
                <a:cs typeface="+mn-cs"/>
              </a:rPr>
              <a:t>Incomplete monetary union</a:t>
            </a:r>
            <a:r>
              <a:rPr lang="en-US" dirty="0">
                <a:ea typeface="+mn-ea"/>
                <a:cs typeface="+mn-cs"/>
              </a:rPr>
              <a:t>: a monetary union where each member country maintains its own independent budgetary policy.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In </a:t>
            </a:r>
            <a:r>
              <a:rPr lang="en-US" dirty="0">
                <a:ea typeface="+mn-ea"/>
                <a:cs typeface="+mn-cs"/>
              </a:rPr>
              <a:t>this </a:t>
            </a:r>
            <a:r>
              <a:rPr lang="en-FI" dirty="0" smtClean="0">
                <a:ea typeface="+mn-ea"/>
                <a:cs typeface="+mn-cs"/>
              </a:rPr>
              <a:t>lecture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>
                <a:ea typeface="+mn-ea"/>
                <a:cs typeface="+mn-cs"/>
              </a:rPr>
              <a:t>we </a:t>
            </a:r>
            <a:r>
              <a:rPr lang="en-US" dirty="0" err="1">
                <a:ea typeface="+mn-ea"/>
                <a:cs typeface="+mn-cs"/>
              </a:rPr>
              <a:t>analyse</a:t>
            </a:r>
            <a:r>
              <a:rPr lang="en-US" dirty="0">
                <a:ea typeface="+mn-ea"/>
                <a:cs typeface="+mn-cs"/>
              </a:rPr>
              <a:t> the fragility of incomplete monetary unions more formally. </a:t>
            </a:r>
          </a:p>
        </p:txBody>
      </p:sp>
    </p:spTree>
    <p:extLst>
      <p:ext uri="{BB962C8B-B14F-4D97-AF65-F5344CB8AC3E}">
        <p14:creationId xmlns:p14="http://schemas.microsoft.com/office/powerpoint/2010/main" val="23793510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 bwMode="auto">
          <a:xfrm>
            <a:off x="549275" y="188913"/>
            <a:ext cx="8042275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b="1">
                <a:latin typeface="Arial" charset="0"/>
              </a:rPr>
              <a:t>The bad news about a bad equilibrium</a:t>
            </a:r>
            <a:r>
              <a:rPr lang="en-US" sz="3200">
                <a:latin typeface="Arial" charset="0"/>
              </a:rPr>
              <a:t> </a:t>
            </a:r>
            <a:endParaRPr lang="en-US">
              <a:latin typeface="Arial" charset="0"/>
            </a:endParaRP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Arial" charset="0"/>
              </a:rPr>
              <a:t>Banking </a:t>
            </a:r>
            <a:r>
              <a:rPr lang="en-US" dirty="0" smtClean="0">
                <a:latin typeface="Arial" charset="0"/>
              </a:rPr>
              <a:t>crisis</a:t>
            </a:r>
            <a:r>
              <a:rPr lang="en-FI" dirty="0" smtClean="0">
                <a:latin typeface="Arial" charset="0"/>
              </a:rPr>
              <a:t> (</a:t>
            </a:r>
            <a:r>
              <a:rPr lang="en-US" dirty="0">
                <a:latin typeface="Segoe UI" panose="020B0502040204020203" pitchFamily="34" charset="0"/>
                <a:ea typeface="Times New Roman" panose="02020603050405020304" pitchFamily="18" charset="0"/>
              </a:rPr>
              <a:t>‘</a:t>
            </a:r>
            <a:r>
              <a:rPr lang="en-US" dirty="0">
                <a:latin typeface="Arial" charset="0"/>
              </a:rPr>
              <a:t>deadly embrace</a:t>
            </a:r>
            <a:r>
              <a:rPr lang="en-US" dirty="0" smtClean="0">
                <a:latin typeface="Segoe UI" panose="020B0502040204020203" pitchFamily="34" charset="0"/>
                <a:ea typeface="Times New Roman" panose="02020603050405020304" pitchFamily="18" charset="0"/>
              </a:rPr>
              <a:t>’</a:t>
            </a:r>
            <a:r>
              <a:rPr lang="en-FI" dirty="0" smtClean="0">
                <a:latin typeface="Segoe UI" panose="020B0502040204020203" pitchFamily="34" charset="0"/>
                <a:ea typeface="Times New Roman" panose="02020603050405020304" pitchFamily="18" charset="0"/>
              </a:rPr>
              <a:t>)</a:t>
            </a:r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Automatic stabilizers switched off.</a:t>
            </a:r>
          </a:p>
        </p:txBody>
      </p:sp>
    </p:spTree>
    <p:extLst>
      <p:ext uri="{BB962C8B-B14F-4D97-AF65-F5344CB8AC3E}">
        <p14:creationId xmlns:p14="http://schemas.microsoft.com/office/powerpoint/2010/main" val="97657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65F74-455C-F445-9719-2CBC76AC2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000" dirty="0"/>
              <a:t>Figure 5.11 Spreads of 10-year government bond rates (%) vis-à-vis Germany (1991–2021)</a:t>
            </a:r>
            <a:r>
              <a:rPr lang="en-BE" sz="20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6962F0-D7A3-3B42-AD38-DB75E5A05F75}"/>
              </a:ext>
            </a:extLst>
          </p:cNvPr>
          <p:cNvSpPr txBox="1"/>
          <p:nvPr/>
        </p:nvSpPr>
        <p:spPr>
          <a:xfrm>
            <a:off x="1389413" y="6198919"/>
            <a:ext cx="3586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Source: Eurostat</a:t>
            </a:r>
          </a:p>
        </p:txBody>
      </p:sp>
      <p:pic>
        <p:nvPicPr>
          <p:cNvPr id="5" name="Picture 4" descr="The graph plots inflation versus unemployment. Italy and Germany are straight slant lines that branch from U asterisk on x axis. U N is a vertical line at the center of the X-axis. Arcs E 1 and E G are on Italy and Germany respectively. &#10;">
            <a:extLst>
              <a:ext uri="{FF2B5EF4-FFF2-40B4-BE49-F238E27FC236}">
                <a16:creationId xmlns:a16="http://schemas.microsoft.com/office/drawing/2014/main" id="{C65AB9E7-28E6-4466-95C7-A939F820AF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326" y="1178645"/>
            <a:ext cx="5747348" cy="5020274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6216770" y="2576423"/>
            <a:ext cx="1040921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llipse 5"/>
          <p:cNvSpPr/>
          <p:nvPr/>
        </p:nvSpPr>
        <p:spPr>
          <a:xfrm>
            <a:off x="6216770" y="2895601"/>
            <a:ext cx="1040921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lipse 6"/>
          <p:cNvSpPr/>
          <p:nvPr/>
        </p:nvSpPr>
        <p:spPr>
          <a:xfrm>
            <a:off x="6216769" y="3670256"/>
            <a:ext cx="1040921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e 7"/>
          <p:cNvSpPr/>
          <p:nvPr/>
        </p:nvSpPr>
        <p:spPr>
          <a:xfrm>
            <a:off x="6300159" y="5115727"/>
            <a:ext cx="1040921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/>
          <p:cNvSpPr/>
          <p:nvPr/>
        </p:nvSpPr>
        <p:spPr>
          <a:xfrm rot="5400000">
            <a:off x="4336209" y="5820667"/>
            <a:ext cx="1040921" cy="3853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/>
          <p:cNvSpPr/>
          <p:nvPr/>
        </p:nvSpPr>
        <p:spPr>
          <a:xfrm rot="5400000">
            <a:off x="1900415" y="5500545"/>
            <a:ext cx="1040921" cy="7251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9393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298934" y="2462390"/>
            <a:ext cx="6400800" cy="7063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 smtClean="0">
                <a:latin typeface="Arial" charset="0"/>
              </a:rPr>
              <a:t>The </a:t>
            </a:r>
            <a:r>
              <a:rPr lang="en-US" sz="2800" dirty="0">
                <a:latin typeface="Arial" charset="0"/>
              </a:rPr>
              <a:t>transition to a monetary union</a:t>
            </a:r>
            <a:endParaRPr lang="en-GB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9580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B565C-6B0C-7844-8D72-97154CD8D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 </a:t>
            </a:r>
            <a:r>
              <a:rPr lang="en-GB" sz="3600" dirty="0"/>
              <a:t>Short History of monetary unification in Europe</a:t>
            </a:r>
            <a:r>
              <a:rPr lang="en-BE" sz="3600" dirty="0"/>
              <a:t> 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16B29-56D0-0C40-AB98-3E81AABE2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727"/>
          </a:xfrm>
        </p:spPr>
        <p:txBody>
          <a:bodyPr>
            <a:normAutofit/>
          </a:bodyPr>
          <a:lstStyle/>
          <a:p>
            <a:r>
              <a:rPr lang="en-BE" dirty="0"/>
              <a:t>Latin Monetary Union (</a:t>
            </a:r>
            <a:r>
              <a:rPr lang="en-BE" dirty="0" smtClean="0"/>
              <a:t>1865-1927)</a:t>
            </a:r>
            <a:endParaRPr lang="en-BE" dirty="0"/>
          </a:p>
          <a:p>
            <a:pPr lvl="1"/>
            <a:r>
              <a:rPr lang="en-BE" dirty="0"/>
              <a:t>Loose arrangement: each central bank decides about currency supply</a:t>
            </a:r>
          </a:p>
          <a:p>
            <a:pPr lvl="1"/>
            <a:r>
              <a:rPr lang="en-GB" dirty="0"/>
              <a:t>B</a:t>
            </a:r>
            <a:r>
              <a:rPr lang="en-BE" dirty="0"/>
              <a:t>imetallic standard leading to Greshnam’s Law</a:t>
            </a:r>
          </a:p>
          <a:p>
            <a:pPr lvl="1"/>
            <a:r>
              <a:rPr lang="en-GB" dirty="0"/>
              <a:t>U</a:t>
            </a:r>
            <a:r>
              <a:rPr lang="en-BE" dirty="0"/>
              <a:t>nion ends de facto at the start of </a:t>
            </a:r>
            <a:r>
              <a:rPr lang="en-BE" dirty="0" smtClean="0"/>
              <a:t>WWI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1200121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A17ED-8FE6-BB40-9600-FC336E15A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Post WWII period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91631-29C1-9544-AD3D-05BBAC858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E" dirty="0"/>
              <a:t>European Payments Union (1950-1959)</a:t>
            </a:r>
          </a:p>
          <a:p>
            <a:pPr lvl="1"/>
            <a:r>
              <a:rPr lang="en-GB" dirty="0"/>
              <a:t>C</a:t>
            </a:r>
            <a:r>
              <a:rPr lang="en-BE" dirty="0"/>
              <a:t>omplicated system</a:t>
            </a:r>
          </a:p>
          <a:p>
            <a:pPr lvl="1"/>
            <a:r>
              <a:rPr lang="en-GB" dirty="0"/>
              <a:t>B</a:t>
            </a:r>
            <a:r>
              <a:rPr lang="en-BE" dirty="0"/>
              <a:t>ut helped trade to recover</a:t>
            </a:r>
          </a:p>
          <a:p>
            <a:r>
              <a:rPr lang="en-BE" dirty="0"/>
              <a:t>From 1959: convertibility of national currencies</a:t>
            </a:r>
          </a:p>
          <a:p>
            <a:pPr lvl="1"/>
            <a:r>
              <a:rPr lang="en-BE" dirty="0"/>
              <a:t>Bretton Woods system becomes effective</a:t>
            </a:r>
          </a:p>
          <a:p>
            <a:pPr lvl="1"/>
            <a:r>
              <a:rPr lang="en-GB" dirty="0"/>
              <a:t>F</a:t>
            </a:r>
            <a:r>
              <a:rPr lang="en-BE" dirty="0"/>
              <a:t>ixed exchange rates vis-à-vis dollar</a:t>
            </a:r>
          </a:p>
          <a:p>
            <a:pPr lvl="1"/>
            <a:r>
              <a:rPr lang="en-GB" dirty="0"/>
              <a:t>D</a:t>
            </a:r>
            <a:r>
              <a:rPr lang="en-BE" dirty="0"/>
              <a:t>ollar convertible in gold</a:t>
            </a:r>
          </a:p>
        </p:txBody>
      </p:sp>
    </p:spTree>
    <p:extLst>
      <p:ext uri="{BB962C8B-B14F-4D97-AF65-F5344CB8AC3E}">
        <p14:creationId xmlns:p14="http://schemas.microsoft.com/office/powerpoint/2010/main" val="18769682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EE787-0F4C-FC44-B190-0CFFAEBB6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192" y="576532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nl-BE" dirty="0"/>
              <a:t>Problems with Bretton-Woods system</a:t>
            </a:r>
          </a:p>
          <a:p>
            <a:pPr lvl="1"/>
            <a:r>
              <a:rPr lang="nl-BE" dirty="0"/>
              <a:t>Fixed exchange rates not credible</a:t>
            </a:r>
          </a:p>
          <a:p>
            <a:pPr lvl="1"/>
            <a:r>
              <a:rPr lang="nl-BE" dirty="0"/>
              <a:t>Frequent speculative crises and devaluations</a:t>
            </a:r>
          </a:p>
          <a:p>
            <a:pPr lvl="1"/>
            <a:r>
              <a:rPr lang="nl-BE" dirty="0"/>
              <a:t>Collapse in 1971-73</a:t>
            </a:r>
          </a:p>
          <a:p>
            <a:r>
              <a:rPr lang="nl-BE" dirty="0"/>
              <a:t>From 1973: floating exchange rate</a:t>
            </a:r>
          </a:p>
          <a:p>
            <a:pPr lvl="1"/>
            <a:r>
              <a:rPr lang="nl-BE" dirty="0"/>
              <a:t>Exchange rate volatility</a:t>
            </a:r>
          </a:p>
          <a:p>
            <a:pPr lvl="1"/>
            <a:r>
              <a:rPr lang="nl-BE" dirty="0"/>
              <a:t>Becomes a problem for well-functioning of EEC, especially agricultural policies</a:t>
            </a:r>
          </a:p>
          <a:p>
            <a:r>
              <a:rPr lang="nl-BE" dirty="0"/>
              <a:t>First attempt at fixing exchange rates within the EEC: snake in the tunnel</a:t>
            </a:r>
          </a:p>
          <a:p>
            <a:pPr marL="457200" lvl="1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811640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76C4A-2850-3244-BD93-2B3C08FC3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E" dirty="0"/>
              <a:t>Snake in the tunnel comes under pressure wi</a:t>
            </a:r>
            <a:r>
              <a:rPr lang="en-GB" dirty="0" err="1"/>
              <a:t>th</a:t>
            </a:r>
            <a:r>
              <a:rPr lang="en-BE" dirty="0"/>
              <a:t> frequent speculative crises</a:t>
            </a:r>
          </a:p>
          <a:p>
            <a:r>
              <a:rPr lang="en-BE" dirty="0"/>
              <a:t>Werner report of 1970</a:t>
            </a:r>
          </a:p>
          <a:p>
            <a:pPr lvl="1"/>
            <a:r>
              <a:rPr lang="en-GB" dirty="0"/>
              <a:t>R</a:t>
            </a:r>
            <a:r>
              <a:rPr lang="en-BE" dirty="0"/>
              <a:t>oad map for monetary union by 1980</a:t>
            </a:r>
          </a:p>
          <a:p>
            <a:pPr lvl="1"/>
            <a:r>
              <a:rPr lang="en-GB" dirty="0"/>
              <a:t>F</a:t>
            </a:r>
            <a:r>
              <a:rPr lang="en-BE" dirty="0"/>
              <a:t>rom then on irrevocably fixed exchange rates</a:t>
            </a:r>
          </a:p>
          <a:p>
            <a:pPr lvl="1"/>
            <a:r>
              <a:rPr lang="en-GB" dirty="0"/>
              <a:t>W</a:t>
            </a:r>
            <a:r>
              <a:rPr lang="en-BE" dirty="0"/>
              <a:t>eak point: it remained vague </a:t>
            </a:r>
            <a:r>
              <a:rPr lang="en-BE"/>
              <a:t>about </a:t>
            </a:r>
            <a:r>
              <a:rPr lang="en-BE" smtClean="0"/>
              <a:t>how </a:t>
            </a:r>
            <a:r>
              <a:rPr lang="en-BE" dirty="0"/>
              <a:t>the system of central bank would function</a:t>
            </a:r>
          </a:p>
          <a:p>
            <a:pPr lvl="1"/>
            <a:r>
              <a:rPr lang="en-GB" dirty="0"/>
              <a:t>W</a:t>
            </a:r>
            <a:r>
              <a:rPr lang="en-BE" dirty="0"/>
              <a:t>as not implemented</a:t>
            </a:r>
          </a:p>
        </p:txBody>
      </p:sp>
    </p:spTree>
    <p:extLst>
      <p:ext uri="{BB962C8B-B14F-4D97-AF65-F5344CB8AC3E}">
        <p14:creationId xmlns:p14="http://schemas.microsoft.com/office/powerpoint/2010/main" val="33640503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3409D-EFA6-6F46-BE4A-B62C31F4A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06570"/>
            <a:ext cx="8229600" cy="4895603"/>
          </a:xfrm>
        </p:spPr>
        <p:txBody>
          <a:bodyPr>
            <a:normAutofit/>
          </a:bodyPr>
          <a:lstStyle/>
          <a:p>
            <a:r>
              <a:rPr lang="en-BE" dirty="0"/>
              <a:t>European Monetary System (EMS) in 1979</a:t>
            </a:r>
          </a:p>
          <a:p>
            <a:r>
              <a:rPr lang="en-BE" dirty="0"/>
              <a:t>Two features</a:t>
            </a:r>
          </a:p>
          <a:p>
            <a:pPr lvl="1"/>
            <a:r>
              <a:rPr lang="en-BE" dirty="0"/>
              <a:t>Exchange Rate Mechanism (ERM): adjustable peg system</a:t>
            </a:r>
          </a:p>
          <a:p>
            <a:pPr lvl="1"/>
            <a:r>
              <a:rPr lang="en-BE" dirty="0"/>
              <a:t>European Currency Unit (ECU): precursor of euro</a:t>
            </a:r>
          </a:p>
          <a:p>
            <a:r>
              <a:rPr lang="en-BE" dirty="0"/>
              <a:t>ERM quickly came under pressure</a:t>
            </a:r>
          </a:p>
          <a:p>
            <a:pPr lvl="1"/>
            <a:r>
              <a:rPr lang="en-GB" dirty="0"/>
              <a:t>S</a:t>
            </a:r>
            <a:r>
              <a:rPr lang="en-BE" dirty="0"/>
              <a:t>peculative crises </a:t>
            </a:r>
          </a:p>
          <a:p>
            <a:pPr lvl="1"/>
            <a:r>
              <a:rPr lang="en-GB" dirty="0"/>
              <a:t>Frequent r</a:t>
            </a:r>
            <a:r>
              <a:rPr lang="en-BE" dirty="0"/>
              <a:t>ealignments </a:t>
            </a:r>
          </a:p>
          <a:p>
            <a:pPr lvl="1"/>
            <a:r>
              <a:rPr lang="en-BE" dirty="0"/>
              <a:t>Collapse in 1993.</a:t>
            </a:r>
          </a:p>
        </p:txBody>
      </p:sp>
    </p:spTree>
    <p:extLst>
      <p:ext uri="{BB962C8B-B14F-4D97-AF65-F5344CB8AC3E}">
        <p14:creationId xmlns:p14="http://schemas.microsoft.com/office/powerpoint/2010/main" val="6753784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57225" y="323850"/>
            <a:ext cx="7772400" cy="4460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The Maastricht Treaty</a:t>
            </a:r>
            <a:endParaRPr lang="en-GB" dirty="0">
              <a:ea typeface="+mj-ea"/>
            </a:endParaRPr>
          </a:p>
        </p:txBody>
      </p:sp>
      <p:sp>
        <p:nvSpPr>
          <p:cNvPr id="287747" name="Rectangle 3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</a:rPr>
              <a:t>The Maastricht Treaty was signed in 1991.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</a:rPr>
              <a:t>It is the blueprint for progress towards monetary unification in Europe.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</a:rPr>
              <a:t>It is based on two principles: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</a:rPr>
              <a:t>gradualism: the transition towards monetary union in Europe is seen as a gradual one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</a:rPr>
              <a:t>convergence criteria: entry into the union is made conditional on satisfying convergence criteria.</a:t>
            </a:r>
            <a:r>
              <a:rPr lang="en-GB" dirty="0">
                <a:latin typeface="Arial" charset="0"/>
              </a:rPr>
              <a:t> </a:t>
            </a:r>
            <a:br>
              <a:rPr lang="en-GB" dirty="0">
                <a:latin typeface="Arial" charset="0"/>
              </a:rPr>
            </a:br>
            <a:endParaRPr lang="en-GB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00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6738" y="323850"/>
            <a:ext cx="8162925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‘Convergence criteria'</a:t>
            </a:r>
            <a:r>
              <a:rPr lang="en-GB">
                <a:latin typeface="Arial" charset="0"/>
              </a:rPr>
              <a:t> 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76250" y="1538288"/>
            <a:ext cx="8229600" cy="495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Tx/>
              <a:buNone/>
            </a:pPr>
            <a:r>
              <a:rPr lang="en-US" sz="2000" dirty="0" smtClean="0">
                <a:latin typeface="Arial" charset="0"/>
              </a:rPr>
              <a:t>(</a:t>
            </a:r>
            <a:r>
              <a:rPr lang="en-US" sz="2000" dirty="0">
                <a:latin typeface="Arial" charset="0"/>
              </a:rPr>
              <a:t>1) Inflation rate </a:t>
            </a:r>
            <a:r>
              <a:rPr lang="en-US" sz="2000" dirty="0">
                <a:latin typeface="Arial" charset="0"/>
                <a:sym typeface="Symbol" charset="0"/>
              </a:rPr>
              <a:t></a:t>
            </a:r>
            <a:r>
              <a:rPr lang="en-US" sz="2000" dirty="0">
                <a:latin typeface="Arial" charset="0"/>
              </a:rPr>
              <a:t> average of three lowest inflation rates in the group of candidate countries + 1.5%</a:t>
            </a:r>
          </a:p>
          <a:p>
            <a:pPr>
              <a:buFontTx/>
              <a:buNone/>
            </a:pPr>
            <a:r>
              <a:rPr lang="en-US" sz="2000" dirty="0">
                <a:latin typeface="Arial" charset="0"/>
              </a:rPr>
              <a:t>(2) Long-term interest rate </a:t>
            </a:r>
            <a:r>
              <a:rPr lang="en-US" sz="2000" dirty="0">
                <a:latin typeface="Arial" charset="0"/>
                <a:sym typeface="Symbol" charset="0"/>
              </a:rPr>
              <a:t></a:t>
            </a:r>
            <a:r>
              <a:rPr lang="en-US" sz="2000" dirty="0">
                <a:latin typeface="Arial" charset="0"/>
              </a:rPr>
              <a:t> average observed in the three low-inflation countries + 2%</a:t>
            </a:r>
          </a:p>
          <a:p>
            <a:pPr>
              <a:buFontTx/>
              <a:buNone/>
            </a:pPr>
            <a:r>
              <a:rPr lang="en-US" sz="2000" dirty="0">
                <a:latin typeface="Arial" charset="0"/>
              </a:rPr>
              <a:t>(3) Joined the exchange rate mechanism of the EMS and did not experience a devaluation during the two years preceding the entrance into </a:t>
            </a:r>
            <a:r>
              <a:rPr lang="en-US" sz="2000" dirty="0" smtClean="0">
                <a:latin typeface="Arial" charset="0"/>
              </a:rPr>
              <a:t>EMU</a:t>
            </a:r>
            <a:endParaRPr lang="en-FI" sz="2000" dirty="0" smtClean="0">
              <a:latin typeface="Arial" charset="0"/>
            </a:endParaRPr>
          </a:p>
          <a:p>
            <a:pPr>
              <a:buFontTx/>
              <a:buNone/>
            </a:pPr>
            <a:r>
              <a:rPr lang="en-US" sz="2000" dirty="0">
                <a:latin typeface="Arial" charset="0"/>
              </a:rPr>
              <a:t>(4) Government budget deficit </a:t>
            </a:r>
            <a:r>
              <a:rPr lang="en-US" sz="2000" dirty="0">
                <a:sym typeface="Symbol" charset="0"/>
              </a:rPr>
              <a:t> </a:t>
            </a:r>
            <a:r>
              <a:rPr lang="en-FI" sz="2000" dirty="0" smtClean="0">
                <a:sym typeface="Symbol" charset="0"/>
              </a:rPr>
              <a:t> </a:t>
            </a:r>
            <a:r>
              <a:rPr lang="en-US" sz="2000" dirty="0" smtClean="0">
                <a:latin typeface="Arial" charset="0"/>
              </a:rPr>
              <a:t>3</a:t>
            </a:r>
            <a:r>
              <a:rPr lang="en-US" sz="2000" dirty="0">
                <a:latin typeface="Arial" charset="0"/>
              </a:rPr>
              <a:t>% of its GDP </a:t>
            </a:r>
          </a:p>
          <a:p>
            <a:pPr>
              <a:buFontTx/>
              <a:buNone/>
            </a:pPr>
            <a:r>
              <a:rPr lang="en-US" sz="2000" dirty="0" smtClean="0">
                <a:latin typeface="Arial" charset="0"/>
              </a:rPr>
              <a:t>(</a:t>
            </a:r>
            <a:r>
              <a:rPr lang="en-US" sz="2000" dirty="0">
                <a:latin typeface="Arial" charset="0"/>
              </a:rPr>
              <a:t>5) Government debt </a:t>
            </a:r>
            <a:r>
              <a:rPr lang="en-US" sz="2000" dirty="0">
                <a:sym typeface="Symbol" charset="0"/>
              </a:rPr>
              <a:t>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60%of GDP </a:t>
            </a:r>
          </a:p>
          <a:p>
            <a:pPr>
              <a:buFontTx/>
              <a:buNone/>
            </a:pPr>
            <a:endParaRPr lang="en-US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96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538"/>
            <a:ext cx="8229600" cy="9874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Many gradations of incompleteness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The Eurozone is one type of incomplete monetary union. 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In the real world, there exist many monetary arrangements between </a:t>
            </a:r>
            <a:r>
              <a:rPr lang="en-US" dirty="0" smtClean="0">
                <a:ea typeface="+mn-ea"/>
                <a:cs typeface="+mn-cs"/>
              </a:rPr>
              <a:t>nations</a:t>
            </a: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One such arrangement is a fixed exchange rate system. </a:t>
            </a:r>
          </a:p>
        </p:txBody>
      </p:sp>
    </p:spTree>
    <p:extLst>
      <p:ext uri="{BB962C8B-B14F-4D97-AF65-F5344CB8AC3E}">
        <p14:creationId xmlns:p14="http://schemas.microsoft.com/office/powerpoint/2010/main" val="24956218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01675" y="279400"/>
            <a:ext cx="8162925" cy="1311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>
                <a:latin typeface="Arial" charset="0"/>
              </a:rPr>
              <a:t>Why convergence requirements</a:t>
            </a:r>
            <a:r>
              <a:rPr lang="en-US" sz="3200">
                <a:latin typeface="Arial" charset="0"/>
              </a:rPr>
              <a:t>?</a:t>
            </a:r>
            <a:endParaRPr lang="en-GB" sz="3200">
              <a:latin typeface="Arial" charset="0"/>
            </a:endParaRPr>
          </a:p>
        </p:txBody>
      </p:sp>
      <p:sp>
        <p:nvSpPr>
          <p:cNvPr id="29389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1800" y="1493838"/>
            <a:ext cx="8229600" cy="4705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r>
              <a:rPr lang="en-US" dirty="0">
                <a:latin typeface="Arial" charset="0"/>
              </a:rPr>
              <a:t>The OCA theory stresses </a:t>
            </a:r>
            <a:r>
              <a:rPr lang="en-US" i="1" dirty="0">
                <a:latin typeface="Arial" charset="0"/>
              </a:rPr>
              <a:t>micro</a:t>
            </a:r>
            <a:r>
              <a:rPr lang="en-US" dirty="0">
                <a:latin typeface="Arial" charset="0"/>
              </a:rPr>
              <a:t>economic conditions for a successful monetary union:</a:t>
            </a:r>
          </a:p>
          <a:p>
            <a:pPr lvl="1"/>
            <a:r>
              <a:rPr lang="en-US" dirty="0">
                <a:latin typeface="Arial" charset="0"/>
              </a:rPr>
              <a:t>symmetry of shocks</a:t>
            </a:r>
          </a:p>
          <a:p>
            <a:pPr lvl="1"/>
            <a:r>
              <a:rPr lang="en-US" dirty="0" err="1">
                <a:latin typeface="Arial" charset="0"/>
              </a:rPr>
              <a:t>labour</a:t>
            </a:r>
            <a:r>
              <a:rPr lang="en-US" dirty="0">
                <a:latin typeface="Arial" charset="0"/>
              </a:rPr>
              <a:t> market flexibility</a:t>
            </a:r>
          </a:p>
          <a:p>
            <a:pPr lvl="1"/>
            <a:r>
              <a:rPr lang="en-US" dirty="0" err="1">
                <a:latin typeface="Arial" charset="0"/>
              </a:rPr>
              <a:t>labour</a:t>
            </a:r>
            <a:r>
              <a:rPr lang="en-US" dirty="0">
                <a:latin typeface="Arial" charset="0"/>
              </a:rPr>
              <a:t> mobility. </a:t>
            </a:r>
            <a:endParaRPr lang="en-GB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The Treaty stresses </a:t>
            </a:r>
            <a:r>
              <a:rPr lang="en-US" i="1" dirty="0">
                <a:latin typeface="Arial" charset="0"/>
              </a:rPr>
              <a:t>macro</a:t>
            </a:r>
            <a:r>
              <a:rPr lang="en-US" dirty="0">
                <a:latin typeface="Arial" charset="0"/>
              </a:rPr>
              <a:t>economic convergence: </a:t>
            </a:r>
          </a:p>
          <a:p>
            <a:pPr lvl="1"/>
            <a:r>
              <a:rPr lang="en-US" dirty="0">
                <a:latin typeface="Arial" charset="0"/>
              </a:rPr>
              <a:t>inflation</a:t>
            </a:r>
          </a:p>
          <a:p>
            <a:pPr lvl="1"/>
            <a:r>
              <a:rPr lang="en-US" dirty="0">
                <a:latin typeface="Arial" charset="0"/>
              </a:rPr>
              <a:t>interest rates</a:t>
            </a:r>
          </a:p>
          <a:p>
            <a:pPr lvl="1"/>
            <a:r>
              <a:rPr lang="en-US" dirty="0">
                <a:latin typeface="Arial" charset="0"/>
              </a:rPr>
              <a:t>budgetary policies.</a:t>
            </a:r>
          </a:p>
          <a:p>
            <a:pPr>
              <a:buFontTx/>
              <a:buNone/>
            </a:pPr>
            <a:endParaRPr lang="en-GB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6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323850"/>
            <a:ext cx="7772400" cy="374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dirty="0">
                <a:latin typeface="Arial" charset="0"/>
              </a:rPr>
              <a:t>1. </a:t>
            </a:r>
            <a:r>
              <a:rPr lang="en-US" sz="4900" dirty="0">
                <a:latin typeface="Arial" charset="0"/>
              </a:rPr>
              <a:t>Inflation convergence</a:t>
            </a:r>
            <a:r>
              <a:rPr lang="en-GB" sz="4000" dirty="0">
                <a:latin typeface="Arial" charset="0"/>
              </a:rPr>
              <a:t> 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Arial" charset="0"/>
              </a:rPr>
              <a:t>Future monetary union could have an inflationary bias. </a:t>
            </a:r>
          </a:p>
          <a:p>
            <a:r>
              <a:rPr lang="en-US" dirty="0">
                <a:latin typeface="Arial" charset="0"/>
              </a:rPr>
              <a:t>The analysis is embedded in the Barro–Gordon model.</a:t>
            </a:r>
            <a:endParaRPr lang="en-GB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192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006" name="Text Box 22"/>
          <p:cNvSpPr txBox="1">
            <a:spLocks noChangeArrowheads="1"/>
          </p:cNvSpPr>
          <p:nvPr/>
        </p:nvSpPr>
        <p:spPr bwMode="auto">
          <a:xfrm>
            <a:off x="801688" y="279400"/>
            <a:ext cx="76866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inflation bias in a monetary union</a:t>
            </a:r>
          </a:p>
        </p:txBody>
      </p:sp>
      <p:sp>
        <p:nvSpPr>
          <p:cNvPr id="17432" name="TextBox 1"/>
          <p:cNvSpPr txBox="1">
            <a:spLocks noChangeArrowheads="1"/>
          </p:cNvSpPr>
          <p:nvPr/>
        </p:nvSpPr>
        <p:spPr bwMode="auto">
          <a:xfrm>
            <a:off x="1872022" y="1465503"/>
            <a:ext cx="5157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Figure 6.1 The inflation bias in a monetary union.</a:t>
            </a:r>
          </a:p>
        </p:txBody>
      </p:sp>
      <p:pic>
        <p:nvPicPr>
          <p:cNvPr id="26" name="Picture 25" descr="The line graph plots spread percent from minus 5 to 30, versus the quarters from 1991 M 01 to 2021 m 0 1. Italy: 1991 m 0 1, 15; 2004 M 10, 2; 2012 M 0 4, 27; 2016 M 0 1, 10; 2021 M 0 1, 2. Portugal: 1991 M 0 1, 6; 1996 M 01, 5; 2003 M 0 7, 1; 2012 M 04, 12; 2021 M 0 1, 2. Belgium: 1991 M 0 1, 1; 2012 M 0 4, 2.5; 2021 M 0 1, 1. All other countries approximately: 1991 M 0 1, 4; 2012 M 0 4, 0; 2021 M 0 1, 2. All values are estimated. &#10;">
            <a:extLst>
              <a:ext uri="{FF2B5EF4-FFF2-40B4-BE49-F238E27FC236}">
                <a16:creationId xmlns:a16="http://schemas.microsoft.com/office/drawing/2014/main" id="{9F675A62-2037-4BF2-847D-A3246ACFF8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246" y="2032195"/>
            <a:ext cx="4361340" cy="397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703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368300"/>
            <a:ext cx="7772400" cy="374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dirty="0">
                <a:latin typeface="Arial" charset="0"/>
              </a:rPr>
              <a:t>2. Budgetary convergence</a:t>
            </a:r>
            <a:r>
              <a:rPr lang="en-GB" dirty="0">
                <a:latin typeface="Arial" charset="0"/>
              </a:rPr>
              <a:t> 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nl-BE" dirty="0">
                <a:ea typeface="+mn-ea"/>
              </a:rPr>
              <a:t>Deficit and debt criteria</a:t>
            </a:r>
            <a:r>
              <a:rPr lang="en-GB" dirty="0">
                <a:ea typeface="+mn-ea"/>
              </a:rPr>
              <a:t> can be rationalized in a similar way:</a:t>
            </a:r>
            <a:endParaRPr lang="nl-BE" dirty="0">
              <a:ea typeface="+mn-ea"/>
            </a:endParaRP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ea typeface="+mn-ea"/>
              </a:rPr>
              <a:t>a country with a high debt-to-GDP ratio has an incentive to create surprise inflation 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/>
              <a:t>t</a:t>
            </a:r>
            <a:r>
              <a:rPr lang="en-US" dirty="0">
                <a:ea typeface="+mn-ea"/>
              </a:rPr>
              <a:t>he low-debt country stands to lose and will insist that the debt-to-GDP ratio of the highly indebted country be reduced prior to entry into the monetary union 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ea typeface="+mn-ea"/>
              </a:rPr>
              <a:t>the high-debt country must also reduce its government budget deficit.</a:t>
            </a:r>
            <a:endParaRPr lang="en-GB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4345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3" name="Rectangle 3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</a:rPr>
              <a:t>In addition, countries with a large debt face a higher default risk. 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</a:rPr>
              <a:t>Once in the union, this will increase the pressure for a bailout in the event of a default crisis.</a:t>
            </a:r>
          </a:p>
          <a:p>
            <a:pPr>
              <a:lnSpc>
                <a:spcPct val="90000"/>
              </a:lnSpc>
            </a:pPr>
            <a:r>
              <a:rPr lang="en-US" i="1" dirty="0">
                <a:latin typeface="Arial" charset="0"/>
              </a:rPr>
              <a:t>No bailout</a:t>
            </a:r>
            <a:r>
              <a:rPr lang="en-US" dirty="0">
                <a:latin typeface="Arial" charset="0"/>
              </a:rPr>
              <a:t> clause was incorporated into the Maastricht Treaty. </a:t>
            </a:r>
          </a:p>
          <a:p>
            <a:pPr>
              <a:lnSpc>
                <a:spcPct val="90000"/>
              </a:lnSpc>
            </a:pPr>
            <a:r>
              <a:rPr lang="nl-BE" dirty="0">
                <a:latin typeface="Arial" charset="0"/>
              </a:rPr>
              <a:t>But is this clause credible?</a:t>
            </a:r>
            <a:endParaRPr lang="en-GB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98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0"/>
            <a:ext cx="9036050" cy="106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3200" dirty="0">
                <a:latin typeface="Arial" charset="0"/>
              </a:rPr>
              <a:t>Numerical precision of budgetary  requirements </a:t>
            </a:r>
            <a:br>
              <a:rPr lang="en-US" sz="3200" dirty="0">
                <a:latin typeface="Arial" charset="0"/>
              </a:rPr>
            </a:br>
            <a:r>
              <a:rPr lang="en-US" sz="3200" dirty="0">
                <a:latin typeface="Arial" charset="0"/>
              </a:rPr>
              <a:t>is difficult to rationalize</a:t>
            </a:r>
            <a:endParaRPr lang="en-GB" sz="3200" dirty="0">
              <a:latin typeface="Arial" charset="0"/>
            </a:endParaRPr>
          </a:p>
        </p:txBody>
      </p:sp>
      <p:sp>
        <p:nvSpPr>
          <p:cNvPr id="304131" name="Rectangle 3"/>
          <p:cNvSpPr>
            <a:spLocks noGrp="1" noChangeArrowheads="1"/>
          </p:cNvSpPr>
          <p:nvPr>
            <p:ph idx="1"/>
          </p:nvPr>
        </p:nvSpPr>
        <p:spPr>
          <a:xfrm>
            <a:off x="0" y="1484313"/>
            <a:ext cx="9144000" cy="5184775"/>
          </a:xfrm>
        </p:spPr>
        <p:txBody>
          <a:bodyPr rtlCol="0">
            <a:normAutofit fontScale="925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</a:rPr>
              <a:t>3% and 60% budgetary norms have been derived from formula determining budget deficit needed to stabilize government debt:</a:t>
            </a:r>
            <a:endParaRPr lang="en-US" i="1" dirty="0">
              <a:ea typeface="+mn-ea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i="1" dirty="0">
                <a:ea typeface="+mn-ea"/>
              </a:rPr>
              <a:t>			d </a:t>
            </a:r>
            <a:r>
              <a:rPr lang="en-US" dirty="0">
                <a:ea typeface="+mn-ea"/>
              </a:rPr>
              <a:t>= </a:t>
            </a:r>
            <a:r>
              <a:rPr lang="en-US" i="1" dirty="0" err="1">
                <a:ea typeface="+mn-ea"/>
              </a:rPr>
              <a:t>gb</a:t>
            </a:r>
            <a:endParaRPr lang="en-US" dirty="0">
              <a:ea typeface="+mn-ea"/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dirty="0">
                <a:ea typeface="+mn-ea"/>
              </a:rPr>
              <a:t>	</a:t>
            </a:r>
            <a:r>
              <a:rPr lang="en-US" i="1" dirty="0">
                <a:ea typeface="+mn-ea"/>
              </a:rPr>
              <a:t>b</a:t>
            </a:r>
            <a:r>
              <a:rPr lang="en-US" dirty="0">
                <a:ea typeface="+mn-ea"/>
              </a:rPr>
              <a:t> = (steady state) level at which the government debt is to be stabilized (in per cent of GDP), 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i="1" dirty="0">
                <a:ea typeface="+mn-ea"/>
              </a:rPr>
              <a:t>	g</a:t>
            </a:r>
            <a:r>
              <a:rPr lang="en-US" dirty="0">
                <a:ea typeface="+mn-ea"/>
              </a:rPr>
              <a:t> = growth rate of nominal GDP, and 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i="1" dirty="0">
                <a:ea typeface="+mn-ea"/>
              </a:rPr>
              <a:t>	d</a:t>
            </a:r>
            <a:r>
              <a:rPr lang="en-US" dirty="0">
                <a:ea typeface="+mn-ea"/>
              </a:rPr>
              <a:t> = government budget deficit (in per cent of GDP).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dirty="0">
                <a:ea typeface="+mn-ea"/>
              </a:rPr>
              <a:t>    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dirty="0">
                <a:ea typeface="+mn-ea"/>
              </a:rPr>
              <a:t>In order to stabilize the government debt at 60% of GDP the budget deficit must be brought to 3% of GDP if and only if the nominal growth rate of GDP is 5% (0.03 = 0.05 x 0.6).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endParaRPr lang="en-GB" sz="240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5765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1075" y="142875"/>
            <a:ext cx="8162925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GB" sz="4000" dirty="0">
                <a:latin typeface="Arial" charset="0"/>
              </a:rPr>
              <a:t>Arbitrary</a:t>
            </a:r>
            <a:r>
              <a:rPr lang="nl-BE" sz="4000" dirty="0">
                <a:latin typeface="Arial" charset="0"/>
              </a:rPr>
              <a:t> nature</a:t>
            </a:r>
            <a:r>
              <a:rPr lang="en-GB" sz="4000" dirty="0">
                <a:latin typeface="Arial" charset="0"/>
              </a:rPr>
              <a:t> of the rule</a:t>
            </a:r>
            <a:r>
              <a:rPr lang="en-GB" sz="5400" dirty="0">
                <a:latin typeface="Arial" charset="0"/>
              </a:rPr>
              <a:t> 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33400" y="1905000"/>
            <a:ext cx="8489950" cy="472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</a:rPr>
              <a:t>The rule is quite arbitrary on two counts.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</a:rPr>
              <a:t>Why should the debt be stabilized at 60%? 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Arial" charset="0"/>
              </a:rPr>
              <a:t>The only reason was that at the time of the Maastricht Treaty negotiation this was the average debt-to-GDP ratio in the European Union.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</a:rPr>
              <a:t>The rule is conditioned on the future nominal growth rate of GDP. </a:t>
            </a:r>
            <a:r>
              <a:rPr lang="en-GB" dirty="0">
                <a:latin typeface="Arial" charset="0"/>
              </a:rPr>
              <a:t/>
            </a:r>
            <a:br>
              <a:rPr lang="en-GB" dirty="0">
                <a:latin typeface="Arial" charset="0"/>
              </a:rPr>
            </a:br>
            <a:endParaRPr lang="en-GB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27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7225" y="24513"/>
            <a:ext cx="7772400" cy="623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dirty="0">
                <a:latin typeface="Arial" charset="0"/>
              </a:rPr>
              <a:t>3. Exchange rate convergence 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   </a:t>
            </a:r>
            <a:r>
              <a:rPr lang="en-US" sz="3200" dirty="0">
                <a:latin typeface="Arial" charset="0"/>
              </a:rPr>
              <a:t>(no-devaluation requirement)</a:t>
            </a:r>
            <a:r>
              <a:rPr lang="en-GB" sz="3200" dirty="0">
                <a:latin typeface="Arial" charset="0"/>
              </a:rPr>
              <a:t> 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idx="1"/>
          </p:nvPr>
        </p:nvSpPr>
        <p:spPr>
          <a:xfrm>
            <a:off x="657225" y="1358900"/>
            <a:ext cx="8110538" cy="4953000"/>
          </a:xfrm>
        </p:spPr>
        <p:txBody>
          <a:bodyPr rtlCol="0">
            <a:normAutofit lnSpcReduction="10000"/>
          </a:bodyPr>
          <a:lstStyle/>
          <a:p>
            <a:pPr fontAlgn="auto">
              <a:lnSpc>
                <a:spcPct val="11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</a:rPr>
              <a:t>It prevents countries from manipulating their exchange </a:t>
            </a:r>
            <a:r>
              <a:rPr lang="en-US" dirty="0" smtClean="0">
                <a:ea typeface="+mn-ea"/>
              </a:rPr>
              <a:t>rates</a:t>
            </a:r>
            <a:endParaRPr lang="en-US" dirty="0">
              <a:ea typeface="+mn-ea"/>
            </a:endParaRP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</a:rPr>
              <a:t>Note</a:t>
            </a:r>
            <a:r>
              <a:rPr lang="en-US" dirty="0">
                <a:ea typeface="+mn-ea"/>
              </a:rPr>
              <a:t>:</a:t>
            </a:r>
          </a:p>
          <a:p>
            <a:pPr lvl="1" fontAlgn="auto">
              <a:lnSpc>
                <a:spcPct val="11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ea typeface="+mn-ea"/>
              </a:rPr>
              <a:t>according to the Treaty, countries should maintain their exchange rates within the ‘normal</a:t>
            </a:r>
            <a:r>
              <a:rPr lang="en-US" dirty="0"/>
              <a:t>’</a:t>
            </a:r>
            <a:r>
              <a:rPr lang="en-US" dirty="0">
                <a:ea typeface="+mn-ea"/>
              </a:rPr>
              <a:t> band of fluctuation (without changing that band) during the two years preceding their entry into the EMU </a:t>
            </a:r>
          </a:p>
          <a:p>
            <a:pPr lvl="1" fontAlgn="auto">
              <a:lnSpc>
                <a:spcPct val="11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ea typeface="+mn-ea"/>
              </a:rPr>
              <a:t>since August 1993, the ‘normal</a:t>
            </a:r>
            <a:r>
              <a:rPr lang="en-US" dirty="0"/>
              <a:t>’</a:t>
            </a:r>
            <a:r>
              <a:rPr lang="en-US" dirty="0">
                <a:ea typeface="+mn-ea"/>
              </a:rPr>
              <a:t> band within the EMS was 2 x 15</a:t>
            </a:r>
            <a:r>
              <a:rPr lang="en-US" dirty="0" smtClean="0">
                <a:ea typeface="+mn-ea"/>
              </a:rPr>
              <a:t>%.</a:t>
            </a:r>
            <a:endParaRPr lang="en-US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9396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69900"/>
            <a:ext cx="8229600" cy="641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latin typeface="Arial" charset="0"/>
              </a:rPr>
              <a:t>4. Interest rate convergence</a:t>
            </a:r>
            <a:r>
              <a:rPr lang="en-GB" dirty="0">
                <a:latin typeface="Arial" charset="0"/>
              </a:rPr>
              <a:t> 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8313" y="1905000"/>
            <a:ext cx="8435975" cy="4619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en-US" dirty="0">
                <a:latin typeface="Arial" charset="0"/>
              </a:rPr>
              <a:t>Excessively large differences in the interest rates prior to entry could lead to large capital gains and losses at the moment of entry into EMU . </a:t>
            </a:r>
          </a:p>
          <a:p>
            <a:r>
              <a:rPr lang="en-US" dirty="0">
                <a:latin typeface="Arial" charset="0"/>
              </a:rPr>
              <a:t>These gains and losses are likely to occur prior to entry </a:t>
            </a:r>
          </a:p>
          <a:p>
            <a:pPr lvl="1"/>
            <a:r>
              <a:rPr lang="en-US" dirty="0">
                <a:latin typeface="Arial" charset="0"/>
              </a:rPr>
              <a:t>because the market will automatically lead to a convergence of long-term interest rates as soon as the political decision is made to allow entry of the candidate member country.</a:t>
            </a:r>
          </a:p>
        </p:txBody>
      </p:sp>
    </p:spTree>
    <p:extLst>
      <p:ext uri="{BB962C8B-B14F-4D97-AF65-F5344CB8AC3E}">
        <p14:creationId xmlns:p14="http://schemas.microsoft.com/office/powerpoint/2010/main" val="408715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142875"/>
            <a:ext cx="8229600" cy="106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dirty="0">
                <a:latin typeface="Arial" charset="0"/>
              </a:rPr>
              <a:t>How to organize relations between the ‘ins’ and the ‘outs’</a:t>
            </a:r>
            <a:r>
              <a:rPr lang="en-GB" altLang="ja-JP" dirty="0">
                <a:latin typeface="Arial" charset="0"/>
              </a:rPr>
              <a:t> </a:t>
            </a:r>
            <a:endParaRPr lang="en-GB" dirty="0">
              <a:latin typeface="Arial" charset="0"/>
            </a:endParaRPr>
          </a:p>
        </p:txBody>
      </p:sp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28600" y="1789113"/>
            <a:ext cx="8785225" cy="5068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000" dirty="0">
                <a:latin typeface="Arial" charset="0"/>
              </a:rPr>
              <a:t>Main principles decided in ECOFIN meeting in June 1996: </a:t>
            </a:r>
          </a:p>
          <a:p>
            <a:pPr lvl="1"/>
            <a:r>
              <a:rPr lang="en-US" sz="2000" dirty="0">
                <a:latin typeface="Arial" charset="0"/>
              </a:rPr>
              <a:t>a new exchange rate mechanism (the so-called ERM-II) replaced the old exchange rate mechanism (ERM) since 1 January 1999 </a:t>
            </a:r>
          </a:p>
          <a:p>
            <a:pPr lvl="1"/>
            <a:r>
              <a:rPr lang="en-US" sz="2000" dirty="0">
                <a:latin typeface="Arial" charset="0"/>
              </a:rPr>
              <a:t>adherence to the mechanism is voluntary </a:t>
            </a:r>
          </a:p>
          <a:p>
            <a:pPr lvl="1"/>
            <a:r>
              <a:rPr lang="en-US" sz="2000" dirty="0">
                <a:latin typeface="Arial" charset="0"/>
              </a:rPr>
              <a:t>its operating procedures are determined in agreement between the ECB and the central banks of the ‘outs’. </a:t>
            </a:r>
          </a:p>
          <a:p>
            <a:pPr lvl="1"/>
            <a:r>
              <a:rPr lang="en-US" sz="2000" dirty="0">
                <a:latin typeface="Arial" charset="0"/>
              </a:rPr>
              <a:t>ERM-II is based on central rates around which relatively wide margins of fluctuations are set. Countries may choose different margins. </a:t>
            </a:r>
            <a:endParaRPr lang="en-FI" sz="2000" dirty="0" smtClean="0">
              <a:latin typeface="Arial" charset="0"/>
            </a:endParaRPr>
          </a:p>
          <a:p>
            <a:pPr lvl="1"/>
            <a:r>
              <a:rPr lang="en-US" sz="2000" dirty="0">
                <a:latin typeface="Arial" charset="0"/>
              </a:rPr>
              <a:t>The anchor of the system is the euro</a:t>
            </a:r>
          </a:p>
        </p:txBody>
      </p:sp>
    </p:spTree>
    <p:extLst>
      <p:ext uri="{BB962C8B-B14F-4D97-AF65-F5344CB8AC3E}">
        <p14:creationId xmlns:p14="http://schemas.microsoft.com/office/powerpoint/2010/main" val="11623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57225" y="142875"/>
            <a:ext cx="7772400" cy="90954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Fixed exchange rate regime as an incomplete monetary union</a:t>
            </a:r>
            <a:endParaRPr lang="en-GB" dirty="0">
              <a:ea typeface="+mj-ea"/>
              <a:cs typeface="+mj-cs"/>
            </a:endParaRPr>
          </a:p>
        </p:txBody>
      </p:sp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3850" y="1196975"/>
            <a:ext cx="8640763" cy="5256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lnSpc>
                <a:spcPct val="50000"/>
              </a:lnSpc>
            </a:pPr>
            <a:endParaRPr lang="en-US" sz="2000" dirty="0">
              <a:latin typeface="Arial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dirty="0">
                <a:latin typeface="Arial" charset="0"/>
              </a:rPr>
              <a:t>A fixed exchange rate regime is arrangement whereby the monetary authorities peg their exchange rates.</a:t>
            </a:r>
            <a:r>
              <a:rPr lang="en-GB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 smtClean="0">
                <a:latin typeface="Arial" charset="0"/>
              </a:rPr>
              <a:t>Example</a:t>
            </a:r>
            <a:r>
              <a:rPr lang="en-FI" dirty="0" smtClean="0">
                <a:latin typeface="Arial" charset="0"/>
              </a:rPr>
              <a:t>s</a:t>
            </a:r>
            <a:r>
              <a:rPr lang="en-US" dirty="0" smtClean="0">
                <a:latin typeface="Arial" charset="0"/>
              </a:rPr>
              <a:t>: </a:t>
            </a:r>
            <a:r>
              <a:rPr lang="en-US" dirty="0">
                <a:latin typeface="Arial" charset="0"/>
              </a:rPr>
              <a:t>the Bretton Woods </a:t>
            </a:r>
            <a:r>
              <a:rPr lang="en-US" dirty="0" smtClean="0">
                <a:latin typeface="Arial" charset="0"/>
              </a:rPr>
              <a:t>system</a:t>
            </a:r>
            <a:r>
              <a:rPr lang="en-FI" dirty="0" smtClean="0">
                <a:latin typeface="Arial" charset="0"/>
              </a:rPr>
              <a:t>; European Monetary System</a:t>
            </a:r>
            <a:r>
              <a:rPr lang="en-US" dirty="0" smtClean="0">
                <a:latin typeface="Arial" charset="0"/>
              </a:rPr>
              <a:t> </a:t>
            </a:r>
            <a:endParaRPr lang="en-FI" dirty="0" smtClean="0">
              <a:latin typeface="Arial" charset="0"/>
            </a:endParaRPr>
          </a:p>
          <a:p>
            <a:pPr marL="457200" lvl="1" indent="0" eaLnBrk="1" hangingPunct="1">
              <a:lnSpc>
                <a:spcPct val="110000"/>
              </a:lnSpc>
              <a:buNone/>
            </a:pPr>
            <a:r>
              <a:rPr lang="en-US" dirty="0" smtClean="0">
                <a:latin typeface="Arial" charset="0"/>
              </a:rPr>
              <a:t>Over </a:t>
            </a:r>
            <a:r>
              <a:rPr lang="en-US" dirty="0">
                <a:latin typeface="Arial" charset="0"/>
              </a:rPr>
              <a:t>time most of these arrangements tend to disintegrate after some crisis: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>
                <a:latin typeface="Arial" charset="0"/>
              </a:rPr>
              <a:t>the Bretton Woods system collapsed in 1973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 smtClean="0">
                <a:latin typeface="Arial" charset="0"/>
              </a:rPr>
              <a:t>the </a:t>
            </a:r>
            <a:r>
              <a:rPr lang="en-US" dirty="0">
                <a:latin typeface="Arial" charset="0"/>
              </a:rPr>
              <a:t>South-East Asian currencies were hit by speculative attacks in 1997–98 </a:t>
            </a:r>
          </a:p>
        </p:txBody>
      </p:sp>
    </p:spTree>
    <p:extLst>
      <p:ext uri="{BB962C8B-B14F-4D97-AF65-F5344CB8AC3E}">
        <p14:creationId xmlns:p14="http://schemas.microsoft.com/office/powerpoint/2010/main" val="35053315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136525"/>
            <a:ext cx="8162925" cy="1311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4800">
                <a:latin typeface="Arial" charset="0"/>
              </a:rPr>
              <a:t>Conclusion</a:t>
            </a:r>
            <a:br>
              <a:rPr lang="en-US" sz="4800">
                <a:latin typeface="Arial" charset="0"/>
              </a:rPr>
            </a:br>
            <a:endParaRPr lang="en-GB" sz="4800">
              <a:latin typeface="Arial" charset="0"/>
            </a:endParaRPr>
          </a:p>
        </p:txBody>
      </p:sp>
      <p:sp>
        <p:nvSpPr>
          <p:cNvPr id="34713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</a:rPr>
              <a:t>The transition towards EMU was based on two principles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ea typeface="+mn-ea"/>
              </a:rPr>
              <a:t>gradualism 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ea typeface="+mn-ea"/>
              </a:rPr>
              <a:t>macroeconomic convergence.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</a:rPr>
              <a:t>These principles will continue to be important for the new and older member countries when/if these countries decide to join the Eurozone. </a:t>
            </a:r>
          </a:p>
        </p:txBody>
      </p:sp>
    </p:spTree>
    <p:extLst>
      <p:ext uri="{BB962C8B-B14F-4D97-AF65-F5344CB8AC3E}">
        <p14:creationId xmlns:p14="http://schemas.microsoft.com/office/powerpoint/2010/main" val="291907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Content Placeholder 1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Arial" charset="0"/>
              </a:rPr>
              <a:t>Maastricht convergence criteria have little to do </a:t>
            </a:r>
            <a:r>
              <a:rPr lang="en-US">
                <a:latin typeface="Arial" charset="0"/>
              </a:rPr>
              <a:t>with OCA criteria</a:t>
            </a:r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They were invented to solve a political problem: </a:t>
            </a:r>
          </a:p>
          <a:p>
            <a:pPr lvl="1"/>
            <a:r>
              <a:rPr lang="en-US" dirty="0">
                <a:latin typeface="Arial" charset="0"/>
              </a:rPr>
              <a:t>the reluctance of Germany to enter into a monetary union with countries that had a history of high inflation and high government debts and deficits. </a:t>
            </a:r>
          </a:p>
        </p:txBody>
      </p:sp>
    </p:spTree>
    <p:extLst>
      <p:ext uri="{BB962C8B-B14F-4D97-AF65-F5344CB8AC3E}">
        <p14:creationId xmlns:p14="http://schemas.microsoft.com/office/powerpoint/2010/main" val="156517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8526" y="567475"/>
            <a:ext cx="8284832" cy="4997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/>
            <a:r>
              <a:rPr lang="en-FI" sz="1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aside: The </a:t>
            </a:r>
            <a:r>
              <a:rPr lang="en-US" sz="1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Asian </a:t>
            </a:r>
            <a:r>
              <a:rPr lang="en-US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Crisis 1997-1998</a:t>
            </a:r>
          </a:p>
          <a:p>
            <a:pPr algn="ctr" defTabSz="342900"/>
            <a:endParaRPr lang="en-US" sz="13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 defTabSz="342900">
              <a:lnSpc>
                <a:spcPct val="150000"/>
              </a:lnSpc>
              <a:buBlip>
                <a:blip r:embed="rId3"/>
              </a:buBlip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 of 1997-98: Massive devaluations in Thailand, Korea, Indonesia, Malaysia, Philippines;</a:t>
            </a:r>
          </a:p>
          <a:p>
            <a:pPr marL="214313" indent="-214313" defTabSz="342900">
              <a:lnSpc>
                <a:spcPct val="150000"/>
              </a:lnSpc>
              <a:buBlip>
                <a:blip r:embed="rId3"/>
              </a:buBlip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Countries not directly affected: China, Taiwan, Hong Kong;</a:t>
            </a:r>
          </a:p>
          <a:p>
            <a:pPr marL="214313" indent="-214313" defTabSz="342900">
              <a:lnSpc>
                <a:spcPct val="150000"/>
              </a:lnSpc>
              <a:buBlip>
                <a:blip r:embed="rId3"/>
              </a:buBlip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Sharp contraction and return to growth thereafter;</a:t>
            </a:r>
          </a:p>
          <a:p>
            <a:pPr marL="214313" indent="-214313" defTabSz="342900">
              <a:lnSpc>
                <a:spcPct val="150000"/>
              </a:lnSpc>
              <a:buBlip>
                <a:blip r:embed="rId3"/>
              </a:buBlip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Deeper causes:</a:t>
            </a:r>
          </a:p>
          <a:p>
            <a:pPr marL="557213" lvl="1" indent="-214313" defTabSz="342900">
              <a:lnSpc>
                <a:spcPct val="150000"/>
              </a:lnSpc>
              <a:buBlip>
                <a:blip r:embed="rId3"/>
              </a:buBlip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 exceeding savings (capital inflows!)</a:t>
            </a:r>
          </a:p>
          <a:p>
            <a:pPr marL="557213" lvl="1" indent="-214313" defTabSz="342900">
              <a:lnSpc>
                <a:spcPct val="150000"/>
              </a:lnSpc>
              <a:buBlip>
                <a:blip r:embed="rId3"/>
              </a:buBlip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Currency and maturity mismatch</a:t>
            </a:r>
          </a:p>
          <a:p>
            <a:pPr marL="557213" lvl="1" indent="-214313" defTabSz="342900">
              <a:lnSpc>
                <a:spcPct val="150000"/>
              </a:lnSpc>
              <a:buBlip>
                <a:blip r:embed="rId3"/>
              </a:buBlip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financial regulation</a:t>
            </a:r>
          </a:p>
          <a:p>
            <a:pPr marL="557213" lvl="1" indent="-214313" defTabSz="342900">
              <a:lnSpc>
                <a:spcPct val="150000"/>
              </a:lnSpc>
              <a:buBlip>
                <a:blip r:embed="rId3"/>
              </a:buBlip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Poorly implemented capital account liberalization;</a:t>
            </a:r>
          </a:p>
          <a:p>
            <a:pPr marL="557213" lvl="1" indent="-214313" defTabSz="342900">
              <a:lnSpc>
                <a:spcPct val="150000"/>
              </a:lnSpc>
              <a:buBlip>
                <a:blip r:embed="rId3"/>
              </a:buBlip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Problematic exchange rate policy</a:t>
            </a:r>
          </a:p>
          <a:p>
            <a:pPr marL="557213" lvl="1" indent="-214313" defTabSz="342900">
              <a:lnSpc>
                <a:spcPct val="150000"/>
              </a:lnSpc>
              <a:buBlip>
                <a:blip r:embed="rId3"/>
              </a:buBlip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Neglect of ‚Impossible Trinity‘</a:t>
            </a:r>
          </a:p>
          <a:p>
            <a:pPr marL="214313" indent="-214313" defTabSz="342900">
              <a:lnSpc>
                <a:spcPct val="150000"/>
              </a:lnSpc>
              <a:buBlip>
                <a:blip r:embed="rId3"/>
              </a:buBlip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Actual Triggers of crisis:</a:t>
            </a:r>
          </a:p>
          <a:p>
            <a:pPr marL="557213" lvl="1" indent="-214313" defTabSz="342900">
              <a:lnSpc>
                <a:spcPct val="150000"/>
              </a:lnSpc>
              <a:buBlip>
                <a:blip r:embed="rId3"/>
              </a:buBlip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Speculative real estate bubble in Thailand</a:t>
            </a:r>
          </a:p>
          <a:p>
            <a:pPr marL="557213" lvl="1" indent="-214313" defTabSz="342900">
              <a:lnSpc>
                <a:spcPct val="150000"/>
              </a:lnSpc>
              <a:buBlip>
                <a:blip r:embed="rId3"/>
              </a:buBlip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Overvalued currencies</a:t>
            </a:r>
          </a:p>
          <a:p>
            <a:pPr marL="557213" lvl="1" indent="-214313" defTabSz="342900">
              <a:lnSpc>
                <a:spcPct val="150000"/>
              </a:lnSpc>
              <a:buBlip>
                <a:blip r:embed="rId3"/>
              </a:buBlip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Increasingly short-term capital inflows</a:t>
            </a:r>
          </a:p>
          <a:p>
            <a:pPr marL="557213" lvl="1" indent="-214313" defTabSz="342900">
              <a:lnSpc>
                <a:spcPct val="150000"/>
              </a:lnSpc>
              <a:buBlip>
                <a:blip r:embed="rId3"/>
              </a:buBlip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draw-down of reserves (Thailand and Korea)</a:t>
            </a:r>
          </a:p>
          <a:p>
            <a:pPr algn="ctr" defTabSz="342900">
              <a:lnSpc>
                <a:spcPct val="150000"/>
              </a:lnSpc>
            </a:pPr>
            <a:endParaRPr lang="en-US" sz="1350" b="1" dirty="0">
              <a:solidFill>
                <a:srgbClr val="0070C0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4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156" y="1"/>
            <a:ext cx="7610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683568" y="1628800"/>
            <a:ext cx="7344816" cy="2880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2018" y="764704"/>
            <a:ext cx="7344816" cy="2880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1504" y="4581128"/>
            <a:ext cx="7344816" cy="2880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5553" y="5121188"/>
            <a:ext cx="7344816" cy="2520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59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8526" y="567475"/>
            <a:ext cx="8284832" cy="4997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/>
            <a:r>
              <a:rPr lang="en-FI" sz="1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aside: The </a:t>
            </a:r>
            <a:r>
              <a:rPr lang="en-US" sz="1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Asian </a:t>
            </a:r>
            <a:r>
              <a:rPr lang="en-US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Crisis 1997-1998</a:t>
            </a:r>
          </a:p>
          <a:p>
            <a:pPr algn="ctr" defTabSz="342900"/>
            <a:endParaRPr lang="en-US" sz="13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 defTabSz="342900">
              <a:lnSpc>
                <a:spcPct val="150000"/>
              </a:lnSpc>
              <a:buBlip>
                <a:blip r:embed="rId3"/>
              </a:buBlip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 of 1997-98: Massive devaluations in Thailand, Korea, Indonesia, Malaysia, Philippines;</a:t>
            </a:r>
          </a:p>
          <a:p>
            <a:pPr marL="214313" indent="-214313" defTabSz="342900">
              <a:lnSpc>
                <a:spcPct val="150000"/>
              </a:lnSpc>
              <a:buBlip>
                <a:blip r:embed="rId3"/>
              </a:buBlip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Countries not directly affected: China, Taiwan, Hong Kong;</a:t>
            </a:r>
          </a:p>
          <a:p>
            <a:pPr marL="214313" indent="-214313" defTabSz="342900">
              <a:lnSpc>
                <a:spcPct val="150000"/>
              </a:lnSpc>
              <a:buBlip>
                <a:blip r:embed="rId3"/>
              </a:buBlip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Sharp contraction and return to growth thereafter;</a:t>
            </a:r>
          </a:p>
          <a:p>
            <a:pPr marL="214313" indent="-214313" defTabSz="342900">
              <a:lnSpc>
                <a:spcPct val="150000"/>
              </a:lnSpc>
              <a:buBlip>
                <a:blip r:embed="rId3"/>
              </a:buBlip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Deeper causes:</a:t>
            </a:r>
          </a:p>
          <a:p>
            <a:pPr marL="557213" lvl="1" indent="-214313" defTabSz="342900">
              <a:lnSpc>
                <a:spcPct val="150000"/>
              </a:lnSpc>
              <a:buBlip>
                <a:blip r:embed="rId3"/>
              </a:buBlip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 exceeding savings (capital inflows!)</a:t>
            </a:r>
          </a:p>
          <a:p>
            <a:pPr marL="557213" lvl="1" indent="-214313" defTabSz="342900">
              <a:lnSpc>
                <a:spcPct val="150000"/>
              </a:lnSpc>
              <a:buBlip>
                <a:blip r:embed="rId3"/>
              </a:buBlip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Currency and maturity mismatch</a:t>
            </a:r>
          </a:p>
          <a:p>
            <a:pPr marL="557213" lvl="1" indent="-214313" defTabSz="342900">
              <a:lnSpc>
                <a:spcPct val="150000"/>
              </a:lnSpc>
              <a:buBlip>
                <a:blip r:embed="rId3"/>
              </a:buBlip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financial regulation</a:t>
            </a:r>
          </a:p>
          <a:p>
            <a:pPr marL="557213" lvl="1" indent="-214313" defTabSz="342900">
              <a:lnSpc>
                <a:spcPct val="150000"/>
              </a:lnSpc>
              <a:buBlip>
                <a:blip r:embed="rId3"/>
              </a:buBlip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Poorly implemented capital account liberalization;</a:t>
            </a:r>
          </a:p>
          <a:p>
            <a:pPr marL="557213" lvl="1" indent="-214313" defTabSz="342900">
              <a:lnSpc>
                <a:spcPct val="150000"/>
              </a:lnSpc>
              <a:buBlip>
                <a:blip r:embed="rId3"/>
              </a:buBlip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Problematic exchange rate policy</a:t>
            </a:r>
          </a:p>
          <a:p>
            <a:pPr marL="557213" lvl="1" indent="-214313" defTabSz="342900">
              <a:lnSpc>
                <a:spcPct val="150000"/>
              </a:lnSpc>
              <a:buBlip>
                <a:blip r:embed="rId3"/>
              </a:buBlip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Neglect of ‚Impossible Trinity‘</a:t>
            </a:r>
          </a:p>
          <a:p>
            <a:pPr marL="214313" indent="-214313" defTabSz="342900">
              <a:lnSpc>
                <a:spcPct val="150000"/>
              </a:lnSpc>
              <a:buBlip>
                <a:blip r:embed="rId3"/>
              </a:buBlip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Actual Triggers of crisis:</a:t>
            </a:r>
          </a:p>
          <a:p>
            <a:pPr marL="557213" lvl="1" indent="-214313" defTabSz="342900">
              <a:lnSpc>
                <a:spcPct val="150000"/>
              </a:lnSpc>
              <a:buBlip>
                <a:blip r:embed="rId3"/>
              </a:buBlip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Speculative real estate bubble in Thailand</a:t>
            </a:r>
          </a:p>
          <a:p>
            <a:pPr marL="557213" lvl="1" indent="-214313" defTabSz="342900">
              <a:lnSpc>
                <a:spcPct val="150000"/>
              </a:lnSpc>
              <a:buBlip>
                <a:blip r:embed="rId3"/>
              </a:buBlip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Overvalued currencies</a:t>
            </a:r>
          </a:p>
          <a:p>
            <a:pPr marL="557213" lvl="1" indent="-214313" defTabSz="342900">
              <a:lnSpc>
                <a:spcPct val="150000"/>
              </a:lnSpc>
              <a:buBlip>
                <a:blip r:embed="rId3"/>
              </a:buBlip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Increasingly short-term capital inflows</a:t>
            </a:r>
          </a:p>
          <a:p>
            <a:pPr marL="557213" lvl="1" indent="-214313" defTabSz="342900">
              <a:lnSpc>
                <a:spcPct val="150000"/>
              </a:lnSpc>
              <a:buBlip>
                <a:blip r:embed="rId3"/>
              </a:buBlip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draw-down of reserves (Thailand and Korea)</a:t>
            </a:r>
          </a:p>
          <a:p>
            <a:pPr algn="ctr" defTabSz="342900">
              <a:lnSpc>
                <a:spcPct val="150000"/>
              </a:lnSpc>
            </a:pPr>
            <a:endParaRPr lang="en-US" sz="1350" b="1" dirty="0">
              <a:solidFill>
                <a:srgbClr val="0070C0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05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834" y="764704"/>
            <a:ext cx="830559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5-Point Star 3"/>
          <p:cNvSpPr/>
          <p:nvPr/>
        </p:nvSpPr>
        <p:spPr>
          <a:xfrm>
            <a:off x="352834" y="4362680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352834" y="2415622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314765" y="4066540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5-Point Star 5"/>
          <p:cNvSpPr/>
          <p:nvPr/>
        </p:nvSpPr>
        <p:spPr>
          <a:xfrm>
            <a:off x="323149" y="3496160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12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1271</TotalTime>
  <Words>2373</Words>
  <Application>Microsoft Office PowerPoint</Application>
  <PresentationFormat>Affichage à l'écran (4:3)</PresentationFormat>
  <Paragraphs>303</Paragraphs>
  <Slides>51</Slides>
  <Notes>25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51</vt:i4>
      </vt:variant>
    </vt:vector>
  </HeadingPairs>
  <TitlesOfParts>
    <vt:vector size="63" baseType="lpstr">
      <vt:lpstr>ＭＳ Ｐゴシック</vt:lpstr>
      <vt:lpstr>Arial</vt:lpstr>
      <vt:lpstr>Bell MT</vt:lpstr>
      <vt:lpstr>Calibri</vt:lpstr>
      <vt:lpstr>Segoe UI</vt:lpstr>
      <vt:lpstr>Symbol</vt:lpstr>
      <vt:lpstr>Times New Roman</vt:lpstr>
      <vt:lpstr>Wingdings</vt:lpstr>
      <vt:lpstr>Office Theme</vt:lpstr>
      <vt:lpstr>1_Office Theme</vt:lpstr>
      <vt:lpstr>Larissa-Design</vt:lpstr>
      <vt:lpstr>2_Office Theme</vt:lpstr>
      <vt:lpstr>Economics of Monetary Union 14e</vt:lpstr>
      <vt:lpstr>Présentation PowerPoint</vt:lpstr>
      <vt:lpstr>Introduction</vt:lpstr>
      <vt:lpstr>Many gradations of incompleteness</vt:lpstr>
      <vt:lpstr>Fixed exchange rate regime as an incomplete monetary union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Why are pegged exchange rate regimes so fragile?   </vt:lpstr>
      <vt:lpstr>Simple model</vt:lpstr>
      <vt:lpstr>Costs and benefits of devaluation:  first-generation model</vt:lpstr>
      <vt:lpstr>Second-generation model:  multiple equilibria</vt:lpstr>
      <vt:lpstr>Présentation PowerPoint</vt:lpstr>
      <vt:lpstr>Important note</vt:lpstr>
      <vt:lpstr>Second-generation model:  multiple equilibria</vt:lpstr>
      <vt:lpstr>A monetary union  without a budgetary union </vt:lpstr>
      <vt:lpstr>Simple model of incomplete monetary union: the Eurozone</vt:lpstr>
      <vt:lpstr>Benefits of default</vt:lpstr>
      <vt:lpstr>Two benefit curves</vt:lpstr>
      <vt:lpstr>Cost and benefit of default</vt:lpstr>
      <vt:lpstr>Three types of shocks</vt:lpstr>
      <vt:lpstr>The bad news about a bad equilibrium </vt:lpstr>
      <vt:lpstr>Figure 5.11 Spreads of 10-year government bond rates (%) vis-à-vis Germany (1991–2021) </vt:lpstr>
      <vt:lpstr>Présentation PowerPoint</vt:lpstr>
      <vt:lpstr> Short History of monetary unification in Europe </vt:lpstr>
      <vt:lpstr>Post WWII period</vt:lpstr>
      <vt:lpstr>Présentation PowerPoint</vt:lpstr>
      <vt:lpstr>Présentation PowerPoint</vt:lpstr>
      <vt:lpstr>Présentation PowerPoint</vt:lpstr>
      <vt:lpstr>The Maastricht Treaty</vt:lpstr>
      <vt:lpstr>‘Convergence criteria' </vt:lpstr>
      <vt:lpstr>Why convergence requirements?</vt:lpstr>
      <vt:lpstr>1. Inflation convergence </vt:lpstr>
      <vt:lpstr>Présentation PowerPoint</vt:lpstr>
      <vt:lpstr>2. Budgetary convergence </vt:lpstr>
      <vt:lpstr>Présentation PowerPoint</vt:lpstr>
      <vt:lpstr>Numerical precision of budgetary  requirements  is difficult to rationalize</vt:lpstr>
      <vt:lpstr>Arbitrary nature of the rule </vt:lpstr>
      <vt:lpstr>3. Exchange rate convergence     (no-devaluation requirement) </vt:lpstr>
      <vt:lpstr>4. Interest rate convergence </vt:lpstr>
      <vt:lpstr>How to organize relations between the ‘ins’ and the ‘outs’ </vt:lpstr>
      <vt:lpstr>Conclusion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 of Monetary Union 12e</dc:title>
  <dc:creator>Paul</dc:creator>
  <cp:lastModifiedBy>Maria Lo Bue</cp:lastModifiedBy>
  <cp:revision>69</cp:revision>
  <dcterms:created xsi:type="dcterms:W3CDTF">2017-12-12T17:37:38Z</dcterms:created>
  <dcterms:modified xsi:type="dcterms:W3CDTF">2023-04-12T14:36:50Z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e5cb09a-2992-49d6-8ac9-5f63e7b1ad2f_Enabled">
    <vt:lpwstr>true</vt:lpwstr>
  </property>
  <property fmtid="{D5CDD505-2E9C-101B-9397-08002B2CF9AE}" pid="3" name="MSIP_Label_be5cb09a-2992-49d6-8ac9-5f63e7b1ad2f_SetDate">
    <vt:lpwstr>2022-06-15T08:37:34Z</vt:lpwstr>
  </property>
  <property fmtid="{D5CDD505-2E9C-101B-9397-08002B2CF9AE}" pid="4" name="MSIP_Label_be5cb09a-2992-49d6-8ac9-5f63e7b1ad2f_Method">
    <vt:lpwstr>Standard</vt:lpwstr>
  </property>
  <property fmtid="{D5CDD505-2E9C-101B-9397-08002B2CF9AE}" pid="5" name="MSIP_Label_be5cb09a-2992-49d6-8ac9-5f63e7b1ad2f_Name">
    <vt:lpwstr>Controlled</vt:lpwstr>
  </property>
  <property fmtid="{D5CDD505-2E9C-101B-9397-08002B2CF9AE}" pid="6" name="MSIP_Label_be5cb09a-2992-49d6-8ac9-5f63e7b1ad2f_SiteId">
    <vt:lpwstr>91761b62-4c45-43f5-9f0e-be8ad9b551ff</vt:lpwstr>
  </property>
  <property fmtid="{D5CDD505-2E9C-101B-9397-08002B2CF9AE}" pid="7" name="MSIP_Label_be5cb09a-2992-49d6-8ac9-5f63e7b1ad2f_ActionId">
    <vt:lpwstr>9f34c1e9-af39-4b16-b0d7-33286adff23a</vt:lpwstr>
  </property>
  <property fmtid="{D5CDD505-2E9C-101B-9397-08002B2CF9AE}" pid="8" name="MSIP_Label_be5cb09a-2992-49d6-8ac9-5f63e7b1ad2f_ContentBits">
    <vt:lpwstr>0</vt:lpwstr>
  </property>
</Properties>
</file>