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7" r:id="rId1"/>
  </p:sldMasterIdLst>
  <p:notesMasterIdLst>
    <p:notesMasterId r:id="rId18"/>
  </p:notesMasterIdLst>
  <p:sldIdLst>
    <p:sldId id="256" r:id="rId2"/>
    <p:sldId id="263" r:id="rId3"/>
    <p:sldId id="264" r:id="rId4"/>
    <p:sldId id="265" r:id="rId5"/>
    <p:sldId id="266" r:id="rId6"/>
    <p:sldId id="267" r:id="rId7"/>
    <p:sldId id="268" r:id="rId8"/>
    <p:sldId id="269" r:id="rId9"/>
    <p:sldId id="270" r:id="rId10"/>
    <p:sldId id="271" r:id="rId11"/>
    <p:sldId id="272" r:id="rId12"/>
    <p:sldId id="273" r:id="rId13"/>
    <p:sldId id="274" r:id="rId14"/>
    <p:sldId id="275" r:id="rId15"/>
    <p:sldId id="276" r:id="rId16"/>
    <p:sldId id="277" r:id="rId17"/>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705"/>
  </p:normalViewPr>
  <p:slideViewPr>
    <p:cSldViewPr snapToGrid="0" snapToObjects="1">
      <p:cViewPr varScale="1">
        <p:scale>
          <a:sx n="104" d="100"/>
          <a:sy n="104" d="100"/>
        </p:scale>
        <p:origin x="800"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2802876-4B35-5542-887D-D524159F491A}" type="datetimeFigureOut">
              <a:rPr lang="it-IT" smtClean="0"/>
              <a:t>13/04/23</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lang="it-IT"/>
              <a:t>Modifica gli stili del testo dello schema
Secondo livello
Terzo livello
Quarto livello
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C1B286B-E391-F14E-B58F-295232AADC80}" type="slidenum">
              <a:rPr lang="it-IT" smtClean="0"/>
              <a:t>‹N›</a:t>
            </a:fld>
            <a:endParaRPr lang="it-IT"/>
          </a:p>
        </p:txBody>
      </p:sp>
    </p:spTree>
    <p:extLst>
      <p:ext uri="{BB962C8B-B14F-4D97-AF65-F5344CB8AC3E}">
        <p14:creationId xmlns:p14="http://schemas.microsoft.com/office/powerpoint/2010/main" val="26224332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837D0E34-1ECB-5444-BD3E-69484C495800}" type="datetimeFigureOut">
              <a:rPr lang="it-IT" smtClean="0"/>
              <a:t>13/04/23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F22D769A-F634-AA42-8679-B54091E1F20F}" type="slidenum">
              <a:rPr lang="it-IT" smtClean="0"/>
              <a:t>‹N›</a:t>
            </a:fld>
            <a:endParaRPr lang="it-IT"/>
          </a:p>
        </p:txBody>
      </p:sp>
    </p:spTree>
    <p:extLst>
      <p:ext uri="{BB962C8B-B14F-4D97-AF65-F5344CB8AC3E}">
        <p14:creationId xmlns:p14="http://schemas.microsoft.com/office/powerpoint/2010/main" val="27693489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a:p>
        </p:txBody>
      </p:sp>
      <p:sp>
        <p:nvSpPr>
          <p:cNvPr id="3" name="Vertical Text Placeholder 2"/>
          <p:cNvSpPr>
            <a:spLocks noGrp="1"/>
          </p:cNvSpPr>
          <p:nvPr>
            <p:ph type="body" orient="vert" idx="1"/>
          </p:nvPr>
        </p:nvSpPr>
        <p:spPr/>
        <p:txBody>
          <a:bodyPr vert="eaVert"/>
          <a:lstStyle/>
          <a:p>
            <a:pPr lvl="0"/>
            <a:r>
              <a:rPr lang="it-IT"/>
              <a:t>Modifica gli stili del testo dello schema
Secondo livello
Terzo livello
Quarto livello
Quinto livello</a:t>
            </a:r>
            <a:endParaRPr lang="en-US"/>
          </a:p>
        </p:txBody>
      </p:sp>
      <p:sp>
        <p:nvSpPr>
          <p:cNvPr id="4" name="Date Placeholder 3"/>
          <p:cNvSpPr>
            <a:spLocks noGrp="1"/>
          </p:cNvSpPr>
          <p:nvPr>
            <p:ph type="dt" sz="half" idx="10"/>
          </p:nvPr>
        </p:nvSpPr>
        <p:spPr/>
        <p:txBody>
          <a:bodyPr/>
          <a:lstStyle/>
          <a:p>
            <a:fld id="{837D0E34-1ECB-5444-BD3E-69484C495800}" type="datetimeFigureOut">
              <a:rPr lang="it-IT" smtClean="0"/>
              <a:t>13/04/23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22D769A-F634-AA42-8679-B54091E1F20F}" type="slidenum">
              <a:rPr lang="it-IT" smtClean="0"/>
              <a:t>‹N›</a:t>
            </a:fld>
            <a:endParaRPr lang="it-IT"/>
          </a:p>
        </p:txBody>
      </p:sp>
    </p:spTree>
    <p:extLst>
      <p:ext uri="{BB962C8B-B14F-4D97-AF65-F5344CB8AC3E}">
        <p14:creationId xmlns:p14="http://schemas.microsoft.com/office/powerpoint/2010/main" val="7387190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837D0E34-1ECB-5444-BD3E-69484C495800}" type="datetimeFigureOut">
              <a:rPr lang="it-IT" smtClean="0"/>
              <a:t>13/04/23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22D769A-F634-AA42-8679-B54091E1F20F}" type="slidenum">
              <a:rPr lang="it-IT" smtClean="0"/>
              <a:t>‹N›</a:t>
            </a:fld>
            <a:endParaRPr lang="it-IT"/>
          </a:p>
        </p:txBody>
      </p:sp>
    </p:spTree>
    <p:extLst>
      <p:ext uri="{BB962C8B-B14F-4D97-AF65-F5344CB8AC3E}">
        <p14:creationId xmlns:p14="http://schemas.microsoft.com/office/powerpoint/2010/main" val="993643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837D0E34-1ECB-5444-BD3E-69484C495800}" type="datetimeFigureOut">
              <a:rPr lang="it-IT" smtClean="0"/>
              <a:t>13/04/23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22D769A-F634-AA42-8679-B54091E1F20F}" type="slidenum">
              <a:rPr lang="it-IT" smtClean="0"/>
              <a:t>‹N›</a:t>
            </a:fld>
            <a:endParaRPr lang="it-IT"/>
          </a:p>
        </p:txBody>
      </p:sp>
    </p:spTree>
    <p:extLst>
      <p:ext uri="{BB962C8B-B14F-4D97-AF65-F5344CB8AC3E}">
        <p14:creationId xmlns:p14="http://schemas.microsoft.com/office/powerpoint/2010/main" val="7547596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
Secondo livello
Terzo livello
Quarto livello
Quinto livello</a:t>
            </a:r>
            <a:endParaRPr lang="en-US"/>
          </a:p>
        </p:txBody>
      </p:sp>
      <p:sp>
        <p:nvSpPr>
          <p:cNvPr id="4" name="Date Placeholder 3"/>
          <p:cNvSpPr>
            <a:spLocks noGrp="1"/>
          </p:cNvSpPr>
          <p:nvPr>
            <p:ph type="dt" sz="half" idx="10"/>
          </p:nvPr>
        </p:nvSpPr>
        <p:spPr>
          <a:xfrm>
            <a:off x="8593667" y="6272784"/>
            <a:ext cx="2644309" cy="365125"/>
          </a:xfrm>
        </p:spPr>
        <p:txBody>
          <a:bodyPr/>
          <a:lstStyle/>
          <a:p>
            <a:fld id="{837D0E34-1ECB-5444-BD3E-69484C495800}" type="datetimeFigureOut">
              <a:rPr lang="it-IT" smtClean="0"/>
              <a:t>13/04/23</a:t>
            </a:fld>
            <a:endParaRPr lang="it-IT"/>
          </a:p>
        </p:txBody>
      </p:sp>
      <p:sp>
        <p:nvSpPr>
          <p:cNvPr id="5" name="Footer Placeholder 4"/>
          <p:cNvSpPr>
            <a:spLocks noGrp="1"/>
          </p:cNvSpPr>
          <p:nvPr>
            <p:ph type="ftr" sz="quarter" idx="11"/>
          </p:nvPr>
        </p:nvSpPr>
        <p:spPr>
          <a:xfrm>
            <a:off x="2182708" y="6272784"/>
            <a:ext cx="6327648" cy="365125"/>
          </a:xfrm>
        </p:spPr>
        <p:txBody>
          <a:bodyPr/>
          <a:lstStyle/>
          <a:p>
            <a:endParaRPr lang="it-IT"/>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F22D769A-F634-AA42-8679-B54091E1F20F}" type="slidenum">
              <a:rPr lang="it-IT" smtClean="0"/>
              <a:t>‹N›</a:t>
            </a:fld>
            <a:endParaRPr lang="it-IT"/>
          </a:p>
        </p:txBody>
      </p:sp>
    </p:spTree>
    <p:extLst>
      <p:ext uri="{BB962C8B-B14F-4D97-AF65-F5344CB8AC3E}">
        <p14:creationId xmlns:p14="http://schemas.microsoft.com/office/powerpoint/2010/main" val="10328396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800"/>
            </a:lvl6pPr>
            <a:lvl7pPr>
              <a:defRPr sz="1800"/>
            </a:lvl7pPr>
            <a:lvl8pPr>
              <a:defRPr sz="1800"/>
            </a:lvl8pPr>
            <a:lvl9pPr>
              <a:defRPr sz="1800"/>
            </a:lvl9pPr>
          </a:lstStyle>
          <a:p>
            <a:pPr lvl="0"/>
            <a:r>
              <a:rPr lang="it-IT"/>
              <a:t>Modifica gli stili del testo dello schema
Secondo livello
Terzo livello
Quarto livello
Quinto livello</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800"/>
            </a:lvl6pPr>
            <a:lvl7pPr>
              <a:defRPr sz="1800"/>
            </a:lvl7pPr>
            <a:lvl8pPr>
              <a:defRPr sz="1800"/>
            </a:lvl8pPr>
            <a:lvl9pPr>
              <a:defRPr sz="1800"/>
            </a:lvl9pPr>
          </a:lstStyle>
          <a:p>
            <a:pPr lvl="0"/>
            <a:r>
              <a:rPr lang="it-IT"/>
              <a:t>Modifica gli stili del testo dello schema
Secondo livello
Terzo livello
Quarto livello
Quinto livello</a:t>
            </a:r>
            <a:endParaRPr lang="en-US" dirty="0"/>
          </a:p>
        </p:txBody>
      </p:sp>
      <p:sp>
        <p:nvSpPr>
          <p:cNvPr id="5" name="Date Placeholder 4"/>
          <p:cNvSpPr>
            <a:spLocks noGrp="1"/>
          </p:cNvSpPr>
          <p:nvPr>
            <p:ph type="dt" sz="half" idx="10"/>
          </p:nvPr>
        </p:nvSpPr>
        <p:spPr/>
        <p:txBody>
          <a:bodyPr/>
          <a:lstStyle/>
          <a:p>
            <a:fld id="{837D0E34-1ECB-5444-BD3E-69484C495800}" type="datetimeFigureOut">
              <a:rPr lang="it-IT" smtClean="0"/>
              <a:t>13/04/23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F22D769A-F634-AA42-8679-B54091E1F20F}" type="slidenum">
              <a:rPr lang="it-IT" smtClean="0"/>
              <a:t>‹N›</a:t>
            </a:fld>
            <a:endParaRPr lang="it-IT"/>
          </a:p>
        </p:txBody>
      </p:sp>
    </p:spTree>
    <p:extLst>
      <p:ext uri="{BB962C8B-B14F-4D97-AF65-F5344CB8AC3E}">
        <p14:creationId xmlns:p14="http://schemas.microsoft.com/office/powerpoint/2010/main" val="3425210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nfronto">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
Secondo livello
Terzo livello
Quarto livello
Quinto livello</a:t>
            </a:r>
            <a:endParaRPr lang="en-US"/>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it-IT"/>
              <a:t>Modifica gli stili del testo dello schema
Secondo livello
Terzo livello
Quarto livello
Quinto livello</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
Secondo livello
Terzo livello
Quarto livello
Quinto livello</a:t>
            </a:r>
            <a:endParaRPr lang="en-US"/>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it-IT"/>
              <a:t>Modifica gli stili del testo dello schema
Secondo livello
Terzo livello
Quarto livello
Quinto livello</a:t>
            </a:r>
            <a:endParaRPr lang="en-US" dirty="0"/>
          </a:p>
        </p:txBody>
      </p:sp>
      <p:sp>
        <p:nvSpPr>
          <p:cNvPr id="7" name="Date Placeholder 6"/>
          <p:cNvSpPr>
            <a:spLocks noGrp="1"/>
          </p:cNvSpPr>
          <p:nvPr>
            <p:ph type="dt" sz="half" idx="10"/>
          </p:nvPr>
        </p:nvSpPr>
        <p:spPr/>
        <p:txBody>
          <a:bodyPr/>
          <a:lstStyle/>
          <a:p>
            <a:fld id="{837D0E34-1ECB-5444-BD3E-69484C495800}" type="datetimeFigureOut">
              <a:rPr lang="it-IT" smtClean="0"/>
              <a:t>13/04/23</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F22D769A-F634-AA42-8679-B54091E1F20F}" type="slidenum">
              <a:rPr lang="it-IT" smtClean="0"/>
              <a:t>‹N›</a:t>
            </a:fld>
            <a:endParaRPr lang="it-IT"/>
          </a:p>
        </p:txBody>
      </p:sp>
      <p:sp>
        <p:nvSpPr>
          <p:cNvPr id="10" name="Title 9"/>
          <p:cNvSpPr>
            <a:spLocks noGrp="1"/>
          </p:cNvSpPr>
          <p:nvPr>
            <p:ph type="title"/>
          </p:nvPr>
        </p:nvSpPr>
        <p:spPr/>
        <p:txBody>
          <a:bodyPr/>
          <a:lstStyle/>
          <a:p>
            <a:r>
              <a:rPr lang="it-IT"/>
              <a:t>Fare clic per modificare lo stile del titolo dello schema</a:t>
            </a:r>
            <a:endParaRPr lang="en-US" dirty="0"/>
          </a:p>
        </p:txBody>
      </p:sp>
    </p:spTree>
    <p:extLst>
      <p:ext uri="{BB962C8B-B14F-4D97-AF65-F5344CB8AC3E}">
        <p14:creationId xmlns:p14="http://schemas.microsoft.com/office/powerpoint/2010/main" val="42236982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Solo titolo">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837D0E34-1ECB-5444-BD3E-69484C495800}" type="datetimeFigureOut">
              <a:rPr lang="it-IT" smtClean="0"/>
              <a:t>13/04/23</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F22D769A-F634-AA42-8679-B54091E1F20F}" type="slidenum">
              <a:rPr lang="it-IT" smtClean="0"/>
              <a:t>‹N›</a:t>
            </a:fld>
            <a:endParaRPr lang="it-IT"/>
          </a:p>
        </p:txBody>
      </p:sp>
      <p:sp>
        <p:nvSpPr>
          <p:cNvPr id="6" name="Title 5"/>
          <p:cNvSpPr>
            <a:spLocks noGrp="1"/>
          </p:cNvSpPr>
          <p:nvPr>
            <p:ph type="title"/>
          </p:nvPr>
        </p:nvSpPr>
        <p:spPr/>
        <p:txBody>
          <a:bodyPr/>
          <a:lstStyle/>
          <a:p>
            <a:r>
              <a:rPr lang="it-IT"/>
              <a:t>Fare clic per modificare lo stile del titolo dello schema</a:t>
            </a:r>
            <a:endParaRPr lang="en-US"/>
          </a:p>
        </p:txBody>
      </p:sp>
    </p:spTree>
    <p:extLst>
      <p:ext uri="{BB962C8B-B14F-4D97-AF65-F5344CB8AC3E}">
        <p14:creationId xmlns:p14="http://schemas.microsoft.com/office/powerpoint/2010/main" val="17756463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7D0E34-1ECB-5444-BD3E-69484C495800}" type="datetimeFigureOut">
              <a:rPr lang="it-IT" smtClean="0"/>
              <a:t>13/04/23</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F22D769A-F634-AA42-8679-B54091E1F20F}" type="slidenum">
              <a:rPr lang="it-IT" smtClean="0"/>
              <a:t>‹N›</a:t>
            </a:fld>
            <a:endParaRPr lang="it-IT"/>
          </a:p>
        </p:txBody>
      </p:sp>
    </p:spTree>
    <p:extLst>
      <p:ext uri="{BB962C8B-B14F-4D97-AF65-F5344CB8AC3E}">
        <p14:creationId xmlns:p14="http://schemas.microsoft.com/office/powerpoint/2010/main" val="18613317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it-IT"/>
              <a:t>Fare clic per modificare lo stile del titolo dello schema</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2000"/>
            </a:lvl6pPr>
            <a:lvl7pPr>
              <a:defRPr sz="2000"/>
            </a:lvl7pPr>
            <a:lvl8pPr>
              <a:defRPr sz="2000"/>
            </a:lvl8pPr>
            <a:lvl9pPr>
              <a:defRPr sz="2000"/>
            </a:lvl9pPr>
          </a:lstStyle>
          <a:p>
            <a:pPr lvl="0"/>
            <a:r>
              <a:rPr lang="it-IT"/>
              <a:t>Modifica gli stili del testo dello schema
Secondo livello
Terzo livello
Quarto livello
Quinto livello</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
Secondo livello
Terzo livello
Quarto livello
Quinto livello</a:t>
            </a:r>
            <a:endParaRPr lang="en-US"/>
          </a:p>
        </p:txBody>
      </p:sp>
      <p:sp>
        <p:nvSpPr>
          <p:cNvPr id="5" name="Date Placeholder 4"/>
          <p:cNvSpPr>
            <a:spLocks noGrp="1"/>
          </p:cNvSpPr>
          <p:nvPr>
            <p:ph type="dt" sz="half" idx="10"/>
          </p:nvPr>
        </p:nvSpPr>
        <p:spPr/>
        <p:txBody>
          <a:bodyPr/>
          <a:lstStyle/>
          <a:p>
            <a:fld id="{837D0E34-1ECB-5444-BD3E-69484C495800}" type="datetimeFigureOut">
              <a:rPr lang="it-IT" smtClean="0"/>
              <a:t>13/04/23</a:t>
            </a:fld>
            <a:endParaRPr lang="it-IT"/>
          </a:p>
        </p:txBody>
      </p:sp>
      <p:sp>
        <p:nvSpPr>
          <p:cNvPr id="6" name="Footer Placeholder 5"/>
          <p:cNvSpPr>
            <a:spLocks noGrp="1"/>
          </p:cNvSpPr>
          <p:nvPr>
            <p:ph type="ftr" sz="quarter" idx="11"/>
          </p:nvPr>
        </p:nvSpPr>
        <p:spPr/>
        <p:txBody>
          <a:bodyPr/>
          <a:lstStyle/>
          <a:p>
            <a:endParaRPr lang="it-IT"/>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7" name="Slide Number Placeholder 6"/>
          <p:cNvSpPr>
            <a:spLocks noGrp="1"/>
          </p:cNvSpPr>
          <p:nvPr>
            <p:ph type="sldNum" sz="quarter" idx="12"/>
          </p:nvPr>
        </p:nvSpPr>
        <p:spPr/>
        <p:txBody>
          <a:bodyPr/>
          <a:lstStyle/>
          <a:p>
            <a:fld id="{F22D769A-F634-AA42-8679-B54091E1F20F}" type="slidenum">
              <a:rPr lang="it-IT" smtClean="0"/>
              <a:t>‹N›</a:t>
            </a:fld>
            <a:endParaRPr lang="it-IT"/>
          </a:p>
        </p:txBody>
      </p:sp>
    </p:spTree>
    <p:extLst>
      <p:ext uri="{BB962C8B-B14F-4D97-AF65-F5344CB8AC3E}">
        <p14:creationId xmlns:p14="http://schemas.microsoft.com/office/powerpoint/2010/main" val="28533258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it-IT"/>
              <a:t>Fare clic per modificare lo stile del titolo dello schema</a:t>
            </a:r>
            <a:endParaRPr lang="en-US" dirty="0"/>
          </a:p>
        </p:txBody>
      </p:sp>
      <p:sp>
        <p:nvSpPr>
          <p:cNvPr id="3" name="Picture Placeholder 2"/>
          <p:cNvSpPr>
            <a:spLocks noGrp="1"/>
          </p:cNvSpPr>
          <p:nvPr>
            <p:ph type="pic" idx="1"/>
          </p:nvPr>
        </p:nvSpPr>
        <p:spPr>
          <a:xfrm>
            <a:off x="0" y="0"/>
            <a:ext cx="8303740" cy="6858000"/>
          </a:xfrm>
          <a:solidFill>
            <a:schemeClr val="tx2">
              <a:lumMod val="20000"/>
              <a:lumOff val="80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
Secondo livello
Terzo livello
Quarto livello
Quinto livello</a:t>
            </a:r>
            <a:endParaRPr lang="en-US"/>
          </a:p>
        </p:txBody>
      </p:sp>
      <p:sp>
        <p:nvSpPr>
          <p:cNvPr id="5" name="Date Placeholder 4"/>
          <p:cNvSpPr>
            <a:spLocks noGrp="1"/>
          </p:cNvSpPr>
          <p:nvPr>
            <p:ph type="dt" sz="half" idx="10"/>
          </p:nvPr>
        </p:nvSpPr>
        <p:spPr/>
        <p:txBody>
          <a:bodyPr/>
          <a:lstStyle/>
          <a:p>
            <a:fld id="{837D0E34-1ECB-5444-BD3E-69484C495800}" type="datetimeFigureOut">
              <a:rPr lang="it-IT" smtClean="0"/>
              <a:t>13/04/23</a:t>
            </a:fld>
            <a:endParaRPr lang="it-IT"/>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7" name="Slide Number Placeholder 6"/>
          <p:cNvSpPr>
            <a:spLocks noGrp="1"/>
          </p:cNvSpPr>
          <p:nvPr>
            <p:ph type="sldNum" sz="quarter" idx="12"/>
          </p:nvPr>
        </p:nvSpPr>
        <p:spPr/>
        <p:txBody>
          <a:bodyPr/>
          <a:lstStyle/>
          <a:p>
            <a:fld id="{F22D769A-F634-AA42-8679-B54091E1F20F}" type="slidenum">
              <a:rPr lang="it-IT" smtClean="0"/>
              <a:t>‹N›</a:t>
            </a:fld>
            <a:endParaRPr lang="it-IT"/>
          </a:p>
        </p:txBody>
      </p:sp>
    </p:spTree>
    <p:extLst>
      <p:ext uri="{BB962C8B-B14F-4D97-AF65-F5344CB8AC3E}">
        <p14:creationId xmlns:p14="http://schemas.microsoft.com/office/powerpoint/2010/main" val="11600772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837D0E34-1ECB-5444-BD3E-69484C495800}" type="datetimeFigureOut">
              <a:rPr lang="it-IT" smtClean="0"/>
              <a:t>13/04/23</a:t>
            </a:fld>
            <a:endParaRPr lang="it-IT"/>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it-IT"/>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F22D769A-F634-AA42-8679-B54091E1F20F}" type="slidenum">
              <a:rPr lang="it-IT" smtClean="0"/>
              <a:t>‹N›</a:t>
            </a:fld>
            <a:endParaRPr lang="it-IT"/>
          </a:p>
        </p:txBody>
      </p:sp>
    </p:spTree>
    <p:extLst>
      <p:ext uri="{BB962C8B-B14F-4D97-AF65-F5344CB8AC3E}">
        <p14:creationId xmlns:p14="http://schemas.microsoft.com/office/powerpoint/2010/main" val="2896865268"/>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Lst>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lighthousereports.com/investigation/unmasking-europes-shadow-armies/"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9F72A09-70BD-4F44-B969-2EBBF678DD4F}"/>
              </a:ext>
            </a:extLst>
          </p:cNvPr>
          <p:cNvSpPr>
            <a:spLocks noGrp="1"/>
          </p:cNvSpPr>
          <p:nvPr>
            <p:ph type="ctrTitle"/>
          </p:nvPr>
        </p:nvSpPr>
        <p:spPr>
          <a:xfrm>
            <a:off x="1524000" y="1122363"/>
            <a:ext cx="9144000" cy="3552668"/>
          </a:xfrm>
        </p:spPr>
        <p:txBody>
          <a:bodyPr>
            <a:normAutofit fontScale="90000"/>
          </a:bodyPr>
          <a:lstStyle/>
          <a:p>
            <a:r>
              <a:rPr lang="it-IT" b="1" cap="small" dirty="0"/>
              <a:t>Territorio e Società</a:t>
            </a:r>
            <a:br>
              <a:rPr lang="it-IT" b="1" cap="small" dirty="0"/>
            </a:br>
            <a:r>
              <a:rPr lang="it-IT" b="1" cap="small" dirty="0"/>
              <a:t>225 Le</a:t>
            </a:r>
            <a:r>
              <a:rPr lang="it-IT" dirty="0"/>
              <a:t> </a:t>
            </a:r>
            <a:br>
              <a:rPr lang="it-IT" dirty="0"/>
            </a:br>
            <a:br>
              <a:rPr lang="it-IT" dirty="0"/>
            </a:br>
            <a:r>
              <a:rPr lang="it-IT" sz="4000" dirty="0"/>
              <a:t>Corso di Studio </a:t>
            </a:r>
            <a:br>
              <a:rPr lang="it-IT" sz="4000" dirty="0"/>
            </a:br>
            <a:r>
              <a:rPr lang="it-IT" sz="4000" dirty="0"/>
              <a:t>LE08 Lettere moderne</a:t>
            </a:r>
          </a:p>
        </p:txBody>
      </p:sp>
      <p:sp>
        <p:nvSpPr>
          <p:cNvPr id="3" name="Sottotitolo 2">
            <a:extLst>
              <a:ext uri="{FF2B5EF4-FFF2-40B4-BE49-F238E27FC236}">
                <a16:creationId xmlns:a16="http://schemas.microsoft.com/office/drawing/2014/main" id="{C78CD909-0C5A-6A42-A155-018BFBEE2164}"/>
              </a:ext>
            </a:extLst>
          </p:cNvPr>
          <p:cNvSpPr>
            <a:spLocks noGrp="1"/>
          </p:cNvSpPr>
          <p:nvPr>
            <p:ph type="subTitle" idx="1"/>
          </p:nvPr>
        </p:nvSpPr>
        <p:spPr>
          <a:xfrm>
            <a:off x="1433848" y="5118995"/>
            <a:ext cx="9144000" cy="1655762"/>
          </a:xfrm>
        </p:spPr>
        <p:txBody>
          <a:bodyPr/>
          <a:lstStyle/>
          <a:p>
            <a:r>
              <a:rPr lang="it-IT" dirty="0" err="1"/>
              <a:t>a.a</a:t>
            </a:r>
            <a:r>
              <a:rPr lang="it-IT" dirty="0"/>
              <a:t>. 2022-2023</a:t>
            </a:r>
          </a:p>
        </p:txBody>
      </p:sp>
      <p:sp>
        <p:nvSpPr>
          <p:cNvPr id="4" name="CasellaDiTesto 3">
            <a:extLst>
              <a:ext uri="{FF2B5EF4-FFF2-40B4-BE49-F238E27FC236}">
                <a16:creationId xmlns:a16="http://schemas.microsoft.com/office/drawing/2014/main" id="{09AB6D40-5966-5446-85EB-0E1430A47B86}"/>
              </a:ext>
            </a:extLst>
          </p:cNvPr>
          <p:cNvSpPr txBox="1"/>
          <p:nvPr/>
        </p:nvSpPr>
        <p:spPr>
          <a:xfrm>
            <a:off x="10873946" y="4490365"/>
            <a:ext cx="1157416" cy="369332"/>
          </a:xfrm>
          <a:prstGeom prst="rect">
            <a:avLst/>
          </a:prstGeom>
          <a:noFill/>
        </p:spPr>
        <p:txBody>
          <a:bodyPr wrap="square" rtlCol="0">
            <a:spAutoFit/>
          </a:bodyPr>
          <a:lstStyle/>
          <a:p>
            <a:r>
              <a:rPr lang="it-IT" dirty="0" err="1"/>
              <a:t>Ppt</a:t>
            </a:r>
            <a:r>
              <a:rPr lang="it-IT"/>
              <a:t> 23 </a:t>
            </a:r>
            <a:endParaRPr lang="it-IT" dirty="0"/>
          </a:p>
        </p:txBody>
      </p:sp>
    </p:spTree>
    <p:extLst>
      <p:ext uri="{BB962C8B-B14F-4D97-AF65-F5344CB8AC3E}">
        <p14:creationId xmlns:p14="http://schemas.microsoft.com/office/powerpoint/2010/main" val="9174034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83C1753A-E187-F14F-854E-A57CDE4CA879}"/>
              </a:ext>
            </a:extLst>
          </p:cNvPr>
          <p:cNvSpPr>
            <a:spLocks noGrp="1"/>
          </p:cNvSpPr>
          <p:nvPr>
            <p:ph idx="1"/>
          </p:nvPr>
        </p:nvSpPr>
        <p:spPr>
          <a:xfrm>
            <a:off x="825500" y="673100"/>
            <a:ext cx="10528300" cy="5503863"/>
          </a:xfrm>
        </p:spPr>
        <p:txBody>
          <a:bodyPr>
            <a:normAutofit/>
          </a:bodyPr>
          <a:lstStyle/>
          <a:p>
            <a:pPr marL="0" indent="0">
              <a:buNone/>
            </a:pPr>
            <a:r>
              <a:rPr lang="it-IT" b="1" dirty="0"/>
              <a:t>1300 chilometri di confini</a:t>
            </a:r>
          </a:p>
          <a:p>
            <a:pPr marL="0" indent="0">
              <a:buNone/>
            </a:pPr>
            <a:r>
              <a:rPr lang="it-IT" dirty="0"/>
              <a:t>In piedi sul crinale a 1.650 metri di altezza, </a:t>
            </a:r>
            <a:r>
              <a:rPr lang="it-IT" dirty="0" err="1"/>
              <a:t>Matovinović</a:t>
            </a:r>
            <a:r>
              <a:rPr lang="it-IT" dirty="0"/>
              <a:t> guarda quel lembo di territorio bosniaco che negli ultimi sei anni è diventato uno snodo fondamentale della Rotta balcanica, il luogo da cui centinaia di persone tentano ogni giorno di entrare a piedi nell’Unione europea. Con l’ingresso della Croazia nell’area Schengen, l’1 gennaio, i circa 1.300 chilometri di confini che separano il Paese dalla Bosnia-Erzegovina, dalla Serbia e dal Montenegro diventeranno il nuovo </a:t>
            </a:r>
            <a:r>
              <a:rPr lang="it-IT" dirty="0" err="1"/>
              <a:t>limes</a:t>
            </a:r>
            <a:r>
              <a:rPr lang="it-IT" dirty="0"/>
              <a:t> esterno dell’area di libera circolazione. </a:t>
            </a:r>
          </a:p>
          <a:p>
            <a:pPr marL="0" indent="0">
              <a:buNone/>
            </a:pPr>
            <a:r>
              <a:rPr lang="it-IT" dirty="0"/>
              <a:t>A est, quella frontiera corre lungo il Danubio, la Sava e il fiume Una; ma qui, lungo i 100 chilometri sotto la responsabilità di </a:t>
            </a:r>
            <a:r>
              <a:rPr lang="it-IT" dirty="0" err="1"/>
              <a:t>Matovinović</a:t>
            </a:r>
            <a:r>
              <a:rPr lang="it-IT" dirty="0"/>
              <a:t>, ci sono solo boschi e montagne. «Questo è il tratto più difficile da controllare e quello che negli ultimi anni ha subìto la pressione migratoria maggiore», spiega il poliziotto di 57 anni. Per assicurarne il controllo, il governo croato ha messo a disposizione di </a:t>
            </a:r>
            <a:r>
              <a:rPr lang="it-IT" dirty="0" err="1"/>
              <a:t>Matovinović</a:t>
            </a:r>
            <a:r>
              <a:rPr lang="it-IT" dirty="0"/>
              <a:t> personale ed equipaggiamento, spesso finanziato dall’Ue.</a:t>
            </a:r>
          </a:p>
          <a:p>
            <a:pPr marL="0" indent="0">
              <a:buNone/>
            </a:pPr>
            <a:endParaRPr lang="it-IT" dirty="0"/>
          </a:p>
        </p:txBody>
      </p:sp>
    </p:spTree>
    <p:extLst>
      <p:ext uri="{BB962C8B-B14F-4D97-AF65-F5344CB8AC3E}">
        <p14:creationId xmlns:p14="http://schemas.microsoft.com/office/powerpoint/2010/main" val="1616674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4937721A-3639-D646-B2E8-1F5665A000C8}"/>
              </a:ext>
            </a:extLst>
          </p:cNvPr>
          <p:cNvSpPr>
            <a:spLocks noGrp="1"/>
          </p:cNvSpPr>
          <p:nvPr>
            <p:ph idx="1"/>
          </p:nvPr>
        </p:nvSpPr>
        <p:spPr>
          <a:xfrm>
            <a:off x="800100" y="558800"/>
            <a:ext cx="10553700" cy="5618163"/>
          </a:xfrm>
        </p:spPr>
        <p:txBody>
          <a:bodyPr>
            <a:normAutofit/>
          </a:bodyPr>
          <a:lstStyle/>
          <a:p>
            <a:pPr marL="0" indent="0">
              <a:buNone/>
            </a:pPr>
            <a:r>
              <a:rPr lang="it-IT" b="1" dirty="0"/>
              <a:t>Alberi e telecamere</a:t>
            </a:r>
          </a:p>
          <a:p>
            <a:pPr marL="0" indent="0">
              <a:buNone/>
            </a:pPr>
            <a:r>
              <a:rPr lang="it-IT" dirty="0"/>
              <a:t>Ci sono decine di telecamere termiche nascoste tra gli alberi, quattro grandi telecamere installate su ripetitori telefonici e in grado di riprendere fino a 20 chilometri di distanza, un centro di ricezione dati con monitor e mappe, e poi decine e decine di agenti che pattugliano la </a:t>
            </a:r>
            <a:r>
              <a:rPr lang="it-IT" dirty="0" err="1"/>
              <a:t>Plješevica</a:t>
            </a:r>
            <a:r>
              <a:rPr lang="it-IT" dirty="0"/>
              <a:t> con l’ausilio dei cani.</a:t>
            </a:r>
          </a:p>
          <a:p>
            <a:pPr marL="0" indent="0">
              <a:buNone/>
            </a:pPr>
            <a:r>
              <a:rPr lang="it-IT" dirty="0"/>
              <a:t>Li incontriamo lungo i sentieri scavati da poco per consentire il passaggio delle volanti, mentre una volta in cima si nota l’effetto del disboscamento, deciso per permettere agli elicotteri di atterrare in caso d’urgenza e alle telecamere di registrare i movimenti. «Abbiamo fatto tagliare una striscia di bosco lunga 15 chilometri e larga 100 metri e il piano prevede che si radano al suolo altri 25 chilometri», prosegue </a:t>
            </a:r>
            <a:r>
              <a:rPr lang="it-IT" dirty="0" err="1"/>
              <a:t>Matovinović</a:t>
            </a:r>
            <a:r>
              <a:rPr lang="it-IT" dirty="0"/>
              <a:t>. Alla domanda se la sua squadra sia in grado di controllare il nuovo confine Schengen, il poliziotto non ha dubbi. «Siamo pronti», dice sicuro.</a:t>
            </a:r>
          </a:p>
        </p:txBody>
      </p:sp>
    </p:spTree>
    <p:extLst>
      <p:ext uri="{BB962C8B-B14F-4D97-AF65-F5344CB8AC3E}">
        <p14:creationId xmlns:p14="http://schemas.microsoft.com/office/powerpoint/2010/main" val="13246104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3B4A0FEE-A627-7D4C-8A97-DEB3E1675F94}"/>
              </a:ext>
            </a:extLst>
          </p:cNvPr>
          <p:cNvSpPr>
            <a:spLocks noGrp="1"/>
          </p:cNvSpPr>
          <p:nvPr>
            <p:ph idx="1"/>
          </p:nvPr>
        </p:nvSpPr>
        <p:spPr>
          <a:xfrm>
            <a:off x="685800" y="647700"/>
            <a:ext cx="10668000" cy="5529263"/>
          </a:xfrm>
        </p:spPr>
        <p:txBody>
          <a:bodyPr>
            <a:normAutofit/>
          </a:bodyPr>
          <a:lstStyle/>
          <a:p>
            <a:pPr marL="0" indent="0">
              <a:buNone/>
            </a:pPr>
            <a:r>
              <a:rPr lang="it-IT" b="1" dirty="0"/>
              <a:t>Memorie di imperi </a:t>
            </a:r>
          </a:p>
          <a:p>
            <a:pPr marL="0" indent="0">
              <a:buNone/>
            </a:pPr>
            <a:r>
              <a:rPr lang="it-IT" dirty="0"/>
              <a:t>Non è la prima volta che la Croazia è chiamata a sorvegliare un confine. Per secoli, tra inizio Cinquecento e il 1881 (quando venne abolita formalmente), da queste parti passava la </a:t>
            </a:r>
            <a:r>
              <a:rPr lang="it-IT" dirty="0" err="1"/>
              <a:t>Militärgrenze</a:t>
            </a:r>
            <a:r>
              <a:rPr lang="it-IT" dirty="0"/>
              <a:t>, la frontiera militare che separava l’Impero asburgico da quello ottomano.</a:t>
            </a:r>
          </a:p>
          <a:p>
            <a:pPr marL="0" indent="0">
              <a:buNone/>
            </a:pPr>
            <a:r>
              <a:rPr lang="it-IT" dirty="0"/>
              <a:t>«Chi viveva in questi territori godeva di maggiore autonomia, di libertà religiosa e riceveva della terra da coltivare. In cambio, doveva battersi per gli Asburgo in caso di guerra e questo fino al compimento dei 60 anni di età», riassume lo storico Alexander </a:t>
            </a:r>
            <a:r>
              <a:rPr lang="it-IT" dirty="0" err="1"/>
              <a:t>Buczynski</a:t>
            </a:r>
            <a:r>
              <a:rPr lang="it-IT" dirty="0"/>
              <a:t> dell’Istituto croato per la storia. Erano i cosiddetti «</a:t>
            </a:r>
            <a:r>
              <a:rPr lang="it-IT" dirty="0" err="1"/>
              <a:t>graničari</a:t>
            </a:r>
            <a:r>
              <a:rPr lang="it-IT" dirty="0"/>
              <a:t>» (da </a:t>
            </a:r>
            <a:r>
              <a:rPr lang="it-IT" dirty="0" err="1"/>
              <a:t>granica</a:t>
            </a:r>
            <a:r>
              <a:rPr lang="it-IT" dirty="0"/>
              <a:t>, frontiera) e vivevano in un’area che andava da Segna sul mare Adriatico fino a </a:t>
            </a:r>
            <a:r>
              <a:rPr lang="it-IT" dirty="0" err="1"/>
              <a:t>Zemun</a:t>
            </a:r>
            <a:r>
              <a:rPr lang="it-IT" dirty="0"/>
              <a:t>, oggi un sobborgo di Belgrado, per poi risalire verso Novi </a:t>
            </a:r>
            <a:r>
              <a:rPr lang="it-IT" dirty="0" err="1"/>
              <a:t>Sad</a:t>
            </a:r>
            <a:r>
              <a:rPr lang="it-IT" dirty="0"/>
              <a:t> e l’Ungheria.</a:t>
            </a:r>
          </a:p>
        </p:txBody>
      </p:sp>
    </p:spTree>
    <p:extLst>
      <p:ext uri="{BB962C8B-B14F-4D97-AF65-F5344CB8AC3E}">
        <p14:creationId xmlns:p14="http://schemas.microsoft.com/office/powerpoint/2010/main" val="38002375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6FA66B1F-2031-3248-8EFD-4A5D57794152}"/>
              </a:ext>
            </a:extLst>
          </p:cNvPr>
          <p:cNvSpPr>
            <a:spLocks noGrp="1"/>
          </p:cNvSpPr>
          <p:nvPr>
            <p:ph idx="1"/>
          </p:nvPr>
        </p:nvSpPr>
        <p:spPr>
          <a:xfrm>
            <a:off x="596900" y="533400"/>
            <a:ext cx="10756900" cy="5643563"/>
          </a:xfrm>
        </p:spPr>
        <p:txBody>
          <a:bodyPr>
            <a:normAutofit/>
          </a:bodyPr>
          <a:lstStyle/>
          <a:p>
            <a:pPr marL="0" indent="0">
              <a:buNone/>
            </a:pPr>
            <a:r>
              <a:rPr lang="it-IT" b="1" dirty="0"/>
              <a:t>La rotta balcanica</a:t>
            </a:r>
          </a:p>
          <a:p>
            <a:pPr marL="0" indent="0">
              <a:buNone/>
            </a:pPr>
            <a:r>
              <a:rPr lang="it-IT" dirty="0"/>
              <a:t>L’ingresso della Croazia nell’area Schengen riporta in qualche modo in auge quell’esperienza storica. Ma le differenze sono naturalmente tante, a iniziare dal fatto che a premere sui confini dell’Ue non sono oggi i giannizzeri ottomani ma persone in fuga, perlopiù da Afghanistan e Siria, e che cercano asilo nell’Ue. Nei primi dieci mesi del 2022, l’agenzia </a:t>
            </a:r>
            <a:r>
              <a:rPr lang="it-IT" dirty="0" err="1"/>
              <a:t>Frontex</a:t>
            </a:r>
            <a:r>
              <a:rPr lang="it-IT" dirty="0"/>
              <a:t> ha registrato quasi 130mila attraversamenti dei confini europei lungo la rotta balcanica, che è ridiventata la via più usata per raggiungere l’Europa (più utilizzata anche rispetto al Mediterraneo Centrale, che conta 90mila attraversamenti). L’aumento, rispetto all’anno scorso, è del 168% e per questo l’Ue sta correndo ai ripari, distribuendo nuovi finanziamenti agli stati dei Balcani in cambio di un rafforzamento dei controlli alle frontiere.</a:t>
            </a:r>
          </a:p>
        </p:txBody>
      </p:sp>
    </p:spTree>
    <p:extLst>
      <p:ext uri="{BB962C8B-B14F-4D97-AF65-F5344CB8AC3E}">
        <p14:creationId xmlns:p14="http://schemas.microsoft.com/office/powerpoint/2010/main" val="2797572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5E812343-F8BC-0B41-BC79-F77B025C7501}"/>
              </a:ext>
            </a:extLst>
          </p:cNvPr>
          <p:cNvSpPr>
            <a:spLocks noGrp="1"/>
          </p:cNvSpPr>
          <p:nvPr>
            <p:ph idx="1"/>
          </p:nvPr>
        </p:nvSpPr>
        <p:spPr>
          <a:xfrm>
            <a:off x="736600" y="965200"/>
            <a:ext cx="10617200" cy="5211763"/>
          </a:xfrm>
        </p:spPr>
        <p:txBody>
          <a:bodyPr>
            <a:normAutofit/>
          </a:bodyPr>
          <a:lstStyle/>
          <a:p>
            <a:pPr marL="0" indent="0">
              <a:buNone/>
            </a:pPr>
            <a:r>
              <a:rPr lang="it-IT" dirty="0"/>
              <a:t>Tra le ragioni di questa impennata nei flussi c’è innanzitutto il peggiorare della situazione nei paesi di origine (basti pensare all’Afghanistan, dove un anno fa sono tornati al potere i Talebani), ma secondo le organizzazioni umanitarie attive al confine tra Croazia e Bosnia-Erzegovina anche Zagabria ha una parte di responsabilità.</a:t>
            </a:r>
          </a:p>
          <a:p>
            <a:pPr marL="0" indent="0">
              <a:buNone/>
            </a:pPr>
            <a:r>
              <a:rPr lang="it-IT" dirty="0"/>
              <a:t>«Negli ultimi sei anni c’è stata una sistematica violazione dei diritti umani, con violenze e respingimenti illegali da parte della polizia croata. Da inizio 2022, invece, si registrano meno respingimenti e la violenza è diminuita, mentre sempre più spesso vengono distribuiti dei fogli di via», spiega Antonia </a:t>
            </a:r>
            <a:r>
              <a:rPr lang="it-IT" dirty="0" err="1"/>
              <a:t>Pindulić</a:t>
            </a:r>
            <a:r>
              <a:rPr lang="it-IT" dirty="0"/>
              <a:t>, giurista al Centro studi per la pace (</a:t>
            </a:r>
            <a:r>
              <a:rPr lang="it-IT" dirty="0" err="1"/>
              <a:t>Cms</a:t>
            </a:r>
            <a:r>
              <a:rPr lang="it-IT" dirty="0"/>
              <a:t>) di Zagabria.</a:t>
            </a:r>
          </a:p>
        </p:txBody>
      </p:sp>
    </p:spTree>
    <p:extLst>
      <p:ext uri="{BB962C8B-B14F-4D97-AF65-F5344CB8AC3E}">
        <p14:creationId xmlns:p14="http://schemas.microsoft.com/office/powerpoint/2010/main" val="35805749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C846857D-E8AF-2A47-83FB-E5B4F97C8041}"/>
              </a:ext>
            </a:extLst>
          </p:cNvPr>
          <p:cNvSpPr>
            <a:spLocks noGrp="1"/>
          </p:cNvSpPr>
          <p:nvPr>
            <p:ph idx="1"/>
          </p:nvPr>
        </p:nvSpPr>
        <p:spPr>
          <a:xfrm>
            <a:off x="723900" y="622300"/>
            <a:ext cx="10629900" cy="5554663"/>
          </a:xfrm>
        </p:spPr>
        <p:txBody>
          <a:bodyPr>
            <a:normAutofit/>
          </a:bodyPr>
          <a:lstStyle/>
          <a:p>
            <a:pPr marL="0" indent="0">
              <a:buNone/>
            </a:pPr>
            <a:r>
              <a:rPr lang="it-IT" b="1" dirty="0"/>
              <a:t>Il tempo utile </a:t>
            </a:r>
          </a:p>
          <a:p>
            <a:pPr marL="0" indent="0">
              <a:buNone/>
            </a:pPr>
            <a:r>
              <a:rPr lang="it-IT" dirty="0"/>
              <a:t>Con questi fogli di via, migranti e rifugiati hanno sette giorni di tempo per lasciare la Croazia e possono usare i mezzi pubblici per muoversi sul territorio nazionale. Rispetto a un anno fa, il cambiamento è notevole: in precedenza chi entrava in Croazia doveva attraversare il Paese a piedi e di nascosto; oggi invece ci si sposta in treno e in autobus, raggiungendo Zagabria e Fiume sulla via per la Slovenia. Per questo, vicino alla stazione ferroviaria della capitale croata, il Comune ha messo a disposizione dei migranti due tende riscaldate dove la Croce rossa distribuisce pasti caldi ad una cinquantina di persone al giorno.</a:t>
            </a:r>
          </a:p>
          <a:p>
            <a:pPr marL="0" indent="0">
              <a:buNone/>
            </a:pPr>
            <a:r>
              <a:rPr lang="it-IT" dirty="0"/>
              <a:t>Qui incontriamo Omar, un giovane palestinese da poco entrato in Croazia. «Ero bloccato da quasi un anno in Bosnia-Erzegovina. Ho provato a passare dieci, quindici volte. La polizia croata ci rispediva indietro, a volte con la violenza. A me avevano rubato il telefono», racconta l’uomo, che qualche giorno fa è stato «trattato diversamente» ed è riuscito a passare senza difficoltà. </a:t>
            </a:r>
          </a:p>
          <a:p>
            <a:pPr marL="0" indent="0">
              <a:buNone/>
            </a:pPr>
            <a:endParaRPr lang="it-IT" dirty="0"/>
          </a:p>
          <a:p>
            <a:pPr marL="0" indent="0">
              <a:buNone/>
            </a:pPr>
            <a:endParaRPr lang="it-IT" dirty="0"/>
          </a:p>
        </p:txBody>
      </p:sp>
    </p:spTree>
    <p:extLst>
      <p:ext uri="{BB962C8B-B14F-4D97-AF65-F5344CB8AC3E}">
        <p14:creationId xmlns:p14="http://schemas.microsoft.com/office/powerpoint/2010/main" val="7240533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90F16ACB-F3CE-BF43-A7BD-BFF64B5C550B}"/>
              </a:ext>
            </a:extLst>
          </p:cNvPr>
          <p:cNvSpPr>
            <a:spLocks noGrp="1"/>
          </p:cNvSpPr>
          <p:nvPr>
            <p:ph idx="1"/>
          </p:nvPr>
        </p:nvSpPr>
        <p:spPr>
          <a:xfrm>
            <a:off x="635000" y="749300"/>
            <a:ext cx="10718800" cy="5427663"/>
          </a:xfrm>
        </p:spPr>
        <p:txBody>
          <a:bodyPr>
            <a:normAutofit/>
          </a:bodyPr>
          <a:lstStyle/>
          <a:p>
            <a:pPr marL="0" indent="0">
              <a:buNone/>
            </a:pPr>
            <a:r>
              <a:rPr lang="it-IT" dirty="0"/>
              <a:t>«Vorrei credere che questo cambio di passo sia dovuto a quello che è successo a fine 2021, ovvero alla condanna della Croazia da parte della Corte europea dei Diritti umani sul caso Madina </a:t>
            </a:r>
            <a:r>
              <a:rPr lang="it-IT" dirty="0" err="1"/>
              <a:t>Hussiny</a:t>
            </a:r>
            <a:r>
              <a:rPr lang="it-IT" dirty="0"/>
              <a:t> (la bimba di 6 anni investita da un treno nel 2017 dopo essere stata respinta dalla polizia croata assieme alla famiglia, </a:t>
            </a:r>
            <a:r>
              <a:rPr lang="it-IT" dirty="0" err="1"/>
              <a:t>nda</a:t>
            </a:r>
            <a:r>
              <a:rPr lang="it-IT" dirty="0"/>
              <a:t>.), al rapporto del comitato anti-tortura Consiglio d’Europa che ha esposto la sistematicità dei respingimenti in Croazia o ancora al video di </a:t>
            </a:r>
            <a:r>
              <a:rPr lang="it-IT" dirty="0" err="1"/>
              <a:t>Lighthouse</a:t>
            </a:r>
            <a:r>
              <a:rPr lang="it-IT" dirty="0"/>
              <a:t> Reports che ha mostrato al pubblico in che modo i poliziotti croati respingono i migranti. Ma non so se i motivi sono questi o se invece» il cambio di passo «sia stato necessario per entrare in Schengen. Temo che dall’1 gennaio la pratica dei respingimenti s’intensifichi nuovamente», commenta ancora Antonia </a:t>
            </a:r>
            <a:r>
              <a:rPr lang="it-IT" dirty="0" err="1"/>
              <a:t>Pindulić</a:t>
            </a:r>
            <a:r>
              <a:rPr lang="it-IT" dirty="0"/>
              <a:t>.</a:t>
            </a:r>
          </a:p>
          <a:p>
            <a:pPr marL="0" indent="0">
              <a:buNone/>
            </a:pPr>
            <a:r>
              <a:rPr lang="it-IT" b="1" dirty="0"/>
              <a:t>Caccia alle impronte </a:t>
            </a:r>
          </a:p>
          <a:p>
            <a:pPr marL="0" indent="0">
              <a:buNone/>
            </a:pPr>
            <a:r>
              <a:rPr lang="it-IT" dirty="0"/>
              <a:t>Di ritorno sulla </a:t>
            </a:r>
            <a:r>
              <a:rPr lang="it-IT" dirty="0" err="1"/>
              <a:t>Plješevica</a:t>
            </a:r>
            <a:r>
              <a:rPr lang="it-IT" dirty="0"/>
              <a:t>, la nebbia si dirada lentamente, scoprendo i boschi e i campi a valle. </a:t>
            </a:r>
            <a:r>
              <a:rPr lang="it-IT" dirty="0" err="1"/>
              <a:t>Goran</a:t>
            </a:r>
            <a:r>
              <a:rPr lang="it-IT" dirty="0"/>
              <a:t> </a:t>
            </a:r>
            <a:r>
              <a:rPr lang="it-IT" dirty="0" err="1"/>
              <a:t>Matijević</a:t>
            </a:r>
            <a:r>
              <a:rPr lang="it-IT" dirty="0"/>
              <a:t>, capo della polizia di frontiera alla stazione di </a:t>
            </a:r>
            <a:r>
              <a:rPr lang="it-IT" dirty="0" err="1"/>
              <a:t>Korenica</a:t>
            </a:r>
            <a:r>
              <a:rPr lang="it-IT" dirty="0"/>
              <a:t>, chiama le diverse unità con la radio ricetrasmittente. «Qual è la situazione?», chiede. «Tutto regolare», rispondono dall’altro lato. «Tracce sulla neve?». «Nessuna».</a:t>
            </a:r>
          </a:p>
        </p:txBody>
      </p:sp>
    </p:spTree>
    <p:extLst>
      <p:ext uri="{BB962C8B-B14F-4D97-AF65-F5344CB8AC3E}">
        <p14:creationId xmlns:p14="http://schemas.microsoft.com/office/powerpoint/2010/main" val="10039907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FFA20BE-07A9-2F48-A7ED-3AD0FCA212A7}"/>
              </a:ext>
            </a:extLst>
          </p:cNvPr>
          <p:cNvSpPr>
            <a:spLocks noGrp="1"/>
          </p:cNvSpPr>
          <p:nvPr>
            <p:ph type="title"/>
          </p:nvPr>
        </p:nvSpPr>
        <p:spPr>
          <a:xfrm>
            <a:off x="568411" y="1"/>
            <a:ext cx="10997513" cy="1825624"/>
          </a:xfrm>
        </p:spPr>
        <p:txBody>
          <a:bodyPr>
            <a:noAutofit/>
          </a:bodyPr>
          <a:lstStyle/>
          <a:p>
            <a:r>
              <a:rPr lang="it-IT" sz="2600" b="1" dirty="0"/>
              <a:t>Migranti, arrestate 21 persone per favoreggiamento dell’immigrazione clandestina dalla polizia di frontiera a Trieste. Nel bilancio degli ultimi tre mesi di attività ci sono altre tre persone sottoposte a fermo</a:t>
            </a:r>
            <a:br>
              <a:rPr lang="it-IT" sz="2600" b="1" dirty="0"/>
            </a:br>
            <a:r>
              <a:rPr lang="it-IT" sz="2000" dirty="0"/>
              <a:t>11 Aprile 2023</a:t>
            </a:r>
            <a:r>
              <a:rPr lang="it-IT" sz="2600" dirty="0"/>
              <a:t> </a:t>
            </a:r>
          </a:p>
        </p:txBody>
      </p:sp>
      <p:sp>
        <p:nvSpPr>
          <p:cNvPr id="3" name="Segnaposto contenuto 2">
            <a:extLst>
              <a:ext uri="{FF2B5EF4-FFF2-40B4-BE49-F238E27FC236}">
                <a16:creationId xmlns:a16="http://schemas.microsoft.com/office/drawing/2014/main" id="{E807C7FC-3A6F-1E42-816B-70C1A579458C}"/>
              </a:ext>
            </a:extLst>
          </p:cNvPr>
          <p:cNvSpPr>
            <a:spLocks noGrp="1"/>
          </p:cNvSpPr>
          <p:nvPr>
            <p:ph idx="1"/>
          </p:nvPr>
        </p:nvSpPr>
        <p:spPr>
          <a:xfrm>
            <a:off x="568410" y="2130425"/>
            <a:ext cx="11153689" cy="4351338"/>
          </a:xfrm>
        </p:spPr>
        <p:txBody>
          <a:bodyPr>
            <a:normAutofit/>
          </a:bodyPr>
          <a:lstStyle/>
          <a:p>
            <a:pPr marL="0" indent="0">
              <a:buNone/>
            </a:pPr>
            <a:r>
              <a:rPr lang="it-IT" dirty="0"/>
              <a:t>TRIESTE Negli ultimi tre mesi l’attività della polizia di frontiera terrestre di Trieste ha portato all’arresto di 21 persone e al fermo di polizia giudiziaria di altri 3 soggetti, tutti provenienti da diverse nazionalità, tra cui cinesi, serbi, pakistani, bengalesi, russi, bosniaci, per il reato di favoreggiamento dell’immigrazione clandestina.</a:t>
            </a:r>
          </a:p>
          <a:p>
            <a:pPr marL="0" indent="0">
              <a:buNone/>
            </a:pPr>
            <a:r>
              <a:rPr lang="it-IT" dirty="0"/>
              <a:t>Nello specifico, tali operazioni hanno evitato l’ingresso illegale sul territorio nazionale di circa 100 migranti irregolari, prevalentemente di nazionalità turca, pakistana, bengalese e cinese.</a:t>
            </a:r>
          </a:p>
          <a:p>
            <a:pPr marL="0" indent="0">
              <a:buNone/>
            </a:pPr>
            <a:r>
              <a:rPr lang="it-IT" dirty="0"/>
              <a:t>Inoltre, all’inizio del mese di aprile, nell’ambito dei servizi di retro-valico, sono stati tratti in arresto due cittadini italiani per il reato di maltrattamento di animali, in quanto hanno tentato di fare entrare sul territorio nazionale, senza le previste autorizzazioni sanitarie, 10 cuccioli stipati all’interno di un’autovettura.</a:t>
            </a:r>
          </a:p>
        </p:txBody>
      </p:sp>
    </p:spTree>
    <p:extLst>
      <p:ext uri="{BB962C8B-B14F-4D97-AF65-F5344CB8AC3E}">
        <p14:creationId xmlns:p14="http://schemas.microsoft.com/office/powerpoint/2010/main" val="1251700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B022050-78B8-5842-8B4F-E46C991CED62}"/>
              </a:ext>
            </a:extLst>
          </p:cNvPr>
          <p:cNvSpPr>
            <a:spLocks noGrp="1"/>
          </p:cNvSpPr>
          <p:nvPr>
            <p:ph type="title"/>
          </p:nvPr>
        </p:nvSpPr>
        <p:spPr>
          <a:xfrm>
            <a:off x="642551" y="234779"/>
            <a:ext cx="10711249" cy="1455910"/>
          </a:xfrm>
        </p:spPr>
        <p:txBody>
          <a:bodyPr>
            <a:noAutofit/>
          </a:bodyPr>
          <a:lstStyle/>
          <a:p>
            <a:r>
              <a:rPr lang="it-IT" sz="2600" b="1" dirty="0"/>
              <a:t>Moratti: «Le espulsioni di massa dei migranti sono illegali ma diffuse in tutti i confini dell’Ue». L’esperto in diritti umani: «Gli standard internazionali sono chiari, i casi vanno considerati a uno a uno»</a:t>
            </a:r>
            <a:br>
              <a:rPr lang="it-IT" sz="2600" b="1" dirty="0"/>
            </a:br>
            <a:r>
              <a:rPr lang="it-IT" sz="2000" i="1" cap="all" dirty="0"/>
              <a:t>STEFANO GIANTIN </a:t>
            </a:r>
            <a:r>
              <a:rPr lang="it-IT" sz="2000" dirty="0"/>
              <a:t>08 Aprile 2023</a:t>
            </a:r>
          </a:p>
        </p:txBody>
      </p:sp>
      <p:sp>
        <p:nvSpPr>
          <p:cNvPr id="3" name="Segnaposto contenuto 2">
            <a:extLst>
              <a:ext uri="{FF2B5EF4-FFF2-40B4-BE49-F238E27FC236}">
                <a16:creationId xmlns:a16="http://schemas.microsoft.com/office/drawing/2014/main" id="{BDA43E08-55B6-A24D-93DB-C89129041CF7}"/>
              </a:ext>
            </a:extLst>
          </p:cNvPr>
          <p:cNvSpPr>
            <a:spLocks noGrp="1"/>
          </p:cNvSpPr>
          <p:nvPr>
            <p:ph idx="1"/>
          </p:nvPr>
        </p:nvSpPr>
        <p:spPr>
          <a:xfrm>
            <a:off x="642551" y="2015782"/>
            <a:ext cx="10515600" cy="4351338"/>
          </a:xfrm>
        </p:spPr>
        <p:txBody>
          <a:bodyPr>
            <a:normAutofit lnSpcReduction="10000"/>
          </a:bodyPr>
          <a:lstStyle/>
          <a:p>
            <a:pPr marL="0" indent="0">
              <a:buNone/>
            </a:pPr>
            <a:r>
              <a:rPr lang="it-IT" b="1" dirty="0"/>
              <a:t>BELGRADO </a:t>
            </a:r>
            <a:r>
              <a:rPr lang="it-IT" dirty="0"/>
              <a:t>Un sistema organizzato di respingimenti di massa, un fatto grave ma non limitato alla sola Croazia, anzi ormai sistematicamente praticato su tutti i confini esterni della Ue. L’esperto in diritti umani con lunga </a:t>
            </a:r>
            <a:r>
              <a:rPr lang="it-IT" dirty="0" err="1"/>
              <a:t>experienza</a:t>
            </a:r>
            <a:r>
              <a:rPr lang="it-IT" dirty="0"/>
              <a:t> nei Balcani ed ex vice direttore dell'ufficio Europa di Amnesty International, Massimo Moratti, legge così, come una conferma di problemi già denunciati tante volte in precedenza, la rivelazione della chat segreta in Croazia. </a:t>
            </a:r>
          </a:p>
          <a:p>
            <a:pPr marL="0" indent="0">
              <a:buNone/>
            </a:pPr>
            <a:r>
              <a:rPr lang="it-IT" b="1" dirty="0"/>
              <a:t>Quale gravità hanno i fatti denunciati da </a:t>
            </a:r>
            <a:r>
              <a:rPr lang="it-IT" b="1" i="1" dirty="0" err="1"/>
              <a:t>Lighthouse</a:t>
            </a:r>
            <a:r>
              <a:rPr lang="it-IT" b="1" i="1" dirty="0"/>
              <a:t> Reports</a:t>
            </a:r>
            <a:r>
              <a:rPr lang="it-IT" b="1" dirty="0"/>
              <a:t>? Ed è accettabile che le autorità di uno Stato Ue comunichino in via informale, via </a:t>
            </a:r>
            <a:r>
              <a:rPr lang="it-IT" b="1" dirty="0" err="1"/>
              <a:t>Whatsapp</a:t>
            </a:r>
            <a:r>
              <a:rPr lang="it-IT" b="1" dirty="0"/>
              <a:t>, dettagli su operazioni così delicate come quelle che riguardano i migranti?</a:t>
            </a:r>
            <a:endParaRPr lang="it-IT" dirty="0"/>
          </a:p>
          <a:p>
            <a:pPr marL="0" indent="0">
              <a:buNone/>
            </a:pPr>
            <a:r>
              <a:rPr lang="it-IT" dirty="0"/>
              <a:t>«I fatti denunciati da </a:t>
            </a:r>
            <a:r>
              <a:rPr lang="it-IT" i="1" dirty="0" err="1"/>
              <a:t>Lighthouse</a:t>
            </a:r>
            <a:r>
              <a:rPr lang="it-IT" i="1" dirty="0"/>
              <a:t> Reports </a:t>
            </a:r>
            <a:r>
              <a:rPr lang="it-IT" dirty="0"/>
              <a:t>corroborano quanto scoperto in precedenza - e smentiscono la versione delle autorità croate - e cioè che non si trattava di casi isolati, ma di un sistema organizzato - e parallelo - che agiva tramite canali informali per negare il diritto all’asilo a quanti cercavano di entrare in Croazia. Le operazioni di </a:t>
            </a:r>
            <a:r>
              <a:rPr lang="it-IT" dirty="0" err="1"/>
              <a:t>pushback</a:t>
            </a:r>
            <a:r>
              <a:rPr lang="it-IT" dirty="0"/>
              <a:t>, cioè i respingimenti, sono illegali ed è quindi logico che venissero organizzate tramite canali informali».</a:t>
            </a:r>
          </a:p>
        </p:txBody>
      </p:sp>
    </p:spTree>
    <p:extLst>
      <p:ext uri="{BB962C8B-B14F-4D97-AF65-F5344CB8AC3E}">
        <p14:creationId xmlns:p14="http://schemas.microsoft.com/office/powerpoint/2010/main" val="24683245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7D3150DE-33D9-1548-8DF7-B096F0A83D07}"/>
              </a:ext>
            </a:extLst>
          </p:cNvPr>
          <p:cNvSpPr>
            <a:spLocks noGrp="1"/>
          </p:cNvSpPr>
          <p:nvPr>
            <p:ph idx="1"/>
          </p:nvPr>
        </p:nvSpPr>
        <p:spPr>
          <a:xfrm>
            <a:off x="259492" y="111211"/>
            <a:ext cx="11602994" cy="6647935"/>
          </a:xfrm>
        </p:spPr>
        <p:txBody>
          <a:bodyPr>
            <a:normAutofit fontScale="85000" lnSpcReduction="10000"/>
          </a:bodyPr>
          <a:lstStyle/>
          <a:p>
            <a:pPr marL="0" indent="0">
              <a:buNone/>
            </a:pPr>
            <a:r>
              <a:rPr lang="it-IT" b="1" dirty="0"/>
              <a:t>Ritiene che le nuove denunce corroborino quelle passate sulle violenze perpetrate dalla polizia croata su migranti e profughi in ingresso dalla Bosnia?</a:t>
            </a:r>
            <a:endParaRPr lang="it-IT" dirty="0"/>
          </a:p>
          <a:p>
            <a:pPr marL="0" indent="0">
              <a:buNone/>
            </a:pPr>
            <a:r>
              <a:rPr lang="it-IT" dirty="0"/>
              <a:t>«Certamente. Parlando con le persone respinte nella zona di </a:t>
            </a:r>
            <a:r>
              <a:rPr lang="it-IT" dirty="0" err="1"/>
              <a:t>Bihac</a:t>
            </a:r>
            <a:r>
              <a:rPr lang="it-IT" dirty="0"/>
              <a:t> era apparso chiaro che vi fosse un sistema organizzato, con una logistica decisamente impegnativa in termini di veicoli e personale. Era chiaro che le forze di polizia agivano non solo a ridosso del confine bosniaco, ma in profondità e in prossimità di quello croato, il che richiedeva divisione dei compiti e coordinamento tra le unità che rintracciavano i migranti e quelle che poi li avrebbero materialmente respinti in Bosnia. In questa zona d’ombra, i controlli sulle forze di polizia venivano meno ed è quindi chiaro che gli abusi, inclusi i maltrattamenti, non venissero perseguiti». </a:t>
            </a:r>
          </a:p>
          <a:p>
            <a:pPr marL="0" indent="0">
              <a:buNone/>
            </a:pPr>
            <a:r>
              <a:rPr lang="it-IT" b="1" dirty="0"/>
              <a:t>Dalle ultime denunce - ma anche da altre notizie ufficiali - emergerebbero sempre più conferme sulla pratica dei respingimenti di massa da parte delle autorità croate verso la Bosnia. Qual è il problema maggiore, dal punto di vista dei diritti umani, di questo tipo di espulsioni? Ed è problema circoscritto alla Croazia o ormai diffuso su tutti i confini esterni Ue?</a:t>
            </a:r>
            <a:endParaRPr lang="it-IT" dirty="0"/>
          </a:p>
          <a:p>
            <a:pPr marL="0" indent="0">
              <a:buNone/>
            </a:pPr>
            <a:r>
              <a:rPr lang="it-IT" dirty="0"/>
              <a:t>«Gli standard internazionali, inclusi quelli applicabili alla zona Schengen, sono molto chiari. Non si possono respingere le persone in massa, i casi vanno considerati individualmente. Questa pratica dei respingimenti costituisce sostanzialmente “refoulement”, prassi vietata dal diritto internazionale. Tale prassi è applicata sistematicamente a quasi tutti i confini esterni della Ue, dalla Grecia, all’Ungheria, fino ai Paesi baltici e la Polonia, soprattutto verso persone provenienti dal Medio Oriente. Nel Mediterraneo invece il “lavoro sporco” è stato di fatto “esternalizzato” alla guardia costiera libica, che beneficia del sostegno Ue e italiano, come riscontrato di recente dalla Commissione d’inchiesta Onu sulla Libia». </a:t>
            </a:r>
          </a:p>
          <a:p>
            <a:pPr marL="0" indent="0">
              <a:buNone/>
            </a:pPr>
            <a:r>
              <a:rPr lang="it-IT" b="1" dirty="0"/>
              <a:t>Si parla di pattuglie di polizia miste tra Slovenia, Croazia e Italia. Pensa che sia un segnale che le “riammissioni” tra questi paesi e i respingimenti verso i Balcani extra-Ue potrebbero aumentare?</a:t>
            </a:r>
            <a:endParaRPr lang="it-IT" dirty="0"/>
          </a:p>
          <a:p>
            <a:pPr marL="0" indent="0">
              <a:buNone/>
            </a:pPr>
            <a:r>
              <a:rPr lang="it-IT" dirty="0"/>
              <a:t>«Le riammissioni informali verso la Slovenia sono state sospese vista l’incostituzionalità delle stesse, come riscontrato dal Tribunale di Roma nel gennaio 2021, esattamente per le ragioni esposte al punto precedente. Il rischio è che possano venire ripristinate a breve, come paventato da più parti, riproponendo quegli episodi di respingimenti informali a catena dall’Italia verso Slovenia, Croazia e Bosnia. Che sono fatte altresì in violazione dei diritti umani».</a:t>
            </a:r>
          </a:p>
        </p:txBody>
      </p:sp>
    </p:spTree>
    <p:extLst>
      <p:ext uri="{BB962C8B-B14F-4D97-AF65-F5344CB8AC3E}">
        <p14:creationId xmlns:p14="http://schemas.microsoft.com/office/powerpoint/2010/main" val="16767972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BAA9826-440A-B544-9895-293399595A8B}"/>
              </a:ext>
            </a:extLst>
          </p:cNvPr>
          <p:cNvSpPr>
            <a:spLocks noGrp="1"/>
          </p:cNvSpPr>
          <p:nvPr>
            <p:ph type="title"/>
          </p:nvPr>
        </p:nvSpPr>
        <p:spPr>
          <a:xfrm>
            <a:off x="254000" y="190501"/>
            <a:ext cx="11099800" cy="1905000"/>
          </a:xfrm>
        </p:spPr>
        <p:txBody>
          <a:bodyPr>
            <a:noAutofit/>
          </a:bodyPr>
          <a:lstStyle/>
          <a:p>
            <a:r>
              <a:rPr lang="it-IT" sz="2600" b="1" dirty="0"/>
              <a:t>«Braccati nei boschi e respinti»: i trattamenti riservati ai migranti in una chat segreta di Zagabria.  Secondo un’inchiesta di </a:t>
            </a:r>
            <a:r>
              <a:rPr lang="it-IT" sz="2600" b="1" i="1" dirty="0" err="1"/>
              <a:t>Lighthouse</a:t>
            </a:r>
            <a:r>
              <a:rPr lang="it-IT" sz="2600" b="1" i="1" dirty="0"/>
              <a:t> Reports </a:t>
            </a:r>
            <a:r>
              <a:rPr lang="it-IT" sz="2600" b="1" dirty="0"/>
              <a:t>alti funzionari croati del ministero dell’Interno attraverso un gruppo </a:t>
            </a:r>
            <a:r>
              <a:rPr lang="it-IT" sz="2600" b="1" dirty="0" err="1"/>
              <a:t>whatsapp</a:t>
            </a:r>
            <a:r>
              <a:rPr lang="it-IT" sz="2600" b="1" dirty="0"/>
              <a:t> fra il 2019 e il 2010 si scambiavano informazioni su quanto accadeva alla frontiera</a:t>
            </a:r>
            <a:br>
              <a:rPr lang="it-IT" sz="2600" b="1" dirty="0"/>
            </a:br>
            <a:r>
              <a:rPr lang="it-IT" sz="2000" i="1" cap="all" dirty="0"/>
              <a:t>STEFANO GIANTIN</a:t>
            </a:r>
            <a:r>
              <a:rPr lang="it-IT" sz="2000" dirty="0"/>
              <a:t>08 Aprile 2023</a:t>
            </a:r>
          </a:p>
        </p:txBody>
      </p:sp>
      <p:sp>
        <p:nvSpPr>
          <p:cNvPr id="3" name="Segnaposto contenuto 2">
            <a:extLst>
              <a:ext uri="{FF2B5EF4-FFF2-40B4-BE49-F238E27FC236}">
                <a16:creationId xmlns:a16="http://schemas.microsoft.com/office/drawing/2014/main" id="{26D2F61B-75BA-8642-B65A-038CA28CE3EC}"/>
              </a:ext>
            </a:extLst>
          </p:cNvPr>
          <p:cNvSpPr>
            <a:spLocks noGrp="1"/>
          </p:cNvSpPr>
          <p:nvPr>
            <p:ph idx="1"/>
          </p:nvPr>
        </p:nvSpPr>
        <p:spPr>
          <a:xfrm>
            <a:off x="546100" y="2095501"/>
            <a:ext cx="11341100" cy="4351338"/>
          </a:xfrm>
        </p:spPr>
        <p:txBody>
          <a:bodyPr>
            <a:normAutofit/>
          </a:bodyPr>
          <a:lstStyle/>
          <a:p>
            <a:pPr marL="0" indent="0">
              <a:buNone/>
            </a:pPr>
            <a:r>
              <a:rPr lang="it-IT" dirty="0"/>
              <a:t>ZAGABRIA Nessuna violenza, niente respingimenti irregolari, operazioni condotte sempre nel rispetto della legge e dei diritti umani, ha assicurato per anni Zagabria, respingendo le tante critiche di attivisti e organizzazioni non governative. Ma ora viene svelata una chat segreta, frequentatissima da alti funzionari di polizia, che getta nuove ombre sulla versione ufficiale.</a:t>
            </a:r>
          </a:p>
          <a:p>
            <a:pPr marL="0" indent="0">
              <a:buNone/>
            </a:pPr>
            <a:r>
              <a:rPr lang="it-IT" dirty="0"/>
              <a:t>La versione di Zagabria sul trattamento di migranti e profughi in ingresso dalla Bosnia ha ricevuto un colpo durissimo da una nuova indagine di </a:t>
            </a:r>
            <a:r>
              <a:rPr lang="it-IT" i="1" dirty="0" err="1"/>
              <a:t>Lighthouse</a:t>
            </a:r>
            <a:r>
              <a:rPr lang="it-IT" i="1" dirty="0"/>
              <a:t> Reports</a:t>
            </a:r>
            <a:r>
              <a:rPr lang="it-IT" dirty="0"/>
              <a:t>, in collaborazione con testate straniere e locali come </a:t>
            </a:r>
            <a:r>
              <a:rPr lang="it-IT" dirty="0" err="1"/>
              <a:t>Der</a:t>
            </a:r>
            <a:r>
              <a:rPr lang="it-IT" dirty="0"/>
              <a:t> </a:t>
            </a:r>
            <a:r>
              <a:rPr lang="it-IT" dirty="0" err="1"/>
              <a:t>Spiegel</a:t>
            </a:r>
            <a:r>
              <a:rPr lang="it-IT" dirty="0"/>
              <a:t>, </a:t>
            </a:r>
            <a:r>
              <a:rPr lang="it-IT" dirty="0" err="1"/>
              <a:t>Orf</a:t>
            </a:r>
            <a:r>
              <a:rPr lang="it-IT" dirty="0"/>
              <a:t>, </a:t>
            </a:r>
            <a:r>
              <a:rPr lang="it-IT" dirty="0" err="1"/>
              <a:t>Novosti</a:t>
            </a:r>
            <a:r>
              <a:rPr lang="it-IT" dirty="0"/>
              <a:t> e </a:t>
            </a:r>
            <a:r>
              <a:rPr lang="it-IT" dirty="0" err="1"/>
              <a:t>Telegram</a:t>
            </a:r>
            <a:r>
              <a:rPr lang="it-IT" dirty="0"/>
              <a:t>. </a:t>
            </a:r>
            <a:r>
              <a:rPr lang="it-IT" i="1" dirty="0" err="1"/>
              <a:t>Lighthouse</a:t>
            </a:r>
            <a:r>
              <a:rPr lang="it-IT" i="1" dirty="0"/>
              <a:t> Reports</a:t>
            </a:r>
            <a:r>
              <a:rPr lang="it-IT" dirty="0"/>
              <a:t>, specializzato in inchieste di interesse pubblico, ha messo le mani e quindi divulgato l’esistenza di una chat “clandestina” su WhatsApp, attiva tra il 2019 e il 2020, nella quale «alti funzionari croati» del dicastero degli Interni ricevevano informazioni e coordinavano azioni di «arresto di stranieri» con respingimenti di massa dalla Croazia alla Bosnia.</a:t>
            </a:r>
          </a:p>
        </p:txBody>
      </p:sp>
    </p:spTree>
    <p:extLst>
      <p:ext uri="{BB962C8B-B14F-4D97-AF65-F5344CB8AC3E}">
        <p14:creationId xmlns:p14="http://schemas.microsoft.com/office/powerpoint/2010/main" val="35051856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EE0C80BA-A57C-544B-87D8-39263CD182FF}"/>
              </a:ext>
            </a:extLst>
          </p:cNvPr>
          <p:cNvSpPr>
            <a:spLocks noGrp="1"/>
          </p:cNvSpPr>
          <p:nvPr>
            <p:ph idx="1"/>
          </p:nvPr>
        </p:nvSpPr>
        <p:spPr>
          <a:xfrm>
            <a:off x="266700" y="266700"/>
            <a:ext cx="11087100" cy="6591300"/>
          </a:xfrm>
        </p:spPr>
        <p:txBody>
          <a:bodyPr>
            <a:normAutofit/>
          </a:bodyPr>
          <a:lstStyle/>
          <a:p>
            <a:pPr marL="0" indent="0">
              <a:buNone/>
            </a:pPr>
            <a:r>
              <a:rPr lang="it-IT" dirty="0"/>
              <a:t>La chat, si legge nell’inchiesta, era chiamata “OA </a:t>
            </a:r>
            <a:r>
              <a:rPr lang="it-IT" dirty="0" err="1"/>
              <a:t>Koridor</a:t>
            </a:r>
            <a:r>
              <a:rPr lang="it-IT" dirty="0"/>
              <a:t> II </a:t>
            </a:r>
            <a:r>
              <a:rPr lang="it-IT" dirty="0" err="1"/>
              <a:t>Zapad</a:t>
            </a:r>
            <a:r>
              <a:rPr lang="it-IT" dirty="0"/>
              <a:t>” – il nome di una delle operazioni di polizia organizzate per combattere l’immigrazione irregolare – e comprendeva una trentina di persone, tra cui «il capo della polizia di frontiera Zoran Niceno e la numero uno del dipartimento pubbliche relazioni Jelena </a:t>
            </a:r>
            <a:r>
              <a:rPr lang="it-IT" dirty="0" err="1"/>
              <a:t>Bikić</a:t>
            </a:r>
            <a:r>
              <a:rPr lang="it-IT" dirty="0"/>
              <a:t>, che risponde direttamente al ministro degli Interni </a:t>
            </a:r>
            <a:r>
              <a:rPr lang="it-IT" dirty="0" err="1"/>
              <a:t>Božinović</a:t>
            </a:r>
            <a:r>
              <a:rPr lang="it-IT" dirty="0"/>
              <a:t>».</a:t>
            </a:r>
          </a:p>
          <a:p>
            <a:pPr marL="0" indent="0">
              <a:buNone/>
            </a:pPr>
            <a:r>
              <a:rPr lang="it-IT" dirty="0"/>
              <a:t>A che cosa serviva, il gruppo segreto? «A scambiare informazioni sui fermi di più di 1.300 persone, in gran parte di nazionalità afghana, pakistana e siriana, con messaggi spesso accompagnati dalle foto» dei migranti braccati nei boschi e poi «in alcuni casi costretti a giacere faccia a terra oppure a togliersi le scarpe». </a:t>
            </a:r>
          </a:p>
          <a:p>
            <a:pPr marL="0" indent="0">
              <a:buNone/>
            </a:pPr>
            <a:r>
              <a:rPr lang="it-IT" dirty="0"/>
              <a:t>Ma c’erano anche messaggi ben più “operativi”. Nel febbraio del 2020, ad esempio, il direttore della polizia di frontiera dell’area di Zagabria richiedeva «cinque furgoni» per il «rigettamento», leggi l’espulsione di massa, «di un gruppo di 80 migranti» fermati, un segnale che «chiaramente» dimostra l’esistenza della pratica dei «respingimenti illegali» contro persone che probabilmente avrebbero voluto/potuto cercare protezione internazionale in Croazia. E altre conferme non mancano: </a:t>
            </a:r>
            <a:r>
              <a:rPr lang="it-IT" i="1" dirty="0" err="1"/>
              <a:t>Lighthouse</a:t>
            </a:r>
            <a:r>
              <a:rPr lang="it-IT" i="1" dirty="0"/>
              <a:t> Reports </a:t>
            </a:r>
            <a:r>
              <a:rPr lang="it-IT" dirty="0"/>
              <a:t>è riuscita a far coincidere le testimonianze di un cittadino pakistano, respinto con altri 85 nell’agosto del 2019 dalla polizia croata, «con violenze usate contro di loro», con altri messaggi e foto sulla chat segreta.</a:t>
            </a:r>
            <a:br>
              <a:rPr lang="it-IT" dirty="0"/>
            </a:br>
            <a:endParaRPr lang="it-IT" dirty="0"/>
          </a:p>
        </p:txBody>
      </p:sp>
    </p:spTree>
    <p:extLst>
      <p:ext uri="{BB962C8B-B14F-4D97-AF65-F5344CB8AC3E}">
        <p14:creationId xmlns:p14="http://schemas.microsoft.com/office/powerpoint/2010/main" val="24534432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D87694D5-7FA0-E746-B741-3D8FF84944F0}"/>
              </a:ext>
            </a:extLst>
          </p:cNvPr>
          <p:cNvSpPr>
            <a:spLocks noGrp="1"/>
          </p:cNvSpPr>
          <p:nvPr>
            <p:ph idx="1"/>
          </p:nvPr>
        </p:nvSpPr>
        <p:spPr>
          <a:xfrm>
            <a:off x="381000" y="266700"/>
            <a:ext cx="10972800" cy="6223000"/>
          </a:xfrm>
        </p:spPr>
        <p:txBody>
          <a:bodyPr>
            <a:normAutofit/>
          </a:bodyPr>
          <a:lstStyle/>
          <a:p>
            <a:pPr marL="0" indent="0">
              <a:buNone/>
            </a:pPr>
            <a:r>
              <a:rPr lang="it-IT" dirty="0"/>
              <a:t>La chat veniva usata anche «per scambiare informazioni» tra forze dell’ordine «su giornalisti che visitavano le aree di confine». E scambiare informazioni in quel modo, segreto e fuori da tutti i canali ufficiali – escludendo così la possibilità anche remota di monitoraggio delle azioni degli agenti e delle autorità – è «una violazione di svariate regole della polizia» di Zagabria, hanno comprovato a </a:t>
            </a:r>
            <a:r>
              <a:rPr lang="it-IT" i="1" dirty="0" err="1"/>
              <a:t>Lighthouse</a:t>
            </a:r>
            <a:r>
              <a:rPr lang="it-IT" i="1" dirty="0"/>
              <a:t> Reports </a:t>
            </a:r>
            <a:r>
              <a:rPr lang="it-IT" dirty="0"/>
              <a:t>esperti e fonti di polizia, che hanno suggerito che la segretezza fosse dovuta all’obiettivo di «non lasciare tracce» relative ad azioni «in violazione delle leggi croate ed europee». </a:t>
            </a:r>
          </a:p>
          <a:p>
            <a:pPr marL="0" indent="0">
              <a:buNone/>
            </a:pPr>
            <a:r>
              <a:rPr lang="it-IT" dirty="0"/>
              <a:t>Ancora più grave il fatto che le operazioni anti-migranti siano finanziate anche dall’Unione europea e «l’attuale silenzio» di Bruxelles non fa altro che «incitare a queste massicce violazioni contro persone vulnerabili in cerca di protezione», ha affermato l’europarlamentare </a:t>
            </a:r>
            <a:r>
              <a:rPr lang="it-IT" dirty="0" err="1"/>
              <a:t>Tineke</a:t>
            </a:r>
            <a:r>
              <a:rPr lang="it-IT" dirty="0"/>
              <a:t> </a:t>
            </a:r>
            <a:r>
              <a:rPr lang="it-IT" dirty="0" err="1"/>
              <a:t>Strik</a:t>
            </a:r>
            <a:r>
              <a:rPr lang="it-IT" dirty="0"/>
              <a:t>. E fa pensare che i messaggi WhatsApp ora svelati confermino, malgrado le smentite, soprattutto che «la campagna di respingimenti della polizia croata sia diretta da dentro il ministero dell’Interno», ha rincarato il politologo Bodo Weber.</a:t>
            </a:r>
          </a:p>
          <a:p>
            <a:pPr marL="0" indent="0">
              <a:buNone/>
            </a:pPr>
            <a:endParaRPr lang="it-IT" dirty="0"/>
          </a:p>
        </p:txBody>
      </p:sp>
    </p:spTree>
    <p:extLst>
      <p:ext uri="{BB962C8B-B14F-4D97-AF65-F5344CB8AC3E}">
        <p14:creationId xmlns:p14="http://schemas.microsoft.com/office/powerpoint/2010/main" val="31492881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D1B64C8-C3FF-0444-A287-58209681476C}"/>
              </a:ext>
            </a:extLst>
          </p:cNvPr>
          <p:cNvSpPr>
            <a:spLocks noGrp="1"/>
          </p:cNvSpPr>
          <p:nvPr>
            <p:ph type="title"/>
          </p:nvPr>
        </p:nvSpPr>
        <p:spPr/>
        <p:txBody>
          <a:bodyPr>
            <a:normAutofit fontScale="90000"/>
          </a:bodyPr>
          <a:lstStyle/>
          <a:p>
            <a:r>
              <a:rPr lang="it-IT" dirty="0" err="1"/>
              <a:t>https</a:t>
            </a:r>
            <a:r>
              <a:rPr lang="it-IT" dirty="0"/>
              <a:t>://</a:t>
            </a:r>
            <a:r>
              <a:rPr lang="it-IT" dirty="0" err="1"/>
              <a:t>www.lighthousereports.com</a:t>
            </a:r>
            <a:r>
              <a:rPr lang="it-IT" dirty="0"/>
              <a:t>/</a:t>
            </a:r>
            <a:r>
              <a:rPr lang="it-IT" dirty="0" err="1"/>
              <a:t>investigation</a:t>
            </a:r>
            <a:r>
              <a:rPr lang="it-IT" dirty="0"/>
              <a:t>/inside-</a:t>
            </a:r>
            <a:r>
              <a:rPr lang="it-IT" dirty="0" err="1"/>
              <a:t>croatias</a:t>
            </a:r>
            <a:r>
              <a:rPr lang="it-IT" dirty="0"/>
              <a:t>-secret-</a:t>
            </a:r>
            <a:r>
              <a:rPr lang="it-IT" dirty="0" err="1"/>
              <a:t>whatsapp</a:t>
            </a:r>
            <a:r>
              <a:rPr lang="it-IT" dirty="0"/>
              <a:t>-</a:t>
            </a:r>
            <a:r>
              <a:rPr lang="it-IT" dirty="0" err="1"/>
              <a:t>group</a:t>
            </a:r>
            <a:r>
              <a:rPr lang="it-IT" dirty="0"/>
              <a:t>/</a:t>
            </a:r>
          </a:p>
        </p:txBody>
      </p:sp>
      <p:sp>
        <p:nvSpPr>
          <p:cNvPr id="3" name="Segnaposto contenuto 2">
            <a:extLst>
              <a:ext uri="{FF2B5EF4-FFF2-40B4-BE49-F238E27FC236}">
                <a16:creationId xmlns:a16="http://schemas.microsoft.com/office/drawing/2014/main" id="{5C835CFA-3450-8745-A54E-A8B977AA3A86}"/>
              </a:ext>
            </a:extLst>
          </p:cNvPr>
          <p:cNvSpPr>
            <a:spLocks noGrp="1"/>
          </p:cNvSpPr>
          <p:nvPr>
            <p:ph idx="1"/>
          </p:nvPr>
        </p:nvSpPr>
        <p:spPr>
          <a:xfrm>
            <a:off x="419100" y="1825625"/>
            <a:ext cx="11264900" cy="4351338"/>
          </a:xfrm>
        </p:spPr>
        <p:txBody>
          <a:bodyPr>
            <a:noAutofit/>
          </a:bodyPr>
          <a:lstStyle/>
          <a:p>
            <a:pPr marL="0" indent="0">
              <a:buNone/>
            </a:pPr>
            <a:r>
              <a:rPr lang="it-IT" sz="2000" b="1" dirty="0"/>
              <a:t>Inside </a:t>
            </a:r>
            <a:r>
              <a:rPr lang="it-IT" sz="2000" b="1" dirty="0" err="1"/>
              <a:t>Croatia’s</a:t>
            </a:r>
            <a:r>
              <a:rPr lang="it-IT" sz="2000" b="1" dirty="0"/>
              <a:t> Secret WhatsApp Group</a:t>
            </a:r>
          </a:p>
          <a:p>
            <a:pPr marL="0" indent="0">
              <a:buNone/>
            </a:pPr>
            <a:r>
              <a:rPr lang="it-IT" sz="2000" dirty="0"/>
              <a:t>How high-ranking </a:t>
            </a:r>
            <a:r>
              <a:rPr lang="it-IT" sz="2000" dirty="0" err="1"/>
              <a:t>Croatian</a:t>
            </a:r>
            <a:r>
              <a:rPr lang="it-IT" sz="2000" dirty="0"/>
              <a:t> </a:t>
            </a:r>
            <a:r>
              <a:rPr lang="it-IT" sz="2000" dirty="0" err="1"/>
              <a:t>officials</a:t>
            </a:r>
            <a:r>
              <a:rPr lang="it-IT" sz="2000" dirty="0"/>
              <a:t> </a:t>
            </a:r>
            <a:r>
              <a:rPr lang="it-IT" sz="2000" dirty="0" err="1"/>
              <a:t>presided</a:t>
            </a:r>
            <a:r>
              <a:rPr lang="it-IT" sz="2000" dirty="0"/>
              <a:t> over clandestine </a:t>
            </a:r>
            <a:r>
              <a:rPr lang="it-IT" sz="2000" dirty="0" err="1"/>
              <a:t>communications</a:t>
            </a:r>
            <a:r>
              <a:rPr lang="it-IT" sz="2000" dirty="0"/>
              <a:t> </a:t>
            </a:r>
            <a:r>
              <a:rPr lang="it-IT" sz="2000" dirty="0" err="1"/>
              <a:t>about</a:t>
            </a:r>
            <a:r>
              <a:rPr lang="it-IT" sz="2000" dirty="0"/>
              <a:t> </a:t>
            </a:r>
            <a:r>
              <a:rPr lang="it-IT" sz="2000" dirty="0" err="1"/>
              <a:t>border</a:t>
            </a:r>
            <a:r>
              <a:rPr lang="it-IT" sz="2000" dirty="0"/>
              <a:t> </a:t>
            </a:r>
            <a:r>
              <a:rPr lang="it-IT" sz="2000" dirty="0" err="1"/>
              <a:t>operations</a:t>
            </a:r>
            <a:endParaRPr lang="it-IT" sz="2000" dirty="0"/>
          </a:p>
          <a:p>
            <a:pPr marL="0" indent="0">
              <a:buNone/>
            </a:pPr>
            <a:r>
              <a:rPr lang="it-IT" sz="2000" dirty="0" err="1"/>
              <a:t>When</a:t>
            </a:r>
            <a:r>
              <a:rPr lang="it-IT" sz="2000" dirty="0"/>
              <a:t> </a:t>
            </a:r>
            <a:r>
              <a:rPr lang="it-IT" sz="2000" dirty="0" err="1"/>
              <a:t>Lighthouse</a:t>
            </a:r>
            <a:r>
              <a:rPr lang="it-IT" sz="2000" dirty="0"/>
              <a:t> Reports </a:t>
            </a:r>
            <a:r>
              <a:rPr lang="it-IT" sz="2000" dirty="0" err="1"/>
              <a:t>filmed</a:t>
            </a:r>
            <a:r>
              <a:rPr lang="it-IT" sz="2000" dirty="0"/>
              <a:t> and </a:t>
            </a:r>
            <a:r>
              <a:rPr lang="it-IT" sz="2000" dirty="0">
                <a:hlinkClick r:id="rId2"/>
              </a:rPr>
              <a:t>published</a:t>
            </a:r>
            <a:r>
              <a:rPr lang="it-IT" sz="2000" dirty="0"/>
              <a:t> </a:t>
            </a:r>
            <a:r>
              <a:rPr lang="it-IT" sz="2000" dirty="0" err="1"/>
              <a:t>footage</a:t>
            </a:r>
            <a:r>
              <a:rPr lang="it-IT" sz="2000" dirty="0"/>
              <a:t> in 2021 of </a:t>
            </a:r>
            <a:r>
              <a:rPr lang="it-IT" sz="2000" dirty="0" err="1"/>
              <a:t>Croatian</a:t>
            </a:r>
            <a:r>
              <a:rPr lang="it-IT" sz="2000" dirty="0"/>
              <a:t> </a:t>
            </a:r>
            <a:r>
              <a:rPr lang="it-IT" sz="2000" dirty="0" err="1"/>
              <a:t>police</a:t>
            </a:r>
            <a:r>
              <a:rPr lang="it-IT" sz="2000" dirty="0"/>
              <a:t> </a:t>
            </a:r>
            <a:r>
              <a:rPr lang="it-IT" sz="2000" dirty="0" err="1"/>
              <a:t>officers</a:t>
            </a:r>
            <a:r>
              <a:rPr lang="it-IT" sz="2000" dirty="0"/>
              <a:t> in </a:t>
            </a:r>
            <a:r>
              <a:rPr lang="it-IT" sz="2000" dirty="0" err="1"/>
              <a:t>black</a:t>
            </a:r>
            <a:r>
              <a:rPr lang="it-IT" sz="2000" dirty="0"/>
              <a:t> </a:t>
            </a:r>
            <a:r>
              <a:rPr lang="it-IT" sz="2000" dirty="0" err="1"/>
              <a:t>balaclavas</a:t>
            </a:r>
            <a:r>
              <a:rPr lang="it-IT" sz="2000" dirty="0"/>
              <a:t> </a:t>
            </a:r>
            <a:r>
              <a:rPr lang="it-IT" sz="2000" dirty="0" err="1"/>
              <a:t>beating</a:t>
            </a:r>
            <a:r>
              <a:rPr lang="it-IT" sz="2000" dirty="0"/>
              <a:t> </a:t>
            </a:r>
            <a:r>
              <a:rPr lang="it-IT" sz="2000" dirty="0" err="1"/>
              <a:t>refugees</a:t>
            </a:r>
            <a:r>
              <a:rPr lang="it-IT" sz="2000" dirty="0"/>
              <a:t> </a:t>
            </a:r>
            <a:r>
              <a:rPr lang="it-IT" sz="2000" dirty="0" err="1"/>
              <a:t>while</a:t>
            </a:r>
            <a:r>
              <a:rPr lang="it-IT" sz="2000" dirty="0"/>
              <a:t> </a:t>
            </a:r>
            <a:r>
              <a:rPr lang="it-IT" sz="2000" dirty="0" err="1"/>
              <a:t>illegally</a:t>
            </a:r>
            <a:r>
              <a:rPr lang="it-IT" sz="2000" dirty="0"/>
              <a:t> forcing </a:t>
            </a:r>
            <a:r>
              <a:rPr lang="it-IT" sz="2000" dirty="0" err="1"/>
              <a:t>them</a:t>
            </a:r>
            <a:r>
              <a:rPr lang="it-IT" sz="2000" dirty="0"/>
              <a:t> back </a:t>
            </a:r>
            <a:r>
              <a:rPr lang="it-IT" sz="2000" dirty="0" err="1"/>
              <a:t>across</a:t>
            </a:r>
            <a:r>
              <a:rPr lang="it-IT" sz="2000" dirty="0"/>
              <a:t> the </a:t>
            </a:r>
            <a:r>
              <a:rPr lang="it-IT" sz="2000" dirty="0" err="1"/>
              <a:t>border</a:t>
            </a:r>
            <a:r>
              <a:rPr lang="it-IT" sz="2000" dirty="0"/>
              <a:t> </a:t>
            </a:r>
            <a:r>
              <a:rPr lang="it-IT" sz="2000" dirty="0" err="1"/>
              <a:t>into</a:t>
            </a:r>
            <a:r>
              <a:rPr lang="it-IT" sz="2000" dirty="0"/>
              <a:t> Bosnia and </a:t>
            </a:r>
            <a:r>
              <a:rPr lang="it-IT" sz="2000" dirty="0" err="1"/>
              <a:t>Herzegovina</a:t>
            </a:r>
            <a:r>
              <a:rPr lang="it-IT" sz="2000" dirty="0"/>
              <a:t>, the </a:t>
            </a:r>
            <a:r>
              <a:rPr lang="it-IT" sz="2000" dirty="0" err="1"/>
              <a:t>victims</a:t>
            </a:r>
            <a:r>
              <a:rPr lang="it-IT" sz="2000" dirty="0"/>
              <a:t>’ </a:t>
            </a:r>
            <a:r>
              <a:rPr lang="it-IT" sz="2000" dirty="0" err="1"/>
              <a:t>sharp</a:t>
            </a:r>
            <a:r>
              <a:rPr lang="it-IT" sz="2000" dirty="0"/>
              <a:t> </a:t>
            </a:r>
            <a:r>
              <a:rPr lang="it-IT" sz="2000" dirty="0" err="1"/>
              <a:t>screams</a:t>
            </a:r>
            <a:r>
              <a:rPr lang="it-IT" sz="2000" dirty="0"/>
              <a:t> </a:t>
            </a:r>
            <a:r>
              <a:rPr lang="it-IT" sz="2000" dirty="0" err="1"/>
              <a:t>echoing</a:t>
            </a:r>
            <a:r>
              <a:rPr lang="it-IT" sz="2000" dirty="0"/>
              <a:t> </a:t>
            </a:r>
            <a:r>
              <a:rPr lang="it-IT" sz="2000" dirty="0" err="1"/>
              <a:t>through</a:t>
            </a:r>
            <a:r>
              <a:rPr lang="it-IT" sz="2000" dirty="0"/>
              <a:t> the </a:t>
            </a:r>
            <a:r>
              <a:rPr lang="it-IT" sz="2000" dirty="0" err="1"/>
              <a:t>forest</a:t>
            </a:r>
            <a:r>
              <a:rPr lang="it-IT" sz="2000" dirty="0"/>
              <a:t>, the </a:t>
            </a:r>
            <a:r>
              <a:rPr lang="it-IT" sz="2000" dirty="0" err="1"/>
              <a:t>Croatian</a:t>
            </a:r>
            <a:r>
              <a:rPr lang="it-IT" sz="2000" dirty="0"/>
              <a:t> </a:t>
            </a:r>
            <a:r>
              <a:rPr lang="it-IT" sz="2000" dirty="0" err="1"/>
              <a:t>government</a:t>
            </a:r>
            <a:r>
              <a:rPr lang="it-IT" sz="2000" dirty="0"/>
              <a:t> </a:t>
            </a:r>
            <a:r>
              <a:rPr lang="it-IT" sz="2000" dirty="0" err="1"/>
              <a:t>was</a:t>
            </a:r>
            <a:r>
              <a:rPr lang="it-IT" sz="2000" dirty="0"/>
              <a:t> </a:t>
            </a:r>
            <a:r>
              <a:rPr lang="it-IT" sz="2000" dirty="0" err="1"/>
              <a:t>quick</a:t>
            </a:r>
            <a:r>
              <a:rPr lang="it-IT" sz="2000" dirty="0"/>
              <a:t> to evade </a:t>
            </a:r>
            <a:r>
              <a:rPr lang="it-IT" sz="2000" dirty="0" err="1"/>
              <a:t>responsibility</a:t>
            </a:r>
            <a:r>
              <a:rPr lang="it-IT" sz="2000" dirty="0"/>
              <a:t>.</a:t>
            </a:r>
          </a:p>
          <a:p>
            <a:pPr marL="0" indent="0">
              <a:buNone/>
            </a:pPr>
            <a:r>
              <a:rPr lang="it-IT" sz="2000" dirty="0"/>
              <a:t>The </a:t>
            </a:r>
            <a:r>
              <a:rPr lang="it-IT" sz="2000" dirty="0" err="1"/>
              <a:t>illegal</a:t>
            </a:r>
            <a:r>
              <a:rPr lang="it-IT" sz="2000" dirty="0"/>
              <a:t> treatment, </a:t>
            </a:r>
            <a:r>
              <a:rPr lang="it-IT" sz="2000" dirty="0" err="1"/>
              <a:t>Croatian</a:t>
            </a:r>
            <a:r>
              <a:rPr lang="it-IT" sz="2000" dirty="0"/>
              <a:t> </a:t>
            </a:r>
            <a:r>
              <a:rPr lang="it-IT" sz="2000" dirty="0" err="1"/>
              <a:t>Interior</a:t>
            </a:r>
            <a:r>
              <a:rPr lang="it-IT" sz="2000" dirty="0"/>
              <a:t> </a:t>
            </a:r>
            <a:r>
              <a:rPr lang="it-IT" sz="2000" dirty="0" err="1"/>
              <a:t>Minister</a:t>
            </a:r>
            <a:r>
              <a:rPr lang="it-IT" sz="2000" dirty="0"/>
              <a:t> </a:t>
            </a:r>
            <a:r>
              <a:rPr lang="it-IT" sz="2000" dirty="0" err="1"/>
              <a:t>Davor</a:t>
            </a:r>
            <a:r>
              <a:rPr lang="it-IT" sz="2000" dirty="0"/>
              <a:t> </a:t>
            </a:r>
            <a:r>
              <a:rPr lang="it-IT" sz="2000" dirty="0" err="1"/>
              <a:t>Božinović</a:t>
            </a:r>
            <a:r>
              <a:rPr lang="it-IT" sz="2000" dirty="0"/>
              <a:t> </a:t>
            </a:r>
            <a:r>
              <a:rPr lang="it-IT" sz="2000" dirty="0" err="1"/>
              <a:t>assured</a:t>
            </a:r>
            <a:r>
              <a:rPr lang="it-IT" sz="2000" dirty="0"/>
              <a:t>, </a:t>
            </a:r>
            <a:r>
              <a:rPr lang="it-IT" sz="2000" dirty="0" err="1"/>
              <a:t>was</a:t>
            </a:r>
            <a:r>
              <a:rPr lang="it-IT" sz="2000" dirty="0"/>
              <a:t> an </a:t>
            </a:r>
            <a:r>
              <a:rPr lang="it-IT" sz="2000" dirty="0" err="1"/>
              <a:t>isolated</a:t>
            </a:r>
            <a:r>
              <a:rPr lang="it-IT" sz="2000" dirty="0"/>
              <a:t> case. The </a:t>
            </a:r>
            <a:r>
              <a:rPr lang="it-IT" sz="2000" dirty="0" err="1"/>
              <a:t>police</a:t>
            </a:r>
            <a:r>
              <a:rPr lang="it-IT" sz="2000" dirty="0"/>
              <a:t> </a:t>
            </a:r>
            <a:r>
              <a:rPr lang="it-IT" sz="2000" dirty="0" err="1"/>
              <a:t>officers</a:t>
            </a:r>
            <a:r>
              <a:rPr lang="it-IT" sz="2000" dirty="0"/>
              <a:t> </a:t>
            </a:r>
            <a:r>
              <a:rPr lang="it-IT" sz="2000" dirty="0" err="1"/>
              <a:t>responsible</a:t>
            </a:r>
            <a:r>
              <a:rPr lang="it-IT" sz="2000" dirty="0"/>
              <a:t> </a:t>
            </a:r>
            <a:r>
              <a:rPr lang="it-IT" sz="2000" dirty="0" err="1"/>
              <a:t>had</a:t>
            </a:r>
            <a:r>
              <a:rPr lang="it-IT" sz="2000" dirty="0"/>
              <a:t> </a:t>
            </a:r>
            <a:r>
              <a:rPr lang="it-IT" sz="2000" dirty="0" err="1"/>
              <a:t>not</a:t>
            </a:r>
            <a:r>
              <a:rPr lang="it-IT" sz="2000" dirty="0"/>
              <a:t> </a:t>
            </a:r>
            <a:r>
              <a:rPr lang="it-IT" sz="2000" dirty="0" err="1"/>
              <a:t>acted</a:t>
            </a:r>
            <a:r>
              <a:rPr lang="it-IT" sz="2000" dirty="0"/>
              <a:t> on the </a:t>
            </a:r>
            <a:r>
              <a:rPr lang="it-IT" sz="2000" dirty="0" err="1"/>
              <a:t>instructions</a:t>
            </a:r>
            <a:r>
              <a:rPr lang="it-IT" sz="2000" dirty="0"/>
              <a:t> of the </a:t>
            </a:r>
            <a:r>
              <a:rPr lang="it-IT" sz="2000" dirty="0" err="1"/>
              <a:t>government</a:t>
            </a:r>
            <a:r>
              <a:rPr lang="it-IT" sz="2000" dirty="0"/>
              <a:t>, and </a:t>
            </a:r>
            <a:r>
              <a:rPr lang="it-IT" sz="2000" dirty="0" err="1"/>
              <a:t>neither</a:t>
            </a:r>
            <a:r>
              <a:rPr lang="it-IT" sz="2000" dirty="0"/>
              <a:t> </a:t>
            </a:r>
            <a:r>
              <a:rPr lang="it-IT" sz="2000" dirty="0" err="1"/>
              <a:t>ministers</a:t>
            </a:r>
            <a:r>
              <a:rPr lang="it-IT" sz="2000" dirty="0"/>
              <a:t> </a:t>
            </a:r>
            <a:r>
              <a:rPr lang="it-IT" sz="2000" dirty="0" err="1"/>
              <a:t>nor</a:t>
            </a:r>
            <a:r>
              <a:rPr lang="it-IT" sz="2000" dirty="0"/>
              <a:t> </a:t>
            </a:r>
            <a:r>
              <a:rPr lang="it-IT" sz="2000" dirty="0" err="1"/>
              <a:t>police</a:t>
            </a:r>
            <a:r>
              <a:rPr lang="it-IT" sz="2000" dirty="0"/>
              <a:t> </a:t>
            </a:r>
            <a:r>
              <a:rPr lang="it-IT" sz="2000" dirty="0" err="1"/>
              <a:t>chiefs</a:t>
            </a:r>
            <a:r>
              <a:rPr lang="it-IT" sz="2000" dirty="0"/>
              <a:t> </a:t>
            </a:r>
            <a:r>
              <a:rPr lang="it-IT" sz="2000" dirty="0" err="1"/>
              <a:t>had</a:t>
            </a:r>
            <a:r>
              <a:rPr lang="it-IT" sz="2000" dirty="0"/>
              <a:t> </a:t>
            </a:r>
            <a:r>
              <a:rPr lang="it-IT" sz="2000" dirty="0" err="1"/>
              <a:t>known</a:t>
            </a:r>
            <a:r>
              <a:rPr lang="it-IT" sz="2000" dirty="0"/>
              <a:t> </a:t>
            </a:r>
            <a:r>
              <a:rPr lang="it-IT" sz="2000" dirty="0" err="1"/>
              <a:t>anything</a:t>
            </a:r>
            <a:r>
              <a:rPr lang="it-IT" sz="2000" dirty="0"/>
              <a:t> </a:t>
            </a:r>
            <a:r>
              <a:rPr lang="it-IT" sz="2000" dirty="0" err="1"/>
              <a:t>about</a:t>
            </a:r>
            <a:r>
              <a:rPr lang="it-IT" sz="2000" dirty="0"/>
              <a:t> </a:t>
            </a:r>
            <a:r>
              <a:rPr lang="it-IT" sz="2000" dirty="0" err="1"/>
              <a:t>it</a:t>
            </a:r>
            <a:r>
              <a:rPr lang="it-IT" sz="2000" dirty="0"/>
              <a:t>, he </a:t>
            </a:r>
            <a:r>
              <a:rPr lang="it-IT" sz="2000" dirty="0" err="1"/>
              <a:t>claimed</a:t>
            </a:r>
            <a:r>
              <a:rPr lang="it-IT" sz="2000" dirty="0"/>
              <a:t>.</a:t>
            </a:r>
          </a:p>
          <a:p>
            <a:pPr marL="0" indent="0">
              <a:buNone/>
            </a:pPr>
            <a:r>
              <a:rPr lang="it-IT" sz="2000" dirty="0"/>
              <a:t>Migration </a:t>
            </a:r>
            <a:r>
              <a:rPr lang="it-IT" sz="2000" dirty="0" err="1"/>
              <a:t>experts</a:t>
            </a:r>
            <a:r>
              <a:rPr lang="it-IT" sz="2000" dirty="0"/>
              <a:t>, </a:t>
            </a:r>
            <a:r>
              <a:rPr lang="it-IT" sz="2000" dirty="0" err="1"/>
              <a:t>asylum</a:t>
            </a:r>
            <a:r>
              <a:rPr lang="it-IT" sz="2000" dirty="0"/>
              <a:t> </a:t>
            </a:r>
            <a:r>
              <a:rPr lang="it-IT" sz="2000" dirty="0" err="1"/>
              <a:t>lawyers</a:t>
            </a:r>
            <a:r>
              <a:rPr lang="it-IT" sz="2000" dirty="0"/>
              <a:t> and human </a:t>
            </a:r>
            <a:r>
              <a:rPr lang="it-IT" sz="2000" dirty="0" err="1"/>
              <a:t>rights</a:t>
            </a:r>
            <a:r>
              <a:rPr lang="it-IT" sz="2000" dirty="0"/>
              <a:t> </a:t>
            </a:r>
            <a:r>
              <a:rPr lang="it-IT" sz="2000" dirty="0" err="1"/>
              <a:t>activists</a:t>
            </a:r>
            <a:r>
              <a:rPr lang="it-IT" sz="2000" dirty="0"/>
              <a:t> </a:t>
            </a:r>
            <a:r>
              <a:rPr lang="it-IT" sz="2000" dirty="0" err="1"/>
              <a:t>were</a:t>
            </a:r>
            <a:r>
              <a:rPr lang="it-IT" sz="2000" dirty="0"/>
              <a:t> </a:t>
            </a:r>
            <a:r>
              <a:rPr lang="it-IT" sz="2000" dirty="0" err="1"/>
              <a:t>sceptical</a:t>
            </a:r>
            <a:r>
              <a:rPr lang="it-IT" sz="2000" dirty="0"/>
              <a:t>. </a:t>
            </a:r>
            <a:r>
              <a:rPr lang="it-IT" sz="2000" dirty="0" err="1"/>
              <a:t>They</a:t>
            </a:r>
            <a:r>
              <a:rPr lang="it-IT" sz="2000" dirty="0"/>
              <a:t> </a:t>
            </a:r>
            <a:r>
              <a:rPr lang="it-IT" sz="2000" dirty="0" err="1"/>
              <a:t>suspected</a:t>
            </a:r>
            <a:r>
              <a:rPr lang="it-IT" sz="2000" dirty="0"/>
              <a:t> </a:t>
            </a:r>
            <a:r>
              <a:rPr lang="it-IT" sz="2000" dirty="0" err="1"/>
              <a:t>that</a:t>
            </a:r>
            <a:r>
              <a:rPr lang="it-IT" sz="2000" dirty="0"/>
              <a:t> high-ranking </a:t>
            </a:r>
            <a:r>
              <a:rPr lang="it-IT" sz="2000" dirty="0" err="1"/>
              <a:t>Croatian</a:t>
            </a:r>
            <a:r>
              <a:rPr lang="it-IT" sz="2000" dirty="0"/>
              <a:t> </a:t>
            </a:r>
            <a:r>
              <a:rPr lang="it-IT" sz="2000" dirty="0" err="1"/>
              <a:t>officials</a:t>
            </a:r>
            <a:r>
              <a:rPr lang="it-IT" sz="2000" dirty="0"/>
              <a:t> </a:t>
            </a:r>
            <a:r>
              <a:rPr lang="it-IT" sz="2000" dirty="0" err="1"/>
              <a:t>knew</a:t>
            </a:r>
            <a:r>
              <a:rPr lang="it-IT" sz="2000" dirty="0"/>
              <a:t> </a:t>
            </a:r>
            <a:r>
              <a:rPr lang="it-IT" sz="2000" dirty="0" err="1"/>
              <a:t>about</a:t>
            </a:r>
            <a:r>
              <a:rPr lang="it-IT" sz="2000" dirty="0"/>
              <a:t> the </a:t>
            </a:r>
            <a:r>
              <a:rPr lang="it-IT" sz="2000" dirty="0" err="1"/>
              <a:t>pushbacks</a:t>
            </a:r>
            <a:r>
              <a:rPr lang="it-IT" sz="2000" dirty="0"/>
              <a:t>, </a:t>
            </a:r>
            <a:r>
              <a:rPr lang="it-IT" sz="2000" dirty="0" err="1"/>
              <a:t>which</a:t>
            </a:r>
            <a:r>
              <a:rPr lang="it-IT" sz="2000" dirty="0"/>
              <a:t> </a:t>
            </a:r>
            <a:r>
              <a:rPr lang="it-IT" sz="2000" dirty="0" err="1"/>
              <a:t>took</a:t>
            </a:r>
            <a:r>
              <a:rPr lang="it-IT" sz="2000" dirty="0"/>
              <a:t> </a:t>
            </a:r>
            <a:r>
              <a:rPr lang="it-IT" sz="2000" dirty="0" err="1"/>
              <a:t>place</a:t>
            </a:r>
            <a:r>
              <a:rPr lang="it-IT" sz="2000" dirty="0"/>
              <a:t> under a </a:t>
            </a:r>
            <a:r>
              <a:rPr lang="it-IT" sz="2000" dirty="0" err="1"/>
              <a:t>police</a:t>
            </a:r>
            <a:r>
              <a:rPr lang="it-IT" sz="2000" dirty="0"/>
              <a:t> </a:t>
            </a:r>
            <a:r>
              <a:rPr lang="it-IT" sz="2000" dirty="0" err="1"/>
              <a:t>operation</a:t>
            </a:r>
            <a:r>
              <a:rPr lang="it-IT" sz="2000" dirty="0"/>
              <a:t> </a:t>
            </a:r>
            <a:r>
              <a:rPr lang="it-IT" sz="2000" dirty="0" err="1"/>
              <a:t>known</a:t>
            </a:r>
            <a:r>
              <a:rPr lang="it-IT" sz="2000" dirty="0"/>
              <a:t> </a:t>
            </a:r>
            <a:r>
              <a:rPr lang="it-IT" sz="2000" dirty="0" err="1"/>
              <a:t>as</a:t>
            </a:r>
            <a:r>
              <a:rPr lang="it-IT" sz="2000" dirty="0"/>
              <a:t> ‘</a:t>
            </a:r>
            <a:r>
              <a:rPr lang="it-IT" sz="2000" dirty="0" err="1"/>
              <a:t>Korridor</a:t>
            </a:r>
            <a:r>
              <a:rPr lang="it-IT" sz="2000" dirty="0"/>
              <a:t>’ – </a:t>
            </a:r>
            <a:r>
              <a:rPr lang="it-IT" sz="2000" dirty="0" err="1"/>
              <a:t>which</a:t>
            </a:r>
            <a:r>
              <a:rPr lang="it-IT" sz="2000" dirty="0"/>
              <a:t> </a:t>
            </a:r>
            <a:r>
              <a:rPr lang="it-IT" sz="2000" dirty="0" err="1"/>
              <a:t>is</a:t>
            </a:r>
            <a:r>
              <a:rPr lang="it-IT" sz="2000" dirty="0"/>
              <a:t> </a:t>
            </a:r>
            <a:r>
              <a:rPr lang="it-IT" sz="2000" dirty="0" err="1"/>
              <a:t>partially</a:t>
            </a:r>
            <a:r>
              <a:rPr lang="it-IT" sz="2000" dirty="0"/>
              <a:t> </a:t>
            </a:r>
            <a:r>
              <a:rPr lang="it-IT" sz="2000" dirty="0" err="1"/>
              <a:t>financed</a:t>
            </a:r>
            <a:r>
              <a:rPr lang="it-IT" sz="2000" dirty="0"/>
              <a:t> by the EU – and </a:t>
            </a:r>
            <a:r>
              <a:rPr lang="it-IT" sz="2000" dirty="0" err="1"/>
              <a:t>that</a:t>
            </a:r>
            <a:r>
              <a:rPr lang="it-IT" sz="2000" dirty="0"/>
              <a:t> </a:t>
            </a:r>
            <a:r>
              <a:rPr lang="it-IT" sz="2000" dirty="0" err="1"/>
              <a:t>perhaps</a:t>
            </a:r>
            <a:r>
              <a:rPr lang="it-IT" sz="2000" dirty="0"/>
              <a:t> </a:t>
            </a:r>
            <a:r>
              <a:rPr lang="it-IT" sz="2000" dirty="0" err="1"/>
              <a:t>they</a:t>
            </a:r>
            <a:r>
              <a:rPr lang="it-IT" sz="2000" dirty="0"/>
              <a:t> </a:t>
            </a:r>
            <a:r>
              <a:rPr lang="it-IT" sz="2000" dirty="0" err="1"/>
              <a:t>even</a:t>
            </a:r>
            <a:r>
              <a:rPr lang="it-IT" sz="2000" dirty="0"/>
              <a:t> </a:t>
            </a:r>
            <a:r>
              <a:rPr lang="it-IT" sz="2000" dirty="0" err="1"/>
              <a:t>ordered</a:t>
            </a:r>
            <a:r>
              <a:rPr lang="it-IT" sz="2000" dirty="0"/>
              <a:t> </a:t>
            </a:r>
            <a:r>
              <a:rPr lang="it-IT" sz="2000" dirty="0" err="1"/>
              <a:t>them</a:t>
            </a:r>
            <a:r>
              <a:rPr lang="it-IT" sz="2000" dirty="0"/>
              <a:t>.</a:t>
            </a:r>
          </a:p>
          <a:p>
            <a:pPr marL="0" indent="0">
              <a:buNone/>
            </a:pPr>
            <a:r>
              <a:rPr lang="it-IT" sz="2000" dirty="0" err="1"/>
              <a:t>Now</a:t>
            </a:r>
            <a:r>
              <a:rPr lang="it-IT" sz="2000" dirty="0"/>
              <a:t> </a:t>
            </a:r>
            <a:r>
              <a:rPr lang="it-IT" sz="2000" dirty="0" err="1"/>
              <a:t>we</a:t>
            </a:r>
            <a:r>
              <a:rPr lang="it-IT" sz="2000" dirty="0"/>
              <a:t>, in </a:t>
            </a:r>
            <a:r>
              <a:rPr lang="it-IT" sz="2000" dirty="0" err="1"/>
              <a:t>collaboration</a:t>
            </a:r>
            <a:r>
              <a:rPr lang="it-IT" sz="2000" dirty="0"/>
              <a:t> with </a:t>
            </a:r>
            <a:r>
              <a:rPr lang="it-IT" sz="2000" dirty="0" err="1"/>
              <a:t>Der</a:t>
            </a:r>
            <a:r>
              <a:rPr lang="it-IT" sz="2000" dirty="0"/>
              <a:t> </a:t>
            </a:r>
            <a:r>
              <a:rPr lang="it-IT" sz="2000" dirty="0" err="1"/>
              <a:t>Spiegel</a:t>
            </a:r>
            <a:r>
              <a:rPr lang="it-IT" sz="2000" dirty="0"/>
              <a:t>, Nova TV, </a:t>
            </a:r>
            <a:r>
              <a:rPr lang="it-IT" sz="2000" dirty="0" err="1"/>
              <a:t>Novosti</a:t>
            </a:r>
            <a:r>
              <a:rPr lang="it-IT" sz="2000" dirty="0"/>
              <a:t> </a:t>
            </a:r>
            <a:r>
              <a:rPr lang="it-IT" sz="2000" dirty="0" err="1"/>
              <a:t>weekly</a:t>
            </a:r>
            <a:r>
              <a:rPr lang="it-IT" sz="2000" dirty="0"/>
              <a:t>, </a:t>
            </a:r>
            <a:r>
              <a:rPr lang="it-IT" sz="2000" dirty="0" err="1"/>
              <a:t>Telegram</a:t>
            </a:r>
            <a:r>
              <a:rPr lang="it-IT" sz="2000" dirty="0"/>
              <a:t> news </a:t>
            </a:r>
            <a:r>
              <a:rPr lang="it-IT" sz="2000" dirty="0" err="1"/>
              <a:t>portal</a:t>
            </a:r>
            <a:r>
              <a:rPr lang="it-IT" sz="2000" dirty="0"/>
              <a:t> and ORF, </a:t>
            </a:r>
            <a:r>
              <a:rPr lang="it-IT" sz="2000" dirty="0" err="1"/>
              <a:t>have</a:t>
            </a:r>
            <a:r>
              <a:rPr lang="it-IT" sz="2000" dirty="0"/>
              <a:t> </a:t>
            </a:r>
            <a:r>
              <a:rPr lang="it-IT" sz="2000" dirty="0" err="1"/>
              <a:t>obtained</a:t>
            </a:r>
            <a:r>
              <a:rPr lang="it-IT" sz="2000" dirty="0"/>
              <a:t> </a:t>
            </a:r>
            <a:r>
              <a:rPr lang="it-IT" sz="2000" dirty="0" err="1"/>
              <a:t>evidence</a:t>
            </a:r>
            <a:r>
              <a:rPr lang="it-IT" sz="2000" dirty="0"/>
              <a:t> </a:t>
            </a:r>
            <a:r>
              <a:rPr lang="it-IT" sz="2000" dirty="0" err="1"/>
              <a:t>indicating</a:t>
            </a:r>
            <a:r>
              <a:rPr lang="it-IT" sz="2000" dirty="0"/>
              <a:t> </a:t>
            </a:r>
            <a:r>
              <a:rPr lang="it-IT" sz="2000" dirty="0" err="1"/>
              <a:t>that</a:t>
            </a:r>
            <a:r>
              <a:rPr lang="it-IT" sz="2000" dirty="0"/>
              <a:t> </a:t>
            </a:r>
            <a:r>
              <a:rPr lang="it-IT" sz="2000" dirty="0" err="1"/>
              <a:t>these</a:t>
            </a:r>
            <a:r>
              <a:rPr lang="it-IT" sz="2000" dirty="0"/>
              <a:t> </a:t>
            </a:r>
            <a:r>
              <a:rPr lang="it-IT" sz="2000" dirty="0" err="1"/>
              <a:t>suspicions</a:t>
            </a:r>
            <a:r>
              <a:rPr lang="it-IT" sz="2000" dirty="0"/>
              <a:t> </a:t>
            </a:r>
            <a:r>
              <a:rPr lang="it-IT" sz="2000" dirty="0" err="1"/>
              <a:t>were</a:t>
            </a:r>
            <a:r>
              <a:rPr lang="it-IT" sz="2000" dirty="0"/>
              <a:t> </a:t>
            </a:r>
            <a:r>
              <a:rPr lang="it-IT" sz="2000" dirty="0" err="1"/>
              <a:t>correct</a:t>
            </a:r>
            <a:r>
              <a:rPr lang="it-IT" sz="2000" dirty="0"/>
              <a:t> – in the </a:t>
            </a:r>
            <a:r>
              <a:rPr lang="it-IT" sz="2000" dirty="0" err="1"/>
              <a:t>form</a:t>
            </a:r>
            <a:r>
              <a:rPr lang="it-IT" sz="2000" dirty="0"/>
              <a:t> of </a:t>
            </a:r>
            <a:r>
              <a:rPr lang="it-IT" sz="2000" dirty="0" err="1"/>
              <a:t>leaked</a:t>
            </a:r>
            <a:r>
              <a:rPr lang="it-IT" sz="2000" dirty="0"/>
              <a:t> WhatsApp </a:t>
            </a:r>
            <a:r>
              <a:rPr lang="it-IT" sz="2000" dirty="0" err="1"/>
              <a:t>communications</a:t>
            </a:r>
            <a:r>
              <a:rPr lang="it-IT" sz="2000" dirty="0"/>
              <a:t>.</a:t>
            </a:r>
          </a:p>
        </p:txBody>
      </p:sp>
    </p:spTree>
    <p:extLst>
      <p:ext uri="{BB962C8B-B14F-4D97-AF65-F5344CB8AC3E}">
        <p14:creationId xmlns:p14="http://schemas.microsoft.com/office/powerpoint/2010/main" val="24924026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3DC70FB-7F9B-5B43-ACDB-99F2E1790DCB}"/>
              </a:ext>
            </a:extLst>
          </p:cNvPr>
          <p:cNvSpPr>
            <a:spLocks noGrp="1"/>
          </p:cNvSpPr>
          <p:nvPr>
            <p:ph type="title"/>
          </p:nvPr>
        </p:nvSpPr>
        <p:spPr>
          <a:xfrm>
            <a:off x="736600" y="365125"/>
            <a:ext cx="10617200" cy="2441575"/>
          </a:xfrm>
        </p:spPr>
        <p:txBody>
          <a:bodyPr>
            <a:normAutofit fontScale="90000"/>
          </a:bodyPr>
          <a:lstStyle/>
          <a:p>
            <a:r>
              <a:rPr lang="it-IT" sz="2600" cap="all" dirty="0"/>
              <a:t>IL REPORTAGE </a:t>
            </a:r>
            <a:r>
              <a:rPr lang="it-IT" sz="2600" b="1" dirty="0"/>
              <a:t>Dai giannizzeri ai migranti, così la Croazia sorveglia il nuovo confine d’Europa dopo l’ingresso in Schengen. Sul nuovo confine d’Europa</a:t>
            </a:r>
            <a:br>
              <a:rPr lang="it-IT" sz="2600" b="1" dirty="0"/>
            </a:br>
            <a:r>
              <a:rPr lang="it-IT" sz="2800" b="1" dirty="0"/>
              <a:t>Disboscamenti e pattuglie lungo l’area montagnosa che segna la frontiera con la Bosnia Erzegovina: un tempo divideva gli imperi asburgico e ottomano, ora è snodo fondamentale della Rotta balcanica</a:t>
            </a:r>
            <a:br>
              <a:rPr lang="it-IT" sz="2800" b="1" dirty="0"/>
            </a:br>
            <a:r>
              <a:rPr lang="it-IT" sz="2000" i="1" cap="all" dirty="0"/>
              <a:t>GIOVANNI VALE </a:t>
            </a:r>
            <a:r>
              <a:rPr lang="it-IT" sz="2000" dirty="0"/>
              <a:t>10 Dicembre 2022 Aggiornato 11 Dicembre 2022</a:t>
            </a:r>
          </a:p>
        </p:txBody>
      </p:sp>
      <p:sp>
        <p:nvSpPr>
          <p:cNvPr id="3" name="Segnaposto contenuto 2">
            <a:extLst>
              <a:ext uri="{FF2B5EF4-FFF2-40B4-BE49-F238E27FC236}">
                <a16:creationId xmlns:a16="http://schemas.microsoft.com/office/drawing/2014/main" id="{A52647B4-C195-664D-9596-F425DCA8A85F}"/>
              </a:ext>
            </a:extLst>
          </p:cNvPr>
          <p:cNvSpPr>
            <a:spLocks noGrp="1"/>
          </p:cNvSpPr>
          <p:nvPr>
            <p:ph idx="1"/>
          </p:nvPr>
        </p:nvSpPr>
        <p:spPr>
          <a:xfrm>
            <a:off x="736600" y="3289300"/>
            <a:ext cx="10617200" cy="2887662"/>
          </a:xfrm>
        </p:spPr>
        <p:txBody>
          <a:bodyPr>
            <a:normAutofit/>
          </a:bodyPr>
          <a:lstStyle/>
          <a:p>
            <a:r>
              <a:rPr lang="it-IT" dirty="0"/>
              <a:t>FIUME Una nebbia densa avvolge i fianchi della </a:t>
            </a:r>
            <a:r>
              <a:rPr lang="it-IT" dirty="0" err="1"/>
              <a:t>Plješevica</a:t>
            </a:r>
            <a:r>
              <a:rPr lang="it-IT" dirty="0"/>
              <a:t>, la montagna che segna il confine tra la Croazia e la Bosnia-Erzegovina nei pressi di </a:t>
            </a:r>
            <a:r>
              <a:rPr lang="it-IT" dirty="0" err="1"/>
              <a:t>Korenica</a:t>
            </a:r>
            <a:r>
              <a:rPr lang="it-IT" dirty="0"/>
              <a:t>, 140 chilometri a sud-est di Fiume. I banchi fitti e bianchi coprono gli alberi spogli e le strade innevate, ma man mano che saliamo verso la vetta, a bordo di un fuoristrada che s’inerpica senza difficoltà, il cielo schiarisce e diventa a tratti quasi azzurro. «Durante le belle giornate da qui si vede </a:t>
            </a:r>
            <a:r>
              <a:rPr lang="it-IT" dirty="0" err="1"/>
              <a:t>Bihać</a:t>
            </a:r>
            <a:r>
              <a:rPr lang="it-IT" dirty="0"/>
              <a:t>», afferma </a:t>
            </a:r>
            <a:r>
              <a:rPr lang="it-IT" dirty="0" err="1"/>
              <a:t>Mladen</a:t>
            </a:r>
            <a:r>
              <a:rPr lang="it-IT" dirty="0"/>
              <a:t> </a:t>
            </a:r>
            <a:r>
              <a:rPr lang="it-IT" dirty="0" err="1"/>
              <a:t>Matovinović</a:t>
            </a:r>
            <a:r>
              <a:rPr lang="it-IT" dirty="0"/>
              <a:t>, il capo della polizia di frontiera croata nella contea della Lika e di Segna.</a:t>
            </a:r>
            <a:br>
              <a:rPr lang="it-IT" dirty="0">
                <a:effectLst/>
              </a:rPr>
            </a:br>
            <a:endParaRPr lang="it-IT" dirty="0">
              <a:effectLst/>
            </a:endParaRPr>
          </a:p>
          <a:p>
            <a:endParaRPr lang="it-IT" dirty="0"/>
          </a:p>
        </p:txBody>
      </p:sp>
    </p:spTree>
    <p:extLst>
      <p:ext uri="{BB962C8B-B14F-4D97-AF65-F5344CB8AC3E}">
        <p14:creationId xmlns:p14="http://schemas.microsoft.com/office/powerpoint/2010/main" val="289890426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Legno">
  <a:themeElements>
    <a:clrScheme name="Legno">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Legno">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Legno">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{56A1631E-CC2D-6241-96A1-7AF495E609A3}tf10001070</Template>
  <TotalTime>3569</TotalTime>
  <Words>3105</Words>
  <Application>Microsoft Macintosh PowerPoint</Application>
  <PresentationFormat>Widescreen</PresentationFormat>
  <Paragraphs>53</Paragraphs>
  <Slides>16</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16</vt:i4>
      </vt:variant>
    </vt:vector>
  </HeadingPairs>
  <TitlesOfParts>
    <vt:vector size="22" baseType="lpstr">
      <vt:lpstr>Calibri</vt:lpstr>
      <vt:lpstr>Rockwell</vt:lpstr>
      <vt:lpstr>Rockwell Condensed</vt:lpstr>
      <vt:lpstr>Rockwell Extra Bold</vt:lpstr>
      <vt:lpstr>Wingdings</vt:lpstr>
      <vt:lpstr>Legno</vt:lpstr>
      <vt:lpstr>Territorio e Società 225 Le   Corso di Studio  LE08 Lettere moderne</vt:lpstr>
      <vt:lpstr>Migranti, arrestate 21 persone per favoreggiamento dell’immigrazione clandestina dalla polizia di frontiera a Trieste. Nel bilancio degli ultimi tre mesi di attività ci sono altre tre persone sottoposte a fermo 11 Aprile 2023 </vt:lpstr>
      <vt:lpstr>Moratti: «Le espulsioni di massa dei migranti sono illegali ma diffuse in tutti i confini dell’Ue». L’esperto in diritti umani: «Gli standard internazionali sono chiari, i casi vanno considerati a uno a uno» STEFANO GIANTIN 08 Aprile 2023</vt:lpstr>
      <vt:lpstr>Presentazione standard di PowerPoint</vt:lpstr>
      <vt:lpstr>«Braccati nei boschi e respinti»: i trattamenti riservati ai migranti in una chat segreta di Zagabria.  Secondo un’inchiesta di Lighthouse Reports alti funzionari croati del ministero dell’Interno attraverso un gruppo whatsapp fra il 2019 e il 2010 si scambiavano informazioni su quanto accadeva alla frontiera STEFANO GIANTIN08 Aprile 2023</vt:lpstr>
      <vt:lpstr>Presentazione standard di PowerPoint</vt:lpstr>
      <vt:lpstr>Presentazione standard di PowerPoint</vt:lpstr>
      <vt:lpstr>https://www.lighthousereports.com/investigation/inside-croatias-secret-whatsapp-group/</vt:lpstr>
      <vt:lpstr>IL REPORTAGE Dai giannizzeri ai migranti, così la Croazia sorveglia il nuovo confine d’Europa dopo l’ingresso in Schengen. Sul nuovo confine d’Europa Disboscamenti e pattuglie lungo l’area montagnosa che segna la frontiera con la Bosnia Erzegovina: un tempo divideva gli imperi asburgico e ottomano, ora è snodo fondamentale della Rotta balcanica GIOVANNI VALE 10 Dicembre 2022 Aggiornato 11 Dicembre 2022</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Geografia (LE006)   Corso di Studio  LE01 - DISCIPLINE STORICHE E FILOSOFICHE </dc:title>
  <dc:creator>sergio zilli</dc:creator>
  <cp:lastModifiedBy>sergio zilli</cp:lastModifiedBy>
  <cp:revision>54</cp:revision>
  <dcterms:created xsi:type="dcterms:W3CDTF">2022-03-01T08:25:09Z</dcterms:created>
  <dcterms:modified xsi:type="dcterms:W3CDTF">2023-04-13T16:23:44Z</dcterms:modified>
</cp:coreProperties>
</file>