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31"/>
  </p:notesMasterIdLst>
  <p:sldIdLst>
    <p:sldId id="256" r:id="rId2"/>
    <p:sldId id="317" r:id="rId3"/>
    <p:sldId id="286" r:id="rId4"/>
    <p:sldId id="298" r:id="rId5"/>
    <p:sldId id="287" r:id="rId6"/>
    <p:sldId id="288" r:id="rId7"/>
    <p:sldId id="335" r:id="rId8"/>
    <p:sldId id="336" r:id="rId9"/>
    <p:sldId id="275" r:id="rId10"/>
    <p:sldId id="318" r:id="rId11"/>
    <p:sldId id="289" r:id="rId12"/>
    <p:sldId id="290" r:id="rId13"/>
    <p:sldId id="311" r:id="rId14"/>
    <p:sldId id="313" r:id="rId15"/>
    <p:sldId id="331" r:id="rId16"/>
    <p:sldId id="332" r:id="rId17"/>
    <p:sldId id="333" r:id="rId18"/>
    <p:sldId id="334" r:id="rId19"/>
    <p:sldId id="319" r:id="rId20"/>
    <p:sldId id="304" r:id="rId21"/>
    <p:sldId id="320" r:id="rId22"/>
    <p:sldId id="330" r:id="rId23"/>
    <p:sldId id="321" r:id="rId24"/>
    <p:sldId id="322" r:id="rId25"/>
    <p:sldId id="323" r:id="rId26"/>
    <p:sldId id="324" r:id="rId27"/>
    <p:sldId id="325" r:id="rId28"/>
    <p:sldId id="326" r:id="rId29"/>
    <p:sldId id="327"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5"/>
  </p:normalViewPr>
  <p:slideViewPr>
    <p:cSldViewPr snapToGrid="0" snapToObjects="1">
      <p:cViewPr varScale="1">
        <p:scale>
          <a:sx n="104" d="100"/>
          <a:sy n="104" d="100"/>
        </p:scale>
        <p:origin x="8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02876-4B35-5542-887D-D524159F491A}" type="datetimeFigureOut">
              <a:rPr lang="it-IT" smtClean="0"/>
              <a:t>17/04/23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B286B-E391-F14E-B58F-295232AADC80}" type="slidenum">
              <a:rPr lang="it-IT" smtClean="0"/>
              <a:t>‹N›</a:t>
            </a:fld>
            <a:endParaRPr lang="it-IT"/>
          </a:p>
        </p:txBody>
      </p:sp>
    </p:spTree>
    <p:extLst>
      <p:ext uri="{BB962C8B-B14F-4D97-AF65-F5344CB8AC3E}">
        <p14:creationId xmlns:p14="http://schemas.microsoft.com/office/powerpoint/2010/main" val="262243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17/04/23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276934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p:txBody>
          <a:bodyPr/>
          <a:lstStyle/>
          <a:p>
            <a:fld id="{837D0E34-1ECB-5444-BD3E-69484C495800}" type="datetimeFigureOut">
              <a:rPr lang="it-IT" smtClean="0"/>
              <a:t>17/04/23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38719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17/04/23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9936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17/04/23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54759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a:xfrm>
            <a:off x="8593667" y="6272784"/>
            <a:ext cx="2644309" cy="365125"/>
          </a:xfrm>
        </p:spPr>
        <p:txBody>
          <a:bodyPr/>
          <a:lstStyle/>
          <a:p>
            <a:fld id="{837D0E34-1ECB-5444-BD3E-69484C495800}" type="datetimeFigureOut">
              <a:rPr lang="it-IT" smtClean="0"/>
              <a:t>17/04/23</a:t>
            </a:fld>
            <a:endParaRPr lang="it-IT"/>
          </a:p>
        </p:txBody>
      </p:sp>
      <p:sp>
        <p:nvSpPr>
          <p:cNvPr id="5" name="Footer Placeholder 4"/>
          <p:cNvSpPr>
            <a:spLocks noGrp="1"/>
          </p:cNvSpPr>
          <p:nvPr>
            <p:ph type="ftr" sz="quarter" idx="11"/>
          </p:nvPr>
        </p:nvSpPr>
        <p:spPr>
          <a:xfrm>
            <a:off x="2182708" y="6272784"/>
            <a:ext cx="6327648" cy="365125"/>
          </a:xfrm>
        </p:spPr>
        <p:txBody>
          <a:bodyPr/>
          <a:lstStyle/>
          <a:p>
            <a:endParaRPr lang="it-IT"/>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103283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37D0E34-1ECB-5444-BD3E-69484C495800}" type="datetimeFigureOut">
              <a:rPr lang="it-IT" smtClean="0"/>
              <a:t>17/04/23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34252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837D0E34-1ECB-5444-BD3E-69484C495800}" type="datetimeFigureOut">
              <a:rPr lang="it-IT" smtClean="0"/>
              <a:t>17/04/23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22D769A-F634-AA42-8679-B54091E1F20F}"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422369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7D0E34-1ECB-5444-BD3E-69484C495800}" type="datetimeFigureOut">
              <a:rPr lang="it-IT" smtClean="0"/>
              <a:t>17/04/23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22D769A-F634-AA42-8679-B54091E1F20F}" type="slidenum">
              <a:rPr lang="it-IT" smtClean="0"/>
              <a:t>‹N›</a:t>
            </a:fld>
            <a:endParaRPr lang="it-IT"/>
          </a:p>
        </p:txBody>
      </p:sp>
      <p:sp>
        <p:nvSpPr>
          <p:cNvPr id="6" name="Title 5"/>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177564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D0E34-1ECB-5444-BD3E-69484C495800}" type="datetimeFigureOut">
              <a:rPr lang="it-IT" smtClean="0"/>
              <a:t>17/04/23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86133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17/04/23</a:t>
            </a:fld>
            <a:endParaRPr lang="it-IT"/>
          </a:p>
        </p:txBody>
      </p:sp>
      <p:sp>
        <p:nvSpPr>
          <p:cNvPr id="6" name="Footer Placeholder 5"/>
          <p:cNvSpPr>
            <a:spLocks noGrp="1"/>
          </p:cNvSpPr>
          <p:nvPr>
            <p:ph type="ftr" sz="quarter" idx="11"/>
          </p:nvPr>
        </p:nvSpPr>
        <p:spPr/>
        <p:txBody>
          <a:bodyPr/>
          <a:lstStyle/>
          <a:p>
            <a:endParaRPr lang="it-IT"/>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285332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17/04/23</a:t>
            </a:fld>
            <a:endParaRPr lang="it-IT"/>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16007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37D0E34-1ECB-5444-BD3E-69484C495800}" type="datetimeFigureOut">
              <a:rPr lang="it-IT" smtClean="0"/>
              <a:t>17/04/23</a:t>
            </a:fld>
            <a:endParaRPr lang="it-IT"/>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it-IT"/>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F22D769A-F634-AA42-8679-B54091E1F20F}" type="slidenum">
              <a:rPr lang="it-IT" smtClean="0"/>
              <a:t>‹N›</a:t>
            </a:fld>
            <a:endParaRPr lang="it-IT"/>
          </a:p>
        </p:txBody>
      </p:sp>
    </p:spTree>
    <p:extLst>
      <p:ext uri="{BB962C8B-B14F-4D97-AF65-F5344CB8AC3E}">
        <p14:creationId xmlns:p14="http://schemas.microsoft.com/office/powerpoint/2010/main" val="28968652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la7.it/propagandalive/video/il-racconto-dal-bangladesh-di-francesca-mannocchi-a-propaganda-live-15-04-2023-480666"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camera.it/_bicamerali/schengen/fonti/convdubl.ht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lavoce.info/archives/92777/immigrati-regolari-nel-labirinto-del-decreto-flussi/"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ommission.europa.eu/strategy-and-policy/priorities-2019-2024/promoting-our-european-way-life/statistics-migration-europe_it" TargetMode="External"/><Relationship Id="rId2" Type="http://schemas.openxmlformats.org/officeDocument/2006/relationships/hyperlink" Target="https://noi-italia.istat.it/pagina.php?L=0&amp;categoria=4&amp;dove=ITALI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F72A09-70BD-4F44-B969-2EBBF678DD4F}"/>
              </a:ext>
            </a:extLst>
          </p:cNvPr>
          <p:cNvSpPr>
            <a:spLocks noGrp="1"/>
          </p:cNvSpPr>
          <p:nvPr>
            <p:ph type="ctrTitle"/>
          </p:nvPr>
        </p:nvSpPr>
        <p:spPr>
          <a:xfrm>
            <a:off x="1524000" y="1122363"/>
            <a:ext cx="9144000" cy="3552668"/>
          </a:xfrm>
        </p:spPr>
        <p:txBody>
          <a:bodyPr>
            <a:normAutofit fontScale="90000"/>
          </a:bodyPr>
          <a:lstStyle/>
          <a:p>
            <a:r>
              <a:rPr lang="it-IT" b="1" cap="small" dirty="0"/>
              <a:t>Territorio e Società</a:t>
            </a:r>
            <a:br>
              <a:rPr lang="it-IT" b="1" cap="small" dirty="0"/>
            </a:br>
            <a:r>
              <a:rPr lang="it-IT" b="1" cap="small" dirty="0"/>
              <a:t>225 Le</a:t>
            </a:r>
            <a:r>
              <a:rPr lang="it-IT" dirty="0"/>
              <a:t> </a:t>
            </a:r>
            <a:br>
              <a:rPr lang="it-IT" dirty="0"/>
            </a:br>
            <a:br>
              <a:rPr lang="it-IT" dirty="0"/>
            </a:br>
            <a:r>
              <a:rPr lang="it-IT" sz="4000" dirty="0"/>
              <a:t>Corso di Studio </a:t>
            </a:r>
            <a:br>
              <a:rPr lang="it-IT" sz="4000" dirty="0"/>
            </a:br>
            <a:r>
              <a:rPr lang="it-IT" sz="4000" dirty="0"/>
              <a:t>LE08 Lettere moderne</a:t>
            </a:r>
          </a:p>
        </p:txBody>
      </p:sp>
      <p:sp>
        <p:nvSpPr>
          <p:cNvPr id="3" name="Sottotitolo 2">
            <a:extLst>
              <a:ext uri="{FF2B5EF4-FFF2-40B4-BE49-F238E27FC236}">
                <a16:creationId xmlns:a16="http://schemas.microsoft.com/office/drawing/2014/main" id="{C78CD909-0C5A-6A42-A155-018BFBEE2164}"/>
              </a:ext>
            </a:extLst>
          </p:cNvPr>
          <p:cNvSpPr>
            <a:spLocks noGrp="1"/>
          </p:cNvSpPr>
          <p:nvPr>
            <p:ph type="subTitle" idx="1"/>
          </p:nvPr>
        </p:nvSpPr>
        <p:spPr>
          <a:xfrm>
            <a:off x="1433848" y="5118995"/>
            <a:ext cx="9144000" cy="1655762"/>
          </a:xfrm>
        </p:spPr>
        <p:txBody>
          <a:bodyPr/>
          <a:lstStyle/>
          <a:p>
            <a:r>
              <a:rPr lang="it-IT" dirty="0" err="1"/>
              <a:t>a.a</a:t>
            </a:r>
            <a:r>
              <a:rPr lang="it-IT" dirty="0"/>
              <a:t>. 2022-2023</a:t>
            </a:r>
          </a:p>
        </p:txBody>
      </p:sp>
      <p:sp>
        <p:nvSpPr>
          <p:cNvPr id="4" name="CasellaDiTesto 3">
            <a:extLst>
              <a:ext uri="{FF2B5EF4-FFF2-40B4-BE49-F238E27FC236}">
                <a16:creationId xmlns:a16="http://schemas.microsoft.com/office/drawing/2014/main" id="{09AB6D40-5966-5446-85EB-0E1430A47B86}"/>
              </a:ext>
            </a:extLst>
          </p:cNvPr>
          <p:cNvSpPr txBox="1"/>
          <p:nvPr/>
        </p:nvSpPr>
        <p:spPr>
          <a:xfrm>
            <a:off x="10873946" y="4490365"/>
            <a:ext cx="1157416" cy="369332"/>
          </a:xfrm>
          <a:prstGeom prst="rect">
            <a:avLst/>
          </a:prstGeom>
          <a:noFill/>
        </p:spPr>
        <p:txBody>
          <a:bodyPr wrap="square" rtlCol="0">
            <a:spAutoFit/>
          </a:bodyPr>
          <a:lstStyle/>
          <a:p>
            <a:r>
              <a:rPr lang="it-IT" dirty="0" err="1"/>
              <a:t>Ppt</a:t>
            </a:r>
            <a:r>
              <a:rPr lang="it-IT" dirty="0"/>
              <a:t> 22 </a:t>
            </a:r>
          </a:p>
        </p:txBody>
      </p:sp>
    </p:spTree>
    <p:extLst>
      <p:ext uri="{BB962C8B-B14F-4D97-AF65-F5344CB8AC3E}">
        <p14:creationId xmlns:p14="http://schemas.microsoft.com/office/powerpoint/2010/main" val="91740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F220EA-1B08-0542-96E7-8547E6AD71E2}"/>
              </a:ext>
            </a:extLst>
          </p:cNvPr>
          <p:cNvSpPr>
            <a:spLocks noGrp="1"/>
          </p:cNvSpPr>
          <p:nvPr>
            <p:ph type="title"/>
          </p:nvPr>
        </p:nvSpPr>
        <p:spPr/>
        <p:txBody>
          <a:bodyPr>
            <a:normAutofit/>
          </a:bodyPr>
          <a:lstStyle/>
          <a:p>
            <a:r>
              <a:rPr lang="it-IT" sz="2400" dirty="0">
                <a:hlinkClick r:id="rId2"/>
              </a:rPr>
              <a:t>https://www.la7.it/propagandalive/video/il-racconto-dal-bangladesh-di-francesca-mannocchi-a-propaganda-live-15-04-2023-480666</a:t>
            </a:r>
            <a:r>
              <a:rPr lang="it-IT" sz="2400" dirty="0"/>
              <a:t>. 10:18</a:t>
            </a:r>
          </a:p>
        </p:txBody>
      </p:sp>
      <p:pic>
        <p:nvPicPr>
          <p:cNvPr id="5" name="Segnaposto contenuto 4">
            <a:extLst>
              <a:ext uri="{FF2B5EF4-FFF2-40B4-BE49-F238E27FC236}">
                <a16:creationId xmlns:a16="http://schemas.microsoft.com/office/drawing/2014/main" id="{96A19DA4-E9BE-B445-A939-E6F00F0FFE12}"/>
              </a:ext>
            </a:extLst>
          </p:cNvPr>
          <p:cNvPicPr>
            <a:picLocks noGrp="1" noChangeAspect="1"/>
          </p:cNvPicPr>
          <p:nvPr>
            <p:ph idx="1"/>
          </p:nvPr>
        </p:nvPicPr>
        <p:blipFill>
          <a:blip r:embed="rId3"/>
          <a:stretch>
            <a:fillRect/>
          </a:stretch>
        </p:blipFill>
        <p:spPr>
          <a:xfrm>
            <a:off x="2458364" y="2093976"/>
            <a:ext cx="6713211" cy="4051300"/>
          </a:xfrm>
        </p:spPr>
      </p:pic>
    </p:spTree>
    <p:extLst>
      <p:ext uri="{BB962C8B-B14F-4D97-AF65-F5344CB8AC3E}">
        <p14:creationId xmlns:p14="http://schemas.microsoft.com/office/powerpoint/2010/main" val="1705522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5516" y="490917"/>
            <a:ext cx="3043946" cy="788001"/>
          </a:xfrm>
        </p:spPr>
        <p:txBody>
          <a:bodyPr>
            <a:normAutofit fontScale="90000"/>
          </a:bodyPr>
          <a:lstStyle/>
          <a:p>
            <a:r>
              <a:rPr lang="it-IT" dirty="0"/>
              <a:t>Migrazioni</a:t>
            </a:r>
          </a:p>
        </p:txBody>
      </p:sp>
      <p:sp>
        <p:nvSpPr>
          <p:cNvPr id="3" name="Segnaposto contenuto 2"/>
          <p:cNvSpPr>
            <a:spLocks noGrp="1"/>
          </p:cNvSpPr>
          <p:nvPr>
            <p:ph idx="1"/>
          </p:nvPr>
        </p:nvSpPr>
        <p:spPr>
          <a:xfrm>
            <a:off x="483008" y="1937733"/>
            <a:ext cx="11169413" cy="4920267"/>
          </a:xfrm>
        </p:spPr>
        <p:txBody>
          <a:bodyPr>
            <a:normAutofit/>
          </a:bodyPr>
          <a:lstStyle/>
          <a:p>
            <a:r>
              <a:rPr lang="it-IT" sz="2200" dirty="0">
                <a:solidFill>
                  <a:schemeClr val="tx1"/>
                </a:solidFill>
              </a:rPr>
              <a:t>Dichiarazione universale dei diritti dell’uomo (1948): «ogni individuo ha diritto di godere e cercare asilo in altri paesi a causa di persecuzioni» recepito dalla Costituzione italiana</a:t>
            </a:r>
          </a:p>
          <a:p>
            <a:r>
              <a:rPr lang="it-IT" sz="2200" dirty="0">
                <a:solidFill>
                  <a:schemeClr val="tx1"/>
                </a:solidFill>
              </a:rPr>
              <a:t>Convenzione di Ginevra (1951)</a:t>
            </a:r>
          </a:p>
          <a:p>
            <a:r>
              <a:rPr lang="it-IT" sz="2200" dirty="0">
                <a:solidFill>
                  <a:schemeClr val="tx1"/>
                </a:solidFill>
              </a:rPr>
              <a:t>Carta dei diritti fondamentali dell’Unione Europea (2000)</a:t>
            </a:r>
          </a:p>
          <a:p>
            <a:r>
              <a:rPr lang="it-IT" sz="2200" b="1" dirty="0">
                <a:solidFill>
                  <a:schemeClr val="tx1"/>
                </a:solidFill>
              </a:rPr>
              <a:t>Profugo</a:t>
            </a:r>
            <a:r>
              <a:rPr lang="it-IT" sz="2200" dirty="0">
                <a:solidFill>
                  <a:schemeClr val="tx1"/>
                </a:solidFill>
              </a:rPr>
              <a:t>: chi lascia il proprio paese a causa di guerre, catastrofi naturali o altro</a:t>
            </a:r>
          </a:p>
          <a:p>
            <a:r>
              <a:rPr lang="it-IT" sz="2200" b="1" dirty="0">
                <a:solidFill>
                  <a:schemeClr val="tx1"/>
                </a:solidFill>
              </a:rPr>
              <a:t>Rifugiato</a:t>
            </a:r>
            <a:r>
              <a:rPr lang="it-IT" sz="2200" dirty="0">
                <a:solidFill>
                  <a:schemeClr val="tx1"/>
                </a:solidFill>
              </a:rPr>
              <a:t>: la condizione giuridica di chi, temendo di essere perseguitato per motivi di etnia, religione, nazionalità , appartenenza a un determinato gruppo sociale  o per opinioni politiche, si trova al di fuori del paese di cui ha la cittadinanza per cercare rifugio in un paese straniero (</a:t>
            </a:r>
            <a:r>
              <a:rPr lang="it-IT" sz="2200" b="1" dirty="0">
                <a:solidFill>
                  <a:schemeClr val="tx1"/>
                </a:solidFill>
              </a:rPr>
              <a:t>richiedente asilo</a:t>
            </a:r>
            <a:r>
              <a:rPr lang="it-IT" sz="2200" dirty="0">
                <a:solidFill>
                  <a:schemeClr val="tx1"/>
                </a:solidFill>
              </a:rPr>
              <a:t>)</a:t>
            </a:r>
          </a:p>
          <a:p>
            <a:r>
              <a:rPr lang="it-IT" sz="2200" dirty="0">
                <a:solidFill>
                  <a:schemeClr val="tx1"/>
                </a:solidFill>
              </a:rPr>
              <a:t>Regolamento di Dublino 2003 </a:t>
            </a:r>
            <a:r>
              <a:rPr lang="it-IT" dirty="0"/>
              <a:t>(</a:t>
            </a:r>
            <a:r>
              <a:rPr lang="it-IT" sz="1500" dirty="0">
                <a:hlinkClick r:id="rId2"/>
              </a:rPr>
              <a:t>https://www.camera.it/_bicamerali/schengen/fonti/convdubl.htm</a:t>
            </a:r>
            <a:r>
              <a:rPr lang="it-IT" dirty="0"/>
              <a:t>)</a:t>
            </a:r>
          </a:p>
        </p:txBody>
      </p:sp>
    </p:spTree>
    <p:extLst>
      <p:ext uri="{BB962C8B-B14F-4D97-AF65-F5344CB8AC3E}">
        <p14:creationId xmlns:p14="http://schemas.microsoft.com/office/powerpoint/2010/main" val="4043969848"/>
      </p:ext>
    </p:extLst>
  </p:cSld>
  <p:clrMapOvr>
    <a:masterClrMapping/>
  </p:clrMapOvr>
  <mc:AlternateContent xmlns:mc="http://schemas.openxmlformats.org/markup-compatibility/2006" xmlns:p14="http://schemas.microsoft.com/office/powerpoint/2010/main">
    <mc:Choice Requires="p14">
      <p:transition spd="slow" p14:dur="2000" advTm="408904"/>
    </mc:Choice>
    <mc:Fallback xmlns="">
      <p:transition spd="slow" advTm="40890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0746" y="770722"/>
            <a:ext cx="2835602" cy="799576"/>
          </a:xfrm>
        </p:spPr>
        <p:txBody>
          <a:bodyPr>
            <a:normAutofit fontScale="90000"/>
          </a:bodyPr>
          <a:lstStyle/>
          <a:p>
            <a:r>
              <a:rPr lang="it-IT" dirty="0"/>
              <a:t>Migrazioni</a:t>
            </a:r>
          </a:p>
        </p:txBody>
      </p:sp>
      <p:sp>
        <p:nvSpPr>
          <p:cNvPr id="3" name="Segnaposto contenuto 2"/>
          <p:cNvSpPr>
            <a:spLocks noGrp="1"/>
          </p:cNvSpPr>
          <p:nvPr>
            <p:ph idx="1"/>
          </p:nvPr>
        </p:nvSpPr>
        <p:spPr>
          <a:xfrm>
            <a:off x="280746" y="2026508"/>
            <a:ext cx="11754735" cy="4559642"/>
          </a:xfrm>
        </p:spPr>
        <p:txBody>
          <a:bodyPr>
            <a:normAutofit fontScale="92500" lnSpcReduction="10000"/>
          </a:bodyPr>
          <a:lstStyle/>
          <a:p>
            <a:r>
              <a:rPr lang="it-IT" sz="2200" dirty="0">
                <a:solidFill>
                  <a:schemeClr val="tx1"/>
                </a:solidFill>
              </a:rPr>
              <a:t>America settentrionale: Usa e Canada, principali destinazioni migratorie fino a fine 900 </a:t>
            </a:r>
            <a:r>
              <a:rPr lang="it-IT" sz="2200" dirty="0">
                <a:solidFill>
                  <a:schemeClr val="tx1"/>
                </a:solidFill>
                <a:sym typeface="Wingdings" panose="05000000000000000000" pitchFamily="2" charset="2"/>
              </a:rPr>
              <a:t> quasi metà dei migranti mondiali. Prima Europa, poi America Latina e Asia</a:t>
            </a:r>
          </a:p>
          <a:p>
            <a:endParaRPr lang="it-IT" sz="800" dirty="0">
              <a:solidFill>
                <a:schemeClr val="tx1"/>
              </a:solidFill>
              <a:sym typeface="Wingdings" panose="05000000000000000000" pitchFamily="2" charset="2"/>
            </a:endParaRPr>
          </a:p>
          <a:p>
            <a:r>
              <a:rPr lang="it-IT" sz="2200" dirty="0">
                <a:solidFill>
                  <a:schemeClr val="tx1"/>
                </a:solidFill>
                <a:sym typeface="Wingdings" panose="05000000000000000000" pitchFamily="2" charset="2"/>
              </a:rPr>
              <a:t>America latina: fino a ½ 900 destinazione privilegiata da Spagna, Portogallo e Italia, ma anche Giappone, Germania, Russia. Poi instabilità politica e economica e malavitosa (Colombia). Ora emigranti</a:t>
            </a:r>
          </a:p>
          <a:p>
            <a:endParaRPr lang="it-IT" sz="900" dirty="0">
              <a:solidFill>
                <a:schemeClr val="tx1"/>
              </a:solidFill>
              <a:sym typeface="Wingdings" panose="05000000000000000000" pitchFamily="2" charset="2"/>
            </a:endParaRPr>
          </a:p>
          <a:p>
            <a:r>
              <a:rPr lang="it-IT" sz="2200" dirty="0">
                <a:solidFill>
                  <a:schemeClr val="tx1"/>
                </a:solidFill>
                <a:sym typeface="Wingdings" panose="05000000000000000000" pitchFamily="2" charset="2"/>
              </a:rPr>
              <a:t>Europa: terra di emigrazione fino a ½ del XX secolo. Prima migrazioni interne, poi nord Africa, poi Balcani (caduta socialismo, guerre)</a:t>
            </a:r>
          </a:p>
          <a:p>
            <a:endParaRPr lang="it-IT" sz="900" dirty="0">
              <a:solidFill>
                <a:schemeClr val="tx1"/>
              </a:solidFill>
              <a:sym typeface="Wingdings" panose="05000000000000000000" pitchFamily="2" charset="2"/>
            </a:endParaRPr>
          </a:p>
          <a:p>
            <a:r>
              <a:rPr lang="it-IT" sz="2200" dirty="0">
                <a:solidFill>
                  <a:schemeClr val="tx1"/>
                </a:solidFill>
                <a:sym typeface="Wingdings" panose="05000000000000000000" pitchFamily="2" charset="2"/>
              </a:rPr>
              <a:t>Asia: il continente che registra da solo un quarto di tutti i migranti mondiali, ma fra paese e paese a seconda del momento</a:t>
            </a:r>
          </a:p>
          <a:p>
            <a:endParaRPr lang="it-IT" sz="900" dirty="0">
              <a:solidFill>
                <a:schemeClr val="tx1"/>
              </a:solidFill>
              <a:sym typeface="Wingdings" panose="05000000000000000000" pitchFamily="2" charset="2"/>
            </a:endParaRPr>
          </a:p>
          <a:p>
            <a:r>
              <a:rPr lang="it-IT" sz="2200" dirty="0">
                <a:solidFill>
                  <a:schemeClr val="tx1"/>
                </a:solidFill>
                <a:sym typeface="Wingdings" panose="05000000000000000000" pitchFamily="2" charset="2"/>
              </a:rPr>
              <a:t>Africa: un decimo dei migranti, sia interne sia ex colonie verso Europa (fuga cervelli), profughi interni (guerre e conflitti)</a:t>
            </a:r>
            <a:endParaRPr lang="it-IT" sz="2200" dirty="0">
              <a:solidFill>
                <a:schemeClr val="tx1"/>
              </a:solidFill>
            </a:endParaRPr>
          </a:p>
        </p:txBody>
      </p:sp>
    </p:spTree>
    <p:extLst>
      <p:ext uri="{BB962C8B-B14F-4D97-AF65-F5344CB8AC3E}">
        <p14:creationId xmlns:p14="http://schemas.microsoft.com/office/powerpoint/2010/main" val="3803460290"/>
      </p:ext>
    </p:extLst>
  </p:cSld>
  <p:clrMapOvr>
    <a:masterClrMapping/>
  </p:clrMapOvr>
  <mc:AlternateContent xmlns:mc="http://schemas.openxmlformats.org/markup-compatibility/2006" xmlns:p14="http://schemas.microsoft.com/office/powerpoint/2010/main">
    <mc:Choice Requires="p14">
      <p:transition spd="slow" p14:dur="2000" advTm="392588"/>
    </mc:Choice>
    <mc:Fallback xmlns="">
      <p:transition spd="slow" advTm="39258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3A9486-4607-274B-AD1E-C567BF4A5179}"/>
              </a:ext>
            </a:extLst>
          </p:cNvPr>
          <p:cNvSpPr>
            <a:spLocks noGrp="1"/>
          </p:cNvSpPr>
          <p:nvPr>
            <p:ph type="title"/>
          </p:nvPr>
        </p:nvSpPr>
        <p:spPr/>
        <p:txBody>
          <a:bodyPr/>
          <a:lstStyle/>
          <a:p>
            <a:r>
              <a:rPr lang="it-IT" dirty="0"/>
              <a:t>Migrazioni italiane (2002 - 2020)</a:t>
            </a:r>
          </a:p>
        </p:txBody>
      </p:sp>
      <p:pic>
        <p:nvPicPr>
          <p:cNvPr id="5" name="Segnaposto contenuto 4">
            <a:extLst>
              <a:ext uri="{FF2B5EF4-FFF2-40B4-BE49-F238E27FC236}">
                <a16:creationId xmlns:a16="http://schemas.microsoft.com/office/drawing/2014/main" id="{9DC4F36D-6869-3E4B-9204-80153F295506}"/>
              </a:ext>
            </a:extLst>
          </p:cNvPr>
          <p:cNvPicPr>
            <a:picLocks noGrp="1" noChangeAspect="1"/>
          </p:cNvPicPr>
          <p:nvPr>
            <p:ph idx="1"/>
          </p:nvPr>
        </p:nvPicPr>
        <p:blipFill>
          <a:blip r:embed="rId2"/>
          <a:stretch>
            <a:fillRect/>
          </a:stretch>
        </p:blipFill>
        <p:spPr>
          <a:xfrm>
            <a:off x="512995" y="2384855"/>
            <a:ext cx="10869003" cy="3755403"/>
          </a:xfrm>
        </p:spPr>
      </p:pic>
    </p:spTree>
    <p:extLst>
      <p:ext uri="{BB962C8B-B14F-4D97-AF65-F5344CB8AC3E}">
        <p14:creationId xmlns:p14="http://schemas.microsoft.com/office/powerpoint/2010/main" val="913640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D80880-956E-204C-A487-6E20FF606B78}"/>
              </a:ext>
            </a:extLst>
          </p:cNvPr>
          <p:cNvSpPr>
            <a:spLocks noGrp="1"/>
          </p:cNvSpPr>
          <p:nvPr>
            <p:ph type="title"/>
          </p:nvPr>
        </p:nvSpPr>
        <p:spPr>
          <a:xfrm>
            <a:off x="711145" y="249480"/>
            <a:ext cx="10571998" cy="669653"/>
          </a:xfrm>
        </p:spPr>
        <p:txBody>
          <a:bodyPr>
            <a:normAutofit fontScale="90000"/>
          </a:bodyPr>
          <a:lstStyle/>
          <a:p>
            <a:r>
              <a:rPr lang="it-IT" dirty="0"/>
              <a:t>Emigrazione italiana 2020</a:t>
            </a:r>
          </a:p>
        </p:txBody>
      </p:sp>
      <p:pic>
        <p:nvPicPr>
          <p:cNvPr id="5" name="Segnaposto contenuto 4">
            <a:extLst>
              <a:ext uri="{FF2B5EF4-FFF2-40B4-BE49-F238E27FC236}">
                <a16:creationId xmlns:a16="http://schemas.microsoft.com/office/drawing/2014/main" id="{B356A46B-A5CE-1B40-A608-09944BCAE349}"/>
              </a:ext>
            </a:extLst>
          </p:cNvPr>
          <p:cNvPicPr>
            <a:picLocks noGrp="1" noChangeAspect="1"/>
          </p:cNvPicPr>
          <p:nvPr>
            <p:ph idx="1"/>
          </p:nvPr>
        </p:nvPicPr>
        <p:blipFill>
          <a:blip r:embed="rId2"/>
          <a:stretch>
            <a:fillRect/>
          </a:stretch>
        </p:blipFill>
        <p:spPr>
          <a:xfrm>
            <a:off x="6288122" y="1116841"/>
            <a:ext cx="5741160" cy="5741160"/>
          </a:xfrm>
          <a:prstGeom prst="rect">
            <a:avLst/>
          </a:prstGeom>
        </p:spPr>
      </p:pic>
      <p:pic>
        <p:nvPicPr>
          <p:cNvPr id="4" name="Immagine 3">
            <a:extLst>
              <a:ext uri="{FF2B5EF4-FFF2-40B4-BE49-F238E27FC236}">
                <a16:creationId xmlns:a16="http://schemas.microsoft.com/office/drawing/2014/main" id="{4BFA218B-26ED-E346-B3A1-ACBC7BB4B5D1}"/>
              </a:ext>
            </a:extLst>
          </p:cNvPr>
          <p:cNvPicPr>
            <a:picLocks noChangeAspect="1"/>
          </p:cNvPicPr>
          <p:nvPr/>
        </p:nvPicPr>
        <p:blipFill>
          <a:blip r:embed="rId3"/>
          <a:stretch>
            <a:fillRect/>
          </a:stretch>
        </p:blipFill>
        <p:spPr>
          <a:xfrm>
            <a:off x="255984" y="1116840"/>
            <a:ext cx="5741160" cy="5741160"/>
          </a:xfrm>
          <a:prstGeom prst="rect">
            <a:avLst/>
          </a:prstGeom>
        </p:spPr>
      </p:pic>
    </p:spTree>
    <p:extLst>
      <p:ext uri="{BB962C8B-B14F-4D97-AF65-F5344CB8AC3E}">
        <p14:creationId xmlns:p14="http://schemas.microsoft.com/office/powerpoint/2010/main" val="3039525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5C726B07-C840-F546-B343-53027D7F47FA}"/>
              </a:ext>
            </a:extLst>
          </p:cNvPr>
          <p:cNvPicPr>
            <a:picLocks noGrp="1" noChangeAspect="1"/>
          </p:cNvPicPr>
          <p:nvPr>
            <p:ph idx="1"/>
          </p:nvPr>
        </p:nvPicPr>
        <p:blipFill>
          <a:blip r:embed="rId2"/>
          <a:stretch>
            <a:fillRect/>
          </a:stretch>
        </p:blipFill>
        <p:spPr>
          <a:xfrm>
            <a:off x="2914947" y="2541030"/>
            <a:ext cx="6343742" cy="4051300"/>
          </a:xfrm>
        </p:spPr>
      </p:pic>
      <p:sp>
        <p:nvSpPr>
          <p:cNvPr id="6" name="CasellaDiTesto 5">
            <a:extLst>
              <a:ext uri="{FF2B5EF4-FFF2-40B4-BE49-F238E27FC236}">
                <a16:creationId xmlns:a16="http://schemas.microsoft.com/office/drawing/2014/main" id="{A437F15B-B70E-C443-85E1-2164FA773F72}"/>
              </a:ext>
            </a:extLst>
          </p:cNvPr>
          <p:cNvSpPr txBox="1"/>
          <p:nvPr/>
        </p:nvSpPr>
        <p:spPr>
          <a:xfrm>
            <a:off x="481914" y="321276"/>
            <a:ext cx="11084010" cy="1754326"/>
          </a:xfrm>
          <a:prstGeom prst="rect">
            <a:avLst/>
          </a:prstGeom>
          <a:noFill/>
        </p:spPr>
        <p:txBody>
          <a:bodyPr wrap="square" rtlCol="0">
            <a:spAutoFit/>
          </a:bodyPr>
          <a:lstStyle/>
          <a:p>
            <a:r>
              <a:rPr lang="it-IT" dirty="0"/>
              <a:t>Rispetto al 2018, il numero di stranieri in Italia si è ridotto, soprattutto a causa delle forme di contenimento della pandemia. Entrando nel dettaglio, il calo degli stranieri nel 2021 sembra principalmente dovuto agli stranieri regolari ma non residenti, ossia quelli con permesso di soggiorno ma non iscritti all'anagrafe. Probabilmente si tratta, nella maggior parte dei casi, di persone arrivate per motivi di lavoro che hanno deciso di tornare al proprio paese per la crisi. Il numero di irregolari è invece rimasto stabile, anche a causa dei ritardi nell'attuazione della sanatoria del 2020</a:t>
            </a:r>
          </a:p>
        </p:txBody>
      </p:sp>
      <p:sp>
        <p:nvSpPr>
          <p:cNvPr id="7" name="CasellaDiTesto 6">
            <a:extLst>
              <a:ext uri="{FF2B5EF4-FFF2-40B4-BE49-F238E27FC236}">
                <a16:creationId xmlns:a16="http://schemas.microsoft.com/office/drawing/2014/main" id="{4D13C306-1283-2D41-B0AF-8B13991D8805}"/>
              </a:ext>
            </a:extLst>
          </p:cNvPr>
          <p:cNvSpPr txBox="1"/>
          <p:nvPr/>
        </p:nvSpPr>
        <p:spPr>
          <a:xfrm>
            <a:off x="3101546" y="6488668"/>
            <a:ext cx="6598508" cy="369332"/>
          </a:xfrm>
          <a:prstGeom prst="rect">
            <a:avLst/>
          </a:prstGeom>
          <a:noFill/>
        </p:spPr>
        <p:txBody>
          <a:bodyPr wrap="square" rtlCol="0">
            <a:spAutoFit/>
          </a:bodyPr>
          <a:lstStyle/>
          <a:p>
            <a:r>
              <a:rPr lang="it-IT" sz="1050" dirty="0" err="1"/>
              <a:t>https</a:t>
            </a:r>
            <a:r>
              <a:rPr lang="it-IT" sz="1050" dirty="0"/>
              <a:t>://</a:t>
            </a:r>
            <a:r>
              <a:rPr lang="it-IT" sz="1050" dirty="0" err="1"/>
              <a:t>lavoce.info</a:t>
            </a:r>
            <a:r>
              <a:rPr lang="it-IT" sz="1050" dirty="0"/>
              <a:t>/</a:t>
            </a:r>
            <a:r>
              <a:rPr lang="it-IT" sz="1050" dirty="0" err="1"/>
              <a:t>archives</a:t>
            </a:r>
            <a:r>
              <a:rPr lang="it-IT" sz="1050" dirty="0"/>
              <a:t>/93219/stranieri-e-migranti-in-</a:t>
            </a:r>
            <a:r>
              <a:rPr lang="it-IT" sz="1050" dirty="0" err="1"/>
              <a:t>italia</a:t>
            </a:r>
            <a:r>
              <a:rPr lang="it-IT" sz="1050" dirty="0"/>
              <a:t>-in-quattro-grafici</a:t>
            </a:r>
            <a:r>
              <a:rPr lang="it-IT" dirty="0"/>
              <a:t>/</a:t>
            </a:r>
          </a:p>
        </p:txBody>
      </p:sp>
    </p:spTree>
    <p:extLst>
      <p:ext uri="{BB962C8B-B14F-4D97-AF65-F5344CB8AC3E}">
        <p14:creationId xmlns:p14="http://schemas.microsoft.com/office/powerpoint/2010/main" val="147465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1F5CB9D-2985-2C4B-B329-E4F66E562DA5}"/>
              </a:ext>
            </a:extLst>
          </p:cNvPr>
          <p:cNvSpPr>
            <a:spLocks noGrp="1"/>
          </p:cNvSpPr>
          <p:nvPr>
            <p:ph idx="1"/>
          </p:nvPr>
        </p:nvSpPr>
        <p:spPr>
          <a:xfrm>
            <a:off x="668359" y="354392"/>
            <a:ext cx="10582573" cy="1523835"/>
          </a:xfrm>
        </p:spPr>
        <p:txBody>
          <a:bodyPr/>
          <a:lstStyle/>
          <a:p>
            <a:pPr marL="0" indent="0">
              <a:buNone/>
            </a:pPr>
            <a:r>
              <a:rPr lang="it-IT" dirty="0"/>
              <a:t>Il numero di sbarchi non è un buon indicatore del numero di persone che richiederanno asilo nel nostro paese. Infatti, nel triennio 2017-2019, il numero di domande di asilo è stato superiore al numero di persone sbarcate. Il calo negli ultimi due anni dimostra l'importanza relativa degli altri canali di ingresso in Italia, che hanno subito una flessione a causa delle restrizioni dovute alla pandemia, soprattutto nei flussi dall'America Latina.</a:t>
            </a:r>
          </a:p>
        </p:txBody>
      </p:sp>
      <p:pic>
        <p:nvPicPr>
          <p:cNvPr id="5" name="Immagine 4">
            <a:extLst>
              <a:ext uri="{FF2B5EF4-FFF2-40B4-BE49-F238E27FC236}">
                <a16:creationId xmlns:a16="http://schemas.microsoft.com/office/drawing/2014/main" id="{45D7AE69-68AB-8448-B057-55910EF88A32}"/>
              </a:ext>
            </a:extLst>
          </p:cNvPr>
          <p:cNvPicPr>
            <a:picLocks noChangeAspect="1"/>
          </p:cNvPicPr>
          <p:nvPr/>
        </p:nvPicPr>
        <p:blipFill>
          <a:blip r:embed="rId2"/>
          <a:stretch>
            <a:fillRect/>
          </a:stretch>
        </p:blipFill>
        <p:spPr>
          <a:xfrm>
            <a:off x="2496064" y="2005692"/>
            <a:ext cx="6927164" cy="4852308"/>
          </a:xfrm>
          <a:prstGeom prst="rect">
            <a:avLst/>
          </a:prstGeom>
        </p:spPr>
      </p:pic>
    </p:spTree>
    <p:extLst>
      <p:ext uri="{BB962C8B-B14F-4D97-AF65-F5344CB8AC3E}">
        <p14:creationId xmlns:p14="http://schemas.microsoft.com/office/powerpoint/2010/main" val="3804028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580A4E4-931E-F84D-9CF5-3530923AA6AA}"/>
              </a:ext>
            </a:extLst>
          </p:cNvPr>
          <p:cNvSpPr>
            <a:spLocks noGrp="1"/>
          </p:cNvSpPr>
          <p:nvPr>
            <p:ph idx="1"/>
          </p:nvPr>
        </p:nvSpPr>
        <p:spPr>
          <a:xfrm>
            <a:off x="457200" y="366749"/>
            <a:ext cx="11096368" cy="1906895"/>
          </a:xfrm>
        </p:spPr>
        <p:txBody>
          <a:bodyPr/>
          <a:lstStyle/>
          <a:p>
            <a:pPr marL="0" indent="0">
              <a:buNone/>
            </a:pPr>
            <a:r>
              <a:rPr lang="it-IT" dirty="0"/>
              <a:t>Dopo il valore massimo registrato nel 2019, continua il calo del tasso di rifiuto standardizzato delle domande di asilo, calcolato depurando il dato dalle variazioni annuali nella composizione della popolazione che presenta tali richieste.</a:t>
            </a:r>
          </a:p>
          <a:p>
            <a:pPr marL="0" indent="0">
              <a:buNone/>
            </a:pPr>
            <a:r>
              <a:rPr lang="it-IT" dirty="0"/>
              <a:t>Il dato consolidato del 2021 potrà risultare inferiore rispetto a quello del primo trimestre qui riportato per effetto delle numerose domande di protezione da parte di cittadini afghani, caratterizzate da un alto tasso di riconoscimento (98 per cento).</a:t>
            </a:r>
          </a:p>
          <a:p>
            <a:endParaRPr lang="it-IT" dirty="0"/>
          </a:p>
        </p:txBody>
      </p:sp>
      <p:pic>
        <p:nvPicPr>
          <p:cNvPr id="5" name="Immagine 4">
            <a:extLst>
              <a:ext uri="{FF2B5EF4-FFF2-40B4-BE49-F238E27FC236}">
                <a16:creationId xmlns:a16="http://schemas.microsoft.com/office/drawing/2014/main" id="{5A3EA222-4B53-0C4B-8779-33B92E466C2A}"/>
              </a:ext>
            </a:extLst>
          </p:cNvPr>
          <p:cNvPicPr>
            <a:picLocks noChangeAspect="1"/>
          </p:cNvPicPr>
          <p:nvPr/>
        </p:nvPicPr>
        <p:blipFill>
          <a:blip r:embed="rId2"/>
          <a:stretch>
            <a:fillRect/>
          </a:stretch>
        </p:blipFill>
        <p:spPr>
          <a:xfrm>
            <a:off x="2139607" y="2441702"/>
            <a:ext cx="7239172" cy="4317444"/>
          </a:xfrm>
          <a:prstGeom prst="rect">
            <a:avLst/>
          </a:prstGeom>
        </p:spPr>
      </p:pic>
    </p:spTree>
    <p:extLst>
      <p:ext uri="{BB962C8B-B14F-4D97-AF65-F5344CB8AC3E}">
        <p14:creationId xmlns:p14="http://schemas.microsoft.com/office/powerpoint/2010/main" val="95228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2A28B4E-9D65-324F-B258-CF8C3676EAC6}"/>
              </a:ext>
            </a:extLst>
          </p:cNvPr>
          <p:cNvSpPr>
            <a:spLocks noGrp="1"/>
          </p:cNvSpPr>
          <p:nvPr>
            <p:ph idx="1"/>
          </p:nvPr>
        </p:nvSpPr>
        <p:spPr>
          <a:xfrm>
            <a:off x="333632" y="131971"/>
            <a:ext cx="11294076" cy="1795683"/>
          </a:xfrm>
        </p:spPr>
        <p:txBody>
          <a:bodyPr/>
          <a:lstStyle/>
          <a:p>
            <a:pPr marL="0" indent="0">
              <a:buNone/>
            </a:pPr>
            <a:r>
              <a:rPr lang="it-IT" dirty="0"/>
              <a:t>Se non si considerano i permessi di soggiorno per i soggiornanti di lungo periodo (circa due milioni), il 52 per cento degli stranieri con permesso di soggiorno lo ha ottenuto per motivi familiari, mentre poco più di un quarto ha un permesso di lavoro (27,8 per cento). Il largo utilizzo del canale dei ricongiungimenti familiari dimostra le poche opportunità di accesso nel nostro paese per coloro che vogliono migrare per lavorare. Un problema solo in parte affievolito dall'allargamento dei posti disponibili previsto </a:t>
            </a:r>
            <a:r>
              <a:rPr lang="it-IT" u="sng" dirty="0">
                <a:hlinkClick r:id="rId2">
                  <a:extLst>
                    <a:ext uri="{A12FA001-AC4F-418D-AE19-62706E023703}">
                      <ahyp:hlinkClr xmlns:ahyp="http://schemas.microsoft.com/office/drawing/2018/hyperlinkcolor" val="tx"/>
                    </a:ext>
                  </a:extLst>
                </a:hlinkClick>
              </a:rPr>
              <a:t>dal nuovo decreto flussi</a:t>
            </a:r>
            <a:r>
              <a:rPr lang="it-IT" u="sng" dirty="0"/>
              <a:t>.</a:t>
            </a:r>
          </a:p>
        </p:txBody>
      </p:sp>
      <p:pic>
        <p:nvPicPr>
          <p:cNvPr id="5" name="Immagine 4">
            <a:extLst>
              <a:ext uri="{FF2B5EF4-FFF2-40B4-BE49-F238E27FC236}">
                <a16:creationId xmlns:a16="http://schemas.microsoft.com/office/drawing/2014/main" id="{B9BD5EB7-8376-F14B-82FE-9869F72DBD04}"/>
              </a:ext>
            </a:extLst>
          </p:cNvPr>
          <p:cNvPicPr>
            <a:picLocks noChangeAspect="1"/>
          </p:cNvPicPr>
          <p:nvPr/>
        </p:nvPicPr>
        <p:blipFill>
          <a:blip r:embed="rId3"/>
          <a:stretch>
            <a:fillRect/>
          </a:stretch>
        </p:blipFill>
        <p:spPr>
          <a:xfrm>
            <a:off x="2870931" y="2335429"/>
            <a:ext cx="6233812" cy="4332649"/>
          </a:xfrm>
          <a:prstGeom prst="rect">
            <a:avLst/>
          </a:prstGeom>
        </p:spPr>
      </p:pic>
    </p:spTree>
    <p:extLst>
      <p:ext uri="{BB962C8B-B14F-4D97-AF65-F5344CB8AC3E}">
        <p14:creationId xmlns:p14="http://schemas.microsoft.com/office/powerpoint/2010/main" val="3046345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AB85EF-5BA2-6E48-B79B-F3E3C8A6754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9A3AE21-5D46-A448-AB62-28B379AE0833}"/>
              </a:ext>
            </a:extLst>
          </p:cNvPr>
          <p:cNvSpPr>
            <a:spLocks noGrp="1"/>
          </p:cNvSpPr>
          <p:nvPr>
            <p:ph idx="1"/>
          </p:nvPr>
        </p:nvSpPr>
        <p:spPr/>
        <p:txBody>
          <a:bodyPr/>
          <a:lstStyle/>
          <a:p>
            <a:r>
              <a:rPr lang="it-IT" dirty="0">
                <a:hlinkClick r:id="rId2"/>
              </a:rPr>
              <a:t>https://noi-italia.istat.it/pagina.php?L=0&amp;categoria=4&amp;dove=ITALIA</a:t>
            </a:r>
            <a:endParaRPr lang="it-IT" dirty="0"/>
          </a:p>
          <a:p>
            <a:endParaRPr lang="it-IT" dirty="0"/>
          </a:p>
          <a:p>
            <a:r>
              <a:rPr lang="it-IT" dirty="0">
                <a:hlinkClick r:id="rId3"/>
              </a:rPr>
              <a:t>https://commission.europa.eu/strategy-and-policy/priorities-2019-2024/promoting-our-european-way-life/statistics-migration-europe_it</a:t>
            </a:r>
            <a:endParaRPr lang="it-IT" dirty="0"/>
          </a:p>
          <a:p>
            <a:endParaRPr lang="it-IT" dirty="0"/>
          </a:p>
          <a:p>
            <a:endParaRPr lang="it-IT" dirty="0"/>
          </a:p>
        </p:txBody>
      </p:sp>
    </p:spTree>
    <p:extLst>
      <p:ext uri="{BB962C8B-B14F-4D97-AF65-F5344CB8AC3E}">
        <p14:creationId xmlns:p14="http://schemas.microsoft.com/office/powerpoint/2010/main" val="315254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4E7B15-5588-AB49-892C-03BCFB921048}"/>
              </a:ext>
            </a:extLst>
          </p:cNvPr>
          <p:cNvSpPr>
            <a:spLocks noGrp="1"/>
          </p:cNvSpPr>
          <p:nvPr>
            <p:ph type="title"/>
          </p:nvPr>
        </p:nvSpPr>
        <p:spPr/>
        <p:txBody>
          <a:bodyPr/>
          <a:lstStyle/>
          <a:p>
            <a:r>
              <a:rPr lang="it-IT" dirty="0"/>
              <a:t>Nella puntata precedente…</a:t>
            </a:r>
          </a:p>
        </p:txBody>
      </p:sp>
      <p:sp>
        <p:nvSpPr>
          <p:cNvPr id="3" name="Segnaposto contenuto 2">
            <a:extLst>
              <a:ext uri="{FF2B5EF4-FFF2-40B4-BE49-F238E27FC236}">
                <a16:creationId xmlns:a16="http://schemas.microsoft.com/office/drawing/2014/main" id="{A0C3888E-5655-6E4F-8EA1-C395E636E6D5}"/>
              </a:ext>
            </a:extLst>
          </p:cNvPr>
          <p:cNvSpPr>
            <a:spLocks noGrp="1"/>
          </p:cNvSpPr>
          <p:nvPr>
            <p:ph idx="1"/>
          </p:nvPr>
        </p:nvSpPr>
        <p:spPr/>
        <p:txBody>
          <a:bodyPr>
            <a:normAutofit/>
          </a:bodyPr>
          <a:lstStyle/>
          <a:p>
            <a:r>
              <a:rPr lang="it-IT" dirty="0"/>
              <a:t>Migrazioni </a:t>
            </a:r>
          </a:p>
          <a:p>
            <a:pPr lvl="1"/>
            <a:r>
              <a:rPr lang="it-IT" dirty="0"/>
              <a:t>Forzate vs volontarie</a:t>
            </a:r>
          </a:p>
          <a:p>
            <a:pPr lvl="1"/>
            <a:r>
              <a:rPr lang="it-IT" dirty="0"/>
              <a:t>Interne e internazionali</a:t>
            </a:r>
          </a:p>
          <a:p>
            <a:pPr lvl="1"/>
            <a:endParaRPr lang="it-IT" dirty="0"/>
          </a:p>
          <a:p>
            <a:pPr marL="268288" lvl="1" indent="-268288"/>
            <a:r>
              <a:rPr lang="it-IT" dirty="0"/>
              <a:t>Corridoi di migrazione</a:t>
            </a:r>
          </a:p>
          <a:p>
            <a:pPr marL="268288" lvl="1" indent="-268288"/>
            <a:r>
              <a:rPr lang="it-IT" dirty="0"/>
              <a:t>Propensione all’espatrio (paesi nord Africa)</a:t>
            </a:r>
          </a:p>
          <a:p>
            <a:pPr marL="268288" lvl="1" indent="-268288"/>
            <a:r>
              <a:rPr lang="it-IT" dirty="0"/>
              <a:t>Profughi ambientali. (Bangladesh)</a:t>
            </a:r>
          </a:p>
          <a:p>
            <a:pPr marL="268288" lvl="1" indent="-268288"/>
            <a:r>
              <a:rPr lang="it-IT" dirty="0"/>
              <a:t>Migrazioni e diritto d’asilo</a:t>
            </a:r>
          </a:p>
          <a:p>
            <a:pPr marL="268288" lvl="1" indent="-268288"/>
            <a:r>
              <a:rPr lang="it-IT" dirty="0"/>
              <a:t>Migranti in Italia e dell’Italia</a:t>
            </a:r>
          </a:p>
          <a:p>
            <a:pPr marL="268288" lvl="1" indent="-268288"/>
            <a:r>
              <a:rPr lang="it-IT" dirty="0"/>
              <a:t>Migranti in Europa, nati in UE e nati fuori UE</a:t>
            </a:r>
          </a:p>
          <a:p>
            <a:pPr marL="268288" lvl="1" indent="-268288"/>
            <a:endParaRPr lang="it-IT" dirty="0"/>
          </a:p>
          <a:p>
            <a:pPr marL="268288" lvl="1" indent="-268288"/>
            <a:endParaRPr lang="it-IT" dirty="0"/>
          </a:p>
          <a:p>
            <a:pPr marL="268288" lvl="1" indent="-268288"/>
            <a:endParaRPr lang="it-IT" dirty="0"/>
          </a:p>
          <a:p>
            <a:pPr lvl="1"/>
            <a:endParaRPr lang="it-IT" dirty="0"/>
          </a:p>
          <a:p>
            <a:endParaRPr lang="it-IT" dirty="0"/>
          </a:p>
        </p:txBody>
      </p:sp>
    </p:spTree>
    <p:extLst>
      <p:ext uri="{BB962C8B-B14F-4D97-AF65-F5344CB8AC3E}">
        <p14:creationId xmlns:p14="http://schemas.microsoft.com/office/powerpoint/2010/main" val="1055409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F1B22C-D01D-E848-AAB5-F058D5DE0940}"/>
              </a:ext>
            </a:extLst>
          </p:cNvPr>
          <p:cNvSpPr>
            <a:spLocks noGrp="1"/>
          </p:cNvSpPr>
          <p:nvPr>
            <p:ph type="title"/>
          </p:nvPr>
        </p:nvSpPr>
        <p:spPr>
          <a:xfrm>
            <a:off x="266302" y="132653"/>
            <a:ext cx="11925697" cy="970450"/>
          </a:xfrm>
        </p:spPr>
        <p:txBody>
          <a:bodyPr>
            <a:normAutofit fontScale="90000"/>
          </a:bodyPr>
          <a:lstStyle/>
          <a:p>
            <a:r>
              <a:rPr lang="it-IT" sz="2400" dirty="0"/>
              <a:t>peso percentuale della presenza di stranieri regolari rispetto al totale della popolazione residente (UE + UK), distinguendo tra stranieri extracomunitari, comunitari e apolidi o con nazionalità sconosciuta.</a:t>
            </a:r>
          </a:p>
        </p:txBody>
      </p:sp>
      <p:sp>
        <p:nvSpPr>
          <p:cNvPr id="3" name="Segnaposto contenuto 2">
            <a:extLst>
              <a:ext uri="{FF2B5EF4-FFF2-40B4-BE49-F238E27FC236}">
                <a16:creationId xmlns:a16="http://schemas.microsoft.com/office/drawing/2014/main" id="{12D04F29-045B-C845-9A9A-E52EC639028B}"/>
              </a:ext>
            </a:extLst>
          </p:cNvPr>
          <p:cNvSpPr>
            <a:spLocks noGrp="1"/>
          </p:cNvSpPr>
          <p:nvPr>
            <p:ph idx="1"/>
          </p:nvPr>
        </p:nvSpPr>
        <p:spPr/>
        <p:txBody>
          <a:bodyPr/>
          <a:lstStyle/>
          <a:p>
            <a:endParaRPr lang="it-IT" dirty="0"/>
          </a:p>
        </p:txBody>
      </p:sp>
      <p:pic>
        <p:nvPicPr>
          <p:cNvPr id="4" name="Immagine 3">
            <a:extLst>
              <a:ext uri="{FF2B5EF4-FFF2-40B4-BE49-F238E27FC236}">
                <a16:creationId xmlns:a16="http://schemas.microsoft.com/office/drawing/2014/main" id="{0E0CBF4C-9FEE-534A-83B2-201786715C40}"/>
              </a:ext>
            </a:extLst>
          </p:cNvPr>
          <p:cNvPicPr>
            <a:picLocks noChangeAspect="1"/>
          </p:cNvPicPr>
          <p:nvPr/>
        </p:nvPicPr>
        <p:blipFill>
          <a:blip r:embed="rId2"/>
          <a:stretch>
            <a:fillRect/>
          </a:stretch>
        </p:blipFill>
        <p:spPr>
          <a:xfrm>
            <a:off x="469557" y="1103103"/>
            <a:ext cx="11392929" cy="5754897"/>
          </a:xfrm>
          <a:prstGeom prst="rect">
            <a:avLst/>
          </a:prstGeom>
        </p:spPr>
      </p:pic>
    </p:spTree>
    <p:extLst>
      <p:ext uri="{BB962C8B-B14F-4D97-AF65-F5344CB8AC3E}">
        <p14:creationId xmlns:p14="http://schemas.microsoft.com/office/powerpoint/2010/main" val="188868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B2F218-BFFD-1B42-BB08-403C06EC68A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B72CE76-48D9-3F48-9650-9EE97E73332C}"/>
              </a:ext>
            </a:extLst>
          </p:cNvPr>
          <p:cNvSpPr>
            <a:spLocks noGrp="1"/>
          </p:cNvSpPr>
          <p:nvPr>
            <p:ph idx="1"/>
          </p:nvPr>
        </p:nvSpPr>
        <p:spPr/>
        <p:txBody>
          <a:bodyPr/>
          <a:lstStyle/>
          <a:p>
            <a:r>
              <a:rPr lang="it-IT" dirty="0" err="1"/>
              <a:t>https</a:t>
            </a:r>
            <a:r>
              <a:rPr lang="it-IT" dirty="0"/>
              <a:t>://</a:t>
            </a:r>
            <a:r>
              <a:rPr lang="it-IT" dirty="0" err="1"/>
              <a:t>ec.europa.eu</a:t>
            </a:r>
            <a:r>
              <a:rPr lang="it-IT" dirty="0"/>
              <a:t>/</a:t>
            </a:r>
            <a:r>
              <a:rPr lang="it-IT" dirty="0" err="1"/>
              <a:t>eurostat</a:t>
            </a:r>
            <a:r>
              <a:rPr lang="it-IT" dirty="0"/>
              <a:t>/web/</a:t>
            </a:r>
            <a:r>
              <a:rPr lang="it-IT" dirty="0" err="1"/>
              <a:t>products</a:t>
            </a:r>
            <a:r>
              <a:rPr lang="it-IT" dirty="0"/>
              <a:t>-</a:t>
            </a:r>
            <a:r>
              <a:rPr lang="it-IT" dirty="0" err="1"/>
              <a:t>eurostat</a:t>
            </a:r>
            <a:r>
              <a:rPr lang="it-IT" dirty="0"/>
              <a:t>-news/</a:t>
            </a:r>
            <a:r>
              <a:rPr lang="it-IT" dirty="0" err="1"/>
              <a:t>w</a:t>
            </a:r>
            <a:r>
              <a:rPr lang="it-IT" dirty="0"/>
              <a:t>/ddn-20230329-2</a:t>
            </a:r>
          </a:p>
        </p:txBody>
      </p:sp>
    </p:spTree>
    <p:extLst>
      <p:ext uri="{BB962C8B-B14F-4D97-AF65-F5344CB8AC3E}">
        <p14:creationId xmlns:p14="http://schemas.microsoft.com/office/powerpoint/2010/main" val="2756278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363056E-DCAD-2945-9390-75C2CFBB4677}"/>
              </a:ext>
            </a:extLst>
          </p:cNvPr>
          <p:cNvPicPr>
            <a:picLocks noChangeAspect="1"/>
          </p:cNvPicPr>
          <p:nvPr/>
        </p:nvPicPr>
        <p:blipFill>
          <a:blip r:embed="rId2"/>
          <a:stretch>
            <a:fillRect/>
          </a:stretch>
        </p:blipFill>
        <p:spPr>
          <a:xfrm>
            <a:off x="1569308" y="197708"/>
            <a:ext cx="8526161" cy="6339016"/>
          </a:xfrm>
          <a:prstGeom prst="rect">
            <a:avLst/>
          </a:prstGeom>
        </p:spPr>
      </p:pic>
    </p:spTree>
    <p:extLst>
      <p:ext uri="{BB962C8B-B14F-4D97-AF65-F5344CB8AC3E}">
        <p14:creationId xmlns:p14="http://schemas.microsoft.com/office/powerpoint/2010/main" val="2626315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0C5CF5D1-3FEF-A94D-A27A-1EA7C1236926}"/>
              </a:ext>
            </a:extLst>
          </p:cNvPr>
          <p:cNvPicPr>
            <a:picLocks noGrp="1" noChangeAspect="1"/>
          </p:cNvPicPr>
          <p:nvPr>
            <p:ph idx="1"/>
          </p:nvPr>
        </p:nvPicPr>
        <p:blipFill>
          <a:blip r:embed="rId2"/>
          <a:stretch>
            <a:fillRect/>
          </a:stretch>
        </p:blipFill>
        <p:spPr>
          <a:xfrm>
            <a:off x="2496144" y="2355679"/>
            <a:ext cx="7206062" cy="4051300"/>
          </a:xfrm>
          <a:prstGeom prst="rect">
            <a:avLst/>
          </a:prstGeom>
        </p:spPr>
      </p:pic>
      <p:sp>
        <p:nvSpPr>
          <p:cNvPr id="5" name="CasellaDiTesto 4">
            <a:extLst>
              <a:ext uri="{FF2B5EF4-FFF2-40B4-BE49-F238E27FC236}">
                <a16:creationId xmlns:a16="http://schemas.microsoft.com/office/drawing/2014/main" id="{D94A74A2-2079-9546-A079-BE5209F6187D}"/>
              </a:ext>
            </a:extLst>
          </p:cNvPr>
          <p:cNvSpPr txBox="1"/>
          <p:nvPr/>
        </p:nvSpPr>
        <p:spPr>
          <a:xfrm>
            <a:off x="766119" y="222421"/>
            <a:ext cx="10836876" cy="1477328"/>
          </a:xfrm>
          <a:prstGeom prst="rect">
            <a:avLst/>
          </a:prstGeom>
          <a:noFill/>
        </p:spPr>
        <p:txBody>
          <a:bodyPr wrap="square" rtlCol="0">
            <a:spAutoFit/>
          </a:bodyPr>
          <a:lstStyle/>
          <a:p>
            <a:r>
              <a:rPr lang="it-IT" dirty="0"/>
              <a:t>Nel 2021, si stima che nell'UE ci saranno 5 immigrati ogni 1.000 persone. In relazione alle dimensioni della popolazione residente, il Lussemburgo ha registrato il più alto tasso di immigrazione nel 2021 (quasi 40 immigrati per 1.000 persone), seguito da Malta (35) e Cipro (27). Al contrario, la Slovacchia ha registrato il tasso di immigrazione più basso, con 1 immigrato ogni 1.000 persone. Questo Paese è seguito da Portogallo e Francia, ciascuno con 5 immigrati ogni 1.000 persone.</a:t>
            </a:r>
          </a:p>
        </p:txBody>
      </p:sp>
    </p:spTree>
    <p:extLst>
      <p:ext uri="{BB962C8B-B14F-4D97-AF65-F5344CB8AC3E}">
        <p14:creationId xmlns:p14="http://schemas.microsoft.com/office/powerpoint/2010/main" val="3998514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60F503-B621-5D4D-AEF9-8665C758337B}"/>
              </a:ext>
            </a:extLst>
          </p:cNvPr>
          <p:cNvSpPr>
            <a:spLocks noGrp="1"/>
          </p:cNvSpPr>
          <p:nvPr>
            <p:ph idx="1"/>
          </p:nvPr>
        </p:nvSpPr>
        <p:spPr>
          <a:xfrm>
            <a:off x="185351" y="156683"/>
            <a:ext cx="11813060" cy="2215814"/>
          </a:xfrm>
        </p:spPr>
        <p:txBody>
          <a:bodyPr>
            <a:normAutofit/>
          </a:bodyPr>
          <a:lstStyle/>
          <a:p>
            <a:pPr marL="0" indent="0">
              <a:buNone/>
            </a:pPr>
            <a:r>
              <a:rPr lang="it-IT" sz="1800" dirty="0"/>
              <a:t>Popolazione nata all'estero nel 2022</a:t>
            </a:r>
          </a:p>
          <a:p>
            <a:pPr marL="0" indent="0">
              <a:buNone/>
            </a:pPr>
            <a:r>
              <a:rPr lang="it-IT" sz="1800" dirty="0"/>
              <a:t>Il 1° gennaio 2022, quasi la metà (49,4%) della popolazione del Lussemburgo sarà di origine straniera. Questo Paese dell'UE è seguito da Malta (23,6%) e Cipro (22,7%) come membri dell'UE con le quote più alte di popolazione nata all'estero. Al contrario, le quote più basse sono state registrate in Romania (1,7%), Polonia (2,5%) e Bulgaria (3,2%). </a:t>
            </a:r>
          </a:p>
          <a:p>
            <a:pPr marL="0" indent="0">
              <a:buNone/>
            </a:pPr>
            <a:r>
              <a:rPr lang="it-IT" sz="1800" dirty="0"/>
              <a:t>In termini assoluti, le popolazioni più numerose di cittadini nati all'estero (da altri membri dell'UE e da Paesi terzi) sono state registrate in Germania (15,3 milioni di persone), Francia (8,7 milioni) e Spagna </a:t>
            </a:r>
            <a:r>
              <a:rPr lang="it-IT" dirty="0"/>
              <a:t>(7,4 milioni).</a:t>
            </a:r>
          </a:p>
        </p:txBody>
      </p:sp>
      <p:pic>
        <p:nvPicPr>
          <p:cNvPr id="4" name="Immagine 3">
            <a:extLst>
              <a:ext uri="{FF2B5EF4-FFF2-40B4-BE49-F238E27FC236}">
                <a16:creationId xmlns:a16="http://schemas.microsoft.com/office/drawing/2014/main" id="{F0A7B88C-56DB-6540-B829-A61DA56359D3}"/>
              </a:ext>
            </a:extLst>
          </p:cNvPr>
          <p:cNvPicPr>
            <a:picLocks noChangeAspect="1"/>
          </p:cNvPicPr>
          <p:nvPr/>
        </p:nvPicPr>
        <p:blipFill>
          <a:blip r:embed="rId2"/>
          <a:stretch>
            <a:fillRect/>
          </a:stretch>
        </p:blipFill>
        <p:spPr>
          <a:xfrm>
            <a:off x="1112108" y="2372496"/>
            <a:ext cx="9168714" cy="4420631"/>
          </a:xfrm>
          <a:prstGeom prst="rect">
            <a:avLst/>
          </a:prstGeom>
        </p:spPr>
      </p:pic>
    </p:spTree>
    <p:extLst>
      <p:ext uri="{BB962C8B-B14F-4D97-AF65-F5344CB8AC3E}">
        <p14:creationId xmlns:p14="http://schemas.microsoft.com/office/powerpoint/2010/main" val="2695118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246CEE3-3316-D346-8F1D-29738A897D42}"/>
              </a:ext>
            </a:extLst>
          </p:cNvPr>
          <p:cNvSpPr>
            <a:spLocks noGrp="1"/>
          </p:cNvSpPr>
          <p:nvPr>
            <p:ph idx="1"/>
          </p:nvPr>
        </p:nvSpPr>
        <p:spPr>
          <a:xfrm>
            <a:off x="358346" y="469558"/>
            <a:ext cx="11343503" cy="5918886"/>
          </a:xfrm>
        </p:spPr>
        <p:txBody>
          <a:bodyPr>
            <a:normAutofit fontScale="92500" lnSpcReduction="10000"/>
          </a:bodyPr>
          <a:lstStyle/>
          <a:p>
            <a:pPr marL="0" indent="0">
              <a:buNone/>
            </a:pPr>
            <a:r>
              <a:rPr lang="it-IT" dirty="0"/>
              <a:t>In termini relativi, il Lussemburgo è di gran lunga la comunità più numerosa di cittadini nati in un altro Paese dell'UE, con il 33,8%, seguito da Cipro con il 10,6% e dall'Austria con il 9,3%. Anche il Belgio e Malta hanno registrato quote elevate di cittadini nati in altri Paesi dell'UE, con il 7,9% ciascuno. </a:t>
            </a:r>
          </a:p>
          <a:p>
            <a:pPr marL="0" indent="0">
              <a:buNone/>
            </a:pPr>
            <a:r>
              <a:rPr lang="it-IT" dirty="0"/>
              <a:t>La Polonia e la Lituania, invece, hanno registrato le quote più basse di cittadini nati in altri Paesi dell'UE, con solo lo 0,6% ciascuna. Anche la Bulgaria e la Romania hanno registrato valori bassi, con l'1,0% ciascuna. </a:t>
            </a:r>
          </a:p>
          <a:p>
            <a:pPr marL="0" indent="0">
              <a:buNone/>
            </a:pPr>
            <a:r>
              <a:rPr lang="it-IT" dirty="0"/>
              <a:t>Per quanto riguarda i cittadini nati in Paesi non UE, le quote più alte sono state registrate a Malta (15,7%), seguita da vicino dal Lussemburgo (15,6%). Questi due membri dell'UE sono seguiti da Svezia (14,9%), Estonia (13,1%) e Cipro (12,2%). Le quote più basse di cittadini non nati nell'UE sono state registrate da Romania (0,7%), Slovacchia (1,0%), Polonia (1,9%), Bulgaria (2,2%) e Ungheria (2,9%).</a:t>
            </a:r>
          </a:p>
          <a:p>
            <a:pPr marL="0" indent="0">
              <a:buNone/>
            </a:pPr>
            <a:r>
              <a:rPr lang="it-IT" dirty="0"/>
              <a:t>Rispetto al 2021 (in termini assoluti), 13 membri dell'UE hanno visto aumentare il numero di cittadini nati in Paesi non UE e in Paesi UE nel 2022 (Belgio, Bulgaria, Danimarca, Estonia, Irlanda, Lussemburgo, Ungheria, Malta, Paesi Bassi, Austria, Slovacchia, Finlandia e Svezia), mentre cinque membri hanno registrato una tendenza opposta, con il numero di entrambi i gruppi di cittadini in diminuzione (</a:t>
            </a:r>
            <a:r>
              <a:rPr lang="it-IT" dirty="0" err="1"/>
              <a:t>Rep.Ceca</a:t>
            </a:r>
            <a:r>
              <a:rPr lang="it-IT" dirty="0"/>
              <a:t>, Grecia, Italia, Lettonia e Romania). </a:t>
            </a:r>
          </a:p>
          <a:p>
            <a:pPr marL="0" indent="0">
              <a:buNone/>
            </a:pPr>
            <a:r>
              <a:rPr lang="it-IT" dirty="0"/>
              <a:t>Sono state osservate altre tendenze interessanti: in Germania, Francia, Spagna, Cipro, Lituania, Polonia e Slovenia, il numero di cittadini non nati nell'UE è aumentato, mentre il numero di cittadini nati in altri Paesi dell'UE è diminuito. L'opposto è stato registrato in Croazia (in misura molto ridotta) e in Portogallo, dove il numero di cittadini nati in altri Paesi dell'UE è aumentato, ma la popolazione straniera non comunitaria è diminuita.</a:t>
            </a:r>
          </a:p>
        </p:txBody>
      </p:sp>
    </p:spTree>
    <p:extLst>
      <p:ext uri="{BB962C8B-B14F-4D97-AF65-F5344CB8AC3E}">
        <p14:creationId xmlns:p14="http://schemas.microsoft.com/office/powerpoint/2010/main" val="2886201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9FA31589-1608-6741-951F-D6ACF6C70D59}"/>
              </a:ext>
            </a:extLst>
          </p:cNvPr>
          <p:cNvPicPr>
            <a:picLocks noGrp="1" noChangeAspect="1"/>
          </p:cNvPicPr>
          <p:nvPr>
            <p:ph idx="1"/>
          </p:nvPr>
        </p:nvPicPr>
        <p:blipFill>
          <a:blip r:embed="rId2"/>
          <a:stretch>
            <a:fillRect/>
          </a:stretch>
        </p:blipFill>
        <p:spPr>
          <a:xfrm>
            <a:off x="1649835" y="840258"/>
            <a:ext cx="7704230" cy="5789179"/>
          </a:xfrm>
          <a:prstGeom prst="rect">
            <a:avLst/>
          </a:prstGeom>
        </p:spPr>
      </p:pic>
    </p:spTree>
    <p:extLst>
      <p:ext uri="{BB962C8B-B14F-4D97-AF65-F5344CB8AC3E}">
        <p14:creationId xmlns:p14="http://schemas.microsoft.com/office/powerpoint/2010/main" val="113640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C9A2484-4E1F-DA46-882F-A64675AC0679}"/>
              </a:ext>
            </a:extLst>
          </p:cNvPr>
          <p:cNvPicPr>
            <a:picLocks noChangeAspect="1"/>
          </p:cNvPicPr>
          <p:nvPr/>
        </p:nvPicPr>
        <p:blipFill>
          <a:blip r:embed="rId2"/>
          <a:stretch>
            <a:fillRect/>
          </a:stretch>
        </p:blipFill>
        <p:spPr>
          <a:xfrm>
            <a:off x="2181616" y="0"/>
            <a:ext cx="7828767" cy="6858000"/>
          </a:xfrm>
          <a:prstGeom prst="rect">
            <a:avLst/>
          </a:prstGeom>
        </p:spPr>
      </p:pic>
    </p:spTree>
    <p:extLst>
      <p:ext uri="{BB962C8B-B14F-4D97-AF65-F5344CB8AC3E}">
        <p14:creationId xmlns:p14="http://schemas.microsoft.com/office/powerpoint/2010/main" val="3244707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8605FF-0461-5A4D-BC6C-10C747F23775}"/>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8286AEEF-A622-FB47-AA46-31D78D838A35}"/>
              </a:ext>
            </a:extLst>
          </p:cNvPr>
          <p:cNvPicPr>
            <a:picLocks noGrp="1" noChangeAspect="1"/>
          </p:cNvPicPr>
          <p:nvPr>
            <p:ph idx="1"/>
          </p:nvPr>
        </p:nvPicPr>
        <p:blipFill>
          <a:blip r:embed="rId2"/>
          <a:stretch>
            <a:fillRect/>
          </a:stretch>
        </p:blipFill>
        <p:spPr>
          <a:xfrm>
            <a:off x="1989161" y="2120900"/>
            <a:ext cx="8220028" cy="4051300"/>
          </a:xfrm>
          <a:prstGeom prst="rect">
            <a:avLst/>
          </a:prstGeom>
        </p:spPr>
      </p:pic>
    </p:spTree>
    <p:extLst>
      <p:ext uri="{BB962C8B-B14F-4D97-AF65-F5344CB8AC3E}">
        <p14:creationId xmlns:p14="http://schemas.microsoft.com/office/powerpoint/2010/main" val="3736439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050B72A-5F23-1747-B81F-9245619D6983}"/>
              </a:ext>
            </a:extLst>
          </p:cNvPr>
          <p:cNvPicPr>
            <a:picLocks noGrp="1" noChangeAspect="1"/>
          </p:cNvPicPr>
          <p:nvPr>
            <p:ph idx="1"/>
          </p:nvPr>
        </p:nvPicPr>
        <p:blipFill>
          <a:blip r:embed="rId2"/>
          <a:stretch>
            <a:fillRect/>
          </a:stretch>
        </p:blipFill>
        <p:spPr>
          <a:xfrm>
            <a:off x="191445" y="1000897"/>
            <a:ext cx="5208458" cy="5078627"/>
          </a:xfrm>
          <a:prstGeom prst="rect">
            <a:avLst/>
          </a:prstGeom>
        </p:spPr>
      </p:pic>
      <p:pic>
        <p:nvPicPr>
          <p:cNvPr id="5" name="Immagine 4">
            <a:extLst>
              <a:ext uri="{FF2B5EF4-FFF2-40B4-BE49-F238E27FC236}">
                <a16:creationId xmlns:a16="http://schemas.microsoft.com/office/drawing/2014/main" id="{ED30EB5F-E265-A746-A010-CF282A04F495}"/>
              </a:ext>
            </a:extLst>
          </p:cNvPr>
          <p:cNvPicPr>
            <a:picLocks noChangeAspect="1"/>
          </p:cNvPicPr>
          <p:nvPr/>
        </p:nvPicPr>
        <p:blipFill>
          <a:blip r:embed="rId3"/>
          <a:stretch>
            <a:fillRect/>
          </a:stretch>
        </p:blipFill>
        <p:spPr>
          <a:xfrm>
            <a:off x="5647038" y="527908"/>
            <a:ext cx="6089630" cy="5803900"/>
          </a:xfrm>
          <a:prstGeom prst="rect">
            <a:avLst/>
          </a:prstGeom>
        </p:spPr>
      </p:pic>
    </p:spTree>
    <p:extLst>
      <p:ext uri="{BB962C8B-B14F-4D97-AF65-F5344CB8AC3E}">
        <p14:creationId xmlns:p14="http://schemas.microsoft.com/office/powerpoint/2010/main" val="3830141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6563" y="667265"/>
            <a:ext cx="2862702" cy="840259"/>
          </a:xfrm>
        </p:spPr>
        <p:txBody>
          <a:bodyPr>
            <a:normAutofit fontScale="90000"/>
          </a:bodyPr>
          <a:lstStyle/>
          <a:p>
            <a:r>
              <a:rPr lang="it-IT" dirty="0"/>
              <a:t>Migrazioni</a:t>
            </a:r>
          </a:p>
        </p:txBody>
      </p:sp>
      <p:sp>
        <p:nvSpPr>
          <p:cNvPr id="3" name="Segnaposto contenuto 2"/>
          <p:cNvSpPr>
            <a:spLocks noGrp="1"/>
          </p:cNvSpPr>
          <p:nvPr>
            <p:ph idx="1"/>
          </p:nvPr>
        </p:nvSpPr>
        <p:spPr>
          <a:xfrm>
            <a:off x="296563" y="1507524"/>
            <a:ext cx="11312844" cy="5350475"/>
          </a:xfrm>
        </p:spPr>
        <p:txBody>
          <a:bodyPr>
            <a:noAutofit/>
          </a:bodyPr>
          <a:lstStyle/>
          <a:p>
            <a:pPr marL="0" indent="0">
              <a:buNone/>
            </a:pPr>
            <a:r>
              <a:rPr lang="it-IT" sz="2000" dirty="0">
                <a:solidFill>
                  <a:schemeClr val="tx1"/>
                </a:solidFill>
              </a:rPr>
              <a:t>Possono essere forzate o volontarie</a:t>
            </a:r>
          </a:p>
          <a:p>
            <a:pPr marL="0" indent="0">
              <a:buNone/>
            </a:pPr>
            <a:r>
              <a:rPr lang="it-IT" sz="2000" b="1" dirty="0">
                <a:solidFill>
                  <a:schemeClr val="tx1"/>
                </a:solidFill>
              </a:rPr>
              <a:t>Forzate</a:t>
            </a:r>
            <a:r>
              <a:rPr lang="it-IT" sz="2000" dirty="0">
                <a:solidFill>
                  <a:schemeClr val="tx1"/>
                </a:solidFill>
              </a:rPr>
              <a:t>: quando una persona o un potere o altro costringono una o più persone a cambiare luogo di residenza contro la loro volontà (nativi d’America, schiavi dall’Africa, balcanici dalla Germania)</a:t>
            </a:r>
          </a:p>
          <a:p>
            <a:pPr marL="0" indent="0">
              <a:buNone/>
            </a:pPr>
            <a:r>
              <a:rPr lang="it-IT" sz="2000" b="1" dirty="0">
                <a:solidFill>
                  <a:schemeClr val="tx1"/>
                </a:solidFill>
              </a:rPr>
              <a:t>Volontarie</a:t>
            </a:r>
            <a:r>
              <a:rPr lang="it-IT" sz="2000" dirty="0">
                <a:solidFill>
                  <a:schemeClr val="tx1"/>
                </a:solidFill>
              </a:rPr>
              <a:t>: trasferimenti di lunga durata o permanenti a seguito di scelte personali, anche se quasi obbligatorie (da paesi poveri a paesi ricchi, da campagna a città)</a:t>
            </a:r>
          </a:p>
          <a:p>
            <a:pPr marL="0" indent="0">
              <a:buNone/>
            </a:pPr>
            <a:r>
              <a:rPr lang="it-IT" sz="2000" dirty="0">
                <a:solidFill>
                  <a:schemeClr val="tx1"/>
                </a:solidFill>
              </a:rPr>
              <a:t>Le cause/motivazioni sono molteplici, ma esistono </a:t>
            </a:r>
            <a:r>
              <a:rPr lang="it-IT" sz="2000" b="1" dirty="0">
                <a:solidFill>
                  <a:schemeClr val="tx1"/>
                </a:solidFill>
              </a:rPr>
              <a:t>fattori di spinta (</a:t>
            </a:r>
            <a:r>
              <a:rPr lang="it-IT" sz="2000" i="1" dirty="0" err="1">
                <a:solidFill>
                  <a:schemeClr val="tx1"/>
                </a:solidFill>
              </a:rPr>
              <a:t>push</a:t>
            </a:r>
            <a:r>
              <a:rPr lang="it-IT" sz="2000" i="1" dirty="0">
                <a:solidFill>
                  <a:schemeClr val="tx1"/>
                </a:solidFill>
              </a:rPr>
              <a:t> </a:t>
            </a:r>
            <a:r>
              <a:rPr lang="it-IT" sz="2000" i="1" dirty="0" err="1">
                <a:solidFill>
                  <a:schemeClr val="tx1"/>
                </a:solidFill>
              </a:rPr>
              <a:t>factors</a:t>
            </a:r>
            <a:r>
              <a:rPr lang="it-IT" sz="2000" b="1" i="1" dirty="0">
                <a:solidFill>
                  <a:schemeClr val="tx1"/>
                </a:solidFill>
              </a:rPr>
              <a:t>)</a:t>
            </a:r>
            <a:r>
              <a:rPr lang="it-IT" sz="2000" b="1" dirty="0">
                <a:solidFill>
                  <a:schemeClr val="tx1"/>
                </a:solidFill>
              </a:rPr>
              <a:t> </a:t>
            </a:r>
            <a:r>
              <a:rPr lang="it-IT" sz="2000" dirty="0">
                <a:solidFill>
                  <a:schemeClr val="tx1"/>
                </a:solidFill>
              </a:rPr>
              <a:t>e</a:t>
            </a:r>
            <a:r>
              <a:rPr lang="it-IT" sz="2000" b="1" dirty="0">
                <a:solidFill>
                  <a:schemeClr val="tx1"/>
                </a:solidFill>
              </a:rPr>
              <a:t> fattori di attrazione (</a:t>
            </a:r>
            <a:r>
              <a:rPr lang="it-IT" sz="2000" i="1" dirty="0">
                <a:solidFill>
                  <a:schemeClr val="tx1"/>
                </a:solidFill>
              </a:rPr>
              <a:t>pull </a:t>
            </a:r>
            <a:r>
              <a:rPr lang="it-IT" sz="2000" i="1" dirty="0" err="1">
                <a:solidFill>
                  <a:schemeClr val="tx1"/>
                </a:solidFill>
              </a:rPr>
              <a:t>factors</a:t>
            </a:r>
            <a:r>
              <a:rPr lang="it-IT" sz="2000" b="1" dirty="0">
                <a:solidFill>
                  <a:schemeClr val="tx1"/>
                </a:solidFill>
              </a:rPr>
              <a:t>) </a:t>
            </a:r>
            <a:r>
              <a:rPr lang="it-IT" sz="2000" dirty="0">
                <a:solidFill>
                  <a:schemeClr val="tx1"/>
                </a:solidFill>
              </a:rPr>
              <a:t>legati alle difficoltà presenti nel luogo d’origine e alle conoscenze delle condizioni dello spostamento (viaggio e arrivo)</a:t>
            </a:r>
            <a:endParaRPr lang="it-IT" sz="2000" dirty="0">
              <a:solidFill>
                <a:schemeClr val="tx1"/>
              </a:solidFill>
              <a:sym typeface="Wingdings" panose="05000000000000000000" pitchFamily="2" charset="2"/>
            </a:endParaRPr>
          </a:p>
          <a:p>
            <a:pPr marL="674688" indent="-171450">
              <a:buFont typeface="Wingdings" panose="05000000000000000000" pitchFamily="2" charset="2"/>
              <a:buChar char="à"/>
            </a:pPr>
            <a:r>
              <a:rPr lang="it-IT" sz="2000" dirty="0">
                <a:solidFill>
                  <a:schemeClr val="tx1"/>
                </a:solidFill>
                <a:sym typeface="Wingdings" panose="05000000000000000000" pitchFamily="2" charset="2"/>
              </a:rPr>
              <a:t>Informazioni</a:t>
            </a:r>
          </a:p>
          <a:p>
            <a:pPr marL="674688" indent="-171450">
              <a:buFont typeface="Wingdings" panose="05000000000000000000" pitchFamily="2" charset="2"/>
              <a:buChar char="à"/>
            </a:pPr>
            <a:r>
              <a:rPr lang="it-IT" sz="2000" dirty="0">
                <a:solidFill>
                  <a:schemeClr val="tx1"/>
                </a:solidFill>
                <a:sym typeface="Wingdings" panose="05000000000000000000" pitchFamily="2" charset="2"/>
              </a:rPr>
              <a:t>Percezione delle conoscenze </a:t>
            </a:r>
          </a:p>
          <a:p>
            <a:pPr marL="674688" indent="-171450">
              <a:buFont typeface="Wingdings" panose="05000000000000000000" pitchFamily="2" charset="2"/>
              <a:buChar char="à"/>
            </a:pPr>
            <a:r>
              <a:rPr lang="it-IT" sz="2000" dirty="0">
                <a:solidFill>
                  <a:schemeClr val="tx1"/>
                </a:solidFill>
                <a:sym typeface="Wingdings" panose="05000000000000000000" pitchFamily="2" charset="2"/>
              </a:rPr>
              <a:t>Però utile distinguere fra spostamenti per povertà/insicurezza e ricerca di migliori condizioni (es. </a:t>
            </a:r>
            <a:r>
              <a:rPr lang="it-IT" sz="2000" i="1" dirty="0">
                <a:solidFill>
                  <a:schemeClr val="tx1"/>
                </a:solidFill>
                <a:sym typeface="Wingdings" panose="05000000000000000000" pitchFamily="2" charset="2"/>
              </a:rPr>
              <a:t>cervelli in fuga</a:t>
            </a:r>
            <a:r>
              <a:rPr lang="it-IT" sz="2000" dirty="0">
                <a:solidFill>
                  <a:schemeClr val="tx1"/>
                </a:solidFill>
                <a:sym typeface="Wingdings" panose="05000000000000000000" pitchFamily="2" charset="2"/>
              </a:rPr>
              <a:t>)</a:t>
            </a:r>
          </a:p>
        </p:txBody>
      </p:sp>
    </p:spTree>
    <p:extLst>
      <p:ext uri="{BB962C8B-B14F-4D97-AF65-F5344CB8AC3E}">
        <p14:creationId xmlns:p14="http://schemas.microsoft.com/office/powerpoint/2010/main" val="2756450431"/>
      </p:ext>
    </p:extLst>
  </p:cSld>
  <p:clrMapOvr>
    <a:masterClrMapping/>
  </p:clrMapOvr>
  <mc:AlternateContent xmlns:mc="http://schemas.openxmlformats.org/markup-compatibility/2006" xmlns:p14="http://schemas.microsoft.com/office/powerpoint/2010/main">
    <mc:Choice Requires="p14">
      <p:transition spd="slow" p14:dur="2000" advTm="418138"/>
    </mc:Choice>
    <mc:Fallback xmlns="">
      <p:transition spd="slow" advTm="41813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A4C7CC-8F48-934C-BBEA-7A28F4DAA03C}"/>
              </a:ext>
            </a:extLst>
          </p:cNvPr>
          <p:cNvSpPr>
            <a:spLocks noGrp="1"/>
          </p:cNvSpPr>
          <p:nvPr>
            <p:ph type="title"/>
          </p:nvPr>
        </p:nvSpPr>
        <p:spPr>
          <a:xfrm>
            <a:off x="331205" y="428242"/>
            <a:ext cx="6489725" cy="758007"/>
          </a:xfrm>
        </p:spPr>
        <p:txBody>
          <a:bodyPr>
            <a:normAutofit fontScale="90000"/>
          </a:bodyPr>
          <a:lstStyle/>
          <a:p>
            <a:r>
              <a:rPr lang="it-IT" dirty="0"/>
              <a:t>2019  </a:t>
            </a:r>
            <a:r>
              <a:rPr lang="it-IT" sz="2000" i="1" dirty="0"/>
              <a:t>in milioni di unità</a:t>
            </a:r>
          </a:p>
        </p:txBody>
      </p:sp>
      <p:pic>
        <p:nvPicPr>
          <p:cNvPr id="5" name="Segnaposto contenuto 4">
            <a:extLst>
              <a:ext uri="{FF2B5EF4-FFF2-40B4-BE49-F238E27FC236}">
                <a16:creationId xmlns:a16="http://schemas.microsoft.com/office/drawing/2014/main" id="{C5C80C54-90B3-5440-8EFB-D39DA9059FB0}"/>
              </a:ext>
            </a:extLst>
          </p:cNvPr>
          <p:cNvPicPr>
            <a:picLocks noGrp="1" noChangeAspect="1"/>
          </p:cNvPicPr>
          <p:nvPr>
            <p:ph idx="1"/>
          </p:nvPr>
        </p:nvPicPr>
        <p:blipFill>
          <a:blip r:embed="rId2"/>
          <a:stretch>
            <a:fillRect/>
          </a:stretch>
        </p:blipFill>
        <p:spPr>
          <a:xfrm>
            <a:off x="1087396" y="1473843"/>
            <a:ext cx="10695632" cy="4819298"/>
          </a:xfrm>
        </p:spPr>
      </p:pic>
      <p:sp>
        <p:nvSpPr>
          <p:cNvPr id="6" name="CasellaDiTesto 5">
            <a:extLst>
              <a:ext uri="{FF2B5EF4-FFF2-40B4-BE49-F238E27FC236}">
                <a16:creationId xmlns:a16="http://schemas.microsoft.com/office/drawing/2014/main" id="{D390A989-21D0-314C-A312-0A814F9E5182}"/>
              </a:ext>
            </a:extLst>
          </p:cNvPr>
          <p:cNvSpPr txBox="1"/>
          <p:nvPr/>
        </p:nvSpPr>
        <p:spPr>
          <a:xfrm>
            <a:off x="5931243" y="6437870"/>
            <a:ext cx="5691146" cy="246221"/>
          </a:xfrm>
          <a:prstGeom prst="rect">
            <a:avLst/>
          </a:prstGeom>
          <a:noFill/>
        </p:spPr>
        <p:txBody>
          <a:bodyPr wrap="square" rtlCol="0">
            <a:spAutoFit/>
          </a:bodyPr>
          <a:lstStyle/>
          <a:p>
            <a:r>
              <a:rPr lang="it-IT" sz="1000" dirty="0"/>
              <a:t>Fonte: </a:t>
            </a:r>
            <a:r>
              <a:rPr lang="it-IT" sz="1000" dirty="0" err="1"/>
              <a:t>https</a:t>
            </a:r>
            <a:r>
              <a:rPr lang="it-IT" sz="1000" dirty="0"/>
              <a:t>://</a:t>
            </a:r>
            <a:r>
              <a:rPr lang="it-IT" sz="1000" dirty="0" err="1"/>
              <a:t>ilbolive.unipd.it</a:t>
            </a:r>
            <a:r>
              <a:rPr lang="it-IT" sz="1000" dirty="0"/>
              <a:t>/</a:t>
            </a:r>
            <a:r>
              <a:rPr lang="it-IT" sz="1000" dirty="0" err="1"/>
              <a:t>it</a:t>
            </a:r>
            <a:r>
              <a:rPr lang="it-IT" sz="1000" dirty="0"/>
              <a:t>/news/dossier-statistico-immigrazione-</a:t>
            </a:r>
            <a:r>
              <a:rPr lang="it-IT" sz="1000" dirty="0" err="1"/>
              <a:t>italia</a:t>
            </a:r>
            <a:r>
              <a:rPr lang="it-IT" sz="1000" dirty="0"/>
              <a:t>-stranieri</a:t>
            </a:r>
          </a:p>
        </p:txBody>
      </p:sp>
    </p:spTree>
    <p:extLst>
      <p:ext uri="{BB962C8B-B14F-4D97-AF65-F5344CB8AC3E}">
        <p14:creationId xmlns:p14="http://schemas.microsoft.com/office/powerpoint/2010/main" val="2012207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5132" y="706056"/>
            <a:ext cx="2766153" cy="753277"/>
          </a:xfrm>
        </p:spPr>
        <p:txBody>
          <a:bodyPr>
            <a:normAutofit fontScale="90000"/>
          </a:bodyPr>
          <a:lstStyle/>
          <a:p>
            <a:r>
              <a:rPr lang="it-IT" dirty="0"/>
              <a:t>Migrazioni</a:t>
            </a:r>
          </a:p>
        </p:txBody>
      </p:sp>
      <p:sp>
        <p:nvSpPr>
          <p:cNvPr id="3" name="Segnaposto contenuto 2"/>
          <p:cNvSpPr>
            <a:spLocks noGrp="1"/>
          </p:cNvSpPr>
          <p:nvPr>
            <p:ph idx="1"/>
          </p:nvPr>
        </p:nvSpPr>
        <p:spPr>
          <a:xfrm>
            <a:off x="642551" y="1891121"/>
            <a:ext cx="11071028" cy="4256042"/>
          </a:xfrm>
        </p:spPr>
        <p:txBody>
          <a:bodyPr>
            <a:normAutofit/>
          </a:bodyPr>
          <a:lstStyle/>
          <a:p>
            <a:pPr marL="0" indent="0">
              <a:buNone/>
            </a:pPr>
            <a:r>
              <a:rPr lang="it-IT" sz="2200" b="1" dirty="0">
                <a:solidFill>
                  <a:schemeClr val="tx1"/>
                </a:solidFill>
              </a:rPr>
              <a:t>Migrazioni interne</a:t>
            </a:r>
            <a:r>
              <a:rPr lang="it-IT" sz="2200" dirty="0">
                <a:solidFill>
                  <a:schemeClr val="tx1"/>
                </a:solidFill>
              </a:rPr>
              <a:t>, ovvero che interessano il movimento di persone interno allo stesso paese</a:t>
            </a:r>
          </a:p>
          <a:p>
            <a:pPr marL="0" indent="0">
              <a:buNone/>
            </a:pPr>
            <a:r>
              <a:rPr lang="it-IT" sz="2200" dirty="0">
                <a:solidFill>
                  <a:schemeClr val="tx1"/>
                </a:solidFill>
              </a:rPr>
              <a:t>Circa 740 milioni/anno (da aree rurali a zone urbane)</a:t>
            </a:r>
          </a:p>
          <a:p>
            <a:pPr marL="0" indent="0">
              <a:buNone/>
            </a:pPr>
            <a:r>
              <a:rPr lang="it-IT" sz="2200" dirty="0">
                <a:solidFill>
                  <a:schemeClr val="tx1"/>
                </a:solidFill>
              </a:rPr>
              <a:t>Legate a</a:t>
            </a:r>
          </a:p>
          <a:p>
            <a:pPr lvl="1"/>
            <a:r>
              <a:rPr lang="it-IT" sz="2200" dirty="0">
                <a:solidFill>
                  <a:schemeClr val="tx1"/>
                </a:solidFill>
              </a:rPr>
              <a:t>Età (giovani, famiglie giovani più propensi)</a:t>
            </a:r>
          </a:p>
          <a:p>
            <a:pPr lvl="1"/>
            <a:r>
              <a:rPr lang="it-IT" sz="2200" dirty="0">
                <a:solidFill>
                  <a:schemeClr val="tx1"/>
                </a:solidFill>
              </a:rPr>
              <a:t>Ricerca occupazione </a:t>
            </a:r>
          </a:p>
          <a:p>
            <a:pPr lvl="1"/>
            <a:r>
              <a:rPr lang="it-IT" sz="2200" dirty="0">
                <a:solidFill>
                  <a:schemeClr val="tx1"/>
                </a:solidFill>
              </a:rPr>
              <a:t>Ricerca migliori caratteristiche naturali e ambientali</a:t>
            </a:r>
          </a:p>
          <a:p>
            <a:pPr marL="502920" lvl="1" indent="0">
              <a:buNone/>
            </a:pPr>
            <a:endParaRPr lang="it-IT" sz="2200" dirty="0">
              <a:solidFill>
                <a:schemeClr val="tx1"/>
              </a:solidFill>
            </a:endParaRPr>
          </a:p>
          <a:p>
            <a:pPr marL="0" lvl="1" indent="0">
              <a:buNone/>
            </a:pPr>
            <a:r>
              <a:rPr lang="it-IT" sz="2200" i="0" dirty="0">
                <a:solidFill>
                  <a:schemeClr val="tx1"/>
                </a:solidFill>
              </a:rPr>
              <a:t>In economie emergenti lo spostamento verso zone rurali è il più consistente (lavori stagionali)</a:t>
            </a:r>
          </a:p>
          <a:p>
            <a:pPr marL="0" lvl="1" indent="0">
              <a:buNone/>
            </a:pPr>
            <a:r>
              <a:rPr lang="it-IT" sz="2200" i="0" dirty="0">
                <a:solidFill>
                  <a:schemeClr val="tx1"/>
                </a:solidFill>
              </a:rPr>
              <a:t>In quelle avanzate o forti (Cina) verso le città</a:t>
            </a:r>
          </a:p>
        </p:txBody>
      </p:sp>
    </p:spTree>
    <p:extLst>
      <p:ext uri="{BB962C8B-B14F-4D97-AF65-F5344CB8AC3E}">
        <p14:creationId xmlns:p14="http://schemas.microsoft.com/office/powerpoint/2010/main" val="1057425795"/>
      </p:ext>
    </p:extLst>
  </p:cSld>
  <p:clrMapOvr>
    <a:masterClrMapping/>
  </p:clrMapOvr>
  <mc:AlternateContent xmlns:mc="http://schemas.openxmlformats.org/markup-compatibility/2006" xmlns:p14="http://schemas.microsoft.com/office/powerpoint/2010/main">
    <mc:Choice Requires="p14">
      <p:transition spd="slow" p14:dur="2000" advTm="312369"/>
    </mc:Choice>
    <mc:Fallback xmlns="">
      <p:transition spd="slow" advTm="31236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7031" y="396473"/>
            <a:ext cx="2766153" cy="833378"/>
          </a:xfrm>
        </p:spPr>
        <p:txBody>
          <a:bodyPr>
            <a:normAutofit fontScale="90000"/>
          </a:bodyPr>
          <a:lstStyle/>
          <a:p>
            <a:r>
              <a:rPr lang="it-IT" dirty="0"/>
              <a:t>Migrazioni</a:t>
            </a:r>
          </a:p>
        </p:txBody>
      </p:sp>
      <p:sp>
        <p:nvSpPr>
          <p:cNvPr id="3" name="Segnaposto contenuto 2"/>
          <p:cNvSpPr>
            <a:spLocks noGrp="1"/>
          </p:cNvSpPr>
          <p:nvPr>
            <p:ph idx="1"/>
          </p:nvPr>
        </p:nvSpPr>
        <p:spPr>
          <a:xfrm>
            <a:off x="135692" y="1893137"/>
            <a:ext cx="6025793" cy="2414749"/>
          </a:xfrm>
        </p:spPr>
        <p:txBody>
          <a:bodyPr>
            <a:normAutofit/>
          </a:bodyPr>
          <a:lstStyle/>
          <a:p>
            <a:pPr marL="0" indent="0">
              <a:buNone/>
            </a:pPr>
            <a:r>
              <a:rPr lang="it-IT" dirty="0">
                <a:solidFill>
                  <a:schemeClr val="tx1"/>
                </a:solidFill>
              </a:rPr>
              <a:t>Migrazione </a:t>
            </a:r>
            <a:r>
              <a:rPr lang="it-IT" b="1" dirty="0">
                <a:solidFill>
                  <a:schemeClr val="tx1"/>
                </a:solidFill>
              </a:rPr>
              <a:t>internazionale</a:t>
            </a:r>
            <a:r>
              <a:rPr lang="it-IT" dirty="0">
                <a:solidFill>
                  <a:schemeClr val="tx1"/>
                </a:solidFill>
              </a:rPr>
              <a:t> quando una persona si trasferisce in maniera permanente o prolungata nel tempo in uno Stato diverso da quello d’origine.</a:t>
            </a:r>
          </a:p>
          <a:p>
            <a:pPr marL="0" indent="0">
              <a:buNone/>
            </a:pPr>
            <a:r>
              <a:rPr lang="it-IT" dirty="0">
                <a:solidFill>
                  <a:schemeClr val="tx1"/>
                </a:solidFill>
              </a:rPr>
              <a:t>Circa 260 milioni/anno (1/3 di quella interna), perché più complesse da organizzare e gestire</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500" y="36777"/>
            <a:ext cx="5940500" cy="4708218"/>
          </a:xfrm>
          <a:prstGeom prst="rect">
            <a:avLst/>
          </a:prstGeom>
        </p:spPr>
      </p:pic>
      <p:sp>
        <p:nvSpPr>
          <p:cNvPr id="5" name="CasellaDiTesto 4">
            <a:extLst>
              <a:ext uri="{FF2B5EF4-FFF2-40B4-BE49-F238E27FC236}">
                <a16:creationId xmlns:a16="http://schemas.microsoft.com/office/drawing/2014/main" id="{989F2E60-3CB8-454B-96AC-DDE4ED51980A}"/>
              </a:ext>
            </a:extLst>
          </p:cNvPr>
          <p:cNvSpPr txBox="1"/>
          <p:nvPr/>
        </p:nvSpPr>
        <p:spPr>
          <a:xfrm>
            <a:off x="225706" y="4971172"/>
            <a:ext cx="11966294" cy="1754326"/>
          </a:xfrm>
          <a:prstGeom prst="rect">
            <a:avLst/>
          </a:prstGeom>
          <a:noFill/>
        </p:spPr>
        <p:txBody>
          <a:bodyPr wrap="square" rtlCol="0">
            <a:spAutoFit/>
          </a:bodyPr>
          <a:lstStyle/>
          <a:p>
            <a:r>
              <a:rPr lang="it-IT" dirty="0"/>
              <a:t>Assume dimensioni globali quando interessa diversi continenti (schiavismo, colonizzazione decolonizzazione, sviluppo Americhe..)</a:t>
            </a:r>
          </a:p>
          <a:p>
            <a:endParaRPr lang="it-IT" dirty="0"/>
          </a:p>
          <a:p>
            <a:r>
              <a:rPr lang="it-IT" dirty="0"/>
              <a:t>Su scala globale, il </a:t>
            </a:r>
            <a:r>
              <a:rPr lang="it-IT" b="1" dirty="0"/>
              <a:t>35</a:t>
            </a:r>
            <a:r>
              <a:rPr lang="it-IT" dirty="0"/>
              <a:t>% dei migranti si sposta verso paesi del Nord globale</a:t>
            </a:r>
          </a:p>
          <a:p>
            <a:r>
              <a:rPr lang="it-IT" b="1" dirty="0"/>
              <a:t>Tre decimi </a:t>
            </a:r>
            <a:r>
              <a:rPr lang="it-IT" dirty="0"/>
              <a:t>dei migranti si spostano da paesi poveri (Asia, Africa, America Latina)</a:t>
            </a:r>
          </a:p>
          <a:p>
            <a:r>
              <a:rPr lang="it-IT" b="1" dirty="0"/>
              <a:t>Un terzo </a:t>
            </a:r>
            <a:r>
              <a:rPr lang="it-IT" dirty="0"/>
              <a:t>da paesi economicamente sviluppati</a:t>
            </a:r>
          </a:p>
        </p:txBody>
      </p:sp>
    </p:spTree>
    <p:extLst>
      <p:ext uri="{BB962C8B-B14F-4D97-AF65-F5344CB8AC3E}">
        <p14:creationId xmlns:p14="http://schemas.microsoft.com/office/powerpoint/2010/main" val="3794600157"/>
      </p:ext>
    </p:extLst>
  </p:cSld>
  <p:clrMapOvr>
    <a:masterClrMapping/>
  </p:clrMapOvr>
  <mc:AlternateContent xmlns:mc="http://schemas.openxmlformats.org/markup-compatibility/2006" xmlns:p14="http://schemas.microsoft.com/office/powerpoint/2010/main">
    <mc:Choice Requires="p14">
      <p:transition spd="slow" p14:dur="2000" advTm="178214"/>
    </mc:Choice>
    <mc:Fallback xmlns="">
      <p:transition spd="slow" advTm="17821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3DEF59D-1F9B-4B48-89BE-4AFF4755875D}"/>
              </a:ext>
            </a:extLst>
          </p:cNvPr>
          <p:cNvSpPr>
            <a:spLocks noGrp="1"/>
          </p:cNvSpPr>
          <p:nvPr>
            <p:ph idx="1"/>
          </p:nvPr>
        </p:nvSpPr>
        <p:spPr>
          <a:xfrm>
            <a:off x="3961329" y="6421559"/>
            <a:ext cx="4268271" cy="337587"/>
          </a:xfrm>
        </p:spPr>
        <p:txBody>
          <a:bodyPr>
            <a:normAutofit/>
          </a:bodyPr>
          <a:lstStyle/>
          <a:p>
            <a:pPr marL="0" indent="0">
              <a:buNone/>
            </a:pPr>
            <a:r>
              <a:rPr lang="it-IT" sz="1100" dirty="0" err="1"/>
              <a:t>https</a:t>
            </a:r>
            <a:r>
              <a:rPr lang="it-IT" sz="1100" dirty="0"/>
              <a:t>://</a:t>
            </a:r>
            <a:r>
              <a:rPr lang="it-IT" sz="1100" dirty="0" err="1"/>
              <a:t>www.neodemos.info</a:t>
            </a:r>
            <a:r>
              <a:rPr lang="it-IT" sz="1100" dirty="0"/>
              <a:t>/2022/03/22/lo-sapevate-che-36/</a:t>
            </a:r>
          </a:p>
        </p:txBody>
      </p:sp>
      <p:pic>
        <p:nvPicPr>
          <p:cNvPr id="6" name="Immagine 5">
            <a:extLst>
              <a:ext uri="{FF2B5EF4-FFF2-40B4-BE49-F238E27FC236}">
                <a16:creationId xmlns:a16="http://schemas.microsoft.com/office/drawing/2014/main" id="{8E0ED5B7-86E8-2242-AD31-2C0059DC1F8E}"/>
              </a:ext>
            </a:extLst>
          </p:cNvPr>
          <p:cNvPicPr>
            <a:picLocks noChangeAspect="1"/>
          </p:cNvPicPr>
          <p:nvPr/>
        </p:nvPicPr>
        <p:blipFill>
          <a:blip r:embed="rId2"/>
          <a:stretch>
            <a:fillRect/>
          </a:stretch>
        </p:blipFill>
        <p:spPr>
          <a:xfrm>
            <a:off x="3153032" y="320761"/>
            <a:ext cx="6227021" cy="6100798"/>
          </a:xfrm>
          <a:prstGeom prst="rect">
            <a:avLst/>
          </a:prstGeom>
        </p:spPr>
      </p:pic>
    </p:spTree>
    <p:extLst>
      <p:ext uri="{BB962C8B-B14F-4D97-AF65-F5344CB8AC3E}">
        <p14:creationId xmlns:p14="http://schemas.microsoft.com/office/powerpoint/2010/main" val="2455032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044251-AA2D-CA47-B306-50BE0B3A5C1B}"/>
              </a:ext>
            </a:extLst>
          </p:cNvPr>
          <p:cNvSpPr>
            <a:spLocks noGrp="1"/>
          </p:cNvSpPr>
          <p:nvPr>
            <p:ph idx="1"/>
          </p:nvPr>
        </p:nvSpPr>
        <p:spPr>
          <a:xfrm>
            <a:off x="1020421" y="403819"/>
            <a:ext cx="10058400" cy="1177846"/>
          </a:xfrm>
        </p:spPr>
        <p:txBody>
          <a:bodyPr>
            <a:normAutofit lnSpcReduction="10000"/>
          </a:bodyPr>
          <a:lstStyle/>
          <a:p>
            <a:pPr marL="0" indent="0">
              <a:buNone/>
            </a:pPr>
            <a:r>
              <a:rPr lang="it-IT" dirty="0"/>
              <a:t>Nei paesi del Nord Africa e Medio Oriente (MENA) più di un cittadino su tre (35%) sta pensando di emigrare in un altro paese. Si tratta di un valore in crescita dal 2016. Il desiderio di emigrare è più alto tra i giovani, i maschi e le persone con titolo di studio più elevato.</a:t>
            </a:r>
          </a:p>
        </p:txBody>
      </p:sp>
      <p:pic>
        <p:nvPicPr>
          <p:cNvPr id="5" name="Immagine 4">
            <a:extLst>
              <a:ext uri="{FF2B5EF4-FFF2-40B4-BE49-F238E27FC236}">
                <a16:creationId xmlns:a16="http://schemas.microsoft.com/office/drawing/2014/main" id="{8F20CD6F-BE19-0643-A3F0-B337703A6E72}"/>
              </a:ext>
            </a:extLst>
          </p:cNvPr>
          <p:cNvPicPr>
            <a:picLocks noChangeAspect="1"/>
          </p:cNvPicPr>
          <p:nvPr/>
        </p:nvPicPr>
        <p:blipFill>
          <a:blip r:embed="rId2"/>
          <a:stretch>
            <a:fillRect/>
          </a:stretch>
        </p:blipFill>
        <p:spPr>
          <a:xfrm>
            <a:off x="3756477" y="1365765"/>
            <a:ext cx="5375165" cy="5010322"/>
          </a:xfrm>
          <a:prstGeom prst="rect">
            <a:avLst/>
          </a:prstGeom>
        </p:spPr>
      </p:pic>
    </p:spTree>
    <p:extLst>
      <p:ext uri="{BB962C8B-B14F-4D97-AF65-F5344CB8AC3E}">
        <p14:creationId xmlns:p14="http://schemas.microsoft.com/office/powerpoint/2010/main" val="1129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6053" y="674007"/>
            <a:ext cx="2824027" cy="880599"/>
          </a:xfrm>
        </p:spPr>
        <p:txBody>
          <a:bodyPr>
            <a:normAutofit fontScale="90000"/>
          </a:bodyPr>
          <a:lstStyle/>
          <a:p>
            <a:r>
              <a:rPr lang="it-IT" dirty="0"/>
              <a:t>Migrazioni</a:t>
            </a:r>
          </a:p>
        </p:txBody>
      </p:sp>
      <p:sp>
        <p:nvSpPr>
          <p:cNvPr id="3" name="Segnaposto contenuto 2"/>
          <p:cNvSpPr>
            <a:spLocks noGrp="1"/>
          </p:cNvSpPr>
          <p:nvPr>
            <p:ph idx="1"/>
          </p:nvPr>
        </p:nvSpPr>
        <p:spPr>
          <a:xfrm>
            <a:off x="450318" y="2069940"/>
            <a:ext cx="10954968" cy="4689206"/>
          </a:xfrm>
        </p:spPr>
        <p:txBody>
          <a:bodyPr>
            <a:normAutofit/>
          </a:bodyPr>
          <a:lstStyle/>
          <a:p>
            <a:r>
              <a:rPr lang="it-IT" sz="2400" b="1" dirty="0">
                <a:solidFill>
                  <a:schemeClr val="tx1"/>
                </a:solidFill>
              </a:rPr>
              <a:t>Profughi ambientali</a:t>
            </a:r>
            <a:r>
              <a:rPr lang="it-IT" sz="2400" dirty="0">
                <a:solidFill>
                  <a:schemeClr val="tx1"/>
                </a:solidFill>
              </a:rPr>
              <a:t>: quanti lasciano i propri paesi perché eventi legati ai cambiamenti climatici del pianeta, quali siccità e desertificazione, innalzamento del livello marino, inondazioni, cicloni hanno reso invivibili le loro terre</a:t>
            </a:r>
          </a:p>
          <a:p>
            <a:r>
              <a:rPr lang="it-IT" sz="2400" dirty="0">
                <a:solidFill>
                  <a:schemeClr val="tx1"/>
                </a:solidFill>
              </a:rPr>
              <a:t>Oltre 32 milioni anno (secondo ONU saranno 143 nel 2050 in seguito al cambiamento climatico)</a:t>
            </a:r>
          </a:p>
          <a:p>
            <a:r>
              <a:rPr lang="it-IT" sz="2400" dirty="0">
                <a:solidFill>
                  <a:schemeClr val="tx1"/>
                </a:solidFill>
              </a:rPr>
              <a:t>Problemi: riguarda tutta la popolazione dell’area (non soltanto lavoratori), sradicamento dal luogo d’origine, pressione sui paesi «sicuri» confinanti</a:t>
            </a:r>
          </a:p>
        </p:txBody>
      </p:sp>
    </p:spTree>
    <p:extLst>
      <p:ext uri="{BB962C8B-B14F-4D97-AF65-F5344CB8AC3E}">
        <p14:creationId xmlns:p14="http://schemas.microsoft.com/office/powerpoint/2010/main" val="1680102950"/>
      </p:ext>
    </p:extLst>
  </p:cSld>
  <p:clrMapOvr>
    <a:masterClrMapping/>
  </p:clrMapOvr>
  <mc:AlternateContent xmlns:mc="http://schemas.openxmlformats.org/markup-compatibility/2006" xmlns:p14="http://schemas.microsoft.com/office/powerpoint/2010/main">
    <mc:Choice Requires="p14">
      <p:transition spd="slow" p14:dur="2000" advTm="188014"/>
    </mc:Choice>
    <mc:Fallback xmlns="">
      <p:transition spd="slow" advTm="188014"/>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{56A1631E-CC2D-6241-96A1-7AF495E609A3}tf10001070</Template>
  <TotalTime>4724</TotalTime>
  <Words>1893</Words>
  <Application>Microsoft Macintosh PowerPoint</Application>
  <PresentationFormat>Widescreen</PresentationFormat>
  <Paragraphs>91</Paragraphs>
  <Slides>29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29</vt:i4>
      </vt:variant>
    </vt:vector>
  </HeadingPairs>
  <TitlesOfParts>
    <vt:vector size="35" baseType="lpstr">
      <vt:lpstr>Calibri</vt:lpstr>
      <vt:lpstr>Rockwell</vt:lpstr>
      <vt:lpstr>Rockwell Condensed</vt:lpstr>
      <vt:lpstr>Rockwell Extra Bold</vt:lpstr>
      <vt:lpstr>Wingdings</vt:lpstr>
      <vt:lpstr>Legno</vt:lpstr>
      <vt:lpstr>Territorio e Società 225 Le   Corso di Studio  LE08 Lettere moderne</vt:lpstr>
      <vt:lpstr>Nella puntata precedente…</vt:lpstr>
      <vt:lpstr>Migrazioni</vt:lpstr>
      <vt:lpstr>2019  in milioni di unità</vt:lpstr>
      <vt:lpstr>Migrazioni</vt:lpstr>
      <vt:lpstr>Migrazioni</vt:lpstr>
      <vt:lpstr>Presentazione standard di PowerPoint</vt:lpstr>
      <vt:lpstr>Presentazione standard di PowerPoint</vt:lpstr>
      <vt:lpstr>Migrazioni</vt:lpstr>
      <vt:lpstr>https://www.la7.it/propagandalive/video/il-racconto-dal-bangladesh-di-francesca-mannocchi-a-propaganda-live-15-04-2023-480666. 10:18</vt:lpstr>
      <vt:lpstr>Migrazioni</vt:lpstr>
      <vt:lpstr>Migrazioni</vt:lpstr>
      <vt:lpstr>Migrazioni italiane (2002 - 2020)</vt:lpstr>
      <vt:lpstr>Emigrazione italiana 2020</vt:lpstr>
      <vt:lpstr>Presentazione standard di PowerPoint</vt:lpstr>
      <vt:lpstr>Presentazione standard di PowerPoint</vt:lpstr>
      <vt:lpstr>Presentazione standard di PowerPoint</vt:lpstr>
      <vt:lpstr>Presentazione standard di PowerPoint</vt:lpstr>
      <vt:lpstr>Presentazione standard di PowerPoint</vt:lpstr>
      <vt:lpstr>peso percentuale della presenza di stranieri regolari rispetto al totale della popolazione residente (UE + UK), distinguendo tra stranieri extracomunitari, comunitari e apolidi o con nazionalità sconosciuta.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(LE006)   Corso di Studio  LE01 - DISCIPLINE STORICHE E FILOSOFICHE </dc:title>
  <dc:creator>sergio zilli</dc:creator>
  <cp:lastModifiedBy>sergio zilli</cp:lastModifiedBy>
  <cp:revision>68</cp:revision>
  <dcterms:created xsi:type="dcterms:W3CDTF">2022-03-01T08:25:09Z</dcterms:created>
  <dcterms:modified xsi:type="dcterms:W3CDTF">2023-04-17T13:20:06Z</dcterms:modified>
</cp:coreProperties>
</file>