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33"/>
  </p:notesMasterIdLst>
  <p:handoutMasterIdLst>
    <p:handoutMasterId r:id="rId34"/>
  </p:handoutMasterIdLst>
  <p:sldIdLst>
    <p:sldId id="438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FF66CC"/>
    <a:srgbClr val="B77513"/>
    <a:srgbClr val="CCECFF"/>
    <a:srgbClr val="FFCC66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7" autoAdjust="0"/>
    <p:restoredTop sz="91244" autoAdjust="0"/>
  </p:normalViewPr>
  <p:slideViewPr>
    <p:cSldViewPr snapToGrid="0">
      <p:cViewPr varScale="1">
        <p:scale>
          <a:sx n="73" d="100"/>
          <a:sy n="73" d="100"/>
        </p:scale>
        <p:origin x="137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A44EEBB-316D-4652-A96A-FAFFBB3EFD07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9CE33F3-FA65-4487-A852-D574F070C8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EE5CBB8-6D00-4BF9-B1AD-1CF416F6D62D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marL="0" marR="0" lvl="0" indent="0" algn="l" defTabSz="9666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Trainer Notes:</a:t>
            </a:r>
          </a:p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269C058-4577-42A1-B360-321A5B2BDD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9C058-4577-42A1-B360-321A5B2BDD3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3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solidFill>
            <a:schemeClr val="bg2">
              <a:alpha val="60000"/>
            </a:schemeClr>
          </a:solidFill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solidFill>
            <a:schemeClr val="bg2">
              <a:alpha val="60000"/>
            </a:schemeClr>
          </a:solidFill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274320"/>
            <a:ext cx="831512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38" y="1524000"/>
            <a:ext cx="4010450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812" y="1524000"/>
            <a:ext cx="4186876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0336"/>
            <a:ext cx="76962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8278"/>
            <a:ext cx="34899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2040" y="328278"/>
            <a:ext cx="35661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969336"/>
            <a:ext cx="34899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969336"/>
            <a:ext cx="35661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0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274320"/>
            <a:ext cx="830167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7" y="216778"/>
            <a:ext cx="421789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8907" y="1406964"/>
            <a:ext cx="421789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5460" y="2133600"/>
            <a:ext cx="8256978" cy="41999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4663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43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0863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863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83000"/>
            <a:lum/>
          </a:blip>
          <a:srcRect/>
          <a:tile tx="-260350" ty="127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38150" y="0"/>
            <a:ext cx="870585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58906" y="274638"/>
            <a:ext cx="827554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58906" y="1447800"/>
            <a:ext cx="82755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4429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37882" y="147484"/>
            <a:ext cx="8471418" cy="6583680"/>
          </a:xfrm>
          <a:prstGeom prst="roundRect">
            <a:avLst>
              <a:gd name="adj" fmla="val 5914"/>
            </a:avLst>
          </a:prstGeom>
          <a:noFill/>
          <a:ln>
            <a:solidFill>
              <a:srgbClr val="B77513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9" r:id="rId9"/>
    <p:sldLayoutId id="214748368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cap="small" dirty="0" err="1"/>
              <a:t>Physisorption</a:t>
            </a:r>
            <a:r>
              <a:rPr lang="en-US" cap="small" dirty="0"/>
              <a:t>, surface area and porosity</a:t>
            </a:r>
          </a:p>
        </p:txBody>
      </p:sp>
    </p:spTree>
    <p:extLst>
      <p:ext uri="{BB962C8B-B14F-4D97-AF65-F5344CB8AC3E}">
        <p14:creationId xmlns:p14="http://schemas.microsoft.com/office/powerpoint/2010/main" val="236571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6194" t="25743" r="28743" b="7948"/>
          <a:stretch/>
        </p:blipFill>
        <p:spPr>
          <a:xfrm>
            <a:off x="1495128" y="1224186"/>
            <a:ext cx="6649411" cy="484700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What</a:t>
            </a:r>
            <a:r>
              <a:rPr lang="it-IT" sz="2400" dirty="0">
                <a:solidFill>
                  <a:srgbClr val="0070C0"/>
                </a:solidFill>
              </a:rPr>
              <a:t> to </a:t>
            </a:r>
            <a:r>
              <a:rPr lang="it-IT" sz="2400" dirty="0" err="1">
                <a:solidFill>
                  <a:srgbClr val="0070C0"/>
                </a:solidFill>
              </a:rPr>
              <a:t>Analize</a:t>
            </a:r>
            <a:r>
              <a:rPr lang="it-IT" sz="24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6194" t="25743" r="28743" b="7948"/>
          <a:stretch/>
        </p:blipFill>
        <p:spPr>
          <a:xfrm>
            <a:off x="1647528" y="1376586"/>
            <a:ext cx="6649411" cy="48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What</a:t>
            </a:r>
            <a:r>
              <a:rPr lang="it-IT" sz="2400" dirty="0">
                <a:solidFill>
                  <a:srgbClr val="0070C0"/>
                </a:solidFill>
              </a:rPr>
              <a:t> to </a:t>
            </a:r>
            <a:r>
              <a:rPr lang="it-IT" sz="2400" dirty="0" err="1">
                <a:solidFill>
                  <a:srgbClr val="0070C0"/>
                </a:solidFill>
              </a:rPr>
              <a:t>Analize</a:t>
            </a:r>
            <a:r>
              <a:rPr lang="it-IT" sz="24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25550" t="16287" r="23719" b="15622"/>
          <a:stretch/>
        </p:blipFill>
        <p:spPr>
          <a:xfrm>
            <a:off x="1306644" y="1273085"/>
            <a:ext cx="7589520" cy="50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What</a:t>
            </a:r>
            <a:r>
              <a:rPr lang="it-IT" sz="2400" dirty="0">
                <a:solidFill>
                  <a:srgbClr val="0070C0"/>
                </a:solidFill>
              </a:rPr>
              <a:t> to </a:t>
            </a:r>
            <a:r>
              <a:rPr lang="it-IT" sz="2400" dirty="0" err="1">
                <a:solidFill>
                  <a:srgbClr val="0070C0"/>
                </a:solidFill>
              </a:rPr>
              <a:t>Analize</a:t>
            </a:r>
            <a:r>
              <a:rPr lang="it-IT" sz="24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6865" t="16164" r="22856" b="15407"/>
          <a:stretch/>
        </p:blipFill>
        <p:spPr>
          <a:xfrm>
            <a:off x="1435394" y="1275907"/>
            <a:ext cx="6560289" cy="44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5645" t="16448" r="23498" b="16302"/>
          <a:stretch/>
        </p:blipFill>
        <p:spPr>
          <a:xfrm>
            <a:off x="1275907" y="1679945"/>
            <a:ext cx="6719777" cy="440187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What</a:t>
            </a:r>
            <a:r>
              <a:rPr lang="it-IT" sz="2400" dirty="0">
                <a:solidFill>
                  <a:srgbClr val="0070C0"/>
                </a:solidFill>
              </a:rPr>
              <a:t> to </a:t>
            </a:r>
            <a:r>
              <a:rPr lang="it-IT" sz="2400" dirty="0" err="1">
                <a:solidFill>
                  <a:srgbClr val="0070C0"/>
                </a:solidFill>
              </a:rPr>
              <a:t>Analize</a:t>
            </a:r>
            <a:r>
              <a:rPr lang="it-IT" sz="24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347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1807170"/>
            <a:ext cx="8016240" cy="33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7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365" t="53627" r="55194" b="24055"/>
          <a:stretch/>
        </p:blipFill>
        <p:spPr>
          <a:xfrm>
            <a:off x="725437" y="4518655"/>
            <a:ext cx="3694163" cy="18211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20" y="3241041"/>
            <a:ext cx="3631744" cy="29495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44372" t="60651" r="28721" b="22154"/>
          <a:stretch/>
        </p:blipFill>
        <p:spPr>
          <a:xfrm>
            <a:off x="1085272" y="3149600"/>
            <a:ext cx="3271520" cy="10363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2318" t="21053" r="19827" b="50199"/>
          <a:stretch/>
        </p:blipFill>
        <p:spPr>
          <a:xfrm>
            <a:off x="941184" y="1077785"/>
            <a:ext cx="7034415" cy="173258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85272" y="493010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Total </a:t>
            </a:r>
            <a:r>
              <a:rPr lang="it-IT" sz="3200" dirty="0" err="1">
                <a:solidFill>
                  <a:srgbClr val="0070C0"/>
                </a:solidFill>
              </a:rPr>
              <a:t>Pore</a:t>
            </a:r>
            <a:r>
              <a:rPr lang="it-IT" sz="3200" dirty="0">
                <a:solidFill>
                  <a:srgbClr val="0070C0"/>
                </a:solidFill>
              </a:rPr>
              <a:t> Volume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7355840" y="2991845"/>
            <a:ext cx="1083124" cy="806593"/>
          </a:xfrm>
          <a:prstGeom prst="rightArrow">
            <a:avLst/>
          </a:prstGeom>
          <a:solidFill>
            <a:srgbClr val="002060"/>
          </a:solidFill>
          <a:ln>
            <a:solidFill>
              <a:srgbClr val="0070C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90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85272" y="493010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Pore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err="1">
                <a:solidFill>
                  <a:srgbClr val="0070C0"/>
                </a:solidFill>
              </a:rPr>
              <a:t>Size</a:t>
            </a:r>
            <a:r>
              <a:rPr lang="it-IT" sz="3200" dirty="0">
                <a:solidFill>
                  <a:srgbClr val="0070C0"/>
                </a:solidFill>
              </a:rPr>
              <a:t>: Kelvin Equation</a:t>
            </a:r>
          </a:p>
        </p:txBody>
      </p:sp>
      <p:sp>
        <p:nvSpPr>
          <p:cNvPr id="20" name="AutoShape 11" descr="{\displaystyle \ln {\frac {p}{p_{\rm {sat}}}}={\frac {2\gamma V_{\text{m}}}{rRT}},}"/>
          <p:cNvSpPr>
            <a:spLocks noChangeAspect="1" noChangeArrowheads="1"/>
          </p:cNvSpPr>
          <p:nvPr/>
        </p:nvSpPr>
        <p:spPr bwMode="auto">
          <a:xfrm>
            <a:off x="61277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2" descr="p"/>
          <p:cNvSpPr>
            <a:spLocks noChangeAspect="1" noChangeArrowheads="1"/>
          </p:cNvSpPr>
          <p:nvPr/>
        </p:nvSpPr>
        <p:spPr bwMode="auto">
          <a:xfrm>
            <a:off x="8413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3" descr="{\displaystyle p_{\rm {sat}}}"/>
          <p:cNvSpPr>
            <a:spLocks noChangeAspect="1" noChangeArrowheads="1"/>
          </p:cNvSpPr>
          <p:nvPr/>
        </p:nvSpPr>
        <p:spPr bwMode="auto">
          <a:xfrm>
            <a:off x="409575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AutoShape 14" descr="\gamma "/>
          <p:cNvSpPr>
            <a:spLocks noChangeAspect="1" noChangeArrowheads="1"/>
          </p:cNvSpPr>
          <p:nvPr/>
        </p:nvSpPr>
        <p:spPr bwMode="auto">
          <a:xfrm>
            <a:off x="1009332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AutoShape 15" descr="{\displaystyle V_{\text{m}}}"/>
          <p:cNvSpPr>
            <a:spLocks noChangeAspect="1" noChangeArrowheads="1"/>
          </p:cNvSpPr>
          <p:nvPr/>
        </p:nvSpPr>
        <p:spPr bwMode="auto">
          <a:xfrm>
            <a:off x="1380490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AutoShape 16" descr="R"/>
          <p:cNvSpPr>
            <a:spLocks noChangeAspect="1" noChangeArrowheads="1"/>
          </p:cNvSpPr>
          <p:nvPr/>
        </p:nvSpPr>
        <p:spPr bwMode="auto">
          <a:xfrm>
            <a:off x="173386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AutoShape 17" descr="r"/>
          <p:cNvSpPr>
            <a:spLocks noChangeAspect="1" noChangeArrowheads="1"/>
          </p:cNvSpPr>
          <p:nvPr/>
        </p:nvSpPr>
        <p:spPr bwMode="auto">
          <a:xfrm>
            <a:off x="2555875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AutoShape 18" descr="T"/>
          <p:cNvSpPr>
            <a:spLocks noChangeAspect="1" noChangeArrowheads="1"/>
          </p:cNvSpPr>
          <p:nvPr/>
        </p:nvSpPr>
        <p:spPr bwMode="auto">
          <a:xfrm>
            <a:off x="5949950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7598" b="-505"/>
          <a:stretch/>
        </p:blipFill>
        <p:spPr>
          <a:xfrm>
            <a:off x="765175" y="1432560"/>
            <a:ext cx="7717604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85272" y="493010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Pore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err="1">
                <a:solidFill>
                  <a:srgbClr val="0070C0"/>
                </a:solidFill>
              </a:rPr>
              <a:t>Size</a:t>
            </a:r>
            <a:r>
              <a:rPr lang="it-IT" sz="3200" dirty="0">
                <a:solidFill>
                  <a:srgbClr val="0070C0"/>
                </a:solidFill>
              </a:rPr>
              <a:t>: Kelvin Equation</a:t>
            </a:r>
          </a:p>
        </p:txBody>
      </p:sp>
      <p:sp>
        <p:nvSpPr>
          <p:cNvPr id="20" name="AutoShape 11" descr="{\displaystyle \ln {\frac {p}{p_{\rm {sat}}}}={\frac {2\gamma V_{\text{m}}}{rRT}},}"/>
          <p:cNvSpPr>
            <a:spLocks noChangeAspect="1" noChangeArrowheads="1"/>
          </p:cNvSpPr>
          <p:nvPr/>
        </p:nvSpPr>
        <p:spPr bwMode="auto">
          <a:xfrm>
            <a:off x="61277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2" descr="p"/>
          <p:cNvSpPr>
            <a:spLocks noChangeAspect="1" noChangeArrowheads="1"/>
          </p:cNvSpPr>
          <p:nvPr/>
        </p:nvSpPr>
        <p:spPr bwMode="auto">
          <a:xfrm>
            <a:off x="8413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3" descr="{\displaystyle p_{\rm {sat}}}"/>
          <p:cNvSpPr>
            <a:spLocks noChangeAspect="1" noChangeArrowheads="1"/>
          </p:cNvSpPr>
          <p:nvPr/>
        </p:nvSpPr>
        <p:spPr bwMode="auto">
          <a:xfrm>
            <a:off x="409575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AutoShape 14" descr="\gamma "/>
          <p:cNvSpPr>
            <a:spLocks noChangeAspect="1" noChangeArrowheads="1"/>
          </p:cNvSpPr>
          <p:nvPr/>
        </p:nvSpPr>
        <p:spPr bwMode="auto">
          <a:xfrm>
            <a:off x="1009332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AutoShape 15" descr="{\displaystyle V_{\text{m}}}"/>
          <p:cNvSpPr>
            <a:spLocks noChangeAspect="1" noChangeArrowheads="1"/>
          </p:cNvSpPr>
          <p:nvPr/>
        </p:nvSpPr>
        <p:spPr bwMode="auto">
          <a:xfrm>
            <a:off x="1380490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AutoShape 16" descr="R"/>
          <p:cNvSpPr>
            <a:spLocks noChangeAspect="1" noChangeArrowheads="1"/>
          </p:cNvSpPr>
          <p:nvPr/>
        </p:nvSpPr>
        <p:spPr bwMode="auto">
          <a:xfrm>
            <a:off x="173386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AutoShape 17" descr="r"/>
          <p:cNvSpPr>
            <a:spLocks noChangeAspect="1" noChangeArrowheads="1"/>
          </p:cNvSpPr>
          <p:nvPr/>
        </p:nvSpPr>
        <p:spPr bwMode="auto">
          <a:xfrm>
            <a:off x="2555875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AutoShape 18" descr="T"/>
          <p:cNvSpPr>
            <a:spLocks noChangeAspect="1" noChangeArrowheads="1"/>
          </p:cNvSpPr>
          <p:nvPr/>
        </p:nvSpPr>
        <p:spPr bwMode="auto">
          <a:xfrm>
            <a:off x="5949950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2"/>
          <a:stretch/>
        </p:blipFill>
        <p:spPr>
          <a:xfrm>
            <a:off x="1146175" y="1920239"/>
            <a:ext cx="6934200" cy="40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6" y="1676400"/>
            <a:ext cx="7834788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538480" y="3505200"/>
            <a:ext cx="41148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518160" y="685800"/>
            <a:ext cx="4114800" cy="274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4953000" y="1219200"/>
            <a:ext cx="3810000" cy="449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3940175" y="228600"/>
            <a:ext cx="520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accent2"/>
                </a:solidFill>
              </a:rPr>
              <a:t>ADSORPTION PLOT for Ce</a:t>
            </a:r>
            <a:r>
              <a:rPr lang="en-US" altLang="it-IT" sz="2400" b="1" baseline="-25000">
                <a:solidFill>
                  <a:schemeClr val="accent2"/>
                </a:solidFill>
              </a:rPr>
              <a:t>0.</a:t>
            </a:r>
            <a:r>
              <a:rPr lang="it-IT" altLang="it-IT" sz="2400" b="1" baseline="-25000">
                <a:solidFill>
                  <a:schemeClr val="accent2"/>
                </a:solidFill>
              </a:rPr>
              <a:t>5</a:t>
            </a:r>
            <a:r>
              <a:rPr lang="en-US" altLang="it-IT" sz="2400" b="1">
                <a:solidFill>
                  <a:schemeClr val="accent2"/>
                </a:solidFill>
              </a:rPr>
              <a:t>Zr</a:t>
            </a:r>
            <a:r>
              <a:rPr lang="en-US" altLang="it-IT" sz="2400" b="1" baseline="-25000">
                <a:solidFill>
                  <a:schemeClr val="accent2"/>
                </a:solidFill>
              </a:rPr>
              <a:t>0.</a:t>
            </a:r>
            <a:r>
              <a:rPr lang="it-IT" altLang="it-IT" sz="2400" b="1" baseline="-25000">
                <a:solidFill>
                  <a:schemeClr val="accent2"/>
                </a:solidFill>
              </a:rPr>
              <a:t>5</a:t>
            </a:r>
            <a:r>
              <a:rPr lang="en-US" altLang="it-IT" sz="2400" b="1">
                <a:solidFill>
                  <a:schemeClr val="accent2"/>
                </a:solidFill>
              </a:rPr>
              <a:t>O</a:t>
            </a:r>
            <a:r>
              <a:rPr lang="en-US" altLang="it-IT" sz="2400" b="1" baseline="-2500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27654" name="Object 4"/>
          <p:cNvGraphicFramePr>
            <a:graphicFrameLocks noChangeAspect="1"/>
          </p:cNvGraphicFramePr>
          <p:nvPr/>
        </p:nvGraphicFramePr>
        <p:xfrm>
          <a:off x="5181600" y="1371600"/>
          <a:ext cx="3405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Micrografx Windows Draw 6.0 Drawing" r:id="rId3" imgW="6219825" imgH="7429500" progId="Draw.Document.6">
                  <p:embed/>
                </p:oleObj>
              </mc:Choice>
              <mc:Fallback>
                <p:oleObj name="Micrografx Windows Draw 6.0 Drawing" r:id="rId3" imgW="6219825" imgH="7429500" progId="Draw.Document.6">
                  <p:embed/>
                  <p:pic>
                    <p:nvPicPr>
                      <p:cNvPr id="276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71600"/>
                        <a:ext cx="34051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5"/>
          <p:cNvGraphicFramePr>
            <a:graphicFrameLocks noChangeAspect="1"/>
          </p:cNvGraphicFramePr>
          <p:nvPr/>
        </p:nvGraphicFramePr>
        <p:xfrm>
          <a:off x="381000" y="838200"/>
          <a:ext cx="3657600" cy="248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Micrografx Windows Draw 6.0 Drawing" r:id="rId5" imgW="5924550" imgH="4029075" progId="Draw.Document.6">
                  <p:embed/>
                </p:oleObj>
              </mc:Choice>
              <mc:Fallback>
                <p:oleObj name="Micrografx Windows Draw 6.0 Drawing" r:id="rId5" imgW="5924550" imgH="4029075" progId="Draw.Document.6">
                  <p:embed/>
                  <p:pic>
                    <p:nvPicPr>
                      <p:cNvPr id="276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3657600" cy="248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6"/>
          <p:cNvGraphicFramePr>
            <a:graphicFrameLocks noChangeAspect="1"/>
          </p:cNvGraphicFramePr>
          <p:nvPr>
            <p:extLst/>
          </p:nvPr>
        </p:nvGraphicFramePr>
        <p:xfrm>
          <a:off x="518160" y="3505200"/>
          <a:ext cx="4219575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Micrografx Windows Draw 6.0 Drawing" r:id="rId7" imgW="6457950" imgH="4448175" progId="Draw.Document.6">
                  <p:embed/>
                </p:oleObj>
              </mc:Choice>
              <mc:Fallback>
                <p:oleObj name="Micrografx Windows Draw 6.0 Drawing" r:id="rId7" imgW="6457950" imgH="4448175" progId="Draw.Document.6">
                  <p:embed/>
                  <p:pic>
                    <p:nvPicPr>
                      <p:cNvPr id="276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" y="3505200"/>
                        <a:ext cx="4219575" cy="290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74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24400" y="3581400"/>
            <a:ext cx="3886200" cy="2895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95400" y="145257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Brunauer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Emmett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and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Teller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(BET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equation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): </a:t>
            </a:r>
            <a:endParaRPr lang="en-US" altLang="it-IT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33613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828800" y="838200"/>
          <a:ext cx="4676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r:id="rId3" imgW="1981200" imgH="457200" progId="Equation.3">
                  <p:embed/>
                </p:oleObj>
              </mc:Choice>
              <mc:Fallback>
                <p:oleObj r:id="rId3" imgW="1981200" imgH="45720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46767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4680" y="1676400"/>
            <a:ext cx="7010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 dirty="0">
                <a:cs typeface="Times New Roman" panose="02020603050405020304" pitchFamily="18" charset="0"/>
              </a:rPr>
              <a:t>n</a:t>
            </a:r>
            <a:r>
              <a:rPr lang="en-US" altLang="it-IT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>
                <a:cs typeface="Times New Roman" panose="02020603050405020304" pitchFamily="18" charset="0"/>
              </a:rPr>
              <a:t>amount of </a:t>
            </a:r>
            <a:r>
              <a:rPr lang="en-US" altLang="it-IT" sz="1800" dirty="0" err="1">
                <a:cs typeface="Times New Roman" panose="02020603050405020304" pitchFamily="18" charset="0"/>
              </a:rPr>
              <a:t>adsorbate</a:t>
            </a:r>
            <a:r>
              <a:rPr lang="en-US" altLang="it-IT" sz="1800" dirty="0">
                <a:cs typeface="Times New Roman" panose="02020603050405020304" pitchFamily="18" charset="0"/>
              </a:rPr>
              <a:t> (g) at the pressure P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 dirty="0">
                <a:cs typeface="Times New Roman" panose="02020603050405020304" pitchFamily="18" charset="0"/>
              </a:rPr>
              <a:t>n</a:t>
            </a:r>
            <a:r>
              <a:rPr lang="en-US" altLang="it-IT" sz="1800" i="1" baseline="-30000" dirty="0">
                <a:cs typeface="Times New Roman" panose="02020603050405020304" pitchFamily="18" charset="0"/>
              </a:rPr>
              <a:t>m </a:t>
            </a:r>
            <a:r>
              <a:rPr lang="en-US" altLang="it-IT" sz="1800" dirty="0">
                <a:cs typeface="Times New Roman" panose="02020603050405020304" pitchFamily="18" charset="0"/>
              </a:rPr>
              <a:t>amount of </a:t>
            </a:r>
            <a:r>
              <a:rPr lang="en-US" altLang="it-IT" sz="1800" dirty="0" err="1">
                <a:cs typeface="Times New Roman" panose="02020603050405020304" pitchFamily="18" charset="0"/>
              </a:rPr>
              <a:t>adsorbate</a:t>
            </a:r>
            <a:r>
              <a:rPr lang="en-US" altLang="it-IT" sz="1800" dirty="0">
                <a:cs typeface="Times New Roman" panose="02020603050405020304" pitchFamily="18" charset="0"/>
              </a:rPr>
              <a:t> corresponding to the formation of a monolayer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C BET constant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 P</a:t>
            </a:r>
            <a:r>
              <a:rPr lang="en-US" altLang="it-IT" sz="1800" baseline="-30000" dirty="0">
                <a:cs typeface="Times New Roman" panose="02020603050405020304" pitchFamily="18" charset="0"/>
              </a:rPr>
              <a:t>0</a:t>
            </a:r>
            <a:r>
              <a:rPr lang="en-US" altLang="it-IT" sz="1800" dirty="0">
                <a:cs typeface="Times New Roman" panose="02020603050405020304" pitchFamily="18" charset="0"/>
              </a:rPr>
              <a:t> saturation pressure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1800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752725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4791075" y="3854450"/>
          <a:ext cx="35052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Micrografx Windows Draw 6.0 Drawing" r:id="rId5" imgW="5824728" imgH="3995928" progId="Draw.Document.6">
                  <p:embed/>
                </p:oleObj>
              </mc:Choice>
              <mc:Fallback>
                <p:oleObj name="Micrografx Windows Draw 6.0 Drawing" r:id="rId5" imgW="5824728" imgH="3995928" progId="Draw.Document.6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3854450"/>
                        <a:ext cx="35052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11467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it-IT" sz="1100"/>
              <a:t> </a:t>
            </a:r>
            <a:endParaRPr lang="en-US" altLang="it-IT" sz="2400"/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>
            <p:extLst/>
          </p:nvPr>
        </p:nvGraphicFramePr>
        <p:xfrm>
          <a:off x="909320" y="3810000"/>
          <a:ext cx="1790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r:id="rId7" imgW="634725" imgH="393529" progId="Equation.3">
                  <p:embed/>
                </p:oleObj>
              </mc:Choice>
              <mc:Fallback>
                <p:oleObj r:id="rId7" imgW="634725" imgH="393529" progId="Equation.3">
                  <p:embed/>
                  <p:pic>
                    <p:nvPicPr>
                      <p:cNvPr id="26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20" y="3810000"/>
                        <a:ext cx="17907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/>
          </p:nvPr>
        </p:nvGraphicFramePr>
        <p:xfrm>
          <a:off x="3195320" y="3886200"/>
          <a:ext cx="1514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r:id="rId9" imgW="596641" imgH="393529" progId="Equation.3">
                  <p:embed/>
                </p:oleObj>
              </mc:Choice>
              <mc:Fallback>
                <p:oleObj r:id="rId9" imgW="596641" imgH="393529" progId="Equation.3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320" y="3886200"/>
                        <a:ext cx="15144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34327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1295400" y="4800600"/>
          <a:ext cx="24574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r:id="rId11" imgW="825500" imgH="431800" progId="Equation.3">
                  <p:embed/>
                </p:oleObj>
              </mc:Choice>
              <mc:Fallback>
                <p:oleObj r:id="rId11" imgW="825500" imgH="431800" progId="Equation.3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24574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68960" y="57150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 err="1">
                <a:cs typeface="Times New Roman" panose="02020603050405020304" pitchFamily="18" charset="0"/>
              </a:rPr>
              <a:t>M</a:t>
            </a:r>
            <a:r>
              <a:rPr lang="it-IT" altLang="it-IT" sz="1800" i="1" baseline="-30000" dirty="0" err="1">
                <a:cs typeface="Times New Roman" panose="02020603050405020304" pitchFamily="18" charset="0"/>
              </a:rPr>
              <a:t>w</a:t>
            </a:r>
            <a:r>
              <a:rPr lang="it-IT" altLang="it-IT" sz="1800" dirty="0">
                <a:cs typeface="Times New Roman" panose="02020603050405020304" pitchFamily="18" charset="0"/>
              </a:rPr>
              <a:t> è </a:t>
            </a:r>
            <a:r>
              <a:rPr lang="it-IT" altLang="it-IT" sz="1800" dirty="0" err="1">
                <a:cs typeface="Times New Roman" panose="02020603050405020304" pitchFamily="18" charset="0"/>
              </a:rPr>
              <a:t>Molecular</a:t>
            </a:r>
            <a:r>
              <a:rPr lang="it-IT" altLang="it-IT" sz="1800" dirty="0">
                <a:cs typeface="Times New Roman" panose="02020603050405020304" pitchFamily="18" charset="0"/>
              </a:rPr>
              <a:t> </a:t>
            </a:r>
            <a:r>
              <a:rPr lang="it-IT" altLang="it-IT" sz="1800" dirty="0" err="1">
                <a:cs typeface="Times New Roman" panose="02020603050405020304" pitchFamily="18" charset="0"/>
              </a:rPr>
              <a:t>weight</a:t>
            </a:r>
            <a:r>
              <a:rPr lang="it-IT" altLang="it-IT" sz="1800" dirty="0">
                <a:cs typeface="Times New Roman" panose="02020603050405020304" pitchFamily="18" charset="0"/>
              </a:rPr>
              <a:t> of the </a:t>
            </a:r>
            <a:r>
              <a:rPr lang="it-IT" altLang="it-IT" sz="1800" dirty="0" err="1">
                <a:cs typeface="Times New Roman" panose="02020603050405020304" pitchFamily="18" charset="0"/>
              </a:rPr>
              <a:t>adsorbate</a:t>
            </a:r>
            <a:r>
              <a:rPr lang="it-IT" altLang="it-IT" sz="1800" dirty="0">
                <a:cs typeface="Times New Roman" panose="02020603050405020304" pitchFamily="18" charset="0"/>
              </a:rPr>
              <a:t>  </a:t>
            </a:r>
            <a:r>
              <a:rPr lang="it-IT" altLang="it-IT" sz="1800" i="1" dirty="0">
                <a:cs typeface="Times New Roman" panose="02020603050405020304" pitchFamily="18" charset="0"/>
              </a:rPr>
              <a:t>N</a:t>
            </a:r>
            <a:r>
              <a:rPr lang="it-IT" altLang="it-IT" sz="1800" i="1" baseline="-30000" dirty="0">
                <a:cs typeface="Times New Roman" panose="02020603050405020304" pitchFamily="18" charset="0"/>
              </a:rPr>
              <a:t>a</a:t>
            </a:r>
            <a:r>
              <a:rPr lang="it-IT" altLang="it-IT" sz="1800" i="1" dirty="0"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cs typeface="Times New Roman" panose="02020603050405020304" pitchFamily="18" charset="0"/>
              </a:rPr>
              <a:t> Avogadro </a:t>
            </a:r>
            <a:r>
              <a:rPr lang="it-IT" altLang="it-IT" sz="1800" dirty="0" err="1">
                <a:cs typeface="Times New Roman" panose="02020603050405020304" pitchFamily="18" charset="0"/>
              </a:rPr>
              <a:t>Number</a:t>
            </a:r>
            <a:r>
              <a:rPr lang="it-IT" altLang="it-IT" sz="1800" dirty="0">
                <a:cs typeface="Times New Roman" panose="02020603050405020304" pitchFamily="18" charset="0"/>
              </a:rPr>
              <a:t>  </a:t>
            </a:r>
            <a:r>
              <a:rPr lang="it-IT" altLang="it-IT" sz="1800" i="1" dirty="0" err="1">
                <a:cs typeface="Times New Roman" panose="02020603050405020304" pitchFamily="18" charset="0"/>
              </a:rPr>
              <a:t>a</a:t>
            </a:r>
            <a:r>
              <a:rPr lang="it-IT" altLang="it-IT" sz="1800" i="1" baseline="-30000" dirty="0" err="1">
                <a:cs typeface="Times New Roman" panose="02020603050405020304" pitchFamily="18" charset="0"/>
              </a:rPr>
              <a:t>m</a:t>
            </a:r>
            <a:r>
              <a:rPr lang="it-IT" altLang="it-IT" sz="1800" i="1" dirty="0"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cs typeface="Times New Roman" panose="02020603050405020304" pitchFamily="18" charset="0"/>
              </a:rPr>
              <a:t> “cross </a:t>
            </a:r>
            <a:r>
              <a:rPr lang="it-IT" altLang="it-IT" sz="1800" dirty="0" err="1">
                <a:cs typeface="Times New Roman" panose="02020603050405020304" pitchFamily="18" charset="0"/>
              </a:rPr>
              <a:t>section</a:t>
            </a:r>
            <a:r>
              <a:rPr lang="it-IT" altLang="it-IT" sz="1800" dirty="0">
                <a:cs typeface="Times New Roman" panose="02020603050405020304" pitchFamily="18" charset="0"/>
              </a:rPr>
              <a:t>  area” of the </a:t>
            </a:r>
            <a:r>
              <a:rPr lang="it-IT" altLang="it-IT" sz="1800" dirty="0" err="1">
                <a:cs typeface="Times New Roman" panose="02020603050405020304" pitchFamily="18" charset="0"/>
              </a:rPr>
              <a:t>adsorbate</a:t>
            </a:r>
            <a:r>
              <a:rPr lang="it-IT" altLang="it-IT" sz="1800" dirty="0">
                <a:cs typeface="Times New Roman" panose="02020603050405020304" pitchFamily="18" charset="0"/>
              </a:rPr>
              <a:t>.</a:t>
            </a:r>
            <a:r>
              <a:rPr lang="en-US" altLang="it-IT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69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cap="small" dirty="0"/>
              <a:t>Chemisorption, surface area and metal dispersion</a:t>
            </a:r>
          </a:p>
        </p:txBody>
      </p:sp>
    </p:spTree>
    <p:extLst>
      <p:ext uri="{BB962C8B-B14F-4D97-AF65-F5344CB8AC3E}">
        <p14:creationId xmlns:p14="http://schemas.microsoft.com/office/powerpoint/2010/main" val="1566424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503680" y="606475"/>
            <a:ext cx="6786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Chemisorption for probing metal surface areas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4843" y="1599486"/>
            <a:ext cx="78859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Objective</a:t>
            </a:r>
          </a:p>
          <a:p>
            <a:r>
              <a:rPr lang="en-US" dirty="0">
                <a:latin typeface="Arial" panose="020B0604020202020204" pitchFamily="34" charset="0"/>
              </a:rPr>
              <a:t>	determine number of accessible metal sites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Exploit high reactivity of metal surface atoms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	- let them react with small molecules (H</a:t>
            </a:r>
            <a:r>
              <a:rPr lang="en-US" baseline="-25000" dirty="0">
                <a:latin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</a:rPr>
              <a:t>, O</a:t>
            </a:r>
            <a:r>
              <a:rPr lang="en-US" baseline="-25000" dirty="0">
                <a:latin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</a:rPr>
              <a:t>, CO, etc.)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	- count the number of molecules that have </a:t>
            </a:r>
            <a:r>
              <a:rPr lang="en-US" b="1" dirty="0">
                <a:latin typeface="Arial" panose="020B0604020202020204" pitchFamily="34" charset="0"/>
              </a:rPr>
              <a:t>reacted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	- knowing the stoichiometry of the reaction you obtain the number 	  of metal surface atoms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Choice of the probe molecule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	- must be selective for reaction with metal vs. support</a:t>
            </a:r>
          </a:p>
          <a:p>
            <a:r>
              <a:rPr lang="en-US" dirty="0">
                <a:latin typeface="Arial" panose="020B0604020202020204" pitchFamily="34" charset="0"/>
              </a:rPr>
              <a:t>	- must be selective for reaction with surface atoms (not with bulk)</a:t>
            </a:r>
          </a:p>
          <a:p>
            <a:r>
              <a:rPr lang="en-US" dirty="0">
                <a:latin typeface="Arial" panose="020B0604020202020204" pitchFamily="34" charset="0"/>
              </a:rPr>
              <a:t>	- reaction must be «irreversible»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221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3416" t="15642" r="23333" b="6616"/>
          <a:stretch/>
        </p:blipFill>
        <p:spPr>
          <a:xfrm>
            <a:off x="599440" y="396241"/>
            <a:ext cx="8401646" cy="55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95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4834" t="6430" r="22834" b="20064"/>
          <a:stretch/>
        </p:blipFill>
        <p:spPr>
          <a:xfrm>
            <a:off x="731775" y="855187"/>
            <a:ext cx="7944865" cy="50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3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1410790"/>
            <a:ext cx="6335456" cy="39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087120" y="4042955"/>
            <a:ext cx="762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n = number of surface metal atoms that are occupied by the chemisorption of a gas molecule. </a:t>
            </a:r>
          </a:p>
          <a:p>
            <a:r>
              <a:rPr lang="en-US" dirty="0">
                <a:latin typeface="Arial" panose="020B0604020202020204" pitchFamily="34" charset="0"/>
              </a:rPr>
              <a:t>ex : H</a:t>
            </a:r>
            <a:r>
              <a:rPr lang="en-US" baseline="-25000" dirty="0">
                <a:latin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</a:rPr>
              <a:t> on Pt : n = 2 because of dissociative adsorption: 1 molecule H</a:t>
            </a:r>
            <a:r>
              <a:rPr lang="en-US" baseline="-25000" dirty="0">
                <a:latin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</a:rPr>
              <a:t>dissociates to 2 </a:t>
            </a:r>
            <a:r>
              <a:rPr lang="en-US" dirty="0"/>
              <a:t>H atoms adsorbed on 2 Pt atoms</a:t>
            </a:r>
          </a:p>
          <a:p>
            <a:endParaRPr lang="en-US" i="1" dirty="0"/>
          </a:p>
          <a:p>
            <a:r>
              <a:rPr lang="en-US" i="1" dirty="0"/>
              <a:t>v </a:t>
            </a:r>
            <a:r>
              <a:rPr lang="en-US" dirty="0"/>
              <a:t>adsorbed gas volume</a:t>
            </a:r>
          </a:p>
          <a:p>
            <a:r>
              <a:rPr lang="en-US" i="1" dirty="0" err="1"/>
              <a:t>V</a:t>
            </a:r>
            <a:r>
              <a:rPr lang="en-US" i="1" baseline="-25000" dirty="0" err="1"/>
              <a:t>m</a:t>
            </a:r>
            <a:r>
              <a:rPr lang="en-US" dirty="0"/>
              <a:t> volume of a mole of metal atom</a:t>
            </a:r>
          </a:p>
          <a:p>
            <a:r>
              <a:rPr lang="en-US" i="1" dirty="0"/>
              <a:t>N</a:t>
            </a:r>
            <a:r>
              <a:rPr lang="en-US" i="1" baseline="-25000" dirty="0"/>
              <a:t>a</a:t>
            </a:r>
            <a:r>
              <a:rPr lang="en-US" dirty="0"/>
              <a:t> Avogadro’s number</a:t>
            </a:r>
          </a:p>
          <a:p>
            <a:r>
              <a:rPr lang="en-US" i="1" dirty="0"/>
              <a:t>S</a:t>
            </a:r>
            <a:r>
              <a:rPr lang="en-US" dirty="0"/>
              <a:t> surface of one metal atom 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16465" r="-2490" b="37247"/>
          <a:stretch/>
        </p:blipFill>
        <p:spPr bwMode="auto">
          <a:xfrm>
            <a:off x="692467" y="1493519"/>
            <a:ext cx="6119813" cy="21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87120" y="443239"/>
            <a:ext cx="7809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Metal surface atoms (N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(s)M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) and metal surface area (S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endParaRPr lang="it-IT" sz="2400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35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87120" y="443239"/>
            <a:ext cx="7809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Chemisorption stoichiometry </a:t>
            </a:r>
            <a:endParaRPr lang="it-IT" sz="2400" baseline="-25000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14670" t="31086" r="15527" b="10269"/>
          <a:stretch/>
        </p:blipFill>
        <p:spPr>
          <a:xfrm>
            <a:off x="722812" y="1132115"/>
            <a:ext cx="5503817" cy="23952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98171" y="3631474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Nanoparticle</a:t>
            </a:r>
            <a:r>
              <a:rPr lang="it-IT" dirty="0"/>
              <a:t> &lt; 1nm      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            n &lt; 2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2926486" y="4239495"/>
          <a:ext cx="4130312" cy="217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icrografx Windows Draw 6.0 Drawing" r:id="rId5" imgW="6153150" imgH="3248025" progId="Draw.Document.6">
                  <p:embed/>
                </p:oleObj>
              </mc:Choice>
              <mc:Fallback>
                <p:oleObj name="Micrografx Windows Draw 6.0 Drawing" r:id="rId5" imgW="6153150" imgH="3248025" progId="Draw.Document.6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486" y="4239495"/>
                        <a:ext cx="4130312" cy="2179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6454662" y="1132115"/>
            <a:ext cx="24415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corner atoms are usually more active than atoms on the flat surfaces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stoichiometry of chemisorption may also change 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21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8277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445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461760" y="722811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Rh/Al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4881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36023" y="320040"/>
            <a:ext cx="80728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400" dirty="0">
                <a:solidFill>
                  <a:srgbClr val="0070C0"/>
                </a:solidFill>
              </a:rPr>
              <a:t>Chemisorption and </a:t>
            </a:r>
            <a:r>
              <a:rPr lang="en-US" altLang="it-IT" sz="2400" dirty="0" err="1">
                <a:solidFill>
                  <a:srgbClr val="0070C0"/>
                </a:solidFill>
              </a:rPr>
              <a:t>Physisortion</a:t>
            </a:r>
            <a:r>
              <a:rPr lang="en-US" altLang="it-IT" sz="2400" dirty="0">
                <a:solidFill>
                  <a:srgbClr val="0070C0"/>
                </a:solidFill>
              </a:rPr>
              <a:t>: </a:t>
            </a:r>
            <a:r>
              <a:rPr lang="en-US" altLang="it-IT" sz="2400" dirty="0">
                <a:solidFill>
                  <a:schemeClr val="accent2"/>
                </a:solidFill>
              </a:rPr>
              <a:t>the role of support in nanocomposites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790576" y="46765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Pressure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1753604" y="308793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Gas </a:t>
            </a:r>
            <a:r>
              <a:rPr lang="it-IT" dirty="0" err="1"/>
              <a:t>adsorption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6909" b="10096"/>
          <a:stretch/>
        </p:blipFill>
        <p:spPr>
          <a:xfrm>
            <a:off x="3030581" y="1963778"/>
            <a:ext cx="3969609" cy="261764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21924" y="5765075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Physisorption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investigated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77 K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occurs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higher</a:t>
            </a:r>
            <a:r>
              <a:rPr lang="it-IT" dirty="0"/>
              <a:t> temperature </a:t>
            </a:r>
          </a:p>
        </p:txBody>
      </p:sp>
    </p:spTree>
    <p:extLst>
      <p:ext uri="{BB962C8B-B14F-4D97-AF65-F5344CB8AC3E}">
        <p14:creationId xmlns:p14="http://schemas.microsoft.com/office/powerpoint/2010/main" val="3255264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36023" y="32004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400" dirty="0">
                <a:solidFill>
                  <a:srgbClr val="0070C0"/>
                </a:solidFill>
              </a:rPr>
              <a:t>Chemisorption and </a:t>
            </a:r>
            <a:r>
              <a:rPr lang="en-US" altLang="it-IT" sz="2400" dirty="0" err="1">
                <a:solidFill>
                  <a:srgbClr val="0070C0"/>
                </a:solidFill>
              </a:rPr>
              <a:t>Physisortion</a:t>
            </a:r>
            <a:r>
              <a:rPr lang="en-US" altLang="it-IT" sz="2400" dirty="0">
                <a:solidFill>
                  <a:schemeClr val="accent2"/>
                </a:solidFill>
              </a:rPr>
              <a:t>: the role of support in nanocomposites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7625" b="10743"/>
          <a:stretch/>
        </p:blipFill>
        <p:spPr>
          <a:xfrm>
            <a:off x="2812868" y="1973200"/>
            <a:ext cx="4024667" cy="25988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90576" y="46765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Pressure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1984436" y="308793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Adsorption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861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599923"/>
            <a:ext cx="6146800" cy="58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60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>
                <a:solidFill>
                  <a:schemeClr val="accent2"/>
                </a:solidFill>
              </a:rPr>
              <a:t>1.1% Pt/</a:t>
            </a:r>
            <a:r>
              <a:rPr lang="en-US" altLang="it-IT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altLang="it-IT">
                <a:solidFill>
                  <a:schemeClr val="accent2"/>
                </a:solidFill>
              </a:rPr>
              <a:t>-Al</a:t>
            </a:r>
            <a:r>
              <a:rPr lang="en-US" altLang="it-IT" baseline="-25000">
                <a:solidFill>
                  <a:schemeClr val="accent2"/>
                </a:solidFill>
              </a:rPr>
              <a:t>2</a:t>
            </a:r>
            <a:r>
              <a:rPr lang="en-US" altLang="it-IT">
                <a:solidFill>
                  <a:schemeClr val="accent2"/>
                </a:solidFill>
              </a:rPr>
              <a:t>O</a:t>
            </a:r>
            <a:r>
              <a:rPr lang="en-US" altLang="it-IT" baseline="-250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3400" y="5334000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000"/>
              <a:t>Adsorbimento a 573 K di H</a:t>
            </a:r>
            <a:r>
              <a:rPr lang="en-US" altLang="it-IT" sz="2000" baseline="-25000"/>
              <a:t>2</a:t>
            </a:r>
            <a:r>
              <a:rPr lang="en-US" altLang="it-IT" sz="2000"/>
              <a:t>. Curva (a) adsorbimento su 2.031 g di catalizzatore,  (c) adsorbimento su 1.00 g di Al</a:t>
            </a:r>
            <a:r>
              <a:rPr lang="en-US" altLang="it-IT" sz="2000" baseline="-25000"/>
              <a:t>2</a:t>
            </a:r>
            <a:r>
              <a:rPr lang="en-US" altLang="it-IT" sz="2000"/>
              <a:t>O</a:t>
            </a:r>
            <a:r>
              <a:rPr lang="en-US" altLang="it-IT" sz="2000" baseline="-25000"/>
              <a:t>3</a:t>
            </a:r>
            <a:r>
              <a:rPr lang="en-US" altLang="it-IT" sz="2000"/>
              <a:t>, (d) adsorbimento su quantità di supporto corrispondente a quella del campione (2.00 g) ed espressa nella stessa scala della curva (a), (b) differenza tra la curva a e d.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55911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10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4" y="648334"/>
            <a:ext cx="2116455" cy="285015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6" y="3869055"/>
            <a:ext cx="1905000" cy="1638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666" y="609600"/>
            <a:ext cx="2195354" cy="60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0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564640" y="920879"/>
            <a:ext cx="6386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What is a Gas Sorption Analyzer?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Does it actually measure surface area and pore size?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NO!! It simply records various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pressures</a:t>
            </a:r>
            <a:r>
              <a:rPr lang="en-US" dirty="0">
                <a:latin typeface="Arial" panose="020B0604020202020204" pitchFamily="34" charset="0"/>
              </a:rPr>
              <a:t> of gas in the sample cell due to adsorption and desorption. The instrument then calculates the amount (as STP volume) of gas adsorbed/desorbed.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Surface area, pore size are calculated by PC software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Pressure measurements are critical!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11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807720" y="1045488"/>
            <a:ext cx="78598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Vapour</a:t>
            </a:r>
            <a:r>
              <a:rPr lang="en-US" dirty="0"/>
              <a:t> pressure at 77 K </a:t>
            </a:r>
          </a:p>
          <a:p>
            <a:endParaRPr lang="en-US" dirty="0"/>
          </a:p>
          <a:p>
            <a:r>
              <a:rPr lang="en-US" dirty="0"/>
              <a:t>Kr = 267 Pa     N</a:t>
            </a:r>
            <a:r>
              <a:rPr lang="en-US" baseline="-25000" dirty="0"/>
              <a:t>2</a:t>
            </a:r>
            <a:r>
              <a:rPr lang="en-US" dirty="0"/>
              <a:t> = 101325 Pa</a:t>
            </a:r>
          </a:p>
          <a:p>
            <a:endParaRPr lang="en-US" dirty="0"/>
          </a:p>
          <a:p>
            <a:r>
              <a:rPr lang="en-US" dirty="0"/>
              <a:t>The gas adsorption amount in the volumetric method is calculated from the difference between the number of dosed molecules and number of </a:t>
            </a:r>
            <a:r>
              <a:rPr lang="en-US" dirty="0" err="1"/>
              <a:t>unadsorbed</a:t>
            </a:r>
            <a:r>
              <a:rPr lang="en-US" dirty="0"/>
              <a:t> gas molecules at equilibrium pressure. </a:t>
            </a:r>
          </a:p>
          <a:p>
            <a:endParaRPr lang="en-US" dirty="0"/>
          </a:p>
          <a:p>
            <a:r>
              <a:rPr lang="en-US" dirty="0"/>
              <a:t>In other words, by assuming both molecular sizes equal and adsorption pressure equal to 50 Pa, it is necessary to measure the pressure change of 0.16% (=50/30400) for N</a:t>
            </a:r>
            <a:r>
              <a:rPr lang="en-US" baseline="-25000" dirty="0"/>
              <a:t>2</a:t>
            </a:r>
            <a:r>
              <a:rPr lang="en-US" dirty="0"/>
              <a:t> and 63% (=50/80) for Kr at the same relative pressure (P/Po=0.3, N</a:t>
            </a:r>
            <a:r>
              <a:rPr lang="en-US" baseline="-25000" dirty="0"/>
              <a:t>2</a:t>
            </a:r>
            <a:r>
              <a:rPr lang="en-US" dirty="0"/>
              <a:t>=30400Pa, Kr = 80Pa). </a:t>
            </a:r>
          </a:p>
          <a:p>
            <a:endParaRPr lang="en-US" dirty="0"/>
          </a:p>
          <a:p>
            <a:r>
              <a:rPr lang="en-US" dirty="0"/>
              <a:t>Obviously, it is easier to measure larger pressure change, and therefore, the accuracy of the measurement is better. For this reason, the lower the saturation </a:t>
            </a:r>
            <a:r>
              <a:rPr lang="en-US" dirty="0" err="1"/>
              <a:t>vapour</a:t>
            </a:r>
            <a:r>
              <a:rPr lang="en-US" dirty="0"/>
              <a:t> pressure at the adsorption measurement temperature, the more accurate the measurement of low surface areas and so </a:t>
            </a:r>
            <a:r>
              <a:rPr lang="en-US" dirty="0" err="1"/>
              <a:t>Xe</a:t>
            </a:r>
            <a:r>
              <a:rPr lang="en-US" dirty="0"/>
              <a:t>, with </a:t>
            </a:r>
            <a:r>
              <a:rPr lang="en-US" dirty="0" err="1"/>
              <a:t>vapour</a:t>
            </a:r>
            <a:r>
              <a:rPr lang="en-US" dirty="0"/>
              <a:t> pressure equal to 0.23 Pa at 77 K, is still a better gas to measure low surface areas. Unfortunately, </a:t>
            </a:r>
            <a:r>
              <a:rPr lang="en-US" dirty="0" err="1"/>
              <a:t>Xe</a:t>
            </a:r>
            <a:r>
              <a:rPr lang="en-US" dirty="0"/>
              <a:t> is much more expensive than Kr.</a:t>
            </a:r>
          </a:p>
        </p:txBody>
      </p:sp>
      <p:sp>
        <p:nvSpPr>
          <p:cNvPr id="4" name="CasellaDiTesto 3"/>
          <p:cNvSpPr txBox="1"/>
          <p:nvPr/>
        </p:nvSpPr>
        <p:spPr>
          <a:xfrm flipH="1">
            <a:off x="3200400" y="460713"/>
            <a:ext cx="537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Low</a:t>
            </a:r>
            <a:r>
              <a:rPr lang="it-IT" sz="3200" dirty="0">
                <a:solidFill>
                  <a:srgbClr val="0070C0"/>
                </a:solidFill>
              </a:rPr>
              <a:t> Surface  Area </a:t>
            </a:r>
            <a:r>
              <a:rPr lang="it-IT" sz="3200" dirty="0" err="1">
                <a:solidFill>
                  <a:srgbClr val="0070C0"/>
                </a:solidFill>
              </a:rPr>
              <a:t>Materials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189127" y="1209148"/>
            <a:ext cx="339035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</a:rPr>
              <a:t>Nitrogen</a:t>
            </a:r>
            <a:r>
              <a:rPr lang="it-IT" dirty="0">
                <a:latin typeface="Arial" panose="020B0604020202020204" pitchFamily="34" charset="0"/>
              </a:rPr>
              <a:t>    	0.162 nm</a:t>
            </a:r>
            <a:r>
              <a:rPr lang="it-IT" baseline="30000" dirty="0">
                <a:latin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</a:rPr>
              <a:t> </a:t>
            </a:r>
          </a:p>
          <a:p>
            <a:r>
              <a:rPr lang="it-IT" dirty="0">
                <a:latin typeface="Arial" panose="020B0604020202020204" pitchFamily="34" charset="0"/>
              </a:rPr>
              <a:t>Krypton		0.210 nm</a:t>
            </a:r>
            <a:r>
              <a:rPr lang="it-IT" baseline="30000" dirty="0">
                <a:latin typeface="Arial" panose="020B0604020202020204" pitchFamily="34" charset="0"/>
              </a:rPr>
              <a:t>2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09747" y="6400800"/>
            <a:ext cx="8321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https://www.microtrac.it/it/applicazioni/conoscenza-base/method-of-small-surface/</a:t>
            </a:r>
          </a:p>
        </p:txBody>
      </p:sp>
    </p:spTree>
    <p:extLst>
      <p:ext uri="{BB962C8B-B14F-4D97-AF65-F5344CB8AC3E}">
        <p14:creationId xmlns:p14="http://schemas.microsoft.com/office/powerpoint/2010/main" val="54797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4" y="293991"/>
            <a:ext cx="7579360" cy="33956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44" y="3709467"/>
            <a:ext cx="7492832" cy="27017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62744" y="6411216"/>
            <a:ext cx="749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https://andyjconnelly.wordpress.com/2017/03/13/bet-surface-area/</a:t>
            </a:r>
          </a:p>
        </p:txBody>
      </p:sp>
    </p:spTree>
    <p:extLst>
      <p:ext uri="{BB962C8B-B14F-4D97-AF65-F5344CB8AC3E}">
        <p14:creationId xmlns:p14="http://schemas.microsoft.com/office/powerpoint/2010/main" val="33131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9520" y="1424077"/>
            <a:ext cx="76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Degas</a:t>
            </a:r>
          </a:p>
          <a:p>
            <a:endParaRPr lang="it-IT" dirty="0"/>
          </a:p>
          <a:p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of </a:t>
            </a:r>
            <a:r>
              <a:rPr lang="it-IT" dirty="0" err="1"/>
              <a:t>surface</a:t>
            </a:r>
            <a:r>
              <a:rPr lang="it-IT" dirty="0"/>
              <a:t> area or </a:t>
            </a:r>
            <a:r>
              <a:rPr lang="it-IT" dirty="0" err="1"/>
              <a:t>pore</a:t>
            </a:r>
            <a:r>
              <a:rPr lang="it-IT" dirty="0"/>
              <a:t> </a:t>
            </a:r>
            <a:r>
              <a:rPr lang="it-IT" dirty="0" err="1"/>
              <a:t>size</a:t>
            </a:r>
            <a:r>
              <a:rPr lang="it-IT" dirty="0"/>
              <a:t>/volume</a:t>
            </a:r>
          </a:p>
          <a:p>
            <a:endParaRPr lang="it-IT" dirty="0"/>
          </a:p>
          <a:p>
            <a:r>
              <a:rPr lang="it-IT" dirty="0" err="1"/>
              <a:t>Surfaces</a:t>
            </a:r>
            <a:r>
              <a:rPr lang="it-IT" dirty="0"/>
              <a:t> </a:t>
            </a:r>
            <a:r>
              <a:rPr lang="it-IT" dirty="0" err="1"/>
              <a:t>armust</a:t>
            </a:r>
            <a:r>
              <a:rPr lang="it-IT" dirty="0"/>
              <a:t> be ‘</a:t>
            </a:r>
            <a:r>
              <a:rPr lang="it-IT" dirty="0" err="1"/>
              <a:t>cleaned</a:t>
            </a:r>
            <a:r>
              <a:rPr lang="it-IT" dirty="0"/>
              <a:t>’ of water/</a:t>
            </a:r>
            <a:r>
              <a:rPr lang="it-IT" dirty="0" err="1"/>
              <a:t>organic</a:t>
            </a:r>
            <a:r>
              <a:rPr lang="it-IT" dirty="0"/>
              <a:t> </a:t>
            </a:r>
            <a:r>
              <a:rPr lang="it-IT" dirty="0" err="1"/>
              <a:t>vapours</a:t>
            </a:r>
            <a:r>
              <a:rPr lang="it-IT" dirty="0"/>
              <a:t> in </a:t>
            </a:r>
            <a:r>
              <a:rPr lang="it-IT" dirty="0" err="1"/>
              <a:t>two</a:t>
            </a:r>
            <a:r>
              <a:rPr lang="it-IT" dirty="0"/>
              <a:t> ways:</a:t>
            </a:r>
          </a:p>
          <a:p>
            <a:endParaRPr lang="it-IT" dirty="0"/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With </a:t>
            </a:r>
            <a:r>
              <a:rPr lang="it-IT" dirty="0" err="1"/>
              <a:t>heating</a:t>
            </a:r>
            <a:r>
              <a:rPr lang="it-IT" dirty="0"/>
              <a:t> under a </a:t>
            </a:r>
            <a:r>
              <a:rPr lang="it-IT" dirty="0" err="1"/>
              <a:t>vacuum</a:t>
            </a: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Under a flow of dry, </a:t>
            </a:r>
            <a:r>
              <a:rPr lang="it-IT" dirty="0" err="1"/>
              <a:t>inert</a:t>
            </a:r>
            <a:r>
              <a:rPr lang="it-IT" dirty="0"/>
              <a:t> gas.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r>
              <a:rPr lang="it-IT" dirty="0"/>
              <a:t>No </a:t>
            </a:r>
            <a:r>
              <a:rPr lang="it-IT" dirty="0" err="1"/>
              <a:t>modification</a:t>
            </a:r>
            <a:r>
              <a:rPr lang="it-IT" dirty="0"/>
              <a:t> must be </a:t>
            </a:r>
            <a:r>
              <a:rPr lang="it-IT" dirty="0" err="1"/>
              <a:t>induced</a:t>
            </a:r>
            <a:r>
              <a:rPr lang="it-IT" dirty="0"/>
              <a:t> 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60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7625" t="22744" r="26223" b="7522"/>
          <a:stretch/>
        </p:blipFill>
        <p:spPr>
          <a:xfrm>
            <a:off x="1488558" y="1371600"/>
            <a:ext cx="6847368" cy="512543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27991" y="425303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What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is</a:t>
            </a:r>
            <a:r>
              <a:rPr lang="it-IT" sz="2400" dirty="0">
                <a:solidFill>
                  <a:srgbClr val="0070C0"/>
                </a:solidFill>
              </a:rPr>
              <a:t> the </a:t>
            </a:r>
            <a:r>
              <a:rPr lang="it-IT" sz="2400" dirty="0" err="1">
                <a:solidFill>
                  <a:srgbClr val="0070C0"/>
                </a:solidFill>
              </a:rPr>
              <a:t>result</a:t>
            </a:r>
            <a:r>
              <a:rPr lang="it-IT" sz="24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Rettangolo 4"/>
          <p:cNvSpPr/>
          <p:nvPr/>
        </p:nvSpPr>
        <p:spPr>
          <a:xfrm>
            <a:off x="4008475" y="43495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The values on the y-axis are calculated from pressure measurements (and temperature values)</a:t>
            </a:r>
            <a:endParaRPr lang="en-US" dirty="0">
              <a:effectLst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00939" y="21994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Desorption curve may overlay on, </a:t>
            </a:r>
          </a:p>
          <a:p>
            <a:r>
              <a:rPr lang="en-US" dirty="0">
                <a:latin typeface="Arial" panose="020B0604020202020204" pitchFamily="34" charset="0"/>
              </a:rPr>
              <a:t>or appear to left of, </a:t>
            </a:r>
          </a:p>
          <a:p>
            <a:r>
              <a:rPr lang="en-US" dirty="0">
                <a:latin typeface="Arial" panose="020B0604020202020204" pitchFamily="34" charset="0"/>
              </a:rPr>
              <a:t>the adsorption curve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5370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HA_Training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C36621-6C65-4A61-A938-FD74A2B05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829</Words>
  <Application>Microsoft Office PowerPoint</Application>
  <PresentationFormat>Presentazione su schermo (4:3)</PresentationFormat>
  <Paragraphs>118</Paragraphs>
  <Slides>30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42" baseType="lpstr">
      <vt:lpstr>Arial</vt:lpstr>
      <vt:lpstr>Calibri</vt:lpstr>
      <vt:lpstr>Gill Sans MT</vt:lpstr>
      <vt:lpstr>Monotype Corsiva</vt:lpstr>
      <vt:lpstr>Symbol</vt:lpstr>
      <vt:lpstr>Times New Roman</vt:lpstr>
      <vt:lpstr>Verdana</vt:lpstr>
      <vt:lpstr>Wingdings</vt:lpstr>
      <vt:lpstr>Wingdings 2</vt:lpstr>
      <vt:lpstr>OSHA_Training</vt:lpstr>
      <vt:lpstr>Equation.3</vt:lpstr>
      <vt:lpstr>Micrografx Windows Draw 6.0 Drawing</vt:lpstr>
      <vt:lpstr>Physisorption, surface area and porosity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Chemisorption, surface area and metal dispersion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1.1% Pt/g-Al2O3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Custom template for OSHA Susan Harwood training materials</dc:description>
  <cp:lastModifiedBy/>
  <cp:revision>1</cp:revision>
  <dcterms:created xsi:type="dcterms:W3CDTF">2010-11-23T17:01:55Z</dcterms:created>
  <dcterms:modified xsi:type="dcterms:W3CDTF">2023-04-14T05:59:58Z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