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7"/>
  </p:notesMasterIdLst>
  <p:sldIdLst>
    <p:sldId id="256" r:id="rId5"/>
    <p:sldId id="262" r:id="rId6"/>
    <p:sldId id="271" r:id="rId7"/>
    <p:sldId id="268" r:id="rId8"/>
    <p:sldId id="260" r:id="rId9"/>
    <p:sldId id="270" r:id="rId10"/>
    <p:sldId id="272" r:id="rId11"/>
    <p:sldId id="267" r:id="rId12"/>
    <p:sldId id="264" r:id="rId13"/>
    <p:sldId id="257" r:id="rId14"/>
    <p:sldId id="266" r:id="rId15"/>
    <p:sldId id="269"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09D58-9C43-42F2-A55D-9299283F63EB}" v="849" dt="2023-03-30T07:06:41.932"/>
    <p1510:client id="{10969633-001F-4C75-97C8-13D67C3D9828}" v="8" dt="2022-03-16T15:22:43.721"/>
    <p1510:client id="{2B5FF77C-D986-410C-AB61-1A2EF7862E2B}" v="70" dt="2023-03-22T17:50:47.294"/>
    <p1510:client id="{658C6E1B-F73B-49B8-A2E6-622E70846622}" v="124" dt="2023-03-30T06:10:21.268"/>
    <p1510:client id="{8E4CCC30-1181-4604-9266-70DA9E8CF474}" v="1" dt="2023-03-08T17:38:29.629"/>
    <p1510:client id="{BB2DF3C4-C1E5-44C8-B613-6CE440A8B2C3}" v="10" dt="2023-03-30T06:14:05.528"/>
    <p1510:client id="{CBB3339D-1FC0-4CF4-8064-3703F35D7908}" v="233" dt="2023-03-29T18:25:04.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364" autoAdjust="0"/>
  </p:normalViewPr>
  <p:slideViewPr>
    <p:cSldViewPr snapToGrid="0">
      <p:cViewPr varScale="1">
        <p:scale>
          <a:sx n="62" d="100"/>
          <a:sy n="62" d="100"/>
        </p:scale>
        <p:origin x="11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ELLI MARCO" userId="S::8036@ds.units.it::a6151164-0b2c-4e6b-b73d-5c6967b9ac01" providerId="AD" clId="Web-{658C6E1B-F73B-49B8-A2E6-622E70846622}"/>
    <pc:docChg chg="modSld">
      <pc:chgData name="FERNANDELLI MARCO" userId="S::8036@ds.units.it::a6151164-0b2c-4e6b-b73d-5c6967b9ac01" providerId="AD" clId="Web-{658C6E1B-F73B-49B8-A2E6-622E70846622}" dt="2023-03-30T06:10:21.268" v="66" actId="20577"/>
      <pc:docMkLst>
        <pc:docMk/>
      </pc:docMkLst>
      <pc:sldChg chg="modSp">
        <pc:chgData name="FERNANDELLI MARCO" userId="S::8036@ds.units.it::a6151164-0b2c-4e6b-b73d-5c6967b9ac01" providerId="AD" clId="Web-{658C6E1B-F73B-49B8-A2E6-622E70846622}" dt="2023-03-30T06:06:49.729" v="49" actId="20577"/>
        <pc:sldMkLst>
          <pc:docMk/>
          <pc:sldMk cId="2201850804" sldId="264"/>
        </pc:sldMkLst>
        <pc:spChg chg="mod">
          <ac:chgData name="FERNANDELLI MARCO" userId="S::8036@ds.units.it::a6151164-0b2c-4e6b-b73d-5c6967b9ac01" providerId="AD" clId="Web-{658C6E1B-F73B-49B8-A2E6-622E70846622}" dt="2023-03-30T06:06:49.729" v="49" actId="20577"/>
          <ac:spMkLst>
            <pc:docMk/>
            <pc:sldMk cId="2201850804" sldId="264"/>
            <ac:spMk id="13" creationId="{00000000-0000-0000-0000-000000000000}"/>
          </ac:spMkLst>
        </pc:spChg>
      </pc:sldChg>
      <pc:sldChg chg="modSp">
        <pc:chgData name="FERNANDELLI MARCO" userId="S::8036@ds.units.it::a6151164-0b2c-4e6b-b73d-5c6967b9ac01" providerId="AD" clId="Web-{658C6E1B-F73B-49B8-A2E6-622E70846622}" dt="2023-03-30T06:10:21.268" v="66" actId="20577"/>
        <pc:sldMkLst>
          <pc:docMk/>
          <pc:sldMk cId="1116915419" sldId="266"/>
        </pc:sldMkLst>
        <pc:spChg chg="mod">
          <ac:chgData name="FERNANDELLI MARCO" userId="S::8036@ds.units.it::a6151164-0b2c-4e6b-b73d-5c6967b9ac01" providerId="AD" clId="Web-{658C6E1B-F73B-49B8-A2E6-622E70846622}" dt="2023-03-30T06:08:22.936" v="51" actId="20577"/>
          <ac:spMkLst>
            <pc:docMk/>
            <pc:sldMk cId="1116915419" sldId="266"/>
            <ac:spMk id="7" creationId="{00000000-0000-0000-0000-000000000000}"/>
          </ac:spMkLst>
        </pc:spChg>
        <pc:spChg chg="mod">
          <ac:chgData name="FERNANDELLI MARCO" userId="S::8036@ds.units.it::a6151164-0b2c-4e6b-b73d-5c6967b9ac01" providerId="AD" clId="Web-{658C6E1B-F73B-49B8-A2E6-622E70846622}" dt="2023-03-30T06:08:36.139" v="54" actId="20577"/>
          <ac:spMkLst>
            <pc:docMk/>
            <pc:sldMk cId="1116915419" sldId="266"/>
            <ac:spMk id="9" creationId="{00000000-0000-0000-0000-000000000000}"/>
          </ac:spMkLst>
        </pc:spChg>
        <pc:spChg chg="mod">
          <ac:chgData name="FERNANDELLI MARCO" userId="S::8036@ds.units.it::a6151164-0b2c-4e6b-b73d-5c6967b9ac01" providerId="AD" clId="Web-{658C6E1B-F73B-49B8-A2E6-622E70846622}" dt="2023-03-30T06:09:02.937" v="55" actId="20577"/>
          <ac:spMkLst>
            <pc:docMk/>
            <pc:sldMk cId="1116915419" sldId="266"/>
            <ac:spMk id="11" creationId="{00000000-0000-0000-0000-000000000000}"/>
          </ac:spMkLst>
        </pc:spChg>
        <pc:spChg chg="mod">
          <ac:chgData name="FERNANDELLI MARCO" userId="S::8036@ds.units.it::a6151164-0b2c-4e6b-b73d-5c6967b9ac01" providerId="AD" clId="Web-{658C6E1B-F73B-49B8-A2E6-622E70846622}" dt="2023-03-30T06:10:21.268" v="66" actId="20577"/>
          <ac:spMkLst>
            <pc:docMk/>
            <pc:sldMk cId="1116915419" sldId="266"/>
            <ac:spMk id="16" creationId="{00000000-0000-0000-0000-000000000000}"/>
          </ac:spMkLst>
        </pc:spChg>
      </pc:sldChg>
      <pc:sldChg chg="modSp">
        <pc:chgData name="FERNANDELLI MARCO" userId="S::8036@ds.units.it::a6151164-0b2c-4e6b-b73d-5c6967b9ac01" providerId="AD" clId="Web-{658C6E1B-F73B-49B8-A2E6-622E70846622}" dt="2023-03-30T06:04:47.241" v="39" actId="20577"/>
        <pc:sldMkLst>
          <pc:docMk/>
          <pc:sldMk cId="1656390220" sldId="267"/>
        </pc:sldMkLst>
        <pc:spChg chg="mod">
          <ac:chgData name="FERNANDELLI MARCO" userId="S::8036@ds.units.it::a6151164-0b2c-4e6b-b73d-5c6967b9ac01" providerId="AD" clId="Web-{658C6E1B-F73B-49B8-A2E6-622E70846622}" dt="2023-03-30T06:04:47.241" v="39" actId="20577"/>
          <ac:spMkLst>
            <pc:docMk/>
            <pc:sldMk cId="1656390220" sldId="267"/>
            <ac:spMk id="2" creationId="{00000000-0000-0000-0000-000000000000}"/>
          </ac:spMkLst>
        </pc:spChg>
      </pc:sldChg>
      <pc:sldChg chg="modSp">
        <pc:chgData name="FERNANDELLI MARCO" userId="S::8036@ds.units.it::a6151164-0b2c-4e6b-b73d-5c6967b9ac01" providerId="AD" clId="Web-{658C6E1B-F73B-49B8-A2E6-622E70846622}" dt="2023-03-30T06:00:22.311" v="4" actId="20577"/>
        <pc:sldMkLst>
          <pc:docMk/>
          <pc:sldMk cId="24969566" sldId="270"/>
        </pc:sldMkLst>
        <pc:spChg chg="mod">
          <ac:chgData name="FERNANDELLI MARCO" userId="S::8036@ds.units.it::a6151164-0b2c-4e6b-b73d-5c6967b9ac01" providerId="AD" clId="Web-{658C6E1B-F73B-49B8-A2E6-622E70846622}" dt="2023-03-30T06:00:22.311" v="4" actId="20577"/>
          <ac:spMkLst>
            <pc:docMk/>
            <pc:sldMk cId="24969566" sldId="270"/>
            <ac:spMk id="2" creationId="{00000000-0000-0000-0000-000000000000}"/>
          </ac:spMkLst>
        </pc:spChg>
      </pc:sldChg>
      <pc:sldChg chg="modSp">
        <pc:chgData name="FERNANDELLI MARCO" userId="S::8036@ds.units.it::a6151164-0b2c-4e6b-b73d-5c6967b9ac01" providerId="AD" clId="Web-{658C6E1B-F73B-49B8-A2E6-622E70846622}" dt="2023-03-30T06:00:53.827" v="6" actId="1076"/>
        <pc:sldMkLst>
          <pc:docMk/>
          <pc:sldMk cId="1195351845" sldId="272"/>
        </pc:sldMkLst>
        <pc:spChg chg="mod">
          <ac:chgData name="FERNANDELLI MARCO" userId="S::8036@ds.units.it::a6151164-0b2c-4e6b-b73d-5c6967b9ac01" providerId="AD" clId="Web-{658C6E1B-F73B-49B8-A2E6-622E70846622}" dt="2023-03-30T06:00:47.593" v="5" actId="1076"/>
          <ac:spMkLst>
            <pc:docMk/>
            <pc:sldMk cId="1195351845" sldId="272"/>
            <ac:spMk id="8" creationId="{A351BFC5-4A30-4031-93A6-BCF08D5D1D0B}"/>
          </ac:spMkLst>
        </pc:spChg>
        <pc:spChg chg="mod">
          <ac:chgData name="FERNANDELLI MARCO" userId="S::8036@ds.units.it::a6151164-0b2c-4e6b-b73d-5c6967b9ac01" providerId="AD" clId="Web-{658C6E1B-F73B-49B8-A2E6-622E70846622}" dt="2023-03-30T06:00:53.827" v="6" actId="1076"/>
          <ac:spMkLst>
            <pc:docMk/>
            <pc:sldMk cId="1195351845" sldId="272"/>
            <ac:spMk id="10" creationId="{DBC55336-9FF4-4ED3-AC25-73C243FF40B8}"/>
          </ac:spMkLst>
        </pc:spChg>
      </pc:sldChg>
    </pc:docChg>
  </pc:docChgLst>
  <pc:docChgLst>
    <pc:chgData name="FERNANDELLI MARCO" userId="S::8036@ds.units.it::a6151164-0b2c-4e6b-b73d-5c6967b9ac01" providerId="AD" clId="Web-{CBB3339D-1FC0-4CF4-8064-3703F35D7908}"/>
    <pc:docChg chg="modSld">
      <pc:chgData name="FERNANDELLI MARCO" userId="S::8036@ds.units.it::a6151164-0b2c-4e6b-b73d-5c6967b9ac01" providerId="AD" clId="Web-{CBB3339D-1FC0-4CF4-8064-3703F35D7908}" dt="2023-03-29T18:25:04.660" v="138" actId="20577"/>
      <pc:docMkLst>
        <pc:docMk/>
      </pc:docMkLst>
      <pc:sldChg chg="modSp">
        <pc:chgData name="FERNANDELLI MARCO" userId="S::8036@ds.units.it::a6151164-0b2c-4e6b-b73d-5c6967b9ac01" providerId="AD" clId="Web-{CBB3339D-1FC0-4CF4-8064-3703F35D7908}" dt="2023-03-29T18:25:04.660" v="138" actId="20577"/>
        <pc:sldMkLst>
          <pc:docMk/>
          <pc:sldMk cId="1656390220" sldId="267"/>
        </pc:sldMkLst>
        <pc:spChg chg="mod">
          <ac:chgData name="FERNANDELLI MARCO" userId="S::8036@ds.units.it::a6151164-0b2c-4e6b-b73d-5c6967b9ac01" providerId="AD" clId="Web-{CBB3339D-1FC0-4CF4-8064-3703F35D7908}" dt="2023-03-29T18:25:04.660" v="138" actId="20577"/>
          <ac:spMkLst>
            <pc:docMk/>
            <pc:sldMk cId="1656390220" sldId="267"/>
            <ac:spMk id="2" creationId="{00000000-0000-0000-0000-000000000000}"/>
          </ac:spMkLst>
        </pc:spChg>
      </pc:sldChg>
      <pc:sldChg chg="addSp modSp addAnim modAnim">
        <pc:chgData name="FERNANDELLI MARCO" userId="S::8036@ds.units.it::a6151164-0b2c-4e6b-b73d-5c6967b9ac01" providerId="AD" clId="Web-{CBB3339D-1FC0-4CF4-8064-3703F35D7908}" dt="2023-03-29T18:06:12.640" v="62"/>
        <pc:sldMkLst>
          <pc:docMk/>
          <pc:sldMk cId="2147452837" sldId="268"/>
        </pc:sldMkLst>
        <pc:spChg chg="mod">
          <ac:chgData name="FERNANDELLI MARCO" userId="S::8036@ds.units.it::a6151164-0b2c-4e6b-b73d-5c6967b9ac01" providerId="AD" clId="Web-{CBB3339D-1FC0-4CF4-8064-3703F35D7908}" dt="2023-03-29T18:04:53.481" v="53" actId="1076"/>
          <ac:spMkLst>
            <pc:docMk/>
            <pc:sldMk cId="2147452837" sldId="268"/>
            <ac:spMk id="2" creationId="{00000000-0000-0000-0000-000000000000}"/>
          </ac:spMkLst>
        </pc:spChg>
        <pc:spChg chg="add mod">
          <ac:chgData name="FERNANDELLI MARCO" userId="S::8036@ds.units.it::a6151164-0b2c-4e6b-b73d-5c6967b9ac01" providerId="AD" clId="Web-{CBB3339D-1FC0-4CF4-8064-3703F35D7908}" dt="2023-03-29T18:05:03.591" v="55" actId="1076"/>
          <ac:spMkLst>
            <pc:docMk/>
            <pc:sldMk cId="2147452837" sldId="268"/>
            <ac:spMk id="3" creationId="{09B7DD68-BD1A-7C48-637B-5277D18625B1}"/>
          </ac:spMkLst>
        </pc:spChg>
        <pc:spChg chg="mod">
          <ac:chgData name="FERNANDELLI MARCO" userId="S::8036@ds.units.it::a6151164-0b2c-4e6b-b73d-5c6967b9ac01" providerId="AD" clId="Web-{CBB3339D-1FC0-4CF4-8064-3703F35D7908}" dt="2023-03-29T18:05:09.794" v="56" actId="1076"/>
          <ac:spMkLst>
            <pc:docMk/>
            <pc:sldMk cId="2147452837" sldId="268"/>
            <ac:spMk id="5" creationId="{AA95FE97-B2FC-4551-9BFB-78BCD8195750}"/>
          </ac:spMkLst>
        </pc:spChg>
      </pc:sldChg>
      <pc:sldChg chg="modSp">
        <pc:chgData name="FERNANDELLI MARCO" userId="S::8036@ds.units.it::a6151164-0b2c-4e6b-b73d-5c6967b9ac01" providerId="AD" clId="Web-{CBB3339D-1FC0-4CF4-8064-3703F35D7908}" dt="2023-03-29T18:03:34.073" v="40" actId="20577"/>
        <pc:sldMkLst>
          <pc:docMk/>
          <pc:sldMk cId="1749205392" sldId="269"/>
        </pc:sldMkLst>
        <pc:spChg chg="mod">
          <ac:chgData name="FERNANDELLI MARCO" userId="S::8036@ds.units.it::a6151164-0b2c-4e6b-b73d-5c6967b9ac01" providerId="AD" clId="Web-{CBB3339D-1FC0-4CF4-8064-3703F35D7908}" dt="2023-03-29T18:03:34.073" v="40" actId="20577"/>
          <ac:spMkLst>
            <pc:docMk/>
            <pc:sldMk cId="1749205392" sldId="269"/>
            <ac:spMk id="2" creationId="{00000000-0000-0000-0000-000000000000}"/>
          </ac:spMkLst>
        </pc:spChg>
        <pc:spChg chg="mod">
          <ac:chgData name="FERNANDELLI MARCO" userId="S::8036@ds.units.it::a6151164-0b2c-4e6b-b73d-5c6967b9ac01" providerId="AD" clId="Web-{CBB3339D-1FC0-4CF4-8064-3703F35D7908}" dt="2023-03-29T17:59:38.206" v="28" actId="14100"/>
          <ac:spMkLst>
            <pc:docMk/>
            <pc:sldMk cId="1749205392" sldId="269"/>
            <ac:spMk id="3" creationId="{00000000-0000-0000-0000-000000000000}"/>
          </ac:spMkLst>
        </pc:spChg>
      </pc:sldChg>
      <pc:sldChg chg="modSp">
        <pc:chgData name="FERNANDELLI MARCO" userId="S::8036@ds.units.it::a6151164-0b2c-4e6b-b73d-5c6967b9ac01" providerId="AD" clId="Web-{CBB3339D-1FC0-4CF4-8064-3703F35D7908}" dt="2023-03-29T18:23:09.938" v="127" actId="20577"/>
        <pc:sldMkLst>
          <pc:docMk/>
          <pc:sldMk cId="24969566" sldId="270"/>
        </pc:sldMkLst>
        <pc:spChg chg="mod">
          <ac:chgData name="FERNANDELLI MARCO" userId="S::8036@ds.units.it::a6151164-0b2c-4e6b-b73d-5c6967b9ac01" providerId="AD" clId="Web-{CBB3339D-1FC0-4CF4-8064-3703F35D7908}" dt="2023-03-29T18:23:09.938" v="127" actId="20577"/>
          <ac:spMkLst>
            <pc:docMk/>
            <pc:sldMk cId="24969566" sldId="270"/>
            <ac:spMk id="2" creationId="{00000000-0000-0000-0000-000000000000}"/>
          </ac:spMkLst>
        </pc:spChg>
        <pc:spChg chg="mod">
          <ac:chgData name="FERNANDELLI MARCO" userId="S::8036@ds.units.it::a6151164-0b2c-4e6b-b73d-5c6967b9ac01" providerId="AD" clId="Web-{CBB3339D-1FC0-4CF4-8064-3703F35D7908}" dt="2023-03-29T18:21:48.857" v="119" actId="20577"/>
          <ac:spMkLst>
            <pc:docMk/>
            <pc:sldMk cId="24969566" sldId="270"/>
            <ac:spMk id="3" creationId="{00000000-0000-0000-0000-000000000000}"/>
          </ac:spMkLst>
        </pc:spChg>
      </pc:sldChg>
      <pc:sldChg chg="modSp">
        <pc:chgData name="FERNANDELLI MARCO" userId="S::8036@ds.units.it::a6151164-0b2c-4e6b-b73d-5c6967b9ac01" providerId="AD" clId="Web-{CBB3339D-1FC0-4CF4-8064-3703F35D7908}" dt="2023-03-29T18:10:02.819" v="79" actId="1076"/>
        <pc:sldMkLst>
          <pc:docMk/>
          <pc:sldMk cId="1195351845" sldId="272"/>
        </pc:sldMkLst>
        <pc:spChg chg="mod">
          <ac:chgData name="FERNANDELLI MARCO" userId="S::8036@ds.units.it::a6151164-0b2c-4e6b-b73d-5c6967b9ac01" providerId="AD" clId="Web-{CBB3339D-1FC0-4CF4-8064-3703F35D7908}" dt="2023-03-29T18:08:50.442" v="71" actId="1076"/>
          <ac:spMkLst>
            <pc:docMk/>
            <pc:sldMk cId="1195351845" sldId="272"/>
            <ac:spMk id="2" creationId="{9B8A8DE2-F275-4FBF-A74E-9E2C502CC625}"/>
          </ac:spMkLst>
        </pc:spChg>
        <pc:spChg chg="mod">
          <ac:chgData name="FERNANDELLI MARCO" userId="S::8036@ds.units.it::a6151164-0b2c-4e6b-b73d-5c6967b9ac01" providerId="AD" clId="Web-{CBB3339D-1FC0-4CF4-8064-3703F35D7908}" dt="2023-03-29T18:09:03.505" v="72" actId="1076"/>
          <ac:spMkLst>
            <pc:docMk/>
            <pc:sldMk cId="1195351845" sldId="272"/>
            <ac:spMk id="4" creationId="{B2FB3B91-2CFD-46C7-85F2-F804D90BAF64}"/>
          </ac:spMkLst>
        </pc:spChg>
        <pc:spChg chg="mod">
          <ac:chgData name="FERNANDELLI MARCO" userId="S::8036@ds.units.it::a6151164-0b2c-4e6b-b73d-5c6967b9ac01" providerId="AD" clId="Web-{CBB3339D-1FC0-4CF4-8064-3703F35D7908}" dt="2023-03-29T18:08:43.832" v="70" actId="1076"/>
          <ac:spMkLst>
            <pc:docMk/>
            <pc:sldMk cId="1195351845" sldId="272"/>
            <ac:spMk id="5" creationId="{4C3B4AFF-B752-424D-AA93-7A9CB8F1CE15}"/>
          </ac:spMkLst>
        </pc:spChg>
        <pc:spChg chg="mod">
          <ac:chgData name="FERNANDELLI MARCO" userId="S::8036@ds.units.it::a6151164-0b2c-4e6b-b73d-5c6967b9ac01" providerId="AD" clId="Web-{CBB3339D-1FC0-4CF4-8064-3703F35D7908}" dt="2023-03-29T18:08:38.176" v="69" actId="1076"/>
          <ac:spMkLst>
            <pc:docMk/>
            <pc:sldMk cId="1195351845" sldId="272"/>
            <ac:spMk id="6" creationId="{5181F81F-C7D5-4361-B5F9-CD808C7CC9F0}"/>
          </ac:spMkLst>
        </pc:spChg>
        <pc:spChg chg="mod">
          <ac:chgData name="FERNANDELLI MARCO" userId="S::8036@ds.units.it::a6151164-0b2c-4e6b-b73d-5c6967b9ac01" providerId="AD" clId="Web-{CBB3339D-1FC0-4CF4-8064-3703F35D7908}" dt="2023-03-29T18:08:09.097" v="65" actId="1076"/>
          <ac:spMkLst>
            <pc:docMk/>
            <pc:sldMk cId="1195351845" sldId="272"/>
            <ac:spMk id="7" creationId="{20A942F0-B3D1-4ABD-A2E2-00482F4DE95F}"/>
          </ac:spMkLst>
        </pc:spChg>
        <pc:spChg chg="mod">
          <ac:chgData name="FERNANDELLI MARCO" userId="S::8036@ds.units.it::a6151164-0b2c-4e6b-b73d-5c6967b9ac01" providerId="AD" clId="Web-{CBB3339D-1FC0-4CF4-8064-3703F35D7908}" dt="2023-03-29T18:09:23.833" v="75" actId="1076"/>
          <ac:spMkLst>
            <pc:docMk/>
            <pc:sldMk cId="1195351845" sldId="272"/>
            <ac:spMk id="8" creationId="{A351BFC5-4A30-4031-93A6-BCF08D5D1D0B}"/>
          </ac:spMkLst>
        </pc:spChg>
        <pc:spChg chg="mod">
          <ac:chgData name="FERNANDELLI MARCO" userId="S::8036@ds.units.it::a6151164-0b2c-4e6b-b73d-5c6967b9ac01" providerId="AD" clId="Web-{CBB3339D-1FC0-4CF4-8064-3703F35D7908}" dt="2023-03-29T18:08:05.628" v="64" actId="1076"/>
          <ac:spMkLst>
            <pc:docMk/>
            <pc:sldMk cId="1195351845" sldId="272"/>
            <ac:spMk id="9" creationId="{74B6A242-B1AB-423E-AC8F-DFA7047E75C6}"/>
          </ac:spMkLst>
        </pc:spChg>
        <pc:spChg chg="mod">
          <ac:chgData name="FERNANDELLI MARCO" userId="S::8036@ds.units.it::a6151164-0b2c-4e6b-b73d-5c6967b9ac01" providerId="AD" clId="Web-{CBB3339D-1FC0-4CF4-8064-3703F35D7908}" dt="2023-03-29T18:09:49.694" v="77" actId="1076"/>
          <ac:spMkLst>
            <pc:docMk/>
            <pc:sldMk cId="1195351845" sldId="272"/>
            <ac:spMk id="10" creationId="{DBC55336-9FF4-4ED3-AC25-73C243FF40B8}"/>
          </ac:spMkLst>
        </pc:spChg>
        <pc:spChg chg="mod">
          <ac:chgData name="FERNANDELLI MARCO" userId="S::8036@ds.units.it::a6151164-0b2c-4e6b-b73d-5c6967b9ac01" providerId="AD" clId="Web-{CBB3339D-1FC0-4CF4-8064-3703F35D7908}" dt="2023-03-29T18:09:15.583" v="74" actId="1076"/>
          <ac:spMkLst>
            <pc:docMk/>
            <pc:sldMk cId="1195351845" sldId="272"/>
            <ac:spMk id="11" creationId="{E4C307F5-55B7-4CC6-882A-0F7FAAADBB84}"/>
          </ac:spMkLst>
        </pc:spChg>
        <pc:spChg chg="mod">
          <ac:chgData name="FERNANDELLI MARCO" userId="S::8036@ds.units.it::a6151164-0b2c-4e6b-b73d-5c6967b9ac01" providerId="AD" clId="Web-{CBB3339D-1FC0-4CF4-8064-3703F35D7908}" dt="2023-03-29T18:09:34.803" v="76" actId="1076"/>
          <ac:spMkLst>
            <pc:docMk/>
            <pc:sldMk cId="1195351845" sldId="272"/>
            <ac:spMk id="13" creationId="{8D14EB05-0D42-45DF-86B7-C555AD26B1B2}"/>
          </ac:spMkLst>
        </pc:spChg>
        <pc:spChg chg="mod">
          <ac:chgData name="FERNANDELLI MARCO" userId="S::8036@ds.units.it::a6151164-0b2c-4e6b-b73d-5c6967b9ac01" providerId="AD" clId="Web-{CBB3339D-1FC0-4CF4-8064-3703F35D7908}" dt="2023-03-29T18:08:15.003" v="66" actId="1076"/>
          <ac:spMkLst>
            <pc:docMk/>
            <pc:sldMk cId="1195351845" sldId="272"/>
            <ac:spMk id="14" creationId="{32D5099D-C4B4-40B6-A4E6-10213A340380}"/>
          </ac:spMkLst>
        </pc:spChg>
        <pc:spChg chg="mod">
          <ac:chgData name="FERNANDELLI MARCO" userId="S::8036@ds.units.it::a6151164-0b2c-4e6b-b73d-5c6967b9ac01" providerId="AD" clId="Web-{CBB3339D-1FC0-4CF4-8064-3703F35D7908}" dt="2023-03-29T18:08:29.754" v="68" actId="1076"/>
          <ac:spMkLst>
            <pc:docMk/>
            <pc:sldMk cId="1195351845" sldId="272"/>
            <ac:spMk id="16" creationId="{B2F19EBD-D7FF-4C14-952D-5AFD3D5F3847}"/>
          </ac:spMkLst>
        </pc:spChg>
        <pc:spChg chg="mod">
          <ac:chgData name="FERNANDELLI MARCO" userId="S::8036@ds.units.it::a6151164-0b2c-4e6b-b73d-5c6967b9ac01" providerId="AD" clId="Web-{CBB3339D-1FC0-4CF4-8064-3703F35D7908}" dt="2023-03-29T18:09:56.803" v="78" actId="1076"/>
          <ac:spMkLst>
            <pc:docMk/>
            <pc:sldMk cId="1195351845" sldId="272"/>
            <ac:spMk id="17" creationId="{C8CD87D2-90C2-4EBC-887D-503D0E94F89D}"/>
          </ac:spMkLst>
        </pc:spChg>
        <pc:spChg chg="mod">
          <ac:chgData name="FERNANDELLI MARCO" userId="S::8036@ds.units.it::a6151164-0b2c-4e6b-b73d-5c6967b9ac01" providerId="AD" clId="Web-{CBB3339D-1FC0-4CF4-8064-3703F35D7908}" dt="2023-03-29T18:10:02.819" v="79" actId="1076"/>
          <ac:spMkLst>
            <pc:docMk/>
            <pc:sldMk cId="1195351845" sldId="272"/>
            <ac:spMk id="19" creationId="{6ED1654E-1760-4D29-BB49-9C107C73F518}"/>
          </ac:spMkLst>
        </pc:spChg>
        <pc:spChg chg="mod">
          <ac:chgData name="FERNANDELLI MARCO" userId="S::8036@ds.units.it::a6151164-0b2c-4e6b-b73d-5c6967b9ac01" providerId="AD" clId="Web-{CBB3339D-1FC0-4CF4-8064-3703F35D7908}" dt="2023-03-29T18:08:01.347" v="63" actId="1076"/>
          <ac:spMkLst>
            <pc:docMk/>
            <pc:sldMk cId="1195351845" sldId="272"/>
            <ac:spMk id="20" creationId="{0BD0BCB4-009F-449B-A6C4-E6E2993992C6}"/>
          </ac:spMkLst>
        </pc:spChg>
        <pc:spChg chg="mod">
          <ac:chgData name="FERNANDELLI MARCO" userId="S::8036@ds.units.it::a6151164-0b2c-4e6b-b73d-5c6967b9ac01" providerId="AD" clId="Web-{CBB3339D-1FC0-4CF4-8064-3703F35D7908}" dt="2023-03-29T18:08:23.457" v="67" actId="1076"/>
          <ac:spMkLst>
            <pc:docMk/>
            <pc:sldMk cId="1195351845" sldId="272"/>
            <ac:spMk id="21" creationId="{44722DC7-C64C-4080-A5F3-E9080399B016}"/>
          </ac:spMkLst>
        </pc:spChg>
      </pc:sldChg>
    </pc:docChg>
  </pc:docChgLst>
  <pc:docChgLst>
    <pc:chgData name="FERNANDELLI MARCO" userId="S::8036@ds.units.it::a6151164-0b2c-4e6b-b73d-5c6967b9ac01" providerId="AD" clId="Web-{BB2DF3C4-C1E5-44C8-B613-6CE440A8B2C3}"/>
    <pc:docChg chg="modSld">
      <pc:chgData name="FERNANDELLI MARCO" userId="S::8036@ds.units.it::a6151164-0b2c-4e6b-b73d-5c6967b9ac01" providerId="AD" clId="Web-{BB2DF3C4-C1E5-44C8-B613-6CE440A8B2C3}" dt="2023-03-30T06:14:05.513" v="4" actId="20577"/>
      <pc:docMkLst>
        <pc:docMk/>
      </pc:docMkLst>
      <pc:sldChg chg="modSp">
        <pc:chgData name="FERNANDELLI MARCO" userId="S::8036@ds.units.it::a6151164-0b2c-4e6b-b73d-5c6967b9ac01" providerId="AD" clId="Web-{BB2DF3C4-C1E5-44C8-B613-6CE440A8B2C3}" dt="2023-03-30T06:14:05.513" v="4" actId="20577"/>
        <pc:sldMkLst>
          <pc:docMk/>
          <pc:sldMk cId="24969566" sldId="270"/>
        </pc:sldMkLst>
        <pc:spChg chg="mod">
          <ac:chgData name="FERNANDELLI MARCO" userId="S::8036@ds.units.it::a6151164-0b2c-4e6b-b73d-5c6967b9ac01" providerId="AD" clId="Web-{BB2DF3C4-C1E5-44C8-B613-6CE440A8B2C3}" dt="2023-03-30T06:14:05.513" v="4" actId="20577"/>
          <ac:spMkLst>
            <pc:docMk/>
            <pc:sldMk cId="24969566" sldId="270"/>
            <ac:spMk id="2" creationId="{00000000-0000-0000-0000-000000000000}"/>
          </ac:spMkLst>
        </pc:spChg>
      </pc:sldChg>
      <pc:sldChg chg="modSp">
        <pc:chgData name="FERNANDELLI MARCO" userId="S::8036@ds.units.it::a6151164-0b2c-4e6b-b73d-5c6967b9ac01" providerId="AD" clId="Web-{BB2DF3C4-C1E5-44C8-B613-6CE440A8B2C3}" dt="2023-03-30T06:12:47.682" v="1" actId="20577"/>
        <pc:sldMkLst>
          <pc:docMk/>
          <pc:sldMk cId="2184843115" sldId="271"/>
        </pc:sldMkLst>
        <pc:spChg chg="mod">
          <ac:chgData name="FERNANDELLI MARCO" userId="S::8036@ds.units.it::a6151164-0b2c-4e6b-b73d-5c6967b9ac01" providerId="AD" clId="Web-{BB2DF3C4-C1E5-44C8-B613-6CE440A8B2C3}" dt="2023-03-30T06:12:47.682" v="1" actId="20577"/>
          <ac:spMkLst>
            <pc:docMk/>
            <pc:sldMk cId="2184843115" sldId="271"/>
            <ac:spMk id="3" creationId="{78356802-CBA6-44CA-8F69-239F176F4F7D}"/>
          </ac:spMkLst>
        </pc:spChg>
      </pc:sldChg>
    </pc:docChg>
  </pc:docChgLst>
  <pc:docChgLst>
    <pc:chgData name="FERNANDELLI MARCO" userId="S::8036@ds.units.it::a6151164-0b2c-4e6b-b73d-5c6967b9ac01" providerId="AD" clId="Web-{10969633-001F-4C75-97C8-13D67C3D9828}"/>
    <pc:docChg chg="modSld">
      <pc:chgData name="FERNANDELLI MARCO" userId="S::8036@ds.units.it::a6151164-0b2c-4e6b-b73d-5c6967b9ac01" providerId="AD" clId="Web-{10969633-001F-4C75-97C8-13D67C3D9828}" dt="2022-03-16T15:22:43.705" v="3" actId="20577"/>
      <pc:docMkLst>
        <pc:docMk/>
      </pc:docMkLst>
      <pc:sldChg chg="modSp">
        <pc:chgData name="FERNANDELLI MARCO" userId="S::8036@ds.units.it::a6151164-0b2c-4e6b-b73d-5c6967b9ac01" providerId="AD" clId="Web-{10969633-001F-4C75-97C8-13D67C3D9828}" dt="2022-03-16T15:22:43.705" v="3" actId="20577"/>
        <pc:sldMkLst>
          <pc:docMk/>
          <pc:sldMk cId="1749205392" sldId="269"/>
        </pc:sldMkLst>
        <pc:spChg chg="mod">
          <ac:chgData name="FERNANDELLI MARCO" userId="S::8036@ds.units.it::a6151164-0b2c-4e6b-b73d-5c6967b9ac01" providerId="AD" clId="Web-{10969633-001F-4C75-97C8-13D67C3D9828}" dt="2022-03-16T15:22:43.705" v="3" actId="20577"/>
          <ac:spMkLst>
            <pc:docMk/>
            <pc:sldMk cId="1749205392" sldId="269"/>
            <ac:spMk id="2" creationId="{00000000-0000-0000-0000-000000000000}"/>
          </ac:spMkLst>
        </pc:spChg>
      </pc:sldChg>
    </pc:docChg>
  </pc:docChgLst>
  <pc:docChgLst>
    <pc:chgData name="FERNANDELLI MARCO" userId="S::8036@ds.units.it::a6151164-0b2c-4e6b-b73d-5c6967b9ac01" providerId="AD" clId="Web-{2B5FF77C-D986-410C-AB61-1A2EF7862E2B}"/>
    <pc:docChg chg="modSld">
      <pc:chgData name="FERNANDELLI MARCO" userId="S::8036@ds.units.it::a6151164-0b2c-4e6b-b73d-5c6967b9ac01" providerId="AD" clId="Web-{2B5FF77C-D986-410C-AB61-1A2EF7862E2B}" dt="2023-03-22T17:50:47.294" v="34" actId="20577"/>
      <pc:docMkLst>
        <pc:docMk/>
      </pc:docMkLst>
      <pc:sldChg chg="modSp">
        <pc:chgData name="FERNANDELLI MARCO" userId="S::8036@ds.units.it::a6151164-0b2c-4e6b-b73d-5c6967b9ac01" providerId="AD" clId="Web-{2B5FF77C-D986-410C-AB61-1A2EF7862E2B}" dt="2023-03-22T17:47:44.599" v="32" actId="20577"/>
        <pc:sldMkLst>
          <pc:docMk/>
          <pc:sldMk cId="3897480175" sldId="260"/>
        </pc:sldMkLst>
        <pc:spChg chg="mod">
          <ac:chgData name="FERNANDELLI MARCO" userId="S::8036@ds.units.it::a6151164-0b2c-4e6b-b73d-5c6967b9ac01" providerId="AD" clId="Web-{2B5FF77C-D986-410C-AB61-1A2EF7862E2B}" dt="2023-03-22T17:47:44.599" v="32" actId="20577"/>
          <ac:spMkLst>
            <pc:docMk/>
            <pc:sldMk cId="3897480175" sldId="260"/>
            <ac:spMk id="3" creationId="{00000000-0000-0000-0000-000000000000}"/>
          </ac:spMkLst>
        </pc:spChg>
      </pc:sldChg>
      <pc:sldChg chg="modSp">
        <pc:chgData name="FERNANDELLI MARCO" userId="S::8036@ds.units.it::a6151164-0b2c-4e6b-b73d-5c6967b9ac01" providerId="AD" clId="Web-{2B5FF77C-D986-410C-AB61-1A2EF7862E2B}" dt="2023-03-22T17:50:47.294" v="34" actId="20577"/>
        <pc:sldMkLst>
          <pc:docMk/>
          <pc:sldMk cId="1116915419" sldId="266"/>
        </pc:sldMkLst>
        <pc:spChg chg="mod">
          <ac:chgData name="FERNANDELLI MARCO" userId="S::8036@ds.units.it::a6151164-0b2c-4e6b-b73d-5c6967b9ac01" providerId="AD" clId="Web-{2B5FF77C-D986-410C-AB61-1A2EF7862E2B}" dt="2023-03-22T17:50:47.294" v="34" actId="20577"/>
          <ac:spMkLst>
            <pc:docMk/>
            <pc:sldMk cId="1116915419" sldId="266"/>
            <ac:spMk id="16" creationId="{00000000-0000-0000-0000-000000000000}"/>
          </ac:spMkLst>
        </pc:spChg>
      </pc:sldChg>
    </pc:docChg>
  </pc:docChgLst>
  <pc:docChgLst>
    <pc:chgData name="FERNANDELLI MARCO" userId="S::8036@ds.units.it::a6151164-0b2c-4e6b-b73d-5c6967b9ac01" providerId="AD" clId="Web-{8E4CCC30-1181-4604-9266-70DA9E8CF474}"/>
    <pc:docChg chg="modSld">
      <pc:chgData name="FERNANDELLI MARCO" userId="S::8036@ds.units.it::a6151164-0b2c-4e6b-b73d-5c6967b9ac01" providerId="AD" clId="Web-{8E4CCC30-1181-4604-9266-70DA9E8CF474}" dt="2023-03-08T17:38:29.629" v="0" actId="1076"/>
      <pc:docMkLst>
        <pc:docMk/>
      </pc:docMkLst>
      <pc:sldChg chg="modSp">
        <pc:chgData name="FERNANDELLI MARCO" userId="S::8036@ds.units.it::a6151164-0b2c-4e6b-b73d-5c6967b9ac01" providerId="AD" clId="Web-{8E4CCC30-1181-4604-9266-70DA9E8CF474}" dt="2023-03-08T17:38:29.629" v="0" actId="1076"/>
        <pc:sldMkLst>
          <pc:docMk/>
          <pc:sldMk cId="24969566" sldId="270"/>
        </pc:sldMkLst>
        <pc:spChg chg="mod">
          <ac:chgData name="FERNANDELLI MARCO" userId="S::8036@ds.units.it::a6151164-0b2c-4e6b-b73d-5c6967b9ac01" providerId="AD" clId="Web-{8E4CCC30-1181-4604-9266-70DA9E8CF474}" dt="2023-03-08T17:38:29.629" v="0" actId="1076"/>
          <ac:spMkLst>
            <pc:docMk/>
            <pc:sldMk cId="24969566" sldId="270"/>
            <ac:spMk id="2" creationId="{00000000-0000-0000-0000-000000000000}"/>
          </ac:spMkLst>
        </pc:spChg>
      </pc:sldChg>
    </pc:docChg>
  </pc:docChgLst>
  <pc:docChgLst>
    <pc:chgData name="FERNANDELLI MARCO" userId="S::8036@ds.units.it::a6151164-0b2c-4e6b-b73d-5c6967b9ac01" providerId="AD" clId="Web-{0DB09D58-9C43-42F2-A55D-9299283F63EB}"/>
    <pc:docChg chg="modSld">
      <pc:chgData name="FERNANDELLI MARCO" userId="S::8036@ds.units.it::a6151164-0b2c-4e6b-b73d-5c6967b9ac01" providerId="AD" clId="Web-{0DB09D58-9C43-42F2-A55D-9299283F63EB}" dt="2023-03-30T07:06:41.932" v="458" actId="20577"/>
      <pc:docMkLst>
        <pc:docMk/>
      </pc:docMkLst>
      <pc:sldChg chg="modSp">
        <pc:chgData name="FERNANDELLI MARCO" userId="S::8036@ds.units.it::a6151164-0b2c-4e6b-b73d-5c6967b9ac01" providerId="AD" clId="Web-{0DB09D58-9C43-42F2-A55D-9299283F63EB}" dt="2023-03-30T07:06:41.932" v="458" actId="20577"/>
        <pc:sldMkLst>
          <pc:docMk/>
          <pc:sldMk cId="915836852" sldId="257"/>
        </pc:sldMkLst>
        <pc:spChg chg="mod">
          <ac:chgData name="FERNANDELLI MARCO" userId="S::8036@ds.units.it::a6151164-0b2c-4e6b-b73d-5c6967b9ac01" providerId="AD" clId="Web-{0DB09D58-9C43-42F2-A55D-9299283F63EB}" dt="2023-03-30T07:06:41.932" v="458" actId="20577"/>
          <ac:spMkLst>
            <pc:docMk/>
            <pc:sldMk cId="915836852" sldId="257"/>
            <ac:spMk id="2" creationId="{00000000-0000-0000-0000-000000000000}"/>
          </ac:spMkLst>
        </pc:spChg>
        <pc:spChg chg="mod">
          <ac:chgData name="FERNANDELLI MARCO" userId="S::8036@ds.units.it::a6151164-0b2c-4e6b-b73d-5c6967b9ac01" providerId="AD" clId="Web-{0DB09D58-9C43-42F2-A55D-9299283F63EB}" dt="2023-03-30T07:04:18.271" v="420" actId="1076"/>
          <ac:spMkLst>
            <pc:docMk/>
            <pc:sldMk cId="915836852" sldId="257"/>
            <ac:spMk id="3" creationId="{00000000-0000-0000-0000-000000000000}"/>
          </ac:spMkLst>
        </pc:spChg>
        <pc:spChg chg="mod">
          <ac:chgData name="FERNANDELLI MARCO" userId="S::8036@ds.units.it::a6151164-0b2c-4e6b-b73d-5c6967b9ac01" providerId="AD" clId="Web-{0DB09D58-9C43-42F2-A55D-9299283F63EB}" dt="2023-03-30T07:04:21.396" v="421" actId="1076"/>
          <ac:spMkLst>
            <pc:docMk/>
            <pc:sldMk cId="915836852" sldId="257"/>
            <ac:spMk id="4" creationId="{00000000-0000-0000-0000-000000000000}"/>
          </ac:spMkLst>
        </pc:spChg>
        <pc:spChg chg="mod">
          <ac:chgData name="FERNANDELLI MARCO" userId="S::8036@ds.units.it::a6151164-0b2c-4e6b-b73d-5c6967b9ac01" providerId="AD" clId="Web-{0DB09D58-9C43-42F2-A55D-9299283F63EB}" dt="2023-03-30T07:04:24.224" v="422" actId="1076"/>
          <ac:spMkLst>
            <pc:docMk/>
            <pc:sldMk cId="915836852" sldId="257"/>
            <ac:spMk id="5" creationId="{00000000-0000-0000-0000-000000000000}"/>
          </ac:spMkLst>
        </pc:spChg>
        <pc:spChg chg="mod">
          <ac:chgData name="FERNANDELLI MARCO" userId="S::8036@ds.units.it::a6151164-0b2c-4e6b-b73d-5c6967b9ac01" providerId="AD" clId="Web-{0DB09D58-9C43-42F2-A55D-9299283F63EB}" dt="2023-03-30T07:04:27.240" v="423" actId="1076"/>
          <ac:spMkLst>
            <pc:docMk/>
            <pc:sldMk cId="915836852" sldId="257"/>
            <ac:spMk id="6" creationId="{00000000-0000-0000-0000-000000000000}"/>
          </ac:spMkLst>
        </pc:spChg>
        <pc:spChg chg="mod">
          <ac:chgData name="FERNANDELLI MARCO" userId="S::8036@ds.units.it::a6151164-0b2c-4e6b-b73d-5c6967b9ac01" providerId="AD" clId="Web-{0DB09D58-9C43-42F2-A55D-9299283F63EB}" dt="2023-03-30T07:04:30.553" v="424" actId="1076"/>
          <ac:spMkLst>
            <pc:docMk/>
            <pc:sldMk cId="915836852" sldId="257"/>
            <ac:spMk id="8" creationId="{00000000-0000-0000-0000-000000000000}"/>
          </ac:spMkLst>
        </pc:spChg>
      </pc:sldChg>
      <pc:sldChg chg="addSp modSp">
        <pc:chgData name="FERNANDELLI MARCO" userId="S::8036@ds.units.it::a6151164-0b2c-4e6b-b73d-5c6967b9ac01" providerId="AD" clId="Web-{0DB09D58-9C43-42F2-A55D-9299283F63EB}" dt="2023-03-30T06:59:44.091" v="339" actId="20577"/>
        <pc:sldMkLst>
          <pc:docMk/>
          <pc:sldMk cId="2201850804" sldId="264"/>
        </pc:sldMkLst>
        <pc:spChg chg="add mod">
          <ac:chgData name="FERNANDELLI MARCO" userId="S::8036@ds.units.it::a6151164-0b2c-4e6b-b73d-5c6967b9ac01" providerId="AD" clId="Web-{0DB09D58-9C43-42F2-A55D-9299283F63EB}" dt="2023-03-30T06:58:49.105" v="336" actId="1076"/>
          <ac:spMkLst>
            <pc:docMk/>
            <pc:sldMk cId="2201850804" sldId="264"/>
            <ac:spMk id="2" creationId="{4146A03E-7293-7338-481A-1AAC66B3CB4B}"/>
          </ac:spMkLst>
        </pc:spChg>
        <pc:spChg chg="mod">
          <ac:chgData name="FERNANDELLI MARCO" userId="S::8036@ds.units.it::a6151164-0b2c-4e6b-b73d-5c6967b9ac01" providerId="AD" clId="Web-{0DB09D58-9C43-42F2-A55D-9299283F63EB}" dt="2023-03-30T06:59:44.091" v="339" actId="20577"/>
          <ac:spMkLst>
            <pc:docMk/>
            <pc:sldMk cId="2201850804" sldId="264"/>
            <ac:spMk id="13" creationId="{00000000-0000-0000-0000-000000000000}"/>
          </ac:spMkLst>
        </pc:spChg>
        <pc:picChg chg="mod">
          <ac:chgData name="FERNANDELLI MARCO" userId="S::8036@ds.units.it::a6151164-0b2c-4e6b-b73d-5c6967b9ac01" providerId="AD" clId="Web-{0DB09D58-9C43-42F2-A55D-9299283F63EB}" dt="2023-03-30T06:58:14.166" v="330" actId="1076"/>
          <ac:picMkLst>
            <pc:docMk/>
            <pc:sldMk cId="2201850804" sldId="264"/>
            <ac:picMk id="33" creationId="{00000000-0000-0000-0000-000000000000}"/>
          </ac:picMkLst>
        </pc:picChg>
        <pc:picChg chg="mod">
          <ac:chgData name="FERNANDELLI MARCO" userId="S::8036@ds.units.it::a6151164-0b2c-4e6b-b73d-5c6967b9ac01" providerId="AD" clId="Web-{0DB09D58-9C43-42F2-A55D-9299283F63EB}" dt="2023-03-30T06:58:11.104" v="329" actId="1076"/>
          <ac:picMkLst>
            <pc:docMk/>
            <pc:sldMk cId="2201850804" sldId="264"/>
            <ac:picMk id="3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19579-40A8-4771-8902-9BBBB9B69D48}" type="datetimeFigureOut">
              <a:rPr lang="it-IT" smtClean="0"/>
              <a:t>29/03/2023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AC476-3454-4D6A-9649-32A56F606302}" type="slidenum">
              <a:rPr lang="it-IT" smtClean="0"/>
              <a:t>‹N›</a:t>
            </a:fld>
            <a:endParaRPr lang="it-IT"/>
          </a:p>
        </p:txBody>
      </p:sp>
    </p:spTree>
    <p:extLst>
      <p:ext uri="{BB962C8B-B14F-4D97-AF65-F5344CB8AC3E}">
        <p14:creationId xmlns:p14="http://schemas.microsoft.com/office/powerpoint/2010/main" val="42898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AFAC476-3454-4D6A-9649-32A56F606302}" type="slidenum">
              <a:rPr lang="it-IT" smtClean="0"/>
              <a:t>12</a:t>
            </a:fld>
            <a:endParaRPr lang="it-IT"/>
          </a:p>
        </p:txBody>
      </p:sp>
    </p:spTree>
    <p:extLst>
      <p:ext uri="{BB962C8B-B14F-4D97-AF65-F5344CB8AC3E}">
        <p14:creationId xmlns:p14="http://schemas.microsoft.com/office/powerpoint/2010/main" val="47094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5334C35-B9F9-4E85-93EA-2CC80B92DF95}" type="datetimeFigureOut">
              <a:rPr lang="it-IT" smtClean="0"/>
              <a:t>29/03/2023</a:t>
            </a:fld>
            <a:endParaRPr lang="it-IT"/>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t-IT"/>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3B12476-2195-4BC3-9425-0558B92D4BF6}" type="slidenum">
              <a:rPr lang="it-IT" smtClean="0"/>
              <a:t>‹N›</a:t>
            </a:fld>
            <a:endParaRPr lang="it-IT"/>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90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5334C35-B9F9-4E85-93EA-2CC80B92DF95}" type="datetimeFigureOut">
              <a:rPr lang="it-IT" smtClean="0"/>
              <a:t>29/03/2023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4027070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5334C35-B9F9-4E85-93EA-2CC80B92DF95}" type="datetimeFigureOut">
              <a:rPr lang="it-IT" smtClean="0"/>
              <a:t>29/03/2023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86750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5334C35-B9F9-4E85-93EA-2CC80B92DF95}" type="datetimeFigureOut">
              <a:rPr lang="it-IT" smtClean="0"/>
              <a:t>29/03/2023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126306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5334C35-B9F9-4E85-93EA-2CC80B92DF95}" type="datetimeFigureOut">
              <a:rPr lang="it-IT" smtClean="0"/>
              <a:t>29/03/2023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B12476-2195-4BC3-9425-0558B92D4BF6}" type="slidenum">
              <a:rPr lang="it-IT" smtClean="0"/>
              <a:t>‹N›</a:t>
            </a:fld>
            <a:endParaRPr lang="it-IT"/>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7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5334C35-B9F9-4E85-93EA-2CC80B92DF95}" type="datetimeFigureOut">
              <a:rPr lang="it-IT" smtClean="0"/>
              <a:t>29/03/2023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1215364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5334C35-B9F9-4E85-93EA-2CC80B92DF95}" type="datetimeFigureOut">
              <a:rPr lang="it-IT" smtClean="0"/>
              <a:t>29/03/2023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3227973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5334C35-B9F9-4E85-93EA-2CC80B92DF95}" type="datetimeFigureOut">
              <a:rPr lang="it-IT" smtClean="0"/>
              <a:t>29/03/2023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248485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34C35-B9F9-4E85-93EA-2CC80B92DF95}" type="datetimeFigureOut">
              <a:rPr lang="it-IT" smtClean="0"/>
              <a:t>29/03/2023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208862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5334C35-B9F9-4E85-93EA-2CC80B92DF95}" type="datetimeFigureOut">
              <a:rPr lang="it-IT" smtClean="0"/>
              <a:t>29/03/2023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45951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5334C35-B9F9-4E85-93EA-2CC80B92DF95}" type="datetimeFigureOut">
              <a:rPr lang="it-IT" smtClean="0"/>
              <a:t>29/03/2023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B12476-2195-4BC3-9425-0558B92D4BF6}" type="slidenum">
              <a:rPr lang="it-IT" smtClean="0"/>
              <a:t>‹N›</a:t>
            </a:fld>
            <a:endParaRPr lang="it-IT"/>
          </a:p>
        </p:txBody>
      </p:sp>
    </p:spTree>
    <p:extLst>
      <p:ext uri="{BB962C8B-B14F-4D97-AF65-F5344CB8AC3E}">
        <p14:creationId xmlns:p14="http://schemas.microsoft.com/office/powerpoint/2010/main" val="338964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B5334C35-B9F9-4E85-93EA-2CC80B92DF95}" type="datetimeFigureOut">
              <a:rPr lang="it-IT" smtClean="0"/>
              <a:t>29/03/2023</a:t>
            </a:fld>
            <a:endParaRPr lang="it-IT"/>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it-IT"/>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C3B12476-2195-4BC3-9425-0558B92D4BF6}" type="slidenum">
              <a:rPr lang="it-IT" smtClean="0"/>
              <a:t>‹N›</a:t>
            </a:fld>
            <a:endParaRPr lang="it-IT"/>
          </a:p>
        </p:txBody>
      </p:sp>
    </p:spTree>
    <p:extLst>
      <p:ext uri="{BB962C8B-B14F-4D97-AF65-F5344CB8AC3E}">
        <p14:creationId xmlns:p14="http://schemas.microsoft.com/office/powerpoint/2010/main" val="7646318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300">
                <a:latin typeface="Palatino Linotype" panose="02040502050505030304" pitchFamily="18" charset="0"/>
              </a:rPr>
              <a:t>Lingua e letteratura latina</a:t>
            </a:r>
            <a:br>
              <a:rPr lang="it-IT" sz="3300">
                <a:latin typeface="Palatino Linotype" panose="02040502050505030304" pitchFamily="18" charset="0"/>
              </a:rPr>
            </a:br>
            <a:br>
              <a:rPr lang="it-IT" sz="2400">
                <a:latin typeface="Palatino Linotype" panose="02040502050505030304" pitchFamily="18" charset="0"/>
              </a:rPr>
            </a:br>
            <a:r>
              <a:rPr lang="it-IT" sz="2400">
                <a:latin typeface="Palatino Linotype" panose="02040502050505030304" pitchFamily="18" charset="0"/>
              </a:rPr>
              <a:t> </a:t>
            </a:r>
            <a:br>
              <a:rPr lang="it-IT" sz="2400">
                <a:latin typeface="Palatino Linotype" panose="02040502050505030304" pitchFamily="18" charset="0"/>
              </a:rPr>
            </a:br>
            <a:r>
              <a:rPr lang="it-IT" sz="2400">
                <a:latin typeface="Palatino Linotype" panose="02040502050505030304" pitchFamily="18" charset="0"/>
              </a:rPr>
              <a:t>docente: Marco Fernandelli</a:t>
            </a:r>
            <a:endParaRPr lang="it-IT" sz="2400"/>
          </a:p>
        </p:txBody>
      </p:sp>
      <p:sp>
        <p:nvSpPr>
          <p:cNvPr id="3" name="Sottotitolo 2"/>
          <p:cNvSpPr>
            <a:spLocks noGrp="1"/>
          </p:cNvSpPr>
          <p:nvPr>
            <p:ph type="subTitle" idx="1"/>
          </p:nvPr>
        </p:nvSpPr>
        <p:spPr/>
        <p:txBody>
          <a:bodyPr/>
          <a:lstStyle/>
          <a:p>
            <a:r>
              <a:rPr lang="it-IT">
                <a:solidFill>
                  <a:srgbClr val="C00000"/>
                </a:solidFill>
                <a:latin typeface="Palatino Linotype" panose="02040502050505030304" pitchFamily="18" charset="0"/>
              </a:rPr>
              <a:t>mfernandelli@units.it</a:t>
            </a:r>
          </a:p>
        </p:txBody>
      </p:sp>
    </p:spTree>
    <p:extLst>
      <p:ext uri="{BB962C8B-B14F-4D97-AF65-F5344CB8AC3E}">
        <p14:creationId xmlns:p14="http://schemas.microsoft.com/office/powerpoint/2010/main" val="3172570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82486" y="596262"/>
            <a:ext cx="6672943" cy="5216813"/>
          </a:xfrm>
          <a:prstGeom prst="rect">
            <a:avLst/>
          </a:prstGeom>
          <a:ln>
            <a:solidFill>
              <a:srgbClr val="00B050"/>
            </a:solidFill>
          </a:ln>
        </p:spPr>
        <p:txBody>
          <a:bodyPr wrap="square" lIns="91440" tIns="45720" rIns="91440" bIns="45720" anchor="t">
            <a:spAutoFit/>
          </a:bodyPr>
          <a:lstStyle/>
          <a:p>
            <a:pPr>
              <a:spcAft>
                <a:spcPts val="600"/>
              </a:spcAft>
            </a:pPr>
            <a:endParaRPr lang="it-IT" sz="1500">
              <a:latin typeface="Palatino Linotype" panose="02040502050505030304" pitchFamily="18" charset="0"/>
              <a:ea typeface="Verdana" panose="020B0604030504040204" pitchFamily="34" charset="0"/>
              <a:cs typeface="Times New Roman" panose="02020603050405020304" pitchFamily="18" charset="0"/>
            </a:endParaRPr>
          </a:p>
          <a:p>
            <a:pPr>
              <a:spcAft>
                <a:spcPts val="600"/>
              </a:spcAft>
            </a:pPr>
            <a:r>
              <a:rPr lang="it-IT" sz="1500" b="1" dirty="0" err="1">
                <a:solidFill>
                  <a:srgbClr val="0070C0"/>
                </a:solidFill>
                <a:latin typeface="Palatino Linotype"/>
                <a:ea typeface="Verdana"/>
                <a:cs typeface="Times New Roman"/>
              </a:rPr>
              <a:t>Verg</a:t>
            </a:r>
            <a:r>
              <a:rPr lang="it-IT" sz="1500" b="1" dirty="0">
                <a:solidFill>
                  <a:srgbClr val="0070C0"/>
                </a:solidFill>
                <a:latin typeface="Palatino Linotype"/>
                <a:ea typeface="Verdana"/>
                <a:cs typeface="Times New Roman"/>
              </a:rPr>
              <a:t>. </a:t>
            </a:r>
            <a:r>
              <a:rPr lang="it-IT" sz="1500" b="1" i="1" dirty="0" err="1">
                <a:solidFill>
                  <a:srgbClr val="0070C0"/>
                </a:solidFill>
                <a:latin typeface="Palatino Linotype"/>
                <a:ea typeface="Verdana"/>
                <a:cs typeface="Times New Roman"/>
              </a:rPr>
              <a:t>Aen</a:t>
            </a:r>
            <a:r>
              <a:rPr lang="it-IT" sz="1500" b="1" dirty="0">
                <a:solidFill>
                  <a:srgbClr val="0070C0"/>
                </a:solidFill>
                <a:latin typeface="Palatino Linotype"/>
                <a:ea typeface="Verdana"/>
                <a:cs typeface="Times New Roman"/>
              </a:rPr>
              <a:t>. II 1</a:t>
            </a:r>
          </a:p>
          <a:p>
            <a:pPr>
              <a:spcAft>
                <a:spcPts val="600"/>
              </a:spcAft>
            </a:pPr>
            <a:r>
              <a:rPr lang="it-IT" sz="1500" dirty="0" err="1">
                <a:latin typeface="Palatino Linotype"/>
                <a:ea typeface="Verdana"/>
                <a:cs typeface="Times New Roman"/>
              </a:rPr>
              <a:t>Conticuer</a:t>
            </a:r>
            <a:r>
              <a:rPr lang="it-IT" sz="1500" b="1" dirty="0" err="1">
                <a:latin typeface="Palatino Linotype"/>
                <a:ea typeface="Verdana"/>
                <a:cs typeface="Times New Roman"/>
              </a:rPr>
              <a:t>e</a:t>
            </a:r>
            <a:r>
              <a:rPr lang="it-IT" sz="1500" dirty="0">
                <a:solidFill>
                  <a:srgbClr val="0070C0"/>
                </a:solidFill>
                <a:latin typeface="Palatino Linotype"/>
                <a:ea typeface="Verdana"/>
                <a:cs typeface="Times New Roman"/>
              </a:rPr>
              <a:t> </a:t>
            </a:r>
            <a:r>
              <a:rPr lang="it-IT" sz="1500" b="1" dirty="0">
                <a:latin typeface="Palatino Linotype"/>
                <a:ea typeface="Verdana"/>
                <a:cs typeface="Times New Roman"/>
              </a:rPr>
              <a:t>o</a:t>
            </a:r>
            <a:r>
              <a:rPr lang="it-IT" sz="1500" dirty="0">
                <a:latin typeface="Palatino Linotype"/>
                <a:ea typeface="Verdana"/>
                <a:cs typeface="Times New Roman"/>
              </a:rPr>
              <a:t>mnes </a:t>
            </a:r>
            <a:r>
              <a:rPr lang="it-IT" sz="1500" dirty="0">
                <a:solidFill>
                  <a:srgbClr val="222222"/>
                </a:solidFill>
                <a:latin typeface="Calibri"/>
                <a:cs typeface="Calibri"/>
              </a:rPr>
              <a:t>ǁ</a:t>
            </a:r>
            <a:r>
              <a:rPr lang="it-IT" sz="1500" dirty="0">
                <a:latin typeface="Palatino Linotype"/>
                <a:ea typeface="Verdana"/>
                <a:cs typeface="Times New Roman"/>
              </a:rPr>
              <a:t> </a:t>
            </a:r>
            <a:r>
              <a:rPr lang="it-IT" sz="1500" dirty="0" err="1">
                <a:latin typeface="Palatino Linotype"/>
                <a:ea typeface="Verdana"/>
                <a:cs typeface="Times New Roman"/>
              </a:rPr>
              <a:t>intentiqu</a:t>
            </a:r>
            <a:r>
              <a:rPr lang="it-IT" sz="1500" b="1" dirty="0" err="1">
                <a:latin typeface="Palatino Linotype"/>
                <a:ea typeface="Verdana"/>
                <a:cs typeface="Times New Roman"/>
              </a:rPr>
              <a:t>e</a:t>
            </a:r>
            <a:r>
              <a:rPr lang="it-IT" sz="1500" dirty="0">
                <a:solidFill>
                  <a:srgbClr val="0070C0"/>
                </a:solidFill>
                <a:latin typeface="Palatino Linotype"/>
                <a:ea typeface="Verdana"/>
                <a:cs typeface="Times New Roman"/>
              </a:rPr>
              <a:t> </a:t>
            </a:r>
            <a:r>
              <a:rPr lang="it-IT" sz="1500" b="1" dirty="0">
                <a:latin typeface="Palatino Linotype"/>
                <a:ea typeface="Verdana"/>
                <a:cs typeface="Times New Roman"/>
              </a:rPr>
              <a:t>o</a:t>
            </a:r>
            <a:r>
              <a:rPr lang="it-IT" sz="1500" dirty="0">
                <a:latin typeface="Palatino Linotype"/>
                <a:ea typeface="Verdana"/>
                <a:cs typeface="Times New Roman"/>
              </a:rPr>
              <a:t>ra </a:t>
            </a:r>
            <a:r>
              <a:rPr lang="it-IT" sz="1500" dirty="0" err="1">
                <a:latin typeface="Palatino Linotype"/>
                <a:ea typeface="Verdana"/>
                <a:cs typeface="Times New Roman"/>
              </a:rPr>
              <a:t>tenebant</a:t>
            </a:r>
            <a:endParaRPr lang="it-IT" sz="1500">
              <a:latin typeface="Palatino Linotype"/>
              <a:ea typeface="Verdana"/>
              <a:cs typeface="Times New Roman"/>
            </a:endParaRPr>
          </a:p>
          <a:p>
            <a:pPr>
              <a:spcAft>
                <a:spcPts val="600"/>
              </a:spcAft>
            </a:pPr>
            <a:r>
              <a:rPr lang="it-IT" sz="1500" dirty="0" err="1">
                <a:latin typeface="Palatino Linotype"/>
                <a:ea typeface="Verdana"/>
                <a:cs typeface="Times New Roman"/>
              </a:rPr>
              <a:t>Cōn</a:t>
            </a:r>
            <a:r>
              <a:rPr lang="it-IT" sz="1500" dirty="0">
                <a:latin typeface="Palatino Linotype"/>
                <a:ea typeface="Verdana"/>
                <a:cs typeface="Times New Roman"/>
              </a:rPr>
              <a:t> – </a:t>
            </a:r>
            <a:r>
              <a:rPr lang="it-IT" sz="1500" dirty="0" err="1">
                <a:latin typeface="Palatino Linotype"/>
                <a:ea typeface="Verdana"/>
                <a:cs typeface="Times New Roman"/>
              </a:rPr>
              <a:t>tĭ</a:t>
            </a:r>
            <a:r>
              <a:rPr lang="it-IT" sz="1500" dirty="0">
                <a:latin typeface="Palatino Linotype"/>
                <a:ea typeface="Verdana"/>
                <a:cs typeface="Times New Roman"/>
              </a:rPr>
              <a:t> – </a:t>
            </a:r>
            <a:r>
              <a:rPr lang="it-IT" sz="1500" dirty="0" err="1">
                <a:latin typeface="Palatino Linotype"/>
                <a:ea typeface="Verdana"/>
                <a:cs typeface="Times New Roman"/>
              </a:rPr>
              <a:t>cŭ</a:t>
            </a:r>
            <a:r>
              <a:rPr lang="it-IT" sz="1500" dirty="0">
                <a:latin typeface="Palatino Linotype"/>
                <a:ea typeface="Verdana"/>
                <a:cs typeface="Times New Roman"/>
              </a:rPr>
              <a:t> – | ē – </a:t>
            </a:r>
            <a:r>
              <a:rPr lang="it-IT" sz="1500" dirty="0" err="1">
                <a:latin typeface="Palatino Linotype"/>
                <a:ea typeface="Verdana"/>
                <a:cs typeface="Times New Roman"/>
              </a:rPr>
              <a:t>r</a:t>
            </a:r>
            <a:r>
              <a:rPr lang="it-IT" sz="1500" b="1" dirty="0" err="1">
                <a:latin typeface="Palatino Linotype"/>
                <a:ea typeface="Verdana"/>
                <a:cs typeface="Times New Roman"/>
              </a:rPr>
              <a:t>eō</a:t>
            </a:r>
            <a:r>
              <a:rPr lang="it-IT" sz="1500" dirty="0" err="1">
                <a:latin typeface="Palatino Linotype"/>
                <a:ea typeface="Verdana"/>
                <a:cs typeface="Times New Roman"/>
              </a:rPr>
              <a:t>m</a:t>
            </a:r>
            <a:r>
              <a:rPr lang="it-IT" sz="1500" dirty="0">
                <a:latin typeface="Palatino Linotype"/>
                <a:ea typeface="Verdana"/>
                <a:cs typeface="Times New Roman"/>
              </a:rPr>
              <a:t> – | ne – sin –| </a:t>
            </a:r>
            <a:r>
              <a:rPr lang="it-IT" sz="1500" dirty="0" err="1">
                <a:latin typeface="Palatino Linotype"/>
                <a:ea typeface="Verdana"/>
                <a:cs typeface="Times New Roman"/>
              </a:rPr>
              <a:t>ten</a:t>
            </a:r>
            <a:r>
              <a:rPr lang="it-IT" sz="1500" dirty="0">
                <a:latin typeface="Palatino Linotype"/>
                <a:ea typeface="Verdana"/>
                <a:cs typeface="Times New Roman"/>
              </a:rPr>
              <a:t> – ti – | </a:t>
            </a:r>
            <a:r>
              <a:rPr lang="it-IT" sz="1500" dirty="0" err="1">
                <a:latin typeface="Palatino Linotype"/>
                <a:ea typeface="Verdana"/>
                <a:cs typeface="Times New Roman"/>
              </a:rPr>
              <a:t>qu</a:t>
            </a:r>
            <a:r>
              <a:rPr lang="it-IT" sz="1500" b="1" dirty="0" err="1">
                <a:latin typeface="Palatino Linotype"/>
                <a:ea typeface="Verdana"/>
                <a:cs typeface="Times New Roman"/>
              </a:rPr>
              <a:t>eo</a:t>
            </a:r>
            <a:r>
              <a:rPr lang="it-IT" sz="1500" dirty="0">
                <a:latin typeface="Palatino Linotype"/>
                <a:ea typeface="Verdana"/>
                <a:cs typeface="Times New Roman"/>
              </a:rPr>
              <a:t> – </a:t>
            </a:r>
            <a:r>
              <a:rPr lang="it-IT" sz="1500" dirty="0" err="1">
                <a:latin typeface="Palatino Linotype"/>
                <a:ea typeface="Verdana"/>
                <a:cs typeface="Times New Roman"/>
              </a:rPr>
              <a:t>ra</a:t>
            </a:r>
            <a:r>
              <a:rPr lang="it-IT" sz="1500" dirty="0">
                <a:latin typeface="Palatino Linotype"/>
                <a:ea typeface="Verdana"/>
                <a:cs typeface="Times New Roman"/>
              </a:rPr>
              <a:t> – te | ne – </a:t>
            </a:r>
            <a:r>
              <a:rPr lang="it-IT" sz="1500" dirty="0" err="1">
                <a:latin typeface="Palatino Linotype"/>
                <a:ea typeface="Verdana"/>
                <a:cs typeface="Times New Roman"/>
              </a:rPr>
              <a:t>bant</a:t>
            </a:r>
            <a:r>
              <a:rPr lang="it-IT" sz="1500" dirty="0">
                <a:latin typeface="Palatino Linotype"/>
                <a:ea typeface="Verdana"/>
                <a:cs typeface="Times New Roman"/>
              </a:rPr>
              <a:t>. </a:t>
            </a:r>
          </a:p>
          <a:p>
            <a:pPr>
              <a:spcAft>
                <a:spcPts val="600"/>
              </a:spcAft>
            </a:pPr>
            <a:r>
              <a:rPr lang="it-IT" sz="1500" dirty="0">
                <a:latin typeface="Palatino Linotype"/>
                <a:ea typeface="Verdana"/>
                <a:cs typeface="Times New Roman"/>
              </a:rPr>
              <a:t>DSSSD</a:t>
            </a:r>
          </a:p>
          <a:p>
            <a:pPr>
              <a:spcAft>
                <a:spcPts val="600"/>
              </a:spcAft>
            </a:pPr>
            <a:endParaRPr lang="it-IT" sz="1500">
              <a:latin typeface="Palatino Linotype" panose="02040502050505030304" pitchFamily="18" charset="0"/>
              <a:ea typeface="Verdana" panose="020B0604030504040204" pitchFamily="34" charset="0"/>
              <a:cs typeface="Times New Roman" panose="02020603050405020304" pitchFamily="18" charset="0"/>
            </a:endParaRPr>
          </a:p>
          <a:p>
            <a:pPr>
              <a:spcAft>
                <a:spcPts val="600"/>
              </a:spcAft>
            </a:pPr>
            <a:r>
              <a:rPr lang="it-IT" sz="1500" b="1" i="1" dirty="0" err="1">
                <a:solidFill>
                  <a:srgbClr val="0070C0"/>
                </a:solidFill>
                <a:latin typeface="Palatino Linotype"/>
                <a:ea typeface="Verdana"/>
                <a:cs typeface="Times New Roman"/>
              </a:rPr>
              <a:t>ecl</a:t>
            </a:r>
            <a:r>
              <a:rPr lang="it-IT" sz="1500" b="1" dirty="0">
                <a:solidFill>
                  <a:srgbClr val="0070C0"/>
                </a:solidFill>
                <a:latin typeface="Palatino Linotype"/>
                <a:ea typeface="Verdana"/>
                <a:cs typeface="Times New Roman"/>
              </a:rPr>
              <a:t>. 1,1</a:t>
            </a:r>
          </a:p>
          <a:p>
            <a:pPr>
              <a:spcAft>
                <a:spcPts val="600"/>
              </a:spcAft>
            </a:pPr>
            <a:r>
              <a:rPr lang="it-IT" sz="1500" dirty="0" err="1">
                <a:latin typeface="Palatino Linotype"/>
                <a:ea typeface="Verdana"/>
                <a:cs typeface="Times New Roman"/>
              </a:rPr>
              <a:t>Tityre</a:t>
            </a:r>
            <a:r>
              <a:rPr lang="it-IT" sz="1500" dirty="0">
                <a:latin typeface="Palatino Linotype"/>
                <a:ea typeface="Verdana"/>
                <a:cs typeface="Times New Roman"/>
              </a:rPr>
              <a:t>,</a:t>
            </a:r>
            <a:r>
              <a:rPr lang="it-IT" sz="1500" dirty="0">
                <a:solidFill>
                  <a:srgbClr val="222222"/>
                </a:solidFill>
                <a:latin typeface="Calibri"/>
                <a:cs typeface="Calibri"/>
              </a:rPr>
              <a:t> </a:t>
            </a:r>
            <a:r>
              <a:rPr lang="it-IT" sz="1500" dirty="0">
                <a:solidFill>
                  <a:srgbClr val="C00000"/>
                </a:solidFill>
                <a:latin typeface="Calibri"/>
                <a:cs typeface="Calibri"/>
              </a:rPr>
              <a:t>ǁ</a:t>
            </a:r>
            <a:r>
              <a:rPr lang="it-IT" sz="1500" dirty="0">
                <a:latin typeface="Palatino Linotype"/>
                <a:ea typeface="Verdana"/>
                <a:cs typeface="Times New Roman"/>
              </a:rPr>
              <a:t> tu </a:t>
            </a:r>
            <a:r>
              <a:rPr lang="it-IT" sz="1500" b="1" dirty="0" err="1">
                <a:latin typeface="Palatino Linotype"/>
                <a:ea typeface="Verdana"/>
                <a:cs typeface="Times New Roman"/>
              </a:rPr>
              <a:t>patulae</a:t>
            </a:r>
            <a:r>
              <a:rPr lang="it-IT" sz="1500" dirty="0">
                <a:latin typeface="Palatino Linotype"/>
                <a:ea typeface="Verdana"/>
                <a:cs typeface="Times New Roman"/>
              </a:rPr>
              <a:t> </a:t>
            </a:r>
            <a:r>
              <a:rPr lang="it-IT" sz="1500" dirty="0">
                <a:solidFill>
                  <a:srgbClr val="222222"/>
                </a:solidFill>
                <a:latin typeface="Calibri"/>
                <a:cs typeface="Calibri"/>
              </a:rPr>
              <a:t>ǁ</a:t>
            </a:r>
            <a:r>
              <a:rPr lang="it-IT" sz="1500" dirty="0">
                <a:latin typeface="Palatino Linotype"/>
                <a:ea typeface="Verdana"/>
                <a:cs typeface="Times New Roman"/>
              </a:rPr>
              <a:t> </a:t>
            </a:r>
            <a:r>
              <a:rPr lang="it-IT" sz="1500" dirty="0" err="1">
                <a:latin typeface="Palatino Linotype"/>
                <a:ea typeface="Verdana"/>
                <a:cs typeface="Times New Roman"/>
              </a:rPr>
              <a:t>recubans</a:t>
            </a:r>
            <a:r>
              <a:rPr lang="it-IT" sz="1500" dirty="0">
                <a:latin typeface="Palatino Linotype"/>
                <a:ea typeface="Verdana"/>
                <a:cs typeface="Times New Roman"/>
              </a:rPr>
              <a:t> </a:t>
            </a:r>
            <a:r>
              <a:rPr lang="it-IT" sz="1500" dirty="0">
                <a:solidFill>
                  <a:srgbClr val="222222"/>
                </a:solidFill>
                <a:latin typeface="Calibri"/>
                <a:cs typeface="Calibri"/>
              </a:rPr>
              <a:t>|</a:t>
            </a:r>
            <a:r>
              <a:rPr lang="it-IT" sz="1500" dirty="0">
                <a:latin typeface="Palatino Linotype"/>
                <a:ea typeface="Verdana"/>
                <a:cs typeface="Times New Roman"/>
              </a:rPr>
              <a:t> sub </a:t>
            </a:r>
            <a:r>
              <a:rPr lang="it-IT" sz="1500" dirty="0" err="1">
                <a:latin typeface="Palatino Linotype"/>
                <a:ea typeface="Verdana"/>
                <a:cs typeface="Times New Roman"/>
              </a:rPr>
              <a:t>tegmine</a:t>
            </a:r>
            <a:r>
              <a:rPr lang="it-IT" sz="1500" dirty="0">
                <a:latin typeface="Palatino Linotype"/>
                <a:ea typeface="Verdana"/>
                <a:cs typeface="Times New Roman"/>
              </a:rPr>
              <a:t> </a:t>
            </a:r>
            <a:r>
              <a:rPr lang="it-IT" sz="1500" b="1" dirty="0">
                <a:latin typeface="Palatino Linotype"/>
                <a:ea typeface="Verdana"/>
                <a:cs typeface="Times New Roman"/>
              </a:rPr>
              <a:t>fagi</a:t>
            </a:r>
            <a:endParaRPr lang="it-IT" sz="1500" dirty="0">
              <a:latin typeface="Palatino Linotype"/>
              <a:ea typeface="Verdana"/>
              <a:cs typeface="Times New Roman"/>
            </a:endParaRPr>
          </a:p>
          <a:p>
            <a:pPr>
              <a:spcAft>
                <a:spcPts val="600"/>
              </a:spcAft>
            </a:pPr>
            <a:r>
              <a:rPr lang="it-IT" sz="1500" b="1" i="1" dirty="0">
                <a:solidFill>
                  <a:srgbClr val="0070C0"/>
                </a:solidFill>
                <a:latin typeface="Palatino Linotype"/>
                <a:ea typeface="Verdana"/>
                <a:cs typeface="Times New Roman"/>
              </a:rPr>
              <a:t>ibid</a:t>
            </a:r>
            <a:r>
              <a:rPr lang="it-IT" sz="1500" b="1">
                <a:solidFill>
                  <a:srgbClr val="0070C0"/>
                </a:solidFill>
                <a:latin typeface="Palatino Linotype"/>
                <a:ea typeface="Verdana"/>
                <a:cs typeface="Times New Roman"/>
              </a:rPr>
              <a:t>. 4-5</a:t>
            </a:r>
          </a:p>
          <a:p>
            <a:pPr>
              <a:spcAft>
                <a:spcPts val="600"/>
              </a:spcAft>
            </a:pPr>
            <a:r>
              <a:rPr lang="it-IT" sz="1500" dirty="0">
                <a:solidFill>
                  <a:srgbClr val="000000"/>
                </a:solidFill>
                <a:latin typeface="Palatino Linotype"/>
                <a:ea typeface="Verdana"/>
                <a:cs typeface="Times New Roman"/>
              </a:rPr>
              <a:t>nos </a:t>
            </a:r>
            <a:r>
              <a:rPr lang="it-IT" sz="1500" dirty="0" err="1">
                <a:latin typeface="Palatino Linotype"/>
                <a:ea typeface="Verdana"/>
                <a:cs typeface="Times New Roman"/>
              </a:rPr>
              <a:t>patriam</a:t>
            </a:r>
            <a:r>
              <a:rPr lang="it-IT" sz="1500" dirty="0">
                <a:latin typeface="Palatino Linotype"/>
                <a:ea typeface="Verdana"/>
                <a:cs typeface="Times New Roman"/>
              </a:rPr>
              <a:t> </a:t>
            </a:r>
            <a:r>
              <a:rPr lang="it-IT" sz="1500" dirty="0" err="1">
                <a:latin typeface="Palatino Linotype"/>
                <a:ea typeface="Verdana"/>
                <a:cs typeface="Times New Roman"/>
              </a:rPr>
              <a:t>fugimus</a:t>
            </a:r>
            <a:r>
              <a:rPr lang="it-IT" sz="1500" dirty="0">
                <a:latin typeface="Palatino Linotype"/>
                <a:ea typeface="Verdana"/>
                <a:cs typeface="Times New Roman"/>
              </a:rPr>
              <a:t>: </a:t>
            </a:r>
            <a:r>
              <a:rPr lang="it-IT" sz="1500" dirty="0">
                <a:solidFill>
                  <a:srgbClr val="222222"/>
                </a:solidFill>
                <a:latin typeface="Calibri"/>
                <a:cs typeface="Calibri"/>
              </a:rPr>
              <a:t>ǁ</a:t>
            </a:r>
            <a:r>
              <a:rPr lang="it-IT" sz="1500" dirty="0">
                <a:latin typeface="Palatino Linotype"/>
                <a:ea typeface="Verdana"/>
                <a:cs typeface="Times New Roman"/>
              </a:rPr>
              <a:t> tu </a:t>
            </a:r>
            <a:r>
              <a:rPr lang="it-IT" sz="1500" dirty="0" err="1">
                <a:latin typeface="Palatino Linotype"/>
                <a:ea typeface="Verdana"/>
                <a:cs typeface="Times New Roman"/>
              </a:rPr>
              <a:t>Tityre</a:t>
            </a:r>
            <a:r>
              <a:rPr lang="it-IT" sz="1500" dirty="0">
                <a:latin typeface="Palatino Linotype"/>
                <a:ea typeface="Verdana"/>
                <a:cs typeface="Times New Roman"/>
              </a:rPr>
              <a:t>, </a:t>
            </a:r>
            <a:r>
              <a:rPr lang="it-IT" sz="1500" dirty="0">
                <a:solidFill>
                  <a:srgbClr val="C00000"/>
                </a:solidFill>
                <a:latin typeface="Calibri"/>
                <a:cs typeface="Calibri"/>
              </a:rPr>
              <a:t>ǁ</a:t>
            </a:r>
            <a:r>
              <a:rPr lang="it-IT" sz="1500" dirty="0">
                <a:latin typeface="Palatino Linotype"/>
                <a:ea typeface="Verdana"/>
                <a:cs typeface="Times New Roman"/>
              </a:rPr>
              <a:t> </a:t>
            </a:r>
            <a:r>
              <a:rPr lang="it-IT" sz="1500" dirty="0" err="1">
                <a:latin typeface="Palatino Linotype"/>
                <a:ea typeface="Verdana"/>
                <a:cs typeface="Times New Roman"/>
              </a:rPr>
              <a:t>lentus</a:t>
            </a:r>
            <a:r>
              <a:rPr lang="it-IT" sz="1500" dirty="0">
                <a:latin typeface="Palatino Linotype"/>
                <a:ea typeface="Verdana"/>
                <a:cs typeface="Times New Roman"/>
              </a:rPr>
              <a:t> in umbra</a:t>
            </a:r>
            <a:endParaRPr lang="it-IT"/>
          </a:p>
          <a:p>
            <a:r>
              <a:rPr lang="it-IT" sz="1500" dirty="0" err="1">
                <a:latin typeface="Palatino Linotype"/>
                <a:ea typeface="Verdana"/>
                <a:cs typeface="Times New Roman"/>
              </a:rPr>
              <a:t>formosam</a:t>
            </a:r>
            <a:r>
              <a:rPr lang="it-IT" sz="1500" dirty="0">
                <a:latin typeface="Palatino Linotype"/>
                <a:ea typeface="Verdana"/>
                <a:cs typeface="Times New Roman"/>
              </a:rPr>
              <a:t> |  </a:t>
            </a:r>
            <a:r>
              <a:rPr lang="it-IT" sz="1500" dirty="0" err="1">
                <a:latin typeface="Palatino Linotype"/>
                <a:ea typeface="Verdana"/>
                <a:cs typeface="Times New Roman"/>
              </a:rPr>
              <a:t>resonare</a:t>
            </a:r>
            <a:r>
              <a:rPr lang="it-IT" sz="1500" dirty="0">
                <a:latin typeface="Palatino Linotype"/>
                <a:ea typeface="Verdana"/>
                <a:cs typeface="Times New Roman"/>
              </a:rPr>
              <a:t> </a:t>
            </a:r>
            <a:r>
              <a:rPr lang="it-IT" sz="1500" dirty="0" err="1">
                <a:latin typeface="Palatino Linotype"/>
                <a:ea typeface="Verdana"/>
                <a:cs typeface="Times New Roman"/>
              </a:rPr>
              <a:t>doces</a:t>
            </a:r>
            <a:r>
              <a:rPr lang="it-IT" sz="1500" dirty="0">
                <a:latin typeface="Palatino Linotype"/>
                <a:ea typeface="Verdana"/>
                <a:cs typeface="Times New Roman"/>
              </a:rPr>
              <a:t> | </a:t>
            </a:r>
            <a:r>
              <a:rPr lang="it-IT" sz="1500">
                <a:latin typeface="Palatino Linotype"/>
                <a:ea typeface="Verdana"/>
                <a:cs typeface="Times New Roman"/>
              </a:rPr>
              <a:t>Amaryllida siluas.</a:t>
            </a:r>
            <a:endParaRPr lang="it-IT" sz="1500" dirty="0">
              <a:latin typeface="Palatino Linotype"/>
              <a:ea typeface="Verdana"/>
              <a:cs typeface="Times New Roman"/>
            </a:endParaRPr>
          </a:p>
          <a:p>
            <a:pPr>
              <a:spcAft>
                <a:spcPts val="600"/>
              </a:spcAft>
            </a:pPr>
            <a:endParaRPr lang="it-IT" sz="1500" dirty="0">
              <a:solidFill>
                <a:srgbClr val="000000"/>
              </a:solidFill>
              <a:latin typeface="Palatino Linotype" panose="02040502050505030304" pitchFamily="18" charset="0"/>
              <a:ea typeface="Verdana" panose="020B0604030504040204" pitchFamily="34" charset="0"/>
              <a:cs typeface="Times New Roman" panose="02020603050405020304" pitchFamily="18" charset="0"/>
            </a:endParaRPr>
          </a:p>
          <a:p>
            <a:pPr>
              <a:spcAft>
                <a:spcPts val="600"/>
              </a:spcAft>
            </a:pPr>
            <a:endParaRPr lang="it-IT" sz="1500">
              <a:solidFill>
                <a:srgbClr val="000000"/>
              </a:solidFill>
              <a:latin typeface="Palatino Linotype" panose="02040502050505030304" pitchFamily="18" charset="0"/>
              <a:ea typeface="Verdana" panose="020B0604030504040204" pitchFamily="34" charset="0"/>
              <a:cs typeface="Times New Roman" panose="02020603050405020304" pitchFamily="18" charset="0"/>
            </a:endParaRPr>
          </a:p>
          <a:p>
            <a:pPr>
              <a:spcAft>
                <a:spcPts val="600"/>
              </a:spcAft>
            </a:pPr>
            <a:r>
              <a:rPr lang="it-IT" sz="1500" b="1" dirty="0" err="1">
                <a:solidFill>
                  <a:srgbClr val="0070C0"/>
                </a:solidFill>
                <a:latin typeface="Palatino Linotype"/>
                <a:ea typeface="Verdana"/>
                <a:cs typeface="Times New Roman"/>
              </a:rPr>
              <a:t>Hom</a:t>
            </a:r>
            <a:r>
              <a:rPr lang="it-IT" sz="1500" b="1" dirty="0">
                <a:solidFill>
                  <a:srgbClr val="0070C0"/>
                </a:solidFill>
                <a:latin typeface="Palatino Linotype"/>
                <a:ea typeface="Verdana"/>
                <a:cs typeface="Times New Roman"/>
              </a:rPr>
              <a:t>. </a:t>
            </a:r>
            <a:r>
              <a:rPr lang="it-IT" sz="1500" b="1" i="1" dirty="0">
                <a:solidFill>
                  <a:srgbClr val="0070C0"/>
                </a:solidFill>
                <a:latin typeface="Palatino Linotype"/>
                <a:ea typeface="Verdana"/>
                <a:cs typeface="Times New Roman"/>
              </a:rPr>
              <a:t>Od</a:t>
            </a:r>
            <a:r>
              <a:rPr lang="it-IT" sz="1500" b="1" dirty="0">
                <a:solidFill>
                  <a:srgbClr val="0070C0"/>
                </a:solidFill>
                <a:latin typeface="Palatino Linotype"/>
                <a:ea typeface="Verdana"/>
                <a:cs typeface="Times New Roman"/>
              </a:rPr>
              <a:t>. I 1</a:t>
            </a:r>
            <a:endParaRPr lang="it-IT"/>
          </a:p>
          <a:p>
            <a:pPr>
              <a:spcAft>
                <a:spcPts val="600"/>
              </a:spcAft>
            </a:pPr>
            <a:r>
              <a:rPr lang="el-GR" sz="1500" dirty="0" err="1">
                <a:latin typeface="Palatino Linotype"/>
                <a:ea typeface="Verdana"/>
                <a:cs typeface="Times New Roman"/>
              </a:rPr>
              <a:t>Ἄνδρα</a:t>
            </a:r>
            <a:r>
              <a:rPr lang="el-GR" sz="1500" dirty="0">
                <a:latin typeface="Palatino Linotype"/>
                <a:ea typeface="Verdana"/>
                <a:cs typeface="Times New Roman"/>
              </a:rPr>
              <a:t> μοι </a:t>
            </a:r>
            <a:r>
              <a:rPr lang="el-GR" sz="1500" dirty="0" err="1">
                <a:latin typeface="Palatino Linotype"/>
                <a:ea typeface="Verdana"/>
                <a:cs typeface="Times New Roman"/>
              </a:rPr>
              <a:t>ἔννεπε</a:t>
            </a:r>
            <a:r>
              <a:rPr lang="el-GR" sz="1500" dirty="0">
                <a:latin typeface="Palatino Linotype"/>
                <a:ea typeface="Verdana"/>
                <a:cs typeface="Times New Roman"/>
              </a:rPr>
              <a:t>, </a:t>
            </a:r>
            <a:r>
              <a:rPr lang="el-GR" sz="1500" dirty="0" err="1">
                <a:latin typeface="Palatino Linotype"/>
                <a:ea typeface="Verdana"/>
                <a:cs typeface="Times New Roman"/>
              </a:rPr>
              <a:t>Μοῦσα</a:t>
            </a:r>
            <a:r>
              <a:rPr lang="el-GR" sz="1500" dirty="0">
                <a:latin typeface="Palatino Linotype"/>
                <a:ea typeface="Verdana"/>
                <a:cs typeface="Times New Roman"/>
              </a:rPr>
              <a:t>,</a:t>
            </a:r>
            <a:r>
              <a:rPr lang="it-IT" sz="1500" dirty="0">
                <a:latin typeface="Palatino Linotype"/>
                <a:ea typeface="Verdana"/>
                <a:cs typeface="Times New Roman"/>
              </a:rPr>
              <a:t> </a:t>
            </a:r>
            <a:r>
              <a:rPr lang="it-IT" sz="1500" dirty="0">
                <a:solidFill>
                  <a:srgbClr val="222222"/>
                </a:solidFill>
                <a:latin typeface="Calibri"/>
                <a:cs typeface="Calibri"/>
              </a:rPr>
              <a:t>ǁ</a:t>
            </a:r>
            <a:r>
              <a:rPr lang="el-GR" sz="1500" dirty="0">
                <a:latin typeface="Palatino Linotype"/>
                <a:ea typeface="Verdana"/>
                <a:cs typeface="Times New Roman"/>
              </a:rPr>
              <a:t> </a:t>
            </a:r>
            <a:r>
              <a:rPr lang="el-GR" sz="1500" dirty="0" err="1">
                <a:latin typeface="Palatino Linotype"/>
                <a:ea typeface="Verdana"/>
                <a:cs typeface="Times New Roman"/>
              </a:rPr>
              <a:t>πολύτροπον</a:t>
            </a:r>
            <a:r>
              <a:rPr lang="el-GR" sz="1500" dirty="0">
                <a:latin typeface="Palatino Linotype"/>
                <a:ea typeface="Verdana"/>
                <a:cs typeface="Times New Roman"/>
              </a:rPr>
              <a:t> </a:t>
            </a:r>
            <a:r>
              <a:rPr lang="it-IT" sz="1500" dirty="0">
                <a:solidFill>
                  <a:srgbClr val="C00000"/>
                </a:solidFill>
                <a:latin typeface="Calibri"/>
                <a:cs typeface="Calibri"/>
              </a:rPr>
              <a:t>ǁ</a:t>
            </a:r>
            <a:r>
              <a:rPr lang="it-IT" sz="1500" dirty="0">
                <a:latin typeface="Palatino Linotype"/>
                <a:ea typeface="Verdana"/>
                <a:cs typeface="Times New Roman"/>
              </a:rPr>
              <a:t> </a:t>
            </a:r>
            <a:r>
              <a:rPr lang="el-GR" sz="1500" dirty="0" err="1">
                <a:latin typeface="Palatino Linotype"/>
                <a:ea typeface="Verdana"/>
                <a:cs typeface="Times New Roman"/>
              </a:rPr>
              <a:t>ὃς</a:t>
            </a:r>
            <a:r>
              <a:rPr lang="el-GR" sz="1500" dirty="0">
                <a:latin typeface="Palatino Linotype"/>
                <a:ea typeface="Verdana"/>
                <a:cs typeface="Times New Roman"/>
              </a:rPr>
              <a:t> </a:t>
            </a:r>
            <a:r>
              <a:rPr lang="el-GR" sz="1500" dirty="0" err="1">
                <a:latin typeface="Palatino Linotype"/>
                <a:ea typeface="Verdana"/>
                <a:cs typeface="Times New Roman"/>
              </a:rPr>
              <a:t>μάλα</a:t>
            </a:r>
            <a:r>
              <a:rPr lang="el-GR" sz="1500" dirty="0">
                <a:latin typeface="Palatino Linotype"/>
                <a:ea typeface="Verdana"/>
                <a:cs typeface="Times New Roman"/>
              </a:rPr>
              <a:t> </a:t>
            </a:r>
            <a:r>
              <a:rPr lang="el-GR" sz="1500" dirty="0" err="1">
                <a:latin typeface="Palatino Linotype"/>
                <a:ea typeface="Verdana"/>
                <a:cs typeface="Times New Roman"/>
              </a:rPr>
              <a:t>πολλά</a:t>
            </a:r>
            <a:r>
              <a:rPr lang="it-IT" sz="1500" dirty="0">
                <a:latin typeface="Palatino Linotype"/>
                <a:ea typeface="Verdana"/>
                <a:cs typeface="Times New Roman"/>
              </a:rPr>
              <a:t> </a:t>
            </a:r>
            <a:endParaRPr lang="it-IT" sz="1500" dirty="0">
              <a:latin typeface="Palatino Linotype" panose="02040502050505030304" pitchFamily="18" charset="0"/>
              <a:ea typeface="Verdana" panose="020B0604030504040204" pitchFamily="34" charset="0"/>
              <a:cs typeface="Times New Roman" panose="02020603050405020304" pitchFamily="18" charset="0"/>
            </a:endParaRPr>
          </a:p>
          <a:p>
            <a:pPr>
              <a:spcAft>
                <a:spcPts val="600"/>
              </a:spcAft>
            </a:pPr>
            <a:r>
              <a:rPr lang="it-IT" sz="1500" dirty="0">
                <a:solidFill>
                  <a:srgbClr val="222222"/>
                </a:solidFill>
                <a:latin typeface="Palatino Linotype"/>
              </a:rPr>
              <a:t>– ∪ ∪  – ∪ ∪ – ∪</a:t>
            </a:r>
            <a:r>
              <a:rPr lang="it-IT" sz="1500" dirty="0">
                <a:solidFill>
                  <a:srgbClr val="222222"/>
                </a:solidFill>
                <a:latin typeface="Calibri"/>
                <a:cs typeface="Calibri"/>
              </a:rPr>
              <a:t> ǁ</a:t>
            </a:r>
            <a:r>
              <a:rPr lang="it-IT" sz="1500" dirty="0">
                <a:solidFill>
                  <a:srgbClr val="222222"/>
                </a:solidFill>
                <a:latin typeface="Palatino Linotype"/>
              </a:rPr>
              <a:t> ∪ – ∪ ∪ </a:t>
            </a:r>
            <a:r>
              <a:rPr lang="it-IT" sz="1500" dirty="0">
                <a:solidFill>
                  <a:srgbClr val="C00000"/>
                </a:solidFill>
                <a:latin typeface="Calibri"/>
                <a:cs typeface="Calibri"/>
              </a:rPr>
              <a:t>ǁ</a:t>
            </a:r>
            <a:r>
              <a:rPr lang="it-IT" sz="1500" dirty="0">
                <a:latin typeface="Palatino Linotype"/>
                <a:ea typeface="Verdana"/>
                <a:cs typeface="Times New Roman"/>
              </a:rPr>
              <a:t> </a:t>
            </a:r>
          </a:p>
          <a:p>
            <a:endParaRPr lang="it-IT" dirty="0"/>
          </a:p>
        </p:txBody>
      </p:sp>
      <p:sp>
        <p:nvSpPr>
          <p:cNvPr id="3" name="Ovale 2"/>
          <p:cNvSpPr/>
          <p:nvPr/>
        </p:nvSpPr>
        <p:spPr>
          <a:xfrm>
            <a:off x="1382486" y="1479096"/>
            <a:ext cx="457200" cy="370114"/>
          </a:xfrm>
          <a:prstGeom prst="ellipse">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4" name="Ovale 3"/>
          <p:cNvSpPr/>
          <p:nvPr/>
        </p:nvSpPr>
        <p:spPr>
          <a:xfrm>
            <a:off x="2017940" y="1479096"/>
            <a:ext cx="152400" cy="3701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5" name="Ovale 4"/>
          <p:cNvSpPr/>
          <p:nvPr/>
        </p:nvSpPr>
        <p:spPr>
          <a:xfrm>
            <a:off x="2281919" y="1479096"/>
            <a:ext cx="261256" cy="370113"/>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6" name="Ovale 5"/>
          <p:cNvSpPr/>
          <p:nvPr/>
        </p:nvSpPr>
        <p:spPr>
          <a:xfrm>
            <a:off x="2845526" y="1479096"/>
            <a:ext cx="97972" cy="370113"/>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8" name="Ovale 7"/>
          <p:cNvSpPr/>
          <p:nvPr/>
        </p:nvSpPr>
        <p:spPr>
          <a:xfrm>
            <a:off x="3057524" y="1479094"/>
            <a:ext cx="538844" cy="468089"/>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Tree>
    <p:extLst>
      <p:ext uri="{BB962C8B-B14F-4D97-AF65-F5344CB8AC3E}">
        <p14:creationId xmlns:p14="http://schemas.microsoft.com/office/powerpoint/2010/main" val="91583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2"/>
          <p:cNvGraphicFramePr>
            <a:graphicFrameLocks noGrp="1"/>
          </p:cNvGraphicFramePr>
          <p:nvPr>
            <p:extLst>
              <p:ext uri="{D42A27DB-BD31-4B8C-83A1-F6EECF244321}">
                <p14:modId xmlns:p14="http://schemas.microsoft.com/office/powerpoint/2010/main" val="1935633314"/>
              </p:ext>
            </p:extLst>
          </p:nvPr>
        </p:nvGraphicFramePr>
        <p:xfrm>
          <a:off x="462950" y="1077097"/>
          <a:ext cx="8146470" cy="741688"/>
        </p:xfrm>
        <a:graphic>
          <a:graphicData uri="http://schemas.openxmlformats.org/drawingml/2006/table">
            <a:tbl>
              <a:tblPr firstRow="1" bandRow="1">
                <a:effectLst/>
                <a:tableStyleId>{5C22544A-7EE6-4342-B048-85BDC9FD1C3A}</a:tableStyleId>
              </a:tblPr>
              <a:tblGrid>
                <a:gridCol w="814647">
                  <a:extLst>
                    <a:ext uri="{9D8B030D-6E8A-4147-A177-3AD203B41FA5}">
                      <a16:colId xmlns:a16="http://schemas.microsoft.com/office/drawing/2014/main" val="558398408"/>
                    </a:ext>
                  </a:extLst>
                </a:gridCol>
                <a:gridCol w="814647">
                  <a:extLst>
                    <a:ext uri="{9D8B030D-6E8A-4147-A177-3AD203B41FA5}">
                      <a16:colId xmlns:a16="http://schemas.microsoft.com/office/drawing/2014/main" val="4192778534"/>
                    </a:ext>
                  </a:extLst>
                </a:gridCol>
                <a:gridCol w="814647">
                  <a:extLst>
                    <a:ext uri="{9D8B030D-6E8A-4147-A177-3AD203B41FA5}">
                      <a16:colId xmlns:a16="http://schemas.microsoft.com/office/drawing/2014/main" val="1908254661"/>
                    </a:ext>
                  </a:extLst>
                </a:gridCol>
                <a:gridCol w="814647">
                  <a:extLst>
                    <a:ext uri="{9D8B030D-6E8A-4147-A177-3AD203B41FA5}">
                      <a16:colId xmlns:a16="http://schemas.microsoft.com/office/drawing/2014/main" val="2407050453"/>
                    </a:ext>
                  </a:extLst>
                </a:gridCol>
                <a:gridCol w="814647">
                  <a:extLst>
                    <a:ext uri="{9D8B030D-6E8A-4147-A177-3AD203B41FA5}">
                      <a16:colId xmlns:a16="http://schemas.microsoft.com/office/drawing/2014/main" val="2059656329"/>
                    </a:ext>
                  </a:extLst>
                </a:gridCol>
                <a:gridCol w="814647">
                  <a:extLst>
                    <a:ext uri="{9D8B030D-6E8A-4147-A177-3AD203B41FA5}">
                      <a16:colId xmlns:a16="http://schemas.microsoft.com/office/drawing/2014/main" val="2786825341"/>
                    </a:ext>
                  </a:extLst>
                </a:gridCol>
                <a:gridCol w="814647">
                  <a:extLst>
                    <a:ext uri="{9D8B030D-6E8A-4147-A177-3AD203B41FA5}">
                      <a16:colId xmlns:a16="http://schemas.microsoft.com/office/drawing/2014/main" val="3435790309"/>
                    </a:ext>
                  </a:extLst>
                </a:gridCol>
                <a:gridCol w="814647">
                  <a:extLst>
                    <a:ext uri="{9D8B030D-6E8A-4147-A177-3AD203B41FA5}">
                      <a16:colId xmlns:a16="http://schemas.microsoft.com/office/drawing/2014/main" val="2135079609"/>
                    </a:ext>
                  </a:extLst>
                </a:gridCol>
                <a:gridCol w="814647">
                  <a:extLst>
                    <a:ext uri="{9D8B030D-6E8A-4147-A177-3AD203B41FA5}">
                      <a16:colId xmlns:a16="http://schemas.microsoft.com/office/drawing/2014/main" val="750170098"/>
                    </a:ext>
                  </a:extLst>
                </a:gridCol>
                <a:gridCol w="814647">
                  <a:extLst>
                    <a:ext uri="{9D8B030D-6E8A-4147-A177-3AD203B41FA5}">
                      <a16:colId xmlns:a16="http://schemas.microsoft.com/office/drawing/2014/main" val="3625709502"/>
                    </a:ext>
                  </a:extLst>
                </a:gridCol>
              </a:tblGrid>
              <a:tr h="370844">
                <a:tc>
                  <a:txBody>
                    <a:bodyPr/>
                    <a:lstStyle/>
                    <a:p>
                      <a:pPr lvl="0"/>
                      <a:r>
                        <a:rPr lang="it-IT" dirty="0"/>
                        <a:t>Ti-</a:t>
                      </a:r>
                    </a:p>
                  </a:txBody>
                  <a:tcPr>
                    <a:solidFill>
                      <a:srgbClr val="C00000"/>
                    </a:solidFill>
                  </a:tcPr>
                </a:tc>
                <a:tc>
                  <a:txBody>
                    <a:bodyPr/>
                    <a:lstStyle/>
                    <a:p>
                      <a:pPr lvl="0"/>
                      <a:r>
                        <a:rPr lang="it-IT"/>
                        <a:t>ty-</a:t>
                      </a:r>
                    </a:p>
                  </a:txBody>
                  <a:tcPr>
                    <a:solidFill>
                      <a:srgbClr val="C00000"/>
                    </a:solidFill>
                  </a:tcPr>
                </a:tc>
                <a:tc>
                  <a:txBody>
                    <a:bodyPr/>
                    <a:lstStyle/>
                    <a:p>
                      <a:pPr lvl="0"/>
                      <a:r>
                        <a:rPr lang="it-IT"/>
                        <a:t>re, </a:t>
                      </a:r>
                      <a:r>
                        <a:rPr lang="it-IT">
                          <a:latin typeface="Garamond" pitchFamily="18"/>
                        </a:rPr>
                        <a:t>║</a:t>
                      </a:r>
                      <a:endParaRPr lang="it-IT"/>
                    </a:p>
                  </a:txBody>
                  <a:tcPr>
                    <a:solidFill>
                      <a:srgbClr val="C00000"/>
                    </a:solidFill>
                  </a:tcPr>
                </a:tc>
                <a:tc>
                  <a:txBody>
                    <a:bodyPr/>
                    <a:lstStyle/>
                    <a:p>
                      <a:pPr lvl="0"/>
                      <a:r>
                        <a:rPr lang="it-IT"/>
                        <a:t>tu</a:t>
                      </a:r>
                    </a:p>
                  </a:txBody>
                  <a:tcPr/>
                </a:tc>
                <a:tc>
                  <a:txBody>
                    <a:bodyPr/>
                    <a:lstStyle/>
                    <a:p>
                      <a:pPr lvl="0"/>
                      <a:r>
                        <a:rPr lang="it-IT"/>
                        <a:t>pa-</a:t>
                      </a:r>
                    </a:p>
                  </a:txBody>
                  <a:tcPr/>
                </a:tc>
                <a:tc>
                  <a:txBody>
                    <a:bodyPr/>
                    <a:lstStyle/>
                    <a:p>
                      <a:pPr lvl="0"/>
                      <a:r>
                        <a:rPr lang="it-IT"/>
                        <a:t>tu-</a:t>
                      </a:r>
                    </a:p>
                  </a:txBody>
                  <a:tcPr/>
                </a:tc>
                <a:tc>
                  <a:txBody>
                    <a:bodyPr/>
                    <a:lstStyle/>
                    <a:p>
                      <a:pPr lvl="0"/>
                      <a:r>
                        <a:rPr lang="it-IT"/>
                        <a:t>lae </a:t>
                      </a:r>
                      <a:r>
                        <a:rPr lang="it-IT">
                          <a:latin typeface="Garamond" pitchFamily="18"/>
                        </a:rPr>
                        <a:t>║</a:t>
                      </a:r>
                      <a:endParaRPr lang="it-IT"/>
                    </a:p>
                  </a:txBody>
                  <a:tcPr>
                    <a:solidFill>
                      <a:srgbClr val="00B0F0"/>
                    </a:solidFill>
                  </a:tcPr>
                </a:tc>
                <a:tc>
                  <a:txBody>
                    <a:bodyPr/>
                    <a:lstStyle/>
                    <a:p>
                      <a:pPr lvl="0"/>
                      <a:r>
                        <a:rPr lang="it-IT"/>
                        <a:t>re-</a:t>
                      </a:r>
                    </a:p>
                  </a:txBody>
                  <a:tcPr>
                    <a:solidFill>
                      <a:srgbClr val="00B0F0"/>
                    </a:solidFill>
                  </a:tcPr>
                </a:tc>
                <a:tc>
                  <a:txBody>
                    <a:bodyPr/>
                    <a:lstStyle/>
                    <a:p>
                      <a:pPr lvl="0"/>
                      <a:r>
                        <a:rPr lang="it-IT"/>
                        <a:t>cu</a:t>
                      </a:r>
                    </a:p>
                  </a:txBody>
                  <a:tcPr>
                    <a:solidFill>
                      <a:srgbClr val="00B0F0"/>
                    </a:solidFill>
                  </a:tcPr>
                </a:tc>
                <a:tc>
                  <a:txBody>
                    <a:bodyPr/>
                    <a:lstStyle/>
                    <a:p>
                      <a:pPr lvl="0"/>
                      <a:r>
                        <a:rPr lang="it-IT" dirty="0" err="1"/>
                        <a:t>bans</a:t>
                      </a:r>
                      <a:r>
                        <a:rPr lang="it-IT" dirty="0">
                          <a:latin typeface="Garamond" pitchFamily="18"/>
                        </a:rPr>
                        <a:t>║</a:t>
                      </a:r>
                      <a:endParaRPr lang="it-IT" dirty="0"/>
                    </a:p>
                  </a:txBody>
                  <a:tcPr>
                    <a:solidFill>
                      <a:srgbClr val="FFC000"/>
                    </a:solidFill>
                  </a:tcPr>
                </a:tc>
                <a:extLst>
                  <a:ext uri="{0D108BD9-81ED-4DB2-BD59-A6C34878D82A}">
                    <a16:rowId xmlns:a16="http://schemas.microsoft.com/office/drawing/2014/main" val="1473563266"/>
                  </a:ext>
                </a:extLst>
              </a:tr>
              <a:tr h="370844">
                <a:tc>
                  <a:txBody>
                    <a:bodyPr/>
                    <a:lstStyle/>
                    <a:p>
                      <a:pPr lvl="0"/>
                      <a:r>
                        <a:rPr lang="it-IT"/>
                        <a:t>a/l*</a:t>
                      </a:r>
                    </a:p>
                  </a:txBody>
                  <a:tcPr/>
                </a:tc>
                <a:tc>
                  <a:txBody>
                    <a:bodyPr/>
                    <a:lstStyle/>
                    <a:p>
                      <a:pPr lvl="0"/>
                      <a:r>
                        <a:rPr lang="it-IT" dirty="0"/>
                        <a:t>a/b**</a:t>
                      </a:r>
                    </a:p>
                  </a:txBody>
                  <a:tcPr/>
                </a:tc>
                <a:tc>
                  <a:txBody>
                    <a:bodyPr/>
                    <a:lstStyle/>
                    <a:p>
                      <a:pPr lvl="0"/>
                      <a:r>
                        <a:rPr lang="it-IT"/>
                        <a:t>a/b</a:t>
                      </a:r>
                    </a:p>
                  </a:txBody>
                  <a:tcPr/>
                </a:tc>
                <a:tc>
                  <a:txBody>
                    <a:bodyPr/>
                    <a:lstStyle/>
                    <a:p>
                      <a:pPr lvl="0"/>
                      <a:r>
                        <a:rPr lang="it-IT"/>
                        <a:t>a/l</a:t>
                      </a:r>
                    </a:p>
                  </a:txBody>
                  <a:tcPr/>
                </a:tc>
                <a:tc>
                  <a:txBody>
                    <a:bodyPr/>
                    <a:lstStyle/>
                    <a:p>
                      <a:pPr lvl="0"/>
                      <a:r>
                        <a:rPr lang="it-IT"/>
                        <a:t>a/b</a:t>
                      </a:r>
                    </a:p>
                  </a:txBody>
                  <a:tcPr/>
                </a:tc>
                <a:tc>
                  <a:txBody>
                    <a:bodyPr/>
                    <a:lstStyle/>
                    <a:p>
                      <a:pPr lvl="0"/>
                      <a:r>
                        <a:rPr lang="it-IT"/>
                        <a:t>a/b</a:t>
                      </a:r>
                    </a:p>
                  </a:txBody>
                  <a:tcPr/>
                </a:tc>
                <a:tc>
                  <a:txBody>
                    <a:bodyPr/>
                    <a:lstStyle/>
                    <a:p>
                      <a:pPr lvl="0"/>
                      <a:r>
                        <a:rPr lang="it-IT"/>
                        <a:t>a/l</a:t>
                      </a:r>
                    </a:p>
                  </a:txBody>
                  <a:tcPr/>
                </a:tc>
                <a:tc>
                  <a:txBody>
                    <a:bodyPr/>
                    <a:lstStyle/>
                    <a:p>
                      <a:pPr lvl="0"/>
                      <a:r>
                        <a:rPr lang="it-IT"/>
                        <a:t>a/b</a:t>
                      </a:r>
                    </a:p>
                  </a:txBody>
                  <a:tcPr/>
                </a:tc>
                <a:tc>
                  <a:txBody>
                    <a:bodyPr/>
                    <a:lstStyle/>
                    <a:p>
                      <a:pPr lvl="0"/>
                      <a:r>
                        <a:rPr lang="it-IT"/>
                        <a:t>a/b</a:t>
                      </a:r>
                    </a:p>
                  </a:txBody>
                  <a:tcPr/>
                </a:tc>
                <a:tc>
                  <a:txBody>
                    <a:bodyPr/>
                    <a:lstStyle/>
                    <a:p>
                      <a:pPr lvl="0"/>
                      <a:r>
                        <a:rPr lang="it-IT" dirty="0"/>
                        <a:t>c=l***</a:t>
                      </a:r>
                    </a:p>
                  </a:txBody>
                  <a:tcPr/>
                </a:tc>
                <a:extLst>
                  <a:ext uri="{0D108BD9-81ED-4DB2-BD59-A6C34878D82A}">
                    <a16:rowId xmlns:a16="http://schemas.microsoft.com/office/drawing/2014/main" val="2156405382"/>
                  </a:ext>
                </a:extLst>
              </a:tr>
            </a:tbl>
          </a:graphicData>
        </a:graphic>
      </p:graphicFrame>
      <p:sp>
        <p:nvSpPr>
          <p:cNvPr id="3" name="CasellaDiTesto 11"/>
          <p:cNvSpPr txBox="1"/>
          <p:nvPr/>
        </p:nvSpPr>
        <p:spPr>
          <a:xfrm>
            <a:off x="413808" y="692295"/>
            <a:ext cx="1516246" cy="369335"/>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dirty="0">
                <a:solidFill>
                  <a:srgbClr val="000000"/>
                </a:solidFill>
                <a:latin typeface="Corbel"/>
              </a:rPr>
              <a:t>I piede/metro</a:t>
            </a:r>
          </a:p>
        </p:txBody>
      </p:sp>
      <p:sp>
        <p:nvSpPr>
          <p:cNvPr id="4" name="CasellaDiTesto 12"/>
          <p:cNvSpPr txBox="1"/>
          <p:nvPr/>
        </p:nvSpPr>
        <p:spPr>
          <a:xfrm>
            <a:off x="2823998" y="695467"/>
            <a:ext cx="1366664" cy="369335"/>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dirty="0">
                <a:solidFill>
                  <a:srgbClr val="000000"/>
                </a:solidFill>
                <a:latin typeface="Corbel"/>
              </a:rPr>
              <a:t>II</a:t>
            </a:r>
          </a:p>
        </p:txBody>
      </p:sp>
      <p:sp>
        <p:nvSpPr>
          <p:cNvPr id="5" name="CasellaDiTesto 13"/>
          <p:cNvSpPr txBox="1"/>
          <p:nvPr/>
        </p:nvSpPr>
        <p:spPr>
          <a:xfrm>
            <a:off x="5261237" y="679638"/>
            <a:ext cx="364817" cy="369335"/>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dirty="0">
                <a:solidFill>
                  <a:srgbClr val="000000"/>
                </a:solidFill>
                <a:latin typeface="Corbel"/>
              </a:rPr>
              <a:t>III</a:t>
            </a:r>
          </a:p>
        </p:txBody>
      </p:sp>
      <p:sp>
        <p:nvSpPr>
          <p:cNvPr id="6" name="CasellaDiTesto 14"/>
          <p:cNvSpPr txBox="1"/>
          <p:nvPr/>
        </p:nvSpPr>
        <p:spPr>
          <a:xfrm>
            <a:off x="7699320" y="688422"/>
            <a:ext cx="392979" cy="369335"/>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dirty="0">
                <a:solidFill>
                  <a:srgbClr val="000000"/>
                </a:solidFill>
                <a:latin typeface="Corbel"/>
              </a:rPr>
              <a:t>IV</a:t>
            </a:r>
          </a:p>
        </p:txBody>
      </p:sp>
      <p:sp>
        <p:nvSpPr>
          <p:cNvPr id="7" name="CasellaDiTesto 15"/>
          <p:cNvSpPr txBox="1"/>
          <p:nvPr/>
        </p:nvSpPr>
        <p:spPr>
          <a:xfrm>
            <a:off x="493050" y="1825695"/>
            <a:ext cx="6199092" cy="307777"/>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sz="1400" dirty="0">
                <a:solidFill>
                  <a:srgbClr val="000000"/>
                </a:solidFill>
                <a:latin typeface="Corbel"/>
              </a:rPr>
              <a:t>*sillaba aperta lunga  ** sillaba aperta breve *** sillaba chiusa, lunga</a:t>
            </a:r>
          </a:p>
        </p:txBody>
      </p:sp>
      <p:cxnSp>
        <p:nvCxnSpPr>
          <p:cNvPr id="8" name="Connettore 2 17"/>
          <p:cNvCxnSpPr/>
          <p:nvPr/>
        </p:nvCxnSpPr>
        <p:spPr>
          <a:xfrm flipH="1">
            <a:off x="7595241" y="1395518"/>
            <a:ext cx="739648" cy="1652774"/>
          </a:xfrm>
          <a:prstGeom prst="straightConnector1">
            <a:avLst/>
          </a:prstGeom>
          <a:noFill/>
          <a:ln w="10003" cap="flat">
            <a:solidFill>
              <a:srgbClr val="A6B727"/>
            </a:solidFill>
            <a:prstDash val="solid"/>
            <a:tailEnd type="arrow"/>
          </a:ln>
        </p:spPr>
      </p:cxnSp>
      <p:sp>
        <p:nvSpPr>
          <p:cNvPr id="9" name="CasellaDiTesto 19"/>
          <p:cNvSpPr txBox="1"/>
          <p:nvPr/>
        </p:nvSpPr>
        <p:spPr>
          <a:xfrm>
            <a:off x="6400800" y="2998694"/>
            <a:ext cx="2036304" cy="830997"/>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sz="1600" dirty="0">
                <a:solidFill>
                  <a:srgbClr val="000000"/>
                </a:solidFill>
                <a:latin typeface="Corbel"/>
              </a:rPr>
              <a:t>Il piede è inciso, cioè tagliato a metà, dalla fine di parola: </a:t>
            </a:r>
            <a:r>
              <a:rPr lang="it-IT" sz="1600" u="sng" dirty="0">
                <a:solidFill>
                  <a:srgbClr val="000000"/>
                </a:solidFill>
                <a:latin typeface="Corbel"/>
              </a:rPr>
              <a:t>cesure</a:t>
            </a:r>
          </a:p>
        </p:txBody>
      </p:sp>
      <p:cxnSp>
        <p:nvCxnSpPr>
          <p:cNvPr id="10" name="Connettore 2 22"/>
          <p:cNvCxnSpPr/>
          <p:nvPr/>
        </p:nvCxnSpPr>
        <p:spPr>
          <a:xfrm>
            <a:off x="5785765" y="1447941"/>
            <a:ext cx="695762" cy="1525305"/>
          </a:xfrm>
          <a:prstGeom prst="straightConnector1">
            <a:avLst/>
          </a:prstGeom>
          <a:noFill/>
          <a:ln w="10003" cap="flat">
            <a:solidFill>
              <a:srgbClr val="A6B727"/>
            </a:solidFill>
            <a:prstDash val="solid"/>
            <a:tailEnd type="arrow"/>
          </a:ln>
        </p:spPr>
      </p:cxnSp>
      <p:sp>
        <p:nvSpPr>
          <p:cNvPr id="11" name="CasellaDiTesto 25"/>
          <p:cNvSpPr txBox="1"/>
          <p:nvPr/>
        </p:nvSpPr>
        <p:spPr>
          <a:xfrm>
            <a:off x="860614" y="3121809"/>
            <a:ext cx="4766044" cy="584777"/>
          </a:xfrm>
          <a:prstGeom prst="rect">
            <a:avLst/>
          </a:prstGeom>
          <a:noFill/>
          <a:ln cap="flat">
            <a:noFill/>
          </a:ln>
        </p:spPr>
        <p:txBody>
          <a:bodyPr vert="horz" wrap="none" lIns="91440" tIns="45720" rIns="91440" bIns="45720" anchor="t" anchorCtr="0" compatLnSpc="1">
            <a:spAutoFit/>
          </a:bodyPr>
          <a:lstStyle/>
          <a:p>
            <a:pPr>
              <a:defRPr sz="1800" b="0" i="0" u="none" strike="noStrike" kern="0" cap="none" spc="0" baseline="0">
                <a:solidFill>
                  <a:srgbClr val="000000"/>
                </a:solidFill>
                <a:uFillTx/>
              </a:defRPr>
            </a:pPr>
            <a:r>
              <a:rPr lang="it-IT" sz="1600" dirty="0">
                <a:solidFill>
                  <a:srgbClr val="000000"/>
                </a:solidFill>
                <a:latin typeface="Corbel"/>
              </a:rPr>
              <a:t>La fine di parola coincide con il limite del piede,</a:t>
            </a:r>
          </a:p>
          <a:p>
            <a:pPr>
              <a:defRPr sz="1800" b="0" i="0" u="none" strike="noStrike" kern="0" cap="none" spc="0" baseline="0">
                <a:solidFill>
                  <a:srgbClr val="000000"/>
                </a:solidFill>
                <a:uFillTx/>
              </a:defRPr>
            </a:pPr>
            <a:r>
              <a:rPr lang="it-IT" sz="1600" dirty="0">
                <a:solidFill>
                  <a:srgbClr val="000000"/>
                </a:solidFill>
                <a:latin typeface="Corbel"/>
              </a:rPr>
              <a:t>cioè non lo «taglia»: </a:t>
            </a:r>
            <a:r>
              <a:rPr lang="it-IT" sz="1600" u="sng" dirty="0">
                <a:solidFill>
                  <a:srgbClr val="000000"/>
                </a:solidFill>
                <a:latin typeface="Corbel"/>
              </a:rPr>
              <a:t>pausa</a:t>
            </a:r>
            <a:r>
              <a:rPr lang="it-IT" sz="1600" dirty="0">
                <a:solidFill>
                  <a:srgbClr val="000000"/>
                </a:solidFill>
                <a:latin typeface="Corbel"/>
              </a:rPr>
              <a:t> «del primo dattilo», </a:t>
            </a:r>
            <a:r>
              <a:rPr lang="it-IT" sz="1600" u="sng" dirty="0">
                <a:solidFill>
                  <a:srgbClr val="000000"/>
                </a:solidFill>
                <a:latin typeface="Corbel"/>
              </a:rPr>
              <a:t>dieresi</a:t>
            </a:r>
            <a:r>
              <a:rPr lang="it-IT" sz="1600" dirty="0">
                <a:solidFill>
                  <a:srgbClr val="000000"/>
                </a:solidFill>
                <a:latin typeface="Corbel"/>
              </a:rPr>
              <a:t> </a:t>
            </a:r>
          </a:p>
        </p:txBody>
      </p:sp>
      <p:cxnSp>
        <p:nvCxnSpPr>
          <p:cNvPr id="12" name="Connettore 2 27"/>
          <p:cNvCxnSpPr/>
          <p:nvPr/>
        </p:nvCxnSpPr>
        <p:spPr>
          <a:xfrm>
            <a:off x="2476223" y="1479632"/>
            <a:ext cx="0" cy="1642177"/>
          </a:xfrm>
          <a:prstGeom prst="straightConnector1">
            <a:avLst/>
          </a:prstGeom>
          <a:noFill/>
          <a:ln w="10003" cap="flat">
            <a:solidFill>
              <a:srgbClr val="A6B727"/>
            </a:solidFill>
            <a:prstDash val="solid"/>
            <a:tailEnd type="arrow"/>
          </a:ln>
        </p:spPr>
      </p:cxnSp>
      <p:sp>
        <p:nvSpPr>
          <p:cNvPr id="13" name="CasellaDiTesto 28"/>
          <p:cNvSpPr txBox="1"/>
          <p:nvPr/>
        </p:nvSpPr>
        <p:spPr>
          <a:xfrm>
            <a:off x="951179" y="4687481"/>
            <a:ext cx="4584911" cy="369335"/>
          </a:xfrm>
          <a:prstGeom prst="rect">
            <a:avLst/>
          </a:prstGeom>
          <a:noFill/>
          <a:ln cap="flat">
            <a:noFill/>
          </a:ln>
        </p:spPr>
        <p:txBody>
          <a:bodyPr vert="horz" wrap="none" lIns="91440" tIns="45720" rIns="91440" bIns="45720" anchor="t" anchorCtr="0" compatLnSpc="1">
            <a:spAutoFit/>
          </a:bodyPr>
          <a:lstStyle/>
          <a:p>
            <a:pPr>
              <a:defRPr sz="1800" b="0" i="0" u="none" strike="noStrike" kern="0" cap="none" spc="0" baseline="0">
                <a:solidFill>
                  <a:srgbClr val="000000"/>
                </a:solidFill>
                <a:uFillTx/>
              </a:defRPr>
            </a:pPr>
            <a:r>
              <a:rPr lang="it-IT" dirty="0" err="1">
                <a:solidFill>
                  <a:srgbClr val="000000"/>
                </a:solidFill>
                <a:latin typeface="Corbel"/>
              </a:rPr>
              <a:t>Tityre</a:t>
            </a:r>
            <a:r>
              <a:rPr lang="it-IT" dirty="0">
                <a:solidFill>
                  <a:srgbClr val="000000"/>
                </a:solidFill>
                <a:latin typeface="Corbel"/>
              </a:rPr>
              <a:t>, tu </a:t>
            </a:r>
            <a:r>
              <a:rPr lang="it-IT" b="1" dirty="0" err="1">
                <a:solidFill>
                  <a:srgbClr val="000000"/>
                </a:solidFill>
                <a:latin typeface="Corbel"/>
              </a:rPr>
              <a:t>patulae</a:t>
            </a:r>
            <a:r>
              <a:rPr lang="it-IT" dirty="0">
                <a:solidFill>
                  <a:srgbClr val="000000"/>
                </a:solidFill>
                <a:latin typeface="Corbel"/>
              </a:rPr>
              <a:t> </a:t>
            </a:r>
            <a:r>
              <a:rPr lang="it-IT" dirty="0">
                <a:solidFill>
                  <a:srgbClr val="000000"/>
                </a:solidFill>
                <a:latin typeface="Garamond" pitchFamily="18"/>
              </a:rPr>
              <a:t>║</a:t>
            </a:r>
            <a:r>
              <a:rPr lang="it-IT" dirty="0" err="1">
                <a:solidFill>
                  <a:srgbClr val="000000"/>
                </a:solidFill>
                <a:latin typeface="Corbel"/>
              </a:rPr>
              <a:t>recubans</a:t>
            </a:r>
            <a:r>
              <a:rPr lang="it-IT" dirty="0">
                <a:solidFill>
                  <a:srgbClr val="000000"/>
                </a:solidFill>
                <a:latin typeface="Corbel"/>
              </a:rPr>
              <a:t> sub </a:t>
            </a:r>
            <a:r>
              <a:rPr lang="it-IT" dirty="0" err="1">
                <a:solidFill>
                  <a:srgbClr val="000000"/>
                </a:solidFill>
                <a:latin typeface="Corbel"/>
              </a:rPr>
              <a:t>tegmine</a:t>
            </a:r>
            <a:r>
              <a:rPr lang="it-IT" dirty="0">
                <a:solidFill>
                  <a:srgbClr val="000000"/>
                </a:solidFill>
                <a:latin typeface="Corbel"/>
              </a:rPr>
              <a:t> </a:t>
            </a:r>
            <a:r>
              <a:rPr lang="it-IT" b="1" dirty="0">
                <a:solidFill>
                  <a:srgbClr val="000000"/>
                </a:solidFill>
                <a:latin typeface="Corbel"/>
              </a:rPr>
              <a:t>fagi</a:t>
            </a:r>
          </a:p>
        </p:txBody>
      </p:sp>
      <p:sp>
        <p:nvSpPr>
          <p:cNvPr id="14" name="Ovale 29"/>
          <p:cNvSpPr/>
          <p:nvPr/>
        </p:nvSpPr>
        <p:spPr>
          <a:xfrm>
            <a:off x="2569731" y="4579763"/>
            <a:ext cx="644121" cy="64545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noFill/>
          <a:ln w="19046" cap="flat">
            <a:solidFill>
              <a:srgbClr val="79861A"/>
            </a:solidFill>
            <a:prstDash val="solid"/>
          </a:ln>
        </p:spPr>
        <p:txBody>
          <a:bodyPr vert="horz" wrap="square" lIns="91440" tIns="45720" rIns="91440" bIns="45720" anchor="ctr" anchorCtr="1" compatLnSpc="1">
            <a:noAutofit/>
          </a:bodyPr>
          <a:lstStyle/>
          <a:p>
            <a:pPr algn="ctr">
              <a:defRPr sz="1800" b="0" i="0" u="none" strike="noStrike" kern="0" cap="none" spc="0" baseline="0">
                <a:solidFill>
                  <a:srgbClr val="000000"/>
                </a:solidFill>
                <a:uFillTx/>
              </a:defRPr>
            </a:pPr>
            <a:endParaRPr lang="it-IT">
              <a:solidFill>
                <a:srgbClr val="FFFFFF"/>
              </a:solidFill>
              <a:latin typeface="Corbel"/>
            </a:endParaRPr>
          </a:p>
        </p:txBody>
      </p:sp>
      <p:cxnSp>
        <p:nvCxnSpPr>
          <p:cNvPr id="15" name="Connettore 2 31"/>
          <p:cNvCxnSpPr>
            <a:stCxn id="14" idx="6"/>
          </p:cNvCxnSpPr>
          <p:nvPr/>
        </p:nvCxnSpPr>
        <p:spPr>
          <a:xfrm>
            <a:off x="3119523" y="5130694"/>
            <a:ext cx="457401" cy="430964"/>
          </a:xfrm>
          <a:prstGeom prst="straightConnector1">
            <a:avLst/>
          </a:prstGeom>
          <a:noFill/>
          <a:ln w="10003" cap="flat">
            <a:solidFill>
              <a:srgbClr val="A6B727"/>
            </a:solidFill>
            <a:prstDash val="solid"/>
            <a:tailEnd type="arrow"/>
          </a:ln>
        </p:spPr>
      </p:cxnSp>
      <p:sp>
        <p:nvSpPr>
          <p:cNvPr id="16" name="CasellaDiTesto 39"/>
          <p:cNvSpPr txBox="1"/>
          <p:nvPr/>
        </p:nvSpPr>
        <p:spPr>
          <a:xfrm>
            <a:off x="3508362" y="5553635"/>
            <a:ext cx="5433931" cy="1077218"/>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it-IT" sz="1600" dirty="0">
                <a:solidFill>
                  <a:srgbClr val="000000"/>
                </a:solidFill>
                <a:latin typeface="Corbel"/>
              </a:rPr>
              <a:t>Cesura: «luogo ritmico di particolare spicco» (</a:t>
            </a:r>
            <a:r>
              <a:rPr lang="it-IT" sz="1600" b="1" dirty="0">
                <a:solidFill>
                  <a:srgbClr val="C00000"/>
                </a:solidFill>
                <a:latin typeface="Corbel"/>
              </a:rPr>
              <a:t>T-BP, p. 273</a:t>
            </a:r>
            <a:r>
              <a:rPr lang="it-IT" sz="1600" dirty="0">
                <a:solidFill>
                  <a:srgbClr val="000000"/>
                </a:solidFill>
                <a:latin typeface="Corbel"/>
              </a:rPr>
              <a:t>).</a:t>
            </a:r>
          </a:p>
          <a:p>
            <a:pPr>
              <a:defRPr sz="1800" b="0" i="0" u="none" strike="noStrike" kern="0" cap="none" spc="0" baseline="0">
                <a:solidFill>
                  <a:srgbClr val="000000"/>
                </a:solidFill>
                <a:uFillTx/>
              </a:defRPr>
            </a:pPr>
            <a:r>
              <a:rPr lang="it-IT" sz="1600" dirty="0">
                <a:solidFill>
                  <a:srgbClr val="000000"/>
                </a:solidFill>
                <a:latin typeface="Corbel"/>
              </a:rPr>
              <a:t>L’arsi richiede il completamento della tesi (piano del ritmo); l’aggettivo attende di saldarsi al sostantivo (piano del senso)</a:t>
            </a:r>
          </a:p>
          <a:p>
            <a:pPr>
              <a:defRPr sz="1800" b="0" i="0" u="none" strike="noStrike" kern="0" cap="none" spc="0" baseline="0">
                <a:solidFill>
                  <a:srgbClr val="000000"/>
                </a:solidFill>
                <a:uFillTx/>
              </a:defRPr>
            </a:pPr>
            <a:r>
              <a:rPr lang="it-IT" sz="1600" dirty="0">
                <a:solidFill>
                  <a:srgbClr val="000000"/>
                </a:solidFill>
                <a:latin typeface="Corbel"/>
              </a:rPr>
              <a:t>→ funzione «connettiva» della cesura.</a:t>
            </a:r>
          </a:p>
        </p:txBody>
      </p:sp>
    </p:spTree>
    <p:extLst>
      <p:ext uri="{BB962C8B-B14F-4D97-AF65-F5344CB8AC3E}">
        <p14:creationId xmlns:p14="http://schemas.microsoft.com/office/powerpoint/2010/main" val="1116915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6255" y="221672"/>
            <a:ext cx="4862945" cy="5478423"/>
          </a:xfrm>
          <a:prstGeom prst="rect">
            <a:avLst/>
          </a:prstGeom>
          <a:noFill/>
        </p:spPr>
        <p:txBody>
          <a:bodyPr wrap="square" lIns="91440" tIns="45720" rIns="91440" bIns="45720" rtlCol="0" anchor="t">
            <a:spAutoFit/>
          </a:bodyPr>
          <a:lstStyle/>
          <a:p>
            <a:pPr>
              <a:lnSpc>
                <a:spcPts val="1500"/>
              </a:lnSpc>
            </a:pPr>
            <a:endParaRPr lang="it-IT" sz="1400" dirty="0"/>
          </a:p>
          <a:p>
            <a:pPr>
              <a:lnSpc>
                <a:spcPts val="1500"/>
              </a:lnSpc>
            </a:pPr>
            <a:r>
              <a:rPr lang="it-IT" b="1" dirty="0" err="1">
                <a:solidFill>
                  <a:srgbClr val="0070C0"/>
                </a:solidFill>
              </a:rPr>
              <a:t>Verg</a:t>
            </a:r>
            <a:r>
              <a:rPr lang="it-IT" b="1" dirty="0">
                <a:solidFill>
                  <a:srgbClr val="0070C0"/>
                </a:solidFill>
              </a:rPr>
              <a:t>. </a:t>
            </a:r>
            <a:r>
              <a:rPr lang="it-IT" b="1" i="1" dirty="0" err="1">
                <a:solidFill>
                  <a:srgbClr val="0070C0"/>
                </a:solidFill>
              </a:rPr>
              <a:t>Aen</a:t>
            </a:r>
            <a:r>
              <a:rPr lang="it-IT" b="1" dirty="0">
                <a:solidFill>
                  <a:srgbClr val="0070C0"/>
                </a:solidFill>
              </a:rPr>
              <a:t>. II 1-13</a:t>
            </a:r>
          </a:p>
          <a:p>
            <a:pPr>
              <a:lnSpc>
                <a:spcPts val="1500"/>
              </a:lnSpc>
            </a:pPr>
            <a:endParaRPr lang="it-IT" sz="1400" dirty="0"/>
          </a:p>
          <a:p>
            <a:pPr>
              <a:lnSpc>
                <a:spcPts val="1500"/>
              </a:lnSpc>
            </a:pPr>
            <a:r>
              <a:rPr lang="it-IT" sz="1400" dirty="0" err="1"/>
              <a:t>Conticuere</a:t>
            </a:r>
            <a:r>
              <a:rPr lang="it-IT" sz="1400" dirty="0"/>
              <a:t> omnes </a:t>
            </a:r>
            <a:r>
              <a:rPr lang="it-IT" sz="1400" dirty="0" err="1"/>
              <a:t>intentique</a:t>
            </a:r>
            <a:r>
              <a:rPr lang="it-IT" sz="1400" dirty="0"/>
              <a:t> ora </a:t>
            </a:r>
            <a:r>
              <a:rPr lang="it-IT" sz="1400" dirty="0" err="1"/>
              <a:t>tenebant</a:t>
            </a:r>
            <a:r>
              <a:rPr lang="it-IT" sz="1400" dirty="0"/>
              <a:t>.</a:t>
            </a:r>
            <a:endParaRPr lang="it-IT"/>
          </a:p>
          <a:p>
            <a:pPr>
              <a:lnSpc>
                <a:spcPts val="1500"/>
              </a:lnSpc>
            </a:pPr>
            <a:endParaRPr lang="it-IT" sz="1400"/>
          </a:p>
          <a:p>
            <a:pPr>
              <a:lnSpc>
                <a:spcPts val="1500"/>
              </a:lnSpc>
            </a:pPr>
            <a:r>
              <a:rPr lang="it-IT" sz="1400" dirty="0"/>
              <a:t>Inde toro</a:t>
            </a:r>
            <a:r>
              <a:rPr lang="it-IT" sz="1400" dirty="0">
                <a:solidFill>
                  <a:srgbClr val="00B050"/>
                </a:solidFill>
              </a:rPr>
              <a:t>*</a:t>
            </a:r>
            <a:r>
              <a:rPr lang="it-IT" sz="1400" dirty="0"/>
              <a:t> pater </a:t>
            </a:r>
            <a:r>
              <a:rPr lang="it-IT" sz="1400" dirty="0" err="1"/>
              <a:t>Aeneas</a:t>
            </a:r>
            <a:r>
              <a:rPr lang="it-IT" sz="1400" dirty="0">
                <a:solidFill>
                  <a:srgbClr val="00B050"/>
                </a:solidFill>
              </a:rPr>
              <a:t>*</a:t>
            </a:r>
            <a:r>
              <a:rPr lang="it-IT" sz="1400" dirty="0"/>
              <a:t> sic </a:t>
            </a:r>
            <a:r>
              <a:rPr lang="it-IT" sz="1400" dirty="0" err="1"/>
              <a:t>orsus</a:t>
            </a:r>
            <a:r>
              <a:rPr lang="it-IT" sz="1400" dirty="0"/>
              <a:t> ab alto:</a:t>
            </a:r>
          </a:p>
          <a:p>
            <a:pPr>
              <a:lnSpc>
                <a:spcPts val="1500"/>
              </a:lnSpc>
            </a:pPr>
            <a:endParaRPr lang="it-IT" sz="1400"/>
          </a:p>
          <a:p>
            <a:pPr>
              <a:lnSpc>
                <a:spcPts val="1500"/>
              </a:lnSpc>
            </a:pPr>
            <a:r>
              <a:rPr lang="it-IT" sz="1400" dirty="0"/>
              <a:t>«</a:t>
            </a:r>
            <a:r>
              <a:rPr lang="it-IT" sz="1400" dirty="0" err="1"/>
              <a:t>Infandum</a:t>
            </a:r>
            <a:r>
              <a:rPr lang="it-IT" sz="1400" dirty="0"/>
              <a:t>, regina, </a:t>
            </a:r>
            <a:r>
              <a:rPr lang="it-IT" sz="1400" dirty="0" err="1"/>
              <a:t>iubes</a:t>
            </a:r>
            <a:r>
              <a:rPr lang="it-IT" sz="1400" dirty="0"/>
              <a:t> </a:t>
            </a:r>
            <a:r>
              <a:rPr lang="it-IT" sz="1400" dirty="0" err="1"/>
              <a:t>renouare</a:t>
            </a:r>
            <a:r>
              <a:rPr lang="it-IT" sz="1400" dirty="0"/>
              <a:t> </a:t>
            </a:r>
            <a:r>
              <a:rPr lang="it-IT" sz="1400" dirty="0" err="1"/>
              <a:t>dolorem</a:t>
            </a:r>
            <a:r>
              <a:rPr lang="it-IT" sz="1400" dirty="0"/>
              <a:t>,</a:t>
            </a:r>
            <a:r>
              <a:rPr lang="it-IT" sz="1400" b="1" dirty="0">
                <a:solidFill>
                  <a:srgbClr val="00B050"/>
                </a:solidFill>
              </a:rPr>
              <a:t>*</a:t>
            </a:r>
          </a:p>
          <a:p>
            <a:pPr>
              <a:lnSpc>
                <a:spcPts val="1500"/>
              </a:lnSpc>
            </a:pPr>
            <a:endParaRPr lang="it-IT" sz="1400"/>
          </a:p>
          <a:p>
            <a:pPr>
              <a:lnSpc>
                <a:spcPts val="1500"/>
              </a:lnSpc>
            </a:pPr>
            <a:r>
              <a:rPr lang="it-IT" sz="1400" dirty="0" err="1"/>
              <a:t>Troianas</a:t>
            </a:r>
            <a:r>
              <a:rPr lang="it-IT" sz="1400" dirty="0"/>
              <a:t> ut </a:t>
            </a:r>
            <a:r>
              <a:rPr lang="it-IT" sz="1400" dirty="0" err="1"/>
              <a:t>opes</a:t>
            </a:r>
            <a:r>
              <a:rPr lang="it-IT" sz="1400" dirty="0"/>
              <a:t> et lamentabile </a:t>
            </a:r>
            <a:r>
              <a:rPr lang="it-IT" sz="1400" dirty="0" err="1"/>
              <a:t>regnum</a:t>
            </a:r>
            <a:endParaRPr lang="it-IT" sz="1400"/>
          </a:p>
          <a:p>
            <a:pPr>
              <a:lnSpc>
                <a:spcPts val="1500"/>
              </a:lnSpc>
            </a:pPr>
            <a:endParaRPr lang="it-IT" sz="1400"/>
          </a:p>
          <a:p>
            <a:pPr>
              <a:lnSpc>
                <a:spcPts val="1500"/>
              </a:lnSpc>
            </a:pPr>
            <a:r>
              <a:rPr lang="it-IT" sz="1400" dirty="0" err="1"/>
              <a:t>eruerint</a:t>
            </a:r>
            <a:r>
              <a:rPr lang="it-IT" sz="1400" dirty="0"/>
              <a:t> </a:t>
            </a:r>
            <a:r>
              <a:rPr lang="it-IT" sz="1400" dirty="0" err="1"/>
              <a:t>Danai</a:t>
            </a:r>
            <a:r>
              <a:rPr lang="it-IT" sz="1400" dirty="0">
                <a:solidFill>
                  <a:srgbClr val="00B050"/>
                </a:solidFill>
              </a:rPr>
              <a:t>*</a:t>
            </a:r>
            <a:r>
              <a:rPr lang="it-IT" sz="1400" dirty="0"/>
              <a:t>, </a:t>
            </a:r>
            <a:r>
              <a:rPr lang="it-IT" sz="1400" dirty="0" err="1"/>
              <a:t>quaeque</a:t>
            </a:r>
            <a:r>
              <a:rPr lang="it-IT" sz="1400" dirty="0"/>
              <a:t> </a:t>
            </a:r>
            <a:r>
              <a:rPr lang="it-IT" sz="1400" b="1" dirty="0">
                <a:solidFill>
                  <a:srgbClr val="00B050"/>
                </a:solidFill>
              </a:rPr>
              <a:t>* </a:t>
            </a:r>
            <a:r>
              <a:rPr lang="it-IT" sz="1400" dirty="0"/>
              <a:t>ipse miserrima </a:t>
            </a:r>
            <a:r>
              <a:rPr lang="it-IT" sz="1400" dirty="0" err="1"/>
              <a:t>uidi</a:t>
            </a:r>
            <a:r>
              <a:rPr lang="it-IT" sz="1400" dirty="0"/>
              <a:t>                  5</a:t>
            </a:r>
          </a:p>
          <a:p>
            <a:pPr>
              <a:lnSpc>
                <a:spcPts val="1500"/>
              </a:lnSpc>
            </a:pPr>
            <a:endParaRPr lang="it-IT" sz="1400"/>
          </a:p>
          <a:p>
            <a:pPr>
              <a:lnSpc>
                <a:spcPts val="1500"/>
              </a:lnSpc>
            </a:pPr>
            <a:r>
              <a:rPr lang="it-IT" sz="1400" dirty="0"/>
              <a:t>et quorum pars magna fui.</a:t>
            </a:r>
            <a:r>
              <a:rPr lang="it-IT" sz="1400" b="1" dirty="0">
                <a:solidFill>
                  <a:srgbClr val="00B050"/>
                </a:solidFill>
              </a:rPr>
              <a:t>*</a:t>
            </a:r>
            <a:r>
              <a:rPr lang="it-IT" sz="1400" dirty="0"/>
              <a:t> </a:t>
            </a:r>
            <a:r>
              <a:rPr lang="it-IT" sz="1400" dirty="0" err="1"/>
              <a:t>Quis</a:t>
            </a:r>
            <a:r>
              <a:rPr lang="it-IT" sz="1400" dirty="0"/>
              <a:t> </a:t>
            </a:r>
            <a:r>
              <a:rPr lang="it-IT" sz="1400" dirty="0" err="1"/>
              <a:t>talia</a:t>
            </a:r>
            <a:r>
              <a:rPr lang="it-IT" sz="1400" dirty="0"/>
              <a:t> </a:t>
            </a:r>
            <a:r>
              <a:rPr lang="it-IT" sz="1400" dirty="0" err="1"/>
              <a:t>fando</a:t>
            </a:r>
            <a:endParaRPr lang="it-IT" sz="1400"/>
          </a:p>
          <a:p>
            <a:pPr>
              <a:lnSpc>
                <a:spcPts val="1500"/>
              </a:lnSpc>
            </a:pPr>
            <a:endParaRPr lang="it-IT" sz="1400"/>
          </a:p>
          <a:p>
            <a:pPr>
              <a:lnSpc>
                <a:spcPts val="1500"/>
              </a:lnSpc>
            </a:pPr>
            <a:r>
              <a:rPr lang="it-IT" sz="1400" dirty="0" err="1"/>
              <a:t>Myrmidonum</a:t>
            </a:r>
            <a:r>
              <a:rPr lang="it-IT" sz="1400" dirty="0"/>
              <a:t> </a:t>
            </a:r>
            <a:r>
              <a:rPr lang="it-IT" sz="1400" dirty="0" err="1"/>
              <a:t>Dolopumue</a:t>
            </a:r>
            <a:r>
              <a:rPr lang="it-IT" sz="1400" dirty="0"/>
              <a:t> aut duri </a:t>
            </a:r>
            <a:r>
              <a:rPr lang="it-IT" sz="1400" dirty="0" err="1"/>
              <a:t>miles</a:t>
            </a:r>
            <a:r>
              <a:rPr lang="it-IT" sz="1400" dirty="0"/>
              <a:t> </a:t>
            </a:r>
            <a:r>
              <a:rPr lang="it-IT" sz="1400" dirty="0" err="1"/>
              <a:t>Vlixi</a:t>
            </a:r>
            <a:endParaRPr lang="it-IT" sz="1400"/>
          </a:p>
          <a:p>
            <a:pPr>
              <a:lnSpc>
                <a:spcPts val="1500"/>
              </a:lnSpc>
            </a:pPr>
            <a:endParaRPr lang="it-IT" sz="1400"/>
          </a:p>
          <a:p>
            <a:pPr>
              <a:lnSpc>
                <a:spcPts val="1500"/>
              </a:lnSpc>
            </a:pPr>
            <a:r>
              <a:rPr lang="it-IT" sz="1400" dirty="0" err="1"/>
              <a:t>temperet</a:t>
            </a:r>
            <a:r>
              <a:rPr lang="it-IT" sz="1400" dirty="0"/>
              <a:t> a </a:t>
            </a:r>
            <a:r>
              <a:rPr lang="it-IT" sz="1400" dirty="0" err="1"/>
              <a:t>lacrimis</a:t>
            </a:r>
            <a:r>
              <a:rPr lang="it-IT" sz="1400" dirty="0"/>
              <a:t>? et </a:t>
            </a:r>
            <a:r>
              <a:rPr lang="it-IT" sz="1400" dirty="0" err="1"/>
              <a:t>iam</a:t>
            </a:r>
            <a:r>
              <a:rPr lang="it-IT" sz="1400" dirty="0"/>
              <a:t> </a:t>
            </a:r>
            <a:r>
              <a:rPr lang="it-IT" sz="1400" dirty="0" err="1"/>
              <a:t>nox</a:t>
            </a:r>
            <a:r>
              <a:rPr lang="it-IT" sz="1400" dirty="0"/>
              <a:t> umida </a:t>
            </a:r>
            <a:r>
              <a:rPr lang="it-IT" sz="1400" dirty="0" err="1"/>
              <a:t>caelo</a:t>
            </a:r>
            <a:endParaRPr lang="it-IT" sz="1400" b="1" dirty="0" err="1">
              <a:solidFill>
                <a:srgbClr val="00B050"/>
              </a:solidFill>
            </a:endParaRPr>
          </a:p>
          <a:p>
            <a:pPr>
              <a:lnSpc>
                <a:spcPts val="1500"/>
              </a:lnSpc>
            </a:pPr>
            <a:endParaRPr lang="it-IT" sz="1400"/>
          </a:p>
          <a:p>
            <a:pPr>
              <a:lnSpc>
                <a:spcPts val="1500"/>
              </a:lnSpc>
            </a:pPr>
            <a:r>
              <a:rPr lang="it-IT" sz="1400" dirty="0" err="1"/>
              <a:t>praecipitat</a:t>
            </a:r>
            <a:r>
              <a:rPr lang="it-IT" sz="1400" dirty="0">
                <a:solidFill>
                  <a:srgbClr val="00B050"/>
                </a:solidFill>
              </a:rPr>
              <a:t>*</a:t>
            </a:r>
            <a:r>
              <a:rPr lang="it-IT" sz="1400" dirty="0"/>
              <a:t> </a:t>
            </a:r>
            <a:r>
              <a:rPr lang="it-IT" sz="1400" dirty="0" err="1"/>
              <a:t>suadentque</a:t>
            </a:r>
            <a:r>
              <a:rPr lang="it-IT" sz="1400" dirty="0"/>
              <a:t> </a:t>
            </a:r>
            <a:r>
              <a:rPr lang="it-IT" sz="1400" dirty="0" err="1"/>
              <a:t>cadentia</a:t>
            </a:r>
            <a:r>
              <a:rPr lang="it-IT" sz="1400" dirty="0"/>
              <a:t> </a:t>
            </a:r>
            <a:r>
              <a:rPr lang="it-IT" sz="1400" dirty="0" err="1"/>
              <a:t>sidera</a:t>
            </a:r>
            <a:r>
              <a:rPr lang="it-IT" sz="1400" dirty="0"/>
              <a:t> somnos</a:t>
            </a:r>
            <a:r>
              <a:rPr lang="it-IT" sz="1400" b="1" dirty="0"/>
              <a:t>.</a:t>
            </a:r>
            <a:r>
              <a:rPr lang="it-IT" sz="1400" dirty="0">
                <a:solidFill>
                  <a:srgbClr val="00B050"/>
                </a:solidFill>
              </a:rPr>
              <a:t>*</a:t>
            </a:r>
          </a:p>
          <a:p>
            <a:pPr>
              <a:lnSpc>
                <a:spcPts val="1500"/>
              </a:lnSpc>
            </a:pPr>
            <a:endParaRPr lang="it-IT" sz="1400"/>
          </a:p>
          <a:p>
            <a:pPr>
              <a:lnSpc>
                <a:spcPts val="1500"/>
              </a:lnSpc>
            </a:pPr>
            <a:r>
              <a:rPr lang="it-IT" sz="1400" dirty="0"/>
              <a:t>sed si </a:t>
            </a:r>
            <a:r>
              <a:rPr lang="it-IT" sz="1400" dirty="0" err="1"/>
              <a:t>tantus</a:t>
            </a:r>
            <a:r>
              <a:rPr lang="it-IT" sz="1400" dirty="0"/>
              <a:t> amor casus </a:t>
            </a:r>
            <a:r>
              <a:rPr lang="it-IT" sz="1400" dirty="0" err="1"/>
              <a:t>cognoscere</a:t>
            </a:r>
            <a:r>
              <a:rPr lang="it-IT" sz="1400" b="1" dirty="0">
                <a:solidFill>
                  <a:srgbClr val="00B050"/>
                </a:solidFill>
              </a:rPr>
              <a:t>*</a:t>
            </a:r>
            <a:r>
              <a:rPr lang="it-IT" sz="1400" dirty="0"/>
              <a:t> </a:t>
            </a:r>
            <a:r>
              <a:rPr lang="it-IT" sz="1400" dirty="0" err="1"/>
              <a:t>nostros</a:t>
            </a:r>
            <a:r>
              <a:rPr lang="it-IT" sz="1400" dirty="0"/>
              <a:t>                10</a:t>
            </a:r>
          </a:p>
          <a:p>
            <a:pPr>
              <a:lnSpc>
                <a:spcPts val="1500"/>
              </a:lnSpc>
            </a:pPr>
            <a:endParaRPr lang="it-IT" sz="1400"/>
          </a:p>
          <a:p>
            <a:pPr>
              <a:lnSpc>
                <a:spcPts val="1500"/>
              </a:lnSpc>
            </a:pPr>
            <a:r>
              <a:rPr lang="it-IT" sz="1400" dirty="0"/>
              <a:t>et </a:t>
            </a:r>
            <a:r>
              <a:rPr lang="it-IT" sz="1400" dirty="0" err="1"/>
              <a:t>breuiter</a:t>
            </a:r>
            <a:r>
              <a:rPr lang="it-IT" sz="1400" dirty="0"/>
              <a:t> </a:t>
            </a:r>
            <a:r>
              <a:rPr lang="it-IT" sz="1400" dirty="0" err="1"/>
              <a:t>Troiae</a:t>
            </a:r>
            <a:r>
              <a:rPr lang="it-IT" sz="1400" dirty="0"/>
              <a:t> </a:t>
            </a:r>
            <a:r>
              <a:rPr lang="it-IT" sz="1400" dirty="0" err="1"/>
              <a:t>supremum</a:t>
            </a:r>
            <a:r>
              <a:rPr lang="it-IT" sz="1400" dirty="0"/>
              <a:t> </a:t>
            </a:r>
            <a:r>
              <a:rPr lang="it-IT" sz="1400" dirty="0">
                <a:solidFill>
                  <a:srgbClr val="00B050"/>
                </a:solidFill>
              </a:rPr>
              <a:t>*</a:t>
            </a:r>
            <a:r>
              <a:rPr lang="it-IT" sz="1400" dirty="0" err="1"/>
              <a:t>audire</a:t>
            </a:r>
            <a:r>
              <a:rPr lang="it-IT" sz="1400" dirty="0"/>
              <a:t> </a:t>
            </a:r>
            <a:r>
              <a:rPr lang="it-IT" sz="1400" dirty="0" err="1"/>
              <a:t>laborem</a:t>
            </a:r>
            <a:r>
              <a:rPr lang="it-IT" sz="1400" dirty="0"/>
              <a:t>,</a:t>
            </a:r>
          </a:p>
          <a:p>
            <a:pPr>
              <a:lnSpc>
                <a:spcPts val="1500"/>
              </a:lnSpc>
            </a:pPr>
            <a:endParaRPr lang="it-IT" sz="1400"/>
          </a:p>
          <a:p>
            <a:pPr>
              <a:lnSpc>
                <a:spcPts val="1500"/>
              </a:lnSpc>
            </a:pPr>
            <a:r>
              <a:rPr lang="it-IT" sz="1400" dirty="0" err="1"/>
              <a:t>quamquam</a:t>
            </a:r>
            <a:r>
              <a:rPr lang="it-IT" sz="1400" dirty="0"/>
              <a:t> animus </a:t>
            </a:r>
            <a:r>
              <a:rPr lang="it-IT" sz="1400" dirty="0" err="1"/>
              <a:t>meminisse</a:t>
            </a:r>
            <a:r>
              <a:rPr lang="it-IT" sz="1400" dirty="0"/>
              <a:t> </a:t>
            </a:r>
            <a:r>
              <a:rPr lang="it-IT" sz="1400" dirty="0">
                <a:solidFill>
                  <a:srgbClr val="00B050"/>
                </a:solidFill>
              </a:rPr>
              <a:t>*</a:t>
            </a:r>
            <a:r>
              <a:rPr lang="it-IT" sz="1400" dirty="0" err="1"/>
              <a:t>horret</a:t>
            </a:r>
            <a:r>
              <a:rPr lang="it-IT" sz="1400" dirty="0"/>
              <a:t> </a:t>
            </a:r>
            <a:r>
              <a:rPr lang="it-IT" sz="1400" dirty="0" err="1"/>
              <a:t>luctuque</a:t>
            </a:r>
            <a:r>
              <a:rPr lang="it-IT" sz="1400" dirty="0"/>
              <a:t> </a:t>
            </a:r>
            <a:r>
              <a:rPr lang="it-IT" sz="1400" dirty="0" err="1"/>
              <a:t>refugit</a:t>
            </a:r>
            <a:r>
              <a:rPr lang="it-IT" sz="1400" dirty="0"/>
              <a:t>,</a:t>
            </a:r>
          </a:p>
          <a:p>
            <a:pPr>
              <a:lnSpc>
                <a:spcPts val="1500"/>
              </a:lnSpc>
            </a:pPr>
            <a:endParaRPr lang="it-IT" sz="1400"/>
          </a:p>
          <a:p>
            <a:pPr>
              <a:lnSpc>
                <a:spcPts val="1500"/>
              </a:lnSpc>
            </a:pPr>
            <a:r>
              <a:rPr lang="it-IT" sz="1400" dirty="0"/>
              <a:t>incipiam.</a:t>
            </a:r>
            <a:r>
              <a:rPr lang="it-IT" sz="1400" b="1" dirty="0">
                <a:solidFill>
                  <a:srgbClr val="00B050"/>
                </a:solidFill>
              </a:rPr>
              <a:t>*</a:t>
            </a:r>
            <a:r>
              <a:rPr lang="it-IT" sz="1400" dirty="0"/>
              <a:t> </a:t>
            </a:r>
            <a:r>
              <a:rPr lang="it-IT" sz="1400" dirty="0" err="1"/>
              <a:t>Fracti</a:t>
            </a:r>
            <a:r>
              <a:rPr lang="it-IT" sz="1400" dirty="0"/>
              <a:t> bello </a:t>
            </a:r>
            <a:r>
              <a:rPr lang="it-IT" sz="1400" dirty="0" err="1"/>
              <a:t>fatisque</a:t>
            </a:r>
            <a:r>
              <a:rPr lang="it-IT" sz="1400" dirty="0"/>
              <a:t> repulsi... </a:t>
            </a:r>
            <a:r>
              <a:rPr lang="it-IT" sz="1400" dirty="0">
                <a:latin typeface="Palatino Linotype"/>
              </a:rPr>
              <a:t>»</a:t>
            </a:r>
          </a:p>
        </p:txBody>
      </p:sp>
      <p:sp>
        <p:nvSpPr>
          <p:cNvPr id="3" name="CasellaDiTesto 2"/>
          <p:cNvSpPr txBox="1"/>
          <p:nvPr/>
        </p:nvSpPr>
        <p:spPr>
          <a:xfrm>
            <a:off x="4448271" y="636155"/>
            <a:ext cx="4801678" cy="4260077"/>
          </a:xfrm>
          <a:prstGeom prst="rect">
            <a:avLst/>
          </a:prstGeom>
          <a:noFill/>
        </p:spPr>
        <p:txBody>
          <a:bodyPr wrap="square" rtlCol="0">
            <a:spAutoFit/>
          </a:bodyPr>
          <a:lstStyle/>
          <a:p>
            <a:pPr>
              <a:lnSpc>
                <a:spcPct val="150000"/>
              </a:lnSpc>
            </a:pPr>
            <a:r>
              <a:rPr lang="it-IT" sz="1400"/>
              <a:t>Cṓntĭcŭḗre‿ōmnḗs  īntḗntīque‿ṓră tĕnḗbant.</a:t>
            </a:r>
          </a:p>
          <a:p>
            <a:pPr>
              <a:lnSpc>
                <a:spcPct val="150000"/>
              </a:lnSpc>
            </a:pPr>
            <a:r>
              <a:rPr lang="it-IT" sz="1400"/>
              <a:t>Ī́ndĕ tŏrṓ  pătĕr Ǣ́nēā́s  sīc  ṓrsŭs ăb ā́lto:  </a:t>
            </a:r>
          </a:p>
          <a:p>
            <a:pPr>
              <a:lnSpc>
                <a:spcPct val="150000"/>
              </a:lnSpc>
            </a:pPr>
            <a:r>
              <a:rPr lang="it-IT" sz="1400"/>
              <a:t>«Ī́nfāndū́m,  rēgī́nă,  iŭbḗs  rĕnŏuā́rĕ dŏlṓrem,   </a:t>
            </a:r>
          </a:p>
          <a:p>
            <a:pPr>
              <a:lnSpc>
                <a:spcPct val="150000"/>
              </a:lnSpc>
            </a:pPr>
            <a:r>
              <a:rPr lang="it-IT" sz="1400"/>
              <a:t>Trṓiānā́s  ŭt  ŏpḗs  ēt lā́mēntā́bĭlĕ rḗgnum  </a:t>
            </a:r>
          </a:p>
          <a:p>
            <a:pPr>
              <a:lnSpc>
                <a:spcPct val="150000"/>
              </a:lnSpc>
            </a:pPr>
            <a:r>
              <a:rPr lang="it-IT" sz="1400"/>
              <a:t>Ḗrŭĕrī́nt  Dănăī́,  quǣque‿ī́psĕ  mĭsḗrrĭmă uī́di   </a:t>
            </a:r>
          </a:p>
          <a:p>
            <a:pPr>
              <a:lnSpc>
                <a:spcPct val="150000"/>
              </a:lnSpc>
            </a:pPr>
            <a:r>
              <a:rPr lang="it-IT" sz="1400"/>
              <a:t>Ḗt quōrū́m  pārs mā́gnă  fŭī́.  Quīs  tā́lĭă fā́ndo  </a:t>
            </a:r>
          </a:p>
          <a:p>
            <a:pPr>
              <a:lnSpc>
                <a:spcPct val="150000"/>
              </a:lnSpc>
            </a:pPr>
            <a:r>
              <a:rPr lang="it-IT" sz="1400"/>
              <a:t>Mȳ́rmĭdŏnū́m  Dŏlŏpū́mue‿āut dū́rī  mī́lĕs V̆lī́xi   </a:t>
            </a:r>
          </a:p>
          <a:p>
            <a:pPr>
              <a:lnSpc>
                <a:spcPct val="150000"/>
              </a:lnSpc>
            </a:pPr>
            <a:r>
              <a:rPr lang="it-IT" sz="1400"/>
              <a:t>Tḗmpĕrĕt ā́  lăcrĭmī́s?  ēt iā́m  nōx  ū́mĭdă cǣ́lo  </a:t>
            </a:r>
          </a:p>
          <a:p>
            <a:pPr>
              <a:lnSpc>
                <a:spcPct val="150000"/>
              </a:lnSpc>
            </a:pPr>
            <a:r>
              <a:rPr lang="it-IT" sz="1400"/>
              <a:t>Prǣ́cĭpĭtā́t  suādḗntquĕ  cădḗntĭă  sī́dĕră sṓmnos.  </a:t>
            </a:r>
          </a:p>
          <a:p>
            <a:pPr>
              <a:lnSpc>
                <a:spcPct val="150000"/>
              </a:lnSpc>
            </a:pPr>
            <a:r>
              <a:rPr lang="it-IT" sz="1400"/>
              <a:t>Sḗd sī tā́ntŭs  ămṓr  cāsū́s  cōgnṓscĕrĕ nṓstros    </a:t>
            </a:r>
          </a:p>
          <a:p>
            <a:pPr>
              <a:lnSpc>
                <a:spcPct val="150000"/>
              </a:lnSpc>
            </a:pPr>
            <a:r>
              <a:rPr lang="it-IT" sz="1400"/>
              <a:t>Ḗt brĕuĭtḗr  Trōiǣ́  sūprḗmum‿āudī́rĕ lăbṓrem,   </a:t>
            </a:r>
          </a:p>
          <a:p>
            <a:pPr>
              <a:lnSpc>
                <a:spcPct val="150000"/>
              </a:lnSpc>
            </a:pPr>
            <a:r>
              <a:rPr lang="it-IT" sz="1400"/>
              <a:t>Quā́mquam‿ănĭmū́s  mĕmĭnī́sse‿hōrrḗt  lūctū́quĕ rĕfū́git,    </a:t>
            </a:r>
          </a:p>
          <a:p>
            <a:pPr>
              <a:lnSpc>
                <a:spcPct val="150000"/>
              </a:lnSpc>
            </a:pPr>
            <a:r>
              <a:rPr lang="it-IT" sz="1400"/>
              <a:t>Ī́ncĭpĭā́m.  Frāctī́  bēllṓ  fātī́squĕ rĕpū́lsi ...»</a:t>
            </a:r>
          </a:p>
        </p:txBody>
      </p:sp>
    </p:spTree>
    <p:extLst>
      <p:ext uri="{BB962C8B-B14F-4D97-AF65-F5344CB8AC3E}">
        <p14:creationId xmlns:p14="http://schemas.microsoft.com/office/powerpoint/2010/main" val="174920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60441" y="2673927"/>
            <a:ext cx="2867260" cy="1477328"/>
          </a:xfrm>
          <a:prstGeom prst="rect">
            <a:avLst/>
          </a:prstGeom>
          <a:noFill/>
        </p:spPr>
        <p:txBody>
          <a:bodyPr wrap="none" rtlCol="0">
            <a:spAutoFit/>
          </a:bodyPr>
          <a:lstStyle/>
          <a:p>
            <a:pPr algn="ctr"/>
            <a:endParaRPr lang="it-IT" sz="2400">
              <a:latin typeface="Palatino Linotype" panose="02040502050505030304" pitchFamily="18" charset="0"/>
            </a:endParaRPr>
          </a:p>
          <a:p>
            <a:pPr algn="ctr"/>
            <a:endParaRPr lang="it-IT" sz="2400">
              <a:latin typeface="Palatino Linotype" panose="02040502050505030304" pitchFamily="18" charset="0"/>
            </a:endParaRPr>
          </a:p>
          <a:p>
            <a:pPr algn="ctr"/>
            <a:r>
              <a:rPr lang="it-IT" sz="2400">
                <a:latin typeface="Palatino Linotype" panose="02040502050505030304" pitchFamily="18" charset="0"/>
              </a:rPr>
              <a:t>Elementi di metrica</a:t>
            </a:r>
          </a:p>
          <a:p>
            <a:endParaRPr lang="it-IT"/>
          </a:p>
        </p:txBody>
      </p:sp>
    </p:spTree>
    <p:extLst>
      <p:ext uri="{BB962C8B-B14F-4D97-AF65-F5344CB8AC3E}">
        <p14:creationId xmlns:p14="http://schemas.microsoft.com/office/powerpoint/2010/main" val="168186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8356802-CBA6-44CA-8F69-239F176F4F7D}"/>
              </a:ext>
            </a:extLst>
          </p:cNvPr>
          <p:cNvSpPr txBox="1"/>
          <p:nvPr/>
        </p:nvSpPr>
        <p:spPr>
          <a:xfrm>
            <a:off x="857892" y="992270"/>
            <a:ext cx="7428216" cy="5109091"/>
          </a:xfrm>
          <a:prstGeom prst="rect">
            <a:avLst/>
          </a:prstGeom>
          <a:noFill/>
        </p:spPr>
        <p:txBody>
          <a:bodyPr wrap="square" lIns="91440" tIns="45720" rIns="91440" bIns="45720" rtlCol="0" anchor="t">
            <a:spAutoFit/>
          </a:bodyPr>
          <a:lstStyle/>
          <a:p>
            <a:r>
              <a:rPr lang="it-IT" sz="2000" dirty="0">
                <a:solidFill>
                  <a:srgbClr val="C00000"/>
                </a:solidFill>
                <a:latin typeface="Palatino Linotype"/>
              </a:rPr>
              <a:t>T-BP, p. 255</a:t>
            </a:r>
          </a:p>
          <a:p>
            <a:pPr algn="just"/>
            <a:endParaRPr lang="it-IT">
              <a:latin typeface="Palatino Linotype" panose="02040502050505030304" pitchFamily="18" charset="0"/>
            </a:endParaRPr>
          </a:p>
          <a:p>
            <a:pPr algn="just">
              <a:lnSpc>
                <a:spcPct val="150000"/>
              </a:lnSpc>
            </a:pPr>
            <a:r>
              <a:rPr lang="it-IT" dirty="0">
                <a:latin typeface="Palatino Linotype"/>
              </a:rPr>
              <a:t>Nella versificazione quantitativa gli accenti (melodici </a:t>
            </a:r>
            <a:r>
              <a:rPr lang="it-IT" dirty="0">
                <a:solidFill>
                  <a:srgbClr val="C00000"/>
                </a:solidFill>
                <a:latin typeface="Palatino Linotype"/>
              </a:rPr>
              <a:t>[pp. 77-82]</a:t>
            </a:r>
            <a:r>
              <a:rPr lang="it-IT" dirty="0">
                <a:latin typeface="Palatino Linotype"/>
              </a:rPr>
              <a:t>) di parola creano una linea melodica che s’innesta sul ritmo del verso (così come, sul pianoforte, la melodia viene «cantata» dalla mano destra e «ritmata» dalla sinistra); ma il ritmo in sé nasce esclusivamente dalla successione delle quantità. La tradizionale «lettura metrica», che nelle scuole obbedisce all’esigenza di facilitare e meccanizzare l’apprendimento degli schemi prosodici ricorrendo al più familiare ritmo accentuativo, rinuncia totalmente alla melodia in vista di un meccanico «accento ritmico», al quale sacrifica, se occorre il genuino accento di  parola.</a:t>
            </a:r>
          </a:p>
          <a:p>
            <a:endParaRPr lang="it-IT"/>
          </a:p>
        </p:txBody>
      </p:sp>
    </p:spTree>
    <p:extLst>
      <p:ext uri="{BB962C8B-B14F-4D97-AF65-F5344CB8AC3E}">
        <p14:creationId xmlns:p14="http://schemas.microsoft.com/office/powerpoint/2010/main" val="218484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02995" y="2282881"/>
            <a:ext cx="4532010" cy="1200329"/>
          </a:xfrm>
          <a:prstGeom prst="rect">
            <a:avLst/>
          </a:prstGeom>
          <a:noFill/>
        </p:spPr>
        <p:txBody>
          <a:bodyPr wrap="none" lIns="91440" tIns="45720" rIns="91440" bIns="45720" rtlCol="0" anchor="t">
            <a:spAutoFit/>
          </a:bodyPr>
          <a:lstStyle/>
          <a:p>
            <a:r>
              <a:rPr lang="it-IT" dirty="0" err="1">
                <a:latin typeface="Palatino Linotype"/>
              </a:rPr>
              <a:t>Conticuére</a:t>
            </a:r>
            <a:r>
              <a:rPr lang="it-IT" dirty="0">
                <a:latin typeface="Palatino Linotype"/>
              </a:rPr>
              <a:t> </a:t>
            </a:r>
            <a:r>
              <a:rPr lang="it-IT" dirty="0" err="1">
                <a:latin typeface="Palatino Linotype"/>
              </a:rPr>
              <a:t>ómnes</a:t>
            </a:r>
            <a:r>
              <a:rPr lang="it-IT" dirty="0">
                <a:latin typeface="Palatino Linotype"/>
              </a:rPr>
              <a:t> </a:t>
            </a:r>
            <a:r>
              <a:rPr lang="it-IT" dirty="0" err="1">
                <a:latin typeface="Palatino Linotype"/>
              </a:rPr>
              <a:t>intentíque</a:t>
            </a:r>
            <a:r>
              <a:rPr lang="it-IT" dirty="0">
                <a:latin typeface="Palatino Linotype"/>
              </a:rPr>
              <a:t> óra </a:t>
            </a:r>
            <a:r>
              <a:rPr lang="it-IT" dirty="0" err="1">
                <a:latin typeface="Palatino Linotype"/>
              </a:rPr>
              <a:t>tenébant</a:t>
            </a:r>
            <a:r>
              <a:rPr lang="it-IT" dirty="0">
                <a:latin typeface="Palatino Linotype"/>
              </a:rPr>
              <a:t>.</a:t>
            </a:r>
          </a:p>
          <a:p>
            <a:endParaRPr lang="it-IT">
              <a:latin typeface="Palatino Linotype" panose="02040502050505030304" pitchFamily="18" charset="0"/>
            </a:endParaRPr>
          </a:p>
          <a:p>
            <a:r>
              <a:rPr lang="it-IT" dirty="0" err="1">
                <a:latin typeface="Palatino Linotype"/>
              </a:rPr>
              <a:t>Cónticuére</a:t>
            </a:r>
            <a:r>
              <a:rPr lang="it-IT" dirty="0">
                <a:latin typeface="Palatino Linotype"/>
              </a:rPr>
              <a:t> </a:t>
            </a:r>
            <a:r>
              <a:rPr lang="it-IT" dirty="0" err="1">
                <a:latin typeface="Palatino Linotype"/>
              </a:rPr>
              <a:t>omnés</a:t>
            </a:r>
            <a:r>
              <a:rPr lang="it-IT" dirty="0">
                <a:latin typeface="Palatino Linotype"/>
              </a:rPr>
              <a:t> </a:t>
            </a:r>
            <a:r>
              <a:rPr lang="it-IT" dirty="0" err="1">
                <a:latin typeface="Palatino Linotype"/>
              </a:rPr>
              <a:t>inténtique</a:t>
            </a:r>
            <a:r>
              <a:rPr lang="it-IT" dirty="0">
                <a:latin typeface="Palatino Linotype"/>
              </a:rPr>
              <a:t> óra </a:t>
            </a:r>
            <a:r>
              <a:rPr lang="it-IT" dirty="0" err="1">
                <a:latin typeface="Palatino Linotype"/>
              </a:rPr>
              <a:t>tenébant</a:t>
            </a:r>
            <a:r>
              <a:rPr lang="it-IT" dirty="0">
                <a:latin typeface="Palatino Linotype"/>
              </a:rPr>
              <a:t>.</a:t>
            </a:r>
          </a:p>
          <a:p>
            <a:endParaRPr lang="it-IT">
              <a:latin typeface="Corbel" panose="020B0503020204020204"/>
            </a:endParaRPr>
          </a:p>
        </p:txBody>
      </p:sp>
      <p:sp>
        <p:nvSpPr>
          <p:cNvPr id="8" name="Arco 7"/>
          <p:cNvSpPr/>
          <p:nvPr/>
        </p:nvSpPr>
        <p:spPr>
          <a:xfrm rot="8170276">
            <a:off x="2867889" y="2258291"/>
            <a:ext cx="914400" cy="914400"/>
          </a:xfrm>
          <a:prstGeom prst="arc">
            <a:avLst>
              <a:gd name="adj1" fmla="val 17341297"/>
              <a:gd name="adj2" fmla="val 2004559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 name="Arco 8"/>
          <p:cNvSpPr/>
          <p:nvPr/>
        </p:nvSpPr>
        <p:spPr>
          <a:xfrm rot="8301994">
            <a:off x="4621715" y="2259274"/>
            <a:ext cx="914400" cy="914400"/>
          </a:xfrm>
          <a:prstGeom prst="arc">
            <a:avLst>
              <a:gd name="adj1" fmla="val 17183900"/>
              <a:gd name="adj2" fmla="val 201515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a:extLst>
              <a:ext uri="{FF2B5EF4-FFF2-40B4-BE49-F238E27FC236}">
                <a16:creationId xmlns:a16="http://schemas.microsoft.com/office/drawing/2014/main" id="{AA95FE97-B2FC-4551-9BFB-78BCD8195750}"/>
              </a:ext>
            </a:extLst>
          </p:cNvPr>
          <p:cNvSpPr txBox="1"/>
          <p:nvPr/>
        </p:nvSpPr>
        <p:spPr>
          <a:xfrm>
            <a:off x="1787661" y="1316832"/>
            <a:ext cx="4263270" cy="400110"/>
          </a:xfrm>
          <a:prstGeom prst="rect">
            <a:avLst/>
          </a:prstGeom>
          <a:noFill/>
        </p:spPr>
        <p:txBody>
          <a:bodyPr wrap="square" rtlCol="0">
            <a:spAutoFit/>
          </a:bodyPr>
          <a:lstStyle/>
          <a:p>
            <a:r>
              <a:rPr lang="it-IT" sz="2000" cap="small">
                <a:solidFill>
                  <a:srgbClr val="0070C0"/>
                </a:solidFill>
                <a:latin typeface="Palatino Linotype" panose="02040502050505030304" pitchFamily="18" charset="0"/>
              </a:rPr>
              <a:t>Verg</a:t>
            </a:r>
            <a:r>
              <a:rPr lang="it-IT" sz="2000">
                <a:solidFill>
                  <a:srgbClr val="0070C0"/>
                </a:solidFill>
                <a:latin typeface="Palatino Linotype" panose="02040502050505030304" pitchFamily="18" charset="0"/>
              </a:rPr>
              <a:t>. </a:t>
            </a:r>
            <a:r>
              <a:rPr lang="it-IT" sz="2000" i="1">
                <a:solidFill>
                  <a:srgbClr val="0070C0"/>
                </a:solidFill>
                <a:latin typeface="Palatino Linotype" panose="02040502050505030304" pitchFamily="18" charset="0"/>
              </a:rPr>
              <a:t>Aen</a:t>
            </a:r>
            <a:r>
              <a:rPr lang="it-IT" sz="2000">
                <a:solidFill>
                  <a:srgbClr val="0070C0"/>
                </a:solidFill>
                <a:latin typeface="Palatino Linotype" panose="02040502050505030304" pitchFamily="18" charset="0"/>
              </a:rPr>
              <a:t>. II 1</a:t>
            </a:r>
          </a:p>
        </p:txBody>
      </p:sp>
      <p:sp>
        <p:nvSpPr>
          <p:cNvPr id="3" name="CasellaDiTesto 2">
            <a:extLst>
              <a:ext uri="{FF2B5EF4-FFF2-40B4-BE49-F238E27FC236}">
                <a16:creationId xmlns:a16="http://schemas.microsoft.com/office/drawing/2014/main" id="{09B7DD68-BD1A-7C48-637B-5277D18625B1}"/>
              </a:ext>
            </a:extLst>
          </p:cNvPr>
          <p:cNvSpPr txBox="1"/>
          <p:nvPr/>
        </p:nvSpPr>
        <p:spPr>
          <a:xfrm>
            <a:off x="1783292" y="3894667"/>
            <a:ext cx="648758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err="1">
                <a:latin typeface="Palatino Linotype"/>
              </a:rPr>
              <a:t>Cōn-tĭ-cŭ</a:t>
            </a:r>
            <a:r>
              <a:rPr lang="it-IT" dirty="0">
                <a:latin typeface="Palatino Linotype"/>
              </a:rPr>
              <a:t>- | ē-</a:t>
            </a:r>
            <a:r>
              <a:rPr lang="it-IT" dirty="0" err="1">
                <a:latin typeface="Palatino Linotype"/>
              </a:rPr>
              <a:t>reōm</a:t>
            </a:r>
            <a:r>
              <a:rPr lang="it-IT" dirty="0">
                <a:latin typeface="Palatino Linotype"/>
              </a:rPr>
              <a:t>- | </a:t>
            </a:r>
            <a:r>
              <a:rPr lang="it-IT" dirty="0" err="1">
                <a:latin typeface="Palatino Linotype"/>
              </a:rPr>
              <a:t>nē-sīn</a:t>
            </a:r>
            <a:r>
              <a:rPr lang="it-IT" dirty="0">
                <a:latin typeface="Palatino Linotype"/>
              </a:rPr>
              <a:t>- | </a:t>
            </a:r>
            <a:r>
              <a:rPr lang="it-IT" dirty="0" err="1">
                <a:latin typeface="Palatino Linotype"/>
              </a:rPr>
              <a:t>tēn-tī</a:t>
            </a:r>
            <a:r>
              <a:rPr lang="it-IT" dirty="0">
                <a:latin typeface="Palatino Linotype"/>
              </a:rPr>
              <a:t>- | </a:t>
            </a:r>
            <a:r>
              <a:rPr lang="it-IT" dirty="0" err="1">
                <a:latin typeface="Palatino Linotype"/>
              </a:rPr>
              <a:t>queō-ră-tě</a:t>
            </a:r>
            <a:r>
              <a:rPr lang="it-IT" dirty="0">
                <a:latin typeface="Palatino Linotype"/>
              </a:rPr>
              <a:t>- | </a:t>
            </a:r>
            <a:r>
              <a:rPr lang="it-IT" dirty="0" err="1">
                <a:latin typeface="Palatino Linotype"/>
              </a:rPr>
              <a:t>nē-bānt</a:t>
            </a:r>
            <a:r>
              <a:rPr lang="it-IT" dirty="0">
                <a:latin typeface="Palatino Linotype"/>
              </a:rPr>
              <a:t>.</a:t>
            </a:r>
            <a:endParaRPr lang="it-IT" dirty="0">
              <a:ea typeface="+mn-lt"/>
              <a:cs typeface="+mn-lt"/>
            </a:endParaRPr>
          </a:p>
          <a:p>
            <a:pPr algn="l"/>
            <a:endParaRPr lang="it-IT" dirty="0"/>
          </a:p>
        </p:txBody>
      </p:sp>
    </p:spTree>
    <p:extLst>
      <p:ext uri="{BB962C8B-B14F-4D97-AF65-F5344CB8AC3E}">
        <p14:creationId xmlns:p14="http://schemas.microsoft.com/office/powerpoint/2010/main" val="214745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01678" y="214336"/>
            <a:ext cx="8329751" cy="6353534"/>
          </a:xfrm>
          <a:prstGeom prst="rect">
            <a:avLst/>
          </a:prstGeom>
        </p:spPr>
        <p:txBody>
          <a:bodyPr wrap="square" lIns="91440" tIns="45720" rIns="91440" bIns="45720" anchor="t">
            <a:spAutoFit/>
          </a:bodyPr>
          <a:lstStyle/>
          <a:p>
            <a:pPr algn="just">
              <a:lnSpc>
                <a:spcPct val="107000"/>
              </a:lnSpc>
              <a:spcAft>
                <a:spcPts val="600"/>
              </a:spcAft>
            </a:pPr>
            <a:r>
              <a:rPr lang="it-IT" sz="1350" b="1" cap="small" dirty="0">
                <a:solidFill>
                  <a:srgbClr val="0070C0"/>
                </a:solidFill>
                <a:latin typeface="Palatino Linotype"/>
                <a:ea typeface="Times New Roman" panose="02020603050405020304" pitchFamily="18" charset="0"/>
                <a:cs typeface="Arial"/>
              </a:rPr>
              <a:t>Metrica</a:t>
            </a:r>
            <a:r>
              <a:rPr lang="it-IT" sz="1350" b="1" dirty="0">
                <a:solidFill>
                  <a:srgbClr val="222222"/>
                </a:solidFill>
                <a:latin typeface="Palatino Linotype"/>
                <a:ea typeface="Times New Roman" panose="02020603050405020304" pitchFamily="18" charset="0"/>
                <a:cs typeface="Arial"/>
              </a:rPr>
              <a:t> </a:t>
            </a:r>
            <a:r>
              <a:rPr lang="it-IT" sz="1350" dirty="0">
                <a:solidFill>
                  <a:srgbClr val="222222"/>
                </a:solidFill>
                <a:latin typeface="Palatino Linotype"/>
                <a:ea typeface="Times New Roman" panose="02020603050405020304" pitchFamily="18" charset="0"/>
                <a:cs typeface="Arial"/>
              </a:rPr>
              <a:t>(</a:t>
            </a:r>
            <a:r>
              <a:rPr lang="el-GR" sz="1350" dirty="0">
                <a:solidFill>
                  <a:srgbClr val="222222"/>
                </a:solidFill>
                <a:latin typeface="Palatino Linotype"/>
                <a:ea typeface="Times New Roman" panose="02020603050405020304" pitchFamily="18" charset="0"/>
                <a:cs typeface="Arial"/>
              </a:rPr>
              <a:t>ἡ </a:t>
            </a:r>
            <a:r>
              <a:rPr lang="el-GR" sz="1350" err="1">
                <a:solidFill>
                  <a:srgbClr val="222222"/>
                </a:solidFill>
                <a:latin typeface="Palatino Linotype"/>
                <a:ea typeface="Times New Roman" panose="02020603050405020304" pitchFamily="18" charset="0"/>
                <a:cs typeface="Arial"/>
              </a:rPr>
              <a:t>μετρικὴ</a:t>
            </a:r>
            <a:r>
              <a:rPr lang="el-GR" sz="1350">
                <a:solidFill>
                  <a:srgbClr val="222222"/>
                </a:solidFill>
                <a:latin typeface="Palatino Linotype"/>
                <a:ea typeface="Times New Roman" panose="02020603050405020304" pitchFamily="18" charset="0"/>
                <a:cs typeface="Arial"/>
              </a:rPr>
              <a:t> τέχνη</a:t>
            </a:r>
            <a:r>
              <a:rPr lang="it-IT" sz="1350">
                <a:solidFill>
                  <a:srgbClr val="222222"/>
                </a:solidFill>
                <a:latin typeface="Palatino Linotype"/>
                <a:ea typeface="Times New Roman" panose="02020603050405020304" pitchFamily="18" charset="0"/>
                <a:cs typeface="Arial"/>
              </a:rPr>
              <a:t> [metriké téchne])</a:t>
            </a:r>
            <a:endParaRPr lang="it-IT" sz="1350" dirty="0">
              <a:solidFill>
                <a:srgbClr val="222222"/>
              </a:solidFill>
              <a:latin typeface="Palatino Linotype"/>
              <a:ea typeface="Times New Roman" panose="02020603050405020304" pitchFamily="18" charset="0"/>
              <a:cs typeface="Arial"/>
            </a:endParaRPr>
          </a:p>
          <a:p>
            <a:pPr algn="just">
              <a:lnSpc>
                <a:spcPct val="107000"/>
              </a:lnSpc>
              <a:spcAft>
                <a:spcPts val="450"/>
              </a:spcAft>
            </a:pPr>
            <a:r>
              <a:rPr lang="it-IT" sz="1350" b="1" dirty="0">
                <a:solidFill>
                  <a:srgbClr val="222222"/>
                </a:solidFill>
                <a:latin typeface="Palatino Linotype" panose="02040502050505030304" pitchFamily="18" charset="0"/>
                <a:ea typeface="Times New Roman" panose="02020603050405020304" pitchFamily="18" charset="0"/>
                <a:cs typeface="Arial" panose="020B0604020202020204" pitchFamily="34" charset="0"/>
              </a:rPr>
              <a:t>metrica accentuativa</a:t>
            </a:r>
            <a:r>
              <a:rPr lang="it-IT" sz="1350" dirty="0">
                <a:solidFill>
                  <a:srgbClr val="222222"/>
                </a:solidFill>
                <a:latin typeface="Palatino Linotype" panose="02040502050505030304" pitchFamily="18" charset="0"/>
                <a:ea typeface="Times New Roman" panose="02020603050405020304" pitchFamily="18" charset="0"/>
                <a:cs typeface="Arial" panose="020B0604020202020204" pitchFamily="34" charset="0"/>
              </a:rPr>
              <a:t>: si basa sull’alternanza di sillabe toniche e atone </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50"/>
              </a:spcAft>
            </a:pPr>
            <a:r>
              <a:rPr lang="it-IT" sz="1350" b="1" dirty="0">
                <a:solidFill>
                  <a:srgbClr val="222222"/>
                </a:solidFill>
                <a:latin typeface="Palatino Linotype" panose="02040502050505030304" pitchFamily="18" charset="0"/>
                <a:ea typeface="Times New Roman" panose="02020603050405020304" pitchFamily="18" charset="0"/>
                <a:cs typeface="Arial" panose="020B0604020202020204" pitchFamily="34" charset="0"/>
              </a:rPr>
              <a:t>metrica quantitativa</a:t>
            </a:r>
            <a:r>
              <a:rPr lang="it-IT" sz="1350" dirty="0">
                <a:solidFill>
                  <a:srgbClr val="222222"/>
                </a:solidFill>
                <a:latin typeface="Palatino Linotype" panose="02040502050505030304" pitchFamily="18" charset="0"/>
                <a:ea typeface="Times New Roman" panose="02020603050405020304" pitchFamily="18" charset="0"/>
                <a:cs typeface="Arial" panose="020B0604020202020204" pitchFamily="34" charset="0"/>
              </a:rPr>
              <a:t>: si basa sull’alternanza di sillabe lunghe e brevi</a:t>
            </a: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50"/>
              </a:spcAft>
            </a:pPr>
            <a:r>
              <a:rPr lang="it-IT" sz="1350" b="1" dirty="0">
                <a:solidFill>
                  <a:srgbClr val="222222"/>
                </a:solidFill>
                <a:latin typeface="Palatino Linotype"/>
                <a:ea typeface="Times New Roman" panose="02020603050405020304" pitchFamily="18" charset="0"/>
                <a:cs typeface="Arial"/>
              </a:rPr>
              <a:t>[Latino lingua quantitativa</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mălus</a:t>
            </a:r>
            <a:r>
              <a:rPr lang="it-IT" sz="1350" dirty="0">
                <a:solidFill>
                  <a:srgbClr val="222222"/>
                </a:solidFill>
                <a:latin typeface="Palatino Linotype"/>
                <a:ea typeface="Times New Roman" panose="02020603050405020304" pitchFamily="18" charset="0"/>
                <a:cs typeface="Arial"/>
              </a:rPr>
              <a:t> (cattivo) vs </a:t>
            </a:r>
            <a:r>
              <a:rPr lang="it-IT" sz="1350" i="1" dirty="0" err="1">
                <a:solidFill>
                  <a:srgbClr val="222222"/>
                </a:solidFill>
                <a:latin typeface="Palatino Linotype"/>
                <a:ea typeface="Times New Roman" panose="02020603050405020304" pitchFamily="18" charset="0"/>
                <a:cs typeface="Arial"/>
              </a:rPr>
              <a:t>mālus</a:t>
            </a:r>
            <a:r>
              <a:rPr lang="it-IT" sz="1350" i="1" dirty="0">
                <a:solidFill>
                  <a:srgbClr val="222222"/>
                </a:solidFill>
                <a:latin typeface="Palatino Linotype"/>
                <a:ea typeface="Times New Roman" panose="02020603050405020304" pitchFamily="18" charset="0"/>
                <a:cs typeface="Arial"/>
              </a:rPr>
              <a:t> </a:t>
            </a:r>
            <a:r>
              <a:rPr lang="it-IT" sz="1350" dirty="0">
                <a:solidFill>
                  <a:srgbClr val="222222"/>
                </a:solidFill>
                <a:latin typeface="Palatino Linotype"/>
                <a:ea typeface="Times New Roman" panose="02020603050405020304" pitchFamily="18" charset="0"/>
                <a:cs typeface="Arial"/>
              </a:rPr>
              <a:t>(melo)</a:t>
            </a:r>
            <a:r>
              <a:rPr lang="it-IT" sz="1350" i="1"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věni</a:t>
            </a:r>
            <a:r>
              <a:rPr lang="it-IT" sz="1350" i="1" dirty="0">
                <a:solidFill>
                  <a:srgbClr val="222222"/>
                </a:solidFill>
                <a:latin typeface="Palatino Linotype"/>
                <a:ea typeface="Times New Roman" panose="02020603050405020304" pitchFamily="18" charset="0"/>
                <a:cs typeface="Arial"/>
              </a:rPr>
              <a:t> </a:t>
            </a:r>
            <a:r>
              <a:rPr lang="it-IT" sz="1350" dirty="0">
                <a:solidFill>
                  <a:srgbClr val="222222"/>
                </a:solidFill>
                <a:latin typeface="Palatino Linotype"/>
                <a:ea typeface="Times New Roman" panose="02020603050405020304" pitchFamily="18" charset="0"/>
                <a:cs typeface="Arial"/>
              </a:rPr>
              <a:t>vs</a:t>
            </a:r>
            <a:r>
              <a:rPr lang="it-IT" sz="1350" i="1"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vēni</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rosă</a:t>
            </a:r>
            <a:r>
              <a:rPr lang="it-IT" sz="1350" dirty="0">
                <a:solidFill>
                  <a:srgbClr val="222222"/>
                </a:solidFill>
                <a:latin typeface="Palatino Linotype"/>
                <a:ea typeface="Times New Roman" panose="02020603050405020304" pitchFamily="18" charset="0"/>
                <a:cs typeface="Arial"/>
              </a:rPr>
              <a:t> vs </a:t>
            </a:r>
            <a:r>
              <a:rPr lang="it-IT" sz="1350" i="1" dirty="0" err="1">
                <a:solidFill>
                  <a:srgbClr val="222222"/>
                </a:solidFill>
                <a:latin typeface="Palatino Linotype"/>
                <a:ea typeface="Times New Roman" panose="02020603050405020304" pitchFamily="18" charset="0"/>
                <a:cs typeface="Arial"/>
              </a:rPr>
              <a:t>rosā</a:t>
            </a:r>
            <a:r>
              <a:rPr lang="it-IT" sz="1350" dirty="0">
                <a:solidFill>
                  <a:srgbClr val="222222"/>
                </a:solidFill>
                <a:latin typeface="Palatino Linotype"/>
                <a:ea typeface="Times New Roman" panose="02020603050405020304" pitchFamily="18" charset="0"/>
                <a:cs typeface="Arial"/>
              </a:rPr>
              <a:t>]</a:t>
            </a:r>
          </a:p>
          <a:p>
            <a:pPr algn="just">
              <a:lnSpc>
                <a:spcPct val="107000"/>
              </a:lnSpc>
              <a:spcAft>
                <a:spcPts val="450"/>
              </a:spcAft>
            </a:pPr>
            <a:r>
              <a:rPr lang="it-IT" sz="1350" b="1" dirty="0">
                <a:solidFill>
                  <a:srgbClr val="222222"/>
                </a:solidFill>
                <a:latin typeface="Palatino Linotype"/>
                <a:ea typeface="Times New Roman" panose="02020603050405020304" pitchFamily="18" charset="0"/>
                <a:cs typeface="Arial"/>
              </a:rPr>
              <a:t>accento</a:t>
            </a:r>
            <a:r>
              <a:rPr lang="it-IT" sz="1350" dirty="0">
                <a:solidFill>
                  <a:srgbClr val="222222"/>
                </a:solidFill>
                <a:latin typeface="Palatino Linotype"/>
                <a:ea typeface="Times New Roman" panose="02020603050405020304" pitchFamily="18" charset="0"/>
                <a:cs typeface="Arial"/>
              </a:rPr>
              <a:t>: intensivo, melodico</a:t>
            </a:r>
            <a:endParaRPr lang="it-IT" sz="1400" dirty="0">
              <a:latin typeface="Palatino Linotype"/>
              <a:ea typeface="Calibri" panose="020F0502020204030204" pitchFamily="34" charset="0"/>
              <a:cs typeface="Arial"/>
            </a:endParaRPr>
          </a:p>
          <a:p>
            <a:pPr algn="just">
              <a:lnSpc>
                <a:spcPct val="107000"/>
              </a:lnSpc>
            </a:pPr>
            <a:endParaRPr lang="it-IT" sz="1350" b="1" cap="small" dirty="0">
              <a:solidFill>
                <a:srgbClr val="222222"/>
              </a:solidFill>
              <a:latin typeface="Palatino Linotype" panose="02040502050505030304" pitchFamily="18" charset="0"/>
              <a:ea typeface="Times New Roman" panose="02020603050405020304" pitchFamily="18" charset="0"/>
              <a:cs typeface="Arial" panose="020B0604020202020204" pitchFamily="34" charset="0"/>
            </a:endParaRPr>
          </a:p>
          <a:p>
            <a:pPr algn="just">
              <a:lnSpc>
                <a:spcPct val="107000"/>
              </a:lnSpc>
            </a:pPr>
            <a:r>
              <a:rPr lang="it-IT" sz="1350" b="1" cap="small" dirty="0">
                <a:solidFill>
                  <a:srgbClr val="222222"/>
                </a:solidFill>
                <a:latin typeface="Palatino Linotype"/>
                <a:ea typeface="Times New Roman" panose="02020603050405020304" pitchFamily="18" charset="0"/>
                <a:cs typeface="Arial"/>
              </a:rPr>
              <a:t>Prosodia</a:t>
            </a:r>
            <a:r>
              <a:rPr lang="it-IT" sz="1350" dirty="0">
                <a:solidFill>
                  <a:srgbClr val="222222"/>
                </a:solidFill>
                <a:latin typeface="Palatino Linotype"/>
                <a:ea typeface="Times New Roman" panose="02020603050405020304" pitchFamily="18" charset="0"/>
                <a:cs typeface="Arial"/>
              </a:rPr>
              <a:t> (</a:t>
            </a:r>
            <a:r>
              <a:rPr lang="el-GR" sz="1350">
                <a:solidFill>
                  <a:srgbClr val="222222"/>
                </a:solidFill>
                <a:latin typeface="Palatino Linotype"/>
                <a:ea typeface="Times New Roman" panose="02020603050405020304" pitchFamily="18" charset="0"/>
                <a:cs typeface="Arial"/>
              </a:rPr>
              <a:t>ἡ προσῳδία</a:t>
            </a:r>
            <a:r>
              <a:rPr lang="it-IT" sz="1350">
                <a:solidFill>
                  <a:srgbClr val="222222"/>
                </a:solidFill>
                <a:latin typeface="Palatino Linotype"/>
                <a:ea typeface="Times New Roman" panose="02020603050405020304" pitchFamily="18" charset="0"/>
                <a:cs typeface="Arial"/>
              </a:rPr>
              <a:t> [prosod</a:t>
            </a:r>
            <a:r>
              <a:rPr lang="it-IT" sz="135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í</a:t>
            </a:r>
            <a:r>
              <a:rPr lang="it-IT" sz="1350">
                <a:solidFill>
                  <a:srgbClr val="222222"/>
                </a:solidFill>
                <a:latin typeface="Palatino Linotype"/>
                <a:ea typeface="Times New Roman" panose="02020603050405020304" pitchFamily="18" charset="0"/>
                <a:cs typeface="Arial"/>
              </a:rPr>
              <a:t>a]: </a:t>
            </a:r>
            <a:r>
              <a:rPr lang="it-IT" sz="1350" dirty="0">
                <a:solidFill>
                  <a:srgbClr val="222222"/>
                </a:solidFill>
                <a:latin typeface="Palatino Linotype"/>
                <a:ea typeface="Times New Roman" panose="02020603050405020304" pitchFamily="18" charset="0"/>
                <a:cs typeface="Arial"/>
              </a:rPr>
              <a:t>modulazione/modifica (del canto); o del suono di una vocale per mezzo di spirito, quantità, accento</a:t>
            </a:r>
            <a:r>
              <a:rPr lang="el-GR" sz="1350" dirty="0">
                <a:solidFill>
                  <a:srgbClr val="222222"/>
                </a:solidFill>
                <a:latin typeface="Palatino Linotype"/>
                <a:ea typeface="Times New Roman" panose="02020603050405020304" pitchFamily="18" charset="0"/>
                <a:cs typeface="Arial"/>
              </a:rPr>
              <a:t> </a:t>
            </a:r>
            <a:r>
              <a:rPr lang="it-IT" sz="1350" dirty="0">
                <a:solidFill>
                  <a:srgbClr val="222222"/>
                </a:solidFill>
                <a:latin typeface="Palatino Linotype"/>
                <a:ea typeface="Times New Roman" panose="02020603050405020304" pitchFamily="18" charset="0"/>
                <a:cs typeface="Arial"/>
              </a:rPr>
              <a:t>[</a:t>
            </a:r>
            <a:r>
              <a:rPr lang="el-GR" sz="1350" dirty="0" err="1">
                <a:solidFill>
                  <a:srgbClr val="222222"/>
                </a:solidFill>
                <a:latin typeface="Palatino Linotype"/>
                <a:ea typeface="Times New Roman" panose="02020603050405020304" pitchFamily="18" charset="0"/>
                <a:cs typeface="Arial"/>
              </a:rPr>
              <a:t>πρός</a:t>
            </a:r>
            <a:r>
              <a:rPr lang="el-GR" sz="1350" dirty="0">
                <a:solidFill>
                  <a:srgbClr val="222222"/>
                </a:solidFill>
                <a:latin typeface="Palatino Linotype"/>
                <a:ea typeface="Times New Roman" panose="02020603050405020304" pitchFamily="18" charset="0"/>
                <a:cs typeface="Arial"/>
              </a:rPr>
              <a:t> + </a:t>
            </a:r>
            <a:r>
              <a:rPr lang="el-GR" sz="1350" dirty="0" err="1">
                <a:solidFill>
                  <a:srgbClr val="222222"/>
                </a:solidFill>
                <a:latin typeface="Palatino Linotype"/>
                <a:ea typeface="Times New Roman" panose="02020603050405020304" pitchFamily="18" charset="0"/>
                <a:cs typeface="Arial"/>
              </a:rPr>
              <a:t>ᾠδή</a:t>
            </a:r>
            <a:r>
              <a:rPr lang="el-GR" sz="1350" dirty="0">
                <a:solidFill>
                  <a:srgbClr val="222222"/>
                </a:solidFill>
                <a:latin typeface="Palatino Linotype"/>
                <a:ea typeface="Times New Roman" panose="02020603050405020304" pitchFamily="18" charset="0"/>
                <a:cs typeface="Arial"/>
              </a:rPr>
              <a:t> </a:t>
            </a:r>
            <a:r>
              <a:rPr lang="el-GR" sz="1350" dirty="0">
                <a:solidFill>
                  <a:srgbClr val="222222"/>
                </a:solidFill>
                <a:latin typeface="Calibri"/>
                <a:ea typeface="Times New Roman" panose="02020603050405020304" pitchFamily="18" charset="0"/>
                <a:cs typeface="Calibri"/>
              </a:rPr>
              <a:t>→</a:t>
            </a:r>
            <a:r>
              <a:rPr lang="it-IT" sz="1350" dirty="0">
                <a:solidFill>
                  <a:srgbClr val="222222"/>
                </a:solidFill>
                <a:latin typeface="Calibri"/>
                <a:ea typeface="Times New Roman" panose="02020603050405020304" pitchFamily="18" charset="0"/>
                <a:cs typeface="Calibri"/>
              </a:rPr>
              <a:t> </a:t>
            </a:r>
            <a:r>
              <a:rPr lang="it-IT" sz="1350" i="1" dirty="0">
                <a:solidFill>
                  <a:srgbClr val="222222"/>
                </a:solidFill>
                <a:latin typeface="Palatino Linotype"/>
                <a:ea typeface="Times New Roman" panose="02020603050405020304" pitchFamily="18" charset="0"/>
                <a:cs typeface="Calibri"/>
              </a:rPr>
              <a:t>ad + </a:t>
            </a:r>
            <a:r>
              <a:rPr lang="it-IT" sz="1350" i="1" dirty="0" err="1">
                <a:solidFill>
                  <a:srgbClr val="222222"/>
                </a:solidFill>
                <a:latin typeface="Palatino Linotype"/>
                <a:ea typeface="Times New Roman" panose="02020603050405020304" pitchFamily="18" charset="0"/>
                <a:cs typeface="Calibri"/>
              </a:rPr>
              <a:t>cantus</a:t>
            </a:r>
            <a:r>
              <a:rPr lang="it-IT" sz="1350" i="1" dirty="0">
                <a:solidFill>
                  <a:srgbClr val="222222"/>
                </a:solidFill>
                <a:latin typeface="Palatino Linotype"/>
                <a:ea typeface="Times New Roman" panose="02020603050405020304" pitchFamily="18" charset="0"/>
                <a:cs typeface="Calibri"/>
              </a:rPr>
              <a:t> → </a:t>
            </a:r>
            <a:r>
              <a:rPr lang="it-IT" sz="1350" i="1" dirty="0" err="1">
                <a:solidFill>
                  <a:srgbClr val="222222"/>
                </a:solidFill>
                <a:latin typeface="Palatino Linotype"/>
                <a:ea typeface="Times New Roman" panose="02020603050405020304" pitchFamily="18" charset="0"/>
                <a:cs typeface="Calibri"/>
              </a:rPr>
              <a:t>accentus</a:t>
            </a:r>
            <a:r>
              <a:rPr lang="it-IT" sz="1350" dirty="0">
                <a:solidFill>
                  <a:srgbClr val="222222"/>
                </a:solidFill>
                <a:latin typeface="Calibri"/>
                <a:ea typeface="Times New Roman" panose="02020603050405020304" pitchFamily="18" charset="0"/>
                <a:cs typeface="Calibri"/>
              </a:rPr>
              <a:t>]</a:t>
            </a:r>
            <a:r>
              <a:rPr lang="it-IT" sz="1350" dirty="0">
                <a:solidFill>
                  <a:srgbClr val="222222"/>
                </a:solidFill>
                <a:latin typeface="Palatino Linotype"/>
                <a:ea typeface="Times New Roman" panose="02020603050405020304" pitchFamily="18" charset="0"/>
                <a:cs typeface="Arial"/>
              </a:rPr>
              <a:t>)</a:t>
            </a:r>
            <a:endParaRPr lang="it-IT" dirty="0">
              <a:latin typeface="Palatino Linotype"/>
              <a:ea typeface="Calibri" panose="020F0502020204030204" pitchFamily="34" charset="0"/>
              <a:cs typeface="Arial"/>
            </a:endParaRPr>
          </a:p>
          <a:p>
            <a:pPr algn="just">
              <a:lnSpc>
                <a:spcPct val="107000"/>
              </a:lnSpc>
              <a:spcAft>
                <a:spcPts val="450"/>
              </a:spcAft>
            </a:pPr>
            <a:r>
              <a:rPr lang="it-IT" sz="1350" b="1" dirty="0">
                <a:solidFill>
                  <a:srgbClr val="222222"/>
                </a:solidFill>
                <a:latin typeface="Palatino Linotype"/>
                <a:ea typeface="Times New Roman" panose="02020603050405020304" pitchFamily="18" charset="0"/>
                <a:cs typeface="Arial"/>
              </a:rPr>
              <a:t>prosodia</a:t>
            </a:r>
            <a:r>
              <a:rPr lang="it-IT" sz="1350" dirty="0">
                <a:solidFill>
                  <a:srgbClr val="222222"/>
                </a:solidFill>
                <a:latin typeface="Palatino Linotype"/>
                <a:ea typeface="Times New Roman" panose="02020603050405020304" pitchFamily="18" charset="0"/>
                <a:cs typeface="Arial"/>
              </a:rPr>
              <a:t>: </a:t>
            </a:r>
            <a:r>
              <a:rPr lang="it-IT" sz="1350" dirty="0">
                <a:solidFill>
                  <a:srgbClr val="222222"/>
                </a:solidFill>
                <a:latin typeface="Calibri"/>
                <a:ea typeface="Times New Roman" panose="02020603050405020304" pitchFamily="18" charset="0"/>
                <a:cs typeface="Calibri"/>
              </a:rPr>
              <a:t>«</a:t>
            </a:r>
            <a:r>
              <a:rPr lang="it-IT" sz="1350" dirty="0">
                <a:solidFill>
                  <a:srgbClr val="222222"/>
                </a:solidFill>
                <a:latin typeface="Palatino Linotype"/>
                <a:ea typeface="Times New Roman" panose="02020603050405020304" pitchFamily="18" charset="0"/>
                <a:cs typeface="Arial"/>
              </a:rPr>
              <a:t>quella parte della fonetica che studia i fattori costitutivi della “catena parlata”</a:t>
            </a:r>
            <a:r>
              <a:rPr lang="it-IT" sz="1350" dirty="0">
                <a:solidFill>
                  <a:srgbClr val="222222"/>
                </a:solidFill>
                <a:latin typeface="Calibri"/>
                <a:ea typeface="Times New Roman" panose="02020603050405020304" pitchFamily="18" charset="0"/>
                <a:cs typeface="Calibri"/>
              </a:rPr>
              <a:t>»</a:t>
            </a:r>
            <a:r>
              <a:rPr lang="it-IT" sz="1350" dirty="0">
                <a:solidFill>
                  <a:srgbClr val="222222"/>
                </a:solidFill>
                <a:latin typeface="Palatino Linotype"/>
                <a:ea typeface="Times New Roman" panose="02020603050405020304" pitchFamily="18" charset="0"/>
                <a:cs typeface="Arial"/>
              </a:rPr>
              <a:t> </a:t>
            </a:r>
            <a:r>
              <a:rPr lang="it-IT" sz="1350" dirty="0">
                <a:solidFill>
                  <a:srgbClr val="C00000"/>
                </a:solidFill>
                <a:latin typeface="Palatino Linotype"/>
                <a:ea typeface="Times New Roman" panose="02020603050405020304" pitchFamily="18" charset="0"/>
                <a:cs typeface="Arial"/>
              </a:rPr>
              <a:t>(T-BP, p. 82)</a:t>
            </a:r>
            <a:r>
              <a:rPr lang="it-IT" sz="1350" dirty="0">
                <a:latin typeface="Palatino Linotype"/>
                <a:ea typeface="Times New Roman" panose="02020603050405020304" pitchFamily="18" charset="0"/>
                <a:cs typeface="Arial"/>
              </a:rPr>
              <a:t>; più comunemente: lo studio </a:t>
            </a:r>
            <a:r>
              <a:rPr lang="it-IT" sz="1350">
                <a:latin typeface="Palatino Linotype"/>
                <a:ea typeface="Times New Roman" panose="02020603050405020304" pitchFamily="18" charset="0"/>
                <a:cs typeface="Arial"/>
              </a:rPr>
              <a:t>delle quantità </a:t>
            </a:r>
            <a:r>
              <a:rPr lang="it-IT" sz="1350" dirty="0">
                <a:latin typeface="Palatino Linotype"/>
                <a:ea typeface="Times New Roman" panose="02020603050405020304" pitchFamily="18" charset="0"/>
                <a:cs typeface="Arial"/>
              </a:rPr>
              <a:t>delle sillabe, anche a proposito di una singola parola [«la prosodia di </a:t>
            </a:r>
            <a:r>
              <a:rPr lang="it-IT" sz="1350" i="1" dirty="0" err="1">
                <a:latin typeface="Palatino Linotype"/>
                <a:ea typeface="Times New Roman" panose="02020603050405020304" pitchFamily="18" charset="0"/>
                <a:cs typeface="Arial"/>
              </a:rPr>
              <a:t>poëta</a:t>
            </a:r>
            <a:r>
              <a:rPr lang="it-IT" sz="1350" dirty="0">
                <a:latin typeface="Palatino Linotype"/>
                <a:ea typeface="Times New Roman" panose="02020603050405020304" pitchFamily="18" charset="0"/>
                <a:cs typeface="Arial"/>
              </a:rPr>
              <a:t>»]</a:t>
            </a:r>
            <a:endParaRPr lang="it-IT" dirty="0">
              <a:latin typeface="Palatino Linotype"/>
              <a:ea typeface="Calibri" panose="020F0502020204030204" pitchFamily="34" charset="0"/>
              <a:cs typeface="Arial"/>
            </a:endParaRPr>
          </a:p>
          <a:p>
            <a:pPr algn="just">
              <a:lnSpc>
                <a:spcPct val="107000"/>
              </a:lnSpc>
              <a:spcAft>
                <a:spcPts val="450"/>
              </a:spcAft>
            </a:pPr>
            <a:r>
              <a:rPr lang="it-IT" sz="1350" b="1">
                <a:solidFill>
                  <a:srgbClr val="222222"/>
                </a:solidFill>
                <a:latin typeface="Palatino Linotype"/>
                <a:ea typeface="Times New Roman" panose="02020603050405020304" pitchFamily="18" charset="0"/>
                <a:cs typeface="Arial"/>
              </a:rPr>
              <a:t>sillaba</a:t>
            </a:r>
            <a:r>
              <a:rPr lang="it-IT" sz="1350">
                <a:solidFill>
                  <a:srgbClr val="222222"/>
                </a:solidFill>
                <a:latin typeface="Palatino Linotype"/>
                <a:ea typeface="Times New Roman" panose="02020603050405020304" pitchFamily="18" charset="0"/>
                <a:cs typeface="Arial"/>
              </a:rPr>
              <a:t>: dal punto di vista fonologico è l’elemento di base della lingua, di cui rappresenta la più piccola unità dotata di autonomia. La vocale è il fonema di base senza il quale la sillaba non può costituirsi. La sillaba può essere formata:</a:t>
            </a:r>
          </a:p>
          <a:p>
            <a:pPr algn="just">
              <a:lnSpc>
                <a:spcPct val="107000"/>
              </a:lnSpc>
              <a:spcAft>
                <a:spcPts val="450"/>
              </a:spcAft>
            </a:pPr>
            <a:r>
              <a:rPr lang="it-IT" sz="1350">
                <a:solidFill>
                  <a:srgbClr val="222222"/>
                </a:solidFill>
                <a:latin typeface="Palatino Linotype"/>
                <a:ea typeface="Times New Roman" panose="02020603050405020304" pitchFamily="18" charset="0"/>
                <a:cs typeface="Arial"/>
              </a:rPr>
              <a:t>(</a:t>
            </a:r>
            <a:r>
              <a:rPr lang="it-IT" sz="1350" dirty="0">
                <a:solidFill>
                  <a:srgbClr val="222222"/>
                </a:solidFill>
                <a:latin typeface="Palatino Linotype"/>
                <a:ea typeface="Times New Roman" panose="02020603050405020304" pitchFamily="18" charset="0"/>
                <a:cs typeface="Arial"/>
              </a:rPr>
              <a:t>a</a:t>
            </a:r>
            <a:r>
              <a:rPr lang="it-IT" sz="1350">
                <a:solidFill>
                  <a:srgbClr val="222222"/>
                </a:solidFill>
                <a:latin typeface="Palatino Linotype"/>
                <a:ea typeface="Times New Roman" panose="02020603050405020304" pitchFamily="18" charset="0"/>
                <a:cs typeface="Arial"/>
              </a:rPr>
              <a:t>) da una vocale </a:t>
            </a:r>
            <a:r>
              <a:rPr lang="it-IT" sz="1350" dirty="0">
                <a:solidFill>
                  <a:srgbClr val="222222"/>
                </a:solidFill>
                <a:latin typeface="Palatino Linotype"/>
                <a:ea typeface="Times New Roman" panose="02020603050405020304" pitchFamily="18" charset="0"/>
                <a:cs typeface="Arial"/>
              </a:rPr>
              <a:t>singola; (b</a:t>
            </a:r>
            <a:r>
              <a:rPr lang="it-IT" sz="1350">
                <a:solidFill>
                  <a:srgbClr val="222222"/>
                </a:solidFill>
                <a:latin typeface="Palatino Linotype"/>
                <a:ea typeface="Times New Roman" panose="02020603050405020304" pitchFamily="18" charset="0"/>
                <a:cs typeface="Arial"/>
              </a:rPr>
              <a:t>) da una vocale preceduta</a:t>
            </a:r>
            <a:r>
              <a:rPr lang="it-IT" sz="1350" dirty="0">
                <a:solidFill>
                  <a:srgbClr val="222222"/>
                </a:solidFill>
                <a:latin typeface="Palatino Linotype"/>
                <a:ea typeface="Times New Roman" panose="02020603050405020304" pitchFamily="18" charset="0"/>
                <a:cs typeface="Arial"/>
              </a:rPr>
              <a:t>/seguita da consonante; (c</a:t>
            </a:r>
            <a:r>
              <a:rPr lang="it-IT" sz="1350">
                <a:solidFill>
                  <a:srgbClr val="222222"/>
                </a:solidFill>
                <a:latin typeface="Palatino Linotype"/>
                <a:ea typeface="Times New Roman" panose="02020603050405020304" pitchFamily="18" charset="0"/>
                <a:cs typeface="Arial"/>
              </a:rPr>
              <a:t>) da una vocale posta tra </a:t>
            </a:r>
            <a:r>
              <a:rPr lang="it-IT" sz="1350" dirty="0">
                <a:solidFill>
                  <a:srgbClr val="222222"/>
                </a:solidFill>
                <a:latin typeface="Palatino Linotype"/>
                <a:ea typeface="Times New Roman" panose="02020603050405020304" pitchFamily="18" charset="0"/>
                <a:cs typeface="Arial"/>
              </a:rPr>
              <a:t>due consonanti. Di quantità breve </a:t>
            </a:r>
            <a:r>
              <a:rPr lang="it-IT" sz="1350" i="1" dirty="0">
                <a:solidFill>
                  <a:srgbClr val="222222"/>
                </a:solidFill>
                <a:latin typeface="Palatino Linotype"/>
                <a:ea typeface="Times New Roman" panose="02020603050405020304" pitchFamily="18" charset="0"/>
                <a:cs typeface="Arial"/>
              </a:rPr>
              <a:t>vs</a:t>
            </a:r>
            <a:r>
              <a:rPr lang="it-IT" sz="1350" dirty="0">
                <a:solidFill>
                  <a:srgbClr val="222222"/>
                </a:solidFill>
                <a:latin typeface="Palatino Linotype"/>
                <a:ea typeface="Times New Roman" panose="02020603050405020304" pitchFamily="18" charset="0"/>
                <a:cs typeface="Arial"/>
              </a:rPr>
              <a:t> non breve (</a:t>
            </a:r>
            <a:r>
              <a:rPr lang="it-IT" sz="1350" i="1" dirty="0">
                <a:solidFill>
                  <a:srgbClr val="222222"/>
                </a:solidFill>
                <a:latin typeface="Palatino Linotype"/>
                <a:ea typeface="Times New Roman" panose="02020603050405020304" pitchFamily="18" charset="0"/>
                <a:cs typeface="Arial"/>
              </a:rPr>
              <a:t>i.e</a:t>
            </a:r>
            <a:r>
              <a:rPr lang="it-IT" sz="1350" dirty="0">
                <a:solidFill>
                  <a:srgbClr val="222222"/>
                </a:solidFill>
                <a:latin typeface="Palatino Linotype"/>
                <a:ea typeface="Times New Roman" panose="02020603050405020304" pitchFamily="18" charset="0"/>
                <a:cs typeface="Arial"/>
              </a:rPr>
              <a:t>. lunga o sentita come lunga; la quantità è la durata percepita e valutata: riguarda anche le consonanti di chiusura); dittonghi: </a:t>
            </a:r>
            <a:r>
              <a:rPr lang="it-IT" sz="1350" i="1" dirty="0" err="1">
                <a:solidFill>
                  <a:srgbClr val="222222"/>
                </a:solidFill>
                <a:latin typeface="Palatino Linotype"/>
                <a:ea typeface="Times New Roman" panose="02020603050405020304" pitchFamily="18" charset="0"/>
                <a:cs typeface="Arial"/>
              </a:rPr>
              <a:t>ae</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oe</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au</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eu</a:t>
            </a:r>
            <a:r>
              <a:rPr lang="it-IT" sz="1350" dirty="0">
                <a:solidFill>
                  <a:srgbClr val="222222"/>
                </a:solidFill>
                <a:latin typeface="Palatino Linotype"/>
                <a:ea typeface="Times New Roman" panose="02020603050405020304" pitchFamily="18" charset="0"/>
                <a:cs typeface="Arial"/>
              </a:rPr>
              <a:t>; </a:t>
            </a:r>
            <a:r>
              <a:rPr lang="it-IT" sz="1350" i="1" dirty="0">
                <a:solidFill>
                  <a:srgbClr val="222222"/>
                </a:solidFill>
                <a:latin typeface="Palatino Linotype"/>
                <a:ea typeface="Times New Roman" panose="02020603050405020304" pitchFamily="18" charset="0"/>
                <a:cs typeface="Arial"/>
              </a:rPr>
              <a:t>ei</a:t>
            </a:r>
            <a:r>
              <a:rPr lang="it-IT" sz="1350" dirty="0">
                <a:solidFill>
                  <a:srgbClr val="222222"/>
                </a:solidFill>
                <a:latin typeface="Palatino Linotype"/>
                <a:ea typeface="Times New Roman" panose="02020603050405020304" pitchFamily="18" charset="0"/>
                <a:cs typeface="Arial"/>
              </a:rPr>
              <a:t>, </a:t>
            </a:r>
            <a:r>
              <a:rPr lang="it-IT" sz="1350" i="1" dirty="0">
                <a:solidFill>
                  <a:srgbClr val="222222"/>
                </a:solidFill>
                <a:latin typeface="Palatino Linotype"/>
                <a:ea typeface="Times New Roman" panose="02020603050405020304" pitchFamily="18" charset="0"/>
                <a:cs typeface="Arial"/>
              </a:rPr>
              <a:t>oi</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ui</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yi</a:t>
            </a:r>
            <a:r>
              <a:rPr lang="it-IT" sz="1350" dirty="0">
                <a:solidFill>
                  <a:srgbClr val="222222"/>
                </a:solidFill>
                <a:latin typeface="Palatino Linotype"/>
                <a:ea typeface="Times New Roman" panose="02020603050405020304" pitchFamily="18" charset="0"/>
                <a:cs typeface="Arial"/>
              </a:rPr>
              <a:t>; non sono dittonghi i nessi vocalici inizianti per i: </a:t>
            </a:r>
            <a:r>
              <a:rPr lang="it-IT" sz="1350" i="1" dirty="0" err="1">
                <a:solidFill>
                  <a:srgbClr val="222222"/>
                </a:solidFill>
                <a:latin typeface="Palatino Linotype"/>
                <a:ea typeface="Times New Roman" panose="02020603050405020304" pitchFamily="18" charset="0"/>
                <a:cs typeface="Arial"/>
              </a:rPr>
              <a:t>iam</a:t>
            </a:r>
            <a:r>
              <a:rPr lang="it-IT" sz="1350" dirty="0">
                <a:solidFill>
                  <a:srgbClr val="222222"/>
                </a:solidFill>
                <a:latin typeface="Palatino Linotype"/>
                <a:ea typeface="Times New Roman" panose="02020603050405020304" pitchFamily="18" charset="0"/>
                <a:cs typeface="Arial"/>
              </a:rPr>
              <a:t>, </a:t>
            </a:r>
            <a:r>
              <a:rPr lang="it-IT" sz="1350" i="1" dirty="0" err="1">
                <a:solidFill>
                  <a:srgbClr val="222222"/>
                </a:solidFill>
                <a:latin typeface="Palatino Linotype"/>
                <a:ea typeface="Times New Roman" panose="02020603050405020304" pitchFamily="18" charset="0"/>
                <a:cs typeface="Arial"/>
              </a:rPr>
              <a:t>iuventus</a:t>
            </a:r>
            <a:r>
              <a:rPr lang="it-IT" sz="1350" dirty="0">
                <a:solidFill>
                  <a:srgbClr val="222222"/>
                </a:solidFill>
                <a:latin typeface="Palatino Linotype"/>
                <a:ea typeface="Times New Roman" panose="02020603050405020304" pitchFamily="18" charset="0"/>
                <a:cs typeface="Arial"/>
              </a:rPr>
              <a:t> etc.; se </a:t>
            </a:r>
            <a:r>
              <a:rPr lang="it-IT" sz="1350" i="1" dirty="0" err="1">
                <a:solidFill>
                  <a:srgbClr val="222222"/>
                </a:solidFill>
                <a:latin typeface="Palatino Linotype"/>
                <a:ea typeface="Times New Roman" panose="02020603050405020304" pitchFamily="18" charset="0"/>
                <a:cs typeface="Arial"/>
              </a:rPr>
              <a:t>ae</a:t>
            </a:r>
            <a:r>
              <a:rPr lang="it-IT" sz="1350" dirty="0">
                <a:solidFill>
                  <a:srgbClr val="222222"/>
                </a:solidFill>
                <a:latin typeface="Palatino Linotype"/>
                <a:ea typeface="Times New Roman" panose="02020603050405020304" pitchFamily="18" charset="0"/>
                <a:cs typeface="Arial"/>
              </a:rPr>
              <a:t> e </a:t>
            </a:r>
            <a:r>
              <a:rPr lang="it-IT" sz="1350" i="1" dirty="0" err="1">
                <a:solidFill>
                  <a:srgbClr val="222222"/>
                </a:solidFill>
                <a:latin typeface="Palatino Linotype"/>
                <a:ea typeface="Times New Roman" panose="02020603050405020304" pitchFamily="18" charset="0"/>
                <a:cs typeface="Arial"/>
              </a:rPr>
              <a:t>oe</a:t>
            </a:r>
            <a:r>
              <a:rPr lang="it-IT" sz="1350" dirty="0">
                <a:solidFill>
                  <a:srgbClr val="222222"/>
                </a:solidFill>
                <a:latin typeface="Palatino Linotype"/>
                <a:ea typeface="Times New Roman" panose="02020603050405020304" pitchFamily="18" charset="0"/>
                <a:cs typeface="Arial"/>
              </a:rPr>
              <a:t> non formano dittongo presentano la </a:t>
            </a:r>
            <a:r>
              <a:rPr lang="it-IT" sz="1350">
                <a:solidFill>
                  <a:srgbClr val="222222"/>
                </a:solidFill>
                <a:latin typeface="Palatino Linotype"/>
                <a:ea typeface="Times New Roman" panose="02020603050405020304" pitchFamily="18" charset="0"/>
                <a:cs typeface="Arial"/>
              </a:rPr>
              <a:t>dieresi [</a:t>
            </a:r>
            <a:r>
              <a:rPr lang="el-GR" sz="1350">
                <a:solidFill>
                  <a:srgbClr val="222222"/>
                </a:solidFill>
                <a:latin typeface="Palatino Linotype"/>
                <a:ea typeface="Times New Roman" panose="02020603050405020304" pitchFamily="18" charset="0"/>
                <a:cs typeface="Arial"/>
              </a:rPr>
              <a:t>διαίρεσις</a:t>
            </a:r>
            <a:r>
              <a:rPr lang="it-IT" sz="1350">
                <a:solidFill>
                  <a:srgbClr val="222222"/>
                </a:solidFill>
                <a:latin typeface="Palatino Linotype"/>
                <a:ea typeface="Times New Roman" panose="02020603050405020304" pitchFamily="18" charset="0"/>
                <a:cs typeface="Arial"/>
              </a:rPr>
              <a:t>, diaeresis: divisione, segno diacritico: </a:t>
            </a:r>
            <a:r>
              <a:rPr lang="it-IT" sz="135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it-IT" sz="1350">
                <a:solidFill>
                  <a:srgbClr val="222222"/>
                </a:solidFill>
                <a:latin typeface="Palatino Linotype"/>
                <a:ea typeface="Times New Roman" panose="02020603050405020304" pitchFamily="18" charset="0"/>
                <a:cs typeface="Arial"/>
              </a:rPr>
              <a:t>] e </a:t>
            </a:r>
            <a:r>
              <a:rPr lang="it-IT" sz="1350" dirty="0">
                <a:solidFill>
                  <a:srgbClr val="222222"/>
                </a:solidFill>
                <a:latin typeface="Palatino Linotype"/>
                <a:ea typeface="Times New Roman" panose="02020603050405020304" pitchFamily="18" charset="0"/>
                <a:cs typeface="Arial"/>
              </a:rPr>
              <a:t>si pronunciano come due vocali distinte: </a:t>
            </a:r>
            <a:r>
              <a:rPr lang="it-IT" sz="1350" i="1" dirty="0" err="1">
                <a:solidFill>
                  <a:srgbClr val="222222"/>
                </a:solidFill>
                <a:latin typeface="Palatino Linotype"/>
                <a:ea typeface="Times New Roman" panose="02020603050405020304" pitchFamily="18" charset="0"/>
                <a:cs typeface="Arial"/>
              </a:rPr>
              <a:t>po</a:t>
            </a:r>
            <a:r>
              <a:rPr lang="it-IT" sz="1350" i="1" dirty="0">
                <a:solidFill>
                  <a:srgbClr val="222222"/>
                </a:solidFill>
                <a:latin typeface="Palatino Linotype"/>
                <a:ea typeface="Times New Roman" panose="02020603050405020304" pitchFamily="18" charset="0"/>
                <a:cs typeface="Arial"/>
              </a:rPr>
              <a:t>-ë-</a:t>
            </a:r>
            <a:r>
              <a:rPr lang="it-IT" sz="1350" i="1" dirty="0" err="1">
                <a:solidFill>
                  <a:srgbClr val="222222"/>
                </a:solidFill>
                <a:latin typeface="Palatino Linotype"/>
                <a:ea typeface="Times New Roman" panose="02020603050405020304" pitchFamily="18" charset="0"/>
                <a:cs typeface="Arial"/>
              </a:rPr>
              <a:t>ta</a:t>
            </a:r>
            <a:r>
              <a:rPr lang="it-IT" sz="1350" dirty="0">
                <a:solidFill>
                  <a:srgbClr val="222222"/>
                </a:solidFill>
                <a:latin typeface="Palatino Linotype"/>
                <a:ea typeface="Times New Roman" panose="02020603050405020304" pitchFamily="18" charset="0"/>
                <a:cs typeface="Arial"/>
              </a:rPr>
              <a:t>. </a:t>
            </a:r>
            <a:endParaRPr lang="it-IT" dirty="0">
              <a:latin typeface="Times New Roman"/>
              <a:ea typeface="Calibri" panose="020F0502020204030204" pitchFamily="34" charset="0"/>
              <a:cs typeface="Times New Roman" panose="02020603050405020304" pitchFamily="18" charset="0"/>
            </a:endParaRPr>
          </a:p>
          <a:p>
            <a:pPr algn="just">
              <a:lnSpc>
                <a:spcPct val="107000"/>
              </a:lnSpc>
              <a:spcAft>
                <a:spcPts val="450"/>
              </a:spcAft>
            </a:pPr>
            <a:r>
              <a:rPr lang="it-IT" sz="1350" i="1" dirty="0" err="1">
                <a:solidFill>
                  <a:srgbClr val="548235"/>
                </a:solidFill>
                <a:latin typeface="Palatino Linotype"/>
                <a:ea typeface="Times New Roman" panose="02020603050405020304" pitchFamily="18" charset="0"/>
                <a:cs typeface="Arial"/>
              </a:rPr>
              <a:t>f</a:t>
            </a:r>
            <a:r>
              <a:rPr lang="it-IT" sz="1350" b="1" i="1" dirty="0" err="1">
                <a:solidFill>
                  <a:srgbClr val="548235"/>
                </a:solidFill>
                <a:latin typeface="Palatino Linotype"/>
                <a:ea typeface="Times New Roman" panose="02020603050405020304" pitchFamily="18" charset="0"/>
                <a:cs typeface="Arial"/>
              </a:rPr>
              <a:t>ă-c</a:t>
            </a:r>
            <a:r>
              <a:rPr lang="it-IT" sz="1350" i="1" dirty="0" err="1">
                <a:solidFill>
                  <a:srgbClr val="548235"/>
                </a:solidFill>
                <a:latin typeface="Palatino Linotype"/>
                <a:ea typeface="Times New Roman" panose="02020603050405020304" pitchFamily="18" charset="0"/>
                <a:cs typeface="Arial"/>
              </a:rPr>
              <a:t>ě-rě</a:t>
            </a:r>
            <a:r>
              <a:rPr lang="it-IT" sz="1350" dirty="0">
                <a:latin typeface="Palatino Linotype"/>
                <a:ea typeface="Times New Roman" panose="02020603050405020304" pitchFamily="18" charset="0"/>
                <a:cs typeface="Arial"/>
              </a:rPr>
              <a:t>: sillabe aperte (=terminanti in vocale), di quantità breve; </a:t>
            </a:r>
            <a:endParaRPr lang="it-IT" dirty="0">
              <a:latin typeface="Times New Roman"/>
              <a:ea typeface="Calibri" panose="020F0502020204030204" pitchFamily="34" charset="0"/>
              <a:cs typeface="Times New Roman" panose="02020603050405020304" pitchFamily="18" charset="0"/>
            </a:endParaRPr>
          </a:p>
          <a:p>
            <a:pPr algn="just">
              <a:lnSpc>
                <a:spcPct val="107000"/>
              </a:lnSpc>
              <a:spcAft>
                <a:spcPts val="450"/>
              </a:spcAft>
            </a:pPr>
            <a:r>
              <a:rPr lang="it-IT" sz="1350" i="1" dirty="0" err="1">
                <a:solidFill>
                  <a:srgbClr val="ED7D31"/>
                </a:solidFill>
                <a:latin typeface="Palatino Linotype"/>
                <a:ea typeface="Times New Roman" panose="02020603050405020304" pitchFamily="18" charset="0"/>
                <a:cs typeface="Arial"/>
              </a:rPr>
              <a:t>f</a:t>
            </a:r>
            <a:r>
              <a:rPr lang="it-IT" sz="1350" b="1" i="1" dirty="0" err="1">
                <a:solidFill>
                  <a:srgbClr val="ED7D31"/>
                </a:solidFill>
                <a:latin typeface="Palatino Linotype"/>
                <a:ea typeface="Times New Roman" panose="02020603050405020304" pitchFamily="18" charset="0"/>
                <a:cs typeface="Arial"/>
              </a:rPr>
              <a:t>ē-cī</a:t>
            </a:r>
            <a:r>
              <a:rPr lang="it-IT" sz="1350" dirty="0">
                <a:latin typeface="Palatino Linotype"/>
                <a:ea typeface="Times New Roman" panose="02020603050405020304" pitchFamily="18" charset="0"/>
                <a:cs typeface="Arial"/>
              </a:rPr>
              <a:t>: sillabe aperte, di quantità lunga;</a:t>
            </a:r>
            <a:endParaRPr lang="it-IT" dirty="0">
              <a:latin typeface="Times New Roman"/>
              <a:ea typeface="Calibri" panose="020F0502020204030204" pitchFamily="34" charset="0"/>
              <a:cs typeface="Times New Roman" panose="02020603050405020304" pitchFamily="18" charset="0"/>
            </a:endParaRPr>
          </a:p>
          <a:p>
            <a:pPr algn="just">
              <a:lnSpc>
                <a:spcPct val="107000"/>
              </a:lnSpc>
              <a:spcAft>
                <a:spcPts val="450"/>
              </a:spcAft>
            </a:pPr>
            <a:r>
              <a:rPr lang="it-IT" sz="1350" i="1" dirty="0" err="1">
                <a:solidFill>
                  <a:srgbClr val="ED7D31"/>
                </a:solidFill>
                <a:latin typeface="Palatino Linotype"/>
                <a:ea typeface="Times New Roman" panose="02020603050405020304" pitchFamily="18" charset="0"/>
                <a:cs typeface="Arial"/>
              </a:rPr>
              <a:t>f</a:t>
            </a:r>
            <a:r>
              <a:rPr lang="it-IT" sz="1350" b="1" i="1" dirty="0" err="1">
                <a:solidFill>
                  <a:srgbClr val="ED7D31"/>
                </a:solidFill>
                <a:latin typeface="Palatino Linotype"/>
                <a:ea typeface="Times New Roman" panose="02020603050405020304" pitchFamily="18" charset="0"/>
                <a:cs typeface="Arial"/>
              </a:rPr>
              <a:t>ă</a:t>
            </a:r>
            <a:r>
              <a:rPr lang="it-IT" sz="1350" i="1" dirty="0" err="1">
                <a:solidFill>
                  <a:srgbClr val="ED7D31"/>
                </a:solidFill>
                <a:latin typeface="Palatino Linotype"/>
                <a:ea typeface="Times New Roman" panose="02020603050405020304" pitchFamily="18" charset="0"/>
                <a:cs typeface="Arial"/>
              </a:rPr>
              <a:t>c</a:t>
            </a:r>
            <a:r>
              <a:rPr lang="it-IT" sz="1350" i="1" dirty="0" err="1">
                <a:solidFill>
                  <a:srgbClr val="222222"/>
                </a:solidFill>
                <a:latin typeface="Palatino Linotype"/>
                <a:ea typeface="Times New Roman" panose="02020603050405020304" pitchFamily="18" charset="0"/>
                <a:cs typeface="Arial"/>
              </a:rPr>
              <a:t>-</a:t>
            </a:r>
            <a:r>
              <a:rPr lang="it-IT" sz="1350" i="1" dirty="0" err="1">
                <a:solidFill>
                  <a:srgbClr val="ED7D31"/>
                </a:solidFill>
                <a:latin typeface="Palatino Linotype"/>
                <a:ea typeface="Times New Roman" panose="02020603050405020304" pitchFamily="18" charset="0"/>
                <a:cs typeface="Arial"/>
              </a:rPr>
              <a:t>t</a:t>
            </a:r>
            <a:r>
              <a:rPr lang="it-IT" sz="1350" b="1" i="1" dirty="0" err="1">
                <a:solidFill>
                  <a:srgbClr val="ED7D31"/>
                </a:solidFill>
                <a:latin typeface="Palatino Linotype"/>
                <a:ea typeface="Times New Roman" panose="02020603050405020304" pitchFamily="18" charset="0"/>
                <a:cs typeface="Arial"/>
              </a:rPr>
              <a:t>ō</a:t>
            </a:r>
            <a:r>
              <a:rPr lang="it-IT" sz="1350" i="1" dirty="0" err="1">
                <a:solidFill>
                  <a:srgbClr val="ED7D31"/>
                </a:solidFill>
                <a:latin typeface="Palatino Linotype"/>
                <a:ea typeface="Times New Roman" panose="02020603050405020304" pitchFamily="18" charset="0"/>
                <a:cs typeface="Arial"/>
              </a:rPr>
              <a:t>s</a:t>
            </a:r>
            <a:r>
              <a:rPr lang="it-IT" sz="1350" dirty="0">
                <a:latin typeface="Palatino Linotype"/>
                <a:ea typeface="Times New Roman" panose="02020603050405020304" pitchFamily="18" charset="0"/>
                <a:cs typeface="Arial"/>
              </a:rPr>
              <a:t>:</a:t>
            </a:r>
            <a:r>
              <a:rPr lang="it-IT" sz="1350" dirty="0">
                <a:solidFill>
                  <a:srgbClr val="ED7D31"/>
                </a:solidFill>
                <a:latin typeface="Palatino Linotype"/>
                <a:ea typeface="Times New Roman" panose="02020603050405020304" pitchFamily="18" charset="0"/>
                <a:cs typeface="Arial"/>
              </a:rPr>
              <a:t> </a:t>
            </a:r>
            <a:r>
              <a:rPr lang="it-IT" sz="1350" dirty="0">
                <a:latin typeface="Palatino Linotype"/>
                <a:ea typeface="Times New Roman" panose="02020603050405020304" pitchFamily="18" charset="0"/>
                <a:cs typeface="Arial"/>
              </a:rPr>
              <a:t>sillabe chiuse (=</a:t>
            </a:r>
            <a:r>
              <a:rPr lang="it-IT" sz="1350" u="sng" dirty="0">
                <a:latin typeface="Palatino Linotype"/>
                <a:ea typeface="Times New Roman" panose="02020603050405020304" pitchFamily="18" charset="0"/>
                <a:cs typeface="Arial"/>
              </a:rPr>
              <a:t>con consonante di chiusura</a:t>
            </a:r>
            <a:r>
              <a:rPr lang="it-IT" sz="1350" dirty="0">
                <a:latin typeface="Palatino Linotype"/>
                <a:ea typeface="Times New Roman" panose="02020603050405020304" pitchFamily="18" charset="0"/>
                <a:cs typeface="Arial"/>
              </a:rPr>
              <a:t>); </a:t>
            </a:r>
            <a:r>
              <a:rPr lang="it-IT" sz="1350" i="1" err="1">
                <a:solidFill>
                  <a:srgbClr val="ED7D31"/>
                </a:solidFill>
                <a:latin typeface="Palatino Linotype"/>
                <a:ea typeface="Times New Roman" panose="02020603050405020304" pitchFamily="18" charset="0"/>
                <a:cs typeface="Arial"/>
              </a:rPr>
              <a:t>f</a:t>
            </a:r>
            <a:r>
              <a:rPr lang="it-IT" sz="1350" b="1" i="1" err="1">
                <a:solidFill>
                  <a:srgbClr val="ED7D31"/>
                </a:solidFill>
                <a:latin typeface="Palatino Linotype"/>
                <a:ea typeface="Times New Roman" panose="02020603050405020304" pitchFamily="18" charset="0"/>
                <a:cs typeface="Arial"/>
              </a:rPr>
              <a:t>ă</a:t>
            </a:r>
            <a:r>
              <a:rPr lang="it-IT" sz="1350" i="1" err="1">
                <a:solidFill>
                  <a:srgbClr val="ED7D31"/>
                </a:solidFill>
                <a:latin typeface="Palatino Linotype"/>
                <a:ea typeface="Times New Roman" panose="02020603050405020304" pitchFamily="18" charset="0"/>
                <a:cs typeface="Arial"/>
              </a:rPr>
              <a:t>c</a:t>
            </a:r>
            <a:r>
              <a:rPr lang="it-IT" sz="1350" i="1">
                <a:solidFill>
                  <a:srgbClr val="ED7D31"/>
                </a:solidFill>
                <a:latin typeface="Palatino Linotype"/>
                <a:ea typeface="Times New Roman" panose="02020603050405020304" pitchFamily="18" charset="0"/>
                <a:cs typeface="Arial"/>
              </a:rPr>
              <a:t>- </a:t>
            </a:r>
            <a:r>
              <a:rPr lang="it-IT" sz="1350">
                <a:latin typeface="Palatino Linotype"/>
                <a:ea typeface="Times New Roman" panose="02020603050405020304" pitchFamily="18" charset="0"/>
                <a:cs typeface="Arial"/>
              </a:rPr>
              <a:t>sillaba breve, ma sentita </a:t>
            </a:r>
            <a:r>
              <a:rPr lang="it-IT" sz="1350" dirty="0">
                <a:latin typeface="Palatino Linotype"/>
                <a:ea typeface="Times New Roman" panose="02020603050405020304" pitchFamily="18" charset="0"/>
                <a:cs typeface="Arial"/>
              </a:rPr>
              <a:t>come non breve (cioè lunga), </a:t>
            </a:r>
            <a:r>
              <a:rPr lang="it-IT" sz="1350" i="1" dirty="0">
                <a:solidFill>
                  <a:srgbClr val="222222"/>
                </a:solidFill>
                <a:latin typeface="Palatino Linotype"/>
                <a:ea typeface="Times New Roman" panose="02020603050405020304" pitchFamily="18" charset="0"/>
                <a:cs typeface="Arial"/>
              </a:rPr>
              <a:t>-</a:t>
            </a:r>
            <a:r>
              <a:rPr lang="it-IT" sz="1350" i="1" dirty="0" err="1">
                <a:solidFill>
                  <a:srgbClr val="ED7D31"/>
                </a:solidFill>
                <a:latin typeface="Palatino Linotype"/>
                <a:ea typeface="Times New Roman" panose="02020603050405020304" pitchFamily="18" charset="0"/>
                <a:cs typeface="Arial"/>
              </a:rPr>
              <a:t>t</a:t>
            </a:r>
            <a:r>
              <a:rPr lang="it-IT" sz="1350" b="1" i="1" dirty="0" err="1">
                <a:solidFill>
                  <a:srgbClr val="ED7D31"/>
                </a:solidFill>
                <a:latin typeface="Palatino Linotype"/>
                <a:ea typeface="Times New Roman" panose="02020603050405020304" pitchFamily="18" charset="0"/>
                <a:cs typeface="Arial"/>
              </a:rPr>
              <a:t>ō</a:t>
            </a:r>
            <a:r>
              <a:rPr lang="it-IT" sz="1350" i="1" dirty="0" err="1">
                <a:solidFill>
                  <a:srgbClr val="ED7D31"/>
                </a:solidFill>
                <a:latin typeface="Palatino Linotype"/>
                <a:ea typeface="Times New Roman" panose="02020603050405020304" pitchFamily="18" charset="0"/>
                <a:cs typeface="Arial"/>
              </a:rPr>
              <a:t>s</a:t>
            </a:r>
            <a:r>
              <a:rPr lang="it-IT" sz="1350" dirty="0">
                <a:latin typeface="Palatino Linotype"/>
                <a:ea typeface="Times New Roman" panose="02020603050405020304" pitchFamily="18" charset="0"/>
                <a:cs typeface="Arial"/>
              </a:rPr>
              <a:t> di quantità lunga;</a:t>
            </a:r>
            <a:endParaRPr lang="it-IT" dirty="0">
              <a:latin typeface="Times New Roman"/>
              <a:ea typeface="Calibri" panose="020F0502020204030204" pitchFamily="34" charset="0"/>
              <a:cs typeface="Times New Roman" panose="02020603050405020304" pitchFamily="18" charset="0"/>
            </a:endParaRPr>
          </a:p>
          <a:p>
            <a:pPr algn="just">
              <a:spcAft>
                <a:spcPts val="450"/>
              </a:spcAft>
            </a:pPr>
            <a:r>
              <a:rPr lang="it-IT" sz="1350" b="1" dirty="0">
                <a:latin typeface="Palatino Linotype" panose="02040502050505030304" pitchFamily="18" charset="0"/>
                <a:ea typeface="Times New Roman" panose="02020603050405020304" pitchFamily="18" charset="0"/>
                <a:cs typeface="Arial" panose="020B0604020202020204" pitchFamily="34" charset="0"/>
              </a:rPr>
              <a:t>analisi sillabica </a:t>
            </a:r>
            <a:r>
              <a:rPr lang="it-IT" sz="1350" dirty="0">
                <a:latin typeface="Palatino Linotype" panose="02040502050505030304" pitchFamily="18" charset="0"/>
                <a:ea typeface="Times New Roman" panose="02020603050405020304" pitchFamily="18" charset="0"/>
                <a:cs typeface="Arial" panose="020B0604020202020204" pitchFamily="34" charset="0"/>
              </a:rPr>
              <a:t>delle parole latine: NB </a:t>
            </a:r>
            <a:r>
              <a:rPr lang="it-IT" sz="1350" i="1" dirty="0">
                <a:latin typeface="Palatino Linotype" panose="02040502050505030304" pitchFamily="18" charset="0"/>
                <a:ea typeface="Times New Roman" panose="02020603050405020304" pitchFamily="18" charset="0"/>
                <a:cs typeface="Arial" panose="020B0604020202020204" pitchFamily="34" charset="0"/>
              </a:rPr>
              <a:t>a-qua</a:t>
            </a:r>
            <a:r>
              <a:rPr lang="it-IT" sz="1350" dirty="0">
                <a:latin typeface="Palatino Linotype" panose="02040502050505030304" pitchFamily="18" charset="0"/>
                <a:ea typeface="Times New Roman" panose="02020603050405020304" pitchFamily="18" charset="0"/>
                <a:cs typeface="Arial" panose="020B0604020202020204" pitchFamily="34" charset="0"/>
              </a:rPr>
              <a:t>, </a:t>
            </a:r>
            <a:r>
              <a:rPr lang="it-IT" sz="1350" i="1" dirty="0">
                <a:latin typeface="Palatino Linotype" panose="02040502050505030304" pitchFamily="18" charset="0"/>
                <a:ea typeface="Times New Roman" panose="02020603050405020304" pitchFamily="18" charset="0"/>
                <a:cs typeface="Arial" panose="020B0604020202020204" pitchFamily="34" charset="0"/>
              </a:rPr>
              <a:t>ma-</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gis</a:t>
            </a:r>
            <a:r>
              <a:rPr lang="it-IT" sz="1350" i="1" dirty="0">
                <a:latin typeface="Palatino Linotype" panose="02040502050505030304" pitchFamily="18" charset="0"/>
                <a:ea typeface="Times New Roman" panose="02020603050405020304" pitchFamily="18" charset="0"/>
                <a:cs typeface="Arial" panose="020B0604020202020204" pitchFamily="34" charset="0"/>
              </a:rPr>
              <a:t>-ter</a:t>
            </a:r>
            <a:r>
              <a:rPr lang="it-IT" sz="1350" dirty="0">
                <a:latin typeface="Palatino Linotype" panose="02040502050505030304" pitchFamily="18" charset="0"/>
                <a:ea typeface="Times New Roman" panose="02020603050405020304" pitchFamily="18" charset="0"/>
                <a:cs typeface="Arial" panose="020B0604020202020204" pitchFamily="34" charset="0"/>
              </a:rPr>
              <a:t>, </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dis</a:t>
            </a:r>
            <a:r>
              <a:rPr lang="it-IT" sz="1350" i="1" dirty="0">
                <a:latin typeface="Palatino Linotype" panose="02040502050505030304" pitchFamily="18" charset="0"/>
                <a:ea typeface="Times New Roman" panose="02020603050405020304" pitchFamily="18" charset="0"/>
                <a:cs typeface="Arial" panose="020B0604020202020204" pitchFamily="34" charset="0"/>
              </a:rPr>
              <a:t>-ce-re</a:t>
            </a:r>
            <a:r>
              <a:rPr lang="it-IT" sz="1350" dirty="0">
                <a:latin typeface="Palatino Linotype" panose="02040502050505030304" pitchFamily="18" charset="0"/>
                <a:ea typeface="Times New Roman" panose="02020603050405020304" pitchFamily="18" charset="0"/>
                <a:cs typeface="Arial" panose="020B0604020202020204" pitchFamily="34" charset="0"/>
              </a:rPr>
              <a:t>, </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pa-trem</a:t>
            </a:r>
            <a:r>
              <a:rPr lang="it-IT" sz="1350" dirty="0">
                <a:latin typeface="Palatino Linotype" panose="02040502050505030304" pitchFamily="18" charset="0"/>
                <a:ea typeface="Times New Roman" panose="02020603050405020304" pitchFamily="18" charset="0"/>
                <a:cs typeface="Arial" panose="020B0604020202020204" pitchFamily="34" charset="0"/>
              </a:rPr>
              <a:t>, [</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exitus</a:t>
            </a:r>
            <a:r>
              <a:rPr lang="it-IT" sz="1350" dirty="0">
                <a:latin typeface="Palatino Linotype" panose="02040502050505030304" pitchFamily="18" charset="0"/>
                <a:ea typeface="Times New Roman" panose="02020603050405020304" pitchFamily="18" charset="0"/>
                <a:cs typeface="Arial" panose="020B0604020202020204" pitchFamily="34" charset="0"/>
              </a:rPr>
              <a:t> &gt;] </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ec</a:t>
            </a:r>
            <a:r>
              <a:rPr lang="it-IT" sz="1350" i="1" dirty="0">
                <a:latin typeface="Palatino Linotype" panose="02040502050505030304" pitchFamily="18" charset="0"/>
                <a:ea typeface="Times New Roman" panose="02020603050405020304" pitchFamily="18" charset="0"/>
                <a:cs typeface="Arial" panose="020B0604020202020204" pitchFamily="34" charset="0"/>
              </a:rPr>
              <a:t>-si-</a:t>
            </a:r>
            <a:r>
              <a:rPr lang="it-IT" sz="1350" i="1" dirty="0" err="1">
                <a:latin typeface="Palatino Linotype" panose="02040502050505030304" pitchFamily="18" charset="0"/>
                <a:ea typeface="Times New Roman" panose="02020603050405020304" pitchFamily="18" charset="0"/>
                <a:cs typeface="Arial" panose="020B0604020202020204" pitchFamily="34" charset="0"/>
              </a:rPr>
              <a:t>tus</a:t>
            </a:r>
            <a:r>
              <a:rPr lang="it-IT" sz="1350" dirty="0">
                <a:latin typeface="Palatino Linotype" panose="02040502050505030304" pitchFamily="18" charset="0"/>
                <a:ea typeface="Times New Roman" panose="02020603050405020304" pitchFamily="18" charset="0"/>
                <a:cs typeface="Arial" panose="020B0604020202020204" pitchFamily="34" charset="0"/>
              </a:rPr>
              <a:t> </a:t>
            </a:r>
            <a:endParaRPr lang="it-IT" sz="1350" dirty="0"/>
          </a:p>
        </p:txBody>
      </p:sp>
    </p:spTree>
    <p:extLst>
      <p:ext uri="{BB962C8B-B14F-4D97-AF65-F5344CB8AC3E}">
        <p14:creationId xmlns:p14="http://schemas.microsoft.com/office/powerpoint/2010/main" val="3897480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16377" y="421324"/>
            <a:ext cx="8815226" cy="6801862"/>
          </a:xfrm>
          <a:prstGeom prst="rect">
            <a:avLst/>
          </a:prstGeom>
          <a:noFill/>
        </p:spPr>
        <p:txBody>
          <a:bodyPr wrap="square" lIns="91440" tIns="45720" rIns="91440" bIns="45720" rtlCol="0" anchor="t">
            <a:spAutoFit/>
          </a:bodyPr>
          <a:lstStyle/>
          <a:p>
            <a:pPr marL="342900" indent="-342900">
              <a:buAutoNum type="arabicPeriod"/>
            </a:pPr>
            <a:r>
              <a:rPr lang="it-IT" sz="1600" i="1" dirty="0" err="1">
                <a:latin typeface="Palatino Linotype"/>
              </a:rPr>
              <a:t>hasta</a:t>
            </a:r>
            <a:r>
              <a:rPr lang="it-IT" sz="1600" dirty="0">
                <a:latin typeface="Palatino Linotype"/>
              </a:rPr>
              <a:t>, </a:t>
            </a:r>
            <a:r>
              <a:rPr lang="it-IT" sz="1600" i="1" dirty="0" err="1">
                <a:latin typeface="Palatino Linotype"/>
              </a:rPr>
              <a:t>magnus</a:t>
            </a:r>
            <a:endParaRPr lang="it-IT" sz="1600" i="1">
              <a:latin typeface="Palatino Linotype"/>
            </a:endParaRPr>
          </a:p>
          <a:p>
            <a:pPr marL="342900" indent="-342900">
              <a:buAutoNum type="arabicPeriod"/>
            </a:pPr>
            <a:r>
              <a:rPr lang="it-IT" sz="1600" i="1" dirty="0" err="1">
                <a:latin typeface="Palatino Linotype"/>
              </a:rPr>
              <a:t>patris</a:t>
            </a:r>
            <a:r>
              <a:rPr lang="it-IT" sz="1600" dirty="0">
                <a:latin typeface="Palatino Linotype"/>
              </a:rPr>
              <a:t> [</a:t>
            </a:r>
            <a:r>
              <a:rPr lang="it-IT" sz="1600" dirty="0" err="1">
                <a:latin typeface="Palatino Linotype"/>
              </a:rPr>
              <a:t>p,b,t,d,c,g</a:t>
            </a:r>
            <a:r>
              <a:rPr lang="it-IT" sz="1600" dirty="0">
                <a:latin typeface="Palatino Linotype"/>
              </a:rPr>
              <a:t> + </a:t>
            </a:r>
            <a:r>
              <a:rPr lang="it-IT" sz="1600" dirty="0" err="1">
                <a:latin typeface="Palatino Linotype"/>
              </a:rPr>
              <a:t>l,r</a:t>
            </a:r>
            <a:r>
              <a:rPr lang="it-IT" sz="1600" dirty="0">
                <a:latin typeface="Palatino Linotype"/>
              </a:rPr>
              <a:t>], ma </a:t>
            </a:r>
            <a:r>
              <a:rPr lang="it-IT" sz="1600" b="1" i="1" dirty="0">
                <a:latin typeface="Palatino Linotype"/>
              </a:rPr>
              <a:t>ab</a:t>
            </a:r>
            <a:r>
              <a:rPr lang="it-IT" sz="1600" i="1" dirty="0">
                <a:latin typeface="Palatino Linotype"/>
              </a:rPr>
              <a:t>rogo </a:t>
            </a:r>
            <a:r>
              <a:rPr lang="it-IT" sz="1600" dirty="0">
                <a:latin typeface="Palatino Linotype"/>
              </a:rPr>
              <a:t>[inoltre: talora, in poesia: </a:t>
            </a:r>
            <a:r>
              <a:rPr lang="it-IT" sz="1600" i="1" dirty="0" err="1">
                <a:latin typeface="Palatino Linotype"/>
              </a:rPr>
              <a:t>pat-ris</a:t>
            </a:r>
            <a:r>
              <a:rPr lang="it-IT" sz="1600" i="1" dirty="0">
                <a:latin typeface="Palatino Linotype"/>
              </a:rPr>
              <a:t>, </a:t>
            </a:r>
            <a:r>
              <a:rPr lang="it-IT" sz="1600" i="1" dirty="0" err="1">
                <a:latin typeface="Palatino Linotype"/>
              </a:rPr>
              <a:t>ag</a:t>
            </a:r>
            <a:r>
              <a:rPr lang="it-IT" sz="1600" i="1" dirty="0">
                <a:latin typeface="Palatino Linotype"/>
              </a:rPr>
              <a:t>-</a:t>
            </a:r>
            <a:r>
              <a:rPr lang="it-IT" sz="1600" i="1" dirty="0" err="1">
                <a:latin typeface="Palatino Linotype"/>
              </a:rPr>
              <a:t>ri</a:t>
            </a:r>
            <a:r>
              <a:rPr lang="it-IT" sz="1600" i="1" dirty="0">
                <a:latin typeface="Palatino Linotype"/>
              </a:rPr>
              <a:t>-co-la</a:t>
            </a:r>
            <a:r>
              <a:rPr lang="it-IT" sz="1600" dirty="0">
                <a:latin typeface="Palatino Linotype"/>
              </a:rPr>
              <a:t>]</a:t>
            </a:r>
          </a:p>
          <a:p>
            <a:pPr marL="342900" indent="-342900">
              <a:buAutoNum type="arabicPeriod"/>
            </a:pPr>
            <a:r>
              <a:rPr lang="it-IT" sz="1600" i="1" dirty="0" err="1">
                <a:latin typeface="Palatino Linotype"/>
              </a:rPr>
              <a:t>primus</a:t>
            </a:r>
            <a:r>
              <a:rPr lang="it-IT" sz="1600" i="1" dirty="0">
                <a:latin typeface="Palatino Linotype"/>
              </a:rPr>
              <a:t> ab </a:t>
            </a:r>
            <a:r>
              <a:rPr lang="it-IT" sz="1600" i="1" dirty="0" err="1">
                <a:latin typeface="Palatino Linotype"/>
              </a:rPr>
              <a:t>oris</a:t>
            </a:r>
            <a:r>
              <a:rPr lang="it-IT" sz="1600" i="1" dirty="0">
                <a:latin typeface="Palatino Linotype"/>
              </a:rPr>
              <a:t> </a:t>
            </a:r>
            <a:r>
              <a:rPr lang="it-IT" sz="1600" dirty="0">
                <a:latin typeface="Palatino Linotype"/>
              </a:rPr>
              <a:t>[ultima terminante con consonante + prima iniziante per vocale: formano sillaba: </a:t>
            </a:r>
            <a:r>
              <a:rPr lang="it-IT" sz="1600" i="1" dirty="0" err="1">
                <a:latin typeface="Palatino Linotype"/>
              </a:rPr>
              <a:t>pri</a:t>
            </a:r>
            <a:r>
              <a:rPr lang="it-IT" sz="1600" i="1" dirty="0">
                <a:latin typeface="Palatino Linotype"/>
              </a:rPr>
              <a:t>-mu-sa-bo-</a:t>
            </a:r>
            <a:r>
              <a:rPr lang="it-IT" sz="1600" i="1" dirty="0" err="1">
                <a:latin typeface="Palatino Linotype"/>
              </a:rPr>
              <a:t>ris</a:t>
            </a:r>
            <a:r>
              <a:rPr lang="it-IT" sz="1600" dirty="0">
                <a:latin typeface="Palatino Linotype"/>
              </a:rPr>
              <a:t>, perché non si sente il confine tra parola e parola, ininterrotta ‘catena sillabica’], </a:t>
            </a:r>
            <a:r>
              <a:rPr lang="it-IT" sz="1600" i="1" dirty="0" err="1">
                <a:latin typeface="Palatino Linotype"/>
              </a:rPr>
              <a:t>fugit</a:t>
            </a:r>
            <a:r>
              <a:rPr lang="it-IT" sz="1600" i="1" dirty="0">
                <a:latin typeface="Palatino Linotype"/>
              </a:rPr>
              <a:t> </a:t>
            </a:r>
            <a:r>
              <a:rPr lang="it-IT" sz="1600" i="1" dirty="0" err="1">
                <a:latin typeface="Palatino Linotype"/>
              </a:rPr>
              <a:t>illa</a:t>
            </a:r>
            <a:r>
              <a:rPr lang="it-IT" sz="1600" i="1" dirty="0">
                <a:latin typeface="Palatino Linotype"/>
              </a:rPr>
              <a:t> per </a:t>
            </a:r>
            <a:r>
              <a:rPr lang="it-IT" sz="1600" i="1" dirty="0" err="1">
                <a:latin typeface="Palatino Linotype"/>
              </a:rPr>
              <a:t>undas</a:t>
            </a:r>
            <a:r>
              <a:rPr lang="it-IT" sz="1600" dirty="0">
                <a:latin typeface="Palatino Linotype"/>
              </a:rPr>
              <a:t>, ma </a:t>
            </a:r>
            <a:r>
              <a:rPr lang="it-IT" sz="1600" i="1" dirty="0">
                <a:latin typeface="Palatino Linotype"/>
              </a:rPr>
              <a:t>un-da-</a:t>
            </a:r>
            <a:r>
              <a:rPr lang="it-IT" sz="1600" b="1" i="1" dirty="0" err="1">
                <a:latin typeface="Palatino Linotype"/>
              </a:rPr>
              <a:t>Sc</a:t>
            </a:r>
            <a:r>
              <a:rPr lang="it-IT" sz="1600" i="1" dirty="0" err="1">
                <a:latin typeface="Palatino Linotype"/>
              </a:rPr>
              <a:t>a</a:t>
            </a:r>
            <a:r>
              <a:rPr lang="it-IT" sz="1600" i="1" dirty="0">
                <a:latin typeface="Palatino Linotype"/>
              </a:rPr>
              <a:t>-</a:t>
            </a:r>
            <a:r>
              <a:rPr lang="it-IT" sz="1600" i="1" dirty="0" err="1">
                <a:latin typeface="Palatino Linotype"/>
              </a:rPr>
              <a:t>mandri</a:t>
            </a:r>
            <a:r>
              <a:rPr lang="it-IT" sz="1600" i="1" dirty="0">
                <a:latin typeface="Palatino Linotype"/>
              </a:rPr>
              <a:t> </a:t>
            </a:r>
            <a:r>
              <a:rPr lang="it-IT" sz="1600" dirty="0">
                <a:latin typeface="Palatino Linotype"/>
              </a:rPr>
              <a:t>[quando si ha finale vocalica + parola iniziante con 2 consonanti: si sente la fine di parola, ma non è una regola assoluta]</a:t>
            </a:r>
          </a:p>
          <a:p>
            <a:pPr marL="342900" indent="-342900">
              <a:buAutoNum type="arabicPeriod"/>
            </a:pPr>
            <a:r>
              <a:rPr lang="it-IT" sz="1600" i="1" dirty="0" err="1">
                <a:latin typeface="Palatino Linotype"/>
              </a:rPr>
              <a:t>sequitur</a:t>
            </a:r>
            <a:r>
              <a:rPr lang="it-IT" sz="1600" i="1" dirty="0">
                <a:latin typeface="Palatino Linotype"/>
              </a:rPr>
              <a:t> </a:t>
            </a:r>
            <a:r>
              <a:rPr lang="it-IT" sz="1600" dirty="0">
                <a:latin typeface="Palatino Linotype"/>
              </a:rPr>
              <a:t>[il gruppo di lettere </a:t>
            </a:r>
            <a:r>
              <a:rPr lang="it-IT" sz="1600" i="1" dirty="0">
                <a:latin typeface="Palatino Linotype"/>
              </a:rPr>
              <a:t>qu- </a:t>
            </a:r>
            <a:r>
              <a:rPr lang="it-IT" sz="1600" dirty="0">
                <a:latin typeface="Palatino Linotype"/>
              </a:rPr>
              <a:t>sentito come una sola consonante]</a:t>
            </a:r>
            <a:r>
              <a:rPr lang="it-IT" sz="1600" i="1" dirty="0">
                <a:latin typeface="Palatino Linotype"/>
              </a:rPr>
              <a:t> </a:t>
            </a:r>
          </a:p>
          <a:p>
            <a:pPr marL="342900" indent="-342900">
              <a:buAutoNum type="arabicPeriod"/>
            </a:pPr>
            <a:r>
              <a:rPr lang="it-IT" sz="1600" i="1" dirty="0" err="1">
                <a:latin typeface="Palatino Linotype"/>
              </a:rPr>
              <a:t>maximus</a:t>
            </a:r>
            <a:r>
              <a:rPr lang="it-IT" sz="1600" i="1" dirty="0">
                <a:latin typeface="Palatino Linotype"/>
              </a:rPr>
              <a:t>, </a:t>
            </a:r>
            <a:r>
              <a:rPr lang="it-IT" sz="1600" i="1" dirty="0" err="1">
                <a:latin typeface="Palatino Linotype"/>
              </a:rPr>
              <a:t>felix</a:t>
            </a:r>
            <a:r>
              <a:rPr lang="it-IT" sz="1600" i="1" dirty="0">
                <a:latin typeface="Palatino Linotype"/>
              </a:rPr>
              <a:t> </a:t>
            </a:r>
            <a:r>
              <a:rPr lang="it-IT" sz="1600" i="1" dirty="0" err="1">
                <a:latin typeface="Palatino Linotype"/>
              </a:rPr>
              <a:t>ille</a:t>
            </a:r>
            <a:r>
              <a:rPr lang="it-IT" sz="1600" i="1" dirty="0">
                <a:latin typeface="Palatino Linotype"/>
              </a:rPr>
              <a:t> [fe-</a:t>
            </a:r>
            <a:r>
              <a:rPr lang="it-IT" sz="1600" i="1" dirty="0" err="1">
                <a:latin typeface="Palatino Linotype"/>
              </a:rPr>
              <a:t>lic</a:t>
            </a:r>
            <a:r>
              <a:rPr lang="it-IT" sz="1600" i="1" dirty="0">
                <a:latin typeface="Palatino Linotype"/>
              </a:rPr>
              <a:t>-</a:t>
            </a:r>
            <a:r>
              <a:rPr lang="it-IT" sz="1600" i="1" dirty="0" err="1">
                <a:latin typeface="Palatino Linotype"/>
              </a:rPr>
              <a:t>sil</a:t>
            </a:r>
            <a:r>
              <a:rPr lang="it-IT" sz="1600" i="1" dirty="0">
                <a:latin typeface="Palatino Linotype"/>
              </a:rPr>
              <a:t>-le</a:t>
            </a:r>
            <a:r>
              <a:rPr lang="it-IT" sz="1600" dirty="0">
                <a:latin typeface="Palatino Linotype"/>
              </a:rPr>
              <a:t>]</a:t>
            </a:r>
          </a:p>
          <a:p>
            <a:pPr marL="342900" indent="-342900">
              <a:buAutoNum type="arabicPeriod"/>
            </a:pPr>
            <a:r>
              <a:rPr lang="it-IT" sz="1600" i="1" dirty="0">
                <a:latin typeface="Palatino Linotype"/>
              </a:rPr>
              <a:t>gaza</a:t>
            </a:r>
            <a:r>
              <a:rPr lang="it-IT" sz="1600" dirty="0">
                <a:latin typeface="Palatino Linotype"/>
              </a:rPr>
              <a:t>, </a:t>
            </a:r>
            <a:r>
              <a:rPr lang="it-IT" sz="1600" i="1" dirty="0" err="1">
                <a:latin typeface="Palatino Linotype"/>
              </a:rPr>
              <a:t>maior</a:t>
            </a:r>
            <a:r>
              <a:rPr lang="it-IT" sz="1600" dirty="0">
                <a:latin typeface="Palatino Linotype"/>
              </a:rPr>
              <a:t> </a:t>
            </a:r>
            <a:r>
              <a:rPr lang="it-IT" sz="1600" dirty="0">
                <a:latin typeface="Palatino Linotype"/>
                <a:cs typeface="Calibri"/>
              </a:rPr>
              <a:t>→ </a:t>
            </a:r>
            <a:r>
              <a:rPr lang="it-IT" sz="1600" dirty="0" err="1">
                <a:latin typeface="Palatino Linotype"/>
                <a:cs typeface="Calibri"/>
              </a:rPr>
              <a:t>gaz</a:t>
            </a:r>
            <a:r>
              <a:rPr lang="it-IT" sz="1600" dirty="0">
                <a:latin typeface="Palatino Linotype"/>
                <a:cs typeface="Calibri"/>
              </a:rPr>
              <a:t>-za, </a:t>
            </a:r>
            <a:r>
              <a:rPr lang="it-IT" sz="1600" dirty="0" err="1">
                <a:latin typeface="Palatino Linotype"/>
                <a:cs typeface="Calibri"/>
              </a:rPr>
              <a:t>maj-jor</a:t>
            </a:r>
            <a:endParaRPr lang="it-IT" sz="1600">
              <a:latin typeface="Palatino Linotype"/>
              <a:cs typeface="Calibri"/>
            </a:endParaRPr>
          </a:p>
          <a:p>
            <a:pPr marL="342900" indent="-342900">
              <a:buAutoNum type="arabicPeriod"/>
            </a:pPr>
            <a:r>
              <a:rPr lang="it-IT" sz="1600" i="1" dirty="0" err="1">
                <a:latin typeface="Palatino Linotype"/>
                <a:cs typeface="Calibri"/>
              </a:rPr>
              <a:t>iam</a:t>
            </a:r>
            <a:r>
              <a:rPr lang="it-IT" sz="1600" dirty="0">
                <a:latin typeface="Palatino Linotype"/>
                <a:cs typeface="Calibri"/>
              </a:rPr>
              <a:t> [</a:t>
            </a:r>
            <a:r>
              <a:rPr lang="it-IT" sz="1600" i="1" dirty="0">
                <a:latin typeface="Palatino Linotype"/>
                <a:cs typeface="Calibri"/>
              </a:rPr>
              <a:t>i</a:t>
            </a:r>
            <a:r>
              <a:rPr lang="it-IT" sz="1600" dirty="0">
                <a:latin typeface="Palatino Linotype"/>
                <a:cs typeface="Calibri"/>
              </a:rPr>
              <a:t>- consonante quando in inizio di parola o tra due vocali: </a:t>
            </a:r>
            <a:r>
              <a:rPr lang="it-IT" sz="1600" i="1" dirty="0" err="1">
                <a:latin typeface="Palatino Linotype"/>
                <a:cs typeface="Calibri"/>
              </a:rPr>
              <a:t>pa</a:t>
            </a:r>
            <a:r>
              <a:rPr lang="it-IT" sz="1600" i="1" dirty="0">
                <a:latin typeface="Palatino Linotype"/>
                <a:cs typeface="Calibri"/>
              </a:rPr>
              <a:t>-</a:t>
            </a:r>
            <a:r>
              <a:rPr lang="it-IT" sz="1600" i="1" dirty="0" err="1">
                <a:latin typeface="Palatino Linotype"/>
                <a:cs typeface="Calibri"/>
              </a:rPr>
              <a:t>ri</a:t>
            </a:r>
            <a:r>
              <a:rPr lang="it-IT" sz="1600" i="1" dirty="0">
                <a:latin typeface="Palatino Linotype"/>
                <a:cs typeface="Calibri"/>
              </a:rPr>
              <a:t>-es</a:t>
            </a:r>
            <a:r>
              <a:rPr lang="it-IT" sz="1600" dirty="0">
                <a:latin typeface="Palatino Linotype"/>
                <a:cs typeface="Calibri"/>
              </a:rPr>
              <a:t>]; </a:t>
            </a:r>
            <a:r>
              <a:rPr lang="it-IT" sz="1600" i="1" dirty="0" err="1">
                <a:latin typeface="Palatino Linotype"/>
                <a:cs typeface="Calibri"/>
              </a:rPr>
              <a:t>etiam</a:t>
            </a:r>
            <a:r>
              <a:rPr lang="it-IT" sz="1600" dirty="0">
                <a:latin typeface="Palatino Linotype"/>
                <a:cs typeface="Calibri"/>
              </a:rPr>
              <a:t>:</a:t>
            </a:r>
            <a:r>
              <a:rPr lang="it-IT" sz="1600" i="1" dirty="0">
                <a:latin typeface="Palatino Linotype"/>
                <a:cs typeface="Calibri"/>
              </a:rPr>
              <a:t> e-ti-</a:t>
            </a:r>
            <a:r>
              <a:rPr lang="it-IT" sz="1600" i="1" dirty="0" err="1">
                <a:latin typeface="Palatino Linotype"/>
                <a:cs typeface="Calibri"/>
              </a:rPr>
              <a:t>am</a:t>
            </a:r>
            <a:r>
              <a:rPr lang="it-IT" sz="1600" i="1" dirty="0">
                <a:latin typeface="Palatino Linotype"/>
                <a:cs typeface="Calibri"/>
              </a:rPr>
              <a:t> </a:t>
            </a:r>
            <a:r>
              <a:rPr lang="it-IT" sz="1600" dirty="0">
                <a:latin typeface="Palatino Linotype"/>
                <a:cs typeface="Calibri"/>
              </a:rPr>
              <a:t>(</a:t>
            </a:r>
            <a:r>
              <a:rPr lang="it-IT" sz="1600" i="1" dirty="0">
                <a:latin typeface="Palatino Linotype"/>
                <a:cs typeface="Calibri"/>
              </a:rPr>
              <a:t>i</a:t>
            </a:r>
            <a:r>
              <a:rPr lang="it-IT" sz="1600" dirty="0">
                <a:latin typeface="Palatino Linotype"/>
                <a:cs typeface="Calibri"/>
              </a:rPr>
              <a:t> </a:t>
            </a:r>
            <a:r>
              <a:rPr lang="it-IT" sz="1600" dirty="0" err="1">
                <a:latin typeface="Palatino Linotype"/>
                <a:cs typeface="Calibri"/>
              </a:rPr>
              <a:t>voc</a:t>
            </a:r>
            <a:r>
              <a:rPr lang="it-IT" sz="1600" dirty="0">
                <a:latin typeface="Palatino Linotype"/>
                <a:cs typeface="Calibri"/>
              </a:rPr>
              <a:t>.)</a:t>
            </a:r>
          </a:p>
          <a:p>
            <a:endParaRPr lang="it-IT" sz="1600" i="1">
              <a:latin typeface="Palatino Linotype" panose="02040502050505030304" pitchFamily="18" charset="0"/>
              <a:cs typeface="Calibri" panose="020F0502020204030204" pitchFamily="34" charset="0"/>
            </a:endParaRPr>
          </a:p>
          <a:p>
            <a:r>
              <a:rPr lang="it-IT" sz="1600" i="1" dirty="0">
                <a:latin typeface="Palatino Linotype"/>
                <a:cs typeface="Calibri"/>
              </a:rPr>
              <a:t>op-ti-</a:t>
            </a:r>
            <a:r>
              <a:rPr lang="it-IT" sz="1600" i="1" dirty="0" err="1">
                <a:latin typeface="Palatino Linotype"/>
                <a:cs typeface="Calibri"/>
              </a:rPr>
              <a:t>mus</a:t>
            </a:r>
            <a:r>
              <a:rPr lang="it-IT" sz="1600" dirty="0">
                <a:latin typeface="Palatino Linotype"/>
                <a:cs typeface="Calibri"/>
              </a:rPr>
              <a:t> [la vocale </a:t>
            </a:r>
            <a:r>
              <a:rPr lang="it-IT" sz="1600" i="1" dirty="0">
                <a:latin typeface="Palatino Linotype"/>
                <a:cs typeface="Calibri"/>
              </a:rPr>
              <a:t>u</a:t>
            </a:r>
            <a:r>
              <a:rPr lang="it-IT" sz="1600" dirty="0">
                <a:latin typeface="Palatino Linotype"/>
                <a:cs typeface="Calibri"/>
              </a:rPr>
              <a:t> è breve]; </a:t>
            </a:r>
            <a:r>
              <a:rPr lang="it-IT" sz="1600" i="1" dirty="0" err="1">
                <a:latin typeface="Palatino Linotype"/>
              </a:rPr>
              <a:t>optimus</a:t>
            </a:r>
            <a:r>
              <a:rPr lang="it-IT" sz="1600" i="1" dirty="0">
                <a:latin typeface="Palatino Linotype"/>
              </a:rPr>
              <a:t> </a:t>
            </a:r>
            <a:r>
              <a:rPr lang="it-IT" sz="1600" i="1" dirty="0" err="1">
                <a:latin typeface="Palatino Linotype"/>
              </a:rPr>
              <a:t>artifex</a:t>
            </a:r>
            <a:r>
              <a:rPr lang="it-IT" sz="1600" dirty="0">
                <a:latin typeface="Palatino Linotype"/>
              </a:rPr>
              <a:t>: come si divide?</a:t>
            </a:r>
          </a:p>
          <a:p>
            <a:r>
              <a:rPr lang="it-IT" sz="1600" i="1" dirty="0" err="1">
                <a:latin typeface="Palatino Linotype"/>
              </a:rPr>
              <a:t>praeda</a:t>
            </a:r>
            <a:r>
              <a:rPr lang="it-IT" sz="1600" dirty="0">
                <a:latin typeface="Palatino Linotype"/>
              </a:rPr>
              <a:t>, </a:t>
            </a:r>
            <a:r>
              <a:rPr lang="it-IT" sz="1600" i="1" dirty="0" err="1">
                <a:latin typeface="Palatino Linotype"/>
              </a:rPr>
              <a:t>aurum</a:t>
            </a:r>
            <a:r>
              <a:rPr lang="it-IT" sz="1600" dirty="0">
                <a:latin typeface="Palatino Linotype"/>
              </a:rPr>
              <a:t>, </a:t>
            </a:r>
            <a:r>
              <a:rPr lang="it-IT" sz="1600" i="1" dirty="0" err="1">
                <a:latin typeface="Palatino Linotype"/>
              </a:rPr>
              <a:t>proelium</a:t>
            </a:r>
            <a:r>
              <a:rPr lang="it-IT" sz="1600" dirty="0">
                <a:latin typeface="Palatino Linotype"/>
              </a:rPr>
              <a:t>: come si dividono queste parole? quale quantità hanno le prime sillabe?</a:t>
            </a:r>
          </a:p>
          <a:p>
            <a:r>
              <a:rPr lang="it-IT" sz="1600" i="1" dirty="0">
                <a:latin typeface="Palatino Linotype"/>
              </a:rPr>
              <a:t>ole-a</a:t>
            </a:r>
            <a:r>
              <a:rPr lang="it-IT" sz="1600" dirty="0">
                <a:latin typeface="Palatino Linotype"/>
              </a:rPr>
              <a:t>, </a:t>
            </a:r>
            <a:r>
              <a:rPr lang="it-IT" sz="1600" i="1" dirty="0" err="1">
                <a:latin typeface="Palatino Linotype"/>
              </a:rPr>
              <a:t>eti-am</a:t>
            </a:r>
            <a:r>
              <a:rPr lang="it-IT" sz="1600" dirty="0">
                <a:latin typeface="Palatino Linotype"/>
              </a:rPr>
              <a:t>, </a:t>
            </a:r>
            <a:r>
              <a:rPr lang="it-IT" sz="1600" i="1" dirty="0" err="1">
                <a:latin typeface="Palatino Linotype"/>
              </a:rPr>
              <a:t>po-ëta</a:t>
            </a:r>
            <a:r>
              <a:rPr lang="it-IT" sz="1600" dirty="0">
                <a:latin typeface="Palatino Linotype"/>
              </a:rPr>
              <a:t>: breve la vocale davanti a vocale con cui non formi dittongo </a:t>
            </a:r>
            <a:r>
              <a:rPr lang="it-IT" sz="1600" dirty="0">
                <a:solidFill>
                  <a:srgbClr val="0070C0"/>
                </a:solidFill>
                <a:latin typeface="Palatino Linotype"/>
              </a:rPr>
              <a:t>[</a:t>
            </a:r>
            <a:r>
              <a:rPr lang="it-IT" sz="1600" i="1" dirty="0" err="1">
                <a:solidFill>
                  <a:srgbClr val="0070C0"/>
                </a:solidFill>
                <a:latin typeface="Palatino Linotype"/>
              </a:rPr>
              <a:t>ae</a:t>
            </a:r>
            <a:r>
              <a:rPr lang="it-IT" sz="1600" dirty="0">
                <a:solidFill>
                  <a:srgbClr val="0070C0"/>
                </a:solidFill>
                <a:latin typeface="Palatino Linotype"/>
              </a:rPr>
              <a:t>, </a:t>
            </a:r>
            <a:r>
              <a:rPr lang="it-IT" sz="1600" i="1" dirty="0" err="1">
                <a:solidFill>
                  <a:srgbClr val="0070C0"/>
                </a:solidFill>
                <a:latin typeface="Palatino Linotype"/>
              </a:rPr>
              <a:t>oe</a:t>
            </a:r>
            <a:r>
              <a:rPr lang="it-IT" sz="1600" dirty="0">
                <a:solidFill>
                  <a:srgbClr val="0070C0"/>
                </a:solidFill>
                <a:latin typeface="Palatino Linotype"/>
              </a:rPr>
              <a:t>, </a:t>
            </a:r>
            <a:r>
              <a:rPr lang="it-IT" sz="1600" i="1" dirty="0" err="1">
                <a:solidFill>
                  <a:srgbClr val="0070C0"/>
                </a:solidFill>
                <a:latin typeface="Palatino Linotype"/>
              </a:rPr>
              <a:t>au</a:t>
            </a:r>
            <a:r>
              <a:rPr lang="it-IT" sz="1600" dirty="0">
                <a:solidFill>
                  <a:srgbClr val="0070C0"/>
                </a:solidFill>
                <a:latin typeface="Palatino Linotype"/>
              </a:rPr>
              <a:t>, </a:t>
            </a:r>
            <a:r>
              <a:rPr lang="it-IT" sz="1600" i="1" dirty="0" err="1">
                <a:solidFill>
                  <a:srgbClr val="0070C0"/>
                </a:solidFill>
                <a:latin typeface="Palatino Linotype"/>
              </a:rPr>
              <a:t>eu</a:t>
            </a:r>
            <a:r>
              <a:rPr lang="it-IT" sz="1600" dirty="0">
                <a:solidFill>
                  <a:srgbClr val="0070C0"/>
                </a:solidFill>
                <a:latin typeface="Palatino Linotype"/>
              </a:rPr>
              <a:t>; </a:t>
            </a:r>
            <a:r>
              <a:rPr lang="it-IT" sz="1600" i="1" dirty="0">
                <a:solidFill>
                  <a:srgbClr val="0070C0"/>
                </a:solidFill>
                <a:latin typeface="Palatino Linotype"/>
              </a:rPr>
              <a:t>ei</a:t>
            </a:r>
            <a:r>
              <a:rPr lang="it-IT" sz="1600" dirty="0">
                <a:solidFill>
                  <a:srgbClr val="0070C0"/>
                </a:solidFill>
                <a:latin typeface="Palatino Linotype"/>
              </a:rPr>
              <a:t>, </a:t>
            </a:r>
            <a:r>
              <a:rPr lang="it-IT" sz="1600" i="1" dirty="0">
                <a:solidFill>
                  <a:srgbClr val="0070C0"/>
                </a:solidFill>
                <a:latin typeface="Palatino Linotype"/>
              </a:rPr>
              <a:t>oi</a:t>
            </a:r>
            <a:r>
              <a:rPr lang="it-IT" sz="1600" dirty="0">
                <a:solidFill>
                  <a:srgbClr val="0070C0"/>
                </a:solidFill>
                <a:latin typeface="Palatino Linotype"/>
              </a:rPr>
              <a:t>, </a:t>
            </a:r>
            <a:r>
              <a:rPr lang="it-IT" sz="1600" i="1" dirty="0" err="1">
                <a:solidFill>
                  <a:srgbClr val="0070C0"/>
                </a:solidFill>
                <a:latin typeface="Palatino Linotype"/>
              </a:rPr>
              <a:t>ui</a:t>
            </a:r>
            <a:r>
              <a:rPr lang="it-IT" sz="1600" dirty="0">
                <a:solidFill>
                  <a:srgbClr val="0070C0"/>
                </a:solidFill>
                <a:latin typeface="Palatino Linotype"/>
              </a:rPr>
              <a:t>, </a:t>
            </a:r>
            <a:r>
              <a:rPr lang="it-IT" sz="1600" i="1" dirty="0" err="1">
                <a:solidFill>
                  <a:srgbClr val="0070C0"/>
                </a:solidFill>
                <a:latin typeface="Palatino Linotype"/>
              </a:rPr>
              <a:t>yi</a:t>
            </a:r>
            <a:r>
              <a:rPr lang="it-IT" sz="1400" dirty="0">
                <a:solidFill>
                  <a:srgbClr val="0070C0"/>
                </a:solidFill>
                <a:latin typeface="Palatino Linotype"/>
              </a:rPr>
              <a:t>]</a:t>
            </a:r>
            <a:endParaRPr lang="it-IT" sz="1400">
              <a:solidFill>
                <a:srgbClr val="0070C0"/>
              </a:solidFill>
              <a:latin typeface="Palatino Linotype" panose="02040502050505030304" pitchFamily="18" charset="0"/>
            </a:endParaRPr>
          </a:p>
          <a:p>
            <a:endParaRPr lang="it-IT" sz="1600">
              <a:latin typeface="Palatino Linotype" panose="02040502050505030304" pitchFamily="18" charset="0"/>
            </a:endParaRPr>
          </a:p>
          <a:p>
            <a:r>
              <a:rPr lang="it-IT" sz="1600" dirty="0">
                <a:latin typeface="Palatino Linotype"/>
              </a:rPr>
              <a:t>Ma (genitivi pronominali):</a:t>
            </a:r>
          </a:p>
          <a:p>
            <a:r>
              <a:rPr lang="it-IT" sz="1600" i="1" dirty="0" err="1">
                <a:latin typeface="Palatino Linotype"/>
              </a:rPr>
              <a:t>illius</a:t>
            </a:r>
            <a:r>
              <a:rPr lang="it-IT" sz="1600" dirty="0">
                <a:latin typeface="Palatino Linotype"/>
              </a:rPr>
              <a:t>, </a:t>
            </a:r>
            <a:r>
              <a:rPr lang="it-IT" sz="1600" i="1" dirty="0" err="1">
                <a:latin typeface="Palatino Linotype"/>
              </a:rPr>
              <a:t>totius</a:t>
            </a:r>
            <a:r>
              <a:rPr lang="it-IT" sz="1600" i="1" dirty="0">
                <a:latin typeface="Palatino Linotype"/>
              </a:rPr>
              <a:t>, </a:t>
            </a:r>
            <a:r>
              <a:rPr lang="it-IT" sz="1600" i="1" dirty="0" err="1">
                <a:latin typeface="Palatino Linotype"/>
              </a:rPr>
              <a:t>alius</a:t>
            </a:r>
            <a:r>
              <a:rPr lang="it-IT" sz="1600" dirty="0">
                <a:latin typeface="Palatino Linotype"/>
              </a:rPr>
              <a:t> [mentre </a:t>
            </a:r>
            <a:r>
              <a:rPr lang="it-IT" sz="1600" i="1" dirty="0" err="1">
                <a:latin typeface="Palatino Linotype"/>
              </a:rPr>
              <a:t>alius</a:t>
            </a:r>
            <a:r>
              <a:rPr lang="it-IT" sz="1600" i="1" dirty="0">
                <a:latin typeface="Palatino Linotype"/>
              </a:rPr>
              <a:t> </a:t>
            </a:r>
            <a:r>
              <a:rPr lang="it-IT" sz="1600" dirty="0" err="1">
                <a:latin typeface="Palatino Linotype"/>
              </a:rPr>
              <a:t>nom</a:t>
            </a:r>
            <a:r>
              <a:rPr lang="it-IT" sz="1600" dirty="0">
                <a:latin typeface="Palatino Linotype"/>
              </a:rPr>
              <a:t>.?]</a:t>
            </a:r>
          </a:p>
          <a:p>
            <a:r>
              <a:rPr lang="it-IT" sz="1600" i="1" dirty="0" err="1">
                <a:latin typeface="Palatino Linotype"/>
              </a:rPr>
              <a:t>Aeneas</a:t>
            </a:r>
            <a:r>
              <a:rPr lang="it-IT" sz="1600" dirty="0">
                <a:latin typeface="Palatino Linotype"/>
              </a:rPr>
              <a:t> [da </a:t>
            </a:r>
            <a:r>
              <a:rPr lang="el-GR" sz="1600" dirty="0" err="1">
                <a:latin typeface="Palatino Linotype"/>
              </a:rPr>
              <a:t>Αἰν</a:t>
            </a:r>
            <a:r>
              <a:rPr lang="el-GR" sz="1600" u="sng" dirty="0" err="1">
                <a:latin typeface="Palatino Linotype"/>
              </a:rPr>
              <a:t>εί</a:t>
            </a:r>
            <a:r>
              <a:rPr lang="el-GR" sz="1600" dirty="0" err="1">
                <a:latin typeface="Palatino Linotype"/>
              </a:rPr>
              <a:t>ας</a:t>
            </a:r>
            <a:r>
              <a:rPr lang="it-IT" sz="1600" dirty="0">
                <a:latin typeface="Palatino Linotype"/>
              </a:rPr>
              <a:t>], </a:t>
            </a:r>
            <a:r>
              <a:rPr lang="it-IT" sz="1600" i="1" dirty="0" err="1">
                <a:latin typeface="Palatino Linotype"/>
              </a:rPr>
              <a:t>Iphigenia</a:t>
            </a:r>
            <a:r>
              <a:rPr lang="it-IT" sz="1600" dirty="0">
                <a:latin typeface="Palatino Linotype"/>
              </a:rPr>
              <a:t>, </a:t>
            </a:r>
            <a:r>
              <a:rPr lang="it-IT" sz="1600" i="1" dirty="0" err="1">
                <a:latin typeface="Palatino Linotype"/>
              </a:rPr>
              <a:t>aër</a:t>
            </a:r>
            <a:endParaRPr lang="it-IT" sz="1600" i="1">
              <a:latin typeface="Palatino Linotype"/>
            </a:endParaRPr>
          </a:p>
          <a:p>
            <a:endParaRPr lang="it-IT" sz="1600" i="1">
              <a:latin typeface="Palatino Linotype" panose="02040502050505030304" pitchFamily="18" charset="0"/>
            </a:endParaRPr>
          </a:p>
          <a:p>
            <a:r>
              <a:rPr lang="it-IT" sz="1600" dirty="0">
                <a:latin typeface="Palatino Linotype"/>
              </a:rPr>
              <a:t>SINALEFE (</a:t>
            </a:r>
            <a:r>
              <a:rPr lang="el-GR" sz="1600" dirty="0" err="1">
                <a:latin typeface="Palatino Linotype"/>
              </a:rPr>
              <a:t>συναλοιφή</a:t>
            </a:r>
            <a:r>
              <a:rPr lang="it-IT" sz="1600" dirty="0">
                <a:latin typeface="Palatino Linotype"/>
              </a:rPr>
              <a:t>, «fusione») </a:t>
            </a:r>
            <a:r>
              <a:rPr lang="it-IT" sz="1600" dirty="0">
                <a:solidFill>
                  <a:srgbClr val="C00000"/>
                </a:solidFill>
                <a:latin typeface="Palatino Linotype"/>
              </a:rPr>
              <a:t>[T-BP p. 257-260] </a:t>
            </a:r>
            <a:r>
              <a:rPr lang="it-IT" sz="1600" dirty="0">
                <a:latin typeface="Palatino Linotype"/>
              </a:rPr>
              <a:t>«vengo a prenderla»</a:t>
            </a:r>
          </a:p>
          <a:p>
            <a:r>
              <a:rPr lang="it-IT" sz="1600" b="1" dirty="0">
                <a:latin typeface="Palatino Linotype"/>
              </a:rPr>
              <a:t>NB</a:t>
            </a:r>
            <a:r>
              <a:rPr lang="it-IT" sz="1600" dirty="0">
                <a:latin typeface="Palatino Linotype"/>
              </a:rPr>
              <a:t>: c</a:t>
            </a:r>
            <a:r>
              <a:rPr lang="it-IT" sz="1600" i="1" dirty="0">
                <a:latin typeface="Palatino Linotype"/>
              </a:rPr>
              <a:t>on-ti-cu-e-</a:t>
            </a:r>
            <a:r>
              <a:rPr lang="it-IT" sz="1600" i="1" dirty="0" err="1">
                <a:latin typeface="Palatino Linotype"/>
              </a:rPr>
              <a:t>r</a:t>
            </a:r>
            <a:r>
              <a:rPr lang="it-IT" sz="1600" b="1" i="1" dirty="0" err="1">
                <a:latin typeface="Palatino Linotype"/>
              </a:rPr>
              <a:t>eo</a:t>
            </a:r>
            <a:r>
              <a:rPr lang="it-IT" sz="1600" i="1" dirty="0" err="1">
                <a:latin typeface="Palatino Linotype"/>
              </a:rPr>
              <a:t>m</a:t>
            </a:r>
            <a:r>
              <a:rPr lang="it-IT" sz="1600" i="1" dirty="0">
                <a:latin typeface="Palatino Linotype"/>
              </a:rPr>
              <a:t>-ne</a:t>
            </a:r>
            <a:r>
              <a:rPr lang="it-IT" sz="1600" dirty="0">
                <a:latin typeface="Palatino Linotype"/>
              </a:rPr>
              <a:t>[</a:t>
            </a:r>
            <a:r>
              <a:rPr lang="it-IT" sz="1600" i="1" dirty="0">
                <a:latin typeface="Palatino Linotype"/>
              </a:rPr>
              <a:t>s</a:t>
            </a:r>
            <a:r>
              <a:rPr lang="it-IT" sz="1600" dirty="0">
                <a:latin typeface="Palatino Linotype"/>
              </a:rPr>
              <a:t>]</a:t>
            </a:r>
            <a:r>
              <a:rPr lang="it-IT" sz="1600" dirty="0">
                <a:latin typeface="Palatino Linotype"/>
                <a:cs typeface="Calibri"/>
              </a:rPr>
              <a:t>→ la vocale </a:t>
            </a:r>
            <a:r>
              <a:rPr lang="it-IT" sz="1600" b="1" i="1" dirty="0">
                <a:latin typeface="Palatino Linotype"/>
                <a:cs typeface="Calibri"/>
              </a:rPr>
              <a:t>e</a:t>
            </a:r>
            <a:r>
              <a:rPr lang="it-IT" sz="1600" dirty="0">
                <a:latin typeface="Palatino Linotype"/>
                <a:cs typeface="Calibri"/>
              </a:rPr>
              <a:t> si annulla prosodicamente e né </a:t>
            </a:r>
            <a:r>
              <a:rPr lang="it-IT" sz="1600" b="1" i="1" dirty="0">
                <a:latin typeface="Palatino Linotype"/>
                <a:cs typeface="Calibri"/>
              </a:rPr>
              <a:t>r</a:t>
            </a:r>
            <a:r>
              <a:rPr lang="it-IT" sz="1600" dirty="0">
                <a:latin typeface="Palatino Linotype"/>
                <a:cs typeface="Calibri"/>
              </a:rPr>
              <a:t> né </a:t>
            </a:r>
            <a:r>
              <a:rPr lang="it-IT" sz="1600" b="1" i="1" dirty="0">
                <a:latin typeface="Palatino Linotype"/>
                <a:cs typeface="Calibri"/>
              </a:rPr>
              <a:t>e</a:t>
            </a:r>
            <a:r>
              <a:rPr lang="it-IT" sz="1600" dirty="0">
                <a:latin typeface="Palatino Linotype"/>
                <a:cs typeface="Calibri"/>
              </a:rPr>
              <a:t> hanno valore quantitativo</a:t>
            </a:r>
          </a:p>
          <a:p>
            <a:r>
              <a:rPr lang="it-IT" sz="1600" i="1" dirty="0">
                <a:latin typeface="Palatino Linotype"/>
                <a:cs typeface="Calibri"/>
              </a:rPr>
              <a:t>monstrum </a:t>
            </a:r>
            <a:r>
              <a:rPr lang="it-IT" sz="1600" i="1" dirty="0" err="1">
                <a:latin typeface="Palatino Linotype"/>
                <a:cs typeface="Calibri"/>
              </a:rPr>
              <a:t>horrendum</a:t>
            </a:r>
            <a:r>
              <a:rPr lang="it-IT" sz="1600" i="1" dirty="0">
                <a:latin typeface="Palatino Linotype"/>
                <a:cs typeface="Calibri"/>
              </a:rPr>
              <a:t> informe </a:t>
            </a:r>
            <a:r>
              <a:rPr lang="it-IT" sz="1600" i="1" dirty="0" err="1">
                <a:latin typeface="Palatino Linotype"/>
                <a:cs typeface="Calibri"/>
              </a:rPr>
              <a:t>ingens</a:t>
            </a:r>
            <a:r>
              <a:rPr lang="it-IT" sz="1600" dirty="0">
                <a:latin typeface="Palatino Linotype"/>
                <a:cs typeface="Calibri"/>
              </a:rPr>
              <a:t>: </a:t>
            </a:r>
            <a:r>
              <a:rPr lang="it-IT" sz="1600" i="1" dirty="0">
                <a:latin typeface="Palatino Linotype"/>
                <a:cs typeface="Calibri"/>
              </a:rPr>
              <a:t>h</a:t>
            </a:r>
            <a:r>
              <a:rPr lang="it-IT" sz="1600" dirty="0">
                <a:latin typeface="Palatino Linotype"/>
                <a:cs typeface="Calibri"/>
              </a:rPr>
              <a:t> on ha mai valore prosodico; </a:t>
            </a:r>
            <a:r>
              <a:rPr lang="it-IT" sz="1600" b="1" dirty="0">
                <a:latin typeface="Palatino Linotype"/>
                <a:cs typeface="Calibri"/>
              </a:rPr>
              <a:t>NB</a:t>
            </a:r>
            <a:r>
              <a:rPr lang="it-IT" sz="1600" dirty="0">
                <a:latin typeface="Palatino Linotype"/>
                <a:cs typeface="Calibri"/>
              </a:rPr>
              <a:t>: </a:t>
            </a:r>
            <a:r>
              <a:rPr lang="it-IT" sz="1600" i="1" dirty="0">
                <a:latin typeface="Palatino Linotype"/>
                <a:cs typeface="Calibri"/>
              </a:rPr>
              <a:t>m</a:t>
            </a:r>
            <a:r>
              <a:rPr lang="it-IT" sz="1600" dirty="0">
                <a:latin typeface="Palatino Linotype"/>
                <a:cs typeface="Calibri"/>
              </a:rPr>
              <a:t> finale, pronunciata debolmente, tendeva a scomparire davanti a vocale </a:t>
            </a:r>
            <a:r>
              <a:rPr lang="it-IT" sz="1600" dirty="0">
                <a:latin typeface="Calibri"/>
                <a:cs typeface="Calibri"/>
              </a:rPr>
              <a:t>→ </a:t>
            </a:r>
            <a:r>
              <a:rPr lang="it-IT" sz="1600" dirty="0">
                <a:latin typeface="Palatino Linotype"/>
                <a:cs typeface="Calibri"/>
              </a:rPr>
              <a:t>-</a:t>
            </a:r>
            <a:r>
              <a:rPr lang="it-IT" sz="1600" i="1" dirty="0" err="1">
                <a:latin typeface="Palatino Linotype"/>
                <a:cs typeface="Calibri"/>
              </a:rPr>
              <a:t>truhor</a:t>
            </a:r>
            <a:r>
              <a:rPr lang="it-IT" sz="1600" dirty="0">
                <a:latin typeface="Palatino Linotype"/>
                <a:cs typeface="Calibri"/>
              </a:rPr>
              <a:t>-, -</a:t>
            </a:r>
            <a:r>
              <a:rPr lang="it-IT" sz="1600" i="1" dirty="0" err="1">
                <a:latin typeface="Palatino Linotype"/>
                <a:cs typeface="Calibri"/>
              </a:rPr>
              <a:t>duin</a:t>
            </a:r>
            <a:r>
              <a:rPr lang="it-IT" sz="1600" dirty="0">
                <a:latin typeface="Palatino Linotype"/>
                <a:cs typeface="Calibri"/>
              </a:rPr>
              <a:t>-  </a:t>
            </a:r>
            <a:endParaRPr lang="it-IT" sz="1600">
              <a:latin typeface="Palatino Linotype" panose="02040502050505030304" pitchFamily="18" charset="0"/>
            </a:endParaRPr>
          </a:p>
          <a:p>
            <a:endParaRPr lang="it-IT"/>
          </a:p>
          <a:p>
            <a:endParaRPr lang="it-IT"/>
          </a:p>
        </p:txBody>
      </p:sp>
      <p:sp>
        <p:nvSpPr>
          <p:cNvPr id="3" name="CasellaDiTesto 2"/>
          <p:cNvSpPr txBox="1"/>
          <p:nvPr/>
        </p:nvSpPr>
        <p:spPr>
          <a:xfrm>
            <a:off x="311727" y="223926"/>
            <a:ext cx="184731" cy="1077218"/>
          </a:xfrm>
          <a:prstGeom prst="rect">
            <a:avLst/>
          </a:prstGeom>
          <a:noFill/>
        </p:spPr>
        <p:txBody>
          <a:bodyPr wrap="none" lIns="91440" tIns="45720" rIns="91440" bIns="45720" rtlCol="0" anchor="t">
            <a:spAutoFit/>
          </a:bodyPr>
          <a:lstStyle/>
          <a:p>
            <a:endParaRPr lang="it-IT" sz="1600" i="1" dirty="0">
              <a:latin typeface="Palatino Linotype"/>
            </a:endParaRPr>
          </a:p>
          <a:p>
            <a:endParaRPr lang="it-IT" sz="1600">
              <a:latin typeface="Palatino Linotype" panose="02040502050505030304" pitchFamily="18" charset="0"/>
            </a:endParaRPr>
          </a:p>
          <a:p>
            <a:endParaRPr lang="it-IT" sz="1600">
              <a:latin typeface="Palatino Linotype" panose="02040502050505030304" pitchFamily="18" charset="0"/>
            </a:endParaRPr>
          </a:p>
          <a:p>
            <a:endParaRPr lang="it-IT" sz="1600">
              <a:latin typeface="Palatino Linotype" panose="02040502050505030304" pitchFamily="18" charset="0"/>
            </a:endParaRPr>
          </a:p>
        </p:txBody>
      </p:sp>
    </p:spTree>
    <p:extLst>
      <p:ext uri="{BB962C8B-B14F-4D97-AF65-F5344CB8AC3E}">
        <p14:creationId xmlns:p14="http://schemas.microsoft.com/office/powerpoint/2010/main" val="2496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B8A8DE2-F275-4FBF-A74E-9E2C502CC625}"/>
              </a:ext>
            </a:extLst>
          </p:cNvPr>
          <p:cNvSpPr txBox="1"/>
          <p:nvPr/>
        </p:nvSpPr>
        <p:spPr>
          <a:xfrm>
            <a:off x="328773" y="1124686"/>
            <a:ext cx="1037689" cy="1754326"/>
          </a:xfrm>
          <a:prstGeom prst="rect">
            <a:avLst/>
          </a:prstGeom>
          <a:noFill/>
        </p:spPr>
        <p:txBody>
          <a:bodyPr wrap="square" rtlCol="0">
            <a:spAutoFit/>
          </a:bodyPr>
          <a:lstStyle/>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ă</a:t>
            </a:r>
            <a:endParaRPr lang="it-IT">
              <a:latin typeface="Palatino Linotype" panose="02040502050505030304" pitchFamily="18" charset="0"/>
            </a:endParaRPr>
          </a:p>
          <a:p>
            <a:r>
              <a:rPr lang="it-IT">
                <a:latin typeface="Palatino Linotype" panose="02040502050505030304" pitchFamily="18" charset="0"/>
              </a:rPr>
              <a:t>Musae</a:t>
            </a:r>
          </a:p>
          <a:p>
            <a:r>
              <a:rPr lang="it-IT">
                <a:latin typeface="Palatino Linotype" panose="02040502050505030304" pitchFamily="18" charset="0"/>
              </a:rPr>
              <a:t>Musae</a:t>
            </a: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ăm</a:t>
            </a:r>
            <a:endParaRPr lang="it-IT">
              <a:latin typeface="Palatino Linotype" panose="02040502050505030304" pitchFamily="18" charset="0"/>
            </a:endParaRP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ă</a:t>
            </a:r>
            <a:endParaRPr lang="it-IT">
              <a:latin typeface="Palatino Linotype" panose="02040502050505030304" pitchFamily="18" charset="0"/>
            </a:endParaRP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ā</a:t>
            </a:r>
            <a:endParaRPr lang="it-IT">
              <a:latin typeface="Palatino Linotype" panose="02040502050505030304" pitchFamily="18" charset="0"/>
            </a:endParaRPr>
          </a:p>
        </p:txBody>
      </p:sp>
      <p:sp>
        <p:nvSpPr>
          <p:cNvPr id="4" name="CasellaDiTesto 3">
            <a:extLst>
              <a:ext uri="{FF2B5EF4-FFF2-40B4-BE49-F238E27FC236}">
                <a16:creationId xmlns:a16="http://schemas.microsoft.com/office/drawing/2014/main" id="{B2FB3B91-2CFD-46C7-85F2-F804D90BAF64}"/>
              </a:ext>
            </a:extLst>
          </p:cNvPr>
          <p:cNvSpPr txBox="1"/>
          <p:nvPr/>
        </p:nvSpPr>
        <p:spPr>
          <a:xfrm>
            <a:off x="1440545" y="1093245"/>
            <a:ext cx="1479479" cy="1754326"/>
          </a:xfrm>
          <a:prstGeom prst="rect">
            <a:avLst/>
          </a:prstGeom>
          <a:noFill/>
        </p:spPr>
        <p:txBody>
          <a:bodyPr wrap="square" rtlCol="0">
            <a:spAutoFit/>
          </a:bodyPr>
          <a:lstStyle/>
          <a:p>
            <a:r>
              <a:rPr lang="it-IT">
                <a:latin typeface="Palatino Linotype" panose="02040502050505030304" pitchFamily="18" charset="0"/>
              </a:rPr>
              <a:t>Musae</a:t>
            </a:r>
          </a:p>
          <a:p>
            <a:r>
              <a:rPr lang="it-IT">
                <a:latin typeface="Palatino Linotype" panose="02040502050505030304" pitchFamily="18" charset="0"/>
              </a:rPr>
              <a:t>Musar</a:t>
            </a:r>
            <a:r>
              <a:rPr lang="it-IT">
                <a:latin typeface="Times New Roman" panose="02020603050405020304" pitchFamily="18" charset="0"/>
                <a:cs typeface="Times New Roman" panose="02020603050405020304" pitchFamily="18" charset="0"/>
              </a:rPr>
              <a:t>ŭ</a:t>
            </a:r>
            <a:r>
              <a:rPr lang="it-IT">
                <a:latin typeface="Palatino Linotype" panose="02040502050505030304" pitchFamily="18" charset="0"/>
              </a:rPr>
              <a:t>m</a:t>
            </a: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īs</a:t>
            </a:r>
            <a:endParaRPr lang="it-IT">
              <a:latin typeface="Palatino Linotype" panose="02040502050505030304" pitchFamily="18" charset="0"/>
            </a:endParaRP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ās</a:t>
            </a:r>
            <a:endParaRPr lang="it-IT">
              <a:latin typeface="Palatino Linotype" panose="02040502050505030304" pitchFamily="18" charset="0"/>
            </a:endParaRPr>
          </a:p>
          <a:p>
            <a:r>
              <a:rPr lang="it-IT">
                <a:latin typeface="Palatino Linotype" panose="02040502050505030304" pitchFamily="18" charset="0"/>
              </a:rPr>
              <a:t>Musae</a:t>
            </a:r>
          </a:p>
          <a:p>
            <a:r>
              <a:rPr lang="it-IT">
                <a:latin typeface="Palatino Linotype" panose="02040502050505030304" pitchFamily="18" charset="0"/>
              </a:rPr>
              <a:t>Mus</a:t>
            </a:r>
            <a:r>
              <a:rPr lang="it-IT">
                <a:latin typeface="Palatino Linotype" panose="02040502050505030304" pitchFamily="18" charset="0"/>
                <a:cs typeface="Times New Roman" panose="02020603050405020304" pitchFamily="18" charset="0"/>
              </a:rPr>
              <a:t>īs</a:t>
            </a:r>
            <a:endParaRPr lang="it-IT">
              <a:latin typeface="Palatino Linotype" panose="02040502050505030304" pitchFamily="18" charset="0"/>
            </a:endParaRPr>
          </a:p>
        </p:txBody>
      </p:sp>
      <p:sp>
        <p:nvSpPr>
          <p:cNvPr id="5" name="CasellaDiTesto 4">
            <a:extLst>
              <a:ext uri="{FF2B5EF4-FFF2-40B4-BE49-F238E27FC236}">
                <a16:creationId xmlns:a16="http://schemas.microsoft.com/office/drawing/2014/main" id="{4C3B4AFF-B752-424D-AA93-7A9CB8F1CE15}"/>
              </a:ext>
            </a:extLst>
          </p:cNvPr>
          <p:cNvSpPr txBox="1"/>
          <p:nvPr/>
        </p:nvSpPr>
        <p:spPr>
          <a:xfrm>
            <a:off x="328772" y="3313676"/>
            <a:ext cx="945222" cy="2308324"/>
          </a:xfrm>
          <a:prstGeom prst="rect">
            <a:avLst/>
          </a:prstGeom>
          <a:noFill/>
        </p:spPr>
        <p:txBody>
          <a:bodyPr wrap="square" rtlCol="0">
            <a:spAutoFit/>
          </a:bodyPr>
          <a:lstStyle/>
          <a:p>
            <a:r>
              <a:rPr lang="it-IT">
                <a:latin typeface="Palatino Linotype" panose="02040502050505030304" pitchFamily="18" charset="0"/>
              </a:rPr>
              <a:t>lup</a:t>
            </a:r>
            <a:r>
              <a:rPr lang="it-IT">
                <a:latin typeface="Palatino Linotype" panose="02040502050505030304" pitchFamily="18" charset="0"/>
                <a:cs typeface="Times New Roman" panose="02020603050405020304" pitchFamily="18" charset="0"/>
              </a:rPr>
              <a:t>ŭs</a:t>
            </a:r>
          </a:p>
          <a:p>
            <a:r>
              <a:rPr lang="it-IT">
                <a:latin typeface="Palatino Linotype" panose="02040502050505030304" pitchFamily="18" charset="0"/>
                <a:cs typeface="Times New Roman" panose="02020603050405020304" pitchFamily="18" charset="0"/>
              </a:rPr>
              <a:t>lupī</a:t>
            </a:r>
          </a:p>
          <a:p>
            <a:r>
              <a:rPr lang="it-IT">
                <a:latin typeface="Palatino Linotype" panose="02040502050505030304" pitchFamily="18" charset="0"/>
                <a:cs typeface="Times New Roman" panose="02020603050405020304" pitchFamily="18" charset="0"/>
              </a:rPr>
              <a:t>lupō</a:t>
            </a:r>
          </a:p>
          <a:p>
            <a:r>
              <a:rPr lang="it-IT">
                <a:latin typeface="Palatino Linotype" panose="02040502050505030304" pitchFamily="18" charset="0"/>
                <a:cs typeface="Times New Roman" panose="02020603050405020304" pitchFamily="18" charset="0"/>
              </a:rPr>
              <a:t>lupŭm</a:t>
            </a:r>
          </a:p>
          <a:p>
            <a:r>
              <a:rPr lang="it-IT">
                <a:latin typeface="Palatino Linotype" panose="02040502050505030304" pitchFamily="18" charset="0"/>
                <a:cs typeface="Times New Roman" panose="02020603050405020304" pitchFamily="18" charset="0"/>
              </a:rPr>
              <a:t>lupě</a:t>
            </a:r>
          </a:p>
          <a:p>
            <a:r>
              <a:rPr lang="it-IT">
                <a:latin typeface="Palatino Linotype" panose="02040502050505030304" pitchFamily="18" charset="0"/>
                <a:cs typeface="Times New Roman" panose="02020603050405020304" pitchFamily="18" charset="0"/>
              </a:rPr>
              <a:t>lupō</a:t>
            </a:r>
          </a:p>
          <a:p>
            <a:endParaRPr lang="it-IT"/>
          </a:p>
          <a:p>
            <a:endParaRPr lang="it-IT"/>
          </a:p>
        </p:txBody>
      </p:sp>
      <p:sp>
        <p:nvSpPr>
          <p:cNvPr id="6" name="CasellaDiTesto 5">
            <a:extLst>
              <a:ext uri="{FF2B5EF4-FFF2-40B4-BE49-F238E27FC236}">
                <a16:creationId xmlns:a16="http://schemas.microsoft.com/office/drawing/2014/main" id="{5181F81F-C7D5-4361-B5F9-CD808C7CC9F0}"/>
              </a:ext>
            </a:extLst>
          </p:cNvPr>
          <p:cNvSpPr txBox="1"/>
          <p:nvPr/>
        </p:nvSpPr>
        <p:spPr>
          <a:xfrm>
            <a:off x="1435719" y="3306877"/>
            <a:ext cx="1171253" cy="2585323"/>
          </a:xfrm>
          <a:prstGeom prst="rect">
            <a:avLst/>
          </a:prstGeom>
          <a:noFill/>
        </p:spPr>
        <p:txBody>
          <a:bodyPr wrap="square" rtlCol="0">
            <a:spAutoFit/>
          </a:bodyPr>
          <a:lstStyle/>
          <a:p>
            <a:r>
              <a:rPr lang="it-IT">
                <a:latin typeface="Palatino Linotype" panose="02040502050505030304" pitchFamily="18" charset="0"/>
                <a:cs typeface="Times New Roman" panose="02020603050405020304" pitchFamily="18" charset="0"/>
              </a:rPr>
              <a:t>lupī</a:t>
            </a:r>
            <a:endParaRPr lang="it-IT">
              <a:latin typeface="Palatino Linotype" panose="02040502050505030304" pitchFamily="18" charset="0"/>
            </a:endParaRPr>
          </a:p>
          <a:p>
            <a:r>
              <a:rPr lang="it-IT">
                <a:latin typeface="Palatino Linotype" panose="02040502050505030304" pitchFamily="18" charset="0"/>
              </a:rPr>
              <a:t>lupor</a:t>
            </a:r>
            <a:r>
              <a:rPr lang="it-IT">
                <a:latin typeface="Palatino Linotype" panose="02040502050505030304" pitchFamily="18" charset="0"/>
                <a:cs typeface="Times New Roman" panose="02020603050405020304" pitchFamily="18" charset="0"/>
              </a:rPr>
              <a:t>ŭ</a:t>
            </a:r>
            <a:r>
              <a:rPr lang="it-IT">
                <a:latin typeface="Palatino Linotype" panose="02040502050505030304" pitchFamily="18" charset="0"/>
              </a:rPr>
              <a:t>m</a:t>
            </a:r>
          </a:p>
          <a:p>
            <a:r>
              <a:rPr lang="it-IT">
                <a:latin typeface="Palatino Linotype" panose="02040502050505030304" pitchFamily="18" charset="0"/>
                <a:cs typeface="Times New Roman" panose="02020603050405020304" pitchFamily="18" charset="0"/>
              </a:rPr>
              <a:t>lupīs</a:t>
            </a:r>
          </a:p>
          <a:p>
            <a:r>
              <a:rPr lang="it-IT">
                <a:latin typeface="Palatino Linotype" panose="02040502050505030304" pitchFamily="18" charset="0"/>
                <a:cs typeface="Times New Roman" panose="02020603050405020304" pitchFamily="18" charset="0"/>
              </a:rPr>
              <a:t>lupōs</a:t>
            </a:r>
          </a:p>
          <a:p>
            <a:r>
              <a:rPr lang="it-IT">
                <a:latin typeface="Palatino Linotype" panose="02040502050505030304" pitchFamily="18" charset="0"/>
                <a:cs typeface="Times New Roman" panose="02020603050405020304" pitchFamily="18" charset="0"/>
              </a:rPr>
              <a:t>lupī</a:t>
            </a:r>
            <a:endParaRPr lang="it-IT">
              <a:latin typeface="Palatino Linotype" panose="02040502050505030304" pitchFamily="18" charset="0"/>
            </a:endParaRPr>
          </a:p>
          <a:p>
            <a:r>
              <a:rPr lang="it-IT">
                <a:latin typeface="Palatino Linotype" panose="02040502050505030304" pitchFamily="18" charset="0"/>
                <a:cs typeface="Times New Roman" panose="02020603050405020304" pitchFamily="18" charset="0"/>
              </a:rPr>
              <a:t>lupīs</a:t>
            </a:r>
          </a:p>
          <a:p>
            <a:endParaRPr lang="it-IT">
              <a:latin typeface="Palatino Linotype" panose="02040502050505030304" pitchFamily="18" charset="0"/>
              <a:cs typeface="Times New Roman" panose="02020603050405020304" pitchFamily="18" charset="0"/>
            </a:endParaRPr>
          </a:p>
          <a:p>
            <a:endParaRPr lang="it-IT"/>
          </a:p>
          <a:p>
            <a:endParaRPr lang="it-IT"/>
          </a:p>
        </p:txBody>
      </p:sp>
      <p:sp>
        <p:nvSpPr>
          <p:cNvPr id="7" name="CasellaDiTesto 6">
            <a:extLst>
              <a:ext uri="{FF2B5EF4-FFF2-40B4-BE49-F238E27FC236}">
                <a16:creationId xmlns:a16="http://schemas.microsoft.com/office/drawing/2014/main" id="{20A942F0-B3D1-4ABD-A2E2-00482F4DE95F}"/>
              </a:ext>
            </a:extLst>
          </p:cNvPr>
          <p:cNvSpPr txBox="1"/>
          <p:nvPr/>
        </p:nvSpPr>
        <p:spPr>
          <a:xfrm>
            <a:off x="1271212" y="5245869"/>
            <a:ext cx="1099334" cy="646331"/>
          </a:xfrm>
          <a:prstGeom prst="rect">
            <a:avLst/>
          </a:prstGeom>
          <a:noFill/>
        </p:spPr>
        <p:txBody>
          <a:bodyPr wrap="square" rtlCol="0">
            <a:spAutoFit/>
          </a:bodyPr>
          <a:lstStyle/>
          <a:p>
            <a:r>
              <a:rPr lang="it-IT">
                <a:latin typeface="Palatino Linotype" panose="02040502050505030304" pitchFamily="18" charset="0"/>
              </a:rPr>
              <a:t>templ</a:t>
            </a:r>
            <a:r>
              <a:rPr lang="it-IT">
                <a:latin typeface="Palatino Linotype" panose="02040502050505030304" pitchFamily="18" charset="0"/>
                <a:cs typeface="Times New Roman" panose="02020603050405020304" pitchFamily="18" charset="0"/>
              </a:rPr>
              <a:t>ă</a:t>
            </a:r>
            <a:endParaRPr lang="it-IT">
              <a:latin typeface="Palatino Linotype" panose="02040502050505030304" pitchFamily="18" charset="0"/>
            </a:endParaRPr>
          </a:p>
          <a:p>
            <a:endParaRPr lang="it-IT"/>
          </a:p>
        </p:txBody>
      </p:sp>
      <p:sp>
        <p:nvSpPr>
          <p:cNvPr id="8" name="CasellaDiTesto 7">
            <a:extLst>
              <a:ext uri="{FF2B5EF4-FFF2-40B4-BE49-F238E27FC236}">
                <a16:creationId xmlns:a16="http://schemas.microsoft.com/office/drawing/2014/main" id="{A351BFC5-4A30-4031-93A6-BCF08D5D1D0B}"/>
              </a:ext>
            </a:extLst>
          </p:cNvPr>
          <p:cNvSpPr txBox="1"/>
          <p:nvPr/>
        </p:nvSpPr>
        <p:spPr>
          <a:xfrm>
            <a:off x="2917861" y="1029745"/>
            <a:ext cx="1181529" cy="2031325"/>
          </a:xfrm>
          <a:prstGeom prst="rect">
            <a:avLst/>
          </a:prstGeom>
          <a:noFill/>
        </p:spPr>
        <p:txBody>
          <a:bodyPr wrap="square" rtlCol="0">
            <a:spAutoFit/>
          </a:bodyPr>
          <a:lstStyle/>
          <a:p>
            <a:r>
              <a:rPr lang="it-IT">
                <a:latin typeface="Palatino Linotype" panose="02040502050505030304" pitchFamily="18" charset="0"/>
              </a:rPr>
              <a:t>consul</a:t>
            </a: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ĭs</a:t>
            </a:r>
            <a:endParaRPr lang="it-IT">
              <a:latin typeface="Palatino Linotype" panose="02040502050505030304" pitchFamily="18" charset="0"/>
            </a:endParaRP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ī</a:t>
            </a:r>
            <a:endParaRPr lang="it-IT">
              <a:latin typeface="Palatino Linotype" panose="02040502050505030304" pitchFamily="18" charset="0"/>
            </a:endParaRP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ě</a:t>
            </a:r>
            <a:r>
              <a:rPr lang="it-IT">
                <a:latin typeface="Palatino Linotype" panose="02040502050505030304" pitchFamily="18" charset="0"/>
              </a:rPr>
              <a:t>m</a:t>
            </a:r>
          </a:p>
          <a:p>
            <a:r>
              <a:rPr lang="it-IT">
                <a:latin typeface="Palatino Linotype" panose="02040502050505030304" pitchFamily="18" charset="0"/>
              </a:rPr>
              <a:t>consul</a:t>
            </a: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ě</a:t>
            </a:r>
            <a:endParaRPr lang="it-IT">
              <a:latin typeface="Palatino Linotype" panose="02040502050505030304" pitchFamily="18" charset="0"/>
            </a:endParaRPr>
          </a:p>
          <a:p>
            <a:endParaRPr lang="it-IT"/>
          </a:p>
        </p:txBody>
      </p:sp>
      <p:sp>
        <p:nvSpPr>
          <p:cNvPr id="9" name="CasellaDiTesto 8">
            <a:extLst>
              <a:ext uri="{FF2B5EF4-FFF2-40B4-BE49-F238E27FC236}">
                <a16:creationId xmlns:a16="http://schemas.microsoft.com/office/drawing/2014/main" id="{74B6A242-B1AB-423E-AC8F-DFA7047E75C6}"/>
              </a:ext>
            </a:extLst>
          </p:cNvPr>
          <p:cNvSpPr txBox="1"/>
          <p:nvPr/>
        </p:nvSpPr>
        <p:spPr>
          <a:xfrm>
            <a:off x="252336" y="5242316"/>
            <a:ext cx="1089060" cy="646331"/>
          </a:xfrm>
          <a:prstGeom prst="rect">
            <a:avLst/>
          </a:prstGeom>
          <a:noFill/>
        </p:spPr>
        <p:txBody>
          <a:bodyPr wrap="square" rtlCol="0">
            <a:spAutoFit/>
          </a:bodyPr>
          <a:lstStyle/>
          <a:p>
            <a:r>
              <a:rPr lang="it-IT">
                <a:latin typeface="Palatino Linotype" panose="02040502050505030304" pitchFamily="18" charset="0"/>
              </a:rPr>
              <a:t>magist</a:t>
            </a:r>
            <a:r>
              <a:rPr lang="it-IT">
                <a:latin typeface="Palatino Linotype" panose="02040502050505030304" pitchFamily="18" charset="0"/>
                <a:cs typeface="Times New Roman" panose="02020603050405020304" pitchFamily="18" charset="0"/>
              </a:rPr>
              <a:t>ěr</a:t>
            </a:r>
          </a:p>
          <a:p>
            <a:endParaRPr lang="it-IT"/>
          </a:p>
        </p:txBody>
      </p:sp>
      <p:sp>
        <p:nvSpPr>
          <p:cNvPr id="10" name="CasellaDiTesto 9">
            <a:extLst>
              <a:ext uri="{FF2B5EF4-FFF2-40B4-BE49-F238E27FC236}">
                <a16:creationId xmlns:a16="http://schemas.microsoft.com/office/drawing/2014/main" id="{DBC55336-9FF4-4ED3-AC25-73C243FF40B8}"/>
              </a:ext>
            </a:extLst>
          </p:cNvPr>
          <p:cNvSpPr txBox="1"/>
          <p:nvPr/>
        </p:nvSpPr>
        <p:spPr>
          <a:xfrm>
            <a:off x="4089735" y="1029743"/>
            <a:ext cx="1582221" cy="2862322"/>
          </a:xfrm>
          <a:prstGeom prst="rect">
            <a:avLst/>
          </a:prstGeom>
          <a:noFill/>
        </p:spPr>
        <p:txBody>
          <a:bodyPr wrap="square" rtlCol="0">
            <a:spAutoFit/>
          </a:bodyPr>
          <a:lstStyle/>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cs typeface="Times New Roman" panose="02020603050405020304" pitchFamily="18" charset="0"/>
              </a:rPr>
              <a:t>consulŭm</a:t>
            </a:r>
          </a:p>
          <a:p>
            <a:r>
              <a:rPr lang="it-IT">
                <a:latin typeface="Palatino Linotype" panose="02040502050505030304" pitchFamily="18" charset="0"/>
                <a:cs typeface="Times New Roman" panose="02020603050405020304" pitchFamily="18" charset="0"/>
              </a:rPr>
              <a:t>consulibŭs</a:t>
            </a: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rPr>
              <a:t>consul</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cs typeface="Times New Roman" panose="02020603050405020304" pitchFamily="18" charset="0"/>
              </a:rPr>
              <a:t>consulibŭs</a:t>
            </a:r>
          </a:p>
          <a:p>
            <a:endParaRPr lang="it-IT">
              <a:latin typeface="Times New Roman" panose="0202060305040502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a:p>
            <a:endParaRPr lang="it-IT">
              <a:latin typeface="Times New Roman" panose="02020603050405020304" pitchFamily="18" charset="0"/>
              <a:cs typeface="Times New Roman" panose="02020603050405020304" pitchFamily="18" charset="0"/>
            </a:endParaRPr>
          </a:p>
          <a:p>
            <a:endParaRPr lang="it-IT"/>
          </a:p>
        </p:txBody>
      </p:sp>
      <p:sp>
        <p:nvSpPr>
          <p:cNvPr id="11" name="CasellaDiTesto 10">
            <a:extLst>
              <a:ext uri="{FF2B5EF4-FFF2-40B4-BE49-F238E27FC236}">
                <a16:creationId xmlns:a16="http://schemas.microsoft.com/office/drawing/2014/main" id="{E4C307F5-55B7-4CC6-882A-0F7FAAADBB84}"/>
              </a:ext>
            </a:extLst>
          </p:cNvPr>
          <p:cNvSpPr txBox="1"/>
          <p:nvPr/>
        </p:nvSpPr>
        <p:spPr>
          <a:xfrm>
            <a:off x="2979505" y="2783762"/>
            <a:ext cx="960634" cy="646331"/>
          </a:xfrm>
          <a:prstGeom prst="rect">
            <a:avLst/>
          </a:prstGeom>
          <a:noFill/>
        </p:spPr>
        <p:txBody>
          <a:bodyPr wrap="square" rtlCol="0">
            <a:spAutoFit/>
          </a:bodyPr>
          <a:lstStyle/>
          <a:p>
            <a:r>
              <a:rPr lang="it-IT">
                <a:latin typeface="Palatino Linotype" panose="02040502050505030304" pitchFamily="18" charset="0"/>
              </a:rPr>
              <a:t>nau</a:t>
            </a:r>
            <a:r>
              <a:rPr lang="it-IT">
                <a:latin typeface="Palatino Linotype" panose="02040502050505030304" pitchFamily="18" charset="0"/>
                <a:cs typeface="Times New Roman" panose="02020603050405020304" pitchFamily="18" charset="0"/>
              </a:rPr>
              <a:t>ĭs</a:t>
            </a:r>
            <a:r>
              <a:rPr lang="it-IT">
                <a:solidFill>
                  <a:srgbClr val="C00000"/>
                </a:solidFill>
                <a:latin typeface="Palatino Linotype" panose="02040502050505030304" pitchFamily="18" charset="0"/>
                <a:cs typeface="Times New Roman" panose="02020603050405020304" pitchFamily="18" charset="0"/>
              </a:rPr>
              <a:t>*</a:t>
            </a:r>
            <a:endParaRPr lang="it-IT">
              <a:solidFill>
                <a:srgbClr val="C00000"/>
              </a:solidFill>
              <a:latin typeface="Palatino Linotype" panose="02040502050505030304" pitchFamily="18" charset="0"/>
            </a:endParaRPr>
          </a:p>
          <a:p>
            <a:endParaRPr lang="it-IT"/>
          </a:p>
        </p:txBody>
      </p:sp>
      <p:sp>
        <p:nvSpPr>
          <p:cNvPr id="13" name="CasellaDiTesto 12">
            <a:extLst>
              <a:ext uri="{FF2B5EF4-FFF2-40B4-BE49-F238E27FC236}">
                <a16:creationId xmlns:a16="http://schemas.microsoft.com/office/drawing/2014/main" id="{8D14EB05-0D42-45DF-86B7-C555AD26B1B2}"/>
              </a:ext>
            </a:extLst>
          </p:cNvPr>
          <p:cNvSpPr txBox="1"/>
          <p:nvPr/>
        </p:nvSpPr>
        <p:spPr>
          <a:xfrm>
            <a:off x="4088191" y="2783761"/>
            <a:ext cx="1859621" cy="646331"/>
          </a:xfrm>
          <a:prstGeom prst="rect">
            <a:avLst/>
          </a:prstGeom>
          <a:noFill/>
        </p:spPr>
        <p:txBody>
          <a:bodyPr wrap="square" rtlCol="0">
            <a:spAutoFit/>
          </a:bodyPr>
          <a:lstStyle/>
          <a:p>
            <a:r>
              <a:rPr lang="it-IT">
                <a:latin typeface="Palatino Linotype" panose="02040502050505030304" pitchFamily="18" charset="0"/>
                <a:cs typeface="Times New Roman" panose="02020603050405020304" pitchFamily="18" charset="0"/>
              </a:rPr>
              <a:t>animaliă</a:t>
            </a:r>
            <a:endParaRPr lang="it-IT">
              <a:latin typeface="Palatino Linotype" panose="02040502050505030304" pitchFamily="18" charset="0"/>
            </a:endParaRPr>
          </a:p>
          <a:p>
            <a:endParaRPr lang="it-IT"/>
          </a:p>
        </p:txBody>
      </p:sp>
      <p:sp>
        <p:nvSpPr>
          <p:cNvPr id="14" name="CasellaDiTesto 13">
            <a:extLst>
              <a:ext uri="{FF2B5EF4-FFF2-40B4-BE49-F238E27FC236}">
                <a16:creationId xmlns:a16="http://schemas.microsoft.com/office/drawing/2014/main" id="{32D5099D-C4B4-40B6-A4E6-10213A340380}"/>
              </a:ext>
            </a:extLst>
          </p:cNvPr>
          <p:cNvSpPr txBox="1"/>
          <p:nvPr/>
        </p:nvSpPr>
        <p:spPr>
          <a:xfrm>
            <a:off x="2979817" y="3303688"/>
            <a:ext cx="1181530" cy="2585323"/>
          </a:xfrm>
          <a:prstGeom prst="rect">
            <a:avLst/>
          </a:prstGeom>
          <a:noFill/>
        </p:spPr>
        <p:txBody>
          <a:bodyPr wrap="square" rtlCol="0">
            <a:spAutoFit/>
          </a:bodyPr>
          <a:lstStyle/>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ŭs</a:t>
            </a: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ūs</a:t>
            </a:r>
          </a:p>
          <a:p>
            <a:r>
              <a:rPr lang="it-IT">
                <a:latin typeface="Palatino Linotype" panose="02040502050505030304" pitchFamily="18" charset="0"/>
                <a:cs typeface="Times New Roman" panose="02020603050405020304" pitchFamily="18" charset="0"/>
              </a:rPr>
              <a:t>quercuī</a:t>
            </a:r>
          </a:p>
          <a:p>
            <a:r>
              <a:rPr lang="it-IT">
                <a:latin typeface="Palatino Linotype" panose="02040502050505030304" pitchFamily="18" charset="0"/>
                <a:cs typeface="Times New Roman" panose="02020603050405020304" pitchFamily="18" charset="0"/>
              </a:rPr>
              <a:t>quercŭm</a:t>
            </a: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ŭs</a:t>
            </a:r>
            <a:endParaRPr lang="it-IT">
              <a:latin typeface="Palatino Linotype" panose="02040502050505030304" pitchFamily="18" charset="0"/>
            </a:endParaRP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ūs</a:t>
            </a:r>
          </a:p>
          <a:p>
            <a:endParaRPr lang="it-IT">
              <a:latin typeface="Palatino Linotype" panose="02040502050505030304" pitchFamily="18" charset="0"/>
              <a:cs typeface="Times New Roman" panose="02020603050405020304" pitchFamily="18" charset="0"/>
            </a:endParaRPr>
          </a:p>
          <a:p>
            <a:r>
              <a:rPr lang="it-IT">
                <a:latin typeface="Palatino Linotype" panose="02040502050505030304" pitchFamily="18" charset="0"/>
                <a:cs typeface="Times New Roman" panose="02020603050405020304" pitchFamily="18" charset="0"/>
              </a:rPr>
              <a:t>currū</a:t>
            </a:r>
          </a:p>
          <a:p>
            <a:endParaRPr lang="it-IT">
              <a:latin typeface="Palatino Linotype" panose="02040502050505030304" pitchFamily="18" charset="0"/>
            </a:endParaRPr>
          </a:p>
        </p:txBody>
      </p:sp>
      <p:sp>
        <p:nvSpPr>
          <p:cNvPr id="16" name="CasellaDiTesto 15">
            <a:extLst>
              <a:ext uri="{FF2B5EF4-FFF2-40B4-BE49-F238E27FC236}">
                <a16:creationId xmlns:a16="http://schemas.microsoft.com/office/drawing/2014/main" id="{B2F19EBD-D7FF-4C14-952D-5AFD3D5F3847}"/>
              </a:ext>
            </a:extLst>
          </p:cNvPr>
          <p:cNvSpPr txBox="1"/>
          <p:nvPr/>
        </p:nvSpPr>
        <p:spPr>
          <a:xfrm>
            <a:off x="4088807" y="3310150"/>
            <a:ext cx="2291136" cy="2585323"/>
          </a:xfrm>
          <a:prstGeom prst="rect">
            <a:avLst/>
          </a:prstGeom>
          <a:noFill/>
        </p:spPr>
        <p:txBody>
          <a:bodyPr wrap="square" rtlCol="0">
            <a:spAutoFit/>
          </a:bodyPr>
          <a:lstStyle/>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ūs</a:t>
            </a: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uŭm</a:t>
            </a:r>
          </a:p>
          <a:p>
            <a:r>
              <a:rPr lang="it-IT">
                <a:latin typeface="Palatino Linotype" panose="02040502050505030304" pitchFamily="18" charset="0"/>
                <a:cs typeface="Times New Roman" panose="02020603050405020304" pitchFamily="18" charset="0"/>
              </a:rPr>
              <a:t>quercubŭs/manibŭs</a:t>
            </a: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ūs</a:t>
            </a:r>
          </a:p>
          <a:p>
            <a:r>
              <a:rPr lang="it-IT">
                <a:latin typeface="Palatino Linotype" panose="02040502050505030304" pitchFamily="18" charset="0"/>
              </a:rPr>
              <a:t>querc</a:t>
            </a:r>
            <a:r>
              <a:rPr lang="it-IT">
                <a:latin typeface="Palatino Linotype" panose="02040502050505030304" pitchFamily="18" charset="0"/>
                <a:cs typeface="Times New Roman" panose="02020603050405020304" pitchFamily="18" charset="0"/>
              </a:rPr>
              <a:t>ūs</a:t>
            </a:r>
          </a:p>
          <a:p>
            <a:r>
              <a:rPr lang="it-IT">
                <a:latin typeface="Palatino Linotype" panose="02040502050505030304" pitchFamily="18" charset="0"/>
                <a:cs typeface="Times New Roman" panose="02020603050405020304" pitchFamily="18" charset="0"/>
              </a:rPr>
              <a:t>quercubŭs</a:t>
            </a:r>
          </a:p>
          <a:p>
            <a:endParaRPr lang="it-IT">
              <a:latin typeface="Palatino Linotype" panose="0204050205050503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p:txBody>
      </p:sp>
      <p:sp>
        <p:nvSpPr>
          <p:cNvPr id="17" name="CasellaDiTesto 16">
            <a:extLst>
              <a:ext uri="{FF2B5EF4-FFF2-40B4-BE49-F238E27FC236}">
                <a16:creationId xmlns:a16="http://schemas.microsoft.com/office/drawing/2014/main" id="{C8CD87D2-90C2-4EBC-887D-503D0E94F89D}"/>
              </a:ext>
            </a:extLst>
          </p:cNvPr>
          <p:cNvSpPr txBox="1"/>
          <p:nvPr/>
        </p:nvSpPr>
        <p:spPr>
          <a:xfrm>
            <a:off x="5617799" y="1029436"/>
            <a:ext cx="1109614" cy="2862322"/>
          </a:xfrm>
          <a:prstGeom prst="rect">
            <a:avLst/>
          </a:prstGeom>
          <a:noFill/>
        </p:spPr>
        <p:txBody>
          <a:bodyPr wrap="square" rtlCol="0">
            <a:spAutoFit/>
          </a:bodyPr>
          <a:lstStyle/>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ēī/fiděī</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ēī</a:t>
            </a:r>
          </a:p>
          <a:p>
            <a:r>
              <a:rPr lang="it-IT">
                <a:latin typeface="Palatino Linotype" panose="02040502050505030304" pitchFamily="18" charset="0"/>
                <a:cs typeface="Times New Roman" panose="02020603050405020304" pitchFamily="18" charset="0"/>
              </a:rPr>
              <a:t>diě</a:t>
            </a:r>
            <a:r>
              <a:rPr lang="it-IT">
                <a:latin typeface="Palatino Linotype" panose="02040502050505030304" pitchFamily="18" charset="0"/>
              </a:rPr>
              <a:t>m</a:t>
            </a:r>
            <a:endParaRPr lang="it-IT">
              <a:latin typeface="Palatino Linotype" panose="02040502050505030304" pitchFamily="18" charset="0"/>
              <a:cs typeface="Times New Roman" panose="02020603050405020304" pitchFamily="18" charset="0"/>
            </a:endParaRP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a:t>
            </a:r>
          </a:p>
          <a:p>
            <a:endParaRPr lang="it-IT">
              <a:latin typeface="Palatino Linotype" panose="0204050205050503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a:p>
            <a:endParaRPr lang="it-IT"/>
          </a:p>
        </p:txBody>
      </p:sp>
      <p:sp>
        <p:nvSpPr>
          <p:cNvPr id="19" name="CasellaDiTesto 18">
            <a:extLst>
              <a:ext uri="{FF2B5EF4-FFF2-40B4-BE49-F238E27FC236}">
                <a16:creationId xmlns:a16="http://schemas.microsoft.com/office/drawing/2014/main" id="{6ED1654E-1760-4D29-BB49-9C107C73F518}"/>
              </a:ext>
            </a:extLst>
          </p:cNvPr>
          <p:cNvSpPr txBox="1"/>
          <p:nvPr/>
        </p:nvSpPr>
        <p:spPr>
          <a:xfrm>
            <a:off x="6866425" y="1029436"/>
            <a:ext cx="1335639" cy="2585323"/>
          </a:xfrm>
          <a:prstGeom prst="rect">
            <a:avLst/>
          </a:prstGeom>
          <a:noFill/>
        </p:spPr>
        <p:txBody>
          <a:bodyPr wrap="square" rtlCol="0">
            <a:spAutoFit/>
          </a:bodyPr>
          <a:lstStyle/>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ērŭm</a:t>
            </a:r>
          </a:p>
          <a:p>
            <a:r>
              <a:rPr lang="it-IT">
                <a:latin typeface="Palatino Linotype" panose="02040502050505030304" pitchFamily="18" charset="0"/>
                <a:cs typeface="Times New Roman" panose="02020603050405020304" pitchFamily="18" charset="0"/>
              </a:rPr>
              <a:t>diebŭs</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rPr>
              <a:t>di</a:t>
            </a:r>
            <a:r>
              <a:rPr lang="it-IT">
                <a:latin typeface="Palatino Linotype" panose="02040502050505030304" pitchFamily="18" charset="0"/>
                <a:cs typeface="Times New Roman" panose="02020603050405020304" pitchFamily="18" charset="0"/>
              </a:rPr>
              <a:t>ēs</a:t>
            </a:r>
          </a:p>
          <a:p>
            <a:r>
              <a:rPr lang="it-IT">
                <a:latin typeface="Palatino Linotype" panose="02040502050505030304" pitchFamily="18" charset="0"/>
                <a:cs typeface="Times New Roman" panose="02020603050405020304" pitchFamily="18" charset="0"/>
              </a:rPr>
              <a:t>diebŭs</a:t>
            </a:r>
          </a:p>
          <a:p>
            <a:endParaRPr lang="it-IT">
              <a:latin typeface="Palatino Linotype" panose="02040502050505030304" pitchFamily="18" charset="0"/>
              <a:cs typeface="Times New Roman" panose="02020603050405020304" pitchFamily="18" charset="0"/>
            </a:endParaRPr>
          </a:p>
          <a:p>
            <a:endParaRPr lang="it-IT">
              <a:latin typeface="Palatino Linotype" panose="02040502050505030304" pitchFamily="18" charset="0"/>
              <a:cs typeface="Times New Roman" panose="02020603050405020304" pitchFamily="18" charset="0"/>
            </a:endParaRPr>
          </a:p>
          <a:p>
            <a:endParaRPr lang="it-IT"/>
          </a:p>
        </p:txBody>
      </p:sp>
      <p:sp>
        <p:nvSpPr>
          <p:cNvPr id="20" name="CasellaDiTesto 19">
            <a:extLst>
              <a:ext uri="{FF2B5EF4-FFF2-40B4-BE49-F238E27FC236}">
                <a16:creationId xmlns:a16="http://schemas.microsoft.com/office/drawing/2014/main" id="{0BD0BCB4-009F-449B-A6C4-E6E2993992C6}"/>
              </a:ext>
            </a:extLst>
          </p:cNvPr>
          <p:cNvSpPr txBox="1"/>
          <p:nvPr/>
        </p:nvSpPr>
        <p:spPr>
          <a:xfrm>
            <a:off x="235067" y="6153376"/>
            <a:ext cx="3657602" cy="369332"/>
          </a:xfrm>
          <a:prstGeom prst="rect">
            <a:avLst/>
          </a:prstGeom>
          <a:noFill/>
        </p:spPr>
        <p:txBody>
          <a:bodyPr wrap="square" rtlCol="0">
            <a:spAutoFit/>
          </a:bodyPr>
          <a:lstStyle/>
          <a:p>
            <a:r>
              <a:rPr lang="it-IT">
                <a:solidFill>
                  <a:srgbClr val="C00000"/>
                </a:solidFill>
                <a:latin typeface="Palatino Linotype" panose="02040502050505030304" pitchFamily="18" charset="0"/>
              </a:rPr>
              <a:t>*</a:t>
            </a:r>
            <a:r>
              <a:rPr lang="it-IT">
                <a:latin typeface="Palatino Linotype" panose="02040502050505030304" pitchFamily="18" charset="0"/>
              </a:rPr>
              <a:t> nauis acc. pl. (poet.): nau</a:t>
            </a:r>
            <a:r>
              <a:rPr lang="it-IT">
                <a:latin typeface="Palatino Linotype" panose="02040502050505030304" pitchFamily="18" charset="0"/>
                <a:cs typeface="Times New Roman" panose="02020603050405020304" pitchFamily="18" charset="0"/>
              </a:rPr>
              <a:t>ī</a:t>
            </a:r>
            <a:r>
              <a:rPr lang="it-IT">
                <a:latin typeface="Palatino Linotype" panose="02040502050505030304" pitchFamily="18" charset="0"/>
              </a:rPr>
              <a:t>s</a:t>
            </a:r>
          </a:p>
        </p:txBody>
      </p:sp>
      <p:sp>
        <p:nvSpPr>
          <p:cNvPr id="21" name="CasellaDiTesto 20">
            <a:extLst>
              <a:ext uri="{FF2B5EF4-FFF2-40B4-BE49-F238E27FC236}">
                <a16:creationId xmlns:a16="http://schemas.microsoft.com/office/drawing/2014/main" id="{44722DC7-C64C-4080-A5F3-E9080399B016}"/>
              </a:ext>
            </a:extLst>
          </p:cNvPr>
          <p:cNvSpPr txBox="1"/>
          <p:nvPr/>
        </p:nvSpPr>
        <p:spPr>
          <a:xfrm>
            <a:off x="4151691" y="5182796"/>
            <a:ext cx="965769" cy="646331"/>
          </a:xfrm>
          <a:prstGeom prst="rect">
            <a:avLst/>
          </a:prstGeom>
          <a:noFill/>
        </p:spPr>
        <p:txBody>
          <a:bodyPr wrap="square" rtlCol="0">
            <a:spAutoFit/>
          </a:bodyPr>
          <a:lstStyle/>
          <a:p>
            <a:r>
              <a:rPr lang="it-IT">
                <a:latin typeface="Palatino Linotype" panose="02040502050505030304" pitchFamily="18" charset="0"/>
                <a:cs typeface="Times New Roman" panose="02020603050405020304" pitchFamily="18" charset="0"/>
              </a:rPr>
              <a:t>curruă</a:t>
            </a:r>
            <a:endParaRPr lang="it-IT">
              <a:latin typeface="Palatino Linotype" panose="02040502050505030304" pitchFamily="18" charset="0"/>
            </a:endParaRPr>
          </a:p>
          <a:p>
            <a:endParaRPr lang="it-IT"/>
          </a:p>
        </p:txBody>
      </p:sp>
    </p:spTree>
    <p:extLst>
      <p:ext uri="{BB962C8B-B14F-4D97-AF65-F5344CB8AC3E}">
        <p14:creationId xmlns:p14="http://schemas.microsoft.com/office/powerpoint/2010/main" val="119535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47926" y="419397"/>
            <a:ext cx="8360341" cy="6635727"/>
          </a:xfrm>
          <a:prstGeom prst="rect">
            <a:avLst/>
          </a:prstGeom>
        </p:spPr>
        <p:txBody>
          <a:bodyPr wrap="square" lIns="91440" tIns="45720" rIns="91440" bIns="45720" anchor="t">
            <a:spAutoFit/>
          </a:bodyPr>
          <a:lstStyle/>
          <a:p>
            <a:r>
              <a:rPr lang="it-IT" dirty="0">
                <a:latin typeface="Palatino Linotype"/>
              </a:rPr>
              <a:t>I nove piedi primari secondo il grammatico </a:t>
            </a:r>
            <a:r>
              <a:rPr lang="it-IT" dirty="0" err="1">
                <a:latin typeface="Palatino Linotype"/>
              </a:rPr>
              <a:t>Efestione</a:t>
            </a:r>
            <a:r>
              <a:rPr lang="it-IT" dirty="0">
                <a:latin typeface="Palatino Linotype"/>
              </a:rPr>
              <a:t>:</a:t>
            </a:r>
          </a:p>
          <a:p>
            <a:pPr>
              <a:lnSpc>
                <a:spcPct val="150000"/>
              </a:lnSpc>
            </a:pPr>
            <a:r>
              <a:rPr lang="it-IT" b="1" dirty="0">
                <a:latin typeface="Palatino Linotype"/>
              </a:rPr>
              <a:t>Dattilo: </a:t>
            </a:r>
            <a:r>
              <a:rPr lang="it-IT" b="1" dirty="0">
                <a:solidFill>
                  <a:srgbClr val="222222"/>
                </a:solidFill>
                <a:latin typeface="Palatino Linotype"/>
              </a:rPr>
              <a:t>– ∪ ∪</a:t>
            </a:r>
            <a:r>
              <a:rPr lang="it-IT" b="1" dirty="0">
                <a:latin typeface="Palatino Linotype"/>
              </a:rPr>
              <a:t> </a:t>
            </a:r>
            <a:r>
              <a:rPr lang="it-IT" dirty="0">
                <a:latin typeface="Palatino Linotype"/>
              </a:rPr>
              <a:t>[4 tempi primi (</a:t>
            </a:r>
            <a:r>
              <a:rPr lang="it-IT" i="1" dirty="0" err="1">
                <a:latin typeface="Palatino Linotype"/>
              </a:rPr>
              <a:t>morae</a:t>
            </a:r>
            <a:r>
              <a:rPr lang="it-IT" dirty="0">
                <a:latin typeface="Palatino Linotype"/>
              </a:rPr>
              <a:t>)]</a:t>
            </a:r>
            <a:endParaRPr lang="it-IT" dirty="0">
              <a:latin typeface="Palatino Linotype" panose="02040502050505030304" pitchFamily="18" charset="0"/>
            </a:endParaRPr>
          </a:p>
          <a:p>
            <a:pPr>
              <a:lnSpc>
                <a:spcPct val="150000"/>
              </a:lnSpc>
            </a:pPr>
            <a:r>
              <a:rPr lang="it-IT" b="1" dirty="0">
                <a:latin typeface="Palatino Linotype"/>
              </a:rPr>
              <a:t>Spondeo: – –</a:t>
            </a:r>
          </a:p>
          <a:p>
            <a:pPr>
              <a:lnSpc>
                <a:spcPct val="150000"/>
              </a:lnSpc>
            </a:pPr>
            <a:r>
              <a:rPr lang="it-IT" b="1" dirty="0">
                <a:latin typeface="Palatino Linotype"/>
              </a:rPr>
              <a:t>Anapesto </a:t>
            </a:r>
            <a:r>
              <a:rPr lang="it-IT" dirty="0">
                <a:latin typeface="Palatino Linotype"/>
              </a:rPr>
              <a:t>(o dattilo ascendente):</a:t>
            </a:r>
            <a:r>
              <a:rPr lang="it-IT" dirty="0">
                <a:solidFill>
                  <a:srgbClr val="222222"/>
                </a:solidFill>
                <a:latin typeface="Palatino Linotype"/>
              </a:rPr>
              <a:t> </a:t>
            </a:r>
            <a:r>
              <a:rPr lang="it-IT" b="1" dirty="0">
                <a:solidFill>
                  <a:srgbClr val="222222"/>
                </a:solidFill>
                <a:latin typeface="Palatino Linotype"/>
              </a:rPr>
              <a:t>∪ ∪ </a:t>
            </a:r>
            <a:r>
              <a:rPr lang="it-IT" b="1" dirty="0">
                <a:latin typeface="Palatino Linotype"/>
              </a:rPr>
              <a:t>– </a:t>
            </a:r>
            <a:endParaRPr lang="it-IT" b="1">
              <a:latin typeface="Palatino Linotype" panose="02040502050505030304" pitchFamily="18" charset="0"/>
            </a:endParaRPr>
          </a:p>
          <a:p>
            <a:pPr>
              <a:lnSpc>
                <a:spcPct val="150000"/>
              </a:lnSpc>
            </a:pPr>
            <a:r>
              <a:rPr lang="it-IT" b="1" dirty="0">
                <a:latin typeface="Palatino Linotype"/>
              </a:rPr>
              <a:t>Trocheo: </a:t>
            </a:r>
            <a:r>
              <a:rPr lang="it-IT" b="1" dirty="0">
                <a:solidFill>
                  <a:srgbClr val="222222"/>
                </a:solidFill>
                <a:latin typeface="Palatino Linotype"/>
              </a:rPr>
              <a:t>– ∪ </a:t>
            </a:r>
            <a:endParaRPr lang="it-IT" b="1">
              <a:solidFill>
                <a:srgbClr val="000000"/>
              </a:solidFill>
              <a:latin typeface="Palatino Linotype" panose="02040502050505030304" pitchFamily="18" charset="0"/>
            </a:endParaRPr>
          </a:p>
          <a:p>
            <a:pPr>
              <a:lnSpc>
                <a:spcPct val="150000"/>
              </a:lnSpc>
            </a:pPr>
            <a:r>
              <a:rPr lang="it-IT" b="1" dirty="0">
                <a:latin typeface="Palatino Linotype"/>
              </a:rPr>
              <a:t>Giambo:</a:t>
            </a:r>
            <a:r>
              <a:rPr lang="it-IT" dirty="0">
                <a:solidFill>
                  <a:srgbClr val="222222"/>
                </a:solidFill>
                <a:latin typeface="Palatino Linotype"/>
              </a:rPr>
              <a:t> </a:t>
            </a:r>
            <a:r>
              <a:rPr lang="it-IT" b="1" dirty="0">
                <a:solidFill>
                  <a:srgbClr val="222222"/>
                </a:solidFill>
                <a:latin typeface="Palatino Linotype"/>
              </a:rPr>
              <a:t>∪ </a:t>
            </a:r>
            <a:r>
              <a:rPr lang="it-IT" b="1" dirty="0">
                <a:latin typeface="Palatino Linotype"/>
              </a:rPr>
              <a:t> – </a:t>
            </a:r>
            <a:endParaRPr lang="it-IT" b="1" dirty="0">
              <a:latin typeface="Palatino Linotype" panose="02040502050505030304" pitchFamily="18" charset="0"/>
            </a:endParaRPr>
          </a:p>
          <a:p>
            <a:pPr>
              <a:lnSpc>
                <a:spcPct val="150000"/>
              </a:lnSpc>
            </a:pPr>
            <a:r>
              <a:rPr lang="it-IT" b="1" dirty="0">
                <a:latin typeface="Palatino Linotype"/>
              </a:rPr>
              <a:t>Coriambo: </a:t>
            </a:r>
            <a:r>
              <a:rPr lang="it-IT" b="1" dirty="0">
                <a:solidFill>
                  <a:srgbClr val="222222"/>
                </a:solidFill>
                <a:latin typeface="Palatino Linotype"/>
              </a:rPr>
              <a:t>– ∪ ∪</a:t>
            </a:r>
            <a:r>
              <a:rPr lang="it-IT" b="1" dirty="0">
                <a:latin typeface="Palatino Linotype"/>
              </a:rPr>
              <a:t> –</a:t>
            </a:r>
            <a:r>
              <a:rPr lang="it-IT" b="1" dirty="0">
                <a:solidFill>
                  <a:srgbClr val="222222"/>
                </a:solidFill>
                <a:latin typeface="Palatino Linotype"/>
              </a:rPr>
              <a:t> </a:t>
            </a:r>
            <a:endParaRPr lang="it-IT" b="1">
              <a:latin typeface="Palatino Linotype" panose="02040502050505030304" pitchFamily="18" charset="0"/>
            </a:endParaRPr>
          </a:p>
          <a:p>
            <a:pPr>
              <a:lnSpc>
                <a:spcPct val="150000"/>
              </a:lnSpc>
            </a:pPr>
            <a:r>
              <a:rPr lang="it-IT" dirty="0">
                <a:latin typeface="Palatino Linotype"/>
              </a:rPr>
              <a:t>Antispasto: </a:t>
            </a:r>
            <a:r>
              <a:rPr lang="it-IT" dirty="0">
                <a:solidFill>
                  <a:srgbClr val="222222"/>
                </a:solidFill>
                <a:latin typeface="Palatino Linotype"/>
              </a:rPr>
              <a:t>∪ – – ∪  </a:t>
            </a:r>
            <a:endParaRPr lang="it-IT">
              <a:latin typeface="Palatino Linotype" panose="02040502050505030304" pitchFamily="18" charset="0"/>
            </a:endParaRPr>
          </a:p>
          <a:p>
            <a:pPr>
              <a:lnSpc>
                <a:spcPct val="150000"/>
              </a:lnSpc>
            </a:pPr>
            <a:r>
              <a:rPr lang="it-IT" dirty="0">
                <a:latin typeface="Palatino Linotype"/>
              </a:rPr>
              <a:t>Ionico a maiore: – </a:t>
            </a:r>
            <a:r>
              <a:rPr lang="it-IT" dirty="0">
                <a:solidFill>
                  <a:srgbClr val="222222"/>
                </a:solidFill>
                <a:latin typeface="Palatino Linotype"/>
              </a:rPr>
              <a:t>– ∪ ∪ </a:t>
            </a:r>
            <a:endParaRPr lang="it-IT">
              <a:latin typeface="Palatino Linotype" panose="02040502050505030304" pitchFamily="18" charset="0"/>
            </a:endParaRPr>
          </a:p>
          <a:p>
            <a:pPr>
              <a:lnSpc>
                <a:spcPct val="150000"/>
              </a:lnSpc>
            </a:pPr>
            <a:r>
              <a:rPr lang="it-IT" dirty="0">
                <a:latin typeface="Palatino Linotype"/>
              </a:rPr>
              <a:t>Ionico a minore:</a:t>
            </a:r>
            <a:r>
              <a:rPr lang="it-IT" dirty="0">
                <a:solidFill>
                  <a:srgbClr val="222222"/>
                </a:solidFill>
                <a:latin typeface="Palatino Linotype"/>
              </a:rPr>
              <a:t> ∪ ∪ </a:t>
            </a:r>
            <a:r>
              <a:rPr lang="it-IT" dirty="0">
                <a:latin typeface="Palatino Linotype"/>
              </a:rPr>
              <a:t>– – </a:t>
            </a:r>
            <a:endParaRPr lang="it-IT" dirty="0">
              <a:latin typeface="Palatino Linotype" panose="02040502050505030304" pitchFamily="18" charset="0"/>
            </a:endParaRPr>
          </a:p>
          <a:p>
            <a:pPr>
              <a:lnSpc>
                <a:spcPct val="150000"/>
              </a:lnSpc>
            </a:pPr>
            <a:r>
              <a:rPr lang="it-IT" dirty="0">
                <a:latin typeface="Palatino Linotype"/>
              </a:rPr>
              <a:t>Cretico: –</a:t>
            </a:r>
            <a:r>
              <a:rPr lang="it-IT" dirty="0">
                <a:solidFill>
                  <a:srgbClr val="222222"/>
                </a:solidFill>
                <a:latin typeface="Palatino Linotype"/>
              </a:rPr>
              <a:t> ∪</a:t>
            </a:r>
            <a:r>
              <a:rPr lang="it-IT" dirty="0">
                <a:latin typeface="Palatino Linotype"/>
              </a:rPr>
              <a:t> –</a:t>
            </a:r>
          </a:p>
          <a:p>
            <a:pPr algn="just">
              <a:lnSpc>
                <a:spcPct val="107000"/>
              </a:lnSpc>
              <a:spcAft>
                <a:spcPts val="450"/>
              </a:spcAft>
            </a:pPr>
            <a:endParaRPr lang="it-IT" b="1" cap="small">
              <a:solidFill>
                <a:srgbClr val="222222"/>
              </a:solidFill>
              <a:latin typeface="Palatino Linotype" panose="02040502050505030304" pitchFamily="18" charset="0"/>
              <a:ea typeface="Times New Roman" panose="02020603050405020304" pitchFamily="18" charset="0"/>
              <a:cs typeface="Arial" panose="020B0604020202020204" pitchFamily="34" charset="0"/>
            </a:endParaRPr>
          </a:p>
          <a:p>
            <a:pPr algn="just">
              <a:lnSpc>
                <a:spcPct val="107000"/>
              </a:lnSpc>
              <a:spcAft>
                <a:spcPts val="450"/>
              </a:spcAft>
            </a:pPr>
            <a:r>
              <a:rPr lang="it-IT" b="1" cap="small" dirty="0">
                <a:solidFill>
                  <a:srgbClr val="222222"/>
                </a:solidFill>
                <a:latin typeface="Palatino Linotype"/>
                <a:ea typeface="Times New Roman" panose="02020603050405020304" pitchFamily="18" charset="0"/>
                <a:cs typeface="Arial"/>
              </a:rPr>
              <a:t>Arsi e tesi </a:t>
            </a:r>
            <a:endParaRPr lang="it-IT" b="1" cap="small">
              <a:solidFill>
                <a:srgbClr val="222222"/>
              </a:solidFill>
              <a:latin typeface="Palatino Linotype" panose="02040502050505030304" pitchFamily="18" charset="0"/>
              <a:ea typeface="Times New Roman" panose="02020603050405020304" pitchFamily="18" charset="0"/>
              <a:cs typeface="Arial" panose="020B0604020202020204" pitchFamily="34" charset="0"/>
            </a:endParaRPr>
          </a:p>
          <a:p>
            <a:pPr algn="just">
              <a:lnSpc>
                <a:spcPct val="107000"/>
              </a:lnSpc>
              <a:spcAft>
                <a:spcPts val="450"/>
              </a:spcAft>
            </a:pPr>
            <a:r>
              <a:rPr lang="it-IT" b="1" dirty="0">
                <a:solidFill>
                  <a:srgbClr val="222222"/>
                </a:solidFill>
                <a:latin typeface="Palatino Linotype"/>
                <a:ea typeface="Times New Roman" panose="02020603050405020304" pitchFamily="18" charset="0"/>
                <a:cs typeface="Arial"/>
              </a:rPr>
              <a:t>arsi, tesi</a:t>
            </a:r>
            <a:r>
              <a:rPr lang="it-IT" dirty="0">
                <a:solidFill>
                  <a:srgbClr val="222222"/>
                </a:solidFill>
                <a:latin typeface="Palatino Linotype"/>
                <a:ea typeface="Times New Roman" panose="02020603050405020304" pitchFamily="18" charset="0"/>
                <a:cs typeface="Arial"/>
              </a:rPr>
              <a:t>: 2 i movimenti costitutivi dell’unità ritmica (il metro): slancio/posa (un/due-tre), tempo forte/tempo debole</a:t>
            </a:r>
            <a:endParaRPr lang="it-IT" dirty="0">
              <a:latin typeface="Palatino Linotype"/>
              <a:ea typeface="Calibri" panose="020F0502020204030204" pitchFamily="34" charset="0"/>
              <a:cs typeface="Arial"/>
            </a:endParaRPr>
          </a:p>
          <a:p>
            <a:pPr algn="just">
              <a:lnSpc>
                <a:spcPct val="107000"/>
              </a:lnSpc>
              <a:spcAft>
                <a:spcPts val="450"/>
              </a:spcAft>
            </a:pPr>
            <a:r>
              <a:rPr lang="it-IT" dirty="0">
                <a:solidFill>
                  <a:srgbClr val="222222"/>
                </a:solidFill>
                <a:latin typeface="Palatino Linotype"/>
                <a:ea typeface="Times New Roman" panose="02020603050405020304" pitchFamily="18" charset="0"/>
                <a:cs typeface="Arial"/>
              </a:rPr>
              <a:t>arsi elemento-guida del ritmo nel dattilo [</a:t>
            </a:r>
            <a:r>
              <a:rPr lang="it-IT" dirty="0">
                <a:solidFill>
                  <a:srgbClr val="222222"/>
                </a:solidFill>
                <a:latin typeface="Palatino Linotype"/>
              </a:rPr>
              <a:t>– ∪ ∪ ]</a:t>
            </a:r>
            <a:r>
              <a:rPr lang="it-IT" dirty="0">
                <a:solidFill>
                  <a:srgbClr val="222222"/>
                </a:solidFill>
                <a:latin typeface="Palatino Linotype"/>
                <a:ea typeface="Times New Roman" panose="02020603050405020304" pitchFamily="18" charset="0"/>
                <a:cs typeface="Arial"/>
              </a:rPr>
              <a:t>, discendente (</a:t>
            </a:r>
            <a:r>
              <a:rPr lang="it-IT" b="1" dirty="0">
                <a:solidFill>
                  <a:srgbClr val="C00000"/>
                </a:solidFill>
                <a:latin typeface="Palatino Linotype"/>
                <a:ea typeface="Times New Roman" panose="02020603050405020304" pitchFamily="18" charset="0"/>
                <a:cs typeface="Arial"/>
              </a:rPr>
              <a:t>T-BP, pp. 263-65</a:t>
            </a:r>
            <a:r>
              <a:rPr lang="it-IT" dirty="0">
                <a:solidFill>
                  <a:srgbClr val="222222"/>
                </a:solidFill>
                <a:latin typeface="Palatino Linotype"/>
                <a:ea typeface="Times New Roman" panose="02020603050405020304" pitchFamily="18" charset="0"/>
                <a:cs typeface="Arial"/>
              </a:rPr>
              <a:t>). </a:t>
            </a:r>
            <a:endParaRPr lang="it-IT" dirty="0">
              <a:latin typeface="Times New Roman"/>
              <a:ea typeface="Calibri" panose="020F0502020204030204" pitchFamily="34" charset="0"/>
              <a:cs typeface="Times New Roman" panose="02020603050405020304" pitchFamily="18" charset="0"/>
            </a:endParaRPr>
          </a:p>
          <a:p>
            <a:pPr>
              <a:lnSpc>
                <a:spcPct val="150000"/>
              </a:lnSpc>
            </a:pPr>
            <a:endParaRPr lang="it-IT">
              <a:latin typeface="Palatino Linotype" panose="02040502050505030304" pitchFamily="18" charset="0"/>
            </a:endParaRPr>
          </a:p>
        </p:txBody>
      </p:sp>
    </p:spTree>
    <p:extLst>
      <p:ext uri="{BB962C8B-B14F-4D97-AF65-F5344CB8AC3E}">
        <p14:creationId xmlns:p14="http://schemas.microsoft.com/office/powerpoint/2010/main" val="1656390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Immagine 32" descr="http://www.latinovivo.com/autori/esametro1.gif"/>
          <p:cNvPicPr/>
          <p:nvPr/>
        </p:nvPicPr>
        <p:blipFill>
          <a:blip r:embed="rId2">
            <a:extLst>
              <a:ext uri="{28A0092B-C50C-407E-A947-70E740481C1C}">
                <a14:useLocalDpi xmlns:a14="http://schemas.microsoft.com/office/drawing/2010/main" val="0"/>
              </a:ext>
            </a:extLst>
          </a:blip>
          <a:srcRect/>
          <a:stretch>
            <a:fillRect/>
          </a:stretch>
        </p:blipFill>
        <p:spPr bwMode="auto">
          <a:xfrm>
            <a:off x="1240103" y="869077"/>
            <a:ext cx="6662057" cy="649878"/>
          </a:xfrm>
          <a:prstGeom prst="rect">
            <a:avLst/>
          </a:prstGeom>
          <a:noFill/>
          <a:ln>
            <a:noFill/>
          </a:ln>
        </p:spPr>
      </p:pic>
      <p:pic>
        <p:nvPicPr>
          <p:cNvPr id="34" name="Immagine 33" descr="http://www.latinovivo.com/autori/esametro.gif"/>
          <p:cNvPicPr/>
          <p:nvPr/>
        </p:nvPicPr>
        <p:blipFill>
          <a:blip r:embed="rId3">
            <a:extLst>
              <a:ext uri="{28A0092B-C50C-407E-A947-70E740481C1C}">
                <a14:useLocalDpi xmlns:a14="http://schemas.microsoft.com/office/drawing/2010/main" val="0"/>
              </a:ext>
            </a:extLst>
          </a:blip>
          <a:srcRect/>
          <a:stretch>
            <a:fillRect/>
          </a:stretch>
        </p:blipFill>
        <p:spPr bwMode="auto">
          <a:xfrm>
            <a:off x="1240102" y="1512557"/>
            <a:ext cx="6662057" cy="1079319"/>
          </a:xfrm>
          <a:prstGeom prst="rect">
            <a:avLst/>
          </a:prstGeom>
          <a:noFill/>
          <a:ln>
            <a:noFill/>
          </a:ln>
        </p:spPr>
      </p:pic>
      <p:sp>
        <p:nvSpPr>
          <p:cNvPr id="13" name="Rettangolo 12"/>
          <p:cNvSpPr/>
          <p:nvPr/>
        </p:nvSpPr>
        <p:spPr>
          <a:xfrm>
            <a:off x="354276" y="2766453"/>
            <a:ext cx="8433707" cy="4245971"/>
          </a:xfrm>
          <a:prstGeom prst="rect">
            <a:avLst/>
          </a:prstGeom>
        </p:spPr>
        <p:txBody>
          <a:bodyPr wrap="square" lIns="91440" tIns="45720" rIns="91440" bIns="45720" anchor="t">
            <a:spAutoFit/>
          </a:bodyPr>
          <a:lstStyle/>
          <a:p>
            <a:pPr>
              <a:lnSpc>
                <a:spcPts val="1560"/>
              </a:lnSpc>
              <a:spcAft>
                <a:spcPts val="800"/>
              </a:spcAft>
            </a:pPr>
            <a:r>
              <a:rPr lang="it-IT" dirty="0">
                <a:latin typeface="Palatino Linotype"/>
                <a:ea typeface="Times New Roman" panose="02020603050405020304" pitchFamily="18" charset="0"/>
                <a:cs typeface="Times New Roman"/>
              </a:rPr>
              <a:t>a = semiternaria (o tritemimere)</a:t>
            </a:r>
            <a:endParaRPr lang="it-IT" sz="1600" dirty="0">
              <a:effectLst/>
              <a:latin typeface="Palatino Linotype"/>
              <a:ea typeface="Calibri" panose="020F0502020204030204" pitchFamily="34" charset="0"/>
              <a:cs typeface="Times New Roman"/>
            </a:endParaRPr>
          </a:p>
          <a:p>
            <a:pPr>
              <a:lnSpc>
                <a:spcPts val="1560"/>
              </a:lnSpc>
              <a:spcAft>
                <a:spcPts val="800"/>
              </a:spcAft>
            </a:pPr>
            <a:r>
              <a:rPr lang="it-IT" dirty="0">
                <a:latin typeface="Palatino Linotype"/>
                <a:ea typeface="Times New Roman" panose="02020603050405020304" pitchFamily="18" charset="0"/>
                <a:cs typeface="Times New Roman"/>
              </a:rPr>
              <a:t>b = semiquinaria (o pentemimere m.)</a:t>
            </a:r>
            <a:r>
              <a:rPr lang="it-IT" dirty="0">
                <a:solidFill>
                  <a:srgbClr val="0070C0"/>
                </a:solidFill>
                <a:latin typeface="Palatino Linotype"/>
                <a:ea typeface="Times New Roman" panose="02020603050405020304" pitchFamily="18" charset="0"/>
                <a:cs typeface="Times New Roman"/>
              </a:rPr>
              <a:t> </a:t>
            </a:r>
            <a:r>
              <a:rPr lang="it-IT" sz="1400" dirty="0">
                <a:solidFill>
                  <a:srgbClr val="0070C0"/>
                </a:solidFill>
                <a:latin typeface="Palatino Linotype"/>
                <a:ea typeface="Times New Roman" panose="02020603050405020304" pitchFamily="18" charset="0"/>
                <a:cs typeface="Times New Roman"/>
              </a:rPr>
              <a:t>[</a:t>
            </a:r>
            <a:r>
              <a:rPr lang="it-IT" sz="1400" dirty="0">
                <a:solidFill>
                  <a:srgbClr val="0070C0"/>
                </a:solidFill>
                <a:ea typeface="+mn-lt"/>
                <a:cs typeface="+mn-lt"/>
              </a:rPr>
              <a:t>π</a:t>
            </a:r>
            <a:r>
              <a:rPr lang="it-IT" sz="1400" dirty="0" err="1">
                <a:solidFill>
                  <a:srgbClr val="0070C0"/>
                </a:solidFill>
                <a:ea typeface="+mn-lt"/>
                <a:cs typeface="+mn-lt"/>
              </a:rPr>
              <a:t>ενθημιμερής</a:t>
            </a:r>
            <a:r>
              <a:rPr lang="it-IT" sz="1400" dirty="0">
                <a:solidFill>
                  <a:srgbClr val="0070C0"/>
                </a:solidFill>
                <a:ea typeface="+mn-lt"/>
                <a:cs typeface="+mn-lt"/>
              </a:rPr>
              <a:t> (</a:t>
            </a:r>
            <a:r>
              <a:rPr lang="it-IT" sz="1400" dirty="0" err="1">
                <a:solidFill>
                  <a:srgbClr val="0070C0"/>
                </a:solidFill>
                <a:ea typeface="+mn-lt"/>
                <a:cs typeface="+mn-lt"/>
              </a:rPr>
              <a:t>τομή</a:t>
            </a:r>
            <a:r>
              <a:rPr lang="it-IT" sz="1400" dirty="0">
                <a:solidFill>
                  <a:srgbClr val="0070C0"/>
                </a:solidFill>
                <a:ea typeface="+mn-lt"/>
                <a:cs typeface="+mn-lt"/>
              </a:rPr>
              <a:t>: 'taglio', donde </a:t>
            </a:r>
            <a:r>
              <a:rPr lang="it-IT" sz="1400" i="1" dirty="0" err="1">
                <a:solidFill>
                  <a:srgbClr val="0070C0"/>
                </a:solidFill>
                <a:ea typeface="+mn-lt"/>
                <a:cs typeface="+mn-lt"/>
              </a:rPr>
              <a:t>caesura</a:t>
            </a:r>
            <a:r>
              <a:rPr lang="it-IT" sz="1400" dirty="0">
                <a:solidFill>
                  <a:srgbClr val="0070C0"/>
                </a:solidFill>
                <a:ea typeface="+mn-lt"/>
                <a:cs typeface="+mn-lt"/>
              </a:rPr>
              <a:t>)]: 5 </a:t>
            </a:r>
            <a:r>
              <a:rPr lang="it-IT" sz="1400" dirty="0" err="1">
                <a:solidFill>
                  <a:srgbClr val="0070C0"/>
                </a:solidFill>
                <a:ea typeface="+mn-lt"/>
                <a:cs typeface="+mn-lt"/>
              </a:rPr>
              <a:t>semìmetri</a:t>
            </a:r>
            <a:r>
              <a:rPr lang="it-IT" sz="1400" dirty="0">
                <a:solidFill>
                  <a:srgbClr val="0070C0"/>
                </a:solidFill>
                <a:ea typeface="+mn-lt"/>
                <a:cs typeface="+mn-lt"/>
              </a:rPr>
              <a:t>;  cesura centrale: 3 + 3 arsi (così anche la pentemimere f.)</a:t>
            </a:r>
            <a:endParaRPr lang="it-IT" sz="1400" dirty="0">
              <a:solidFill>
                <a:srgbClr val="0070C0"/>
              </a:solidFill>
              <a:effectLst/>
              <a:latin typeface="Palatino Linotype"/>
              <a:ea typeface="Calibri" panose="020F0502020204030204" pitchFamily="34" charset="0"/>
              <a:cs typeface="Times New Roman"/>
            </a:endParaRPr>
          </a:p>
          <a:p>
            <a:pPr>
              <a:lnSpc>
                <a:spcPts val="1560"/>
              </a:lnSpc>
              <a:spcAft>
                <a:spcPts val="800"/>
              </a:spcAft>
            </a:pPr>
            <a:r>
              <a:rPr lang="it-IT" dirty="0">
                <a:latin typeface="Palatino Linotype"/>
                <a:ea typeface="Times New Roman" panose="02020603050405020304" pitchFamily="18" charset="0"/>
                <a:cs typeface="Times New Roman"/>
              </a:rPr>
              <a:t>c = trocaica o del terzo trocheo (o pentemimere f.)</a:t>
            </a:r>
            <a:endParaRPr lang="it-IT" sz="1600" dirty="0">
              <a:effectLst/>
              <a:latin typeface="Palatino Linotype"/>
              <a:ea typeface="Calibri" panose="020F0502020204030204" pitchFamily="34" charset="0"/>
              <a:cs typeface="Times New Roman"/>
            </a:endParaRPr>
          </a:p>
          <a:p>
            <a:pPr>
              <a:lnSpc>
                <a:spcPts val="1560"/>
              </a:lnSpc>
              <a:spcAft>
                <a:spcPts val="800"/>
              </a:spcAft>
            </a:pPr>
            <a:r>
              <a:rPr lang="it-IT" dirty="0">
                <a:latin typeface="Palatino Linotype"/>
                <a:ea typeface="Times New Roman" panose="02020603050405020304" pitchFamily="18" charset="0"/>
                <a:cs typeface="Times New Roman"/>
              </a:rPr>
              <a:t>d = semisettenaria (o eftemimere) </a:t>
            </a:r>
            <a:r>
              <a:rPr lang="it-IT" sz="1400" dirty="0">
                <a:solidFill>
                  <a:srgbClr val="0070C0"/>
                </a:solidFill>
                <a:latin typeface="Palatino Linotype"/>
                <a:ea typeface="Times New Roman" panose="02020603050405020304" pitchFamily="18" charset="0"/>
                <a:cs typeface="Times New Roman"/>
              </a:rPr>
              <a:t>[di solito preceduta da semiternaria, con funzione equilibratrice: 2 + 2 + 2 arsi]</a:t>
            </a:r>
            <a:endParaRPr lang="it-IT" sz="1400" dirty="0">
              <a:solidFill>
                <a:srgbClr val="0070C0"/>
              </a:solidFill>
              <a:effectLst/>
              <a:latin typeface="Palatino Linotype"/>
              <a:ea typeface="Calibri" panose="020F0502020204030204" pitchFamily="34" charset="0"/>
              <a:cs typeface="Times New Roman"/>
            </a:endParaRPr>
          </a:p>
          <a:p>
            <a:pPr>
              <a:lnSpc>
                <a:spcPts val="1560"/>
              </a:lnSpc>
              <a:spcAft>
                <a:spcPts val="800"/>
              </a:spcAft>
            </a:pPr>
            <a:r>
              <a:rPr lang="it-IT" dirty="0">
                <a:solidFill>
                  <a:srgbClr val="C00000"/>
                </a:solidFill>
                <a:latin typeface="Palatino Linotype"/>
                <a:ea typeface="Times New Roman" panose="02020603050405020304" pitchFamily="18" charset="0"/>
                <a:cs typeface="Times New Roman"/>
              </a:rPr>
              <a:t>e = dieresi bucolica</a:t>
            </a:r>
          </a:p>
          <a:p>
            <a:pPr>
              <a:lnSpc>
                <a:spcPct val="150000"/>
              </a:lnSpc>
              <a:spcAft>
                <a:spcPts val="800"/>
              </a:spcAft>
            </a:pPr>
            <a:r>
              <a:rPr lang="it-IT" dirty="0" err="1">
                <a:latin typeface="Palatino Linotype"/>
                <a:ea typeface="Verdana"/>
                <a:cs typeface="Times New Roman"/>
              </a:rPr>
              <a:t>Conticuere</a:t>
            </a:r>
            <a:r>
              <a:rPr lang="it-IT" dirty="0">
                <a:latin typeface="Palatino Linotype"/>
                <a:ea typeface="Verdana"/>
                <a:cs typeface="Times New Roman"/>
              </a:rPr>
              <a:t> omnes </a:t>
            </a:r>
            <a:r>
              <a:rPr lang="it-IT" dirty="0" err="1">
                <a:latin typeface="Palatino Linotype"/>
                <a:ea typeface="Verdana"/>
                <a:cs typeface="Times New Roman"/>
              </a:rPr>
              <a:t>intentique</a:t>
            </a:r>
            <a:r>
              <a:rPr lang="it-IT" dirty="0">
                <a:latin typeface="Palatino Linotype"/>
                <a:ea typeface="Verdana"/>
                <a:cs typeface="Times New Roman"/>
              </a:rPr>
              <a:t> ora </a:t>
            </a:r>
            <a:r>
              <a:rPr lang="it-IT" dirty="0" err="1">
                <a:latin typeface="Palatino Linotype"/>
                <a:ea typeface="Verdana"/>
                <a:cs typeface="Times New Roman"/>
              </a:rPr>
              <a:t>tenebant</a:t>
            </a:r>
            <a:r>
              <a:rPr lang="it-IT" dirty="0">
                <a:latin typeface="Palatino Linotype"/>
                <a:ea typeface="Verdana"/>
                <a:cs typeface="Times New Roman"/>
              </a:rPr>
              <a:t> (</a:t>
            </a:r>
            <a:r>
              <a:rPr lang="it-IT" dirty="0" err="1">
                <a:latin typeface="Palatino Linotype"/>
                <a:ea typeface="Verdana"/>
                <a:cs typeface="Times New Roman"/>
              </a:rPr>
              <a:t>Verg</a:t>
            </a:r>
            <a:r>
              <a:rPr lang="it-IT" dirty="0">
                <a:latin typeface="Palatino Linotype"/>
                <a:ea typeface="Verdana"/>
                <a:cs typeface="Times New Roman"/>
              </a:rPr>
              <a:t>. </a:t>
            </a:r>
            <a:r>
              <a:rPr lang="it-IT" i="1" dirty="0" err="1">
                <a:latin typeface="Palatino Linotype"/>
                <a:ea typeface="Verdana"/>
                <a:cs typeface="Times New Roman"/>
              </a:rPr>
              <a:t>Aen</a:t>
            </a:r>
            <a:r>
              <a:rPr lang="it-IT" dirty="0">
                <a:latin typeface="Palatino Linotype"/>
                <a:ea typeface="Verdana"/>
                <a:cs typeface="Times New Roman"/>
              </a:rPr>
              <a:t>. II 1)</a:t>
            </a:r>
          </a:p>
          <a:p>
            <a:pPr>
              <a:lnSpc>
                <a:spcPct val="150000"/>
              </a:lnSpc>
              <a:spcAft>
                <a:spcPts val="800"/>
              </a:spcAft>
            </a:pPr>
            <a:r>
              <a:rPr lang="it-IT" dirty="0">
                <a:latin typeface="Palatino Linotype"/>
                <a:ea typeface="Verdana"/>
                <a:cs typeface="Times New Roman"/>
              </a:rPr>
              <a:t>Nos </a:t>
            </a:r>
            <a:r>
              <a:rPr lang="it-IT" dirty="0" err="1">
                <a:latin typeface="Palatino Linotype"/>
                <a:ea typeface="Verdana"/>
                <a:cs typeface="Times New Roman"/>
              </a:rPr>
              <a:t>patriam</a:t>
            </a:r>
            <a:r>
              <a:rPr lang="it-IT" dirty="0">
                <a:latin typeface="Palatino Linotype"/>
                <a:ea typeface="Verdana"/>
                <a:cs typeface="Times New Roman"/>
              </a:rPr>
              <a:t> </a:t>
            </a:r>
            <a:r>
              <a:rPr lang="it-IT" dirty="0" err="1">
                <a:latin typeface="Palatino Linotype"/>
                <a:ea typeface="Verdana"/>
                <a:cs typeface="Times New Roman"/>
              </a:rPr>
              <a:t>fugimus</a:t>
            </a:r>
            <a:r>
              <a:rPr lang="it-IT" dirty="0">
                <a:latin typeface="Palatino Linotype"/>
                <a:ea typeface="Verdana"/>
                <a:cs typeface="Times New Roman"/>
              </a:rPr>
              <a:t>; tu </a:t>
            </a:r>
            <a:r>
              <a:rPr lang="it-IT" dirty="0" err="1">
                <a:latin typeface="Palatino Linotype"/>
                <a:ea typeface="Verdana"/>
                <a:cs typeface="Times New Roman"/>
              </a:rPr>
              <a:t>Tityre</a:t>
            </a:r>
            <a:r>
              <a:rPr lang="it-IT" dirty="0">
                <a:latin typeface="Palatino Linotype"/>
                <a:ea typeface="Verdana"/>
                <a:cs typeface="Times New Roman"/>
              </a:rPr>
              <a:t>, </a:t>
            </a:r>
            <a:r>
              <a:rPr lang="it-IT" dirty="0" err="1">
                <a:latin typeface="Palatino Linotype"/>
                <a:ea typeface="Verdana"/>
                <a:cs typeface="Times New Roman"/>
              </a:rPr>
              <a:t>lentus</a:t>
            </a:r>
            <a:r>
              <a:rPr lang="it-IT" dirty="0">
                <a:latin typeface="Palatino Linotype"/>
                <a:ea typeface="Verdana"/>
                <a:cs typeface="Times New Roman"/>
              </a:rPr>
              <a:t> in umbra (</a:t>
            </a:r>
            <a:r>
              <a:rPr lang="it-IT" i="1" dirty="0" err="1">
                <a:latin typeface="Palatino Linotype"/>
                <a:ea typeface="Verdana"/>
                <a:cs typeface="Times New Roman"/>
              </a:rPr>
              <a:t>ecl</a:t>
            </a:r>
            <a:r>
              <a:rPr lang="it-IT" dirty="0">
                <a:latin typeface="Palatino Linotype"/>
                <a:ea typeface="Verdana"/>
                <a:cs typeface="Times New Roman"/>
              </a:rPr>
              <a:t>. 1,4)</a:t>
            </a:r>
            <a:endParaRPr lang="it-IT" dirty="0"/>
          </a:p>
          <a:p>
            <a:pPr>
              <a:lnSpc>
                <a:spcPct val="150000"/>
              </a:lnSpc>
              <a:spcAft>
                <a:spcPts val="800"/>
              </a:spcAft>
            </a:pPr>
            <a:r>
              <a:rPr lang="el-GR" dirty="0" err="1">
                <a:latin typeface="Palatino Linotype"/>
                <a:ea typeface="Verdana"/>
                <a:cs typeface="Times New Roman"/>
              </a:rPr>
              <a:t>Ἄνδρα</a:t>
            </a:r>
            <a:r>
              <a:rPr lang="el-GR" dirty="0">
                <a:latin typeface="Palatino Linotype"/>
                <a:ea typeface="Verdana"/>
                <a:cs typeface="Times New Roman"/>
              </a:rPr>
              <a:t> μοι </a:t>
            </a:r>
            <a:r>
              <a:rPr lang="el-GR" dirty="0" err="1">
                <a:latin typeface="Palatino Linotype"/>
                <a:ea typeface="Verdana"/>
                <a:cs typeface="Times New Roman"/>
              </a:rPr>
              <a:t>ἔννεπε</a:t>
            </a:r>
            <a:r>
              <a:rPr lang="el-GR" dirty="0">
                <a:latin typeface="Palatino Linotype"/>
                <a:ea typeface="Verdana"/>
                <a:cs typeface="Times New Roman"/>
              </a:rPr>
              <a:t>, </a:t>
            </a:r>
            <a:r>
              <a:rPr lang="el-GR" dirty="0" err="1">
                <a:latin typeface="Palatino Linotype"/>
                <a:ea typeface="Verdana"/>
                <a:cs typeface="Times New Roman"/>
              </a:rPr>
              <a:t>Μοῦσα</a:t>
            </a:r>
            <a:r>
              <a:rPr lang="el-GR" dirty="0">
                <a:latin typeface="Palatino Linotype"/>
                <a:ea typeface="Verdana"/>
                <a:cs typeface="Times New Roman"/>
              </a:rPr>
              <a:t>, </a:t>
            </a:r>
            <a:r>
              <a:rPr lang="el-GR" dirty="0" err="1">
                <a:latin typeface="Palatino Linotype"/>
                <a:ea typeface="Verdana"/>
                <a:cs typeface="Times New Roman"/>
              </a:rPr>
              <a:t>πολύτροπον</a:t>
            </a:r>
            <a:r>
              <a:rPr lang="el-GR" dirty="0">
                <a:latin typeface="Palatino Linotype"/>
                <a:ea typeface="Verdana"/>
                <a:cs typeface="Times New Roman"/>
              </a:rPr>
              <a:t> </a:t>
            </a:r>
            <a:r>
              <a:rPr lang="el-GR" dirty="0" err="1">
                <a:latin typeface="Palatino Linotype"/>
                <a:ea typeface="Verdana"/>
                <a:cs typeface="Times New Roman"/>
              </a:rPr>
              <a:t>ὃς</a:t>
            </a:r>
            <a:r>
              <a:rPr lang="el-GR" dirty="0">
                <a:latin typeface="Palatino Linotype"/>
                <a:ea typeface="Verdana"/>
                <a:cs typeface="Times New Roman"/>
              </a:rPr>
              <a:t> </a:t>
            </a:r>
            <a:r>
              <a:rPr lang="el-GR" dirty="0" err="1">
                <a:latin typeface="Palatino Linotype"/>
                <a:ea typeface="Verdana"/>
                <a:cs typeface="Times New Roman"/>
              </a:rPr>
              <a:t>μάλα</a:t>
            </a:r>
            <a:r>
              <a:rPr lang="el-GR" dirty="0">
                <a:latin typeface="Palatino Linotype"/>
                <a:ea typeface="Verdana"/>
                <a:cs typeface="Times New Roman"/>
              </a:rPr>
              <a:t> </a:t>
            </a:r>
            <a:r>
              <a:rPr lang="el-GR" dirty="0" err="1">
                <a:latin typeface="Palatino Linotype"/>
                <a:ea typeface="Verdana"/>
                <a:cs typeface="Times New Roman"/>
              </a:rPr>
              <a:t>πολλά</a:t>
            </a:r>
            <a:r>
              <a:rPr lang="el-GR" dirty="0">
                <a:latin typeface="Palatino Linotype"/>
                <a:ea typeface="Verdana"/>
                <a:cs typeface="Times New Roman"/>
              </a:rPr>
              <a:t> (</a:t>
            </a:r>
            <a:r>
              <a:rPr lang="el-GR" i="1" dirty="0" err="1">
                <a:latin typeface="Palatino Linotype"/>
                <a:ea typeface="Verdana"/>
                <a:cs typeface="Times New Roman"/>
              </a:rPr>
              <a:t>Od</a:t>
            </a:r>
            <a:r>
              <a:rPr lang="el-GR" dirty="0">
                <a:latin typeface="Palatino Linotype"/>
                <a:ea typeface="Verdana"/>
                <a:cs typeface="Times New Roman"/>
              </a:rPr>
              <a:t>. I 1)</a:t>
            </a:r>
            <a:endParaRPr lang="it-IT" dirty="0" err="1">
              <a:latin typeface="Palatino Linotype" panose="02040502050505030304" pitchFamily="18" charset="0"/>
              <a:ea typeface="Verdana" panose="020B0604030504040204" pitchFamily="34" charset="0"/>
              <a:cs typeface="Times New Roman" panose="02020603050405020304" pitchFamily="18" charset="0"/>
            </a:endParaRPr>
          </a:p>
          <a:p>
            <a:r>
              <a:rPr lang="it-IT" dirty="0" err="1">
                <a:latin typeface="Palatino Linotype"/>
                <a:ea typeface="Verdana"/>
                <a:cs typeface="Times New Roman"/>
              </a:rPr>
              <a:t>formosam</a:t>
            </a:r>
            <a:r>
              <a:rPr lang="it-IT" dirty="0">
                <a:latin typeface="Palatino Linotype"/>
                <a:ea typeface="Verdana"/>
                <a:cs typeface="Times New Roman"/>
              </a:rPr>
              <a:t> </a:t>
            </a:r>
            <a:r>
              <a:rPr lang="it-IT" dirty="0" err="1">
                <a:latin typeface="Palatino Linotype"/>
                <a:ea typeface="Verdana"/>
                <a:cs typeface="Times New Roman"/>
              </a:rPr>
              <a:t>resonare</a:t>
            </a:r>
            <a:r>
              <a:rPr lang="it-IT" dirty="0">
                <a:latin typeface="Palatino Linotype"/>
                <a:ea typeface="Verdana"/>
                <a:cs typeface="Times New Roman"/>
              </a:rPr>
              <a:t> </a:t>
            </a:r>
            <a:r>
              <a:rPr lang="it-IT" dirty="0" err="1">
                <a:latin typeface="Palatino Linotype"/>
                <a:ea typeface="Verdana"/>
                <a:cs typeface="Times New Roman"/>
              </a:rPr>
              <a:t>doces</a:t>
            </a:r>
            <a:r>
              <a:rPr lang="it-IT" dirty="0">
                <a:latin typeface="Palatino Linotype"/>
                <a:ea typeface="Verdana"/>
                <a:cs typeface="Times New Roman"/>
              </a:rPr>
              <a:t> </a:t>
            </a:r>
            <a:r>
              <a:rPr lang="it-IT" dirty="0" err="1">
                <a:latin typeface="Palatino Linotype"/>
                <a:ea typeface="Verdana"/>
                <a:cs typeface="Times New Roman"/>
              </a:rPr>
              <a:t>Amaryllida</a:t>
            </a:r>
            <a:r>
              <a:rPr lang="it-IT" dirty="0">
                <a:latin typeface="Palatino Linotype"/>
                <a:ea typeface="Verdana"/>
                <a:cs typeface="Times New Roman"/>
              </a:rPr>
              <a:t> </a:t>
            </a:r>
            <a:r>
              <a:rPr lang="it-IT" dirty="0" err="1">
                <a:latin typeface="Palatino Linotype"/>
                <a:ea typeface="Verdana"/>
                <a:cs typeface="Times New Roman"/>
              </a:rPr>
              <a:t>siluas</a:t>
            </a:r>
            <a:r>
              <a:rPr lang="it-IT" dirty="0">
                <a:latin typeface="Palatino Linotype"/>
                <a:ea typeface="Verdana"/>
                <a:cs typeface="Times New Roman"/>
              </a:rPr>
              <a:t> (</a:t>
            </a:r>
            <a:r>
              <a:rPr lang="it-IT" dirty="0" err="1">
                <a:latin typeface="Palatino Linotype"/>
                <a:ea typeface="Verdana"/>
                <a:cs typeface="Times New Roman"/>
              </a:rPr>
              <a:t>Verg</a:t>
            </a:r>
            <a:r>
              <a:rPr lang="it-IT" dirty="0">
                <a:latin typeface="Palatino Linotype"/>
                <a:ea typeface="Verdana"/>
                <a:cs typeface="Times New Roman"/>
              </a:rPr>
              <a:t>. </a:t>
            </a:r>
            <a:r>
              <a:rPr lang="it-IT" i="1" dirty="0" err="1">
                <a:latin typeface="Palatino Linotype"/>
                <a:ea typeface="Verdana"/>
                <a:cs typeface="Times New Roman"/>
              </a:rPr>
              <a:t>ecl</a:t>
            </a:r>
            <a:r>
              <a:rPr lang="it-IT" dirty="0">
                <a:latin typeface="Palatino Linotype"/>
                <a:ea typeface="Verdana"/>
                <a:cs typeface="Times New Roman"/>
              </a:rPr>
              <a:t>. 1,5)</a:t>
            </a:r>
          </a:p>
          <a:p>
            <a:pPr>
              <a:lnSpc>
                <a:spcPct val="150000"/>
              </a:lnSpc>
              <a:spcAft>
                <a:spcPts val="800"/>
              </a:spcAft>
            </a:pPr>
            <a:endParaRPr lang="it-IT" dirty="0">
              <a:effectLst/>
              <a:latin typeface="Palatino Linotype" panose="02040502050505030304" pitchFamily="18" charset="0"/>
              <a:ea typeface="Verdana" panose="020B060403050404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4146A03E-7293-7338-481A-1AAC66B3CB4B}"/>
              </a:ext>
            </a:extLst>
          </p:cNvPr>
          <p:cNvSpPr txBox="1"/>
          <p:nvPr/>
        </p:nvSpPr>
        <p:spPr>
          <a:xfrm>
            <a:off x="357187" y="428624"/>
            <a:ext cx="6905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err="1">
                <a:solidFill>
                  <a:srgbClr val="0070C0"/>
                </a:solidFill>
              </a:rPr>
              <a:t>κῶλον</a:t>
            </a:r>
            <a:r>
              <a:rPr lang="it-IT" dirty="0">
                <a:solidFill>
                  <a:srgbClr val="0070C0"/>
                </a:solidFill>
              </a:rPr>
              <a:t>: 'membro', </a:t>
            </a:r>
            <a:r>
              <a:rPr lang="it-IT" dirty="0" err="1">
                <a:solidFill>
                  <a:srgbClr val="0070C0"/>
                </a:solidFill>
              </a:rPr>
              <a:t>στίχος</a:t>
            </a:r>
            <a:r>
              <a:rPr lang="it-IT" dirty="0">
                <a:solidFill>
                  <a:srgbClr val="0070C0"/>
                </a:solidFill>
              </a:rPr>
              <a:t>: 'verso' (di qui: emistichio, forma </a:t>
            </a:r>
            <a:r>
              <a:rPr lang="it-IT" dirty="0" err="1">
                <a:solidFill>
                  <a:srgbClr val="0070C0"/>
                </a:solidFill>
              </a:rPr>
              <a:t>stichica</a:t>
            </a:r>
            <a:r>
              <a:rPr lang="it-IT" dirty="0">
                <a:solidFill>
                  <a:srgbClr val="0070C0"/>
                </a:solidFill>
              </a:rPr>
              <a:t>)</a:t>
            </a:r>
            <a:endParaRPr lang="it-IT" dirty="0"/>
          </a:p>
        </p:txBody>
      </p:sp>
    </p:spTree>
    <p:extLst>
      <p:ext uri="{BB962C8B-B14F-4D97-AF65-F5344CB8AC3E}">
        <p14:creationId xmlns:p14="http://schemas.microsoft.com/office/powerpoint/2010/main" val="2201850804"/>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3DF63EFE748F70408E1FBA4C07B78A01" ma:contentTypeVersion="2" ma:contentTypeDescription="Creare un nuovo documento." ma:contentTypeScope="" ma:versionID="7a8ce8fbdc2ca0bf95b61f2ac57dee1c">
  <xsd:schema xmlns:xsd="http://www.w3.org/2001/XMLSchema" xmlns:xs="http://www.w3.org/2001/XMLSchema" xmlns:p="http://schemas.microsoft.com/office/2006/metadata/properties" xmlns:ns2="735c8ad1-ff0f-4a64-ac81-ca2e649f2e73" targetNamespace="http://schemas.microsoft.com/office/2006/metadata/properties" ma:root="true" ma:fieldsID="466fa6dbe745821345f4e6f7d8e1e9d7" ns2:_="">
    <xsd:import namespace="735c8ad1-ff0f-4a64-ac81-ca2e649f2e7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5c8ad1-ff0f-4a64-ac81-ca2e649f2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4C2E87-CAF5-483A-9E02-8E0147184310}">
  <ds:schemaRefs>
    <ds:schemaRef ds:uri="http://schemas.microsoft.com/sharepoint/v3/contenttype/forms"/>
  </ds:schemaRefs>
</ds:datastoreItem>
</file>

<file path=customXml/itemProps2.xml><?xml version="1.0" encoding="utf-8"?>
<ds:datastoreItem xmlns:ds="http://schemas.openxmlformats.org/officeDocument/2006/customXml" ds:itemID="{34532DF8-456E-481D-B914-D1AC4D83E0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8F4A78C-EA28-4385-9145-9450561F0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5c8ad1-ff0f-4a64-ac81-ca2e649f2e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TM03457444[[fn=Base]]</Template>
  <TotalTime>935</TotalTime>
  <Words>1937</Words>
  <Application>Microsoft Office PowerPoint</Application>
  <PresentationFormat>Presentazione su schermo (4:3)</PresentationFormat>
  <Paragraphs>234</Paragraphs>
  <Slides>12</Slides>
  <Notes>1</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Base</vt:lpstr>
      <vt:lpstr>Lingua e letteratura latina    docente: Marco Fernandelli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 e letteratura latina Lezione 4   docente: Marco Fernandelli</dc:title>
  <dc:creator>Marco Fernandelli</dc:creator>
  <cp:lastModifiedBy>FERNANDELLI MARCO</cp:lastModifiedBy>
  <cp:revision>369</cp:revision>
  <dcterms:created xsi:type="dcterms:W3CDTF">2020-03-22T19:28:32Z</dcterms:created>
  <dcterms:modified xsi:type="dcterms:W3CDTF">2023-03-30T07:06:42Z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0x0101003DF63EFE748F70408E1FBA4C07B78A01</vt:lpwstr>
  </property>
</Properties>
</file>