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9"/>
  </p:notesMasterIdLst>
  <p:sldIdLst>
    <p:sldId id="256" r:id="rId2"/>
    <p:sldId id="304" r:id="rId3"/>
    <p:sldId id="308" r:id="rId4"/>
    <p:sldId id="279" r:id="rId5"/>
    <p:sldId id="313" r:id="rId6"/>
    <p:sldId id="280" r:id="rId7"/>
    <p:sldId id="283" r:id="rId8"/>
    <p:sldId id="284" r:id="rId9"/>
    <p:sldId id="296" r:id="rId10"/>
    <p:sldId id="285" r:id="rId11"/>
    <p:sldId id="314" r:id="rId12"/>
    <p:sldId id="316" r:id="rId13"/>
    <p:sldId id="317" r:id="rId14"/>
    <p:sldId id="318" r:id="rId15"/>
    <p:sldId id="320" r:id="rId16"/>
    <p:sldId id="319" r:id="rId17"/>
    <p:sldId id="315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17/04/23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ca9692en/CA9692EN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Geografia</a:t>
            </a:r>
            <a:r>
              <a:rPr lang="it-IT" dirty="0"/>
              <a:t> (LE006)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b="1" dirty="0"/>
              <a:t>LE01 - DISCIPLINE STORICHE E FILOSOFICHE</a:t>
            </a:r>
            <a:br>
              <a:rPr lang="it-IT" sz="4000" b="1" dirty="0"/>
            </a:br>
            <a:r>
              <a:rPr lang="it-IT" sz="4000" b="1" dirty="0"/>
              <a:t>LE04 – Lingue e </a:t>
            </a:r>
            <a:r>
              <a:rPr lang="it-IT" sz="4000" b="1"/>
              <a:t>letterature straniere 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5298" y="491462"/>
            <a:ext cx="2939773" cy="811151"/>
          </a:xfrm>
        </p:spPr>
        <p:txBody>
          <a:bodyPr>
            <a:normAutofit fontScale="90000"/>
          </a:bodyPr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8052" y="1510748"/>
            <a:ext cx="11754499" cy="5124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dirty="0">
                <a:solidFill>
                  <a:schemeClr val="tx1"/>
                </a:solidFill>
              </a:rPr>
              <a:t>Mobilità spaziale</a:t>
            </a:r>
          </a:p>
          <a:p>
            <a:pPr marL="0" indent="0">
              <a:buNone/>
            </a:pPr>
            <a:endParaRPr lang="it-IT" sz="2200" dirty="0">
              <a:solidFill>
                <a:schemeClr val="tx1"/>
              </a:solidFill>
            </a:endParaRPr>
          </a:p>
          <a:p>
            <a:pPr lvl="1"/>
            <a:r>
              <a:rPr lang="it-IT" sz="2200" b="1" dirty="0">
                <a:solidFill>
                  <a:schemeClr val="tx1"/>
                </a:solidFill>
              </a:rPr>
              <a:t>Migrazioni</a:t>
            </a:r>
            <a:r>
              <a:rPr lang="it-IT" sz="2200" dirty="0">
                <a:solidFill>
                  <a:schemeClr val="tx1"/>
                </a:solidFill>
              </a:rPr>
              <a:t>: spostamento permanente o di lungo termine di un gruppo di persone o di un individuo dal proprio luogo d’origine a un altro luogo</a:t>
            </a:r>
          </a:p>
          <a:p>
            <a:pPr lvl="1"/>
            <a:r>
              <a:rPr lang="it-IT" sz="2200" b="1" dirty="0">
                <a:solidFill>
                  <a:schemeClr val="tx1"/>
                </a:solidFill>
              </a:rPr>
              <a:t>Circolazione di persone</a:t>
            </a:r>
            <a:r>
              <a:rPr lang="it-IT" sz="2200" dirty="0">
                <a:solidFill>
                  <a:schemeClr val="tx1"/>
                </a:solidFill>
              </a:rPr>
              <a:t>: spostamento temporaneo, spesso ciclico, di un gruppo di persone o di un individuo dal proprio luogo d’origine a un altro luogo. Comprende le migrazioni temporanee e i movimenti pendolari</a:t>
            </a:r>
          </a:p>
          <a:p>
            <a:pPr marL="530352" lvl="1" indent="0">
              <a:buNone/>
            </a:pPr>
            <a:r>
              <a:rPr lang="it-IT" sz="2200" i="0" dirty="0">
                <a:solidFill>
                  <a:schemeClr val="tx1"/>
                </a:solidFill>
              </a:rPr>
              <a:t>Ogni migrazione prevede una emigrazione e una immigrazione</a:t>
            </a:r>
          </a:p>
          <a:p>
            <a:pPr marL="892175" lvl="1" indent="-344488"/>
            <a:r>
              <a:rPr lang="it-IT" sz="2200" b="1" i="0" dirty="0">
                <a:solidFill>
                  <a:schemeClr val="tx1"/>
                </a:solidFill>
              </a:rPr>
              <a:t>Saldo migratorio netto</a:t>
            </a:r>
            <a:r>
              <a:rPr lang="it-IT" sz="2200" i="0" dirty="0">
                <a:solidFill>
                  <a:schemeClr val="tx1"/>
                </a:solidFill>
              </a:rPr>
              <a:t>: la differenza fra immigrati e emigrati</a:t>
            </a:r>
          </a:p>
          <a:p>
            <a:pPr marL="892175" lvl="1" indent="-355600"/>
            <a:r>
              <a:rPr lang="it-IT" sz="2200" b="1" i="0" dirty="0">
                <a:solidFill>
                  <a:schemeClr val="tx1"/>
                </a:solidFill>
              </a:rPr>
              <a:t>Equazione demografica</a:t>
            </a:r>
            <a:r>
              <a:rPr lang="it-IT" sz="2200" i="0" dirty="0">
                <a:solidFill>
                  <a:schemeClr val="tx1"/>
                </a:solidFill>
              </a:rPr>
              <a:t>: crescita naturale della popolazione + saldo migratorio (in un determinato arco di tempo</a:t>
            </a:r>
            <a:r>
              <a:rPr lang="it-IT" sz="22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788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87"/>
    </mc:Choice>
    <mc:Fallback xmlns="">
      <p:transition spd="slow" advTm="22078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47612D-3562-6B4E-AB68-8A9662A6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Italia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B92EBAE-DE2E-D546-A2E8-974554A4F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429474"/>
              </p:ext>
            </p:extLst>
          </p:nvPr>
        </p:nvGraphicFramePr>
        <p:xfrm>
          <a:off x="3286897" y="2318772"/>
          <a:ext cx="8544271" cy="309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634">
                  <a:extLst>
                    <a:ext uri="{9D8B030D-6E8A-4147-A177-3AD203B41FA5}">
                      <a16:colId xmlns:a16="http://schemas.microsoft.com/office/drawing/2014/main" val="3002388128"/>
                    </a:ext>
                  </a:extLst>
                </a:gridCol>
                <a:gridCol w="1280487">
                  <a:extLst>
                    <a:ext uri="{9D8B030D-6E8A-4147-A177-3AD203B41FA5}">
                      <a16:colId xmlns:a16="http://schemas.microsoft.com/office/drawing/2014/main" val="3687802264"/>
                    </a:ext>
                  </a:extLst>
                </a:gridCol>
                <a:gridCol w="1304647">
                  <a:extLst>
                    <a:ext uri="{9D8B030D-6E8A-4147-A177-3AD203B41FA5}">
                      <a16:colId xmlns:a16="http://schemas.microsoft.com/office/drawing/2014/main" val="4291511079"/>
                    </a:ext>
                  </a:extLst>
                </a:gridCol>
                <a:gridCol w="1544673">
                  <a:extLst>
                    <a:ext uri="{9D8B030D-6E8A-4147-A177-3AD203B41FA5}">
                      <a16:colId xmlns:a16="http://schemas.microsoft.com/office/drawing/2014/main" val="2961740018"/>
                    </a:ext>
                  </a:extLst>
                </a:gridCol>
                <a:gridCol w="1220610">
                  <a:extLst>
                    <a:ext uri="{9D8B030D-6E8A-4147-A177-3AD203B41FA5}">
                      <a16:colId xmlns:a16="http://schemas.microsoft.com/office/drawing/2014/main" val="732876877"/>
                    </a:ext>
                  </a:extLst>
                </a:gridCol>
                <a:gridCol w="1220610">
                  <a:extLst>
                    <a:ext uri="{9D8B030D-6E8A-4147-A177-3AD203B41FA5}">
                      <a16:colId xmlns:a16="http://schemas.microsoft.com/office/drawing/2014/main" val="2292409489"/>
                    </a:ext>
                  </a:extLst>
                </a:gridCol>
                <a:gridCol w="1220610">
                  <a:extLst>
                    <a:ext uri="{9D8B030D-6E8A-4147-A177-3AD203B41FA5}">
                      <a16:colId xmlns:a16="http://schemas.microsoft.com/office/drawing/2014/main" val="592079558"/>
                    </a:ext>
                  </a:extLst>
                </a:gridCol>
              </a:tblGrid>
              <a:tr h="910089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migratorio italiani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migratorio stranieri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migratorio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morti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naturale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78697"/>
                  </a:ext>
                </a:extLst>
              </a:tr>
              <a:tr h="689309">
                <a:tc>
                  <a:txBody>
                    <a:bodyPr/>
                    <a:lstStyle/>
                    <a:p>
                      <a:r>
                        <a:rPr lang="it-IT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-69.908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245.272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175.364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439.747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633.218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-193.386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434007"/>
                  </a:ext>
                </a:extLst>
              </a:tr>
              <a:tr h="689309">
                <a:tc>
                  <a:txBody>
                    <a:bodyPr/>
                    <a:lstStyle/>
                    <a:p>
                      <a:r>
                        <a:rPr lang="it-IT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-53.389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205.034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151.645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420.170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634.432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-214.262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09436"/>
                  </a:ext>
                </a:extLst>
              </a:tr>
              <a:tr h="404484">
                <a:tc>
                  <a:txBody>
                    <a:bodyPr/>
                    <a:lstStyle/>
                    <a:p>
                      <a:r>
                        <a:rPr lang="it-IT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-53.813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207.086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153273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404.104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746.146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-342.042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067739"/>
                  </a:ext>
                </a:extLst>
              </a:tr>
              <a:tr h="404484">
                <a:tc>
                  <a:txBody>
                    <a:bodyPr/>
                    <a:lstStyle/>
                    <a:p>
                      <a:r>
                        <a:rPr lang="it-IT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-65.190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152.832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87642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404.892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740.317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-335.425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785014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6196FB-91B5-D648-8000-D2C588DA5B7A}"/>
              </a:ext>
            </a:extLst>
          </p:cNvPr>
          <p:cNvSpPr txBox="1"/>
          <p:nvPr/>
        </p:nvSpPr>
        <p:spPr>
          <a:xfrm>
            <a:off x="324858" y="2532240"/>
            <a:ext cx="276791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Popolazione </a:t>
            </a:r>
          </a:p>
          <a:p>
            <a:r>
              <a:rPr lang="it-IT" sz="2200" dirty="0"/>
              <a:t>2018: </a:t>
            </a:r>
            <a:r>
              <a:rPr lang="it-IT" sz="2200" b="1" dirty="0"/>
              <a:t>59.816.673</a:t>
            </a:r>
            <a:endParaRPr lang="it-IT" sz="2200" dirty="0"/>
          </a:p>
          <a:p>
            <a:r>
              <a:rPr lang="it-IT" sz="2200" dirty="0"/>
              <a:t>2019 : </a:t>
            </a:r>
            <a:r>
              <a:rPr lang="it-IT" sz="2200" b="1" dirty="0"/>
              <a:t>59.641.488</a:t>
            </a:r>
            <a:endParaRPr lang="it-IT" sz="2200" dirty="0"/>
          </a:p>
          <a:p>
            <a:r>
              <a:rPr lang="it-IT" sz="2200" dirty="0"/>
              <a:t>2020 : </a:t>
            </a:r>
            <a:r>
              <a:rPr lang="it-IT" sz="2200" b="1" dirty="0"/>
              <a:t>59.236.213</a:t>
            </a:r>
          </a:p>
          <a:p>
            <a:endParaRPr lang="it-IT" sz="2200" dirty="0"/>
          </a:p>
          <a:p>
            <a:r>
              <a:rPr lang="it-IT" sz="2200" dirty="0"/>
              <a:t>1 gennaio 2022: 59.030.000</a:t>
            </a:r>
          </a:p>
          <a:p>
            <a:endParaRPr lang="it-IT" sz="2200" dirty="0"/>
          </a:p>
          <a:p>
            <a:r>
              <a:rPr lang="it-IT" sz="2200" dirty="0"/>
              <a:t>1gennaio 2023 (presunta) </a:t>
            </a:r>
          </a:p>
          <a:p>
            <a:r>
              <a:rPr lang="it-IT" sz="2200" dirty="0"/>
              <a:t>58.851.000</a:t>
            </a:r>
          </a:p>
        </p:txBody>
      </p:sp>
    </p:spTree>
    <p:extLst>
      <p:ext uri="{BB962C8B-B14F-4D97-AF65-F5344CB8AC3E}">
        <p14:creationId xmlns:p14="http://schemas.microsoft.com/office/powerpoint/2010/main" val="3196412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1083633-0202-BF4C-987E-9B1142DCB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06" y="296564"/>
            <a:ext cx="11703452" cy="5233086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28BAE2-FBCD-E040-9FA9-F0FD1E187373}"/>
              </a:ext>
            </a:extLst>
          </p:cNvPr>
          <p:cNvSpPr txBox="1"/>
          <p:nvPr/>
        </p:nvSpPr>
        <p:spPr>
          <a:xfrm>
            <a:off x="2693773" y="6413157"/>
            <a:ext cx="670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www.istat.it</a:t>
            </a:r>
            <a:r>
              <a:rPr lang="it-IT" dirty="0"/>
              <a:t>/</a:t>
            </a:r>
            <a:r>
              <a:rPr lang="it-IT" dirty="0" err="1"/>
              <a:t>it</a:t>
            </a:r>
            <a:r>
              <a:rPr lang="it-IT" dirty="0"/>
              <a:t>/</a:t>
            </a:r>
            <a:r>
              <a:rPr lang="it-IT" dirty="0" err="1"/>
              <a:t>files</a:t>
            </a:r>
            <a:r>
              <a:rPr lang="it-IT" dirty="0"/>
              <a:t>//2023/04/indicatori-anno-2022.pdf</a:t>
            </a:r>
          </a:p>
        </p:txBody>
      </p:sp>
    </p:spTree>
    <p:extLst>
      <p:ext uri="{BB962C8B-B14F-4D97-AF65-F5344CB8AC3E}">
        <p14:creationId xmlns:p14="http://schemas.microsoft.com/office/powerpoint/2010/main" val="333631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F42C135-E0DE-1F48-BFAF-C9D7FE218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59" y="140176"/>
            <a:ext cx="11829938" cy="5747819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C40D27-46E9-DC41-B48A-6AF58370BD5D}"/>
              </a:ext>
            </a:extLst>
          </p:cNvPr>
          <p:cNvSpPr txBox="1"/>
          <p:nvPr/>
        </p:nvSpPr>
        <p:spPr>
          <a:xfrm>
            <a:off x="457200" y="5887995"/>
            <a:ext cx="10836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Speranza di vita alla nascita </a:t>
            </a:r>
            <a:r>
              <a:rPr lang="it-IT" dirty="0"/>
              <a:t>(o vita media): il numero medio di anni che una persona </a:t>
            </a:r>
            <a:r>
              <a:rPr lang="it-IT" dirty="0" err="1"/>
              <a:t>puo</a:t>
            </a:r>
            <a:r>
              <a:rPr lang="it-IT" dirty="0"/>
              <a:t>̀ contare di vivere dalla nascita nell’ipotesi in cui, nel corso della propria esistenza, fosse sottoposta ai rischi di </a:t>
            </a:r>
            <a:r>
              <a:rPr lang="it-IT" dirty="0" err="1"/>
              <a:t>mortalita</a:t>
            </a:r>
            <a:r>
              <a:rPr lang="it-IT" dirty="0"/>
              <a:t>̀ per </a:t>
            </a:r>
            <a:r>
              <a:rPr lang="it-IT" dirty="0" err="1"/>
              <a:t>eta</a:t>
            </a:r>
            <a:r>
              <a:rPr lang="it-IT" dirty="0"/>
              <a:t>̀ che hanno caratterizzato l’anno di osservazione. </a:t>
            </a:r>
          </a:p>
        </p:txBody>
      </p:sp>
    </p:spTree>
    <p:extLst>
      <p:ext uri="{BB962C8B-B14F-4D97-AF65-F5344CB8AC3E}">
        <p14:creationId xmlns:p14="http://schemas.microsoft.com/office/powerpoint/2010/main" val="384468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F01B402-CD55-5944-ACCD-DE9066E4A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20" y="664192"/>
            <a:ext cx="11774666" cy="5508008"/>
          </a:xfrm>
        </p:spPr>
      </p:pic>
    </p:spTree>
    <p:extLst>
      <p:ext uri="{BB962C8B-B14F-4D97-AF65-F5344CB8AC3E}">
        <p14:creationId xmlns:p14="http://schemas.microsoft.com/office/powerpoint/2010/main" val="9172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20FD91B-15F0-CF42-B0CD-2BB36BF83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486" y="150355"/>
            <a:ext cx="11471607" cy="495298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CC5246-176A-D246-804A-B7AF4F409CA4}"/>
              </a:ext>
            </a:extLst>
          </p:cNvPr>
          <p:cNvSpPr txBox="1"/>
          <p:nvPr/>
        </p:nvSpPr>
        <p:spPr>
          <a:xfrm>
            <a:off x="432486" y="5380672"/>
            <a:ext cx="10589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Saldo migratorio con l’estero</a:t>
            </a:r>
            <a:r>
              <a:rPr lang="it-IT" dirty="0"/>
              <a:t>: differenza tra il numero degli iscritti per trasferimento di residenza dall’estero e il numero dei cancellati per trasferimento di residenza all’estero. </a:t>
            </a:r>
          </a:p>
          <a:p>
            <a:r>
              <a:rPr lang="it-IT" b="1" dirty="0"/>
              <a:t>Saldo migratorio interno</a:t>
            </a:r>
            <a:r>
              <a:rPr lang="it-IT" dirty="0"/>
              <a:t>: differenza tra il numero degli iscritti per trasferimento di residenza da altro Comune e il numero dei cancellati per trasferimento di residenza in altro Comune. </a:t>
            </a:r>
          </a:p>
        </p:txBody>
      </p:sp>
    </p:spTree>
    <p:extLst>
      <p:ext uri="{BB962C8B-B14F-4D97-AF65-F5344CB8AC3E}">
        <p14:creationId xmlns:p14="http://schemas.microsoft.com/office/powerpoint/2010/main" val="3086197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C1A94D8-B2B9-2349-B3D2-47715D3F3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77" y="457202"/>
            <a:ext cx="11687267" cy="5134232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9AF1A5-064B-D94A-A8F3-1D19296DA7C9}"/>
              </a:ext>
            </a:extLst>
          </p:cNvPr>
          <p:cNvSpPr txBox="1"/>
          <p:nvPr/>
        </p:nvSpPr>
        <p:spPr>
          <a:xfrm>
            <a:off x="457200" y="5820032"/>
            <a:ext cx="1082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popolazione ultrasessantacinquenne, che nell’insieme raccoglie 14 milioni 177mila individui a inizio 2023, costituisce il 24,1% della popolazione totale contro il 23,8% dell’anno precedente</a:t>
            </a:r>
            <a:r>
              <a:rPr lang="it-IT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4260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1C020-73C2-2349-AAEA-32DFBD3C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71364F-87DA-7D4F-85F7-801EE8955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E6D96A-A51A-4743-A073-B2ED6EA5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4" y="0"/>
            <a:ext cx="1128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6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741968-1303-5247-8F5D-9A82B295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Nella puntata precedente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0532B1-D7A6-E54C-95B8-23767C9E3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Popolazione mondiale</a:t>
            </a:r>
          </a:p>
          <a:p>
            <a:r>
              <a:rPr lang="it-IT" dirty="0"/>
              <a:t>Distribuzione della popolazione per aree</a:t>
            </a:r>
          </a:p>
          <a:p>
            <a:r>
              <a:rPr lang="it-IT" dirty="0"/>
              <a:t>Densità</a:t>
            </a:r>
          </a:p>
          <a:p>
            <a:r>
              <a:rPr lang="it-IT" dirty="0"/>
              <a:t>Natalità</a:t>
            </a:r>
          </a:p>
          <a:p>
            <a:r>
              <a:rPr lang="it-IT" dirty="0"/>
              <a:t>Mortalità</a:t>
            </a:r>
          </a:p>
          <a:p>
            <a:r>
              <a:rPr lang="it-IT" dirty="0"/>
              <a:t>Speranza di vita</a:t>
            </a:r>
          </a:p>
          <a:p>
            <a:r>
              <a:rPr lang="it-IT" dirty="0"/>
              <a:t>Composizione della popolazione / piramide delle età</a:t>
            </a:r>
          </a:p>
          <a:p>
            <a:r>
              <a:rPr lang="it-IT" dirty="0"/>
              <a:t>Indice di vecchiaia / problemi gestione società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238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94159-C8F5-B04C-AB42-774B502F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ABF67B7-B41F-944C-A9D5-3771FC5E9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0"/>
            <a:ext cx="10364654" cy="622234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41D11E-94C7-6342-8DED-4CE861FBB6D8}"/>
              </a:ext>
            </a:extLst>
          </p:cNvPr>
          <p:cNvSpPr txBox="1"/>
          <p:nvPr/>
        </p:nvSpPr>
        <p:spPr>
          <a:xfrm>
            <a:off x="810000" y="6474941"/>
            <a:ext cx="1036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www.istat.it</a:t>
            </a:r>
            <a:r>
              <a:rPr lang="it-IT" dirty="0"/>
              <a:t>/</a:t>
            </a:r>
            <a:r>
              <a:rPr lang="it-IT" dirty="0" err="1"/>
              <a:t>it</a:t>
            </a:r>
            <a:r>
              <a:rPr lang="it-IT" dirty="0"/>
              <a:t>/</a:t>
            </a:r>
            <a:r>
              <a:rPr lang="it-IT" dirty="0" err="1"/>
              <a:t>files</a:t>
            </a:r>
            <a:r>
              <a:rPr lang="it-IT" dirty="0"/>
              <a:t>/2019/01/evoluzione-demografica-1861-2018-testo.pdf</a:t>
            </a:r>
          </a:p>
        </p:txBody>
      </p:sp>
    </p:spTree>
    <p:extLst>
      <p:ext uri="{BB962C8B-B14F-4D97-AF65-F5344CB8AC3E}">
        <p14:creationId xmlns:p14="http://schemas.microsoft.com/office/powerpoint/2010/main" val="330719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043" y="135925"/>
            <a:ext cx="11833081" cy="1445740"/>
          </a:xfrm>
        </p:spPr>
        <p:txBody>
          <a:bodyPr>
            <a:normAutofit fontScale="90000"/>
          </a:bodyPr>
          <a:lstStyle/>
          <a:p>
            <a:r>
              <a:rPr lang="it-IT" dirty="0"/>
              <a:t>Composizione della popolazione e suoi cambiamenti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043" y="1964724"/>
            <a:ext cx="5086293" cy="4642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Tasso di crescita naturale</a:t>
            </a:r>
            <a:r>
              <a:rPr lang="it-IT" sz="2400" dirty="0">
                <a:solidFill>
                  <a:schemeClr val="tx1"/>
                </a:solidFill>
              </a:rPr>
              <a:t>: percentuale annua di crescita di una popolazione, senza considerare i flussi migratori.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Cioè quando i nati sono superiori ai morti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Positivo nel mondo, ma differenziato nelle sue parti</a:t>
            </a:r>
          </a:p>
          <a:p>
            <a:pPr marL="0" indent="0">
              <a:buNone/>
            </a:pPr>
            <a:endParaRPr lang="it-IT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Italia: -3,6 per mille (2021)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Unione Europea: 0,8 per mille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6" y="2024970"/>
            <a:ext cx="6874876" cy="43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52"/>
    </mc:Choice>
    <mc:Fallback xmlns="">
      <p:transition spd="slow" advTm="2584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CB9C2C-F6B4-A549-A25C-200E32C4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AA8C4B-6B24-8948-ABC7-FC515A175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5DDACD-35E5-5B4C-A844-6C81D6CF3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" y="0"/>
            <a:ext cx="10183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2422" y="234778"/>
            <a:ext cx="10033686" cy="1445741"/>
          </a:xfrm>
        </p:spPr>
        <p:txBody>
          <a:bodyPr>
            <a:normAutofit fontScale="90000"/>
          </a:bodyPr>
          <a:lstStyle/>
          <a:p>
            <a:r>
              <a:rPr lang="it-IT" dirty="0"/>
              <a:t>Composizione della popolazione e suoi cambiamenti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212" y="1779372"/>
            <a:ext cx="5931242" cy="485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dirty="0">
                <a:solidFill>
                  <a:schemeClr val="tx1"/>
                </a:solidFill>
              </a:rPr>
              <a:t>Transizione demografica</a:t>
            </a:r>
            <a:r>
              <a:rPr lang="it-IT" sz="2200" dirty="0">
                <a:solidFill>
                  <a:schemeClr val="tx1"/>
                </a:solidFill>
              </a:rPr>
              <a:t>: passaggio di un paese, nel corso del tempo, da tassi di natalità e mortalità elevati a valori molto inferiori</a:t>
            </a:r>
          </a:p>
          <a:p>
            <a:r>
              <a:rPr lang="it-IT" sz="2200" dirty="0">
                <a:solidFill>
                  <a:schemeClr val="tx1"/>
                </a:solidFill>
              </a:rPr>
              <a:t>Produce modelli il cui studio evidenza i processi di sviluppo e le sue motivazioni, ma non considera le migrazioni (ed è </a:t>
            </a:r>
            <a:r>
              <a:rPr lang="it-IT" sz="2200" dirty="0" err="1">
                <a:solidFill>
                  <a:schemeClr val="tx1"/>
                </a:solidFill>
              </a:rPr>
              <a:t>europacentrica</a:t>
            </a:r>
            <a:r>
              <a:rPr lang="it-IT" sz="2200" dirty="0">
                <a:solidFill>
                  <a:schemeClr val="tx1"/>
                </a:solidFill>
              </a:rPr>
              <a:t>)</a:t>
            </a:r>
          </a:p>
          <a:p>
            <a:r>
              <a:rPr lang="it-IT" sz="2200" dirty="0">
                <a:solidFill>
                  <a:schemeClr val="tx1"/>
                </a:solidFill>
              </a:rPr>
              <a:t>Le transizioni demografiche implicano diversa modalità di morte (</a:t>
            </a:r>
            <a:r>
              <a:rPr lang="it-IT" sz="2200" dirty="0" err="1">
                <a:solidFill>
                  <a:schemeClr val="tx1"/>
                </a:solidFill>
              </a:rPr>
              <a:t>es.:da</a:t>
            </a:r>
            <a:r>
              <a:rPr lang="it-IT" sz="2200" dirty="0">
                <a:solidFill>
                  <a:schemeClr val="tx1"/>
                </a:solidFill>
              </a:rPr>
              <a:t> malattie infettive a malattie croniche)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53" y="1317539"/>
            <a:ext cx="6030097" cy="51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6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066"/>
    </mc:Choice>
    <mc:Fallback xmlns="">
      <p:transition spd="slow" advTm="33406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5832" y="413419"/>
            <a:ext cx="7407780" cy="933467"/>
          </a:xfrm>
        </p:spPr>
        <p:txBody>
          <a:bodyPr>
            <a:normAutofit fontScale="90000"/>
          </a:bodyPr>
          <a:lstStyle/>
          <a:p>
            <a:r>
              <a:rPr lang="it-IT" dirty="0"/>
              <a:t>Capacità di carico di un 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9906" y="2263323"/>
            <a:ext cx="11324872" cy="4261045"/>
          </a:xfrm>
        </p:spPr>
        <p:txBody>
          <a:bodyPr>
            <a:normAutofit/>
          </a:bodyPr>
          <a:lstStyle/>
          <a:p>
            <a:r>
              <a:rPr lang="it-IT" sz="2200" b="1" dirty="0">
                <a:solidFill>
                  <a:schemeClr val="tx1"/>
                </a:solidFill>
              </a:rPr>
              <a:t>Ecologia della popolazione</a:t>
            </a:r>
            <a:r>
              <a:rPr lang="it-IT" sz="2200" dirty="0">
                <a:solidFill>
                  <a:schemeClr val="tx1"/>
                </a:solidFill>
              </a:rPr>
              <a:t>: studio del rapporto fra il numero degli abitanti e le condizioni ambientali di un territorio</a:t>
            </a:r>
          </a:p>
          <a:p>
            <a:r>
              <a:rPr lang="it-IT" sz="2200" b="1" dirty="0">
                <a:solidFill>
                  <a:schemeClr val="tx1"/>
                </a:solidFill>
              </a:rPr>
              <a:t>Teoria malthusiana </a:t>
            </a:r>
            <a:r>
              <a:rPr lang="it-IT" sz="2200" dirty="0">
                <a:solidFill>
                  <a:schemeClr val="tx1"/>
                </a:solidFill>
              </a:rPr>
              <a:t>(1798): risorse alimentari crescono in modo aritmetico, la popolazione cresce in maniera esponenziale. Superata la soglia di sostenibilità – </a:t>
            </a:r>
            <a:r>
              <a:rPr lang="it-IT" sz="2200" i="1" dirty="0">
                <a:solidFill>
                  <a:schemeClr val="tx1"/>
                </a:solidFill>
              </a:rPr>
              <a:t>punto di crisi </a:t>
            </a:r>
            <a:r>
              <a:rPr lang="it-IT" sz="2200" dirty="0">
                <a:solidFill>
                  <a:schemeClr val="tx1"/>
                </a:solidFill>
              </a:rPr>
              <a:t>-  intervengono ostacoli repressivi (epidemie, carestie) che riducono la popolazione e la riportano al di sotto della soglia. Per evitarlo la società dovrebbe frapporre ostacoli preventivi, di diverso tipo (matrimoni tardivi, astinenza sessuale…). 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		</a:t>
            </a:r>
            <a:r>
              <a:rPr lang="it-IT" sz="2200" b="1" dirty="0">
                <a:solidFill>
                  <a:schemeClr val="tx1"/>
                </a:solidFill>
                <a:sym typeface="Wingdings" panose="05000000000000000000" pitchFamily="2" charset="2"/>
              </a:rPr>
              <a:t>Capacità di carico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(neomalthusiani, XX secolo)</a:t>
            </a:r>
          </a:p>
          <a:p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Non considera il mercato, ma soltanto l’ambiente come fattore di produzione delle risorse alimentari, né le capacità dello stato di intervenire, né le possibili innovazioni tecniche e tecnologiche</a:t>
            </a:r>
            <a:endParaRPr lang="it-IT" sz="2200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525117-5FF0-D843-AF76-76DD2AC6A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837" y="250745"/>
            <a:ext cx="3187941" cy="18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572"/>
    </mc:Choice>
    <mc:Fallback xmlns="">
      <p:transition spd="slow" advTm="35557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6065" y="259325"/>
            <a:ext cx="11294076" cy="1334697"/>
          </a:xfrm>
        </p:spPr>
        <p:txBody>
          <a:bodyPr>
            <a:normAutofit/>
          </a:bodyPr>
          <a:lstStyle/>
          <a:p>
            <a:r>
              <a:rPr lang="it-IT" dirty="0"/>
              <a:t>Capacità di carico di un 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6065" y="2033547"/>
            <a:ext cx="10837503" cy="5092860"/>
          </a:xfrm>
        </p:spPr>
        <p:txBody>
          <a:bodyPr>
            <a:normAutofit/>
          </a:bodyPr>
          <a:lstStyle/>
          <a:p>
            <a:r>
              <a:rPr lang="it-IT" sz="2200" b="1" dirty="0">
                <a:solidFill>
                  <a:schemeClr val="tx1"/>
                </a:solidFill>
              </a:rPr>
              <a:t>Insicurezza alimentare </a:t>
            </a:r>
            <a:r>
              <a:rPr lang="it-IT" sz="2200" dirty="0">
                <a:solidFill>
                  <a:schemeClr val="tx1"/>
                </a:solidFill>
              </a:rPr>
              <a:t>come elemento determinante nell’andamento della popolazione: impossibilità fisica o economica di accedere al cibo per povertà, sovrappopolazione, guerre, conflitti, scarsità di risorse, degrado ambientale o disastri naturali. (</a:t>
            </a:r>
            <a:r>
              <a:rPr lang="it-IT" sz="2200" i="1" dirty="0">
                <a:solidFill>
                  <a:schemeClr val="tx1"/>
                </a:solidFill>
              </a:rPr>
              <a:t>Miseria…)</a:t>
            </a:r>
            <a:endParaRPr lang="it-IT" sz="2200" dirty="0">
              <a:solidFill>
                <a:schemeClr val="tx1"/>
              </a:solidFill>
            </a:endParaRPr>
          </a:p>
          <a:p>
            <a:r>
              <a:rPr lang="it-IT" sz="2200" dirty="0">
                <a:solidFill>
                  <a:schemeClr val="tx1"/>
                </a:solidFill>
              </a:rPr>
              <a:t>Nel 2015 1 abitante su 10 del mondo viveva con un reddito inferiore a 1,9 $ (1,75 euro) al giorno </a:t>
            </a:r>
          </a:p>
          <a:p>
            <a:r>
              <a:rPr lang="it-IT" sz="2200" dirty="0">
                <a:solidFill>
                  <a:schemeClr val="tx1"/>
                </a:solidFill>
              </a:rPr>
              <a:t>Fame, malnutrizione e denutrizione dipendono da: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Presenza di agricoltura di sussistenza insufficiente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Povertà diffusa in ambiente urbano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Presenza di guerre e carestie (coinvolge almeno 40 milioni di persone)</a:t>
            </a:r>
          </a:p>
          <a:p>
            <a:pPr marL="457200" lvl="1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231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752"/>
    </mc:Choice>
    <mc:Fallback xmlns="">
      <p:transition spd="slow" advTm="29275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136315-728C-1C47-AB63-F748334C4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5065" y="3611456"/>
            <a:ext cx="1995591" cy="2717161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DDAAD3-1331-F646-A038-2616B71AD874}"/>
              </a:ext>
            </a:extLst>
          </p:cNvPr>
          <p:cNvSpPr txBox="1"/>
          <p:nvPr/>
        </p:nvSpPr>
        <p:spPr>
          <a:xfrm>
            <a:off x="198646" y="0"/>
            <a:ext cx="11993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1" indent="0">
              <a:buNone/>
            </a:pPr>
            <a:r>
              <a:rPr lang="it-IT" sz="2000" dirty="0"/>
              <a:t>Unicef (2020): </a:t>
            </a:r>
            <a:r>
              <a:rPr lang="it-IT" sz="2000" i="1" dirty="0"/>
              <a:t>«quasi 690 milioni di abitanti del pianeta hanno sofferto la fame […] circa 2 miliardi, nel mondo, le persone che affrontano livelli moderati o gravi di insicurezza alimentare»</a:t>
            </a:r>
          </a:p>
          <a:p>
            <a:pPr marL="11113" lvl="1" indent="0">
              <a:buNone/>
            </a:pPr>
            <a:endParaRPr lang="it-IT" sz="2000" i="1" dirty="0"/>
          </a:p>
          <a:p>
            <a:pPr marL="11113" lvl="1" indent="0">
              <a:buNone/>
            </a:pPr>
            <a:r>
              <a:rPr lang="it-IT" sz="1600" i="1" dirty="0"/>
              <a:t>Fonte:  </a:t>
            </a:r>
            <a:r>
              <a:rPr lang="it-IT" sz="16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State of Food Security and Nutrition in the World"</a:t>
            </a:r>
            <a:r>
              <a:rPr lang="it-IT" sz="1600" dirty="0"/>
              <a:t>,</a:t>
            </a:r>
            <a:r>
              <a:rPr lang="it-IT" sz="1600" i="1" dirty="0"/>
              <a:t> </a:t>
            </a:r>
          </a:p>
          <a:p>
            <a:pPr marL="11113" lvl="1" indent="0">
              <a:buNone/>
            </a:pPr>
            <a:endParaRPr lang="it-IT" sz="1300" i="1" dirty="0"/>
          </a:p>
          <a:p>
            <a:pPr marL="11113" lvl="1" indent="0">
              <a:buNone/>
            </a:pPr>
            <a:r>
              <a:rPr lang="it-IT" sz="1300" i="1" dirty="0"/>
              <a:t> http://</a:t>
            </a:r>
            <a:r>
              <a:rPr lang="it-IT" sz="1300" i="1" dirty="0" err="1"/>
              <a:t>www.fao.org</a:t>
            </a:r>
            <a:r>
              <a:rPr lang="it-IT" sz="1300" i="1" dirty="0"/>
              <a:t>/3/ca9692en/CA9692EN.pdf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D4DB2CB-6005-B34D-8757-A472C06C9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62" y="1740476"/>
            <a:ext cx="8404064" cy="49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74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3570</TotalTime>
  <Words>836</Words>
  <Application>Microsoft Macintosh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Calibri</vt:lpstr>
      <vt:lpstr>Rockwell</vt:lpstr>
      <vt:lpstr>Rockwell Condensed</vt:lpstr>
      <vt:lpstr>Rockwell Extra Bold</vt:lpstr>
      <vt:lpstr>Wingdings</vt:lpstr>
      <vt:lpstr>Legno</vt:lpstr>
      <vt:lpstr>Geografia (LE006)   Corso di Studio  LE01 - DISCIPLINE STORICHE E FILOSOFICHE LE04 – Lingue e letterature straniere </vt:lpstr>
      <vt:lpstr>Nella puntata precedente</vt:lpstr>
      <vt:lpstr>Presentazione standard di PowerPoint</vt:lpstr>
      <vt:lpstr>Composizione della popolazione e suoi cambiamenti</vt:lpstr>
      <vt:lpstr>Presentazione standard di PowerPoint</vt:lpstr>
      <vt:lpstr>Composizione della popolazione e suoi cambiamenti</vt:lpstr>
      <vt:lpstr>Capacità di carico di un territorio</vt:lpstr>
      <vt:lpstr>Capacità di carico di un territorio</vt:lpstr>
      <vt:lpstr>Presentazione standard di PowerPoint</vt:lpstr>
      <vt:lpstr>Migrazioni</vt:lpstr>
      <vt:lpstr>Dati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57</cp:revision>
  <dcterms:created xsi:type="dcterms:W3CDTF">2022-03-01T08:25:09Z</dcterms:created>
  <dcterms:modified xsi:type="dcterms:W3CDTF">2023-04-17T13:10:28Z</dcterms:modified>
</cp:coreProperties>
</file>