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1" r:id="rId2"/>
    <p:sldId id="287" r:id="rId3"/>
    <p:sldId id="381" r:id="rId4"/>
    <p:sldId id="382" r:id="rId5"/>
    <p:sldId id="383" r:id="rId6"/>
    <p:sldId id="384" r:id="rId7"/>
    <p:sldId id="387" r:id="rId8"/>
    <p:sldId id="385" r:id="rId9"/>
    <p:sldId id="386" r:id="rId10"/>
    <p:sldId id="267" r:id="rId11"/>
    <p:sldId id="289" r:id="rId12"/>
    <p:sldId id="290" r:id="rId13"/>
    <p:sldId id="405" r:id="rId14"/>
    <p:sldId id="401" r:id="rId15"/>
    <p:sldId id="404" r:id="rId16"/>
    <p:sldId id="403" r:id="rId17"/>
    <p:sldId id="406" r:id="rId18"/>
    <p:sldId id="407" r:id="rId19"/>
    <p:sldId id="400" r:id="rId20"/>
    <p:sldId id="402" r:id="rId21"/>
    <p:sldId id="408" r:id="rId2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1978-122B-FCFB-C9DA-F3180F0E0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55045-9F4F-6A06-A734-3C1053F81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E447-EB9A-F8A7-5A58-7FC061DB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3B6-FDBB-FF4F-B80D-F6854F3C3AC1}" type="datetimeFigureOut">
              <a:rPr lang="en-IT" smtClean="0"/>
              <a:t>19/04/23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A679A-B73C-3858-5EFC-1A9A9905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D2208-4920-00B4-B3AF-73507003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CED-66F0-F44A-B89D-72EF4146C00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2870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B7CC6-D2B1-BDAE-0DDF-39F218FF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61002-BABA-4F71-5D18-48D7EBD38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4B4DB-A24F-717B-9E11-84CDC444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3B6-FDBB-FF4F-B80D-F6854F3C3AC1}" type="datetimeFigureOut">
              <a:rPr lang="en-IT" smtClean="0"/>
              <a:t>19/04/23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E102F-FD73-EF2F-ECE1-2F13ADAD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9A070-36E5-3DA8-F0A6-D8B197FB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CED-66F0-F44A-B89D-72EF4146C00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2652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C65733-CC8F-0131-7E69-390F4E42A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12FC8-08F6-7CEB-92E8-AE8EFD1A6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B397E-D3F3-840B-F274-A377A6CB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3B6-FDBB-FF4F-B80D-F6854F3C3AC1}" type="datetimeFigureOut">
              <a:rPr lang="en-IT" smtClean="0"/>
              <a:t>19/04/23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78747-A138-8B1C-12DF-D9A2E8A4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ECE89-515D-9578-2034-55423030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CED-66F0-F44A-B89D-72EF4146C00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426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EC72-B4B1-823C-B746-B3A849A2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52077-8DB2-F3D2-7BE0-16A2570D2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B5673-2B76-81A1-1AD3-E10D57B9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3B6-FDBB-FF4F-B80D-F6854F3C3AC1}" type="datetimeFigureOut">
              <a:rPr lang="en-IT" smtClean="0"/>
              <a:t>19/04/23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A45EF-2F29-196A-8DF8-826606FF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87C04-3DC3-CB4E-466D-660A2468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CED-66F0-F44A-B89D-72EF4146C00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5911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866E-D9CF-F981-CC47-626D11AA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2470C-C620-A286-356B-94E92FB5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9EEB3-FF3B-894F-AB13-E347401F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3B6-FDBB-FF4F-B80D-F6854F3C3AC1}" type="datetimeFigureOut">
              <a:rPr lang="en-IT" smtClean="0"/>
              <a:t>19/04/23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EE491-BB70-1A11-9983-79CD91F0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C69E3-3C9F-C743-D5DB-06063A08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CED-66F0-F44A-B89D-72EF4146C00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1362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E10E-395E-7A22-5840-BBF394DA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4E1A4-062A-0FDE-57F1-9F9CE351F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DE37C-5C9E-E516-F6E6-974E8ECC2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3D131-77C0-49C7-9DDB-A45A0CD4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3B6-FDBB-FF4F-B80D-F6854F3C3AC1}" type="datetimeFigureOut">
              <a:rPr lang="en-IT" smtClean="0"/>
              <a:t>19/04/23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A386C-12B9-D765-C514-169AA147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83240-B637-7231-07AE-112482FF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CED-66F0-F44A-B89D-72EF4146C00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0889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F6A0-2457-57C3-DAEB-CC5791DF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9C0D-BB9B-0389-A68F-216A9A40C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1617A-BB23-151D-158C-AD0C8EE0C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8E466-1BA4-0B8A-4FE3-96FC260D7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67A3C-A4EC-DB9B-EF61-4D9A3C1B1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22945-86B9-841B-6E0D-B81D828A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3B6-FDBB-FF4F-B80D-F6854F3C3AC1}" type="datetimeFigureOut">
              <a:rPr lang="en-IT" smtClean="0"/>
              <a:t>19/04/23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4724B-530F-8293-83CC-5DBEB2CD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3569D-862D-D061-9E75-035FAB56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CED-66F0-F44A-B89D-72EF4146C00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6417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5548F-A569-778F-07E2-C1EE4A8D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02875-F070-EF15-4B5C-547C48F9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3B6-FDBB-FF4F-B80D-F6854F3C3AC1}" type="datetimeFigureOut">
              <a:rPr lang="en-IT" smtClean="0"/>
              <a:t>19/04/23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C7DAD-803F-684F-BBE2-B259038F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6E344-D103-E5AD-A28A-C6132BB0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CED-66F0-F44A-B89D-72EF4146C00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9426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8B8FC-4B55-1BB8-8A28-9DC42C60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3B6-FDBB-FF4F-B80D-F6854F3C3AC1}" type="datetimeFigureOut">
              <a:rPr lang="en-IT" smtClean="0"/>
              <a:t>19/04/23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AC53E-8990-B1C3-7C3E-879AC9A2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0636C-41D0-F168-F7F3-6BC00728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CED-66F0-F44A-B89D-72EF4146C00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2173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FEB9-5C25-0034-BC60-8DDB6B88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2F6BD-98D3-1294-4869-BCAEBF93F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907BD-55B2-6BD0-0578-0B1CB2AF5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84602-CA02-94E8-8A06-1CB60E9E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3B6-FDBB-FF4F-B80D-F6854F3C3AC1}" type="datetimeFigureOut">
              <a:rPr lang="en-IT" smtClean="0"/>
              <a:t>19/04/23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9B289-E88E-9CE0-FF8E-8C2D8D75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CE4C7-C055-78C6-EDC2-17A5F044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CED-66F0-F44A-B89D-72EF4146C00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6239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A33A-E799-27FA-80B9-7EA804BF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511873-D1DF-2E62-DC7B-83F692044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837DE-A6A1-6EEA-C59D-6228201BA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621CE-B195-46AC-AD3A-A4556060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3B6-FDBB-FF4F-B80D-F6854F3C3AC1}" type="datetimeFigureOut">
              <a:rPr lang="en-IT" smtClean="0"/>
              <a:t>19/04/23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4D798-3DCD-A1DD-9485-F3558546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1F444-8F2E-94C1-60ED-2CE5ECA8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CED-66F0-F44A-B89D-72EF4146C00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362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4CCCA-85A5-3584-9A09-C4D61716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057E9-1FE4-227E-85F4-5A091C14F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7DC00-1774-BBAA-3B97-73DEAF86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33B6-FDBB-FF4F-B80D-F6854F3C3AC1}" type="datetimeFigureOut">
              <a:rPr lang="en-IT" smtClean="0"/>
              <a:t>19/04/23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A6137-DBD3-96D2-ADC6-426531885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2983-60F4-26C3-3B4A-66F8BAF8A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5CED-66F0-F44A-B89D-72EF4146C00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0704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5603&amp;picture=microscop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croscope, indoor&#10;&#10;Description automatically generated">
            <a:extLst>
              <a:ext uri="{FF2B5EF4-FFF2-40B4-BE49-F238E27FC236}">
                <a16:creationId xmlns:a16="http://schemas.microsoft.com/office/drawing/2014/main" id="{BE7DECAE-0C53-0312-8551-EC7563CA8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5719" y="43249"/>
            <a:ext cx="453628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3F7A8F-5EF3-9316-0E32-1615EF38CB78}"/>
              </a:ext>
            </a:extLst>
          </p:cNvPr>
          <p:cNvSpPr txBox="1"/>
          <p:nvPr/>
        </p:nvSpPr>
        <p:spPr>
          <a:xfrm>
            <a:off x="818598" y="355840"/>
            <a:ext cx="1093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0" dirty="0">
                <a:solidFill>
                  <a:srgbClr val="282828"/>
                </a:solidFill>
                <a:effectLst/>
              </a:rPr>
              <a:t>MICROSCOPIA OTTICA IN BIOLOGIA CELLULARE [675SM]</a:t>
            </a:r>
            <a:endParaRPr lang="en-IT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1AA1B-730E-3A15-6D54-8FD98474D6A1}"/>
              </a:ext>
            </a:extLst>
          </p:cNvPr>
          <p:cNvSpPr txBox="1"/>
          <p:nvPr/>
        </p:nvSpPr>
        <p:spPr>
          <a:xfrm>
            <a:off x="818598" y="1987198"/>
            <a:ext cx="5049011" cy="1964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T" sz="2800" b="1" dirty="0"/>
              <a:t>MICROSCOPY IN CELL BIOLOGY –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a</a:t>
            </a:r>
            <a:r>
              <a:rPr lang="en-IT" sz="2800" dirty="0"/>
              <a:t>a 2022/2023, 2</a:t>
            </a:r>
            <a:r>
              <a:rPr lang="en-IT" sz="2800" baseline="30000" dirty="0"/>
              <a:t>nd</a:t>
            </a:r>
            <a:r>
              <a:rPr lang="en-IT" sz="2800" dirty="0"/>
              <a:t> semester</a:t>
            </a:r>
          </a:p>
          <a:p>
            <a:pPr>
              <a:lnSpc>
                <a:spcPct val="150000"/>
              </a:lnSpc>
            </a:pPr>
            <a:r>
              <a:rPr lang="en-IT" sz="2800" dirty="0"/>
              <a:t>Aula 5A, edificio H2bis 15-18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17DE6-0DC2-99A4-EEE0-6F750EA78B22}"/>
              </a:ext>
            </a:extLst>
          </p:cNvPr>
          <p:cNvSpPr txBox="1"/>
          <p:nvPr/>
        </p:nvSpPr>
        <p:spPr>
          <a:xfrm>
            <a:off x="3575294" y="4902280"/>
            <a:ext cx="4251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2800" dirty="0"/>
              <a:t>Agnes Thalhammer</a:t>
            </a:r>
          </a:p>
          <a:p>
            <a:pPr algn="ctr"/>
            <a:r>
              <a:rPr lang="en-GB" sz="2800" dirty="0"/>
              <a:t>a</a:t>
            </a:r>
            <a:r>
              <a:rPr lang="en-IT" sz="2800" dirty="0"/>
              <a:t>gnes.thalhammer@units.it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D2008A6-EAAA-FB9D-1EB9-4DD1204C86C2}"/>
              </a:ext>
            </a:extLst>
          </p:cNvPr>
          <p:cNvSpPr txBox="1">
            <a:spLocks/>
          </p:cNvSpPr>
          <p:nvPr/>
        </p:nvSpPr>
        <p:spPr>
          <a:xfrm>
            <a:off x="233426" y="172746"/>
            <a:ext cx="48628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30" dirty="0">
                <a:solidFill>
                  <a:srgbClr val="0000FF"/>
                </a:solidFill>
              </a:rPr>
              <a:t>COMPARISON</a:t>
            </a:r>
            <a:endParaRPr lang="en-GB" sz="3600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627E3645-385F-1088-EA77-D79257821D5B}"/>
              </a:ext>
            </a:extLst>
          </p:cNvPr>
          <p:cNvGraphicFramePr>
            <a:graphicFrameLocks noGrp="1"/>
          </p:cNvGraphicFramePr>
          <p:nvPr/>
        </p:nvGraphicFramePr>
        <p:xfrm>
          <a:off x="944797" y="1075434"/>
          <a:ext cx="8785224" cy="4868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method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excitation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detection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sectioning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Wide</a:t>
                      </a:r>
                      <a:r>
                        <a:rPr sz="20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field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606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Whole</a:t>
                      </a:r>
                      <a:r>
                        <a:rPr sz="1600" spc="-6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sample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Whole</a:t>
                      </a:r>
                      <a:r>
                        <a:rPr sz="1600" spc="-6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sample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6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sectioning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Simple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fluorescence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samples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20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confocal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606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Whole</a:t>
                      </a:r>
                      <a:r>
                        <a:rPr sz="1600" spc="-6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sample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z-plane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6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350-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500nm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1390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contrast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images,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optical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sectioning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2-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Photon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873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z-plane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z-plane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500-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700nm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2165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Deep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tissue</a:t>
                      </a:r>
                      <a:r>
                        <a:rPr sz="1800" spc="-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imaging,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optical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sectioning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9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0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FRET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interactions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FRAP</a:t>
                      </a:r>
                      <a:r>
                        <a:rPr sz="2000" spc="-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photoactivation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405</a:t>
                      </a:r>
                      <a:r>
                        <a:rPr sz="1600" spc="-4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laser</a:t>
                      </a:r>
                      <a:r>
                        <a:rPr sz="1600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(UV)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dynamics/mobility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65"/>
                        </a:spcBef>
                      </a:pPr>
                      <a:r>
                        <a:rPr sz="20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TIRF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368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Only</a:t>
                      </a:r>
                      <a:r>
                        <a:rPr sz="1600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bottom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plane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Only</a:t>
                      </a:r>
                      <a:r>
                        <a:rPr sz="1600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bottom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plane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150-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200nm</a:t>
                      </a:r>
                      <a:endParaRPr sz="16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Membrane</a:t>
                      </a:r>
                      <a:r>
                        <a:rPr sz="1800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dynamics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04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8EE5C892-1222-F5D2-AD63-C9166312B1DE}"/>
              </a:ext>
            </a:extLst>
          </p:cNvPr>
          <p:cNvSpPr txBox="1">
            <a:spLocks/>
          </p:cNvSpPr>
          <p:nvPr/>
        </p:nvSpPr>
        <p:spPr>
          <a:xfrm>
            <a:off x="93038" y="229445"/>
            <a:ext cx="10952922" cy="47198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16604" marR="5080" indent="-3304540">
              <a:lnSpc>
                <a:spcPts val="3020"/>
              </a:lnSpc>
              <a:spcBef>
                <a:spcPts val="480"/>
              </a:spcBef>
            </a:pPr>
            <a:r>
              <a:rPr lang="en-GB" sz="3600" spc="-10" dirty="0"/>
              <a:t>STIMULATED</a:t>
            </a:r>
            <a:r>
              <a:rPr lang="en-GB" sz="3600" spc="-105" dirty="0"/>
              <a:t> </a:t>
            </a:r>
            <a:r>
              <a:rPr lang="en-GB" sz="3600" dirty="0"/>
              <a:t>EMISSION</a:t>
            </a:r>
            <a:r>
              <a:rPr lang="en-GB" sz="3600" spc="-110" dirty="0"/>
              <a:t> </a:t>
            </a:r>
            <a:r>
              <a:rPr lang="en-GB" sz="3600" dirty="0"/>
              <a:t>DEPLETION</a:t>
            </a:r>
            <a:r>
              <a:rPr lang="en-GB" sz="3600" spc="-105" dirty="0"/>
              <a:t> </a:t>
            </a:r>
            <a:r>
              <a:rPr lang="en-GB" sz="3600" spc="-10" dirty="0"/>
              <a:t>(STED) MICROSCOPY</a:t>
            </a:r>
            <a:endParaRPr lang="en-GB" sz="360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7" name="object 4">
            <a:extLst>
              <a:ext uri="{FF2B5EF4-FFF2-40B4-BE49-F238E27FC236}">
                <a16:creationId xmlns:a16="http://schemas.microsoft.com/office/drawing/2014/main" id="{4F147880-F822-0447-75DC-EDD92C5918A9}"/>
              </a:ext>
            </a:extLst>
          </p:cNvPr>
          <p:cNvGrpSpPr/>
          <p:nvPr/>
        </p:nvGrpSpPr>
        <p:grpSpPr>
          <a:xfrm>
            <a:off x="1524000" y="1036319"/>
            <a:ext cx="9144000" cy="5407660"/>
            <a:chOff x="1524000" y="1036319"/>
            <a:chExt cx="9144000" cy="5407660"/>
          </a:xfrm>
        </p:grpSpPr>
        <p:pic>
          <p:nvPicPr>
            <p:cNvPr id="18" name="object 5">
              <a:extLst>
                <a:ext uri="{FF2B5EF4-FFF2-40B4-BE49-F238E27FC236}">
                  <a16:creationId xmlns:a16="http://schemas.microsoft.com/office/drawing/2014/main" id="{5E71215C-5148-BA02-1707-BAA47ABD5AF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036319"/>
              <a:ext cx="8827007" cy="3276600"/>
            </a:xfrm>
            <a:prstGeom prst="rect">
              <a:avLst/>
            </a:prstGeom>
          </p:spPr>
        </p:pic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F313FDA0-D8AC-4367-1AF3-0D0A61880D98}"/>
                </a:ext>
              </a:extLst>
            </p:cNvPr>
            <p:cNvSpPr/>
            <p:nvPr/>
          </p:nvSpPr>
          <p:spPr>
            <a:xfrm>
              <a:off x="1524000" y="3581399"/>
              <a:ext cx="9144000" cy="2862580"/>
            </a:xfrm>
            <a:custGeom>
              <a:avLst/>
              <a:gdLst/>
              <a:ahLst/>
              <a:cxnLst/>
              <a:rect l="l" t="t" r="r" b="b"/>
              <a:pathLst>
                <a:path w="9144000" h="2862579">
                  <a:moveTo>
                    <a:pt x="9144000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9144000" y="28620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7">
            <a:extLst>
              <a:ext uri="{FF2B5EF4-FFF2-40B4-BE49-F238E27FC236}">
                <a16:creationId xmlns:a16="http://schemas.microsoft.com/office/drawing/2014/main" id="{0DA62A76-553F-B260-B651-48C1C5B4DC66}"/>
              </a:ext>
            </a:extLst>
          </p:cNvPr>
          <p:cNvSpPr txBox="1"/>
          <p:nvPr/>
        </p:nvSpPr>
        <p:spPr>
          <a:xfrm>
            <a:off x="1577594" y="3603117"/>
            <a:ext cx="902398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(</a:t>
            </a:r>
            <a:r>
              <a:rPr sz="1800" i="1" dirty="0">
                <a:latin typeface="Tw Cen MT"/>
                <a:cs typeface="Tw Cen MT"/>
              </a:rPr>
              <a:t>a</a:t>
            </a:r>
            <a:r>
              <a:rPr sz="1800" dirty="0">
                <a:latin typeface="Tw Cen MT"/>
                <a:cs typeface="Tw Cen MT"/>
              </a:rPr>
              <a:t>)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 process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of</a:t>
            </a:r>
            <a:r>
              <a:rPr sz="1800" spc="5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stimulated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emission.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ground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state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(S</a:t>
            </a:r>
            <a:r>
              <a:rPr sz="1800" baseline="-20833" dirty="0">
                <a:latin typeface="Tw Cen MT"/>
                <a:cs typeface="Tw Cen MT"/>
              </a:rPr>
              <a:t>0</a:t>
            </a:r>
            <a:r>
              <a:rPr sz="1800" dirty="0">
                <a:latin typeface="Tw Cen MT"/>
                <a:cs typeface="Tw Cen MT"/>
              </a:rPr>
              <a:t>)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fluorophore can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absorb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 photon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spc="-20" dirty="0">
                <a:latin typeface="Tw Cen MT"/>
                <a:cs typeface="Tw Cen MT"/>
              </a:rPr>
              <a:t>from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excitation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light and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jump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to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excited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state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(S</a:t>
            </a:r>
            <a:r>
              <a:rPr sz="1800" baseline="-20833" dirty="0">
                <a:latin typeface="Tw Cen MT"/>
                <a:cs typeface="Tw Cen MT"/>
              </a:rPr>
              <a:t>1</a:t>
            </a:r>
            <a:r>
              <a:rPr sz="1800" dirty="0">
                <a:latin typeface="Tw Cen MT"/>
                <a:cs typeface="Tw Cen MT"/>
              </a:rPr>
              <a:t>).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Spontaneous</a:t>
            </a:r>
            <a:r>
              <a:rPr sz="1800" spc="-4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fluorescence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emission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brings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spc="-25" dirty="0">
                <a:latin typeface="Tw Cen MT"/>
                <a:cs typeface="Tw Cen MT"/>
              </a:rPr>
              <a:t>the </a:t>
            </a:r>
            <a:r>
              <a:rPr sz="1800" dirty="0">
                <a:latin typeface="Tw Cen MT"/>
                <a:cs typeface="Tw Cen MT"/>
              </a:rPr>
              <a:t>fluorophore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back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to the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ground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state. Stimulated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emission</a:t>
            </a:r>
            <a:r>
              <a:rPr sz="1800" spc="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happens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when</a:t>
            </a:r>
            <a:r>
              <a:rPr sz="1800" spc="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excited-state </a:t>
            </a:r>
            <a:r>
              <a:rPr sz="1800" dirty="0">
                <a:latin typeface="Tw Cen MT"/>
                <a:cs typeface="Tw Cen MT"/>
              </a:rPr>
              <a:t>fluorophore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encounters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another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photon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with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wavelength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comparable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to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energy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difference </a:t>
            </a:r>
            <a:r>
              <a:rPr sz="1800" dirty="0">
                <a:latin typeface="Tw Cen MT"/>
                <a:cs typeface="Tw Cen MT"/>
              </a:rPr>
              <a:t>between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ground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and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excited</a:t>
            </a:r>
            <a:r>
              <a:rPr sz="1800" spc="-4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state.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(</a:t>
            </a:r>
            <a:r>
              <a:rPr sz="1800" i="1" dirty="0">
                <a:latin typeface="Tw Cen MT"/>
                <a:cs typeface="Tw Cen MT"/>
              </a:rPr>
              <a:t>b</a:t>
            </a:r>
            <a:r>
              <a:rPr sz="1800" dirty="0">
                <a:latin typeface="Tw Cen MT"/>
                <a:cs typeface="Tw Cen MT"/>
              </a:rPr>
              <a:t>)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excitation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laser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and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STED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laser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are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combined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spc="-25" dirty="0">
                <a:latin typeface="Tw Cen MT"/>
                <a:cs typeface="Tw Cen MT"/>
              </a:rPr>
              <a:t>and </a:t>
            </a:r>
            <a:r>
              <a:rPr sz="1800" dirty="0">
                <a:latin typeface="Tw Cen MT"/>
                <a:cs typeface="Tw Cen MT"/>
              </a:rPr>
              <a:t>focused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into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sample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through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objective.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phase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mask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is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placed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in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light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path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of</a:t>
            </a:r>
            <a:r>
              <a:rPr sz="1800" spc="4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spc="-20" dirty="0">
                <a:latin typeface="Tw Cen MT"/>
                <a:cs typeface="Tw Cen MT"/>
              </a:rPr>
              <a:t>STED </a:t>
            </a:r>
            <a:r>
              <a:rPr sz="1800" dirty="0">
                <a:latin typeface="Tw Cen MT"/>
                <a:cs typeface="Tw Cen MT"/>
              </a:rPr>
              <a:t>laser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to create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specific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pattern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at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objective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focal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point.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(</a:t>
            </a:r>
            <a:r>
              <a:rPr sz="1800" i="1" dirty="0">
                <a:latin typeface="Tw Cen MT"/>
                <a:cs typeface="Tw Cen MT"/>
              </a:rPr>
              <a:t>c</a:t>
            </a:r>
            <a:r>
              <a:rPr sz="1800" dirty="0">
                <a:latin typeface="Tw Cen MT"/>
                <a:cs typeface="Tw Cen MT"/>
              </a:rPr>
              <a:t>)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In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i="1" dirty="0">
                <a:latin typeface="Tw Cen MT"/>
                <a:cs typeface="Tw Cen MT"/>
              </a:rPr>
              <a:t>xy</a:t>
            </a:r>
            <a:r>
              <a:rPr sz="1800" i="1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mode,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donut-</a:t>
            </a:r>
            <a:r>
              <a:rPr sz="1800" spc="-10" dirty="0">
                <a:latin typeface="Tw Cen MT"/>
                <a:cs typeface="Tw Cen MT"/>
              </a:rPr>
              <a:t>shaped </a:t>
            </a:r>
            <a:r>
              <a:rPr sz="1800" dirty="0">
                <a:latin typeface="Tw Cen MT"/>
                <a:cs typeface="Tw Cen MT"/>
              </a:rPr>
              <a:t>STED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laser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is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applied</a:t>
            </a:r>
            <a:r>
              <a:rPr sz="1800" spc="-4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with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zero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point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overlapped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with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maximum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of</a:t>
            </a:r>
            <a:r>
              <a:rPr sz="1800" spc="4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excitation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laser </a:t>
            </a:r>
            <a:r>
              <a:rPr sz="1800" dirty="0">
                <a:latin typeface="Tw Cen MT"/>
                <a:cs typeface="Tw Cen MT"/>
              </a:rPr>
              <a:t>focus.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With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saturated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depletion,</a:t>
            </a:r>
            <a:r>
              <a:rPr sz="1800" spc="-4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fluorescence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from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regions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near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zero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point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is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suppressed, </a:t>
            </a:r>
            <a:r>
              <a:rPr sz="1800" dirty="0">
                <a:latin typeface="Tw Cen MT"/>
                <a:cs typeface="Tw Cen MT"/>
              </a:rPr>
              <a:t>leading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to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decreased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size of</a:t>
            </a:r>
            <a:r>
              <a:rPr sz="1800" spc="5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effective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point</a:t>
            </a:r>
            <a:r>
              <a:rPr sz="1800" spc="-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spread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function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(PSF).</a:t>
            </a:r>
            <a:endParaRPr sz="1800">
              <a:latin typeface="Tw Cen MT"/>
              <a:cs typeface="Tw Cen MT"/>
            </a:endParaRPr>
          </a:p>
        </p:txBody>
      </p:sp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3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8F66D00A-BDFF-6387-0F2E-DE641DE91C2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3916" y="1461516"/>
            <a:ext cx="4602480" cy="35052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3201670" y="211963"/>
            <a:ext cx="6411595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94765" marR="5080" indent="-1282065">
              <a:lnSpc>
                <a:spcPts val="3460"/>
              </a:lnSpc>
              <a:spcBef>
                <a:spcPts val="535"/>
              </a:spcBef>
            </a:pPr>
            <a:r>
              <a:rPr lang="en-GB" sz="3200"/>
              <a:t>SUPER-RESOLUTION</a:t>
            </a:r>
            <a:r>
              <a:rPr lang="en-GB" sz="3200" spc="-55"/>
              <a:t> </a:t>
            </a:r>
            <a:r>
              <a:rPr lang="en-GB" sz="3200"/>
              <a:t>MICROSCOPY</a:t>
            </a:r>
            <a:r>
              <a:rPr lang="en-GB" sz="3200" spc="-45"/>
              <a:t> </a:t>
            </a:r>
            <a:r>
              <a:rPr lang="en-GB" sz="3200" spc="-25"/>
              <a:t>OF </a:t>
            </a:r>
            <a:r>
              <a:rPr lang="en-GB" sz="3200"/>
              <a:t>BIOLOGICAL</a:t>
            </a:r>
            <a:r>
              <a:rPr lang="en-GB" sz="3200" spc="-65"/>
              <a:t> </a:t>
            </a:r>
            <a:r>
              <a:rPr lang="en-GB" sz="3200" spc="-10"/>
              <a:t>SAMPLES.</a:t>
            </a:r>
            <a:endParaRPr lang="en-GB" sz="320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0D2B0EA8-E844-10C8-EE94-DE46137AB43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01740" y="1447800"/>
            <a:ext cx="4261104" cy="4648200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823EAD59-6755-6CCE-D61E-9FF46E3132C8}"/>
              </a:ext>
            </a:extLst>
          </p:cNvPr>
          <p:cNvSpPr txBox="1"/>
          <p:nvPr/>
        </p:nvSpPr>
        <p:spPr>
          <a:xfrm>
            <a:off x="1755394" y="5210632"/>
            <a:ext cx="43154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Schermelleh,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Lothar,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Rainer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Heintzmann,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Heinrich </a:t>
            </a:r>
            <a:r>
              <a:rPr sz="1200" dirty="0">
                <a:latin typeface="Arial"/>
                <a:cs typeface="Arial"/>
              </a:rPr>
              <a:t>Leonhardt.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2010.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“A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guide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super-resolution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fluorescence microscopy.”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The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Journal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of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Cell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Biology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190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(2)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(July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26):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165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175.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doi:10.1083/jcb.201002021.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03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8EE5C892-1222-F5D2-AD63-C9166312B1DE}"/>
              </a:ext>
            </a:extLst>
          </p:cNvPr>
          <p:cNvSpPr txBox="1">
            <a:spLocks/>
          </p:cNvSpPr>
          <p:nvPr/>
        </p:nvSpPr>
        <p:spPr>
          <a:xfrm>
            <a:off x="93038" y="229445"/>
            <a:ext cx="10952922" cy="47198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16604" marR="5080" indent="-3304540">
              <a:lnSpc>
                <a:spcPts val="3020"/>
              </a:lnSpc>
              <a:spcBef>
                <a:spcPts val="480"/>
              </a:spcBef>
            </a:pPr>
            <a:r>
              <a:rPr lang="en-GB" sz="3600" spc="-10" dirty="0"/>
              <a:t>SINGLE MOLECULE LOCALISATION MICROSCOPY (SMLM)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045064-AFC3-8AF7-BB4A-74603BE0A233}"/>
              </a:ext>
            </a:extLst>
          </p:cNvPr>
          <p:cNvSpPr txBox="1"/>
          <p:nvPr/>
        </p:nvSpPr>
        <p:spPr>
          <a:xfrm>
            <a:off x="93038" y="926290"/>
            <a:ext cx="100159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effectLst/>
              </a:rPr>
              <a:t>Induction of fluorescence emission of only a subset of molecules at a given time in order to localize each of them individually. By repeating this process, you can accumulate enough localizations to reconstruct a final super-resolved image.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b="0" i="0" dirty="0">
              <a:effectLst/>
            </a:endParaRPr>
          </a:p>
          <a:p>
            <a:pPr algn="l"/>
            <a:r>
              <a:rPr lang="en-GB" sz="2800" b="0" i="0" dirty="0">
                <a:effectLst/>
              </a:rPr>
              <a:t>STORM</a:t>
            </a:r>
            <a:r>
              <a:rPr lang="en-GB" sz="2800" dirty="0"/>
              <a:t> and </a:t>
            </a:r>
            <a:r>
              <a:rPr lang="en-GB" sz="2800" b="0" i="0" dirty="0">
                <a:effectLst/>
              </a:rPr>
              <a:t>PALM are based on SMLM principle. The only difference is the way to induce the stochastic emission of the fluorophores: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effectLst/>
              </a:rPr>
              <a:t>In STORM, fluorescent organic dyes (</a:t>
            </a:r>
            <a:r>
              <a:rPr lang="en-GB" sz="2800" b="0" i="0" dirty="0" err="1">
                <a:effectLst/>
              </a:rPr>
              <a:t>cyanines</a:t>
            </a:r>
            <a:r>
              <a:rPr lang="en-GB" sz="2800" b="0" i="0" dirty="0">
                <a:effectLst/>
              </a:rPr>
              <a:t>, rhodamines, …etc.) together with a specific imaging buffer (</a:t>
            </a:r>
            <a:r>
              <a:rPr lang="en-GB" sz="2800" b="0" i="0" dirty="0" err="1">
                <a:effectLst/>
              </a:rPr>
              <a:t>abbelight’s</a:t>
            </a:r>
            <a:r>
              <a:rPr lang="en-GB" sz="2800" b="0" i="0" dirty="0">
                <a:effectLst/>
              </a:rPr>
              <a:t> buffer) are used to allow blinking of the fluorescent molecules;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effectLst/>
              </a:rPr>
              <a:t>In PALM, photoactivatable, photoconvertible or </a:t>
            </a:r>
            <a:r>
              <a:rPr lang="en-GB" sz="2800" b="0" i="0" dirty="0" err="1">
                <a:effectLst/>
              </a:rPr>
              <a:t>photoswitchable</a:t>
            </a:r>
            <a:r>
              <a:rPr lang="en-GB" sz="2800" b="0" i="0" dirty="0">
                <a:effectLst/>
              </a:rPr>
              <a:t> proteins are used (ex: PA-GFP, PA-</a:t>
            </a:r>
            <a:r>
              <a:rPr lang="en-GB" sz="2800" b="0" i="0" dirty="0" err="1">
                <a:effectLst/>
              </a:rPr>
              <a:t>mCherry</a:t>
            </a:r>
            <a:r>
              <a:rPr lang="en-GB" sz="2800" b="0" i="0" dirty="0">
                <a:effectLst/>
              </a:rPr>
              <a:t>, </a:t>
            </a:r>
            <a:r>
              <a:rPr lang="en-GB" sz="2800" b="0" i="0" dirty="0" err="1">
                <a:effectLst/>
              </a:rPr>
              <a:t>mEOS</a:t>
            </a:r>
            <a:r>
              <a:rPr lang="en-GB" sz="2800" b="0" i="0" dirty="0">
                <a:effectLst/>
              </a:rPr>
              <a:t>, </a:t>
            </a:r>
            <a:r>
              <a:rPr lang="en-GB" sz="2800" b="0" i="0" dirty="0" err="1">
                <a:effectLst/>
              </a:rPr>
              <a:t>mMAPLE</a:t>
            </a:r>
            <a:r>
              <a:rPr lang="en-GB" sz="2800" b="0" i="0" dirty="0">
                <a:effectLst/>
              </a:rPr>
              <a:t>, …etc.);</a:t>
            </a:r>
          </a:p>
        </p:txBody>
      </p:sp>
    </p:spTree>
    <p:extLst>
      <p:ext uri="{BB962C8B-B14F-4D97-AF65-F5344CB8AC3E}">
        <p14:creationId xmlns:p14="http://schemas.microsoft.com/office/powerpoint/2010/main" val="28025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251188" y="224835"/>
            <a:ext cx="9782827" cy="52713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94765" marR="5080" indent="-1282065">
              <a:lnSpc>
                <a:spcPts val="3460"/>
              </a:lnSpc>
              <a:spcBef>
                <a:spcPts val="535"/>
              </a:spcBef>
            </a:pPr>
            <a:r>
              <a:rPr lang="en-GB" sz="3600" dirty="0">
                <a:latin typeface="+mn-lt"/>
              </a:rPr>
              <a:t>PALM-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+mn-lt"/>
              </a:rPr>
              <a:t>Photoactivated localization microscopy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8BA49-CF12-C210-6028-3F013317EA17}"/>
              </a:ext>
            </a:extLst>
          </p:cNvPr>
          <p:cNvSpPr txBox="1"/>
          <p:nvPr/>
        </p:nvSpPr>
        <p:spPr>
          <a:xfrm>
            <a:off x="560000" y="1741875"/>
            <a:ext cx="99523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invented by E Betzig and H Hess (2014 Nobel Prize for Chemistry)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uses photoactivatable fluorophores to resolve spatial details of tightly packed molecules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The laser stochastically activates fluorophores until all have emitted</a:t>
            </a:r>
            <a:r>
              <a:rPr lang="en-GB" sz="2800" dirty="0">
                <a:solidFill>
                  <a:srgbClr val="212121"/>
                </a:solidFill>
                <a:latin typeface="Avenir Next LT Pro" panose="020B0504020202020204" pitchFamily="34" charset="77"/>
              </a:rPr>
              <a:t>. Fluorophores emit for a short period but eventually bleach -&gt; </a:t>
            </a:r>
            <a:r>
              <a:rPr lang="en-GB" sz="2800" b="0" i="0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a more accurate view of positions can be obtained.</a:t>
            </a:r>
          </a:p>
        </p:txBody>
      </p:sp>
    </p:spTree>
    <p:extLst>
      <p:ext uri="{BB962C8B-B14F-4D97-AF65-F5344CB8AC3E}">
        <p14:creationId xmlns:p14="http://schemas.microsoft.com/office/powerpoint/2010/main" val="2790459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251188" y="224835"/>
            <a:ext cx="9782827" cy="52713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94765" marR="5080" indent="-1282065">
              <a:lnSpc>
                <a:spcPts val="3460"/>
              </a:lnSpc>
              <a:spcBef>
                <a:spcPts val="535"/>
              </a:spcBef>
            </a:pPr>
            <a:r>
              <a:rPr lang="en-GB" sz="3600" dirty="0">
                <a:latin typeface="+mn-lt"/>
              </a:rPr>
              <a:t>PALM-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+mn-lt"/>
              </a:rPr>
              <a:t>Photoactivated localization microscopy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8BA49-CF12-C210-6028-3F013317EA17}"/>
              </a:ext>
            </a:extLst>
          </p:cNvPr>
          <p:cNvSpPr txBox="1"/>
          <p:nvPr/>
        </p:nvSpPr>
        <p:spPr>
          <a:xfrm>
            <a:off x="560000" y="1741875"/>
            <a:ext cx="99523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Signals from each fluorophore are still subject to the 300 nm diffraction of light limit. However, because each has been activated separately, the centre of mass can be calculated accurately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The point spread function (PSF) is used to determine the location down to a resolution of 20 nm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By mapping each of the more accurately defined points together, a complete super-resolution microscopy image can be compiled.</a:t>
            </a:r>
            <a:endParaRPr lang="en-IT" sz="2800" dirty="0"/>
          </a:p>
        </p:txBody>
      </p:sp>
    </p:spTree>
    <p:extLst>
      <p:ext uri="{BB962C8B-B14F-4D97-AF65-F5344CB8AC3E}">
        <p14:creationId xmlns:p14="http://schemas.microsoft.com/office/powerpoint/2010/main" val="32124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251188" y="224835"/>
            <a:ext cx="9782827" cy="52713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94765" marR="5080" indent="-1282065">
              <a:lnSpc>
                <a:spcPts val="3460"/>
              </a:lnSpc>
              <a:spcBef>
                <a:spcPts val="535"/>
              </a:spcBef>
            </a:pPr>
            <a:r>
              <a:rPr lang="en-GB" sz="3600" dirty="0">
                <a:latin typeface="+mn-lt"/>
              </a:rPr>
              <a:t>PALM-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+mn-lt"/>
              </a:rPr>
              <a:t>Photoactivated localization microscopy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D05FE-CC29-37F5-4917-4CDDE1F49E7E}"/>
              </a:ext>
            </a:extLst>
          </p:cNvPr>
          <p:cNvSpPr txBox="1"/>
          <p:nvPr/>
        </p:nvSpPr>
        <p:spPr>
          <a:xfrm>
            <a:off x="149802" y="981090"/>
            <a:ext cx="1035917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 u="sng" dirty="0">
                <a:solidFill>
                  <a:srgbClr val="212121"/>
                </a:solidFill>
                <a:effectLst/>
              </a:rPr>
              <a:t>Three commonly used types of fluorophores are:</a:t>
            </a:r>
          </a:p>
          <a:p>
            <a:pPr algn="l"/>
            <a:endParaRPr lang="en-GB" sz="2800" b="0" i="0" dirty="0">
              <a:solidFill>
                <a:srgbClr val="21212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12121"/>
                </a:solidFill>
                <a:effectLst/>
              </a:rPr>
              <a:t>Photoactivatable Fluorophores</a:t>
            </a:r>
            <a:r>
              <a:rPr lang="en-GB" sz="2800" dirty="0">
                <a:solidFill>
                  <a:srgbClr val="212121"/>
                </a:solidFill>
              </a:rPr>
              <a:t>, </a:t>
            </a:r>
            <a:r>
              <a:rPr lang="en-GB" sz="2800" b="0" i="0" dirty="0">
                <a:solidFill>
                  <a:srgbClr val="212121"/>
                </a:solidFill>
                <a:effectLst/>
              </a:rPr>
              <a:t>e.g.: </a:t>
            </a:r>
            <a:r>
              <a:rPr lang="en-GB" sz="2800" b="0" i="0" dirty="0" err="1">
                <a:solidFill>
                  <a:srgbClr val="212121"/>
                </a:solidFill>
                <a:effectLst/>
              </a:rPr>
              <a:t>PAmCherry</a:t>
            </a:r>
            <a:r>
              <a:rPr lang="en-GB" sz="2800" b="0" i="0" dirty="0">
                <a:solidFill>
                  <a:srgbClr val="212121"/>
                </a:solidFill>
                <a:effectLst/>
              </a:rPr>
              <a:t>, PA-GFP, which emit light upon activation with UV.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21212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12121"/>
                </a:solidFill>
                <a:effectLst/>
              </a:rPr>
              <a:t>Photoconvertible Fluorophores, which change their emission spectrum upon activation with UV light (e.g.: </a:t>
            </a:r>
            <a:r>
              <a:rPr lang="en-GB" sz="2800" b="0" i="0" dirty="0" err="1">
                <a:solidFill>
                  <a:srgbClr val="212121"/>
                </a:solidFill>
                <a:effectLst/>
              </a:rPr>
              <a:t>mEOS</a:t>
            </a:r>
            <a:r>
              <a:rPr lang="en-GB" sz="2800" b="0" i="0" dirty="0">
                <a:solidFill>
                  <a:srgbClr val="212121"/>
                </a:solidFill>
                <a:effectLst/>
              </a:rPr>
              <a:t> proteins).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21212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 err="1">
                <a:solidFill>
                  <a:srgbClr val="212121"/>
                </a:solidFill>
                <a:effectLst/>
              </a:rPr>
              <a:t>Photoswitchable</a:t>
            </a:r>
            <a:r>
              <a:rPr lang="en-GB" sz="2800" b="0" i="0" dirty="0">
                <a:solidFill>
                  <a:srgbClr val="212121"/>
                </a:solidFill>
                <a:effectLst/>
              </a:rPr>
              <a:t> Fluorophores: Typically chemical dyes (e.g. Alexa Fluor 647, DyLight555) which can switch between dark, non-fluorescent and bright, fluorescent states repeatedly.</a:t>
            </a:r>
          </a:p>
        </p:txBody>
      </p:sp>
    </p:spTree>
    <p:extLst>
      <p:ext uri="{BB962C8B-B14F-4D97-AF65-F5344CB8AC3E}">
        <p14:creationId xmlns:p14="http://schemas.microsoft.com/office/powerpoint/2010/main" val="85700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0327F2EF-845F-2B32-DB4A-9B1FDC32D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852"/>
          <a:stretch/>
        </p:blipFill>
        <p:spPr>
          <a:xfrm>
            <a:off x="251188" y="907295"/>
            <a:ext cx="5871052" cy="2744617"/>
          </a:xfrm>
          <a:prstGeom prst="rect">
            <a:avLst/>
          </a:prstGeom>
        </p:spPr>
      </p:pic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26298A0F-90BA-20A9-D0D7-EA0CBB73D9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285" r="10225"/>
          <a:stretch/>
        </p:blipFill>
        <p:spPr>
          <a:xfrm>
            <a:off x="6450649" y="2192070"/>
            <a:ext cx="5078739" cy="3567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FEF7A2-E80C-0D2B-8175-D8C75B5D8799}"/>
              </a:ext>
            </a:extLst>
          </p:cNvPr>
          <p:cNvSpPr txBox="1"/>
          <p:nvPr/>
        </p:nvSpPr>
        <p:spPr>
          <a:xfrm>
            <a:off x="135835" y="5874737"/>
            <a:ext cx="11347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https://downloads.microscope.healthcare.nikon.com/phase4/literature/Brochures/Super-Resolution_2CE-SCJK-3.pdf</a:t>
            </a:r>
          </a:p>
        </p:txBody>
      </p:sp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0B835D33-C4B0-A1DB-C8CA-0ABC31E9F5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652" r="8282" b="44346"/>
          <a:stretch/>
        </p:blipFill>
        <p:spPr>
          <a:xfrm>
            <a:off x="1065851" y="3813793"/>
            <a:ext cx="5384798" cy="1904520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A80C2DCF-0526-24D7-65D5-ADE575681FF8}"/>
              </a:ext>
            </a:extLst>
          </p:cNvPr>
          <p:cNvSpPr txBox="1">
            <a:spLocks/>
          </p:cNvSpPr>
          <p:nvPr/>
        </p:nvSpPr>
        <p:spPr>
          <a:xfrm>
            <a:off x="251188" y="224835"/>
            <a:ext cx="10333305" cy="52706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94765" marR="5080" indent="-1282065">
              <a:lnSpc>
                <a:spcPts val="3460"/>
              </a:lnSpc>
              <a:spcBef>
                <a:spcPts val="535"/>
              </a:spcBef>
            </a:pPr>
            <a:r>
              <a:rPr lang="en-GB" sz="3600" dirty="0">
                <a:latin typeface="+mn-lt"/>
              </a:rPr>
              <a:t>STORM-</a:t>
            </a:r>
            <a:r>
              <a:rPr lang="en-GB" sz="3600" b="0" i="0" dirty="0">
                <a:solidFill>
                  <a:srgbClr val="333333"/>
                </a:solidFill>
                <a:effectLst/>
                <a:latin typeface="+mn-lt"/>
              </a:rPr>
              <a:t>Stochastic Optical Reconstruction Microscopy</a:t>
            </a:r>
            <a:endParaRPr lang="en-GB" sz="36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58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251188" y="224835"/>
            <a:ext cx="10333305" cy="52706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94765" marR="5080" indent="-1282065">
              <a:lnSpc>
                <a:spcPts val="3460"/>
              </a:lnSpc>
              <a:spcBef>
                <a:spcPts val="535"/>
              </a:spcBef>
            </a:pPr>
            <a:r>
              <a:rPr lang="en-GB" sz="3600" dirty="0">
                <a:latin typeface="+mn-lt"/>
              </a:rPr>
              <a:t>STORM-</a:t>
            </a:r>
            <a:r>
              <a:rPr lang="en-GB" sz="3600" b="0" i="0" dirty="0">
                <a:solidFill>
                  <a:srgbClr val="333333"/>
                </a:solidFill>
                <a:effectLst/>
                <a:latin typeface="+mn-lt"/>
              </a:rPr>
              <a:t>Stochastic Optical Reconstruction Microscopy</a:t>
            </a:r>
            <a:endParaRPr lang="en-GB" sz="36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57486-FFF1-09CD-C5B5-EE56D8E37154}"/>
              </a:ext>
            </a:extLst>
          </p:cNvPr>
          <p:cNvSpPr txBox="1"/>
          <p:nvPr/>
        </p:nvSpPr>
        <p:spPr>
          <a:xfrm>
            <a:off x="8173741" y="2095065"/>
            <a:ext cx="37205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 dirty="0">
                <a:solidFill>
                  <a:srgbClr val="333333"/>
                </a:solidFill>
                <a:effectLst/>
              </a:rPr>
              <a:t>reconstructs a super-resolution image by combining the high-accuracy localization information of individual fluorophores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304E1C97-1279-F733-EDB5-830D89ED0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80" y="2403320"/>
            <a:ext cx="7772400" cy="3534408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E336D06-3AF9-E5AB-5433-BF310CE1D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92" y="945382"/>
            <a:ext cx="7772400" cy="14647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B03ABE-BB3D-3313-D240-8E01171A6139}"/>
              </a:ext>
            </a:extLst>
          </p:cNvPr>
          <p:cNvSpPr txBox="1"/>
          <p:nvPr/>
        </p:nvSpPr>
        <p:spPr>
          <a:xfrm>
            <a:off x="135835" y="5874737"/>
            <a:ext cx="11347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https://downloads.microscope.healthcare.nikon.com/phase4/literature/Brochures/Super-Resolution_2CE-SCJK-3.pdf</a:t>
            </a:r>
          </a:p>
        </p:txBody>
      </p:sp>
    </p:spTree>
    <p:extLst>
      <p:ext uri="{BB962C8B-B14F-4D97-AF65-F5344CB8AC3E}">
        <p14:creationId xmlns:p14="http://schemas.microsoft.com/office/powerpoint/2010/main" val="253030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251188" y="224835"/>
            <a:ext cx="10333305" cy="52706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94765" marR="5080" indent="-1282065">
              <a:lnSpc>
                <a:spcPts val="3460"/>
              </a:lnSpc>
              <a:spcBef>
                <a:spcPts val="535"/>
              </a:spcBef>
            </a:pPr>
            <a:r>
              <a:rPr lang="en-GB" sz="3600" dirty="0">
                <a:latin typeface="+mn-lt"/>
              </a:rPr>
              <a:t>STORM-</a:t>
            </a:r>
            <a:r>
              <a:rPr lang="en-GB" sz="3600" b="0" i="0" dirty="0">
                <a:solidFill>
                  <a:srgbClr val="333333"/>
                </a:solidFill>
                <a:effectLst/>
                <a:latin typeface="+mn-lt"/>
              </a:rPr>
              <a:t>Stochastic Optical Reconstruction Microscopy</a:t>
            </a:r>
            <a:endParaRPr lang="en-GB" sz="36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9E67A35-C45E-DC5C-9D72-84B0B88C8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95" y="690834"/>
            <a:ext cx="7772400" cy="5507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CD5BBC-86B6-B978-EDF2-82F72CA62FA2}"/>
              </a:ext>
            </a:extLst>
          </p:cNvPr>
          <p:cNvSpPr txBox="1"/>
          <p:nvPr/>
        </p:nvSpPr>
        <p:spPr>
          <a:xfrm>
            <a:off x="7686261" y="5275169"/>
            <a:ext cx="438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www.microscopyu.com</a:t>
            </a:r>
            <a:r>
              <a:rPr lang="en-GB" dirty="0"/>
              <a:t>/tutorials/stochastic-optical-reconstruction-microscopy-storm-imaging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51306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0FE12D6B-1A3C-0D6E-D553-8BFE1221E7E5}"/>
              </a:ext>
            </a:extLst>
          </p:cNvPr>
          <p:cNvSpPr txBox="1"/>
          <p:nvPr/>
        </p:nvSpPr>
        <p:spPr>
          <a:xfrm>
            <a:off x="9946385" y="5969914"/>
            <a:ext cx="17526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Arial"/>
                <a:cs typeface="Arial"/>
              </a:rPr>
              <a:t>28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A460FCB-8490-B2E0-3111-54E3B132472E}"/>
              </a:ext>
            </a:extLst>
          </p:cNvPr>
          <p:cNvSpPr txBox="1"/>
          <p:nvPr/>
        </p:nvSpPr>
        <p:spPr>
          <a:xfrm>
            <a:off x="9946385" y="5969914"/>
            <a:ext cx="17526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Arial"/>
                <a:cs typeface="Arial"/>
              </a:rPr>
              <a:t>29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CE3E623-C8D1-3114-ACC6-015D9D265EB8}"/>
              </a:ext>
            </a:extLst>
          </p:cNvPr>
          <p:cNvSpPr txBox="1">
            <a:spLocks/>
          </p:cNvSpPr>
          <p:nvPr/>
        </p:nvSpPr>
        <p:spPr>
          <a:xfrm>
            <a:off x="268109" y="285704"/>
            <a:ext cx="2896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10" dirty="0"/>
              <a:t>CONCLUSIONS</a:t>
            </a:r>
            <a:endParaRPr lang="en-GB" sz="360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9BFAA5D-E21A-4887-7C65-140E03F09837}"/>
              </a:ext>
            </a:extLst>
          </p:cNvPr>
          <p:cNvSpPr txBox="1"/>
          <p:nvPr/>
        </p:nvSpPr>
        <p:spPr>
          <a:xfrm>
            <a:off x="2287270" y="1741323"/>
            <a:ext cx="7026412" cy="4052391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8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Tw Cen MT"/>
              </a:rPr>
              <a:t>methods</a:t>
            </a:r>
            <a:r>
              <a:rPr sz="2800" spc="-10" dirty="0">
                <a:cs typeface="Tw Cen MT"/>
              </a:rPr>
              <a:t> </a:t>
            </a:r>
            <a:r>
              <a:rPr lang="it-IT" sz="2800" spc="-10" dirty="0">
                <a:cs typeface="Tw Cen MT"/>
              </a:rPr>
              <a:t>(TIRF, </a:t>
            </a:r>
            <a:r>
              <a:rPr lang="it-IT" sz="2800" spc="-10" dirty="0" err="1">
                <a:cs typeface="Tw Cen MT"/>
              </a:rPr>
              <a:t>cofocal</a:t>
            </a:r>
            <a:r>
              <a:rPr lang="it-IT" sz="2800" spc="-10" dirty="0">
                <a:cs typeface="Tw Cen MT"/>
              </a:rPr>
              <a:t>, SIM and 2 </a:t>
            </a:r>
            <a:r>
              <a:rPr lang="it-IT" sz="2800" spc="-10" dirty="0" err="1">
                <a:cs typeface="Tw Cen MT"/>
              </a:rPr>
              <a:t>photon</a:t>
            </a:r>
            <a:r>
              <a:rPr lang="it-IT" sz="2800" spc="-10" dirty="0">
                <a:cs typeface="Tw Cen MT"/>
              </a:rPr>
              <a:t>) </a:t>
            </a:r>
            <a:r>
              <a:rPr sz="2800" dirty="0">
                <a:cs typeface="Tw Cen MT"/>
              </a:rPr>
              <a:t>use</a:t>
            </a:r>
            <a:r>
              <a:rPr sz="2800" spc="-10" dirty="0">
                <a:cs typeface="Tw Cen MT"/>
              </a:rPr>
              <a:t> </a:t>
            </a:r>
            <a:r>
              <a:rPr sz="2800" dirty="0">
                <a:cs typeface="Tw Cen MT"/>
              </a:rPr>
              <a:t>common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dyes</a:t>
            </a:r>
            <a:r>
              <a:rPr sz="2800" spc="-10" dirty="0">
                <a:cs typeface="Tw Cen MT"/>
              </a:rPr>
              <a:t> (good)</a:t>
            </a:r>
            <a:endParaRPr sz="2800" dirty="0"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Tw Cen MT"/>
              </a:rPr>
              <a:t>confocal</a:t>
            </a:r>
            <a:r>
              <a:rPr sz="2800" spc="-10" dirty="0">
                <a:cs typeface="Tw Cen MT"/>
              </a:rPr>
              <a:t> </a:t>
            </a:r>
            <a:r>
              <a:rPr sz="2800" dirty="0">
                <a:cs typeface="Tw Cen MT"/>
              </a:rPr>
              <a:t>is</a:t>
            </a:r>
            <a:r>
              <a:rPr sz="2800" spc="-10" dirty="0">
                <a:cs typeface="Tw Cen MT"/>
              </a:rPr>
              <a:t> </a:t>
            </a:r>
            <a:r>
              <a:rPr sz="2800" dirty="0">
                <a:cs typeface="Tw Cen MT"/>
              </a:rPr>
              <a:t>easiest,</a:t>
            </a:r>
            <a:r>
              <a:rPr sz="2800" spc="-10" dirty="0">
                <a:cs typeface="Tw Cen MT"/>
              </a:rPr>
              <a:t> </a:t>
            </a:r>
            <a:r>
              <a:rPr sz="2800" dirty="0">
                <a:cs typeface="Tw Cen MT"/>
              </a:rPr>
              <a:t>most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widely</a:t>
            </a:r>
            <a:r>
              <a:rPr sz="2800" spc="-5" dirty="0">
                <a:cs typeface="Tw Cen MT"/>
              </a:rPr>
              <a:t> </a:t>
            </a:r>
            <a:r>
              <a:rPr sz="2800" spc="-20" dirty="0">
                <a:cs typeface="Tw Cen MT"/>
              </a:rPr>
              <a:t>used</a:t>
            </a:r>
            <a:endParaRPr sz="2800" dirty="0">
              <a:cs typeface="Tw Cen MT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 dirty="0"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244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Tw Cen MT"/>
              </a:rPr>
              <a:t>best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resolution</a:t>
            </a:r>
            <a:r>
              <a:rPr sz="2800" spc="10" dirty="0">
                <a:cs typeface="Tw Cen MT"/>
              </a:rPr>
              <a:t> </a:t>
            </a:r>
            <a:r>
              <a:rPr sz="2800" dirty="0">
                <a:cs typeface="Tw Cen MT"/>
              </a:rPr>
              <a:t>obtainable</a:t>
            </a:r>
            <a:r>
              <a:rPr sz="2800" spc="-5" dirty="0">
                <a:cs typeface="Tw Cen MT"/>
              </a:rPr>
              <a:t> </a:t>
            </a:r>
            <a:r>
              <a:rPr sz="2800" dirty="0">
                <a:cs typeface="Tw Cen MT"/>
              </a:rPr>
              <a:t>only</a:t>
            </a:r>
            <a:r>
              <a:rPr sz="2800" spc="10" dirty="0">
                <a:cs typeface="Tw Cen MT"/>
              </a:rPr>
              <a:t> </a:t>
            </a:r>
            <a:r>
              <a:rPr sz="2800" dirty="0">
                <a:cs typeface="Tw Cen MT"/>
              </a:rPr>
              <a:t>100</a:t>
            </a:r>
            <a:r>
              <a:rPr sz="2800" spc="5" dirty="0">
                <a:cs typeface="Tw Cen MT"/>
              </a:rPr>
              <a:t> </a:t>
            </a:r>
            <a:r>
              <a:rPr sz="2800" dirty="0">
                <a:cs typeface="Tw Cen MT"/>
              </a:rPr>
              <a:t>nm</a:t>
            </a:r>
            <a:r>
              <a:rPr sz="2800" spc="10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(SIM)</a:t>
            </a:r>
            <a:endParaRPr sz="2800" dirty="0"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Tw Cen MT"/>
              </a:rPr>
              <a:t>single</a:t>
            </a:r>
            <a:r>
              <a:rPr sz="2800" spc="-10" dirty="0">
                <a:cs typeface="Tw Cen MT"/>
              </a:rPr>
              <a:t> </a:t>
            </a:r>
            <a:r>
              <a:rPr sz="2800" dirty="0">
                <a:cs typeface="Tw Cen MT"/>
              </a:rPr>
              <a:t>molecule</a:t>
            </a:r>
            <a:r>
              <a:rPr sz="2800" spc="5" dirty="0">
                <a:cs typeface="Tw Cen MT"/>
              </a:rPr>
              <a:t> </a:t>
            </a:r>
            <a:r>
              <a:rPr sz="2800" dirty="0">
                <a:cs typeface="Tw Cen MT"/>
              </a:rPr>
              <a:t>is</a:t>
            </a:r>
            <a:r>
              <a:rPr sz="2800" spc="-5" dirty="0">
                <a:cs typeface="Tw Cen MT"/>
              </a:rPr>
              <a:t> </a:t>
            </a:r>
            <a:r>
              <a:rPr sz="2800" spc="-10" dirty="0">
                <a:cs typeface="Tw Cen MT"/>
              </a:rPr>
              <a:t>problematic</a:t>
            </a:r>
            <a:endParaRPr lang="it-IT" sz="2800" spc="-10" dirty="0"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5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lang="en-GB" sz="2800" spc="-10" dirty="0">
                <a:cs typeface="Tw Cen MT"/>
              </a:rPr>
              <a:t>C</a:t>
            </a:r>
            <a:r>
              <a:rPr lang="en-IT" sz="2800" spc="-10" dirty="0">
                <a:cs typeface="Tw Cen MT"/>
              </a:rPr>
              <a:t>onsider sample thickness!</a:t>
            </a:r>
            <a:endParaRPr sz="2800" dirty="0"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1567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FEF7A2-E80C-0D2B-8175-D8C75B5D8799}"/>
              </a:ext>
            </a:extLst>
          </p:cNvPr>
          <p:cNvSpPr txBox="1"/>
          <p:nvPr/>
        </p:nvSpPr>
        <p:spPr>
          <a:xfrm>
            <a:off x="135835" y="5874737"/>
            <a:ext cx="11347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https://downloads.microscope.healthcare.nikon.com/phase4/literature/Brochures/Super-Resolution_2CE-SCJK-3.pdf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80C2DCF-0526-24D7-65D5-ADE575681FF8}"/>
              </a:ext>
            </a:extLst>
          </p:cNvPr>
          <p:cNvSpPr txBox="1">
            <a:spLocks/>
          </p:cNvSpPr>
          <p:nvPr/>
        </p:nvSpPr>
        <p:spPr>
          <a:xfrm>
            <a:off x="251188" y="224835"/>
            <a:ext cx="10333305" cy="52706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94765" marR="5080" indent="-1282065">
              <a:lnSpc>
                <a:spcPts val="3460"/>
              </a:lnSpc>
              <a:spcBef>
                <a:spcPts val="535"/>
              </a:spcBef>
            </a:pPr>
            <a:r>
              <a:rPr lang="en-GB" sz="3600" dirty="0">
                <a:latin typeface="+mn-lt"/>
              </a:rPr>
              <a:t>STORM-</a:t>
            </a:r>
            <a:r>
              <a:rPr lang="en-GB" sz="3600" b="0" i="0" dirty="0">
                <a:solidFill>
                  <a:srgbClr val="333333"/>
                </a:solidFill>
                <a:effectLst/>
                <a:latin typeface="+mn-lt"/>
              </a:rPr>
              <a:t>Stochastic Optical Reconstruction Microscopy</a:t>
            </a:r>
            <a:endParaRPr lang="en-GB" sz="36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D349D07D-5595-3798-533B-AFCC2063E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154" y="613931"/>
            <a:ext cx="7635120" cy="5261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0035D5-C4CC-7E80-79F5-BC41F3D6C285}"/>
              </a:ext>
            </a:extLst>
          </p:cNvPr>
          <p:cNvSpPr txBox="1"/>
          <p:nvPr/>
        </p:nvSpPr>
        <p:spPr>
          <a:xfrm>
            <a:off x="9142489" y="2211058"/>
            <a:ext cx="17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50 nm resolution</a:t>
            </a:r>
          </a:p>
        </p:txBody>
      </p:sp>
    </p:spTree>
    <p:extLst>
      <p:ext uri="{BB962C8B-B14F-4D97-AF65-F5344CB8AC3E}">
        <p14:creationId xmlns:p14="http://schemas.microsoft.com/office/powerpoint/2010/main" val="4256106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8F66D00A-BDFF-6387-0F2E-DE641DE91C2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3916" y="1461516"/>
            <a:ext cx="4602480" cy="35052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251188" y="224835"/>
            <a:ext cx="9782827" cy="1040093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94765" marR="5080" indent="-1282065">
              <a:lnSpc>
                <a:spcPts val="3460"/>
              </a:lnSpc>
              <a:spcBef>
                <a:spcPts val="535"/>
              </a:spcBef>
            </a:pPr>
            <a:r>
              <a:rPr lang="en-GB" sz="3600" dirty="0"/>
              <a:t>SUPER-RESOLUTION</a:t>
            </a:r>
            <a:r>
              <a:rPr lang="en-GB" sz="3600" spc="-55" dirty="0"/>
              <a:t> </a:t>
            </a:r>
            <a:r>
              <a:rPr lang="en-GB" sz="3600" dirty="0"/>
              <a:t>MICROSCOPY</a:t>
            </a:r>
            <a:r>
              <a:rPr lang="en-GB" sz="3600" spc="-45" dirty="0"/>
              <a:t> </a:t>
            </a:r>
            <a:r>
              <a:rPr lang="en-GB" sz="3600" spc="-25" dirty="0"/>
              <a:t>OF</a:t>
            </a:r>
          </a:p>
          <a:p>
            <a:pPr marL="1294765" marR="5080" indent="-1282065">
              <a:lnSpc>
                <a:spcPts val="3460"/>
              </a:lnSpc>
              <a:spcBef>
                <a:spcPts val="535"/>
              </a:spcBef>
            </a:pPr>
            <a:r>
              <a:rPr lang="en-GB" sz="3600" dirty="0"/>
              <a:t>BIOLOGICAL</a:t>
            </a:r>
            <a:r>
              <a:rPr lang="en-GB" sz="3600" spc="-65" dirty="0"/>
              <a:t> </a:t>
            </a:r>
            <a:r>
              <a:rPr lang="en-GB" sz="3600" spc="-10" dirty="0"/>
              <a:t>SAMPLES</a:t>
            </a:r>
            <a:endParaRPr lang="en-GB" sz="3600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0D2B0EA8-E844-10C8-EE94-DE46137AB43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01740" y="1447800"/>
            <a:ext cx="4261104" cy="4648200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823EAD59-6755-6CCE-D61E-9FF46E3132C8}"/>
              </a:ext>
            </a:extLst>
          </p:cNvPr>
          <p:cNvSpPr txBox="1"/>
          <p:nvPr/>
        </p:nvSpPr>
        <p:spPr>
          <a:xfrm>
            <a:off x="1755394" y="5210632"/>
            <a:ext cx="43154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Schermelleh,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Lothar,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Rainer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Heintzmann,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Heinrich </a:t>
            </a:r>
            <a:r>
              <a:rPr sz="1200" dirty="0">
                <a:latin typeface="Arial"/>
                <a:cs typeface="Arial"/>
              </a:rPr>
              <a:t>Leonhardt.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2010.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“A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guide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super-resolution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fluorescence microscopy.”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The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Journal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of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Cell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Biology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190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(2)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(July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26):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165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175.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doi:10.1083/jcb.201002021.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273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B9EC8D2-720C-ADA8-4F05-3ADA6E222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53" y="6259021"/>
            <a:ext cx="3575053" cy="526533"/>
          </a:xfrm>
          <a:prstGeom prst="rect">
            <a:avLst/>
          </a:prstGeom>
        </p:spPr>
      </p:pic>
      <p:sp>
        <p:nvSpPr>
          <p:cNvPr id="11" name="object 21">
            <a:extLst>
              <a:ext uri="{FF2B5EF4-FFF2-40B4-BE49-F238E27FC236}">
                <a16:creationId xmlns:a16="http://schemas.microsoft.com/office/drawing/2014/main" id="{9F77075F-0A18-AF4B-9615-9960F38362B1}"/>
              </a:ext>
            </a:extLst>
          </p:cNvPr>
          <p:cNvSpPr txBox="1"/>
          <p:nvPr/>
        </p:nvSpPr>
        <p:spPr>
          <a:xfrm>
            <a:off x="1832187" y="231399"/>
            <a:ext cx="6594746" cy="55143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spcBef>
                <a:spcPts val="459"/>
              </a:spcBef>
            </a:pPr>
            <a:r>
              <a:rPr lang="it-IT" sz="3200" dirty="0">
                <a:solidFill>
                  <a:srgbClr val="19375D"/>
                </a:solidFill>
                <a:latin typeface="Avenir Book" panose="02000503020000020003" pitchFamily="2" charset="0"/>
                <a:cs typeface="Arial"/>
              </a:rPr>
              <a:t>Advanced </a:t>
            </a:r>
            <a:r>
              <a:rPr lang="it-IT" sz="3200" dirty="0" err="1">
                <a:solidFill>
                  <a:srgbClr val="19375D"/>
                </a:solidFill>
                <a:latin typeface="Avenir Book" panose="02000503020000020003" pitchFamily="2" charset="0"/>
                <a:cs typeface="Arial"/>
              </a:rPr>
              <a:t>microscopy</a:t>
            </a:r>
            <a:r>
              <a:rPr lang="it-IT" sz="3200" dirty="0">
                <a:solidFill>
                  <a:srgbClr val="19375D"/>
                </a:solidFill>
                <a:latin typeface="Avenir Book" panose="02000503020000020003" pitchFamily="2" charset="0"/>
                <a:cs typeface="Arial"/>
              </a:rPr>
              <a:t> techniques</a:t>
            </a: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A47F8C77-AC35-D14E-A1F5-68CE9D714ED5}"/>
              </a:ext>
            </a:extLst>
          </p:cNvPr>
          <p:cNvSpPr txBox="1"/>
          <p:nvPr/>
        </p:nvSpPr>
        <p:spPr>
          <a:xfrm>
            <a:off x="1832188" y="701389"/>
            <a:ext cx="5332435" cy="443711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R="5080"/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Avenir Light" panose="020B0402020203020204" pitchFamily="34" charset="77"/>
                <a:cs typeface="Arial"/>
              </a:rPr>
              <a:t>CIMA SIM </a:t>
            </a:r>
            <a:r>
              <a:rPr lang="it-IT" sz="2000" dirty="0" err="1">
                <a:solidFill>
                  <a:schemeClr val="bg2">
                    <a:lumMod val="50000"/>
                  </a:schemeClr>
                </a:solidFill>
                <a:latin typeface="Avenir Light" panose="020B0402020203020204" pitchFamily="34" charset="77"/>
                <a:cs typeface="Arial"/>
              </a:rPr>
              <a:t>superresolution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  <a:latin typeface="Avenir Light" panose="020B0402020203020204" pitchFamily="34" charset="77"/>
                <a:cs typeface="Arial"/>
              </a:rPr>
              <a:t> vs MP vs </a:t>
            </a:r>
            <a:r>
              <a:rPr lang="it-IT" sz="2000" dirty="0" err="1">
                <a:solidFill>
                  <a:schemeClr val="bg2">
                    <a:lumMod val="50000"/>
                  </a:schemeClr>
                </a:solidFill>
                <a:latin typeface="Avenir Light" panose="020B0402020203020204" pitchFamily="34" charset="77"/>
                <a:cs typeface="Arial"/>
              </a:rPr>
              <a:t>confocal</a:t>
            </a:r>
            <a:endParaRPr lang="it-IT" sz="2000" dirty="0">
              <a:solidFill>
                <a:schemeClr val="bg2">
                  <a:lumMod val="50000"/>
                </a:schemeClr>
              </a:solidFill>
              <a:latin typeface="Avenir Light" panose="020B0402020203020204" pitchFamily="34" charset="77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50BEF45-FD02-E94C-B6A6-DBF9A8BAEAFC}"/>
              </a:ext>
            </a:extLst>
          </p:cNvPr>
          <p:cNvSpPr/>
          <p:nvPr/>
        </p:nvSpPr>
        <p:spPr>
          <a:xfrm>
            <a:off x="152400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" name="Tabella 2">
            <a:extLst>
              <a:ext uri="{FF2B5EF4-FFF2-40B4-BE49-F238E27FC236}">
                <a16:creationId xmlns:a16="http://schemas.microsoft.com/office/drawing/2014/main" id="{6D007049-E3CD-FA42-BA41-75BF3B7E5199}"/>
              </a:ext>
            </a:extLst>
          </p:cNvPr>
          <p:cNvGraphicFramePr/>
          <p:nvPr/>
        </p:nvGraphicFramePr>
        <p:xfrm>
          <a:off x="1840991" y="1517552"/>
          <a:ext cx="8469657" cy="4440602"/>
        </p:xfrm>
        <a:graphic>
          <a:graphicData uri="http://schemas.openxmlformats.org/drawingml/2006/table">
            <a:tbl>
              <a:tblPr/>
              <a:tblGrid>
                <a:gridCol w="149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0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6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confocal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SIM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MP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Fixed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sample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yes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yes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yes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Live sample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not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ideal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yes</a:t>
                      </a:r>
                    </a:p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dedicated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incubation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chamber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with temperature, CO</a:t>
                      </a:r>
                      <a:r>
                        <a:rPr lang="it-IT" baseline="-250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and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humidity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regulation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yes</a:t>
                      </a:r>
                    </a:p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to be set up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customized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to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needs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Sample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thickness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tens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it-IT" dirty="0">
                          <a:solidFill>
                            <a:srgbClr val="002060"/>
                          </a:solidFill>
                          <a:latin typeface="Symbol" pitchFamily="2" charset="2"/>
                        </a:rPr>
                        <a:t>m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m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tens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it-IT" dirty="0">
                          <a:solidFill>
                            <a:srgbClr val="002060"/>
                          </a:solidFill>
                          <a:latin typeface="Symbol" pitchFamily="2" charset="2"/>
                        </a:rPr>
                        <a:t>m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m</a:t>
                      </a:r>
                    </a:p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preferably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monolayer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of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cells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up to 2 mm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Wavelengths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(nm)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405/488/561/640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405/488/561/640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tuneable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, range 700-1000 nm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661">
                <a:tc>
                  <a:txBody>
                    <a:bodyPr/>
                    <a:lstStyle/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strength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Multichannel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imaging for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colocalisation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Structural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resolution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and time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series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(1 fps)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Penetration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depth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,</a:t>
                      </a:r>
                    </a:p>
                    <a:p>
                      <a:pPr>
                        <a:defRPr b="0">
                          <a:sym typeface="Avenir LT Std 85 Heavy"/>
                        </a:defRPr>
                      </a:pP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time </a:t>
                      </a:r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series</a:t>
                      </a:r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 (&gt; 1 fps)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79999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815FC8B-5D92-42EB-FDE0-557167CDFC6C}"/>
              </a:ext>
            </a:extLst>
          </p:cNvPr>
          <p:cNvSpPr/>
          <p:nvPr/>
        </p:nvSpPr>
        <p:spPr>
          <a:xfrm>
            <a:off x="7851319" y="949307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19375D"/>
                </a:solidFill>
                <a:latin typeface="Avenir Book" panose="02000503020000020003" pitchFamily="2" charset="0"/>
                <a:cs typeface="Arial"/>
              </a:rPr>
              <a:t>cima.services@units.it</a:t>
            </a:r>
            <a:endParaRPr lang="en-IT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178B35B-7DAE-CDEB-8DE3-18FF8CB2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566" y="6205623"/>
            <a:ext cx="2489690" cy="67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170659" y="165399"/>
            <a:ext cx="8982768" cy="10658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0" i="0" dirty="0">
                <a:solidFill>
                  <a:srgbClr val="333333"/>
                </a:solidFill>
                <a:effectLst/>
                <a:latin typeface="+mn-lt"/>
              </a:rPr>
              <a:t>Fluorescence Resonance Energy Transfer (FRET) Microscopy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FE25A9-7DBE-962D-1F88-C35E7930C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56" y="1371600"/>
            <a:ext cx="4749800" cy="411480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ED8C14DC-ABF6-E02A-5C1A-9A8106F94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999" y="1769391"/>
            <a:ext cx="46482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8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170659" y="165399"/>
            <a:ext cx="8982768" cy="10658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0" i="0" dirty="0">
                <a:solidFill>
                  <a:srgbClr val="333333"/>
                </a:solidFill>
                <a:effectLst/>
                <a:latin typeface="+mn-lt"/>
              </a:rPr>
              <a:t>Fluorescence Resonance Energy Transfer (FRET) Microscopy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FE25A9-7DBE-962D-1F88-C35E7930C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56" y="1371600"/>
            <a:ext cx="4749800" cy="4114800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5641587-52D3-636B-50A6-C8592F3C8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428" y="1016101"/>
            <a:ext cx="3280120" cy="51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7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170659" y="165399"/>
            <a:ext cx="8982768" cy="10658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0" i="0" dirty="0">
                <a:solidFill>
                  <a:srgbClr val="333333"/>
                </a:solidFill>
                <a:effectLst/>
                <a:latin typeface="+mn-lt"/>
              </a:rPr>
              <a:t>Fluorescence Resonance Energy Transfer (FRET) Microscopy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FE25A9-7DBE-962D-1F88-C35E7930C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56" y="1371600"/>
            <a:ext cx="4749800" cy="4114800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5641587-52D3-636B-50A6-C8592F3C8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428" y="1016101"/>
            <a:ext cx="3280120" cy="51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170659" y="165399"/>
            <a:ext cx="8982768" cy="10658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0" i="0" dirty="0">
                <a:solidFill>
                  <a:srgbClr val="333333"/>
                </a:solidFill>
                <a:effectLst/>
                <a:latin typeface="+mn-lt"/>
              </a:rPr>
              <a:t>Fluorescence Resonance Energy Transfer (FRET) Microscopy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FE25A9-7DBE-962D-1F88-C35E7930C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56" y="1371600"/>
            <a:ext cx="4749800" cy="4114800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A9A566C-DF7B-426D-0D4A-B2FAF5441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409" y="1277414"/>
            <a:ext cx="4984942" cy="4789454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3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170659" y="165399"/>
            <a:ext cx="8982768" cy="56720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0" i="0" dirty="0">
                <a:solidFill>
                  <a:srgbClr val="000000"/>
                </a:solidFill>
                <a:effectLst/>
                <a:latin typeface="+mn-lt"/>
              </a:rPr>
              <a:t>Fluorescence recovery after photobleaching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CEF3FB1-92C1-5A0D-9135-FD899A16B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017"/>
          <a:stretch/>
        </p:blipFill>
        <p:spPr>
          <a:xfrm>
            <a:off x="291615" y="1063403"/>
            <a:ext cx="4428433" cy="4668093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9F8BE5B6-01E9-DD5C-E208-BB154F198F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745"/>
          <a:stretch/>
        </p:blipFill>
        <p:spPr>
          <a:xfrm>
            <a:off x="4821628" y="1063403"/>
            <a:ext cx="4409731" cy="3741415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4EE88C0D-1F6C-E67B-2148-571005C7E8C7}"/>
              </a:ext>
            </a:extLst>
          </p:cNvPr>
          <p:cNvSpPr/>
          <p:nvPr/>
        </p:nvSpPr>
        <p:spPr>
          <a:xfrm>
            <a:off x="0" y="6271214"/>
            <a:ext cx="5096256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E4F25737-B19C-8699-32C9-036BE4E4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7" y="6342959"/>
            <a:ext cx="3575053" cy="52653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4EF123B-0170-DE3F-8E64-93AA35D6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09" y="6198499"/>
            <a:ext cx="2489690" cy="67339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1D35D39-33D3-44EA-DF35-69F17D67239C}"/>
              </a:ext>
            </a:extLst>
          </p:cNvPr>
          <p:cNvSpPr txBox="1"/>
          <p:nvPr/>
        </p:nvSpPr>
        <p:spPr>
          <a:xfrm>
            <a:off x="9959085" y="5995318"/>
            <a:ext cx="14986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5"/>
              </a:lnSpc>
            </a:pP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E69767C-8712-9DAA-D2EE-D7F3B12583ED}"/>
              </a:ext>
            </a:extLst>
          </p:cNvPr>
          <p:cNvSpPr txBox="1">
            <a:spLocks/>
          </p:cNvSpPr>
          <p:nvPr/>
        </p:nvSpPr>
        <p:spPr>
          <a:xfrm>
            <a:off x="170659" y="165399"/>
            <a:ext cx="8982768" cy="56720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0" i="0" dirty="0">
                <a:solidFill>
                  <a:srgbClr val="000000"/>
                </a:solidFill>
                <a:effectLst/>
                <a:latin typeface="+mn-lt"/>
              </a:rPr>
              <a:t>Fluorescence recovery after photobleaching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CEF3FB1-92C1-5A0D-9135-FD899A16B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017"/>
          <a:stretch/>
        </p:blipFill>
        <p:spPr>
          <a:xfrm>
            <a:off x="291615" y="1063403"/>
            <a:ext cx="4428433" cy="4668093"/>
          </a:xfrm>
          <a:prstGeom prst="rect">
            <a:avLst/>
          </a:prstGeom>
        </p:spPr>
      </p:pic>
      <p:pic>
        <p:nvPicPr>
          <p:cNvPr id="2" name="object 9">
            <a:extLst>
              <a:ext uri="{FF2B5EF4-FFF2-40B4-BE49-F238E27FC236}">
                <a16:creationId xmlns:a16="http://schemas.microsoft.com/office/drawing/2014/main" id="{62337515-3DAE-6F03-F2CB-5B3A8586593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1907" y="85114"/>
            <a:ext cx="1551219" cy="1549261"/>
          </a:xfrm>
          <a:prstGeom prst="rect">
            <a:avLst/>
          </a:prstGeom>
        </p:spPr>
      </p:pic>
      <p:sp>
        <p:nvSpPr>
          <p:cNvPr id="13" name="object 8">
            <a:extLst>
              <a:ext uri="{FF2B5EF4-FFF2-40B4-BE49-F238E27FC236}">
                <a16:creationId xmlns:a16="http://schemas.microsoft.com/office/drawing/2014/main" id="{5CBD2058-A325-C5F3-E918-7E2B7C0B90A0}"/>
              </a:ext>
            </a:extLst>
          </p:cNvPr>
          <p:cNvSpPr txBox="1"/>
          <p:nvPr/>
        </p:nvSpPr>
        <p:spPr>
          <a:xfrm>
            <a:off x="5365629" y="1856552"/>
            <a:ext cx="6502636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/>
                <a:cs typeface="Arial"/>
              </a:rPr>
              <a:t>Laser for </a:t>
            </a:r>
            <a:r>
              <a:rPr lang="it-IT" sz="2400" dirty="0" err="1">
                <a:latin typeface="Arial"/>
                <a:cs typeface="Arial"/>
              </a:rPr>
              <a:t>photobleaching</a:t>
            </a:r>
            <a:r>
              <a:rPr lang="it-IT" sz="2400" dirty="0">
                <a:latin typeface="Arial"/>
                <a:cs typeface="Arial"/>
              </a:rPr>
              <a:t> can be </a:t>
            </a:r>
            <a:r>
              <a:rPr lang="it-IT" sz="2400" dirty="0" err="1">
                <a:latin typeface="Arial"/>
                <a:cs typeface="Arial"/>
              </a:rPr>
              <a:t>used</a:t>
            </a:r>
            <a:r>
              <a:rPr lang="it-IT" sz="2400" dirty="0">
                <a:latin typeface="Arial"/>
                <a:cs typeface="Arial"/>
              </a:rPr>
              <a:t> on an </a:t>
            </a:r>
            <a:r>
              <a:rPr lang="it-IT" sz="2400" dirty="0" err="1">
                <a:latin typeface="Arial"/>
                <a:cs typeface="Arial"/>
              </a:rPr>
              <a:t>epifluorescence</a:t>
            </a:r>
            <a:r>
              <a:rPr lang="it-IT" sz="2400" dirty="0">
                <a:latin typeface="Arial"/>
                <a:cs typeface="Arial"/>
              </a:rPr>
              <a:t> or </a:t>
            </a:r>
            <a:r>
              <a:rPr lang="it-IT" sz="2400" dirty="0" err="1">
                <a:latin typeface="Arial"/>
                <a:cs typeface="Arial"/>
              </a:rPr>
              <a:t>confocal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microscope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usually</a:t>
            </a:r>
            <a:r>
              <a:rPr lang="it-IT" sz="2400" dirty="0">
                <a:latin typeface="Arial"/>
                <a:cs typeface="Arial"/>
              </a:rPr>
              <a:t> with CCD camera, </a:t>
            </a:r>
            <a:r>
              <a:rPr lang="it-IT" sz="2400" dirty="0" err="1">
                <a:latin typeface="Arial"/>
                <a:cs typeface="Arial"/>
              </a:rPr>
              <a:t>not</a:t>
            </a:r>
            <a:r>
              <a:rPr lang="it-IT" sz="2400" dirty="0">
                <a:latin typeface="Arial"/>
                <a:cs typeface="Arial"/>
              </a:rPr>
              <a:t> PMT</a:t>
            </a: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latin typeface="Arial"/>
                <a:cs typeface="Arial"/>
              </a:rPr>
              <a:t>GFP </a:t>
            </a:r>
            <a:r>
              <a:rPr lang="it-IT" sz="2400" dirty="0" err="1">
                <a:latin typeface="Arial"/>
                <a:cs typeface="Arial"/>
              </a:rPr>
              <a:t>dyes</a:t>
            </a:r>
            <a:r>
              <a:rPr lang="it-IT" sz="2400" dirty="0">
                <a:latin typeface="Arial"/>
                <a:cs typeface="Arial"/>
              </a:rPr>
              <a:t> or </a:t>
            </a:r>
            <a:r>
              <a:rPr lang="it-IT" sz="2400" dirty="0" err="1">
                <a:latin typeface="Arial"/>
                <a:cs typeface="Arial"/>
              </a:rPr>
              <a:t>photoconvertable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dyes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used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598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9433</TotalTime>
  <Words>1064</Words>
  <Application>Microsoft Macintosh PowerPoint</Application>
  <PresentationFormat>Widescreen</PresentationFormat>
  <Paragraphs>154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Avenir Book</vt:lpstr>
      <vt:lpstr>Avenir Light</vt:lpstr>
      <vt:lpstr>Avenir Next LT Pro</vt:lpstr>
      <vt:lpstr>Calibri</vt:lpstr>
      <vt:lpstr>Calibri Light</vt:lpstr>
      <vt:lpstr>Helvetica Neue</vt:lpstr>
      <vt:lpstr>Symbol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Thalhammer</dc:creator>
  <cp:lastModifiedBy>THALHAMMER AGNES</cp:lastModifiedBy>
  <cp:revision>17</cp:revision>
  <dcterms:created xsi:type="dcterms:W3CDTF">2022-11-01T16:21:47Z</dcterms:created>
  <dcterms:modified xsi:type="dcterms:W3CDTF">2023-04-19T08:17:52Z</dcterms:modified>
</cp:coreProperties>
</file>